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3" r:id="rId1"/>
  </p:sldMasterIdLst>
  <p:notesMasterIdLst>
    <p:notesMasterId r:id="rId34"/>
  </p:notesMasterIdLst>
  <p:sldIdLst>
    <p:sldId id="256" r:id="rId2"/>
    <p:sldId id="304" r:id="rId3"/>
    <p:sldId id="303" r:id="rId4"/>
    <p:sldId id="305" r:id="rId5"/>
    <p:sldId id="309" r:id="rId6"/>
    <p:sldId id="308" r:id="rId7"/>
    <p:sldId id="307" r:id="rId8"/>
    <p:sldId id="302" r:id="rId9"/>
    <p:sldId id="257" r:id="rId10"/>
    <p:sldId id="281" r:id="rId11"/>
    <p:sldId id="282" r:id="rId12"/>
    <p:sldId id="284" r:id="rId13"/>
    <p:sldId id="285" r:id="rId14"/>
    <p:sldId id="286" r:id="rId15"/>
    <p:sldId id="283" r:id="rId16"/>
    <p:sldId id="288" r:id="rId17"/>
    <p:sldId id="287" r:id="rId18"/>
    <p:sldId id="289" r:id="rId19"/>
    <p:sldId id="290" r:id="rId20"/>
    <p:sldId id="291" r:id="rId21"/>
    <p:sldId id="292" r:id="rId22"/>
    <p:sldId id="293" r:id="rId23"/>
    <p:sldId id="298" r:id="rId24"/>
    <p:sldId id="297" r:id="rId25"/>
    <p:sldId id="294" r:id="rId26"/>
    <p:sldId id="296" r:id="rId27"/>
    <p:sldId id="295" r:id="rId28"/>
    <p:sldId id="299" r:id="rId29"/>
    <p:sldId id="300" r:id="rId30"/>
    <p:sldId id="301" r:id="rId31"/>
    <p:sldId id="306" r:id="rId32"/>
    <p:sldId id="280" r:id="rId33"/>
  </p:sldIdLst>
  <p:sldSz cx="12192000" cy="6858000"/>
  <p:notesSz cx="6797675" cy="98726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51" autoAdjust="0"/>
  </p:normalViewPr>
  <p:slideViewPr>
    <p:cSldViewPr snapToGrid="0">
      <p:cViewPr varScale="1">
        <p:scale>
          <a:sx n="72" d="100"/>
          <a:sy n="72"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cs-CZ" dirty="0"/>
              <a:t>Úspěšnost</a:t>
            </a:r>
            <a:r>
              <a:rPr lang="cs-CZ" baseline="0" dirty="0"/>
              <a:t> KÚ KHK ve správním soudnictví, agenda SH </a:t>
            </a:r>
            <a:r>
              <a:rPr lang="cs-CZ" baseline="0" dirty="0" smtClean="0"/>
              <a:t>(</a:t>
            </a:r>
            <a:r>
              <a:rPr lang="cs-CZ" baseline="0" dirty="0"/>
              <a:t>2011-2018)</a:t>
            </a:r>
            <a:endParaRPr lang="cs-CZ"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cs-CZ"/>
        </a:p>
      </c:txPr>
    </c:title>
    <c:autoTitleDeleted val="0"/>
    <c:plotArea>
      <c:layout/>
      <c:doughnutChart>
        <c:varyColors val="1"/>
        <c:ser>
          <c:idx val="0"/>
          <c:order val="0"/>
          <c:spPr>
            <a:solidFill>
              <a:srgbClr val="00B050"/>
            </a:solidFill>
          </c:spPr>
          <c:dPt>
            <c:idx val="0"/>
            <c:bubble3D val="0"/>
            <c:spPr>
              <a:solidFill>
                <a:srgbClr val="00B050"/>
              </a:solidFill>
              <a:ln>
                <a:noFill/>
              </a:ln>
              <a:effectLst>
                <a:outerShdw blurRad="254000" sx="102000" sy="102000" algn="ctr" rotWithShape="0">
                  <a:prstClr val="black">
                    <a:alpha val="20000"/>
                  </a:prstClr>
                </a:outerShdw>
              </a:effectLst>
            </c:spPr>
          </c:dPt>
          <c:dPt>
            <c:idx val="1"/>
            <c:bubble3D val="0"/>
            <c:spPr>
              <a:solidFill>
                <a:srgbClr val="FF0000"/>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cs-CZ"/>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Lit>
              <c:ptCount val="1"/>
              <c:pt idx="0">
                <c:v>žaloba zamítnuta, zpětvzetí atd.</c:v>
              </c:pt>
            </c:strLit>
          </c:cat>
          <c:val>
            <c:numRef>
              <c:f>List1!$A$1:$B$1</c:f>
              <c:numCache>
                <c:formatCode>General</c:formatCode>
                <c:ptCount val="2"/>
                <c:pt idx="0">
                  <c:v>22</c:v>
                </c:pt>
                <c:pt idx="1">
                  <c:v>9</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72FB2129-640C-4962-B993-57972DA6DC79}" type="datetimeFigureOut">
              <a:rPr lang="cs-CZ" smtClean="0"/>
              <a:t>11.4.2018</a:t>
            </a:fld>
            <a:endParaRPr lang="cs-CZ"/>
          </a:p>
        </p:txBody>
      </p:sp>
      <p:sp>
        <p:nvSpPr>
          <p:cNvPr id="4" name="Zástupný symbol pro obrázek snímku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FEE97D37-A356-4E6C-8C2D-20ED2BFD4DA9}" type="slidenum">
              <a:rPr lang="cs-CZ" smtClean="0"/>
              <a:t>‹#›</a:t>
            </a:fld>
            <a:endParaRPr lang="cs-CZ"/>
          </a:p>
        </p:txBody>
      </p:sp>
    </p:spTree>
    <p:extLst>
      <p:ext uri="{BB962C8B-B14F-4D97-AF65-F5344CB8AC3E}">
        <p14:creationId xmlns:p14="http://schemas.microsoft.com/office/powerpoint/2010/main" val="77404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EE97D37-A356-4E6C-8C2D-20ED2BFD4DA9}" type="slidenum">
              <a:rPr lang="cs-CZ" smtClean="0"/>
              <a:t>13</a:t>
            </a:fld>
            <a:endParaRPr lang="cs-CZ"/>
          </a:p>
        </p:txBody>
      </p:sp>
    </p:spTree>
    <p:extLst>
      <p:ext uri="{BB962C8B-B14F-4D97-AF65-F5344CB8AC3E}">
        <p14:creationId xmlns:p14="http://schemas.microsoft.com/office/powerpoint/2010/main" val="253487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EE97D37-A356-4E6C-8C2D-20ED2BFD4DA9}" type="slidenum">
              <a:rPr lang="cs-CZ" smtClean="0"/>
              <a:t>14</a:t>
            </a:fld>
            <a:endParaRPr lang="cs-CZ"/>
          </a:p>
        </p:txBody>
      </p:sp>
    </p:spTree>
    <p:extLst>
      <p:ext uri="{BB962C8B-B14F-4D97-AF65-F5344CB8AC3E}">
        <p14:creationId xmlns:p14="http://schemas.microsoft.com/office/powerpoint/2010/main" val="161961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EE97D37-A356-4E6C-8C2D-20ED2BFD4DA9}" type="slidenum">
              <a:rPr lang="cs-CZ" smtClean="0"/>
              <a:t>25</a:t>
            </a:fld>
            <a:endParaRPr lang="cs-CZ"/>
          </a:p>
        </p:txBody>
      </p:sp>
    </p:spTree>
    <p:extLst>
      <p:ext uri="{BB962C8B-B14F-4D97-AF65-F5344CB8AC3E}">
        <p14:creationId xmlns:p14="http://schemas.microsoft.com/office/powerpoint/2010/main" val="423437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EE97D37-A356-4E6C-8C2D-20ED2BFD4DA9}" type="slidenum">
              <a:rPr lang="cs-CZ" smtClean="0"/>
              <a:t>26</a:t>
            </a:fld>
            <a:endParaRPr lang="cs-CZ"/>
          </a:p>
        </p:txBody>
      </p:sp>
    </p:spTree>
    <p:extLst>
      <p:ext uri="{BB962C8B-B14F-4D97-AF65-F5344CB8AC3E}">
        <p14:creationId xmlns:p14="http://schemas.microsoft.com/office/powerpoint/2010/main" val="43539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2247895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1946133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C5F42F-8A4B-433C-A8DA-060A67C8C561}"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2553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D9A74BA0-C0C7-454D-B395-5EB1C1458B02}" type="datetimeFigureOut">
              <a:rPr lang="cs-CZ" smtClean="0"/>
              <a:t>11.4.2018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2400298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D9A74BA0-C0C7-454D-B395-5EB1C1458B02}" type="datetimeFigureOut">
              <a:rPr lang="cs-CZ" smtClean="0"/>
              <a:t>11.4.2018</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C5F42F-8A4B-433C-A8DA-060A67C8C561}"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4406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D9A74BA0-C0C7-454D-B395-5EB1C1458B02}" type="datetimeFigureOut">
              <a:rPr lang="cs-CZ" smtClean="0"/>
              <a:t>11.4.2018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4116869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414962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3939727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2579953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9A74BA0-C0C7-454D-B395-5EB1C1458B02}" type="datetimeFigureOut">
              <a:rPr lang="cs-CZ" smtClean="0"/>
              <a:t>11.4.2018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322247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9A74BA0-C0C7-454D-B395-5EB1C1458B02}" type="datetimeFigureOut">
              <a:rPr lang="cs-CZ" smtClean="0"/>
              <a:t>11.4.2018</a:t>
            </a:fld>
            <a:endParaRPr lang="cs-CZ"/>
          </a:p>
        </p:txBody>
      </p:sp>
      <p:sp>
        <p:nvSpPr>
          <p:cNvPr id="6" name="Footer Placeholder 5"/>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2750921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9A74BA0-C0C7-454D-B395-5EB1C1458B02}" type="datetimeFigureOut">
              <a:rPr lang="cs-CZ" smtClean="0"/>
              <a:t>11.4.2018</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3459087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9A74BA0-C0C7-454D-B395-5EB1C1458B02}" type="datetimeFigureOut">
              <a:rPr lang="cs-CZ" smtClean="0"/>
              <a:t>11.4.2018</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1043465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4BA0-C0C7-454D-B395-5EB1C1458B02}" type="datetimeFigureOut">
              <a:rPr lang="cs-CZ" smtClean="0"/>
              <a:t>11.4.2018</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1481384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9A74BA0-C0C7-454D-B395-5EB1C1458B02}" type="datetimeFigureOut">
              <a:rPr lang="cs-CZ" smtClean="0"/>
              <a:t>11.4.2018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2678730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9A74BA0-C0C7-454D-B395-5EB1C1458B02}" type="datetimeFigureOut">
              <a:rPr lang="cs-CZ" smtClean="0"/>
              <a:t>11.4.2018</a:t>
            </a:fld>
            <a:endParaRPr lang="cs-CZ"/>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C5F42F-8A4B-433C-A8DA-060A67C8C561}" type="slidenum">
              <a:rPr lang="cs-CZ" smtClean="0"/>
              <a:t>‹#›</a:t>
            </a:fld>
            <a:endParaRPr lang="cs-CZ"/>
          </a:p>
        </p:txBody>
      </p:sp>
    </p:spTree>
    <p:extLst>
      <p:ext uri="{BB962C8B-B14F-4D97-AF65-F5344CB8AC3E}">
        <p14:creationId xmlns:p14="http://schemas.microsoft.com/office/powerpoint/2010/main" val="254471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A74BA0-C0C7-454D-B395-5EB1C1458B02}" type="datetimeFigureOut">
              <a:rPr lang="cs-CZ" smtClean="0"/>
              <a:t>11.4.2018</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C5F42F-8A4B-433C-A8DA-060A67C8C561}" type="slidenum">
              <a:rPr lang="cs-CZ" smtClean="0"/>
              <a:t>‹#›</a:t>
            </a:fld>
            <a:endParaRPr lang="cs-CZ"/>
          </a:p>
        </p:txBody>
      </p:sp>
    </p:spTree>
    <p:extLst>
      <p:ext uri="{BB962C8B-B14F-4D97-AF65-F5344CB8AC3E}">
        <p14:creationId xmlns:p14="http://schemas.microsoft.com/office/powerpoint/2010/main" val="683181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eck-online.cz/bo/document-view.seam?documentId=onrf6mrqga2f6njqgaxhazrrgq4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eck-online.cz/bo/document-view.seam?documentId=onrf6mjzhezv6mromnw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003609"/>
            <a:ext cx="9144000" cy="1169575"/>
          </a:xfrm>
        </p:spPr>
        <p:txBody>
          <a:bodyPr>
            <a:noAutofit/>
          </a:bodyPr>
          <a:lstStyle/>
          <a:p>
            <a:pPr algn="ctr"/>
            <a:r>
              <a:rPr lang="cs-CZ" b="1" dirty="0" smtClean="0">
                <a:effectLst>
                  <a:outerShdw blurRad="38100" dist="38100" dir="2700000" algn="tl">
                    <a:srgbClr val="000000">
                      <a:alpha val="43137"/>
                    </a:srgbClr>
                  </a:outerShdw>
                </a:effectLst>
              </a:rPr>
              <a:t>Dílčí </a:t>
            </a:r>
            <a:r>
              <a:rPr lang="cs-CZ" b="1" dirty="0" err="1" smtClean="0">
                <a:effectLst>
                  <a:outerShdw blurRad="38100" dist="38100" dir="2700000" algn="tl">
                    <a:srgbClr val="000000">
                      <a:alpha val="43137"/>
                    </a:srgbClr>
                  </a:outerShdw>
                </a:effectLst>
              </a:rPr>
              <a:t>info</a:t>
            </a:r>
            <a:r>
              <a:rPr lang="cs-CZ" b="1" dirty="0" smtClean="0">
                <a:effectLst>
                  <a:outerShdw blurRad="38100" dist="38100" dir="2700000" algn="tl">
                    <a:srgbClr val="000000">
                      <a:alpha val="43137"/>
                    </a:srgbClr>
                  </a:outerShdw>
                </a:effectLst>
              </a:rPr>
              <a:t> k činnosti SSÚ</a:t>
            </a:r>
            <a:endParaRPr lang="cs-CZ"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524000" y="5202238"/>
            <a:ext cx="9144000" cy="1655762"/>
          </a:xfrm>
        </p:spPr>
        <p:txBody>
          <a:bodyPr/>
          <a:lstStyle/>
          <a:p>
            <a:r>
              <a:rPr lang="cs-CZ" dirty="0" smtClean="0">
                <a:solidFill>
                  <a:schemeClr val="tx1"/>
                </a:solidFill>
              </a:rPr>
              <a:t>Mgr. Bc. David Mazánek</a:t>
            </a:r>
          </a:p>
          <a:p>
            <a:r>
              <a:rPr lang="cs-CZ" dirty="0" smtClean="0">
                <a:solidFill>
                  <a:schemeClr val="tx1"/>
                </a:solidFill>
              </a:rPr>
              <a:t>Krajský úřad Královéhradeckého kraje</a:t>
            </a:r>
          </a:p>
          <a:p>
            <a:endParaRPr lang="cs-CZ" dirty="0"/>
          </a:p>
        </p:txBody>
      </p:sp>
      <p:pic>
        <p:nvPicPr>
          <p:cNvPr id="4" name="Picture 2" descr="Logo Královéhradeckého kraje - barevn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723" y="2895765"/>
            <a:ext cx="2380554" cy="104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564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Reklamní </a:t>
            </a:r>
            <a:r>
              <a:rPr lang="cs-CZ" dirty="0" smtClean="0"/>
              <a:t>zařízení - definice</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328928"/>
            <a:ext cx="10917807" cy="5352289"/>
          </a:xfrm>
        </p:spPr>
        <p:txBody>
          <a:bodyPr>
            <a:normAutofit/>
          </a:bodyPr>
          <a:lstStyle/>
          <a:p>
            <a:pPr algn="just">
              <a:lnSpc>
                <a:spcPct val="150000"/>
              </a:lnSpc>
              <a:buFont typeface="Wingdings" panose="05000000000000000000" pitchFamily="2" charset="2"/>
              <a:buChar char="§"/>
            </a:pPr>
            <a:r>
              <a:rPr lang="cs-CZ" dirty="0" smtClean="0">
                <a:solidFill>
                  <a:schemeClr val="tx1"/>
                </a:solidFill>
              </a:rPr>
              <a:t>Reklamním zařízením (dále i jen RZ) se rozumí </a:t>
            </a:r>
            <a:r>
              <a:rPr lang="cs-CZ" i="1" dirty="0" smtClean="0">
                <a:solidFill>
                  <a:schemeClr val="tx1"/>
                </a:solidFill>
              </a:rPr>
              <a:t>„</a:t>
            </a:r>
            <a:r>
              <a:rPr lang="cs-CZ" b="1" i="1" dirty="0" smtClean="0">
                <a:solidFill>
                  <a:schemeClr val="tx1"/>
                </a:solidFill>
              </a:rPr>
              <a:t>zařízení </a:t>
            </a:r>
            <a:r>
              <a:rPr lang="cs-CZ" b="1" i="1" dirty="0">
                <a:solidFill>
                  <a:schemeClr val="tx1"/>
                </a:solidFill>
              </a:rPr>
              <a:t>pro </a:t>
            </a:r>
            <a:r>
              <a:rPr lang="cs-CZ" i="1" dirty="0">
                <a:solidFill>
                  <a:schemeClr val="tx1"/>
                </a:solidFill>
              </a:rPr>
              <a:t>písemnou, obrazovou, světelnou nebo jiným způsobem prováděnou </a:t>
            </a:r>
            <a:r>
              <a:rPr lang="cs-CZ" b="1" i="1" dirty="0">
                <a:solidFill>
                  <a:schemeClr val="tx1"/>
                </a:solidFill>
              </a:rPr>
              <a:t>reklamu nebo </a:t>
            </a:r>
            <a:r>
              <a:rPr lang="cs-CZ" b="1" i="1" dirty="0" smtClean="0">
                <a:solidFill>
                  <a:schemeClr val="tx1"/>
                </a:solidFill>
              </a:rPr>
              <a:t>propagaci</a:t>
            </a:r>
            <a:r>
              <a:rPr lang="cs-CZ" i="1" dirty="0" smtClean="0">
                <a:solidFill>
                  <a:schemeClr val="tx1"/>
                </a:solidFill>
              </a:rPr>
              <a:t>“ </a:t>
            </a:r>
            <a:r>
              <a:rPr lang="cs-CZ" dirty="0" smtClean="0">
                <a:solidFill>
                  <a:schemeClr val="tx1"/>
                </a:solidFill>
              </a:rPr>
              <a:t>(</a:t>
            </a:r>
            <a:r>
              <a:rPr lang="pl-PL" dirty="0" smtClean="0">
                <a:solidFill>
                  <a:schemeClr val="tx1"/>
                </a:solidFill>
              </a:rPr>
              <a:t>§ </a:t>
            </a:r>
            <a:r>
              <a:rPr lang="pl-PL" dirty="0">
                <a:solidFill>
                  <a:schemeClr val="tx1"/>
                </a:solidFill>
              </a:rPr>
              <a:t>25 odst. 6 písm. c) </a:t>
            </a:r>
            <a:r>
              <a:rPr lang="pl-PL" dirty="0" smtClean="0">
                <a:solidFill>
                  <a:schemeClr val="tx1"/>
                </a:solidFill>
              </a:rPr>
              <a:t>bod 1. z.č. 13/1997 Sb., o pozemních komunikacích, ve zn. pozdějších předpisů, dále jen ZPK)</a:t>
            </a:r>
          </a:p>
          <a:p>
            <a:pPr algn="just">
              <a:lnSpc>
                <a:spcPct val="150000"/>
              </a:lnSpc>
              <a:buFont typeface="Wingdings" panose="05000000000000000000" pitchFamily="2" charset="2"/>
              <a:buChar char="§"/>
            </a:pPr>
            <a:r>
              <a:rPr lang="cs-CZ" i="1" dirty="0" smtClean="0">
                <a:solidFill>
                  <a:schemeClr val="tx1">
                    <a:lumMod val="95000"/>
                    <a:lumOff val="5000"/>
                  </a:schemeClr>
                </a:solidFill>
              </a:rPr>
              <a:t>„Reklamou </a:t>
            </a:r>
            <a:r>
              <a:rPr lang="cs-CZ" i="1" dirty="0">
                <a:solidFill>
                  <a:schemeClr val="tx1">
                    <a:lumMod val="95000"/>
                    <a:lumOff val="5000"/>
                  </a:schemeClr>
                </a:solidFill>
              </a:rPr>
              <a:t>se rozumí oznámení, předvedení či jiná prezentace šířené zejména komunikačními médii, mající za cíl podporu podnikatelské činnosti, zejména podporu spotřeby nebo prodeje zboží, výstavby, pronájmu nebo prodeje nemovitostí, prodeje nebo využití práv nebo závazků, podporu poskytování služeb, propagaci ochranné </a:t>
            </a:r>
            <a:r>
              <a:rPr lang="cs-CZ" i="1" dirty="0" smtClean="0">
                <a:solidFill>
                  <a:schemeClr val="tx1">
                    <a:lumMod val="95000"/>
                    <a:lumOff val="5000"/>
                  </a:schemeClr>
                </a:solidFill>
              </a:rPr>
              <a:t>známky, </a:t>
            </a:r>
            <a:r>
              <a:rPr lang="cs-CZ" i="1" dirty="0">
                <a:solidFill>
                  <a:schemeClr val="tx1">
                    <a:lumMod val="95000"/>
                    <a:lumOff val="5000"/>
                  </a:schemeClr>
                </a:solidFill>
              </a:rPr>
              <a:t>pokud není dále stanoveno jinak</a:t>
            </a:r>
            <a:r>
              <a:rPr lang="cs-CZ" i="1" dirty="0" smtClean="0">
                <a:solidFill>
                  <a:schemeClr val="tx1">
                    <a:lumMod val="95000"/>
                    <a:lumOff val="5000"/>
                  </a:schemeClr>
                </a:solidFill>
              </a:rPr>
              <a:t>.“ (§ 1 odst. 2 </a:t>
            </a:r>
            <a:r>
              <a:rPr lang="pl-PL" dirty="0" smtClean="0">
                <a:solidFill>
                  <a:schemeClr val="tx1">
                    <a:lumMod val="95000"/>
                    <a:lumOff val="5000"/>
                  </a:schemeClr>
                </a:solidFill>
              </a:rPr>
              <a:t>zákona </a:t>
            </a:r>
            <a:r>
              <a:rPr lang="pl-PL" dirty="0">
                <a:solidFill>
                  <a:schemeClr val="tx1">
                    <a:lumMod val="95000"/>
                    <a:lumOff val="5000"/>
                  </a:schemeClr>
                </a:solidFill>
              </a:rPr>
              <a:t>č. 40/1995 Sb., o regulaci </a:t>
            </a:r>
            <a:r>
              <a:rPr lang="pl-PL" dirty="0" smtClean="0">
                <a:solidFill>
                  <a:schemeClr val="tx1">
                    <a:lumMod val="95000"/>
                    <a:lumOff val="5000"/>
                  </a:schemeClr>
                </a:solidFill>
              </a:rPr>
              <a:t>reklamy, </a:t>
            </a:r>
            <a:r>
              <a:rPr lang="pl-PL" dirty="0">
                <a:solidFill>
                  <a:schemeClr val="tx1">
                    <a:lumMod val="95000"/>
                    <a:lumOff val="5000"/>
                  </a:schemeClr>
                </a:solidFill>
              </a:rPr>
              <a:t>ve zn. pozdějších </a:t>
            </a:r>
            <a:r>
              <a:rPr lang="pl-PL" dirty="0" smtClean="0">
                <a:solidFill>
                  <a:schemeClr val="tx1">
                    <a:lumMod val="95000"/>
                    <a:lumOff val="5000"/>
                  </a:schemeClr>
                </a:solidFill>
              </a:rPr>
              <a:t>předpisů)</a:t>
            </a:r>
          </a:p>
          <a:p>
            <a:pPr algn="just">
              <a:lnSpc>
                <a:spcPct val="150000"/>
              </a:lnSpc>
              <a:buFont typeface="Wingdings" panose="05000000000000000000" pitchFamily="2" charset="2"/>
              <a:buChar char="§"/>
            </a:pPr>
            <a:r>
              <a:rPr lang="pl-PL" dirty="0" smtClean="0">
                <a:solidFill>
                  <a:schemeClr val="tx1">
                    <a:lumMod val="95000"/>
                    <a:lumOff val="5000"/>
                  </a:schemeClr>
                </a:solidFill>
              </a:rPr>
              <a:t>Pod pojemem propagace si lze představit v nejobecnějším slova smyslu uvádění nějaké informace ve známost (tj. nemusí se nutně jednat o reklamu; může jít např. o apel na odpovědné chování řidičů nebo „vítací cedule” krajů nebo obcí)  </a:t>
            </a:r>
          </a:p>
          <a:p>
            <a:pPr algn="just">
              <a:lnSpc>
                <a:spcPct val="150000"/>
              </a:lnSpc>
              <a:buFont typeface="Wingdings" panose="05000000000000000000" pitchFamily="2" charset="2"/>
              <a:buChar char="§"/>
            </a:pPr>
            <a:endParaRPr lang="pl-PL" i="1" dirty="0">
              <a:solidFill>
                <a:schemeClr val="tx1">
                  <a:lumMod val="95000"/>
                  <a:lumOff val="5000"/>
                </a:schemeClr>
              </a:solidFill>
            </a:endParaRPr>
          </a:p>
          <a:p>
            <a:pPr marL="0" indent="0" algn="just">
              <a:lnSpc>
                <a:spcPct val="150000"/>
              </a:lnSpc>
              <a:buNone/>
            </a:pPr>
            <a:endParaRPr lang="cs-CZ" i="1" dirty="0">
              <a:solidFill>
                <a:schemeClr val="tx1">
                  <a:lumMod val="95000"/>
                  <a:lumOff val="5000"/>
                </a:schemeClr>
              </a:solidFill>
            </a:endParaRPr>
          </a:p>
          <a:p>
            <a:pPr algn="just">
              <a:lnSpc>
                <a:spcPct val="150000"/>
              </a:lnSpc>
              <a:buFont typeface="Wingdings" panose="05000000000000000000" pitchFamily="2" charset="2"/>
              <a:buChar char="§"/>
            </a:pPr>
            <a:endParaRPr lang="cs-CZ" i="1" dirty="0">
              <a:solidFill>
                <a:schemeClr val="tx1"/>
              </a:solidFill>
            </a:endParaRPr>
          </a:p>
        </p:txBody>
      </p:sp>
    </p:spTree>
    <p:extLst>
      <p:ext uri="{BB962C8B-B14F-4D97-AF65-F5344CB8AC3E}">
        <p14:creationId xmlns:p14="http://schemas.microsoft.com/office/powerpoint/2010/main" val="2398688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Reklamní </a:t>
            </a:r>
            <a:r>
              <a:rPr lang="cs-CZ" dirty="0" smtClean="0"/>
              <a:t>zařízení - definice</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328928"/>
            <a:ext cx="10917807" cy="5352289"/>
          </a:xfrm>
        </p:spPr>
        <p:txBody>
          <a:bodyPr>
            <a:normAutofit/>
          </a:bodyPr>
          <a:lstStyle/>
          <a:p>
            <a:pPr algn="just">
              <a:lnSpc>
                <a:spcPct val="150000"/>
              </a:lnSpc>
              <a:buFont typeface="Wingdings" panose="05000000000000000000" pitchFamily="2" charset="2"/>
              <a:buChar char="§"/>
            </a:pPr>
            <a:r>
              <a:rPr lang="cs-CZ" dirty="0" smtClean="0">
                <a:solidFill>
                  <a:schemeClr val="tx1"/>
                </a:solidFill>
              </a:rPr>
              <a:t>Zařízení – jde o konstrukci/výrobek/součást jiné věci, která </a:t>
            </a:r>
            <a:r>
              <a:rPr lang="cs-CZ" b="1" dirty="0" smtClean="0">
                <a:solidFill>
                  <a:schemeClr val="tx1"/>
                </a:solidFill>
              </a:rPr>
              <a:t>primárně</a:t>
            </a:r>
            <a:r>
              <a:rPr lang="cs-CZ" dirty="0" smtClean="0">
                <a:solidFill>
                  <a:schemeClr val="tx1"/>
                </a:solidFill>
              </a:rPr>
              <a:t> slouží pro zajištění reklamy nebo propagace (tj. jde o věc nebo její část, která slouží pro možnost aktivní reklamní/propagační plochy). </a:t>
            </a:r>
          </a:p>
          <a:p>
            <a:pPr algn="just">
              <a:lnSpc>
                <a:spcPct val="150000"/>
              </a:lnSpc>
              <a:buFont typeface="Wingdings" panose="05000000000000000000" pitchFamily="2" charset="2"/>
              <a:buChar char="§"/>
            </a:pPr>
            <a:r>
              <a:rPr lang="cs-CZ" dirty="0" smtClean="0">
                <a:solidFill>
                  <a:schemeClr val="tx1"/>
                </a:solidFill>
              </a:rPr>
              <a:t>Příklady: </a:t>
            </a:r>
          </a:p>
          <a:p>
            <a:pPr lvl="1" algn="just">
              <a:lnSpc>
                <a:spcPct val="150000"/>
              </a:lnSpc>
              <a:buFont typeface="Wingdings" panose="05000000000000000000" pitchFamily="2" charset="2"/>
              <a:buChar char="§"/>
            </a:pPr>
            <a:r>
              <a:rPr lang="cs-CZ" dirty="0" smtClean="0">
                <a:solidFill>
                  <a:schemeClr val="tx1"/>
                </a:solidFill>
              </a:rPr>
              <a:t>Balík slámy na poli s přivázanou látkovou plachtou - RZ je jen látková plachta</a:t>
            </a:r>
          </a:p>
          <a:p>
            <a:pPr lvl="1" algn="just">
              <a:lnSpc>
                <a:spcPct val="150000"/>
              </a:lnSpc>
              <a:buFont typeface="Wingdings" panose="05000000000000000000" pitchFamily="2" charset="2"/>
              <a:buChar char="§"/>
            </a:pPr>
            <a:r>
              <a:rPr lang="cs-CZ" dirty="0" smtClean="0">
                <a:solidFill>
                  <a:schemeClr val="tx1"/>
                </a:solidFill>
              </a:rPr>
              <a:t>„klasický“ billboard – RZ tvoří jak kovové/betonové patky, tak i kovové profily, na nichž je uchycena kovová deska nesoucí aktivní reklamní plochu</a:t>
            </a:r>
          </a:p>
          <a:p>
            <a:pPr lvl="1" algn="just">
              <a:lnSpc>
                <a:spcPct val="150000"/>
              </a:lnSpc>
              <a:buFont typeface="Wingdings" panose="05000000000000000000" pitchFamily="2" charset="2"/>
              <a:buChar char="§"/>
            </a:pPr>
            <a:endParaRPr lang="cs-CZ" dirty="0" smtClean="0">
              <a:solidFill>
                <a:schemeClr val="tx1"/>
              </a:solidFill>
            </a:endParaRPr>
          </a:p>
          <a:p>
            <a:pPr lvl="1" algn="just">
              <a:lnSpc>
                <a:spcPct val="150000"/>
              </a:lnSpc>
              <a:buFont typeface="Wingdings" panose="05000000000000000000" pitchFamily="2" charset="2"/>
              <a:buChar char="§"/>
            </a:pPr>
            <a:endParaRPr lang="cs-CZ" dirty="0" smtClean="0">
              <a:solidFill>
                <a:schemeClr val="tx1"/>
              </a:solidFill>
            </a:endParaRPr>
          </a:p>
          <a:p>
            <a:pPr lvl="1" algn="just">
              <a:lnSpc>
                <a:spcPct val="150000"/>
              </a:lnSpc>
              <a:buFont typeface="Wingdings" panose="05000000000000000000" pitchFamily="2" charset="2"/>
              <a:buChar char="§"/>
            </a:pPr>
            <a:endParaRPr lang="cs-CZ" dirty="0" smtClean="0">
              <a:solidFill>
                <a:schemeClr val="tx1"/>
              </a:solidFill>
            </a:endParaRPr>
          </a:p>
          <a:p>
            <a:pPr marL="0" indent="0" algn="just">
              <a:lnSpc>
                <a:spcPct val="150000"/>
              </a:lnSpc>
              <a:buNone/>
            </a:pPr>
            <a:r>
              <a:rPr lang="cs-CZ" dirty="0" smtClean="0">
                <a:solidFill>
                  <a:schemeClr val="tx1"/>
                </a:solidFill>
              </a:rPr>
              <a:t> </a:t>
            </a:r>
          </a:p>
          <a:p>
            <a:pPr algn="just">
              <a:lnSpc>
                <a:spcPct val="150000"/>
              </a:lnSpc>
              <a:buFont typeface="Wingdings" panose="05000000000000000000" pitchFamily="2" charset="2"/>
              <a:buChar char="§"/>
            </a:pPr>
            <a:endParaRPr lang="cs-CZ" dirty="0" smtClean="0">
              <a:solidFill>
                <a:schemeClr val="tx1"/>
              </a:solidFill>
            </a:endParaRPr>
          </a:p>
          <a:p>
            <a:pPr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algn="just">
              <a:lnSpc>
                <a:spcPct val="150000"/>
              </a:lnSpc>
              <a:buFont typeface="Wingdings" panose="05000000000000000000" pitchFamily="2" charset="2"/>
              <a:buChar char="§"/>
            </a:pPr>
            <a:endParaRPr lang="pl-PL" i="1" dirty="0">
              <a:solidFill>
                <a:schemeClr val="tx1">
                  <a:lumMod val="95000"/>
                  <a:lumOff val="5000"/>
                </a:schemeClr>
              </a:solidFill>
            </a:endParaRPr>
          </a:p>
          <a:p>
            <a:pPr marL="0" indent="0" algn="just">
              <a:lnSpc>
                <a:spcPct val="150000"/>
              </a:lnSpc>
              <a:buNone/>
            </a:pPr>
            <a:endParaRPr lang="cs-CZ" i="1" dirty="0">
              <a:solidFill>
                <a:schemeClr val="tx1">
                  <a:lumMod val="95000"/>
                  <a:lumOff val="5000"/>
                </a:schemeClr>
              </a:solidFill>
            </a:endParaRPr>
          </a:p>
          <a:p>
            <a:pPr algn="just">
              <a:lnSpc>
                <a:spcPct val="150000"/>
              </a:lnSpc>
              <a:buFont typeface="Wingdings" panose="05000000000000000000" pitchFamily="2" charset="2"/>
              <a:buChar char="§"/>
            </a:pPr>
            <a:endParaRPr lang="cs-CZ" i="1" dirty="0">
              <a:solidFill>
                <a:schemeClr val="tx1"/>
              </a:solidFill>
            </a:endParaRPr>
          </a:p>
        </p:txBody>
      </p:sp>
    </p:spTree>
    <p:extLst>
      <p:ext uri="{BB962C8B-B14F-4D97-AF65-F5344CB8AC3E}">
        <p14:creationId xmlns:p14="http://schemas.microsoft.com/office/powerpoint/2010/main" val="1714906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941700" y="161020"/>
            <a:ext cx="8555355" cy="6540579"/>
          </a:xfrm>
          <a:prstGeom prst="rect">
            <a:avLst/>
          </a:prstGeom>
        </p:spPr>
      </p:pic>
    </p:spTree>
    <p:extLst>
      <p:ext uri="{BB962C8B-B14F-4D97-AF65-F5344CB8AC3E}">
        <p14:creationId xmlns:p14="http://schemas.microsoft.com/office/powerpoint/2010/main" val="1570418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2286380" y="262936"/>
            <a:ext cx="9564243" cy="6431806"/>
          </a:xfrm>
          <a:prstGeom prst="rect">
            <a:avLst/>
          </a:prstGeom>
        </p:spPr>
      </p:pic>
    </p:spTree>
    <p:extLst>
      <p:ext uri="{BB962C8B-B14F-4D97-AF65-F5344CB8AC3E}">
        <p14:creationId xmlns:p14="http://schemas.microsoft.com/office/powerpoint/2010/main" val="1327153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2130742" y="116549"/>
            <a:ext cx="9610154" cy="6741451"/>
          </a:xfrm>
          <a:prstGeom prst="rect">
            <a:avLst/>
          </a:prstGeom>
        </p:spPr>
      </p:pic>
    </p:spTree>
    <p:extLst>
      <p:ext uri="{BB962C8B-B14F-4D97-AF65-F5344CB8AC3E}">
        <p14:creationId xmlns:p14="http://schemas.microsoft.com/office/powerpoint/2010/main" val="4265786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Reklamní </a:t>
            </a:r>
            <a:r>
              <a:rPr lang="cs-CZ" dirty="0" smtClean="0"/>
              <a:t>zařízení a BESIP</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328928"/>
            <a:ext cx="10917807" cy="5352289"/>
          </a:xfrm>
        </p:spPr>
        <p:txBody>
          <a:bodyPr>
            <a:normAutofit/>
          </a:bodyPr>
          <a:lstStyle/>
          <a:p>
            <a:pPr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algn="just">
              <a:lnSpc>
                <a:spcPct val="150000"/>
              </a:lnSpc>
              <a:buFont typeface="Wingdings" panose="05000000000000000000" pitchFamily="2" charset="2"/>
              <a:buChar char="§"/>
            </a:pPr>
            <a:r>
              <a:rPr lang="pl-PL" dirty="0" smtClean="0">
                <a:solidFill>
                  <a:schemeClr val="tx1">
                    <a:lumMod val="95000"/>
                    <a:lumOff val="5000"/>
                  </a:schemeClr>
                </a:solidFill>
              </a:rPr>
              <a:t>Cíl RZ u silnic – zaujmout, upoutat pozornost účastníků provozu na PK X ti se však musí ze zákona věnovat provozu – </a:t>
            </a:r>
            <a:r>
              <a:rPr lang="pl-PL" b="1" dirty="0" smtClean="0">
                <a:solidFill>
                  <a:schemeClr val="tx1">
                    <a:lumMod val="95000"/>
                    <a:lumOff val="5000"/>
                  </a:schemeClr>
                </a:solidFill>
              </a:rPr>
              <a:t>jde o dva neslučitelné zájmy</a:t>
            </a:r>
            <a:r>
              <a:rPr lang="pl-PL" dirty="0" smtClean="0">
                <a:solidFill>
                  <a:schemeClr val="tx1">
                    <a:lumMod val="95000"/>
                    <a:lumOff val="5000"/>
                  </a:schemeClr>
                </a:solidFill>
              </a:rPr>
              <a:t>... PhDr. Jan Hubert (psycholog):</a:t>
            </a:r>
          </a:p>
          <a:p>
            <a:pPr algn="just">
              <a:lnSpc>
                <a:spcPct val="150000"/>
              </a:lnSpc>
              <a:buFont typeface="Wingdings" panose="05000000000000000000" pitchFamily="2" charset="2"/>
              <a:buChar char="§"/>
            </a:pPr>
            <a:endParaRPr lang="pl-PL" dirty="0" smtClean="0">
              <a:solidFill>
                <a:schemeClr val="tx1">
                  <a:lumMod val="95000"/>
                  <a:lumOff val="5000"/>
                </a:schemeClr>
              </a:solidFill>
            </a:endParaRPr>
          </a:p>
        </p:txBody>
      </p:sp>
      <p:pic>
        <p:nvPicPr>
          <p:cNvPr id="4" name="Obrázek 3"/>
          <p:cNvPicPr>
            <a:picLocks noChangeAspect="1"/>
          </p:cNvPicPr>
          <p:nvPr/>
        </p:nvPicPr>
        <p:blipFill>
          <a:blip r:embed="rId2"/>
          <a:stretch>
            <a:fillRect/>
          </a:stretch>
        </p:blipFill>
        <p:spPr>
          <a:xfrm>
            <a:off x="941767" y="2731009"/>
            <a:ext cx="10850344" cy="4126992"/>
          </a:xfrm>
          <a:prstGeom prst="rect">
            <a:avLst/>
          </a:prstGeom>
        </p:spPr>
      </p:pic>
    </p:spTree>
    <p:extLst>
      <p:ext uri="{BB962C8B-B14F-4D97-AF65-F5344CB8AC3E}">
        <p14:creationId xmlns:p14="http://schemas.microsoft.com/office/powerpoint/2010/main" val="2679783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Reklamní </a:t>
            </a:r>
            <a:r>
              <a:rPr lang="cs-CZ" dirty="0" smtClean="0"/>
              <a:t>zařízení a BESIP</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328928"/>
            <a:ext cx="10917807" cy="5352289"/>
          </a:xfrm>
        </p:spPr>
        <p:txBody>
          <a:bodyPr>
            <a:normAutofit/>
          </a:bodyPr>
          <a:lstStyle/>
          <a:p>
            <a:pPr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algn="just">
              <a:lnSpc>
                <a:spcPct val="150000"/>
              </a:lnSpc>
              <a:buFont typeface="Wingdings" panose="05000000000000000000" pitchFamily="2" charset="2"/>
              <a:buChar char="§"/>
            </a:pPr>
            <a:endParaRPr lang="pl-PL" dirty="0" smtClean="0">
              <a:solidFill>
                <a:schemeClr val="tx1">
                  <a:lumMod val="95000"/>
                  <a:lumOff val="5000"/>
                </a:schemeClr>
              </a:solidFill>
            </a:endParaRPr>
          </a:p>
        </p:txBody>
      </p:sp>
      <p:pic>
        <p:nvPicPr>
          <p:cNvPr id="5" name="Obrázek 4"/>
          <p:cNvPicPr>
            <a:picLocks noChangeAspect="1"/>
          </p:cNvPicPr>
          <p:nvPr/>
        </p:nvPicPr>
        <p:blipFill>
          <a:blip r:embed="rId2"/>
          <a:stretch>
            <a:fillRect/>
          </a:stretch>
        </p:blipFill>
        <p:spPr>
          <a:xfrm>
            <a:off x="1475232" y="1443566"/>
            <a:ext cx="10351008" cy="5414434"/>
          </a:xfrm>
          <a:prstGeom prst="rect">
            <a:avLst/>
          </a:prstGeom>
        </p:spPr>
      </p:pic>
    </p:spTree>
    <p:extLst>
      <p:ext uri="{BB962C8B-B14F-4D97-AF65-F5344CB8AC3E}">
        <p14:creationId xmlns:p14="http://schemas.microsoft.com/office/powerpoint/2010/main" val="4187068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Reklamní </a:t>
            </a:r>
            <a:r>
              <a:rPr lang="cs-CZ" dirty="0" smtClean="0"/>
              <a:t>zařízení a BESIP</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328928"/>
            <a:ext cx="10917807" cy="5352289"/>
          </a:xfrm>
        </p:spPr>
        <p:txBody>
          <a:bodyPr>
            <a:normAutofit/>
          </a:bodyPr>
          <a:lstStyle/>
          <a:p>
            <a:pPr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algn="just">
              <a:lnSpc>
                <a:spcPct val="150000"/>
              </a:lnSpc>
              <a:buFont typeface="Wingdings" panose="05000000000000000000" pitchFamily="2" charset="2"/>
              <a:buChar char="§"/>
            </a:pPr>
            <a:r>
              <a:rPr lang="pl-PL" dirty="0" smtClean="0">
                <a:solidFill>
                  <a:schemeClr val="tx1">
                    <a:lumMod val="95000"/>
                    <a:lumOff val="5000"/>
                  </a:schemeClr>
                </a:solidFill>
              </a:rPr>
              <a:t>Tento a další negativní vliv RZ na BESIP je uveden v u</a:t>
            </a:r>
            <a:r>
              <a:rPr lang="cs-CZ" dirty="0" smtClean="0">
                <a:solidFill>
                  <a:schemeClr val="tx1">
                    <a:lumMod val="95000"/>
                    <a:lumOff val="5000"/>
                  </a:schemeClr>
                </a:solidFill>
              </a:rPr>
              <a:t>st. § 78 odst. 6) zákona č. 361/2000 Sb., o provozu na pozemních komunikacích, ve znění pozdějších předpisů: </a:t>
            </a:r>
            <a:r>
              <a:rPr lang="cs-CZ" b="1" i="1" dirty="0">
                <a:solidFill>
                  <a:schemeClr val="tx1">
                    <a:lumMod val="95000"/>
                    <a:lumOff val="5000"/>
                  </a:schemeClr>
                </a:solidFill>
              </a:rPr>
              <a:t>V bezprostřední blízkosti pozemní komunikace v obci je zakázáno umísťovat cokoliv, co by </a:t>
            </a:r>
            <a:r>
              <a:rPr lang="cs-CZ" i="1" dirty="0">
                <a:solidFill>
                  <a:schemeClr val="tx1">
                    <a:lumMod val="95000"/>
                    <a:lumOff val="5000"/>
                  </a:schemeClr>
                </a:solidFill>
              </a:rPr>
              <a:t>bylo možno zaměnit s dopravní značkou, světelným a akustickým signálem, dopravním zařízením nebo zařízením pro dopravní informace nebo co by </a:t>
            </a:r>
            <a:r>
              <a:rPr lang="cs-CZ" b="1" i="1" u="sng" dirty="0">
                <a:solidFill>
                  <a:schemeClr val="tx1">
                    <a:lumMod val="95000"/>
                    <a:lumOff val="5000"/>
                  </a:schemeClr>
                </a:solidFill>
              </a:rPr>
              <a:t>mohlo snižovat jejich viditelnost, rozpoznatelnost nebo účinnost</a:t>
            </a:r>
            <a:r>
              <a:rPr lang="cs-CZ" i="1" dirty="0">
                <a:solidFill>
                  <a:schemeClr val="tx1">
                    <a:lumMod val="95000"/>
                    <a:lumOff val="5000"/>
                  </a:schemeClr>
                </a:solidFill>
              </a:rPr>
              <a:t>, oslňovat účastníky provozu na pozemních komunikacích </a:t>
            </a:r>
            <a:r>
              <a:rPr lang="cs-CZ" b="1" i="1" u="sng" dirty="0">
                <a:solidFill>
                  <a:schemeClr val="tx1">
                    <a:lumMod val="95000"/>
                    <a:lumOff val="5000"/>
                  </a:schemeClr>
                </a:solidFill>
              </a:rPr>
              <a:t>nebo rozptylovat jejich pozornost způsobem ovlivňujícím bezpečnost provozu na pozemních komunikacích</a:t>
            </a:r>
            <a:r>
              <a:rPr lang="cs-CZ" i="1" dirty="0">
                <a:solidFill>
                  <a:schemeClr val="tx1">
                    <a:lumMod val="95000"/>
                    <a:lumOff val="5000"/>
                  </a:schemeClr>
                </a:solidFill>
              </a:rPr>
              <a:t>.</a:t>
            </a:r>
          </a:p>
        </p:txBody>
      </p:sp>
    </p:spTree>
    <p:extLst>
      <p:ext uri="{BB962C8B-B14F-4D97-AF65-F5344CB8AC3E}">
        <p14:creationId xmlns:p14="http://schemas.microsoft.com/office/powerpoint/2010/main" val="1190271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Reklamní </a:t>
            </a:r>
            <a:r>
              <a:rPr lang="cs-CZ" dirty="0" smtClean="0"/>
              <a:t>zařízení a BESIP</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328928"/>
            <a:ext cx="10917807" cy="5352289"/>
          </a:xfrm>
        </p:spPr>
        <p:txBody>
          <a:bodyPr>
            <a:normAutofit/>
          </a:bodyPr>
          <a:lstStyle/>
          <a:p>
            <a:pPr algn="just">
              <a:lnSpc>
                <a:spcPct val="150000"/>
              </a:lnSpc>
              <a:buFont typeface="Wingdings" panose="05000000000000000000" pitchFamily="2" charset="2"/>
              <a:buChar char="§"/>
            </a:pPr>
            <a:r>
              <a:rPr lang="pl-PL" dirty="0" smtClean="0">
                <a:solidFill>
                  <a:schemeClr val="tx1">
                    <a:lumMod val="95000"/>
                    <a:lumOff val="5000"/>
                  </a:schemeClr>
                </a:solidFill>
              </a:rPr>
              <a:t>Třetím negativním vlivem je v případě řady RZ jejich konstrukce coby pevná překážka zhoršující následky dopravní nehody – mj. i proto je v případě nezákonně umístěných RZ nařizováno odstranění celého zařízení a mj. I proto je v ust. § 25 odst. 7) písm. c) ZPK (zřízení RZ jako zvl. užívání) uvedeno:  </a:t>
            </a:r>
            <a:r>
              <a:rPr lang="pl-PL" i="1" dirty="0">
                <a:solidFill>
                  <a:schemeClr val="tx1">
                    <a:lumMod val="95000"/>
                    <a:lumOff val="5000"/>
                  </a:schemeClr>
                </a:solidFill>
              </a:rPr>
              <a:t>pozemní komunikace v místě, kde je umístěno reklamní zařízení, bude vybavena na náklad vlastníka reklamního zařízení svodidly nebo jinak zabezpečena proti možnému střetu vozidel s konstrukcí reklamního </a:t>
            </a:r>
            <a:r>
              <a:rPr lang="pl-PL" i="1" dirty="0" smtClean="0">
                <a:solidFill>
                  <a:schemeClr val="tx1">
                    <a:lumMod val="95000"/>
                    <a:lumOff val="5000"/>
                  </a:schemeClr>
                </a:solidFill>
              </a:rPr>
              <a:t>zařízení</a:t>
            </a:r>
          </a:p>
          <a:p>
            <a:pPr algn="just">
              <a:lnSpc>
                <a:spcPct val="150000"/>
              </a:lnSpc>
              <a:buFont typeface="Wingdings" panose="05000000000000000000" pitchFamily="2" charset="2"/>
              <a:buChar char="§"/>
            </a:pPr>
            <a:r>
              <a:rPr lang="pl-PL" dirty="0" smtClean="0">
                <a:solidFill>
                  <a:schemeClr val="tx1">
                    <a:lumMod val="95000"/>
                    <a:lumOff val="5000"/>
                  </a:schemeClr>
                </a:solidFill>
              </a:rPr>
              <a:t>Tradičně vedoucí příčina DN zaviněných řidiči motorových vozidel: </a:t>
            </a:r>
            <a:r>
              <a:rPr lang="cs-CZ" i="1" dirty="0">
                <a:solidFill>
                  <a:srgbClr val="000000"/>
                </a:solidFill>
              </a:rPr>
              <a:t>řidič se plně nevěnoval řízení vozidla</a:t>
            </a:r>
          </a:p>
          <a:p>
            <a:pPr algn="just">
              <a:lnSpc>
                <a:spcPct val="150000"/>
              </a:lnSpc>
              <a:buFont typeface="Wingdings" panose="05000000000000000000" pitchFamily="2" charset="2"/>
              <a:buChar char="§"/>
            </a:pPr>
            <a:r>
              <a:rPr lang="pl-PL" i="1" dirty="0" smtClean="0">
                <a:solidFill>
                  <a:schemeClr val="tx1">
                    <a:lumMod val="95000"/>
                    <a:lumOff val="5000"/>
                  </a:schemeClr>
                </a:solidFill>
              </a:rPr>
              <a:t> </a:t>
            </a:r>
            <a:r>
              <a:rPr lang="pl-PL" dirty="0" smtClean="0">
                <a:solidFill>
                  <a:schemeClr val="tx1">
                    <a:lumMod val="95000"/>
                    <a:lumOff val="5000"/>
                  </a:schemeClr>
                </a:solidFill>
              </a:rPr>
              <a:t>Srážka s pevnou překážkou - v roce 2016 cca 20 % ze všech DN (129 usmrcených – z toho ale 58% stromy)  </a:t>
            </a:r>
            <a:endParaRPr lang="pl-PL" dirty="0" smtClean="0">
              <a:solidFill>
                <a:schemeClr val="tx1">
                  <a:lumMod val="95000"/>
                  <a:lumOff val="5000"/>
                </a:schemeClr>
              </a:solidFill>
            </a:endParaRPr>
          </a:p>
        </p:txBody>
      </p:sp>
    </p:spTree>
    <p:extLst>
      <p:ext uri="{BB962C8B-B14F-4D97-AF65-F5344CB8AC3E}">
        <p14:creationId xmlns:p14="http://schemas.microsoft.com/office/powerpoint/2010/main" val="936172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fontScale="92500" lnSpcReduction="20000"/>
          </a:bodyPr>
          <a:lstStyle/>
          <a:p>
            <a:pPr algn="just">
              <a:lnSpc>
                <a:spcPct val="150000"/>
              </a:lnSpc>
              <a:buFont typeface="Wingdings" panose="05000000000000000000" pitchFamily="2" charset="2"/>
              <a:buChar char="§"/>
            </a:pPr>
            <a:r>
              <a:rPr lang="pl-PL" dirty="0" smtClean="0">
                <a:solidFill>
                  <a:schemeClr val="tx1">
                    <a:lumMod val="95000"/>
                    <a:lumOff val="5000"/>
                  </a:schemeClr>
                </a:solidFill>
              </a:rPr>
              <a:t>Možné právní důvody:</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1/ je ve větší vzdálenosti (výšce), než je příslušné ochranné pásmo silnice (§ 30 odst. 2) ZPK)</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2/ je v ochranném pásmu silnice, avšak bylo povoleno SSÚ k označení provozovny (§ 31 odst. 1) ZPK)</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3/ je na silnici, avšak bylo povoleno SSÚ jako zvláštní užívání silnice (§ 25 odst. 6) písm. c) bod 1. ZPK)</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4/ je v souvisle zastavěném území obce (a není na tělese silnice; § 30 ZPK)  </a:t>
            </a:r>
          </a:p>
          <a:p>
            <a:pPr lvl="1" algn="just">
              <a:lnSpc>
                <a:spcPct val="150000"/>
              </a:lnSpc>
              <a:buFont typeface="Wingdings" panose="05000000000000000000" pitchFamily="2" charset="2"/>
              <a:buChar char="§"/>
            </a:pPr>
            <a:endParaRPr lang="pl-PL" dirty="0">
              <a:solidFill>
                <a:schemeClr val="tx1">
                  <a:lumMod val="95000"/>
                  <a:lumOff val="5000"/>
                </a:schemeClr>
              </a:solidFill>
            </a:endParaRPr>
          </a:p>
          <a:p>
            <a:pPr lvl="1" algn="just">
              <a:lnSpc>
                <a:spcPct val="150000"/>
              </a:lnSpc>
              <a:buFont typeface="Wingdings" panose="05000000000000000000" pitchFamily="2" charset="2"/>
              <a:buChar char="§"/>
            </a:pPr>
            <a:r>
              <a:rPr lang="pl-PL" dirty="0" smtClean="0">
                <a:solidFill>
                  <a:schemeClr val="tx1">
                    <a:lumMod val="95000"/>
                    <a:lumOff val="5000"/>
                  </a:schemeClr>
                </a:solidFill>
              </a:rPr>
              <a:t>Avšak i pokud nastane varianta 1/ nebo 4/ může se o nelegální RZ jednat a to z důvodu uvedeného ve zmíněném u</a:t>
            </a:r>
            <a:r>
              <a:rPr lang="cs-CZ" dirty="0">
                <a:solidFill>
                  <a:schemeClr val="tx1">
                    <a:lumMod val="95000"/>
                    <a:lumOff val="5000"/>
                  </a:schemeClr>
                </a:solidFill>
              </a:rPr>
              <a:t>st. § 78 odst. 6) zákona č. 361/2000 Sb., o provozu na pozemních komunikacích, ve znění pozdějších </a:t>
            </a:r>
            <a:r>
              <a:rPr lang="cs-CZ" dirty="0" smtClean="0">
                <a:solidFill>
                  <a:schemeClr val="tx1">
                    <a:lumMod val="95000"/>
                    <a:lumOff val="5000"/>
                  </a:schemeClr>
                </a:solidFill>
              </a:rPr>
              <a:t>předpisů. </a:t>
            </a:r>
          </a:p>
          <a:p>
            <a:pPr marL="457200" lvl="1" indent="0" algn="just">
              <a:lnSpc>
                <a:spcPct val="150000"/>
              </a:lnSpc>
              <a:buNone/>
            </a:pPr>
            <a:r>
              <a:rPr lang="cs-CZ" dirty="0" smtClean="0">
                <a:solidFill>
                  <a:schemeClr val="tx1">
                    <a:lumMod val="95000"/>
                    <a:lumOff val="5000"/>
                  </a:schemeClr>
                </a:solidFill>
              </a:rPr>
              <a:t>V takovém případě může SSÚ nařídit odstranění RZ coby „zdroje rušení provozu“ dle </a:t>
            </a:r>
            <a:r>
              <a:rPr lang="cs-CZ" dirty="0" err="1" smtClean="0">
                <a:solidFill>
                  <a:schemeClr val="tx1">
                    <a:lumMod val="95000"/>
                    <a:lumOff val="5000"/>
                  </a:schemeClr>
                </a:solidFill>
              </a:rPr>
              <a:t>ust</a:t>
            </a:r>
            <a:r>
              <a:rPr lang="cs-CZ" dirty="0" smtClean="0">
                <a:solidFill>
                  <a:schemeClr val="tx1">
                    <a:lumMod val="95000"/>
                    <a:lumOff val="5000"/>
                  </a:schemeClr>
                </a:solidFill>
              </a:rPr>
              <a:t>. § 35 odst. 2) ZPK. Případně může RZ odstranit obecný stavební úřad, pokud půjde o stavbu a bude v rozporu s právními předpisy - </a:t>
            </a:r>
            <a:r>
              <a:rPr lang="cs-CZ" dirty="0" err="1" smtClean="0">
                <a:solidFill>
                  <a:schemeClr val="tx1">
                    <a:lumMod val="95000"/>
                    <a:lumOff val="5000"/>
                  </a:schemeClr>
                </a:solidFill>
              </a:rPr>
              <a:t>u</a:t>
            </a:r>
            <a:r>
              <a:rPr lang="cs-CZ" dirty="0" err="1" smtClean="0"/>
              <a:t>st</a:t>
            </a:r>
            <a:r>
              <a:rPr lang="cs-CZ" dirty="0"/>
              <a:t>. § 129 odst. 1) písm. d) </a:t>
            </a:r>
            <a:r>
              <a:rPr lang="cs-CZ" dirty="0" err="1"/>
              <a:t>z.č</a:t>
            </a:r>
            <a:r>
              <a:rPr lang="cs-CZ" dirty="0"/>
              <a:t>. 183/2006 Sb., o územním plánování a stavebním řádu, ve znění </a:t>
            </a:r>
            <a:r>
              <a:rPr lang="cs-CZ" dirty="0" err="1"/>
              <a:t>pozd</a:t>
            </a:r>
            <a:r>
              <a:rPr lang="cs-CZ" dirty="0"/>
              <a:t>. předpisů: </a:t>
            </a:r>
            <a:r>
              <a:rPr lang="cs-CZ" i="1" dirty="0"/>
              <a:t>Stavební úřad nařídí odstranění stavby vlastníku stavby, která nevyžaduje územní rozhodnutí, stavební povolení ani ohlášení stavby, ale je prováděna nebo byla provedena v rozporu s právními předpisy, nebo vlastníkovi pozemku, na kterém byla provedena, není-li vlastník stavby znám.</a:t>
            </a: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marL="457200" lvl="1" indent="0" algn="just">
              <a:lnSpc>
                <a:spcPct val="150000"/>
              </a:lnSpc>
              <a:buNone/>
            </a:pPr>
            <a:endParaRPr lang="pl-PL" dirty="0" smtClean="0">
              <a:solidFill>
                <a:schemeClr val="tx1">
                  <a:lumMod val="95000"/>
                  <a:lumOff val="5000"/>
                </a:schemeClr>
              </a:solidFill>
            </a:endParaRPr>
          </a:p>
        </p:txBody>
      </p:sp>
    </p:spTree>
    <p:extLst>
      <p:ext uri="{BB962C8B-B14F-4D97-AF65-F5344CB8AC3E}">
        <p14:creationId xmlns:p14="http://schemas.microsoft.com/office/powerpoint/2010/main" val="2407837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Statistika správní soudnictví</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414273404"/>
              </p:ext>
            </p:extLst>
          </p:nvPr>
        </p:nvGraphicFramePr>
        <p:xfrm>
          <a:off x="1563756" y="1404730"/>
          <a:ext cx="10628244" cy="5453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495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algn="just">
              <a:lnSpc>
                <a:spcPct val="150000"/>
              </a:lnSpc>
              <a:buFont typeface="Wingdings" panose="05000000000000000000" pitchFamily="2" charset="2"/>
              <a:buChar char="§"/>
            </a:pPr>
            <a:r>
              <a:rPr lang="pl-PL" dirty="0" smtClean="0">
                <a:solidFill>
                  <a:schemeClr val="tx1">
                    <a:lumMod val="95000"/>
                    <a:lumOff val="5000"/>
                  </a:schemeClr>
                </a:solidFill>
              </a:rPr>
              <a:t>Možné právní důvody:</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1/ je bez povolení SSÚ v ochranném pásmu silnice (§ 30 odst. 2) ZPK)</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2/ je na silnici a nebylo povoleno SSÚ jako zvláštní užívání silnice (§ 25 odst. 6) písm. c) bod 1. ZPK)</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3/ zmíněné </a:t>
            </a:r>
            <a:r>
              <a:rPr lang="pl-PL" dirty="0">
                <a:solidFill>
                  <a:schemeClr val="tx1">
                    <a:lumMod val="95000"/>
                    <a:lumOff val="5000"/>
                  </a:schemeClr>
                </a:solidFill>
              </a:rPr>
              <a:t>porušení u</a:t>
            </a:r>
            <a:r>
              <a:rPr lang="cs-CZ" dirty="0">
                <a:solidFill>
                  <a:schemeClr val="tx1">
                    <a:lumMod val="95000"/>
                    <a:lumOff val="5000"/>
                  </a:schemeClr>
                </a:solidFill>
              </a:rPr>
              <a:t>st. § 78 odst. 6) zákona č. 361/2000 Sb., o provozu na pozemních komunikacích, ve znění pozdějších předpisů.</a:t>
            </a:r>
            <a:endParaRPr lang="pl-PL" dirty="0">
              <a:solidFill>
                <a:schemeClr val="tx1">
                  <a:lumMod val="95000"/>
                  <a:lumOff val="5000"/>
                </a:schemeClr>
              </a:solidFill>
            </a:endParaRPr>
          </a:p>
          <a:p>
            <a:pPr marL="457200" lvl="1" indent="0" algn="just">
              <a:lnSpc>
                <a:spcPct val="150000"/>
              </a:lnSpc>
              <a:buNone/>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r>
              <a:rPr lang="pl-PL" dirty="0" smtClean="0">
                <a:solidFill>
                  <a:schemeClr val="tx1">
                    <a:lumMod val="95000"/>
                    <a:lumOff val="5000"/>
                  </a:schemeClr>
                </a:solidFill>
              </a:rPr>
              <a:t>Jaký zvolit algoritmus SSÚ vedoucí k likvidaci RZ? Dílčích otázek může být mnoho...</a:t>
            </a:r>
          </a:p>
          <a:p>
            <a:pPr marL="457200" lvl="1" indent="0" algn="just">
              <a:lnSpc>
                <a:spcPct val="150000"/>
              </a:lnSpc>
              <a:buNone/>
            </a:pPr>
            <a:endParaRPr lang="pl-PL" dirty="0" smtClean="0">
              <a:solidFill>
                <a:schemeClr val="tx1">
                  <a:lumMod val="95000"/>
                  <a:lumOff val="5000"/>
                </a:schemeClr>
              </a:solidFill>
            </a:endParaRPr>
          </a:p>
        </p:txBody>
      </p:sp>
    </p:spTree>
    <p:extLst>
      <p:ext uri="{BB962C8B-B14F-4D97-AF65-F5344CB8AC3E}">
        <p14:creationId xmlns:p14="http://schemas.microsoft.com/office/powerpoint/2010/main" val="2922035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marL="457200" lvl="1" indent="0" algn="just">
              <a:lnSpc>
                <a:spcPct val="150000"/>
              </a:lnSpc>
              <a:buNone/>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marL="457200" lvl="1" indent="0" algn="just">
              <a:lnSpc>
                <a:spcPct val="150000"/>
              </a:lnSpc>
              <a:buNone/>
            </a:pPr>
            <a:endParaRPr lang="pl-PL" dirty="0" smtClean="0">
              <a:solidFill>
                <a:schemeClr val="tx1">
                  <a:lumMod val="95000"/>
                  <a:lumOff val="5000"/>
                </a:schemeClr>
              </a:solidFill>
            </a:endParaRPr>
          </a:p>
        </p:txBody>
      </p:sp>
      <p:pic>
        <p:nvPicPr>
          <p:cNvPr id="4" name="Obrázek 3"/>
          <p:cNvPicPr>
            <a:picLocks noChangeAspect="1"/>
          </p:cNvPicPr>
          <p:nvPr/>
        </p:nvPicPr>
        <p:blipFill>
          <a:blip r:embed="rId2"/>
          <a:stretch>
            <a:fillRect/>
          </a:stretch>
        </p:blipFill>
        <p:spPr>
          <a:xfrm>
            <a:off x="0" y="0"/>
            <a:ext cx="11942767" cy="6858000"/>
          </a:xfrm>
          <a:prstGeom prst="rect">
            <a:avLst/>
          </a:prstGeom>
        </p:spPr>
      </p:pic>
    </p:spTree>
    <p:extLst>
      <p:ext uri="{BB962C8B-B14F-4D97-AF65-F5344CB8AC3E}">
        <p14:creationId xmlns:p14="http://schemas.microsoft.com/office/powerpoint/2010/main" val="777721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lvl="1" algn="just">
              <a:lnSpc>
                <a:spcPct val="150000"/>
              </a:lnSpc>
              <a:buFont typeface="Wingdings" panose="05000000000000000000" pitchFamily="2" charset="2"/>
              <a:buChar char="§"/>
            </a:pPr>
            <a:r>
              <a:rPr lang="pl-PL" b="1" dirty="0" smtClean="0">
                <a:solidFill>
                  <a:schemeClr val="tx1">
                    <a:lumMod val="95000"/>
                    <a:lumOff val="5000"/>
                  </a:schemeClr>
                </a:solidFill>
              </a:rPr>
              <a:t>Co vše je silnice?</a:t>
            </a:r>
            <a:r>
              <a:rPr lang="pl-PL" dirty="0" smtClean="0">
                <a:solidFill>
                  <a:schemeClr val="tx1">
                    <a:lumMod val="95000"/>
                    <a:lumOff val="5000"/>
                  </a:schemeClr>
                </a:solidFill>
              </a:rPr>
              <a:t> (těleso silnice § 11  odst. 2) a 3) ZPK + součásti § 12 a 14 ZPK)</a:t>
            </a:r>
          </a:p>
        </p:txBody>
      </p:sp>
      <p:pic>
        <p:nvPicPr>
          <p:cNvPr id="5" name="Obrázek 4"/>
          <p:cNvPicPr>
            <a:picLocks noChangeAspect="1"/>
          </p:cNvPicPr>
          <p:nvPr/>
        </p:nvPicPr>
        <p:blipFill>
          <a:blip r:embed="rId2"/>
          <a:stretch>
            <a:fillRect/>
          </a:stretch>
        </p:blipFill>
        <p:spPr>
          <a:xfrm>
            <a:off x="186881" y="1681617"/>
            <a:ext cx="10883455" cy="5176383"/>
          </a:xfrm>
          <a:prstGeom prst="rect">
            <a:avLst/>
          </a:prstGeom>
        </p:spPr>
      </p:pic>
    </p:spTree>
    <p:extLst>
      <p:ext uri="{BB962C8B-B14F-4D97-AF65-F5344CB8AC3E}">
        <p14:creationId xmlns:p14="http://schemas.microsoft.com/office/powerpoint/2010/main" val="173761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lvl="1" algn="just">
              <a:lnSpc>
                <a:spcPct val="150000"/>
              </a:lnSpc>
              <a:buFont typeface="Wingdings" panose="05000000000000000000" pitchFamily="2" charset="2"/>
              <a:buChar char="§"/>
            </a:pPr>
            <a:r>
              <a:rPr lang="pl-PL" b="1" dirty="0" smtClean="0">
                <a:solidFill>
                  <a:schemeClr val="tx1">
                    <a:lumMod val="95000"/>
                    <a:lumOff val="5000"/>
                  </a:schemeClr>
                </a:solidFill>
              </a:rPr>
              <a:t>Co vše je silnice?</a:t>
            </a:r>
            <a:r>
              <a:rPr lang="pl-PL" dirty="0" smtClean="0">
                <a:solidFill>
                  <a:schemeClr val="tx1">
                    <a:lumMod val="95000"/>
                    <a:lumOff val="5000"/>
                  </a:schemeClr>
                </a:solidFill>
              </a:rPr>
              <a:t> (těleso silnice § 11  odst. 2) a 3) ZPK + součásti § 12 a 14 ZPK)</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065" y="1569719"/>
            <a:ext cx="7943933" cy="5682204"/>
          </a:xfrm>
          <a:prstGeom prst="rect">
            <a:avLst/>
          </a:prstGeom>
        </p:spPr>
      </p:pic>
    </p:spTree>
    <p:extLst>
      <p:ext uri="{BB962C8B-B14F-4D97-AF65-F5344CB8AC3E}">
        <p14:creationId xmlns:p14="http://schemas.microsoft.com/office/powerpoint/2010/main" val="275400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lvl="1" algn="just">
              <a:lnSpc>
                <a:spcPct val="150000"/>
              </a:lnSpc>
              <a:buFont typeface="Wingdings" panose="05000000000000000000" pitchFamily="2" charset="2"/>
              <a:buChar char="§"/>
            </a:pPr>
            <a:r>
              <a:rPr lang="pl-PL" b="1" dirty="0" smtClean="0">
                <a:solidFill>
                  <a:schemeClr val="tx1">
                    <a:lumMod val="95000"/>
                    <a:lumOff val="5000"/>
                  </a:schemeClr>
                </a:solidFill>
              </a:rPr>
              <a:t>Kde je ochranné </a:t>
            </a:r>
            <a:r>
              <a:rPr lang="pl-PL" b="1" dirty="0" smtClean="0">
                <a:solidFill>
                  <a:schemeClr val="tx1"/>
                </a:solidFill>
              </a:rPr>
              <a:t>pásmo, resp. souvisle zastavěné území obce? </a:t>
            </a:r>
            <a:r>
              <a:rPr lang="pl-PL" dirty="0">
                <a:solidFill>
                  <a:schemeClr val="tx1"/>
                </a:solidFill>
              </a:rPr>
              <a:t>(§ 30 odst. </a:t>
            </a:r>
            <a:r>
              <a:rPr lang="pl-PL" dirty="0" smtClean="0">
                <a:solidFill>
                  <a:schemeClr val="tx1"/>
                </a:solidFill>
              </a:rPr>
              <a:t>3) ZPK:</a:t>
            </a:r>
            <a:endParaRPr lang="pl-PL" dirty="0">
              <a:solidFill>
                <a:schemeClr val="tx1"/>
              </a:solidFill>
            </a:endParaRPr>
          </a:p>
          <a:p>
            <a:pPr lvl="1" algn="just">
              <a:lnSpc>
                <a:spcPct val="150000"/>
              </a:lnSpc>
              <a:buFont typeface="Wingdings" panose="05000000000000000000" pitchFamily="2" charset="2"/>
              <a:buChar char="§"/>
            </a:pPr>
            <a:endParaRPr lang="pl-PL" dirty="0" smtClean="0">
              <a:solidFill>
                <a:schemeClr val="tx1"/>
              </a:solidFill>
            </a:endParaRPr>
          </a:p>
          <a:p>
            <a:pPr marL="457200" lvl="1" indent="0" algn="just">
              <a:lnSpc>
                <a:spcPct val="150000"/>
              </a:lnSpc>
              <a:buNone/>
            </a:pPr>
            <a:r>
              <a:rPr lang="cs-CZ" i="1" dirty="0">
                <a:solidFill>
                  <a:schemeClr val="tx1"/>
                </a:solidFill>
              </a:rPr>
              <a:t>na území je postaveno pět a více budov odlišných </a:t>
            </a:r>
            <a:r>
              <a:rPr lang="cs-CZ" i="1" dirty="0" smtClean="0">
                <a:solidFill>
                  <a:schemeClr val="tx1"/>
                </a:solidFill>
              </a:rPr>
              <a:t>vlastníků </a:t>
            </a:r>
            <a:r>
              <a:rPr lang="cs-CZ" dirty="0" smtClean="0">
                <a:solidFill>
                  <a:schemeClr val="tx1"/>
                </a:solidFill>
              </a:rPr>
              <a:t>(tj. postačují 2), </a:t>
            </a:r>
            <a:r>
              <a:rPr lang="cs-CZ" i="1" dirty="0">
                <a:solidFill>
                  <a:schemeClr val="tx1"/>
                </a:solidFill>
              </a:rPr>
              <a:t>kterým bylo přiděleno popisné nebo evidenční číslo a které jsou evidovány v katastru </a:t>
            </a:r>
            <a:r>
              <a:rPr lang="cs-CZ" i="1" dirty="0" smtClean="0">
                <a:solidFill>
                  <a:schemeClr val="tx1"/>
                </a:solidFill>
              </a:rPr>
              <a:t>nemovitostí</a:t>
            </a:r>
            <a:r>
              <a:rPr lang="cs-CZ" i="1" dirty="0">
                <a:solidFill>
                  <a:schemeClr val="tx1"/>
                </a:solidFill>
              </a:rPr>
              <a:t> </a:t>
            </a:r>
            <a:r>
              <a:rPr lang="cs-CZ" i="1" dirty="0" smtClean="0">
                <a:solidFill>
                  <a:schemeClr val="tx1"/>
                </a:solidFill>
              </a:rPr>
              <a:t>a</a:t>
            </a:r>
          </a:p>
          <a:p>
            <a:pPr marL="457200" lvl="1" indent="0" algn="just">
              <a:lnSpc>
                <a:spcPct val="150000"/>
              </a:lnSpc>
              <a:buNone/>
            </a:pPr>
            <a:r>
              <a:rPr lang="cs-CZ" i="1" dirty="0" smtClean="0">
                <a:solidFill>
                  <a:schemeClr val="tx1"/>
                </a:solidFill>
              </a:rPr>
              <a:t>mezi </a:t>
            </a:r>
            <a:r>
              <a:rPr lang="cs-CZ" i="1" dirty="0">
                <a:solidFill>
                  <a:schemeClr val="tx1"/>
                </a:solidFill>
              </a:rPr>
              <a:t>jednotlivými budovami, jejichž půdorys se pro tyto účely zvětší po celém obvodu o 5 m, nebude spojnice delší než 75 m. Spojnice tvoří rohy zvětšeného půdorysu jednotlivých budov (u oblouků se použijí tečny). Spojnice mezi zvětšenými půdorysy budov, spolu se stranami upravených půdorysů budov, tvoří území. </a:t>
            </a:r>
            <a:endParaRPr lang="pl-PL" i="1" dirty="0" smtClean="0">
              <a:solidFill>
                <a:schemeClr val="tx1"/>
              </a:solidFill>
            </a:endParaRPr>
          </a:p>
        </p:txBody>
      </p:sp>
    </p:spTree>
    <p:extLst>
      <p:ext uri="{BB962C8B-B14F-4D97-AF65-F5344CB8AC3E}">
        <p14:creationId xmlns:p14="http://schemas.microsoft.com/office/powerpoint/2010/main" val="2908310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p:txBody>
      </p:sp>
      <p:pic>
        <p:nvPicPr>
          <p:cNvPr id="5" name="Obrázek 4"/>
          <p:cNvPicPr>
            <a:picLocks noChangeAspect="1"/>
          </p:cNvPicPr>
          <p:nvPr/>
        </p:nvPicPr>
        <p:blipFill>
          <a:blip r:embed="rId3"/>
          <a:stretch>
            <a:fillRect/>
          </a:stretch>
        </p:blipFill>
        <p:spPr>
          <a:xfrm>
            <a:off x="0" y="-179786"/>
            <a:ext cx="12191999" cy="7217571"/>
          </a:xfrm>
          <a:prstGeom prst="rect">
            <a:avLst/>
          </a:prstGeom>
        </p:spPr>
      </p:pic>
    </p:spTree>
    <p:extLst>
      <p:ext uri="{BB962C8B-B14F-4D97-AF65-F5344CB8AC3E}">
        <p14:creationId xmlns:p14="http://schemas.microsoft.com/office/powerpoint/2010/main" val="1327692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p:txBody>
      </p:sp>
      <p:pic>
        <p:nvPicPr>
          <p:cNvPr id="5" name="Obrázek 4"/>
          <p:cNvPicPr>
            <a:picLocks noChangeAspect="1"/>
          </p:cNvPicPr>
          <p:nvPr/>
        </p:nvPicPr>
        <p:blipFill>
          <a:blip r:embed="rId3"/>
          <a:stretch>
            <a:fillRect/>
          </a:stretch>
        </p:blipFill>
        <p:spPr>
          <a:xfrm>
            <a:off x="0" y="-179786"/>
            <a:ext cx="12191999" cy="7217571"/>
          </a:xfrm>
          <a:prstGeom prst="rect">
            <a:avLst/>
          </a:prstGeom>
        </p:spPr>
      </p:pic>
      <p:pic>
        <p:nvPicPr>
          <p:cNvPr id="6" name="Obrázek 5"/>
          <p:cNvPicPr>
            <a:picLocks noChangeAspect="1"/>
          </p:cNvPicPr>
          <p:nvPr/>
        </p:nvPicPr>
        <p:blipFill>
          <a:blip r:embed="rId4"/>
          <a:stretch>
            <a:fillRect/>
          </a:stretch>
        </p:blipFill>
        <p:spPr>
          <a:xfrm>
            <a:off x="0" y="-79946"/>
            <a:ext cx="12192000" cy="7017891"/>
          </a:xfrm>
          <a:prstGeom prst="rect">
            <a:avLst/>
          </a:prstGeom>
        </p:spPr>
      </p:pic>
    </p:spTree>
    <p:extLst>
      <p:ext uri="{BB962C8B-B14F-4D97-AF65-F5344CB8AC3E}">
        <p14:creationId xmlns:p14="http://schemas.microsoft.com/office/powerpoint/2010/main" val="2924902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192256" cy="5486401"/>
          </a:xfrm>
        </p:spPr>
        <p:txBody>
          <a:bodyPr>
            <a:normAutofit/>
          </a:bodyPr>
          <a:lstStyle/>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3288"/>
            <a:ext cx="12192000" cy="9753601"/>
          </a:xfrm>
          <a:prstGeom prst="rect">
            <a:avLst/>
          </a:prstGeom>
        </p:spPr>
      </p:pic>
    </p:spTree>
    <p:extLst>
      <p:ext uri="{BB962C8B-B14F-4D97-AF65-F5344CB8AC3E}">
        <p14:creationId xmlns:p14="http://schemas.microsoft.com/office/powerpoint/2010/main" val="33376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301984" cy="5663184"/>
          </a:xfrm>
        </p:spPr>
        <p:txBody>
          <a:bodyPr>
            <a:normAutofit/>
          </a:bodyPr>
          <a:lstStyle/>
          <a:p>
            <a:pPr lvl="1" algn="just">
              <a:lnSpc>
                <a:spcPct val="150000"/>
              </a:lnSpc>
              <a:buFont typeface="Wingdings" panose="05000000000000000000" pitchFamily="2" charset="2"/>
              <a:buChar char="§"/>
            </a:pPr>
            <a:r>
              <a:rPr lang="pl-PL" b="1" dirty="0" smtClean="0">
                <a:solidFill>
                  <a:schemeClr val="tx1">
                    <a:lumMod val="95000"/>
                    <a:lumOff val="5000"/>
                  </a:schemeClr>
                </a:solidFill>
              </a:rPr>
              <a:t>Zjišťávní vlastníka RZ</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Zpravidla půjde o movité věci</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Pokud půjde o RZ, které evidentně dlohodobě propaguje jeden subjket (a nejedná se tedy o klasický bilboard, kde se často mění akt. reklamní plocha), pak by za vlastníka měl být považován subjekt, jenž je propagován (zásada cui bono?)</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Pokud půjde o RZ, z jehož povahy/provedení je zřejmé, že aktivní reklamní plochu užívají různé subjekty, evidentně na základě soukromoprávního ujednání s vlastníkem RZ, je zpravidla vhodnější vyzvat ke sdělení identifikačních údajů vlastníka RZ vlastníka pozemku, na němž je RZ umístěno.</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Ve výzvě předpokládanému vlastníkovi RZ by mělo být uvedeno, že pokud není vlastníkem, měl by krom tohoto tvrzení doložit SSÚ i podklady, které toto prokáží, nebo na tyto alespoň odkázat (ust. § 52 správního řádu).</a:t>
            </a:r>
          </a:p>
        </p:txBody>
      </p:sp>
    </p:spTree>
    <p:extLst>
      <p:ext uri="{BB962C8B-B14F-4D97-AF65-F5344CB8AC3E}">
        <p14:creationId xmlns:p14="http://schemas.microsoft.com/office/powerpoint/2010/main" val="40986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301984" cy="5663184"/>
          </a:xfrm>
        </p:spPr>
        <p:txBody>
          <a:bodyPr>
            <a:normAutofit fontScale="92500"/>
          </a:bodyPr>
          <a:lstStyle/>
          <a:p>
            <a:pPr lvl="1" algn="just">
              <a:lnSpc>
                <a:spcPct val="150000"/>
              </a:lnSpc>
              <a:buFont typeface="Wingdings" panose="05000000000000000000" pitchFamily="2" charset="2"/>
              <a:buChar char="§"/>
            </a:pPr>
            <a:r>
              <a:rPr lang="pl-PL" b="1" dirty="0" smtClean="0">
                <a:solidFill>
                  <a:schemeClr val="tx1">
                    <a:lumMod val="95000"/>
                    <a:lumOff val="5000"/>
                  </a:schemeClr>
                </a:solidFill>
              </a:rPr>
              <a:t>Proč zakrývat RZ? Protože to říká zákon...(?)*</a:t>
            </a:r>
          </a:p>
          <a:p>
            <a:pPr lvl="1" algn="just">
              <a:lnSpc>
                <a:spcPct val="150000"/>
              </a:lnSpc>
              <a:buFont typeface="Wingdings" panose="05000000000000000000" pitchFamily="2" charset="2"/>
              <a:buChar char="§"/>
            </a:pPr>
            <a:r>
              <a:rPr lang="pl-PL" b="1" dirty="0" smtClean="0">
                <a:solidFill>
                  <a:schemeClr val="tx1">
                    <a:lumMod val="95000"/>
                    <a:lumOff val="5000"/>
                  </a:schemeClr>
                </a:solidFill>
              </a:rPr>
              <a:t>Důvody proč nezakrývat RZ a rovnou přistoupit k jejich odstranění a likvidaci:</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ZPK pojednává o zakrytí reklamního zařízení a určuje k tomu lhůtu. Neuvádí však již nic o tom, jak dlouho musí být RZ zakryto. Minutu? Hodinu? Den?</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Úmysl zákonodárce není zachcen v žádném textu, DZ mlčí. Avšak </a:t>
            </a:r>
            <a:r>
              <a:rPr lang="pl-PL" sz="1600" b="1" dirty="0" smtClean="0">
                <a:solidFill>
                  <a:schemeClr val="tx1">
                    <a:lumMod val="95000"/>
                    <a:lumOff val="5000"/>
                  </a:schemeClr>
                </a:solidFill>
              </a:rPr>
              <a:t>je evidentní, že se jednalo o operativní prostředek, jenž měl zmírnit negativní vliv RZ na BESIP před vlastním odstraněním</a:t>
            </a:r>
            <a:r>
              <a:rPr lang="pl-PL" sz="1600" dirty="0" smtClean="0">
                <a:solidFill>
                  <a:schemeClr val="tx1">
                    <a:lumMod val="95000"/>
                    <a:lumOff val="5000"/>
                  </a:schemeClr>
                </a:solidFill>
              </a:rPr>
              <a:t>. Z toho plyne, že pokud je možné uskutečnit rovnou odstranění RZ, </a:t>
            </a:r>
            <a:r>
              <a:rPr lang="pl-PL" sz="1600" b="1" dirty="0" smtClean="0">
                <a:solidFill>
                  <a:schemeClr val="tx1">
                    <a:lumMod val="95000"/>
                    <a:lumOff val="5000"/>
                  </a:schemeClr>
                </a:solidFill>
              </a:rPr>
              <a:t>nedává dočasné zakrytí RZ smysl</a:t>
            </a:r>
            <a:r>
              <a:rPr lang="pl-PL" sz="1600" dirty="0" smtClean="0">
                <a:solidFill>
                  <a:schemeClr val="tx1">
                    <a:lumMod val="95000"/>
                    <a:lumOff val="5000"/>
                  </a:schemeClr>
                </a:solidFill>
              </a:rPr>
              <a:t>.</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Jedná se o zbytečný nárůst administrativy (veřejné zakázky na zakrývání RZ)</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Jde o zbytečný nárůst nákladů, které uhradí buď vlastník RZ nebo vlastník pozemku, příp. i spr. orgán</a:t>
            </a:r>
          </a:p>
          <a:p>
            <a:pPr lvl="2" algn="just">
              <a:lnSpc>
                <a:spcPct val="150000"/>
              </a:lnSpc>
              <a:buFont typeface="Wingdings" panose="05000000000000000000" pitchFamily="2" charset="2"/>
              <a:buChar char="§"/>
            </a:pPr>
            <a:r>
              <a:rPr lang="pl-PL" sz="1600" dirty="0" smtClean="0">
                <a:solidFill>
                  <a:schemeClr val="tx1">
                    <a:lumMod val="95000"/>
                    <a:lumOff val="5000"/>
                  </a:schemeClr>
                </a:solidFill>
              </a:rPr>
              <a:t>Jde o zbytečnou cestu lidí a techniky, navíc při práci může vozidlo stát na vozovce, kde ohrožuje BESIP  </a:t>
            </a:r>
          </a:p>
          <a:p>
            <a:pPr marL="457200" lvl="1" indent="0" algn="just">
              <a:lnSpc>
                <a:spcPct val="150000"/>
              </a:lnSpc>
              <a:buNone/>
            </a:pPr>
            <a:r>
              <a:rPr lang="pl-PL" dirty="0" smtClean="0">
                <a:solidFill>
                  <a:schemeClr val="tx1">
                    <a:lumMod val="95000"/>
                    <a:lumOff val="5000"/>
                  </a:schemeClr>
                </a:solidFill>
              </a:rPr>
              <a:t>	* jazykový výklad není jedinou výkladovou metodou práva v daném případě je jeho výlučné užití 	neobhajitelné; s ohledem na uvedené jde o střet jazykového a </a:t>
            </a:r>
            <a:r>
              <a:rPr lang="pl-PL" smtClean="0">
                <a:solidFill>
                  <a:schemeClr val="tx1">
                    <a:lumMod val="95000"/>
                    <a:lumOff val="5000"/>
                  </a:schemeClr>
                </a:solidFill>
              </a:rPr>
              <a:t>teleologického výkladu; výklad </a:t>
            </a:r>
            <a:r>
              <a:rPr lang="pl-PL" dirty="0" smtClean="0">
                <a:solidFill>
                  <a:schemeClr val="tx1">
                    <a:lumMod val="95000"/>
                    <a:lumOff val="5000"/>
                  </a:schemeClr>
                </a:solidFill>
              </a:rPr>
              <a:t>práva se má 	provádět tak, abychom se vyhli nepříjemnostem a nesmyslům – viz např. rozsudek NSS 2 Afs 28/2005 </a:t>
            </a:r>
          </a:p>
        </p:txBody>
      </p:sp>
    </p:spTree>
    <p:extLst>
      <p:ext uri="{BB962C8B-B14F-4D97-AF65-F5344CB8AC3E}">
        <p14:creationId xmlns:p14="http://schemas.microsoft.com/office/powerpoint/2010/main" val="2259094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809750" y="0"/>
            <a:ext cx="10382250" cy="6858000"/>
          </a:xfrm>
          <a:prstGeom prst="rect">
            <a:avLst/>
          </a:prstGeom>
        </p:spPr>
      </p:pic>
    </p:spTree>
    <p:extLst>
      <p:ext uri="{BB962C8B-B14F-4D97-AF65-F5344CB8AC3E}">
        <p14:creationId xmlns:p14="http://schemas.microsoft.com/office/powerpoint/2010/main" val="652906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301984" cy="5663184"/>
          </a:xfrm>
        </p:spPr>
        <p:txBody>
          <a:bodyPr>
            <a:normAutofit/>
          </a:bodyPr>
          <a:lstStyle/>
          <a:p>
            <a:pPr lvl="1" algn="just">
              <a:lnSpc>
                <a:spcPct val="150000"/>
              </a:lnSpc>
              <a:buFont typeface="Wingdings" panose="05000000000000000000" pitchFamily="2" charset="2"/>
              <a:buChar char="§"/>
            </a:pPr>
            <a:r>
              <a:rPr lang="pl-PL" sz="1800" b="1" dirty="0" smtClean="0">
                <a:solidFill>
                  <a:schemeClr val="tx1">
                    <a:lumMod val="95000"/>
                    <a:lumOff val="5000"/>
                  </a:schemeClr>
                </a:solidFill>
              </a:rPr>
              <a:t>Přestupky a RZ – skutkové podstaty</a:t>
            </a:r>
          </a:p>
          <a:p>
            <a:pPr lvl="1" algn="just">
              <a:lnSpc>
                <a:spcPct val="150000"/>
              </a:lnSpc>
              <a:buFont typeface="Wingdings" panose="05000000000000000000" pitchFamily="2" charset="2"/>
              <a:buChar char="§"/>
            </a:pPr>
            <a:r>
              <a:rPr lang="pl-PL" i="1" dirty="0">
                <a:solidFill>
                  <a:schemeClr val="tx1">
                    <a:lumMod val="95000"/>
                    <a:lumOff val="5000"/>
                  </a:schemeClr>
                </a:solidFill>
              </a:rPr>
              <a:t>v rozporu s § 25 odst. 1 až 7 </a:t>
            </a:r>
            <a:r>
              <a:rPr lang="pl-PL" b="1" i="1" dirty="0">
                <a:solidFill>
                  <a:schemeClr val="tx1">
                    <a:lumMod val="95000"/>
                    <a:lumOff val="5000"/>
                  </a:schemeClr>
                </a:solidFill>
              </a:rPr>
              <a:t>užije bez povolení zvláštního užívání dálnici, silnici nebo místní komunikaci </a:t>
            </a:r>
            <a:r>
              <a:rPr lang="pl-PL" i="1" dirty="0">
                <a:solidFill>
                  <a:schemeClr val="tx1">
                    <a:lumMod val="95000"/>
                    <a:lumOff val="5000"/>
                  </a:schemeClr>
                </a:solidFill>
              </a:rPr>
              <a:t>jiným než obvyklým způsobem nebo k jiným účelům, než pro které jsou určeny, anebo nedodrží podmínky stanovené v povolení zvláštního užívání,</a:t>
            </a:r>
          </a:p>
          <a:p>
            <a:pPr lvl="1" algn="just">
              <a:lnSpc>
                <a:spcPct val="150000"/>
              </a:lnSpc>
              <a:buFont typeface="Wingdings" panose="05000000000000000000" pitchFamily="2" charset="2"/>
              <a:buChar char="§"/>
            </a:pPr>
            <a:r>
              <a:rPr lang="pl-PL" b="1" i="1" dirty="0" smtClean="0">
                <a:solidFill>
                  <a:schemeClr val="tx1">
                    <a:lumMod val="95000"/>
                    <a:lumOff val="5000"/>
                  </a:schemeClr>
                </a:solidFill>
              </a:rPr>
              <a:t>odstraní </a:t>
            </a:r>
            <a:r>
              <a:rPr lang="pl-PL" b="1" i="1" dirty="0">
                <a:solidFill>
                  <a:schemeClr val="tx1">
                    <a:lumMod val="95000"/>
                    <a:lumOff val="5000"/>
                  </a:schemeClr>
                </a:solidFill>
              </a:rPr>
              <a:t>nebo poškodí zakrytí reklamy</a:t>
            </a:r>
            <a:r>
              <a:rPr lang="pl-PL" i="1" dirty="0">
                <a:solidFill>
                  <a:schemeClr val="tx1">
                    <a:lumMod val="95000"/>
                    <a:lumOff val="5000"/>
                  </a:schemeClr>
                </a:solidFill>
              </a:rPr>
              <a:t> provedené podle § 25 odst. 11 nebo podle § 31 odst. 9 nebo 10</a:t>
            </a:r>
            <a:r>
              <a:rPr lang="pl-PL" i="1" dirty="0" smtClean="0">
                <a:solidFill>
                  <a:schemeClr val="tx1">
                    <a:lumMod val="95000"/>
                    <a:lumOff val="5000"/>
                  </a:schemeClr>
                </a:solidFill>
              </a:rPr>
              <a:t>,</a:t>
            </a:r>
          </a:p>
          <a:p>
            <a:pPr lvl="1" algn="just">
              <a:lnSpc>
                <a:spcPct val="150000"/>
              </a:lnSpc>
              <a:buFont typeface="Wingdings" panose="05000000000000000000" pitchFamily="2" charset="2"/>
              <a:buChar char="§"/>
            </a:pPr>
            <a:r>
              <a:rPr lang="pl-PL" i="1" dirty="0" smtClean="0">
                <a:solidFill>
                  <a:schemeClr val="tx1">
                    <a:lumMod val="95000"/>
                    <a:lumOff val="5000"/>
                  </a:schemeClr>
                </a:solidFill>
              </a:rPr>
              <a:t>jako </a:t>
            </a:r>
            <a:r>
              <a:rPr lang="pl-PL" i="1" dirty="0">
                <a:solidFill>
                  <a:schemeClr val="tx1">
                    <a:lumMod val="95000"/>
                    <a:lumOff val="5000"/>
                  </a:schemeClr>
                </a:solidFill>
              </a:rPr>
              <a:t>vlastník reklamního zařízení provozovaného bez povolení podle § 25 odst. 1 </a:t>
            </a:r>
            <a:r>
              <a:rPr lang="pl-PL" b="1" i="1" dirty="0">
                <a:solidFill>
                  <a:schemeClr val="tx1">
                    <a:lumMod val="95000"/>
                    <a:lumOff val="5000"/>
                  </a:schemeClr>
                </a:solidFill>
              </a:rPr>
              <a:t>neuposlechne v rozporu s § 25 odst. 10 výzvy k jeho odstranění</a:t>
            </a:r>
            <a:r>
              <a:rPr lang="pl-PL" b="1" i="1" dirty="0" smtClean="0">
                <a:solidFill>
                  <a:schemeClr val="tx1">
                    <a:lumMod val="95000"/>
                    <a:lumOff val="5000"/>
                  </a:schemeClr>
                </a:solidFill>
              </a:rPr>
              <a:t>,</a:t>
            </a:r>
          </a:p>
          <a:p>
            <a:pPr lvl="1" algn="just">
              <a:lnSpc>
                <a:spcPct val="150000"/>
              </a:lnSpc>
              <a:buFont typeface="Wingdings" panose="05000000000000000000" pitchFamily="2" charset="2"/>
              <a:buChar char="§"/>
            </a:pPr>
            <a:r>
              <a:rPr lang="pl-PL" i="1" dirty="0">
                <a:solidFill>
                  <a:schemeClr val="tx1">
                    <a:lumMod val="95000"/>
                    <a:lumOff val="5000"/>
                  </a:schemeClr>
                </a:solidFill>
              </a:rPr>
              <a:t>v rozporu s § 31 </a:t>
            </a:r>
            <a:r>
              <a:rPr lang="pl-PL" b="1" i="1" dirty="0">
                <a:solidFill>
                  <a:schemeClr val="tx1">
                    <a:lumMod val="95000"/>
                    <a:lumOff val="5000"/>
                  </a:schemeClr>
                </a:solidFill>
              </a:rPr>
              <a:t>zřizuje nebo provozuje reklamní zařízení v silničním ochranném pásmu bez povolení </a:t>
            </a:r>
            <a:r>
              <a:rPr lang="pl-PL" i="1" dirty="0">
                <a:solidFill>
                  <a:schemeClr val="tx1">
                    <a:lumMod val="95000"/>
                    <a:lumOff val="5000"/>
                  </a:schemeClr>
                </a:solidFill>
              </a:rPr>
              <a:t>podle § 31 odst. 1 nebo nedodrží podmínky tohoto povolení</a:t>
            </a:r>
            <a:r>
              <a:rPr lang="pl-PL" i="1" dirty="0" smtClean="0">
                <a:solidFill>
                  <a:schemeClr val="tx1">
                    <a:lumMod val="95000"/>
                    <a:lumOff val="5000"/>
                  </a:schemeClr>
                </a:solidFill>
              </a:rPr>
              <a:t>,</a:t>
            </a:r>
          </a:p>
          <a:p>
            <a:pPr lvl="1" algn="just">
              <a:lnSpc>
                <a:spcPct val="150000"/>
              </a:lnSpc>
              <a:buFont typeface="Wingdings" panose="05000000000000000000" pitchFamily="2" charset="2"/>
              <a:buChar char="§"/>
            </a:pPr>
            <a:r>
              <a:rPr lang="pl-PL" i="1" dirty="0" smtClean="0">
                <a:solidFill>
                  <a:schemeClr val="tx1">
                    <a:lumMod val="95000"/>
                    <a:lumOff val="5000"/>
                  </a:schemeClr>
                </a:solidFill>
              </a:rPr>
              <a:t>jako </a:t>
            </a:r>
            <a:r>
              <a:rPr lang="pl-PL" i="1" dirty="0">
                <a:solidFill>
                  <a:schemeClr val="tx1">
                    <a:lumMod val="95000"/>
                    <a:lumOff val="5000"/>
                  </a:schemeClr>
                </a:solidFill>
              </a:rPr>
              <a:t>vlastník nemovitosti v silničním ochranném pásmu dopustí přestupku tím, že na takové nemovitosti </a:t>
            </a:r>
            <a:r>
              <a:rPr lang="pl-PL" b="1" i="1" dirty="0">
                <a:solidFill>
                  <a:schemeClr val="tx1">
                    <a:lumMod val="95000"/>
                    <a:lumOff val="5000"/>
                  </a:schemeClr>
                </a:solidFill>
              </a:rPr>
              <a:t>strpí umístění reklamního zařízení bez povolení silničního správního úřadu</a:t>
            </a:r>
            <a:r>
              <a:rPr lang="pl-PL" i="1" dirty="0">
                <a:solidFill>
                  <a:schemeClr val="tx1">
                    <a:lumMod val="95000"/>
                    <a:lumOff val="5000"/>
                  </a:schemeClr>
                </a:solidFill>
              </a:rPr>
              <a:t>.</a:t>
            </a:r>
            <a:endParaRPr lang="pl-PL" i="1" dirty="0" smtClean="0">
              <a:solidFill>
                <a:schemeClr val="tx1">
                  <a:lumMod val="95000"/>
                  <a:lumOff val="5000"/>
                </a:schemeClr>
              </a:solidFill>
            </a:endParaRPr>
          </a:p>
        </p:txBody>
      </p:sp>
    </p:spTree>
    <p:extLst>
      <p:ext uri="{BB962C8B-B14F-4D97-AF65-F5344CB8AC3E}">
        <p14:creationId xmlns:p14="http://schemas.microsoft.com/office/powerpoint/2010/main" val="2465534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Nelegální reklamní zařízení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85216" y="1194816"/>
            <a:ext cx="11301984" cy="5663184"/>
          </a:xfrm>
        </p:spPr>
        <p:txBody>
          <a:bodyPr>
            <a:normAutofit/>
          </a:bodyPr>
          <a:lstStyle/>
          <a:p>
            <a:pPr lvl="1" algn="just">
              <a:lnSpc>
                <a:spcPct val="150000"/>
              </a:lnSpc>
              <a:buFont typeface="Wingdings" panose="05000000000000000000" pitchFamily="2" charset="2"/>
              <a:buChar char="§"/>
            </a:pPr>
            <a:r>
              <a:rPr lang="pl-PL" sz="1800" b="1" dirty="0" smtClean="0">
                <a:solidFill>
                  <a:schemeClr val="tx1">
                    <a:lumMod val="95000"/>
                    <a:lumOff val="5000"/>
                  </a:schemeClr>
                </a:solidFill>
              </a:rPr>
              <a:t>Přestupky a RZ – Přitěžující a polehčující okolnosti</a:t>
            </a:r>
          </a:p>
          <a:p>
            <a:pPr lvl="1" algn="just">
              <a:lnSpc>
                <a:spcPct val="150000"/>
              </a:lnSpc>
              <a:buFont typeface="Wingdings" panose="05000000000000000000" pitchFamily="2" charset="2"/>
              <a:buChar char="§"/>
            </a:pPr>
            <a:r>
              <a:rPr lang="pl-PL" b="1" dirty="0" smtClean="0">
                <a:solidFill>
                  <a:schemeClr val="tx1">
                    <a:lumMod val="95000"/>
                    <a:lumOff val="5000"/>
                  </a:schemeClr>
                </a:solidFill>
              </a:rPr>
              <a:t>Z hlediska přestupku vlastníka RZ:</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Doba, po kterou je přestupek páchán</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RZ coby pevná překážka (konstrukce RZ; je za svodidly, plotem,...)</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rušení pozornosti (velikost aktivní reklamní plochy, zaktrytí rozhledu, dopravních značek,...)</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Je RZ v místě, kde je snížená rychlost max. povolená jízdy</a:t>
            </a:r>
          </a:p>
          <a:p>
            <a:pPr lvl="1" algn="just">
              <a:lnSpc>
                <a:spcPct val="150000"/>
              </a:lnSpc>
              <a:buFont typeface="Wingdings" panose="05000000000000000000" pitchFamily="2" charset="2"/>
              <a:buChar char="§"/>
            </a:pPr>
            <a:r>
              <a:rPr lang="pl-PL" b="1" dirty="0" smtClean="0">
                <a:solidFill>
                  <a:schemeClr val="tx1">
                    <a:lumMod val="95000"/>
                    <a:lumOff val="5000"/>
                  </a:schemeClr>
                </a:solidFill>
              </a:rPr>
              <a:t>Z hlediska přestupku vlastníka pozemku:</a:t>
            </a:r>
          </a:p>
          <a:p>
            <a:pPr lvl="1" algn="just">
              <a:lnSpc>
                <a:spcPct val="150000"/>
              </a:lnSpc>
              <a:buFont typeface="Wingdings" panose="05000000000000000000" pitchFamily="2" charset="2"/>
              <a:buChar char="§"/>
            </a:pPr>
            <a:r>
              <a:rPr lang="pl-PL" dirty="0" smtClean="0">
                <a:solidFill>
                  <a:schemeClr val="tx1">
                    <a:lumMod val="95000"/>
                    <a:lumOff val="5000"/>
                  </a:schemeClr>
                </a:solidFill>
              </a:rPr>
              <a:t>Je prokazatelné, že vlastník pozemku věděl, nebo vědět mohl o umístění RZ (nájemní smlouvy, billboard na zahradě RD / malá cedule na hranicích pozemků)?</a:t>
            </a:r>
          </a:p>
          <a:p>
            <a:pPr lvl="2"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dirty="0" smtClean="0">
              <a:solidFill>
                <a:schemeClr val="tx1">
                  <a:lumMod val="95000"/>
                  <a:lumOff val="5000"/>
                </a:schemeClr>
              </a:solidFill>
            </a:endParaRPr>
          </a:p>
          <a:p>
            <a:pPr lvl="1" algn="just">
              <a:lnSpc>
                <a:spcPct val="150000"/>
              </a:lnSpc>
              <a:buFont typeface="Wingdings" panose="05000000000000000000" pitchFamily="2" charset="2"/>
              <a:buChar char="§"/>
            </a:pPr>
            <a:endParaRPr lang="pl-PL" sz="1800" b="1" dirty="0" smtClean="0">
              <a:solidFill>
                <a:schemeClr val="tx1">
                  <a:lumMod val="95000"/>
                  <a:lumOff val="5000"/>
                </a:schemeClr>
              </a:solidFill>
            </a:endParaRPr>
          </a:p>
        </p:txBody>
      </p:sp>
    </p:spTree>
    <p:extLst>
      <p:ext uri="{BB962C8B-B14F-4D97-AF65-F5344CB8AC3E}">
        <p14:creationId xmlns:p14="http://schemas.microsoft.com/office/powerpoint/2010/main" val="495578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29092" y="2147845"/>
            <a:ext cx="10619891" cy="1169575"/>
          </a:xfrm>
        </p:spPr>
        <p:txBody>
          <a:bodyPr>
            <a:noAutofit/>
          </a:bodyPr>
          <a:lstStyle/>
          <a:p>
            <a:r>
              <a:rPr lang="cs-CZ" sz="4800" b="1" dirty="0">
                <a:effectLst>
                  <a:outerShdw blurRad="38100" dist="38100" dir="2700000" algn="tl">
                    <a:srgbClr val="000000">
                      <a:alpha val="43137"/>
                    </a:srgbClr>
                  </a:outerShdw>
                </a:effectLst>
              </a:rPr>
              <a:t/>
            </a:r>
            <a:br>
              <a:rPr lang="cs-CZ" sz="4800" b="1" dirty="0">
                <a:effectLst>
                  <a:outerShdw blurRad="38100" dist="38100" dir="2700000" algn="tl">
                    <a:srgbClr val="000000">
                      <a:alpha val="43137"/>
                    </a:srgbClr>
                  </a:outerShdw>
                </a:effectLst>
              </a:rPr>
            </a:br>
            <a:r>
              <a:rPr lang="cs-CZ" sz="4800" b="1" dirty="0" smtClean="0">
                <a:effectLst>
                  <a:outerShdw blurRad="38100" dist="38100" dir="2700000" algn="tl">
                    <a:srgbClr val="000000">
                      <a:alpha val="43137"/>
                    </a:srgbClr>
                  </a:outerShdw>
                </a:effectLst>
              </a:rPr>
              <a:t/>
            </a:r>
            <a:br>
              <a:rPr lang="cs-CZ" sz="4800" b="1" dirty="0" smtClean="0">
                <a:effectLst>
                  <a:outerShdw blurRad="38100" dist="38100" dir="2700000" algn="tl">
                    <a:srgbClr val="000000">
                      <a:alpha val="43137"/>
                    </a:srgbClr>
                  </a:outerShdw>
                </a:effectLst>
              </a:rPr>
            </a:br>
            <a:r>
              <a:rPr lang="cs-CZ" sz="4800" b="1" dirty="0" smtClean="0">
                <a:effectLst>
                  <a:outerShdw blurRad="38100" dist="38100" dir="2700000" algn="tl">
                    <a:srgbClr val="000000">
                      <a:alpha val="43137"/>
                    </a:srgbClr>
                  </a:outerShdw>
                </a:effectLst>
              </a:rPr>
              <a:t>Motto: Kde je vůle, tam je i cesta</a:t>
            </a:r>
            <a:endParaRPr lang="cs-CZ" sz="4800"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734065" y="5634725"/>
            <a:ext cx="9144000" cy="1655762"/>
          </a:xfrm>
        </p:spPr>
        <p:txBody>
          <a:bodyPr/>
          <a:lstStyle/>
          <a:p>
            <a:r>
              <a:rPr lang="cs-CZ" sz="3200" b="1" dirty="0" smtClean="0">
                <a:effectLst>
                  <a:outerShdw blurRad="38100" dist="38100" dir="2700000" algn="tl">
                    <a:srgbClr val="000000">
                      <a:alpha val="43137"/>
                    </a:srgbClr>
                  </a:outerShdw>
                </a:effectLst>
              </a:rPr>
              <a:t>Děkuji Vám za pozornost</a:t>
            </a:r>
          </a:p>
          <a:p>
            <a:endParaRPr lang="cs-CZ" dirty="0"/>
          </a:p>
        </p:txBody>
      </p:sp>
    </p:spTree>
    <p:extLst>
      <p:ext uri="{BB962C8B-B14F-4D97-AF65-F5344CB8AC3E}">
        <p14:creationId xmlns:p14="http://schemas.microsoft.com/office/powerpoint/2010/main" val="2461616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455145"/>
            <a:ext cx="8911687" cy="1280890"/>
          </a:xfrm>
        </p:spPr>
        <p:txBody>
          <a:bodyPr>
            <a:normAutofit fontScale="90000"/>
          </a:bodyPr>
          <a:lstStyle/>
          <a:p>
            <a:pPr algn="ctr"/>
            <a:r>
              <a:rPr lang="cs-CZ" dirty="0" smtClean="0"/>
              <a:t>Závazné stanovisko v územním řízení z hlediska řešení MK a účelových komunikací</a:t>
            </a:r>
            <a:endParaRPr lang="cs-CZ" dirty="0"/>
          </a:p>
        </p:txBody>
      </p:sp>
      <p:sp>
        <p:nvSpPr>
          <p:cNvPr id="3" name="Zástupný symbol pro obsah 2"/>
          <p:cNvSpPr>
            <a:spLocks noGrp="1"/>
          </p:cNvSpPr>
          <p:nvPr>
            <p:ph idx="1"/>
          </p:nvPr>
        </p:nvSpPr>
        <p:spPr>
          <a:xfrm>
            <a:off x="1351722" y="1484244"/>
            <a:ext cx="10152890" cy="5539407"/>
          </a:xfrm>
        </p:spPr>
        <p:txBody>
          <a:bodyPr>
            <a:normAutofit fontScale="92500" lnSpcReduction="20000"/>
          </a:bodyPr>
          <a:lstStyle/>
          <a:p>
            <a:pPr algn="just"/>
            <a:r>
              <a:rPr lang="cs-CZ" sz="2000" dirty="0" err="1" smtClean="0"/>
              <a:t>Ust</a:t>
            </a:r>
            <a:r>
              <a:rPr lang="cs-CZ" sz="2000" dirty="0" smtClean="0"/>
              <a:t>. § 40 odst. 4) písm. d) </a:t>
            </a:r>
            <a:r>
              <a:rPr lang="pl-PL" sz="2000" dirty="0">
                <a:solidFill>
                  <a:schemeClr val="tx1"/>
                </a:solidFill>
              </a:rPr>
              <a:t>z.č. 13/1997 Sb., o pozemních komunikacích, ve zn. pozdějších </a:t>
            </a:r>
            <a:r>
              <a:rPr lang="pl-PL" sz="2000" dirty="0" smtClean="0">
                <a:solidFill>
                  <a:schemeClr val="tx1"/>
                </a:solidFill>
              </a:rPr>
              <a:t>předpisů (dále </a:t>
            </a:r>
            <a:r>
              <a:rPr lang="pl-PL" sz="2000" dirty="0">
                <a:solidFill>
                  <a:schemeClr val="tx1"/>
                </a:solidFill>
              </a:rPr>
              <a:t>jen </a:t>
            </a:r>
            <a:r>
              <a:rPr lang="pl-PL" sz="2000" dirty="0" smtClean="0">
                <a:solidFill>
                  <a:schemeClr val="tx1"/>
                </a:solidFill>
              </a:rPr>
              <a:t>ZPK)</a:t>
            </a:r>
          </a:p>
          <a:p>
            <a:pPr algn="just"/>
            <a:r>
              <a:rPr lang="pl-PL" sz="2000" dirty="0" smtClean="0">
                <a:solidFill>
                  <a:schemeClr val="tx1"/>
                </a:solidFill>
              </a:rPr>
              <a:t>Formulace „z hlediska řešení” – dva možné výklady: a) jen v případech, kdy se umisťují stavby těchto PK, b) i v případech dalších umisťovaných staveb, pokud může reálně dojít k dotčení stavby těchto PK (ať již z hlediska BESIP či stavebního stavu těchto PK)</a:t>
            </a:r>
          </a:p>
          <a:p>
            <a:pPr algn="just"/>
            <a:r>
              <a:rPr lang="cs-CZ" sz="2000" i="1" dirty="0">
                <a:solidFill>
                  <a:schemeClr val="tx1"/>
                </a:solidFill>
              </a:rPr>
              <a:t>Pro druhý (širší) výklad pravomoci vydávat závazná stanoviska svědčí fakt, že spolehlivěji zajišťuje ochranu veřejnému zájmu. Může se stát, že stavebník navrhne v územním řízení umístění stavby, která by ohrožovala uživatele pozemní komunikace např. tím, že by je oslňovala, nebo by poškozovala pozemní komunikaci např. tím, že by narušila její statiku nebo snížila funkčnost jejího odvodnění. Máme za to, že v takových situacích by měl být názor úřadu, jemuž je svěřena ochrana pozemních komunikacích a bezpečnosti provozu na nich, pro obecný stavební úřad závazný. Tomu ostatně odpovídá praxe většiny krajských úřadů - srov. např. </a:t>
            </a:r>
            <a:r>
              <a:rPr lang="cs-CZ" sz="2000" i="1" dirty="0" err="1">
                <a:solidFill>
                  <a:schemeClr val="tx1"/>
                </a:solidFill>
              </a:rPr>
              <a:t>narační</a:t>
            </a:r>
            <a:r>
              <a:rPr lang="cs-CZ" sz="2000" i="1" dirty="0">
                <a:solidFill>
                  <a:schemeClr val="tx1"/>
                </a:solidFill>
              </a:rPr>
              <a:t> část NSS 5 As 79/2014. Určitou podporu pro tento názor poskytuje též judikatura, srov. rozsudek KS Praha 47 A 18/2012 (jud. č. 2). Proto i my zastáváme širší výkladovou variantu, podle níž si obecný stavební úřad musí vyžádat závazné stanovisko od Ministerstva dopravy, krajského úřadu či obecního úřadu obce s rozšířenou působností ke každé stavbě, jejíž umístění v území by mohlo potenciálně ovlivnit příslušnou </a:t>
            </a:r>
            <a:r>
              <a:rPr lang="cs-CZ" sz="2000" i="1" dirty="0" smtClean="0">
                <a:solidFill>
                  <a:schemeClr val="tx1"/>
                </a:solidFill>
              </a:rPr>
              <a:t>pozemní </a:t>
            </a:r>
            <a:r>
              <a:rPr lang="cs-CZ" sz="2000" i="1" dirty="0">
                <a:solidFill>
                  <a:schemeClr val="tx1"/>
                </a:solidFill>
              </a:rPr>
              <a:t>komunikaci či provoz na ní</a:t>
            </a:r>
            <a:r>
              <a:rPr lang="cs-CZ" sz="2000" i="1" dirty="0" smtClean="0">
                <a:solidFill>
                  <a:schemeClr val="tx1"/>
                </a:solidFill>
              </a:rPr>
              <a:t>. </a:t>
            </a:r>
            <a:r>
              <a:rPr lang="cs-CZ" sz="2000" dirty="0">
                <a:solidFill>
                  <a:schemeClr val="tx1"/>
                </a:solidFill>
              </a:rPr>
              <a:t>Černínová, M.; Černín, K.; Tichý, M. Zákon o pozemních komunikacích. Komentář. Praha: </a:t>
            </a:r>
            <a:r>
              <a:rPr lang="cs-CZ" sz="2000" dirty="0" err="1">
                <a:solidFill>
                  <a:schemeClr val="tx1"/>
                </a:solidFill>
              </a:rPr>
              <a:t>Wolters</a:t>
            </a:r>
            <a:r>
              <a:rPr lang="cs-CZ" sz="2000" dirty="0">
                <a:solidFill>
                  <a:schemeClr val="tx1"/>
                </a:solidFill>
              </a:rPr>
              <a:t> </a:t>
            </a:r>
            <a:r>
              <a:rPr lang="cs-CZ" sz="2000" dirty="0" err="1">
                <a:solidFill>
                  <a:schemeClr val="tx1"/>
                </a:solidFill>
              </a:rPr>
              <a:t>Kluwer</a:t>
            </a:r>
            <a:r>
              <a:rPr lang="cs-CZ" sz="2000" dirty="0">
                <a:solidFill>
                  <a:schemeClr val="tx1"/>
                </a:solidFill>
              </a:rPr>
              <a:t>, 2015</a:t>
            </a:r>
            <a:endParaRPr lang="cs-CZ" sz="2000" dirty="0" smtClean="0">
              <a:solidFill>
                <a:schemeClr val="tx1"/>
              </a:solidFill>
            </a:endParaRPr>
          </a:p>
          <a:p>
            <a:endParaRPr lang="cs-CZ" dirty="0"/>
          </a:p>
        </p:txBody>
      </p:sp>
    </p:spTree>
    <p:extLst>
      <p:ext uri="{BB962C8B-B14F-4D97-AF65-F5344CB8AC3E}">
        <p14:creationId xmlns:p14="http://schemas.microsoft.com/office/powerpoint/2010/main" val="1106634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455145"/>
            <a:ext cx="8911687" cy="1280890"/>
          </a:xfrm>
        </p:spPr>
        <p:txBody>
          <a:bodyPr>
            <a:normAutofit/>
          </a:bodyPr>
          <a:lstStyle/>
          <a:p>
            <a:pPr algn="ctr"/>
            <a:r>
              <a:rPr lang="cs-CZ" dirty="0" smtClean="0"/>
              <a:t>Obsah závazného stanoviska</a:t>
            </a:r>
            <a:endParaRPr lang="cs-CZ" dirty="0"/>
          </a:p>
        </p:txBody>
      </p:sp>
      <p:sp>
        <p:nvSpPr>
          <p:cNvPr id="3" name="Zástupný symbol pro obsah 2"/>
          <p:cNvSpPr>
            <a:spLocks noGrp="1"/>
          </p:cNvSpPr>
          <p:nvPr>
            <p:ph idx="1"/>
          </p:nvPr>
        </p:nvSpPr>
        <p:spPr>
          <a:xfrm>
            <a:off x="1351722" y="1484244"/>
            <a:ext cx="10152890" cy="5539407"/>
          </a:xfrm>
        </p:spPr>
        <p:txBody>
          <a:bodyPr>
            <a:normAutofit/>
          </a:bodyPr>
          <a:lstStyle/>
          <a:p>
            <a:pPr algn="just"/>
            <a:r>
              <a:rPr lang="cs-CZ" dirty="0" smtClean="0"/>
              <a:t>S ohledem na to, že ve spojení s rozhodnutím, pro jehož účely se vydává reguluje práva a povinnosti dotčených osob </a:t>
            </a:r>
            <a:r>
              <a:rPr lang="cs-CZ" b="1" dirty="0" smtClean="0"/>
              <a:t>musí být řádně odůvodněno </a:t>
            </a:r>
            <a:r>
              <a:rPr lang="cs-CZ" dirty="0" smtClean="0"/>
              <a:t>(tj. obdobně jako správní rozhodnutí) a musí z něj být evidentní, zda je se záměrem vyjadřován nesouhlas, podmíněný souhlas či souhlas bez dalšího (rozsudek Nejvyššího správního soudu čj. </a:t>
            </a:r>
            <a:r>
              <a:rPr lang="cs-CZ" dirty="0"/>
              <a:t>9 As </a:t>
            </a:r>
            <a:r>
              <a:rPr lang="cs-CZ" dirty="0" smtClean="0"/>
              <a:t>21/2009-150 ze dne </a:t>
            </a:r>
            <a:r>
              <a:rPr lang="cs-CZ" dirty="0"/>
              <a:t>22. 10. </a:t>
            </a:r>
            <a:r>
              <a:rPr lang="cs-CZ" dirty="0" smtClean="0"/>
              <a:t>2009). </a:t>
            </a:r>
          </a:p>
          <a:p>
            <a:pPr algn="just"/>
            <a:r>
              <a:rPr lang="cs-CZ" i="1" dirty="0" smtClean="0"/>
              <a:t>…správní </a:t>
            </a:r>
            <a:r>
              <a:rPr lang="cs-CZ" i="1" dirty="0"/>
              <a:t>orgán, který řízení vede, musí závazné stanovisko posoudit. Posouzení přitom nepodléhá odborná stránka stanoviska ve smyslu její správnosti (to by popíralo samotný smysl závazných stanovisek). </a:t>
            </a:r>
            <a:r>
              <a:rPr lang="cs-CZ" b="1" i="1" dirty="0"/>
              <a:t>Správní orgán, který řízení vede, je však oprávněn (a povinen) zabývat se úplností, určitostí a srozumitelností závazného stanoviska, jakož i tím, zda se správní orgán příslušný k vydání závazného stanoviska nedopustil zjevného skutkového nebo právního pochybení. </a:t>
            </a:r>
            <a:r>
              <a:rPr lang="cs-CZ" i="1" dirty="0"/>
              <a:t>Není-li závazné stanovisko v tomto ohledu v souladu s právními předpisy, nelze žádost bez dalšího zamítnout. Nebyla-li by zde jiná cesta, musel by správní orgán, který řízení vede, zřejmě postupovat podle </a:t>
            </a:r>
            <a:r>
              <a:rPr lang="cs-CZ" i="1" dirty="0">
                <a:hlinkClick r:id="rId2"/>
              </a:rPr>
              <a:t>§ 149</a:t>
            </a:r>
            <a:r>
              <a:rPr lang="cs-CZ" i="1" dirty="0"/>
              <a:t> odst. 5 správního řádu</a:t>
            </a:r>
            <a:r>
              <a:rPr lang="cs-CZ" i="1" dirty="0" smtClean="0"/>
              <a:t>. </a:t>
            </a:r>
            <a:r>
              <a:rPr lang="cs-CZ" dirty="0" smtClean="0"/>
              <a:t>(rozsudek Krajského soudu </a:t>
            </a:r>
            <a:r>
              <a:rPr lang="cs-CZ" dirty="0"/>
              <a:t>v Plzni</a:t>
            </a:r>
            <a:r>
              <a:rPr lang="cs-CZ" dirty="0" smtClean="0"/>
              <a:t>, čj. </a:t>
            </a:r>
            <a:r>
              <a:rPr lang="cs-CZ" dirty="0"/>
              <a:t>30 A 57/2012 - 84, [NSS 3155/2014</a:t>
            </a:r>
            <a:r>
              <a:rPr lang="cs-CZ" dirty="0" smtClean="0"/>
              <a:t>])</a:t>
            </a:r>
            <a:endParaRPr lang="cs-CZ" dirty="0"/>
          </a:p>
        </p:txBody>
      </p:sp>
    </p:spTree>
    <p:extLst>
      <p:ext uri="{BB962C8B-B14F-4D97-AF65-F5344CB8AC3E}">
        <p14:creationId xmlns:p14="http://schemas.microsoft.com/office/powerpoint/2010/main" val="1931987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smtClean="0"/>
              <a:t>Stanovení místní/přechodné úpravy provozu na PK a výjimky z ní</a:t>
            </a:r>
            <a:endParaRPr lang="cs-CZ" dirty="0"/>
          </a:p>
        </p:txBody>
      </p:sp>
      <p:sp>
        <p:nvSpPr>
          <p:cNvPr id="3" name="Zástupný symbol pro obsah 2"/>
          <p:cNvSpPr>
            <a:spLocks noGrp="1"/>
          </p:cNvSpPr>
          <p:nvPr>
            <p:ph idx="1"/>
          </p:nvPr>
        </p:nvSpPr>
        <p:spPr>
          <a:xfrm>
            <a:off x="1351722" y="1905000"/>
            <a:ext cx="10152890" cy="4813852"/>
          </a:xfrm>
        </p:spPr>
        <p:txBody>
          <a:bodyPr>
            <a:normAutofit fontScale="85000" lnSpcReduction="20000"/>
          </a:bodyPr>
          <a:lstStyle/>
          <a:p>
            <a:pPr algn="just"/>
            <a:r>
              <a:rPr lang="cs-CZ" sz="2200" dirty="0" smtClean="0"/>
              <a:t>Nároky na odůvodnění opatření obecné povahy jsou analogické jako na odůvodnění rozhodnutí (</a:t>
            </a:r>
            <a:r>
              <a:rPr lang="cs-CZ" sz="2200" dirty="0" err="1" smtClean="0"/>
              <a:t>ust</a:t>
            </a:r>
            <a:r>
              <a:rPr lang="cs-CZ" sz="2200" dirty="0" smtClean="0"/>
              <a:t>. § 68 odst. 3) správního řádu); </a:t>
            </a:r>
            <a:r>
              <a:rPr lang="cs-CZ" sz="2200" b="1" dirty="0" smtClean="0"/>
              <a:t>nutnost uvést úvahy, kterými se správní orgán řídil a z jakých podkladů tyto úvahy vycházejí + vypořádání námitek dotčených osob (postačuje implicitně)</a:t>
            </a:r>
            <a:r>
              <a:rPr lang="cs-CZ" sz="2200" dirty="0" smtClean="0"/>
              <a:t>.</a:t>
            </a:r>
          </a:p>
          <a:p>
            <a:pPr algn="just"/>
            <a:r>
              <a:rPr lang="cs-CZ" sz="2200" dirty="0" smtClean="0"/>
              <a:t>Změnou místní úpravy provozu je i její odstranění; rovněž formou OOP</a:t>
            </a:r>
          </a:p>
          <a:p>
            <a:pPr algn="just"/>
            <a:r>
              <a:rPr lang="cs-CZ" sz="2200" dirty="0" err="1" smtClean="0"/>
              <a:t>Ust</a:t>
            </a:r>
            <a:r>
              <a:rPr lang="cs-CZ" sz="2200" dirty="0" smtClean="0"/>
              <a:t>. § 77 </a:t>
            </a:r>
            <a:r>
              <a:rPr lang="cs-CZ" sz="2200" dirty="0" err="1" smtClean="0"/>
              <a:t>z.č</a:t>
            </a:r>
            <a:r>
              <a:rPr lang="cs-CZ" sz="2200" dirty="0" smtClean="0"/>
              <a:t>. 361/2000 Sb., o provozu na pozemních komunikacích, ve zn. </a:t>
            </a:r>
            <a:r>
              <a:rPr lang="cs-CZ" sz="2200" dirty="0" err="1" smtClean="0"/>
              <a:t>pozd</a:t>
            </a:r>
            <a:r>
              <a:rPr lang="cs-CZ" sz="2200" dirty="0" smtClean="0"/>
              <a:t>. předpisů: </a:t>
            </a:r>
            <a:r>
              <a:rPr lang="cs-CZ" sz="2200" i="1" dirty="0" smtClean="0"/>
              <a:t>Výjimku </a:t>
            </a:r>
            <a:r>
              <a:rPr lang="cs-CZ" sz="2200" i="1" dirty="0"/>
              <a:t>z místní a přechodné úpravy provozu na pozemních komunikacích povoluje na žádost správní orgán, který úpravu stanovil. Dotčeným orgánem v řízení je policie. Výjimku lze povolit, </a:t>
            </a:r>
            <a:r>
              <a:rPr lang="cs-CZ" sz="2200" b="1" i="1" dirty="0"/>
              <a:t>prokáže-li žadatel vážný zájem na jejím povolení </a:t>
            </a:r>
            <a:r>
              <a:rPr lang="cs-CZ" sz="2200" b="1" i="1" u="sng" dirty="0"/>
              <a:t>a</a:t>
            </a:r>
            <a:r>
              <a:rPr lang="cs-CZ" sz="2200" b="1" i="1" dirty="0"/>
              <a:t> nedojde-li k ohrožení bezpečnosti nebo plynulosti silničního provozu.</a:t>
            </a:r>
            <a:r>
              <a:rPr lang="cs-CZ" sz="2200" i="1" dirty="0"/>
              <a:t> Na udělení výjimky není právní nárok. Z místní a přechodné úpravy, kterou je stanovena nejvyšší dovolená rychlost, nelze výjimku povolit. </a:t>
            </a:r>
            <a:endParaRPr lang="cs-CZ" sz="2200" i="1" dirty="0" smtClean="0"/>
          </a:p>
          <a:p>
            <a:pPr algn="just"/>
            <a:r>
              <a:rPr lang="cs-CZ" sz="2200" dirty="0" smtClean="0"/>
              <a:t>Účastenství: § 27 správního řádu – otázka možného </a:t>
            </a:r>
            <a:r>
              <a:rPr lang="cs-CZ" sz="2200" b="1" dirty="0" smtClean="0"/>
              <a:t>přímého</a:t>
            </a:r>
            <a:r>
              <a:rPr lang="cs-CZ" sz="2200" dirty="0" smtClean="0"/>
              <a:t> dotčení na právech v důsledku příp. kladného rozhodnutí – vlastník PK, na které má být výjimka udělena, příp. vlastník dráhy křižující tuto PK</a:t>
            </a:r>
          </a:p>
          <a:p>
            <a:pPr algn="just"/>
            <a:endParaRPr lang="cs-CZ" dirty="0" smtClean="0"/>
          </a:p>
          <a:p>
            <a:pPr marL="457200" lvl="1" indent="0" algn="just">
              <a:buNone/>
            </a:pPr>
            <a:r>
              <a:rPr lang="cs-CZ" dirty="0" smtClean="0"/>
              <a:t>  </a:t>
            </a:r>
          </a:p>
          <a:p>
            <a:endParaRPr lang="cs-CZ" dirty="0" smtClean="0"/>
          </a:p>
          <a:p>
            <a:endParaRPr lang="cs-CZ" dirty="0" smtClean="0"/>
          </a:p>
          <a:p>
            <a:endParaRPr lang="cs-CZ" dirty="0"/>
          </a:p>
        </p:txBody>
      </p:sp>
    </p:spTree>
    <p:extLst>
      <p:ext uri="{BB962C8B-B14F-4D97-AF65-F5344CB8AC3E}">
        <p14:creationId xmlns:p14="http://schemas.microsoft.com/office/powerpoint/2010/main" val="90481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smtClean="0"/>
              <a:t>Stanovení místní/přechodné úpravy provozu na PK a výjimky z ní</a:t>
            </a:r>
            <a:endParaRPr lang="cs-CZ" dirty="0"/>
          </a:p>
        </p:txBody>
      </p:sp>
      <p:sp>
        <p:nvSpPr>
          <p:cNvPr id="3" name="Zástupný symbol pro obsah 2"/>
          <p:cNvSpPr>
            <a:spLocks noGrp="1"/>
          </p:cNvSpPr>
          <p:nvPr>
            <p:ph idx="1"/>
          </p:nvPr>
        </p:nvSpPr>
        <p:spPr>
          <a:xfrm>
            <a:off x="1351722" y="1905000"/>
            <a:ext cx="10152890" cy="4953000"/>
          </a:xfrm>
        </p:spPr>
        <p:txBody>
          <a:bodyPr>
            <a:noAutofit/>
          </a:bodyPr>
          <a:lstStyle/>
          <a:p>
            <a:pPr lvl="0" algn="just">
              <a:lnSpc>
                <a:spcPct val="170000"/>
              </a:lnSpc>
            </a:pPr>
            <a:r>
              <a:rPr lang="cs-CZ" sz="1400" dirty="0"/>
              <a:t>rozsudek Krajského soudu v Ostravě </a:t>
            </a:r>
            <a:r>
              <a:rPr lang="cs-CZ" sz="1400" dirty="0" err="1"/>
              <a:t>sp</a:t>
            </a:r>
            <a:r>
              <a:rPr lang="cs-CZ" sz="1400" dirty="0"/>
              <a:t>. zn. 22 A 123/2012 ze dne 15. 05. 2014 [3100/2014 Sb. NSS], </a:t>
            </a:r>
            <a:r>
              <a:rPr lang="cs-CZ" sz="1400" dirty="0" smtClean="0"/>
              <a:t>uzavírá</a:t>
            </a:r>
            <a:r>
              <a:rPr lang="cs-CZ" sz="1400" dirty="0"/>
              <a:t>, že správní orgán v řízení o zvláštním užívání pozemní komunikace dokonce ani nesmí řešit soukromoprávní otázky (tj. příp. poškození sousedních nemovitostí nebo snížení „pohody bydlení“ jejich uživatelů atd.), ale je příslušný zabývat se „pouze“ otázkou, zda je možné to které zvláštní užívání povolit s ohledem na veřejný zájem – bezpečnost a plynulost provozu na pozemních komunikacích. Cit. z relevantní části rozsudku (poté, co soud popsal právní úpravu – zákon o pozemních komunikacích a prováděcí vyhlášku): </a:t>
            </a:r>
            <a:r>
              <a:rPr lang="cs-CZ" sz="1400" i="1" dirty="0"/>
              <a:t>„Z uvedeného vyplývá, že </a:t>
            </a:r>
            <a:r>
              <a:rPr lang="cs-CZ" sz="1400" b="1" i="1" u="sng" dirty="0"/>
              <a:t>silničnímu správnímu úřadu není ani v řízení podle § 25 zákona o pozemních komunikacích dána pravomoc posuzovat vliv povolení na vlastnická práva osob odlišných od žadatele</a:t>
            </a:r>
            <a:r>
              <a:rPr lang="cs-CZ" sz="1400" i="1" dirty="0"/>
              <a:t>. Vydáním povolení o zvláštním užívání pozemní komunikace silniční správní </a:t>
            </a:r>
            <a:r>
              <a:rPr lang="cs-CZ" sz="1400" i="1" dirty="0">
                <a:solidFill>
                  <a:schemeClr val="tx1"/>
                </a:solidFill>
              </a:rPr>
              <a:t>úřad pouze konstatuje jeho soulad s požadavky na bezpečnost a plynulost silničního provozu. Krajský soud má za to, že zabýval-li by se silniční správní úřad v tomto řízení otázkou vlivu zvláštního užívání na práva dalších osob, překročil by meze svých pravomocí, čímž by se ocítí v rozporu nejen s § 2 odst. 2 správního řádu, ale i s </a:t>
            </a:r>
            <a:r>
              <a:rPr lang="cs-CZ" sz="1400" i="1" dirty="0">
                <a:solidFill>
                  <a:schemeClr val="tx1"/>
                </a:solidFill>
                <a:hlinkClick r:id="rId2"/>
              </a:rPr>
              <a:t>čl. 2</a:t>
            </a:r>
            <a:r>
              <a:rPr lang="cs-CZ" sz="1400" i="1" dirty="0">
                <a:solidFill>
                  <a:schemeClr val="tx1"/>
                </a:solidFill>
              </a:rPr>
              <a:t> odst. 2 Listiny základních </a:t>
            </a:r>
            <a:r>
              <a:rPr lang="cs-CZ" sz="1400" i="1" dirty="0"/>
              <a:t>práv a svobod.“ </a:t>
            </a:r>
            <a:endParaRPr lang="cs-CZ" sz="1400" dirty="0"/>
          </a:p>
          <a:p>
            <a:pPr algn="just"/>
            <a:endParaRPr lang="cs-CZ" dirty="0" smtClean="0"/>
          </a:p>
          <a:p>
            <a:pPr marL="457200" lvl="1" indent="0" algn="just">
              <a:buNone/>
            </a:pPr>
            <a:r>
              <a:rPr lang="cs-CZ" dirty="0" smtClean="0"/>
              <a:t>  </a:t>
            </a:r>
          </a:p>
          <a:p>
            <a:endParaRPr lang="cs-CZ" dirty="0" smtClean="0"/>
          </a:p>
          <a:p>
            <a:endParaRPr lang="cs-CZ" dirty="0" smtClean="0"/>
          </a:p>
          <a:p>
            <a:endParaRPr lang="cs-CZ" dirty="0"/>
          </a:p>
        </p:txBody>
      </p:sp>
    </p:spTree>
    <p:extLst>
      <p:ext uri="{BB962C8B-B14F-4D97-AF65-F5344CB8AC3E}">
        <p14:creationId xmlns:p14="http://schemas.microsoft.com/office/powerpoint/2010/main" val="1515123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003609"/>
            <a:ext cx="9144000" cy="1169575"/>
          </a:xfrm>
        </p:spPr>
        <p:txBody>
          <a:bodyPr>
            <a:noAutofit/>
          </a:bodyPr>
          <a:lstStyle/>
          <a:p>
            <a:pPr algn="ctr"/>
            <a:r>
              <a:rPr lang="cs-CZ" b="1" dirty="0" smtClean="0">
                <a:effectLst>
                  <a:outerShdw blurRad="38100" dist="38100" dir="2700000" algn="tl">
                    <a:srgbClr val="000000">
                      <a:alpha val="43137"/>
                    </a:srgbClr>
                  </a:outerShdw>
                </a:effectLst>
              </a:rPr>
              <a:t>Reklamní zařízení z pohledu SSÚ</a:t>
            </a:r>
            <a:endParaRPr lang="cs-CZ"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524000" y="5202238"/>
            <a:ext cx="9144000" cy="1655762"/>
          </a:xfrm>
        </p:spPr>
        <p:txBody>
          <a:bodyPr/>
          <a:lstStyle/>
          <a:p>
            <a:r>
              <a:rPr lang="cs-CZ" dirty="0" smtClean="0">
                <a:solidFill>
                  <a:schemeClr val="tx1"/>
                </a:solidFill>
              </a:rPr>
              <a:t>Mgr. Bc. David Mazánek</a:t>
            </a:r>
          </a:p>
          <a:p>
            <a:r>
              <a:rPr lang="cs-CZ" dirty="0" smtClean="0">
                <a:solidFill>
                  <a:schemeClr val="tx1"/>
                </a:solidFill>
              </a:rPr>
              <a:t>Krajský úřad Královéhradeckého kraje</a:t>
            </a:r>
          </a:p>
          <a:p>
            <a:endParaRPr lang="cs-CZ" dirty="0"/>
          </a:p>
        </p:txBody>
      </p:sp>
      <p:pic>
        <p:nvPicPr>
          <p:cNvPr id="4" name="Picture 2" descr="Logo Královéhradeckého kraje - barevn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723" y="2895765"/>
            <a:ext cx="2380554" cy="104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541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effectLst>
                  <a:outerShdw blurRad="38100" dist="38100" dir="2700000" algn="tl">
                    <a:srgbClr val="000000">
                      <a:alpha val="43137"/>
                    </a:srgbClr>
                  </a:outerShdw>
                </a:effectLst>
              </a:rPr>
              <a:t>Osnova prezentace</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484310" y="2072641"/>
            <a:ext cx="10018713" cy="4608576"/>
          </a:xfrm>
        </p:spPr>
        <p:txBody>
          <a:bodyPr>
            <a:normAutofit/>
          </a:bodyPr>
          <a:lstStyle/>
          <a:p>
            <a:pPr>
              <a:buFont typeface="Wingdings" panose="05000000000000000000" pitchFamily="2" charset="2"/>
              <a:buChar char="§"/>
            </a:pPr>
            <a:r>
              <a:rPr lang="cs-CZ" sz="3200" dirty="0" smtClean="0"/>
              <a:t>Reklamní zařízení (definice, vlivy na BESIP)</a:t>
            </a:r>
          </a:p>
          <a:p>
            <a:pPr>
              <a:buFont typeface="Wingdings" panose="05000000000000000000" pitchFamily="2" charset="2"/>
              <a:buChar char="§"/>
            </a:pPr>
            <a:r>
              <a:rPr lang="cs-CZ" sz="3200" dirty="0" smtClean="0"/>
              <a:t>Legálně umístěná RZ </a:t>
            </a:r>
          </a:p>
          <a:p>
            <a:pPr>
              <a:buFont typeface="Wingdings" panose="05000000000000000000" pitchFamily="2" charset="2"/>
              <a:buChar char="§"/>
            </a:pPr>
            <a:r>
              <a:rPr lang="cs-CZ" sz="3200" dirty="0" smtClean="0"/>
              <a:t>Nelegálně umístěná RZ</a:t>
            </a:r>
          </a:p>
          <a:p>
            <a:pPr lvl="1">
              <a:buFont typeface="Wingdings" panose="05000000000000000000" pitchFamily="2" charset="2"/>
              <a:buChar char="§"/>
            </a:pPr>
            <a:r>
              <a:rPr lang="cs-CZ" sz="2800" dirty="0" smtClean="0"/>
              <a:t>Právní důvod nelegálního umístění</a:t>
            </a:r>
          </a:p>
          <a:p>
            <a:pPr lvl="1">
              <a:buFont typeface="Wingdings" panose="05000000000000000000" pitchFamily="2" charset="2"/>
              <a:buChar char="§"/>
            </a:pPr>
            <a:r>
              <a:rPr lang="cs-CZ" sz="2800" dirty="0" smtClean="0"/>
              <a:t>Zjišťování vlastníků RZ</a:t>
            </a:r>
          </a:p>
          <a:p>
            <a:pPr lvl="1">
              <a:buFont typeface="Wingdings" panose="05000000000000000000" pitchFamily="2" charset="2"/>
              <a:buChar char="§"/>
            </a:pPr>
            <a:r>
              <a:rPr lang="cs-CZ" sz="2800" dirty="0" smtClean="0"/>
              <a:t>Zajištění likvidace RZ</a:t>
            </a:r>
          </a:p>
          <a:p>
            <a:pPr>
              <a:buFont typeface="Wingdings" panose="05000000000000000000" pitchFamily="2" charset="2"/>
              <a:buChar char="§"/>
            </a:pPr>
            <a:r>
              <a:rPr lang="cs-CZ" sz="3200" dirty="0" smtClean="0"/>
              <a:t>Přestupky spojené s RZ</a:t>
            </a:r>
          </a:p>
          <a:p>
            <a:pPr>
              <a:buFont typeface="Wingdings" panose="05000000000000000000" pitchFamily="2" charset="2"/>
              <a:buChar char="§"/>
            </a:pPr>
            <a:endParaRPr lang="cs-CZ" dirty="0"/>
          </a:p>
        </p:txBody>
      </p:sp>
    </p:spTree>
    <p:extLst>
      <p:ext uri="{BB962C8B-B14F-4D97-AF65-F5344CB8AC3E}">
        <p14:creationId xmlns:p14="http://schemas.microsoft.com/office/powerpoint/2010/main" val="1324941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ébla">
  <a:themeElements>
    <a:clrScheme name="Stébla">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2170</TotalTime>
  <Words>2396</Words>
  <Application>Microsoft Office PowerPoint</Application>
  <PresentationFormat>Širokoúhlá obrazovka</PresentationFormat>
  <Paragraphs>134</Paragraphs>
  <Slides>32</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Century Gothic</vt:lpstr>
      <vt:lpstr>Wingdings</vt:lpstr>
      <vt:lpstr>Wingdings 3</vt:lpstr>
      <vt:lpstr>Stébla</vt:lpstr>
      <vt:lpstr>Dílčí info k činnosti SSÚ</vt:lpstr>
      <vt:lpstr>Statistika správní soudnictví</vt:lpstr>
      <vt:lpstr>Prezentace aplikace PowerPoint</vt:lpstr>
      <vt:lpstr>Závazné stanovisko v územním řízení z hlediska řešení MK a účelových komunikací</vt:lpstr>
      <vt:lpstr>Obsah závazného stanoviska</vt:lpstr>
      <vt:lpstr>Stanovení místní/přechodné úpravy provozu na PK a výjimky z ní</vt:lpstr>
      <vt:lpstr>Stanovení místní/přechodné úpravy provozu na PK a výjimky z ní</vt:lpstr>
      <vt:lpstr>Reklamní zařízení z pohledu SSÚ</vt:lpstr>
      <vt:lpstr>Osnova prezentace</vt:lpstr>
      <vt:lpstr>Reklamní zařízení - definice</vt:lpstr>
      <vt:lpstr>Reklamní zařízení - definice</vt:lpstr>
      <vt:lpstr>Prezentace aplikace PowerPoint</vt:lpstr>
      <vt:lpstr>Prezentace aplikace PowerPoint</vt:lpstr>
      <vt:lpstr>Prezentace aplikace PowerPoint</vt:lpstr>
      <vt:lpstr>Reklamní zařízení a BESIP</vt:lpstr>
      <vt:lpstr>Reklamní zařízení a BESIP</vt:lpstr>
      <vt:lpstr>Reklamní zařízení a BESIP</vt:lpstr>
      <vt:lpstr>Reklamní zařízení a BESIP</vt:lpstr>
      <vt:lpstr>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Nelegální reklamní zařízení </vt:lpstr>
      <vt:lpstr>  Motto: Kde je vůle, tam je i cesta</vt:lpstr>
    </vt:vector>
  </TitlesOfParts>
  <Company>Krajský úřad Královéhradeckého kraje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Mazánek David Mgr.Bc.</dc:creator>
  <cp:lastModifiedBy>Mazánek David Mgr.Bc.</cp:lastModifiedBy>
  <cp:revision>170</cp:revision>
  <cp:lastPrinted>2018-04-09T15:04:23Z</cp:lastPrinted>
  <dcterms:created xsi:type="dcterms:W3CDTF">2016-09-07T08:11:22Z</dcterms:created>
  <dcterms:modified xsi:type="dcterms:W3CDTF">2018-04-11T06:05:27Z</dcterms:modified>
</cp:coreProperties>
</file>