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96" r:id="rId1"/>
  </p:sldMasterIdLst>
  <p:notesMasterIdLst>
    <p:notesMasterId r:id="rId5"/>
  </p:notesMasterIdLst>
  <p:handoutMasterIdLst>
    <p:handoutMasterId r:id="rId6"/>
  </p:handoutMasterIdLst>
  <p:sldIdLst>
    <p:sldId id="260" r:id="rId2"/>
    <p:sldId id="261" r:id="rId3"/>
    <p:sldId id="262" r:id="rId4"/>
  </p:sldIdLst>
  <p:sldSz cx="12192000" cy="6858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568"/>
    <p:restoredTop sz="96327"/>
  </p:normalViewPr>
  <p:slideViewPr>
    <p:cSldViewPr snapToGrid="0" snapToObjects="1">
      <p:cViewPr varScale="1">
        <p:scale>
          <a:sx n="67" d="100"/>
          <a:sy n="67" d="100"/>
        </p:scale>
        <p:origin x="812" y="4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 showGuides="1">
      <p:cViewPr varScale="1">
        <p:scale>
          <a:sx n="159" d="100"/>
          <a:sy n="159" d="100"/>
        </p:scale>
        <p:origin x="6824" y="20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>
            <a:extLst>
              <a:ext uri="{FF2B5EF4-FFF2-40B4-BE49-F238E27FC236}">
                <a16:creationId xmlns:a16="http://schemas.microsoft.com/office/drawing/2014/main" id="{C3D0ABB3-B508-824E-9330-D578EB41FA6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3211CAB2-C5D2-2640-AEBE-3DE4D2EB3BD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222F56-76CC-2244-9969-3BD231BC40BB}" type="datetimeFigureOut">
              <a:t>04.04.2023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9BC07A37-2E4C-4A45-B370-BAA6DA94F24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CAF3F6C6-389C-964B-A899-5EA4A12A0B4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8920A4-C4B0-3B45-B166-80304E6D2023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2267417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9BFD12-7377-AF4F-9E5D-41F7F9A57BED}" type="datetimeFigureOut">
              <a:t>04.04.2023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F6F805-EB17-214F-846F-533D26B85AF7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579798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95F0446E-2BA5-074F-9D5A-1DA860FC77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5298" y="989302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dirty="0"/>
              <a:t>Kliknutím lze upravit styl.</a:t>
            </a:r>
            <a:endParaRPr lang="en-US" dirty="0"/>
          </a:p>
        </p:txBody>
      </p:sp>
      <p:sp>
        <p:nvSpPr>
          <p:cNvPr id="12" name="Text Placeholder 2">
            <a:extLst>
              <a:ext uri="{FF2B5EF4-FFF2-40B4-BE49-F238E27FC236}">
                <a16:creationId xmlns:a16="http://schemas.microsoft.com/office/drawing/2014/main" id="{6D1C52D7-9D53-964E-AD7F-FCDE91C299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5298" y="3869027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dirty="0"/>
              <a:t>Po kliknutí můžete upravovat styly textu v předloze.</a:t>
            </a:r>
          </a:p>
        </p:txBody>
      </p:sp>
    </p:spTree>
    <p:extLst>
      <p:ext uri="{BB962C8B-B14F-4D97-AF65-F5344CB8AC3E}">
        <p14:creationId xmlns:p14="http://schemas.microsoft.com/office/powerpoint/2010/main" val="36793667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/>
              <a:t>2023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©Všechna práva vyhrazena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13053-D514-8448-BD9B-6AC86BD996A2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184045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259388"/>
          </a:xfrm>
        </p:spPr>
        <p:txBody>
          <a:bodyPr vert="eaVert"/>
          <a:lstStyle/>
          <a:p>
            <a:r>
              <a:rPr lang="cs-CZ" dirty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259388"/>
          </a:xfrm>
        </p:spPr>
        <p:txBody>
          <a:bodyPr vert="eaVert"/>
          <a:lstStyle/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/>
              <a:t>2023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©Všechna práva vyhrazena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13053-D514-8448-BD9B-6AC86BD996A2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586149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/>
          <a:p>
            <a:r>
              <a:rPr lang="cs-CZ" dirty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/>
              <a:t>2023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©Všechna práva vyhrazena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13053-D514-8448-BD9B-6AC86BD996A2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939679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/>
              <a:t>2023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©Všechna práva vyhrazena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13053-D514-8448-BD9B-6AC86BD996A2}" type="slidenum">
              <a:t>‹#›</a:t>
            </a:fld>
            <a:endParaRPr lang="cs-CZ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4F4949EF-3906-7247-A998-646612F81A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5298" y="989302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dirty="0"/>
              <a:t>Kliknutím lze upravit styl.</a:t>
            </a:r>
            <a:endParaRPr lang="en-US" dirty="0"/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544C4C04-2844-7D47-AFA2-6CCB143D94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5298" y="3869027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dirty="0"/>
              <a:t>Po kliknutí můžete upravovat styly textu v předloze.</a:t>
            </a:r>
          </a:p>
        </p:txBody>
      </p:sp>
    </p:spTree>
    <p:extLst>
      <p:ext uri="{BB962C8B-B14F-4D97-AF65-F5344CB8AC3E}">
        <p14:creationId xmlns:p14="http://schemas.microsoft.com/office/powerpoint/2010/main" val="42803993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/>
          <a:p>
            <a:r>
              <a:rPr lang="cs-CZ" dirty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304925"/>
            <a:ext cx="5181600" cy="4319588"/>
          </a:xfrm>
        </p:spPr>
        <p:txBody>
          <a:bodyPr/>
          <a:lstStyle/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304925"/>
            <a:ext cx="5181600" cy="4319588"/>
          </a:xfrm>
        </p:spPr>
        <p:txBody>
          <a:bodyPr/>
          <a:lstStyle/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/>
              <a:t>2023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©Všechna práva vyhrazena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13053-D514-8448-BD9B-6AC86BD996A2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126972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687388"/>
          </a:xfrm>
        </p:spPr>
        <p:txBody>
          <a:bodyPr anchor="b"/>
          <a:lstStyle/>
          <a:p>
            <a:r>
              <a:rPr lang="cs-CZ" dirty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304925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dirty="0"/>
              <a:t>Po kliknutí můžete upravovat styly textu v předloze.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381248"/>
            <a:ext cx="5157787" cy="3243265"/>
          </a:xfrm>
        </p:spPr>
        <p:txBody>
          <a:bodyPr/>
          <a:lstStyle/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304925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dirty="0"/>
              <a:t>Po kliknutí můžete upravovat styly textu v předloze.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381248"/>
            <a:ext cx="5183188" cy="3243265"/>
          </a:xfrm>
        </p:spPr>
        <p:txBody>
          <a:bodyPr/>
          <a:lstStyle/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/>
              <a:t>2023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©Všechna práva vyhrazena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13053-D514-8448-BD9B-6AC86BD996A2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463560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/>
          <a:p>
            <a:r>
              <a:rPr lang="cs-CZ" dirty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/>
              <a:t>2023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©Všechna práva vyhrazena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13053-D514-8448-BD9B-6AC86BD996A2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241915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/>
              <a:t>2023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©Všechna práva vyhrazena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13053-D514-8448-BD9B-6AC86BD996A2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256804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1304925"/>
            <a:ext cx="6172200" cy="431958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1304925"/>
            <a:ext cx="3932237" cy="4319589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dirty="0"/>
              <a:t>Po kliknutí můžete upravovat styly textu v předloze.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/>
              <a:t>2023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©Všechna práva vyhrazena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13053-D514-8448-BD9B-6AC86BD996A2}" type="slidenum">
              <a:t>‹#›</a:t>
            </a:fld>
            <a:endParaRPr lang="cs-CZ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74B2FEFB-40EB-A242-879E-90E7A9ACB2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74735"/>
            <a:ext cx="10515600" cy="677778"/>
          </a:xfrm>
        </p:spPr>
        <p:txBody>
          <a:bodyPr anchor="b"/>
          <a:lstStyle/>
          <a:p>
            <a:r>
              <a:rPr lang="cs-CZ" dirty="0"/>
              <a:t>Kliknutím lze upravit styl.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45704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1304924"/>
            <a:ext cx="6172200" cy="431958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dirty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1304926"/>
            <a:ext cx="3932237" cy="4319588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dirty="0"/>
              <a:t>Po kliknutí můžete upravovat styly textu v předloze.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/>
              <a:t>2023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©Všechna práva vyhrazena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13053-D514-8448-BD9B-6AC86BD996A2}" type="slidenum">
              <a:t>‹#›</a:t>
            </a:fld>
            <a:endParaRPr lang="cs-CZ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E4DA77E7-49D4-194B-BF48-C6879F8995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74735"/>
            <a:ext cx="10515600" cy="677778"/>
          </a:xfrm>
        </p:spPr>
        <p:txBody>
          <a:bodyPr anchor="b"/>
          <a:lstStyle/>
          <a:p>
            <a:r>
              <a:rPr lang="cs-CZ" dirty="0"/>
              <a:t>Kliknutím lze upravit styl.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70929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74735"/>
            <a:ext cx="10515600" cy="67777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cs-CZ" dirty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304926"/>
            <a:ext cx="10515600" cy="43195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610600" y="6197543"/>
            <a:ext cx="12469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cs-CZ"/>
              <a:t>2023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187253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cs-CZ"/>
              <a:t>©Všechna práva vyhrazena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14708" y="6187253"/>
            <a:ext cx="10390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513053-D514-8448-BD9B-6AC86BD996A2}" type="slidenum">
              <a:t>‹#›</a:t>
            </a:fld>
            <a:endParaRPr lang="cs-CZ"/>
          </a:p>
        </p:txBody>
      </p:sp>
      <p:pic>
        <p:nvPicPr>
          <p:cNvPr id="7" name="Obrázek 6">
            <a:extLst>
              <a:ext uri="{FF2B5EF4-FFF2-40B4-BE49-F238E27FC236}">
                <a16:creationId xmlns:a16="http://schemas.microsoft.com/office/drawing/2014/main" id="{D964BFAD-E371-A44E-A2DA-B96F71D70854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376539" y="5925500"/>
            <a:ext cx="1440000" cy="637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92532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55600" indent="-355600" algn="l" defTabSz="914400" rtl="0" eaLnBrk="1" latinLnBrk="0" hangingPunct="1">
        <a:lnSpc>
          <a:spcPct val="90000"/>
        </a:lnSpc>
        <a:spcBef>
          <a:spcPts val="1000"/>
        </a:spcBef>
        <a:buFont typeface="System Font Regular"/>
        <a:buChar char="–"/>
        <a:tabLst/>
        <a:defRPr sz="2800" kern="12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1pPr>
      <a:lvl2pPr marL="711200" indent="-355600" algn="l" defTabSz="914400" rtl="0" eaLnBrk="1" latinLnBrk="0" hangingPunct="1">
        <a:lnSpc>
          <a:spcPct val="90000"/>
        </a:lnSpc>
        <a:spcBef>
          <a:spcPts val="500"/>
        </a:spcBef>
        <a:buFont typeface="System Font Regular"/>
        <a:buChar char="–"/>
        <a:tabLst/>
        <a:defRPr sz="2400" kern="12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2pPr>
      <a:lvl3pPr marL="1068388" indent="-357188" algn="l" defTabSz="914400" rtl="0" eaLnBrk="1" latinLnBrk="0" hangingPunct="1">
        <a:lnSpc>
          <a:spcPct val="90000"/>
        </a:lnSpc>
        <a:spcBef>
          <a:spcPts val="500"/>
        </a:spcBef>
        <a:buFont typeface="System Font Regular"/>
        <a:buChar char="–"/>
        <a:tabLst/>
        <a:defRPr sz="2000" kern="12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3pPr>
      <a:lvl4pPr marL="1423988" indent="-355600" algn="l" defTabSz="914400" rtl="0" eaLnBrk="1" latinLnBrk="0" hangingPunct="1">
        <a:lnSpc>
          <a:spcPct val="90000"/>
        </a:lnSpc>
        <a:spcBef>
          <a:spcPts val="500"/>
        </a:spcBef>
        <a:buFont typeface="System Font Regular"/>
        <a:buChar char="–"/>
        <a:tabLst/>
        <a:defRPr sz="1800" kern="12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4pPr>
      <a:lvl5pPr marL="1779588" indent="-355600" algn="l" defTabSz="914400" rtl="0" eaLnBrk="1" latinLnBrk="0" hangingPunct="1">
        <a:lnSpc>
          <a:spcPct val="90000"/>
        </a:lnSpc>
        <a:spcBef>
          <a:spcPts val="500"/>
        </a:spcBef>
        <a:buFont typeface="System Font Regular"/>
        <a:buChar char="–"/>
        <a:tabLst/>
        <a:defRPr sz="1800" kern="12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32" userDrawn="1">
          <p15:clr>
            <a:srgbClr val="F26B43"/>
          </p15:clr>
        </p15:guide>
        <p15:guide id="2" pos="7151" userDrawn="1">
          <p15:clr>
            <a:srgbClr val="F26B43"/>
          </p15:clr>
        </p15:guide>
        <p15:guide id="3" orient="horz" pos="4133" userDrawn="1">
          <p15:clr>
            <a:srgbClr val="F26B43"/>
          </p15:clr>
        </p15:guide>
        <p15:guide id="4" pos="529" userDrawn="1">
          <p15:clr>
            <a:srgbClr val="F26B43"/>
          </p15:clr>
        </p15:guide>
        <p15:guide id="5" orient="horz" pos="3543" userDrawn="1">
          <p15:clr>
            <a:srgbClr val="F26B43"/>
          </p15:clr>
        </p15:guide>
        <p15:guide id="6" orient="horz" pos="663" userDrawn="1">
          <p15:clr>
            <a:srgbClr val="F26B43"/>
          </p15:clr>
        </p15:guide>
        <p15:guide id="7" orient="horz" pos="822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mailto:tminyukova@kr-kralovehradecky.cz" TargetMode="External"/><Relationship Id="rId2" Type="http://schemas.openxmlformats.org/officeDocument/2006/relationships/hyperlink" Target="mailto:msourkova@kr-kralovehradecky.cz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kr-kralovehradecky.cz/scripts/detail.php?pgid=1281" TargetMode="External"/><Relationship Id="rId5" Type="http://schemas.openxmlformats.org/officeDocument/2006/relationships/hyperlink" Target="mailto:akapucianova@kr-kralovehradecky.cz" TargetMode="External"/><Relationship Id="rId4" Type="http://schemas.openxmlformats.org/officeDocument/2006/relationships/hyperlink" Target="mailto:sfabianova@kr-kralovehradecky.cz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>
            <a:extLst>
              <a:ext uri="{FF2B5EF4-FFF2-40B4-BE49-F238E27FC236}">
                <a16:creationId xmlns:a16="http://schemas.microsoft.com/office/drawing/2014/main" id="{B641277C-06B1-4041-A40D-C484280CB13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81200" y="292101"/>
            <a:ext cx="8229600" cy="473075"/>
          </a:xfrm>
        </p:spPr>
        <p:txBody>
          <a:bodyPr>
            <a:noAutofit/>
          </a:bodyPr>
          <a:lstStyle/>
          <a:p>
            <a:pPr algn="ctr">
              <a:defRPr/>
            </a:pPr>
            <a:br>
              <a:rPr lang="cs-CZ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cs-CZ" sz="4000" dirty="0">
                <a:solidFill>
                  <a:schemeClr val="hlink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Dostupnost zdravotní péče</a:t>
            </a:r>
            <a:endParaRPr lang="cs-CZ" sz="4000" dirty="0">
              <a:solidFill>
                <a:schemeClr val="hlink"/>
              </a:solidFill>
            </a:endParaRPr>
          </a:p>
        </p:txBody>
      </p:sp>
      <p:sp>
        <p:nvSpPr>
          <p:cNvPr id="100355" name="Rectangle 3">
            <a:extLst>
              <a:ext uri="{FF2B5EF4-FFF2-40B4-BE49-F238E27FC236}">
                <a16:creationId xmlns:a16="http://schemas.microsoft.com/office/drawing/2014/main" id="{1CE05B9E-0585-4B01-A578-657C44E5D04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409700" y="736984"/>
            <a:ext cx="9144000" cy="5549516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cs-CZ" sz="1800" dirty="0">
                <a:solidFill>
                  <a:schemeClr val="tx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Nejdůležitější legislativní předpisy: </a:t>
            </a:r>
          </a:p>
          <a:p>
            <a:pPr lvl="1" algn="just"/>
            <a:r>
              <a:rPr lang="cs-CZ" sz="1400" b="1" dirty="0">
                <a:solidFill>
                  <a:schemeClr val="tx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zákon č. 48/1997 Sb.</a:t>
            </a:r>
            <a:r>
              <a:rPr lang="cs-CZ" sz="1400" dirty="0">
                <a:solidFill>
                  <a:schemeClr val="tx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o veřejném zdravotním pojištění a o změně a doplnění některých souvisejících zákonů, ve znění pozdějších předpisů (§ 46 - § 52),</a:t>
            </a:r>
          </a:p>
          <a:p>
            <a:pPr lvl="1" algn="just"/>
            <a:r>
              <a:rPr lang="cs-CZ" sz="1400" b="1" dirty="0">
                <a:solidFill>
                  <a:schemeClr val="tx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zákon č. 372/2011 Sb., </a:t>
            </a:r>
            <a:r>
              <a:rPr lang="cs-CZ" sz="1400" dirty="0">
                <a:solidFill>
                  <a:schemeClr val="tx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 zdravotních službách a podmínkách jejich poskytování (zákon</a:t>
            </a:r>
            <a:br>
              <a:rPr lang="cs-CZ" sz="1400" dirty="0">
                <a:solidFill>
                  <a:schemeClr val="tx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cs-CZ" sz="1400" dirty="0">
                <a:solidFill>
                  <a:schemeClr val="tx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 zdravotních službách), ve znění pozdějších předpisů („dále jen zákon</a:t>
            </a:r>
            <a:br>
              <a:rPr lang="cs-CZ" sz="1400" dirty="0">
                <a:solidFill>
                  <a:schemeClr val="tx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cs-CZ" sz="1400" dirty="0">
                <a:solidFill>
                  <a:schemeClr val="tx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 zdravotních službách“).</a:t>
            </a:r>
          </a:p>
          <a:p>
            <a:pPr lvl="0" algn="just">
              <a:buFontTx/>
              <a:buChar char="-"/>
            </a:pPr>
            <a:r>
              <a:rPr lang="cs-CZ" sz="18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Povinnost zajistit hrazenou zdravotní péči svým pojištěncům má ze zákona</a:t>
            </a:r>
            <a:br>
              <a:rPr lang="cs-CZ" sz="18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18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č. 48/1997 Sb., o zdravotním pojištění, v platném znění, </a:t>
            </a:r>
            <a:r>
              <a:rPr lang="cs-CZ" sz="1800" b="1" u="sng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zdravotní pojišťovna.</a:t>
            </a:r>
          </a:p>
          <a:p>
            <a:pPr lvl="1" algn="just">
              <a:buFontTx/>
              <a:buChar char="-"/>
            </a:pPr>
            <a:r>
              <a:rPr lang="cs-CZ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Tuto povinnost plní prostřednictvím poskytovatelů, se kterými uzavřela smlouvu</a:t>
            </a:r>
            <a:br>
              <a:rPr lang="cs-CZ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poskytování a úhradě hrazených služeb. Tito poskytovatelé tvoří síť smluvních poskytovatelů zdravotní pojišťovny. </a:t>
            </a:r>
          </a:p>
          <a:p>
            <a:pPr algn="just">
              <a:buFontTx/>
              <a:buChar char="-"/>
            </a:pPr>
            <a:r>
              <a:rPr lang="cs-CZ" sz="18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Před uzavřením smlouvy o poskytování a úhradě hrazených služeb se koná výběrové řízení. Konání výběrového řízení může navrhnout zdravotní pojišťovna, uchazeč nebo obec.</a:t>
            </a:r>
          </a:p>
          <a:p>
            <a:pPr algn="just">
              <a:buFontTx/>
              <a:buChar char="-"/>
            </a:pPr>
            <a:r>
              <a:rPr lang="cs-CZ" sz="1800" dirty="0">
                <a:solidFill>
                  <a:schemeClr val="tx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Výsledek výběrového řízení však nezakládá právo na uzavření smlouvy se zdravotní pojišťovnou. I přes doporučující stanovisko výběrové komise zdravotní pojišťovna sama rozhodne, s kým smlouvu uzavře. </a:t>
            </a:r>
          </a:p>
          <a:p>
            <a:pPr algn="just">
              <a:buFontTx/>
              <a:buChar char="-"/>
            </a:pPr>
            <a:r>
              <a:rPr lang="cs-CZ" sz="1800" dirty="0">
                <a:solidFill>
                  <a:schemeClr val="tx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Návrh se podává odboru zdravotnictví krajského úřadu příslušného podle místa podnikání (adresy ordinace), který výběrové řízení administrativně zajistí. </a:t>
            </a:r>
          </a:p>
          <a:p>
            <a:pPr algn="just">
              <a:buFontTx/>
              <a:buChar char="-"/>
            </a:pPr>
            <a:r>
              <a:rPr lang="cs-CZ" sz="1800" b="1" dirty="0">
                <a:solidFill>
                  <a:schemeClr val="tx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Jestliže se nedaří zajistit zdravotní péči, pak je potřeba se obrátit právě na zdravotní pojišťovnu, která má ze zákona povinnost zajistit svým pojištěncům hrazenou zdravotní péči.</a:t>
            </a:r>
          </a:p>
          <a:p>
            <a:pPr algn="just">
              <a:buFontTx/>
              <a:buChar char="-"/>
            </a:pPr>
            <a:r>
              <a:rPr lang="cs-CZ" sz="1800" u="sng" dirty="0">
                <a:solidFill>
                  <a:schemeClr val="tx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Krajský úřad Královéhradeckého kraje, odbor zdravotnictví, musí vydat oprávnění k poskytování zdravotních služeb každému žadateli, který splní podmínky uložené mu zákonem o zdravotních službách. </a:t>
            </a:r>
            <a:endParaRPr lang="cs-CZ" sz="1800" dirty="0">
              <a:solidFill>
                <a:schemeClr val="tx2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D5425DF5-4079-4570-B354-68B84664E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dirty="0"/>
              <a:t>©Všechna práva vyhrazena</a:t>
            </a:r>
          </a:p>
        </p:txBody>
      </p:sp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BBB48FC2-01D6-490B-A0C8-F5165A33B5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/>
              <a:t>2023</a:t>
            </a:r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70AA475D-AC94-4DC3-9C23-3A27F13AED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13053-D514-8448-BD9B-6AC86BD996A2}" type="slidenum">
              <a:rPr lang="cs-CZ" smtClean="0"/>
              <a:t>1</a:t>
            </a:fld>
            <a:endParaRPr lang="cs-CZ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AF58198-24E6-471E-98CB-5A31412887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74735"/>
            <a:ext cx="10515600" cy="463465"/>
          </a:xfrm>
        </p:spPr>
        <p:txBody>
          <a:bodyPr>
            <a:normAutofit/>
          </a:bodyPr>
          <a:lstStyle/>
          <a:p>
            <a:pPr algn="ctr"/>
            <a:r>
              <a:rPr lang="cs-CZ" sz="1800" b="1" dirty="0">
                <a:latin typeface="Arial" panose="020B0604020202020204" pitchFamily="34" charset="0"/>
                <a:cs typeface="Arial" panose="020B0604020202020204" pitchFamily="34" charset="0"/>
              </a:rPr>
              <a:t>Agenda tiskopisů lékařských předpisů s modrým pruhem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C9F52BF-7364-40CD-AFC9-8C50C10E91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841374"/>
            <a:ext cx="10515600" cy="5556165"/>
          </a:xfrm>
        </p:spPr>
        <p:txBody>
          <a:bodyPr>
            <a:noAutofit/>
          </a:bodyPr>
          <a:lstStyle/>
          <a:p>
            <a:pPr marL="0" indent="0" algn="just">
              <a:lnSpc>
                <a:spcPct val="115000"/>
              </a:lnSpc>
              <a:buNone/>
            </a:pPr>
            <a:r>
              <a:rPr lang="cs-CZ" sz="1200" dirty="0">
                <a:solidFill>
                  <a:schemeClr val="tx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Nejdůležitější legislativní předpisy: </a:t>
            </a:r>
            <a:endParaRPr lang="cs-CZ" sz="1200" dirty="0">
              <a:solidFill>
                <a:schemeClr val="tx2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cs-CZ" sz="1100" b="1" dirty="0">
                <a:solidFill>
                  <a:schemeClr val="tx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zákon č. 167/1998 Sb.</a:t>
            </a:r>
            <a:r>
              <a:rPr lang="cs-CZ" sz="1100" dirty="0">
                <a:solidFill>
                  <a:schemeClr val="tx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, o návykových látkách a změně některých dalších zákonů, ve znění pozdějších předpisů (dále jen „zákon č. 167/1998 Sb.“);</a:t>
            </a:r>
            <a:endParaRPr lang="cs-CZ" sz="1100" dirty="0">
              <a:solidFill>
                <a:schemeClr val="tx2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cs-CZ" sz="1100" b="1" dirty="0">
                <a:solidFill>
                  <a:schemeClr val="tx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vyhláška č. 329/2019 Sb.</a:t>
            </a:r>
            <a:r>
              <a:rPr lang="cs-CZ" sz="1100" dirty="0">
                <a:solidFill>
                  <a:schemeClr val="tx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, o předepisování léčivých přípravků při poskytování zdravotních služeb (dále jen „vyhláška č. 329/2019 Sb.“).</a:t>
            </a:r>
            <a:r>
              <a:rPr lang="cs-CZ" sz="11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marL="0" lvl="0" indent="0" algn="just">
              <a:lnSpc>
                <a:spcPct val="115000"/>
              </a:lnSpc>
              <a:buClr>
                <a:srgbClr val="000000"/>
              </a:buClr>
              <a:buNone/>
            </a:pPr>
            <a:r>
              <a:rPr lang="cs-CZ" sz="1100" dirty="0">
                <a:solidFill>
                  <a:schemeClr val="tx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Výrobu a distribuci tiskopisů lékařských předpisů s modrým pruhem </a:t>
            </a:r>
            <a:r>
              <a:rPr lang="cs-CZ" sz="1100" u="sng" dirty="0">
                <a:solidFill>
                  <a:schemeClr val="tx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zabezpečuje místně příslušný obecní úřad obce s rozšířenou působností u smluvně zajištěného výrobce těchto tiskopisů, </a:t>
            </a:r>
            <a:r>
              <a:rPr lang="cs-CZ" sz="1100" dirty="0">
                <a:solidFill>
                  <a:schemeClr val="tx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 to na základě objednávek poskytovatelů zdravotních služeb s místem výkonu těchto činností ve správním obvodu obecního úřadu obce s rozšířenou působností.</a:t>
            </a:r>
            <a:endParaRPr lang="cs-CZ" sz="1100" dirty="0">
              <a:solidFill>
                <a:schemeClr val="tx2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lvl="0" indent="0" algn="just">
              <a:lnSpc>
                <a:spcPct val="115000"/>
              </a:lnSpc>
              <a:buClr>
                <a:srgbClr val="000000"/>
              </a:buClr>
              <a:buNone/>
            </a:pPr>
            <a:r>
              <a:rPr lang="cs-CZ" sz="1100" dirty="0">
                <a:solidFill>
                  <a:schemeClr val="tx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Pro zabezpečení plynulé distribuce tiskopisů lékařských předpisů s modrým pruhem vytváří obecní úřad obce s rozšířenou působností jejich pohotovostní zásobu. </a:t>
            </a:r>
            <a:endParaRPr lang="cs-CZ" sz="1100" dirty="0">
              <a:solidFill>
                <a:schemeClr val="tx2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lvl="0" indent="0" algn="just">
              <a:lnSpc>
                <a:spcPct val="115000"/>
              </a:lnSpc>
              <a:buClr>
                <a:srgbClr val="000000"/>
              </a:buClr>
              <a:buNone/>
            </a:pPr>
            <a:r>
              <a:rPr lang="cs-CZ" sz="1100" u="sng" dirty="0">
                <a:solidFill>
                  <a:schemeClr val="tx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Tiskopisy lékařských předpisů s modrým pruhem mohou být obecním úřadem obce s rozšířenou působností vydány pouze oprávněným osobám nebo jejich pověřeným zástupcům</a:t>
            </a:r>
            <a:r>
              <a:rPr lang="cs-CZ" sz="1100" dirty="0">
                <a:solidFill>
                  <a:schemeClr val="tx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(tzn. poskytovatelům zdravotních služeb s rozhodnutím vydaným odborem zdravotnictví Krajského úřadu Královéhradeckého kraje).</a:t>
            </a:r>
            <a:endParaRPr lang="cs-CZ" sz="1100" dirty="0">
              <a:solidFill>
                <a:schemeClr val="tx2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lvl="0" indent="0" algn="just">
              <a:lnSpc>
                <a:spcPct val="115000"/>
              </a:lnSpc>
              <a:buClr>
                <a:srgbClr val="000000"/>
              </a:buClr>
              <a:buNone/>
            </a:pPr>
            <a:r>
              <a:rPr lang="cs-CZ" sz="1100" dirty="0">
                <a:solidFill>
                  <a:schemeClr val="tx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Vrácené tiskopisy lékařských předpisů s modrým pruhem, včetně jejich průpisů, příslušný obecní úřad obce s rozšířenou působností </a:t>
            </a:r>
            <a:r>
              <a:rPr lang="cs-CZ" sz="1100" u="sng" dirty="0">
                <a:solidFill>
                  <a:schemeClr val="tx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zlikviduje vhodným způsobem tak, aby nemohly být opětovně použity</a:t>
            </a:r>
            <a:r>
              <a:rPr lang="cs-CZ" sz="1100" dirty="0">
                <a:solidFill>
                  <a:schemeClr val="tx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(tzn. sepsat, vypracovat protokol a fyzicky zlikvidovat).</a:t>
            </a:r>
            <a:endParaRPr lang="cs-CZ" sz="1100" dirty="0">
              <a:solidFill>
                <a:schemeClr val="tx2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lnSpc>
                <a:spcPct val="115000"/>
              </a:lnSpc>
              <a:buNone/>
            </a:pPr>
            <a:r>
              <a:rPr lang="cs-CZ" sz="1100" dirty="0">
                <a:solidFill>
                  <a:schemeClr val="tx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Od 01.01.2022 nastala účinnost změny zákona č. 167/1998 Sb., zákona č. 378/2007 Sb. a zákona č. 634/2004 Sb., o správních poplatcích, ve znění pozdějších předpisů.</a:t>
            </a:r>
            <a:endParaRPr lang="cs-CZ" sz="1100" dirty="0">
              <a:solidFill>
                <a:schemeClr val="tx2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lnSpc>
                <a:spcPct val="115000"/>
              </a:lnSpc>
              <a:buNone/>
            </a:pPr>
            <a:r>
              <a:rPr lang="cs-CZ" sz="1100" dirty="0">
                <a:solidFill>
                  <a:schemeClr val="tx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Hlavní legislativní změna:</a:t>
            </a:r>
            <a:endParaRPr lang="cs-CZ" sz="1100" dirty="0">
              <a:solidFill>
                <a:schemeClr val="tx2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lvl="0" indent="0" algn="just">
              <a:lnSpc>
                <a:spcPct val="115000"/>
              </a:lnSpc>
              <a:buClr>
                <a:srgbClr val="000000"/>
              </a:buClr>
              <a:buNone/>
            </a:pPr>
            <a:r>
              <a:rPr lang="cs-CZ" sz="1100" u="sng" dirty="0">
                <a:solidFill>
                  <a:schemeClr val="tx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Listinný recept</a:t>
            </a:r>
            <a:r>
              <a:rPr lang="cs-CZ" sz="1100" dirty="0">
                <a:solidFill>
                  <a:schemeClr val="tx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s modrým pruhem se vystaví </a:t>
            </a:r>
            <a:r>
              <a:rPr lang="cs-CZ" sz="1100" u="sng" dirty="0">
                <a:solidFill>
                  <a:schemeClr val="tx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pouze v případech</a:t>
            </a:r>
            <a:r>
              <a:rPr lang="cs-CZ" sz="1100" dirty="0">
                <a:solidFill>
                  <a:schemeClr val="tx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uvedených v ustanovení § 81 písm. f) zákona č. 378/2007 Sb. (zejména se jedná o případy poskytování veterinární péče veterinárním lékařem, při klinických studiích, při poskytování zdravotní péče ve vlastním sociálním prostředí, v případě prokazatelných technických důvodů, kdy není možné vystavit lékařský předpis v elektronické podobě a zdravotní stav pacienta předepsání léčivého přípravku vyžaduje).</a:t>
            </a:r>
            <a:endParaRPr lang="cs-CZ" sz="1100" dirty="0">
              <a:solidFill>
                <a:schemeClr val="tx2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lvl="0" indent="0" algn="just">
              <a:lnSpc>
                <a:spcPct val="115000"/>
              </a:lnSpc>
              <a:buClr>
                <a:srgbClr val="000000"/>
              </a:buClr>
              <a:buNone/>
            </a:pPr>
            <a:r>
              <a:rPr lang="cs-CZ" sz="1100" dirty="0">
                <a:solidFill>
                  <a:schemeClr val="tx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U žádanek s modrým pruhem žádná změna nenastala. </a:t>
            </a:r>
            <a:r>
              <a:rPr lang="cs-CZ" sz="1100" dirty="0">
                <a:solidFill>
                  <a:schemeClr val="tx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cs-CZ" sz="1100" b="1" dirty="0">
                <a:solidFill>
                  <a:schemeClr val="tx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Upravenou metodiku jsme zaslali e-mailem přímo pracovníkům jednotlivých ORP, kteří mají tuto agendu v náplni práce</a:t>
            </a:r>
            <a:r>
              <a:rPr lang="cs-CZ" sz="11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  <a:endParaRPr lang="cs-CZ" sz="1100" b="1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7BED23FD-12D5-435C-AB8B-0A861409B3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/>
              <a:t>2023</a:t>
            </a:r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94193441-9C2D-4700-90FF-3E5DA41365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©Všechna práva vyhrazena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ADFC1F4-6B0D-4904-BD94-D0095036A6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13053-D514-8448-BD9B-6AC86BD996A2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995396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D2A8C5F-EC6B-4714-A7FF-1AC538715D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600" b="1" dirty="0">
                <a:latin typeface="Arial" panose="020B0604020202020204" pitchFamily="34" charset="0"/>
                <a:cs typeface="Arial" panose="020B0604020202020204" pitchFamily="34" charset="0"/>
              </a:rPr>
              <a:t>Kontakty na oddělení zdravotnictví KÚ KHK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68DEA6E-8211-4602-9868-E978E69549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52513"/>
            <a:ext cx="10515600" cy="4814887"/>
          </a:xfrm>
        </p:spPr>
        <p:txBody>
          <a:bodyPr>
            <a:normAutofit fontScale="92500" lnSpcReduction="20000"/>
          </a:bodyPr>
          <a:lstStyle/>
          <a:p>
            <a:r>
              <a:rPr lang="cs-CZ" sz="2400" u="sng" dirty="0">
                <a:latin typeface="Arial" panose="020B0604020202020204" pitchFamily="34" charset="0"/>
                <a:cs typeface="Arial" panose="020B0604020202020204" pitchFamily="34" charset="0"/>
              </a:rPr>
              <a:t>Výběrová řízení:</a:t>
            </a:r>
          </a:p>
          <a:p>
            <a:pPr marL="0" indent="0">
              <a:buNone/>
            </a:pP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Marie Šourková, tel. 495 817 502, mobil </a:t>
            </a:r>
            <a:r>
              <a:rPr lang="cs-CZ" sz="2000" b="0" i="0" dirty="0">
                <a:solidFill>
                  <a:srgbClr val="53535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725 593 351</a:t>
            </a:r>
          </a:p>
          <a:p>
            <a:pPr marL="0" indent="0">
              <a:buNone/>
            </a:pPr>
            <a:r>
              <a:rPr lang="cs-CZ" sz="2000" dirty="0">
                <a:solidFill>
                  <a:srgbClr val="535353"/>
                </a:solidFill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msourkova@kr-kralovehradecky.cz</a:t>
            </a:r>
            <a:endParaRPr lang="cs-CZ" sz="2000" dirty="0">
              <a:solidFill>
                <a:srgbClr val="53535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sz="2000" dirty="0">
                <a:solidFill>
                  <a:srgbClr val="53535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Tereza Minyuková, 495 817 502, mobil </a:t>
            </a:r>
            <a:r>
              <a:rPr lang="cs-CZ" sz="2000" b="0" i="0" dirty="0">
                <a:solidFill>
                  <a:srgbClr val="53535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728 427 764</a:t>
            </a:r>
          </a:p>
          <a:p>
            <a:pPr marL="0" indent="0">
              <a:buNone/>
            </a:pPr>
            <a:r>
              <a:rPr lang="cs-CZ" sz="2000" dirty="0">
                <a:solidFill>
                  <a:srgbClr val="535353"/>
                </a:solidFill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tminyukova@kr-kralovehradecky.cz</a:t>
            </a:r>
            <a:endParaRPr lang="cs-CZ" sz="2000" dirty="0">
              <a:solidFill>
                <a:srgbClr val="53535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cs-CZ" sz="1000" dirty="0">
              <a:solidFill>
                <a:srgbClr val="53535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sz="2400" u="sng" dirty="0">
                <a:latin typeface="Arial" panose="020B0604020202020204" pitchFamily="34" charset="0"/>
                <a:cs typeface="Arial" panose="020B0604020202020204" pitchFamily="34" charset="0"/>
              </a:rPr>
              <a:t>Agenda tiskopisů s modrým pruhem:</a:t>
            </a:r>
          </a:p>
          <a:p>
            <a:pPr marL="0" indent="0">
              <a:buNone/>
            </a:pP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Mgr. Šárka Fabiánová, tel. 495 817 526, mobil </a:t>
            </a:r>
            <a:r>
              <a:rPr lang="cs-CZ" sz="2000" b="0" i="0" dirty="0">
                <a:solidFill>
                  <a:srgbClr val="53535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601 362 123</a:t>
            </a:r>
          </a:p>
          <a:p>
            <a:pPr marL="0" indent="0">
              <a:buNone/>
            </a:pPr>
            <a:r>
              <a:rPr lang="cs-CZ" sz="2000" dirty="0">
                <a:solidFill>
                  <a:srgbClr val="535353"/>
                </a:solidFill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sfabianova@kr-kralovehradecky.cz</a:t>
            </a:r>
            <a:endParaRPr lang="cs-CZ" sz="2000" dirty="0">
              <a:solidFill>
                <a:srgbClr val="53535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sz="2000" dirty="0">
                <a:solidFill>
                  <a:srgbClr val="53535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Mgr. Bc. Alla Kapuciánová, tel. 495 817 526, mobil </a:t>
            </a:r>
            <a:r>
              <a:rPr lang="cs-CZ" sz="2000" b="0" i="0" dirty="0">
                <a:solidFill>
                  <a:srgbClr val="53535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722 952 936</a:t>
            </a:r>
            <a:endParaRPr lang="cs-CZ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sz="2000"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akapucianova</a:t>
            </a: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@kr-kralovehradecky.cz</a:t>
            </a:r>
            <a:endParaRPr lang="cs-CZ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cs-CZ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Webové stránky: </a:t>
            </a: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  <a:hlinkClick r:id="rId6"/>
              </a:rPr>
              <a:t>Aktuality z oblasti zdravotnictví | Královéhradecký kraj (kr-kralovehradecky.cz)</a:t>
            </a:r>
            <a:endParaRPr lang="cs-CZ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5489B858-4392-49BE-B650-43BA836B39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/>
              <a:t>2023</a:t>
            </a:r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3AE636A7-A66E-425E-97E4-107585CA00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©Všechna práva vyhrazena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6A9FBCED-0DBE-4B7F-96E2-66845127E7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13053-D514-8448-BD9B-6AC86BD996A2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52628445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Barvy KHK">
      <a:dk1>
        <a:srgbClr val="2B2B82"/>
      </a:dk1>
      <a:lt1>
        <a:srgbClr val="FFFFFF"/>
      </a:lt1>
      <a:dk2>
        <a:srgbClr val="2B2B82"/>
      </a:dk2>
      <a:lt2>
        <a:srgbClr val="E6E6E6"/>
      </a:lt2>
      <a:accent1>
        <a:srgbClr val="C3001E"/>
      </a:accent1>
      <a:accent2>
        <a:srgbClr val="9D9DA1"/>
      </a:accent2>
      <a:accent3>
        <a:srgbClr val="2B2B82"/>
      </a:accent3>
      <a:accent4>
        <a:srgbClr val="549534"/>
      </a:accent4>
      <a:accent5>
        <a:srgbClr val="FBB824"/>
      </a:accent5>
      <a:accent6>
        <a:srgbClr val="EA3C95"/>
      </a:accent6>
      <a:hlink>
        <a:srgbClr val="2B2B82"/>
      </a:hlink>
      <a:folHlink>
        <a:srgbClr val="2B2B82"/>
      </a:folHlink>
    </a:clrScheme>
    <a:fontScheme name="Franklin Gothic">
      <a:majorFont>
        <a:latin typeface="Franklin Gothic Medium" panose="020B0603020102020204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Motiv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e2" id="{621A0F06-C68C-6B40-B2FD-73B32FF8D7D1}" vid="{E4057F24-EDAB-2B48-9201-95E380ABC8A6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707</TotalTime>
  <Words>730</Words>
  <Application>Microsoft Office PowerPoint</Application>
  <PresentationFormat>Širokoúhlá obrazovka</PresentationFormat>
  <Paragraphs>46</Paragraphs>
  <Slides>3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</vt:i4>
      </vt:variant>
    </vt:vector>
  </HeadingPairs>
  <TitlesOfParts>
    <vt:vector size="10" baseType="lpstr">
      <vt:lpstr>Arial</vt:lpstr>
      <vt:lpstr>Calibri</vt:lpstr>
      <vt:lpstr>Franklin Gothic Book</vt:lpstr>
      <vt:lpstr>Franklin Gothic Medium</vt:lpstr>
      <vt:lpstr>System Font Regular</vt:lpstr>
      <vt:lpstr>Times New Roman</vt:lpstr>
      <vt:lpstr>Motiv Office</vt:lpstr>
      <vt:lpstr> Dostupnost zdravotní péče</vt:lpstr>
      <vt:lpstr>Agenda tiskopisů lékařských předpisů s modrým pruhem</vt:lpstr>
      <vt:lpstr>Kontakty na oddělení zdravotnictví KÚ KHK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Veřejná vyhláška</dc:title>
  <dc:creator>Adámek Petr Mgr.</dc:creator>
  <cp:lastModifiedBy>Adámek Petr Mgr.</cp:lastModifiedBy>
  <cp:revision>52</cp:revision>
  <cp:lastPrinted>2023-01-23T09:26:33Z</cp:lastPrinted>
  <dcterms:created xsi:type="dcterms:W3CDTF">2021-07-30T10:57:29Z</dcterms:created>
  <dcterms:modified xsi:type="dcterms:W3CDTF">2023-04-04T06:07:46Z</dcterms:modified>
</cp:coreProperties>
</file>