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96" r:id="rId1"/>
  </p:sldMasterIdLst>
  <p:notesMasterIdLst>
    <p:notesMasterId r:id="rId5"/>
  </p:notesMasterIdLst>
  <p:handoutMasterIdLst>
    <p:handoutMasterId r:id="rId6"/>
  </p:handoutMasterIdLst>
  <p:sldIdLst>
    <p:sldId id="260" r:id="rId2"/>
    <p:sldId id="261" r:id="rId3"/>
    <p:sldId id="262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568"/>
    <p:restoredTop sz="96327"/>
  </p:normalViewPr>
  <p:slideViewPr>
    <p:cSldViewPr snapToGrid="0" snapToObjects="1">
      <p:cViewPr varScale="1">
        <p:scale>
          <a:sx n="67" d="100"/>
          <a:sy n="67" d="100"/>
        </p:scale>
        <p:origin x="812" y="4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napToObjects="1" showGuides="1">
      <p:cViewPr varScale="1">
        <p:scale>
          <a:sx n="159" d="100"/>
          <a:sy n="159" d="100"/>
        </p:scale>
        <p:origin x="6824" y="20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>
            <a:extLst>
              <a:ext uri="{FF2B5EF4-FFF2-40B4-BE49-F238E27FC236}">
                <a16:creationId xmlns:a16="http://schemas.microsoft.com/office/drawing/2014/main" id="{C3D0ABB3-B508-824E-9330-D578EB41FA60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3211CAB2-C5D2-2640-AEBE-3DE4D2EB3BDE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222F56-76CC-2244-9969-3BD231BC40BB}" type="datetimeFigureOut">
              <a:t>04.04.2023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9BC07A37-2E4C-4A45-B370-BAA6DA94F240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CAF3F6C6-389C-964B-A899-5EA4A12A0B4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8920A4-C4B0-3B45-B166-80304E6D2023}" type="slidenum"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2267417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9BFD12-7377-AF4F-9E5D-41F7F9A57BED}" type="datetimeFigureOut">
              <a:t>04.04.2023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1F6F805-EB17-214F-846F-533D26B85AF7}" type="slidenum"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579798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Úvodní sníme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>
            <a:extLst>
              <a:ext uri="{FF2B5EF4-FFF2-40B4-BE49-F238E27FC236}">
                <a16:creationId xmlns:a16="http://schemas.microsoft.com/office/drawing/2014/main" id="{95F0446E-2BA5-074F-9D5A-1DA860FC77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5298" y="989302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 dirty="0"/>
              <a:t>Kliknutím lze upravit styl.</a:t>
            </a:r>
            <a:endParaRPr lang="en-US" dirty="0"/>
          </a:p>
        </p:txBody>
      </p:sp>
      <p:sp>
        <p:nvSpPr>
          <p:cNvPr id="12" name="Text Placeholder 2">
            <a:extLst>
              <a:ext uri="{FF2B5EF4-FFF2-40B4-BE49-F238E27FC236}">
                <a16:creationId xmlns:a16="http://schemas.microsoft.com/office/drawing/2014/main" id="{6D1C52D7-9D53-964E-AD7F-FCDE91C2991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45298" y="3869027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dirty="0"/>
              <a:t>Po kliknutí můžete upravovat styly textu v předloze.</a:t>
            </a:r>
          </a:p>
        </p:txBody>
      </p:sp>
    </p:spTree>
    <p:extLst>
      <p:ext uri="{BB962C8B-B14F-4D97-AF65-F5344CB8AC3E}">
        <p14:creationId xmlns:p14="http://schemas.microsoft.com/office/powerpoint/2010/main" val="36793667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dirty="0"/>
              <a:t>Po kliknutí můžete upravovat styly textu v předloze.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cs-CZ"/>
              <a:t>2023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©Všechna práva vyhrazena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13053-D514-8448-BD9B-6AC86BD996A2}" type="slidenum"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184045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259388"/>
          </a:xfrm>
        </p:spPr>
        <p:txBody>
          <a:bodyPr vert="eaVert"/>
          <a:lstStyle/>
          <a:p>
            <a:r>
              <a:rPr lang="cs-CZ" dirty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259388"/>
          </a:xfrm>
        </p:spPr>
        <p:txBody>
          <a:bodyPr vert="eaVert"/>
          <a:lstStyle/>
          <a:p>
            <a:pPr lvl="0"/>
            <a:r>
              <a:rPr lang="cs-CZ" dirty="0"/>
              <a:t>Po kliknutí můžete upravovat styly textu v předloze.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cs-CZ"/>
              <a:t>2023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©Všechna práva vyhrazena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13053-D514-8448-BD9B-6AC86BD996A2}" type="slidenum"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586149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b"/>
          <a:lstStyle/>
          <a:p>
            <a:r>
              <a:rPr lang="cs-CZ" dirty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dirty="0"/>
              <a:t>Po kliknutí můžete upravovat styly textu v předloze.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cs-CZ"/>
              <a:t>2023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©Všechna práva vyhrazena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13053-D514-8448-BD9B-6AC86BD996A2}" type="slidenum"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939679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cs-CZ"/>
              <a:t>2023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©Všechna práva vyhrazena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13053-D514-8448-BD9B-6AC86BD996A2}" type="slidenum">
              <a:t>‹#›</a:t>
            </a:fld>
            <a:endParaRPr lang="cs-CZ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4F4949EF-3906-7247-A998-646612F81A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5298" y="989302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 dirty="0"/>
              <a:t>Kliknutím lze upravit styl.</a:t>
            </a:r>
            <a:endParaRPr lang="en-US" dirty="0"/>
          </a:p>
        </p:txBody>
      </p:sp>
      <p:sp>
        <p:nvSpPr>
          <p:cNvPr id="8" name="Text Placeholder 2">
            <a:extLst>
              <a:ext uri="{FF2B5EF4-FFF2-40B4-BE49-F238E27FC236}">
                <a16:creationId xmlns:a16="http://schemas.microsoft.com/office/drawing/2014/main" id="{544C4C04-2844-7D47-AFA2-6CCB143D943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45298" y="3869027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dirty="0"/>
              <a:t>Po kliknutí můžete upravovat styly textu v předloze.</a:t>
            </a:r>
          </a:p>
        </p:txBody>
      </p:sp>
    </p:spTree>
    <p:extLst>
      <p:ext uri="{BB962C8B-B14F-4D97-AF65-F5344CB8AC3E}">
        <p14:creationId xmlns:p14="http://schemas.microsoft.com/office/powerpoint/2010/main" val="42803993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b"/>
          <a:lstStyle/>
          <a:p>
            <a:r>
              <a:rPr lang="cs-CZ" dirty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304925"/>
            <a:ext cx="5181600" cy="4319588"/>
          </a:xfrm>
        </p:spPr>
        <p:txBody>
          <a:bodyPr/>
          <a:lstStyle/>
          <a:p>
            <a:pPr lvl="0"/>
            <a:r>
              <a:rPr lang="cs-CZ" dirty="0"/>
              <a:t>Po kliknutí můžete upravovat styly textu v předloze.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304925"/>
            <a:ext cx="5181600" cy="4319588"/>
          </a:xfrm>
        </p:spPr>
        <p:txBody>
          <a:bodyPr/>
          <a:lstStyle/>
          <a:p>
            <a:pPr lvl="0"/>
            <a:r>
              <a:rPr lang="cs-CZ" dirty="0"/>
              <a:t>Po kliknutí můžete upravovat styly textu v předloze.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cs-CZ"/>
              <a:t>2023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©Všechna práva vyhrazena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13053-D514-8448-BD9B-6AC86BD996A2}" type="slidenum"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126972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6"/>
            <a:ext cx="10515600" cy="687388"/>
          </a:xfrm>
        </p:spPr>
        <p:txBody>
          <a:bodyPr anchor="b"/>
          <a:lstStyle/>
          <a:p>
            <a:r>
              <a:rPr lang="cs-CZ" dirty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304925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dirty="0"/>
              <a:t>Po kliknutí můžete upravovat styly textu v předloze.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381248"/>
            <a:ext cx="5157787" cy="3243265"/>
          </a:xfrm>
        </p:spPr>
        <p:txBody>
          <a:bodyPr/>
          <a:lstStyle/>
          <a:p>
            <a:pPr lvl="0"/>
            <a:r>
              <a:rPr lang="cs-CZ" dirty="0"/>
              <a:t>Po kliknutí můžete upravovat styly textu v předloze.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304925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dirty="0"/>
              <a:t>Po kliknutí můžete upravovat styly textu v předloze.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381248"/>
            <a:ext cx="5183188" cy="3243265"/>
          </a:xfrm>
        </p:spPr>
        <p:txBody>
          <a:bodyPr/>
          <a:lstStyle/>
          <a:p>
            <a:pPr lvl="0"/>
            <a:r>
              <a:rPr lang="cs-CZ" dirty="0"/>
              <a:t>Po kliknutí můžete upravovat styly textu v předloze.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cs-CZ"/>
              <a:t>2023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©Všechna práva vyhrazena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13053-D514-8448-BD9B-6AC86BD996A2}" type="slidenum"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463560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b"/>
          <a:lstStyle/>
          <a:p>
            <a:r>
              <a:rPr lang="cs-CZ" dirty="0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cs-CZ"/>
              <a:t>2023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©Všechna práva vyhrazena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13053-D514-8448-BD9B-6AC86BD996A2}" type="slidenum"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241915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cs-CZ"/>
              <a:t>2023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©Všechna práva vyhrazena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13053-D514-8448-BD9B-6AC86BD996A2}" type="slidenum"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256804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1304925"/>
            <a:ext cx="6172200" cy="4319588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dirty="0"/>
              <a:t>Po kliknutí můžete upravovat styly textu v předloze.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1304925"/>
            <a:ext cx="3932237" cy="4319589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dirty="0"/>
              <a:t>Po kliknutí můžete upravovat styly textu v předloze.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cs-CZ"/>
              <a:t>2023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©Všechna práva vyhrazena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13053-D514-8448-BD9B-6AC86BD996A2}" type="slidenum">
              <a:t>‹#›</a:t>
            </a:fld>
            <a:endParaRPr lang="cs-CZ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74B2FEFB-40EB-A242-879E-90E7A9ACB2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74735"/>
            <a:ext cx="10515600" cy="677778"/>
          </a:xfrm>
        </p:spPr>
        <p:txBody>
          <a:bodyPr anchor="b"/>
          <a:lstStyle/>
          <a:p>
            <a:r>
              <a:rPr lang="cs-CZ" dirty="0"/>
              <a:t>Kliknutím lze upravit styl.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45704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1304924"/>
            <a:ext cx="6172200" cy="431958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dirty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1304926"/>
            <a:ext cx="3932237" cy="4319588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dirty="0"/>
              <a:t>Po kliknutí můžete upravovat styly textu v předloze.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cs-CZ"/>
              <a:t>2023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©Všechna práva vyhrazena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13053-D514-8448-BD9B-6AC86BD996A2}" type="slidenum">
              <a:t>‹#›</a:t>
            </a:fld>
            <a:endParaRPr lang="cs-CZ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E4DA77E7-49D4-194B-BF48-C6879F8995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74735"/>
            <a:ext cx="10515600" cy="677778"/>
          </a:xfrm>
        </p:spPr>
        <p:txBody>
          <a:bodyPr anchor="b"/>
          <a:lstStyle/>
          <a:p>
            <a:r>
              <a:rPr lang="cs-CZ" dirty="0"/>
              <a:t>Kliknutím lze upravit styl.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70929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74735"/>
            <a:ext cx="10515600" cy="67777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cs-CZ" dirty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304926"/>
            <a:ext cx="10515600" cy="43195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dirty="0"/>
              <a:t>Po kliknutí můžete upravovat styly textu v předloze.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610600" y="6197543"/>
            <a:ext cx="12469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cs-CZ"/>
              <a:t>2023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187253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cs-CZ"/>
              <a:t>©Všechna práva vyhrazena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14708" y="6187253"/>
            <a:ext cx="10390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513053-D514-8448-BD9B-6AC86BD996A2}" type="slidenum">
              <a:t>‹#›</a:t>
            </a:fld>
            <a:endParaRPr lang="cs-CZ"/>
          </a:p>
        </p:txBody>
      </p:sp>
      <p:pic>
        <p:nvPicPr>
          <p:cNvPr id="7" name="Obrázek 6">
            <a:extLst>
              <a:ext uri="{FF2B5EF4-FFF2-40B4-BE49-F238E27FC236}">
                <a16:creationId xmlns:a16="http://schemas.microsoft.com/office/drawing/2014/main" id="{D964BFAD-E371-A44E-A2DA-B96F71D70854}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376539" y="5925500"/>
            <a:ext cx="1440000" cy="6371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92532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55600" indent="-355600" algn="l" defTabSz="914400" rtl="0" eaLnBrk="1" latinLnBrk="0" hangingPunct="1">
        <a:lnSpc>
          <a:spcPct val="90000"/>
        </a:lnSpc>
        <a:spcBef>
          <a:spcPts val="1000"/>
        </a:spcBef>
        <a:buFont typeface="System Font Regular"/>
        <a:buChar char="–"/>
        <a:tabLst/>
        <a:defRPr sz="2800" kern="12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1pPr>
      <a:lvl2pPr marL="711200" indent="-355600" algn="l" defTabSz="914400" rtl="0" eaLnBrk="1" latinLnBrk="0" hangingPunct="1">
        <a:lnSpc>
          <a:spcPct val="90000"/>
        </a:lnSpc>
        <a:spcBef>
          <a:spcPts val="500"/>
        </a:spcBef>
        <a:buFont typeface="System Font Regular"/>
        <a:buChar char="–"/>
        <a:tabLst/>
        <a:defRPr sz="2400" kern="12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2pPr>
      <a:lvl3pPr marL="1068388" indent="-357188" algn="l" defTabSz="914400" rtl="0" eaLnBrk="1" latinLnBrk="0" hangingPunct="1">
        <a:lnSpc>
          <a:spcPct val="90000"/>
        </a:lnSpc>
        <a:spcBef>
          <a:spcPts val="500"/>
        </a:spcBef>
        <a:buFont typeface="System Font Regular"/>
        <a:buChar char="–"/>
        <a:tabLst/>
        <a:defRPr sz="2000" kern="12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3pPr>
      <a:lvl4pPr marL="1423988" indent="-355600" algn="l" defTabSz="914400" rtl="0" eaLnBrk="1" latinLnBrk="0" hangingPunct="1">
        <a:lnSpc>
          <a:spcPct val="90000"/>
        </a:lnSpc>
        <a:spcBef>
          <a:spcPts val="500"/>
        </a:spcBef>
        <a:buFont typeface="System Font Regular"/>
        <a:buChar char="–"/>
        <a:tabLst/>
        <a:defRPr sz="1800" kern="12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4pPr>
      <a:lvl5pPr marL="1779588" indent="-355600" algn="l" defTabSz="914400" rtl="0" eaLnBrk="1" latinLnBrk="0" hangingPunct="1">
        <a:lnSpc>
          <a:spcPct val="90000"/>
        </a:lnSpc>
        <a:spcBef>
          <a:spcPts val="500"/>
        </a:spcBef>
        <a:buFont typeface="System Font Regular"/>
        <a:buChar char="–"/>
        <a:tabLst/>
        <a:defRPr sz="1800" kern="12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32" userDrawn="1">
          <p15:clr>
            <a:srgbClr val="F26B43"/>
          </p15:clr>
        </p15:guide>
        <p15:guide id="2" pos="7151" userDrawn="1">
          <p15:clr>
            <a:srgbClr val="F26B43"/>
          </p15:clr>
        </p15:guide>
        <p15:guide id="3" orient="horz" pos="4133" userDrawn="1">
          <p15:clr>
            <a:srgbClr val="F26B43"/>
          </p15:clr>
        </p15:guide>
        <p15:guide id="4" pos="529" userDrawn="1">
          <p15:clr>
            <a:srgbClr val="F26B43"/>
          </p15:clr>
        </p15:guide>
        <p15:guide id="5" orient="horz" pos="3543" userDrawn="1">
          <p15:clr>
            <a:srgbClr val="F26B43"/>
          </p15:clr>
        </p15:guide>
        <p15:guide id="6" orient="horz" pos="663" userDrawn="1">
          <p15:clr>
            <a:srgbClr val="F26B43"/>
          </p15:clr>
        </p15:guide>
        <p15:guide id="7" orient="horz" pos="822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mfcr.cz/cs/verejny-sektor/dane/mistni-spravni-a-soudni-poplatky" TargetMode="External"/><Relationship Id="rId7" Type="http://schemas.openxmlformats.org/officeDocument/2006/relationships/hyperlink" Target="mailto:jmrkvickova@kr-kralovehradecky.cz" TargetMode="External"/><Relationship Id="rId2" Type="http://schemas.openxmlformats.org/officeDocument/2006/relationships/hyperlink" Target="https://www.mvcr.cz/metodicke-materialy-k-ozv.aspx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mailto:dozorhk@mvcr.cz" TargetMode="External"/><Relationship Id="rId5" Type="http://schemas.openxmlformats.org/officeDocument/2006/relationships/hyperlink" Target="mailto:dozorpu@mvcr.cz" TargetMode="External"/><Relationship Id="rId4" Type="http://schemas.openxmlformats.org/officeDocument/2006/relationships/hyperlink" Target="https://www.kr-kralovehradecky.cz/scripts/detail.php?pgid=1488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2">
            <a:extLst>
              <a:ext uri="{FF2B5EF4-FFF2-40B4-BE49-F238E27FC236}">
                <a16:creationId xmlns:a16="http://schemas.microsoft.com/office/drawing/2014/main" id="{B641277C-06B1-4041-A40D-C484280CB13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981200" y="292101"/>
            <a:ext cx="8229600" cy="473075"/>
          </a:xfrm>
        </p:spPr>
        <p:txBody>
          <a:bodyPr>
            <a:noAutofit/>
          </a:bodyPr>
          <a:lstStyle/>
          <a:p>
            <a:pPr marL="0" indent="0" algn="ctr">
              <a:spcBef>
                <a:spcPts val="0"/>
              </a:spcBef>
              <a:buNone/>
              <a:defRPr/>
            </a:pPr>
            <a:r>
              <a:rPr lang="cs-CZ" sz="4000" dirty="0">
                <a:solidFill>
                  <a:schemeClr val="hlink"/>
                </a:solidFill>
              </a:rPr>
              <a:t>Místní poplatky</a:t>
            </a:r>
          </a:p>
        </p:txBody>
      </p:sp>
      <p:sp>
        <p:nvSpPr>
          <p:cNvPr id="100355" name="Rectangle 3">
            <a:extLst>
              <a:ext uri="{FF2B5EF4-FFF2-40B4-BE49-F238E27FC236}">
                <a16:creationId xmlns:a16="http://schemas.microsoft.com/office/drawing/2014/main" id="{1CE05B9E-0585-4B01-A578-657C44E5D04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409700" y="869129"/>
            <a:ext cx="9144000" cy="5732462"/>
          </a:xfrm>
        </p:spPr>
        <p:txBody>
          <a:bodyPr>
            <a:normAutofit lnSpcReduction="10000"/>
          </a:bodyPr>
          <a:lstStyle/>
          <a:p>
            <a:pPr algn="just" eaLnBrk="1" hangingPunct="1">
              <a:lnSpc>
                <a:spcPct val="90000"/>
              </a:lnSpc>
              <a:defRPr/>
            </a:pPr>
            <a:r>
              <a:rPr lang="cs-CZ" sz="2400" dirty="0">
                <a:solidFill>
                  <a:schemeClr val="hlink"/>
                </a:solidFill>
              </a:rPr>
              <a:t>lze na území obce zavést na základě zákona č. 565/1990 Sb., o místních poplatcích, ve znění pozdějších předpisů</a:t>
            </a:r>
          </a:p>
          <a:p>
            <a:pPr algn="just" eaLnBrk="1" hangingPunct="1">
              <a:lnSpc>
                <a:spcPct val="90000"/>
              </a:lnSpc>
              <a:defRPr/>
            </a:pPr>
            <a:r>
              <a:rPr lang="cs-CZ" sz="2400" dirty="0">
                <a:solidFill>
                  <a:schemeClr val="tx1"/>
                </a:solidFill>
                <a:cs typeface="Calibri" panose="020F0502020204030204" pitchFamily="34" charset="0"/>
              </a:rPr>
              <a:t>Místní poplatky jsou stanovené v </a:t>
            </a:r>
            <a:r>
              <a:rPr lang="cs-CZ" sz="2400" b="1" dirty="0">
                <a:solidFill>
                  <a:schemeClr val="tx1"/>
                </a:solidFill>
                <a:cs typeface="Calibri" panose="020F0502020204030204" pitchFamily="34" charset="0"/>
              </a:rPr>
              <a:t>taxativním</a:t>
            </a:r>
            <a:r>
              <a:rPr lang="cs-CZ" sz="2400" dirty="0">
                <a:solidFill>
                  <a:schemeClr val="tx1"/>
                </a:solidFill>
                <a:cs typeface="Calibri" panose="020F0502020204030204" pitchFamily="34" charset="0"/>
              </a:rPr>
              <a:t> výčtu v ustanovení § 1 ZMP</a:t>
            </a:r>
          </a:p>
          <a:p>
            <a:pPr algn="just" eaLnBrk="1" hangingPunct="1">
              <a:lnSpc>
                <a:spcPct val="90000"/>
              </a:lnSpc>
              <a:defRPr/>
            </a:pPr>
            <a:r>
              <a:rPr lang="cs-CZ" sz="2600" dirty="0">
                <a:solidFill>
                  <a:schemeClr val="tx1"/>
                </a:solidFill>
                <a:cs typeface="Calibri" panose="020F0502020204030204" pitchFamily="34" charset="0"/>
              </a:rPr>
              <a:t>Obec zavádí místní poplatky </a:t>
            </a:r>
            <a:r>
              <a:rPr lang="cs-CZ" sz="2600" b="1" dirty="0">
                <a:solidFill>
                  <a:schemeClr val="tx1"/>
                </a:solidFill>
                <a:cs typeface="Calibri" panose="020F0502020204030204" pitchFamily="34" charset="0"/>
              </a:rPr>
              <a:t>v samostatné působnosti </a:t>
            </a:r>
            <a:r>
              <a:rPr lang="cs-CZ" sz="2600" dirty="0">
                <a:solidFill>
                  <a:schemeClr val="tx1"/>
                </a:solidFill>
                <a:cs typeface="Calibri" panose="020F0502020204030204" pitchFamily="34" charset="0"/>
              </a:rPr>
              <a:t>obecně závaznou vyhláškou </a:t>
            </a:r>
          </a:p>
          <a:p>
            <a:pPr algn="just" eaLnBrk="1" hangingPunct="1">
              <a:lnSpc>
                <a:spcPct val="90000"/>
              </a:lnSpc>
              <a:defRPr/>
            </a:pPr>
            <a:r>
              <a:rPr lang="cs-CZ" sz="2600" dirty="0">
                <a:solidFill>
                  <a:schemeClr val="tx1"/>
                </a:solidFill>
                <a:cs typeface="Calibri" panose="020F0502020204030204" pitchFamily="34" charset="0"/>
              </a:rPr>
              <a:t>Vydání obecně závazné vyhlášky je vyhrazeno </a:t>
            </a:r>
            <a:r>
              <a:rPr lang="cs-CZ" sz="2600" b="1" dirty="0">
                <a:solidFill>
                  <a:schemeClr val="tx1"/>
                </a:solidFill>
                <a:cs typeface="Calibri" panose="020F0502020204030204" pitchFamily="34" charset="0"/>
              </a:rPr>
              <a:t>zastupitelstvu obce</a:t>
            </a:r>
          </a:p>
          <a:p>
            <a:pPr algn="just" eaLnBrk="1" hangingPunct="1">
              <a:lnSpc>
                <a:spcPct val="90000"/>
              </a:lnSpc>
              <a:defRPr/>
            </a:pPr>
            <a:r>
              <a:rPr lang="cs-CZ" sz="2600" dirty="0">
                <a:solidFill>
                  <a:schemeClr val="tx1"/>
                </a:solidFill>
                <a:cs typeface="Calibri" panose="020F0502020204030204" pitchFamily="34" charset="0"/>
              </a:rPr>
              <a:t>Mají </a:t>
            </a:r>
            <a:r>
              <a:rPr lang="cs-CZ" sz="2600" b="1" dirty="0">
                <a:solidFill>
                  <a:schemeClr val="tx1"/>
                </a:solidFill>
                <a:cs typeface="Calibri" panose="020F0502020204030204" pitchFamily="34" charset="0"/>
              </a:rPr>
              <a:t>fakultativní</a:t>
            </a:r>
            <a:r>
              <a:rPr lang="cs-CZ" sz="2600" dirty="0">
                <a:solidFill>
                  <a:schemeClr val="tx1"/>
                </a:solidFill>
                <a:cs typeface="Calibri" panose="020F0502020204030204" pitchFamily="34" charset="0"/>
              </a:rPr>
              <a:t> povahu – je možné zavést pouze některé z nich</a:t>
            </a:r>
          </a:p>
          <a:p>
            <a:pPr algn="just" eaLnBrk="1" hangingPunct="1">
              <a:lnSpc>
                <a:spcPct val="90000"/>
              </a:lnSpc>
              <a:defRPr/>
            </a:pPr>
            <a:r>
              <a:rPr lang="cs-CZ" sz="2600" dirty="0">
                <a:solidFill>
                  <a:schemeClr val="tx1"/>
                </a:solidFill>
              </a:rPr>
              <a:t>Výkon správy místních daní provádí orgány obce – </a:t>
            </a:r>
            <a:r>
              <a:rPr lang="cs-CZ" sz="2600" b="1" dirty="0">
                <a:solidFill>
                  <a:schemeClr val="tx1"/>
                </a:solidFill>
                <a:cs typeface="Calibri" panose="020F0502020204030204" pitchFamily="34" charset="0"/>
              </a:rPr>
              <a:t>obecní úřad </a:t>
            </a:r>
            <a:r>
              <a:rPr lang="cs-CZ" sz="2600" dirty="0">
                <a:solidFill>
                  <a:schemeClr val="tx1"/>
                </a:solidFill>
              </a:rPr>
              <a:t>– jedná se </a:t>
            </a:r>
            <a:r>
              <a:rPr lang="cs-CZ" sz="2600" b="1" dirty="0">
                <a:solidFill>
                  <a:schemeClr val="tx1"/>
                </a:solidFill>
                <a:cs typeface="Calibri" panose="020F0502020204030204" pitchFamily="34" charset="0"/>
              </a:rPr>
              <a:t>o přenesenou působnost.</a:t>
            </a:r>
          </a:p>
          <a:p>
            <a:pPr algn="just" eaLnBrk="1" hangingPunct="1">
              <a:lnSpc>
                <a:spcPct val="90000"/>
              </a:lnSpc>
              <a:defRPr/>
            </a:pPr>
            <a:r>
              <a:rPr lang="cs-CZ" sz="2600" dirty="0">
                <a:solidFill>
                  <a:schemeClr val="tx1"/>
                </a:solidFill>
              </a:rPr>
              <a:t>Výnos z místních daní je přímým a výlučným příjmem územního rozpočtu</a:t>
            </a:r>
          </a:p>
          <a:p>
            <a:pPr lvl="1" algn="just" eaLnBrk="1" hangingPunct="1">
              <a:lnSpc>
                <a:spcPct val="90000"/>
              </a:lnSpc>
              <a:defRPr/>
            </a:pPr>
            <a:endParaRPr lang="cs-CZ" b="1" dirty="0">
              <a:solidFill>
                <a:srgbClr val="FFFF00"/>
              </a:solidFill>
            </a:endParaRPr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D5425DF5-4079-4570-B354-68B84664EE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 dirty="0"/>
              <a:t>©Všechna práva vyhrazena</a:t>
            </a:r>
          </a:p>
        </p:txBody>
      </p:sp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BBB48FC2-01D6-490B-A0C8-F5165A33B5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cs-CZ"/>
              <a:t>2023</a:t>
            </a:r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70AA475D-AC94-4DC3-9C23-3A27F13AED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13053-D514-8448-BD9B-6AC86BD996A2}" type="slidenum">
              <a:rPr lang="cs-CZ" smtClean="0"/>
              <a:t>1</a:t>
            </a:fld>
            <a:endParaRPr lang="cs-CZ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C2275CB-60FC-4F87-9033-50A7390B9A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cs-CZ" sz="4400" dirty="0">
                <a:solidFill>
                  <a:schemeClr val="hlink"/>
                </a:solidFill>
              </a:rPr>
              <a:t>Místní poplatky</a:t>
            </a:r>
            <a:endParaRPr lang="cs-CZ" dirty="0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DB24AE5E-66A8-47F0-A9C8-293772C96E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cs-CZ"/>
              <a:t>2023</a:t>
            </a:r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7BF5183D-51D0-4558-8A1A-6845D1A3BA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©Všechna práva vyhrazena</a:t>
            </a:r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E5841C15-A539-4806-A666-785A725171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13053-D514-8448-BD9B-6AC86BD996A2}" type="slidenum">
              <a:rPr lang="cs-CZ" smtClean="0"/>
              <a:t>2</a:t>
            </a:fld>
            <a:endParaRPr lang="cs-CZ"/>
          </a:p>
        </p:txBody>
      </p:sp>
      <p:sp>
        <p:nvSpPr>
          <p:cNvPr id="7" name="Rectangle 7">
            <a:extLst>
              <a:ext uri="{FF2B5EF4-FFF2-40B4-BE49-F238E27FC236}">
                <a16:creationId xmlns:a16="http://schemas.microsoft.com/office/drawing/2014/main" id="{DEC828B9-39EA-441D-B31B-41822776F803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838200" y="1304925"/>
            <a:ext cx="4733925" cy="4319588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cs-CZ" altLang="cs-CZ" sz="2800" b="1" dirty="0">
                <a:solidFill>
                  <a:schemeClr val="tx1"/>
                </a:solidFill>
                <a:cs typeface="Calibri" panose="020F0502020204030204" pitchFamily="34" charset="0"/>
              </a:rPr>
              <a:t>poplatek ze psů</a:t>
            </a:r>
          </a:p>
          <a:p>
            <a:pPr>
              <a:lnSpc>
                <a:spcPct val="90000"/>
              </a:lnSpc>
            </a:pPr>
            <a:r>
              <a:rPr lang="cs-CZ" altLang="cs-CZ" sz="2800" b="1" dirty="0">
                <a:solidFill>
                  <a:schemeClr val="tx1"/>
                </a:solidFill>
                <a:cs typeface="Calibri" panose="020F0502020204030204" pitchFamily="34" charset="0"/>
              </a:rPr>
              <a:t>poplatek z pobytu</a:t>
            </a:r>
          </a:p>
          <a:p>
            <a:pPr>
              <a:lnSpc>
                <a:spcPct val="90000"/>
              </a:lnSpc>
            </a:pPr>
            <a:r>
              <a:rPr lang="cs-CZ" altLang="cs-CZ" sz="2800" b="1" dirty="0">
                <a:solidFill>
                  <a:schemeClr val="tx1"/>
                </a:solidFill>
                <a:cs typeface="Calibri" panose="020F0502020204030204" pitchFamily="34" charset="0"/>
              </a:rPr>
              <a:t>poplatek za užívání veřejného prostranství</a:t>
            </a:r>
          </a:p>
          <a:p>
            <a:pPr>
              <a:lnSpc>
                <a:spcPct val="90000"/>
              </a:lnSpc>
            </a:pPr>
            <a:r>
              <a:rPr lang="cs-CZ" altLang="cs-CZ" sz="2800" b="1" dirty="0">
                <a:solidFill>
                  <a:schemeClr val="tx1"/>
                </a:solidFill>
                <a:cs typeface="Calibri" panose="020F0502020204030204" pitchFamily="34" charset="0"/>
              </a:rPr>
              <a:t>poplatek ze vstupného</a:t>
            </a:r>
          </a:p>
          <a:p>
            <a:pPr>
              <a:lnSpc>
                <a:spcPct val="90000"/>
              </a:lnSpc>
            </a:pPr>
            <a:r>
              <a:rPr lang="cs-CZ" altLang="cs-CZ" sz="2800" b="1" dirty="0">
                <a:solidFill>
                  <a:schemeClr val="tx1"/>
                </a:solidFill>
                <a:cs typeface="Calibri" panose="020F0502020204030204" pitchFamily="34" charset="0"/>
              </a:rPr>
              <a:t>poplatek za povolení k vjezdu  s motorovým vozidlem do vybraných míst a částí měst  </a:t>
            </a:r>
          </a:p>
          <a:p>
            <a:pPr>
              <a:lnSpc>
                <a:spcPct val="90000"/>
              </a:lnSpc>
            </a:pPr>
            <a:endParaRPr lang="cs-CZ" altLang="cs-CZ" sz="2800" dirty="0"/>
          </a:p>
        </p:txBody>
      </p:sp>
      <p:sp>
        <p:nvSpPr>
          <p:cNvPr id="8" name="Rectangle 8">
            <a:extLst>
              <a:ext uri="{FF2B5EF4-FFF2-40B4-BE49-F238E27FC236}">
                <a16:creationId xmlns:a16="http://schemas.microsoft.com/office/drawing/2014/main" id="{6C0A7151-8112-40C5-802F-88B00261A3D3}"/>
              </a:ext>
            </a:extLst>
          </p:cNvPr>
          <p:cNvSpPr txBox="1">
            <a:spLocks noChangeArrowheads="1"/>
          </p:cNvSpPr>
          <p:nvPr/>
        </p:nvSpPr>
        <p:spPr>
          <a:xfrm>
            <a:off x="5654493" y="1196976"/>
            <a:ext cx="4396341" cy="5059361"/>
          </a:xfrm>
          <a:prstGeom prst="rect">
            <a:avLst/>
          </a:prstGeom>
        </p:spPr>
        <p:txBody>
          <a:bodyPr>
            <a:normAutofit/>
          </a:bodyPr>
          <a:lstStyle>
            <a:lvl1pPr marL="355600" indent="-355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System Font Regular"/>
              <a:buChar char="–"/>
              <a:tabLst/>
              <a:defRPr sz="2800" kern="1200">
                <a:solidFill>
                  <a:schemeClr val="bg2">
                    <a:lumMod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11200" indent="-355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System Font Regular"/>
              <a:buChar char="–"/>
              <a:tabLst/>
              <a:defRPr sz="2400" kern="1200">
                <a:solidFill>
                  <a:schemeClr val="bg2">
                    <a:lumMod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068388" indent="-357188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System Font Regular"/>
              <a:buChar char="–"/>
              <a:tabLst/>
              <a:defRPr sz="2000" kern="1200">
                <a:solidFill>
                  <a:schemeClr val="bg2">
                    <a:lumMod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423988" indent="-355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System Font Regular"/>
              <a:buChar char="–"/>
              <a:tabLst/>
              <a:defRPr sz="1800" kern="1200">
                <a:solidFill>
                  <a:schemeClr val="bg2">
                    <a:lumMod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779588" indent="-355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System Font Regular"/>
              <a:buChar char="–"/>
              <a:tabLst/>
              <a:defRPr sz="1800" kern="1200">
                <a:solidFill>
                  <a:schemeClr val="bg2">
                    <a:lumMod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altLang="cs-CZ" b="1" dirty="0">
                <a:solidFill>
                  <a:schemeClr val="tx1"/>
                </a:solidFill>
                <a:cs typeface="Calibri" panose="020F0502020204030204" pitchFamily="34" charset="0"/>
              </a:rPr>
              <a:t>poplatky za komunální odpad – </a:t>
            </a:r>
            <a:r>
              <a:rPr lang="cs-CZ" altLang="cs-CZ" dirty="0">
                <a:solidFill>
                  <a:schemeClr val="tx1"/>
                </a:solidFill>
                <a:cs typeface="Calibri" panose="020F0502020204030204" pitchFamily="34" charset="0"/>
              </a:rPr>
              <a:t>poplatek za obecní systém odpadového hospodářství a poplatek za odkládání KO z nemovité věci</a:t>
            </a:r>
          </a:p>
          <a:p>
            <a:r>
              <a:rPr lang="cs-CZ" altLang="cs-CZ" b="1" dirty="0">
                <a:solidFill>
                  <a:schemeClr val="tx1"/>
                </a:solidFill>
                <a:cs typeface="Calibri" panose="020F0502020204030204" pitchFamily="34" charset="0"/>
              </a:rPr>
              <a:t>poplatek za zhodnocení stavebního pozemku možností jeho připojení na stavbu vodovodu nebo kanalizace </a:t>
            </a:r>
          </a:p>
        </p:txBody>
      </p:sp>
    </p:spTree>
    <p:extLst>
      <p:ext uri="{BB962C8B-B14F-4D97-AF65-F5344CB8AC3E}">
        <p14:creationId xmlns:p14="http://schemas.microsoft.com/office/powerpoint/2010/main" val="11838687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65E0967-6F4A-4D16-8DEE-E096A9899B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8674" y="403298"/>
            <a:ext cx="10515600" cy="677778"/>
          </a:xfrm>
        </p:spPr>
        <p:txBody>
          <a:bodyPr>
            <a:normAutofit fontScale="90000"/>
          </a:bodyPr>
          <a:lstStyle/>
          <a:p>
            <a:pPr algn="ctr"/>
            <a:r>
              <a:rPr lang="cs-CZ" sz="4400" dirty="0">
                <a:solidFill>
                  <a:schemeClr val="hlink"/>
                </a:solidFill>
              </a:rPr>
              <a:t>Místní poplatky - metodika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CBA1727-1A9E-4214-A78C-737839B41F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269875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it-IT" sz="2800" b="0" i="0" u="none" strike="noStrike" baseline="0" dirty="0">
                <a:solidFill>
                  <a:schemeClr val="tx1"/>
                </a:solidFill>
              </a:rPr>
              <a:t>Metodiky, stanoviska MV → </a:t>
            </a:r>
            <a:r>
              <a:rPr lang="it-IT" sz="2800" b="0" i="0" u="none" strike="noStrike" baseline="0" dirty="0">
                <a:solidFill>
                  <a:schemeClr val="tx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https://www.mvcr.cz/metodicke-materialy-k-ozv.aspx</a:t>
            </a:r>
            <a:endParaRPr lang="cs-CZ" sz="2800" b="0" i="0" u="none" strike="noStrike" baseline="0" dirty="0">
              <a:solidFill>
                <a:schemeClr val="tx1"/>
              </a:solidFill>
            </a:endParaRPr>
          </a:p>
          <a:p>
            <a:pPr marL="269875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cs-CZ" sz="2800" b="0" i="0" u="none" strike="noStrike" baseline="0" dirty="0">
                <a:solidFill>
                  <a:schemeClr val="tx1"/>
                </a:solidFill>
              </a:rPr>
              <a:t>Metodiky, stanoviska MF → </a:t>
            </a:r>
            <a:r>
              <a:rPr lang="cs-CZ" sz="2800" b="0" i="0" u="none" strike="noStrike" baseline="0" dirty="0">
                <a:solidFill>
                  <a:schemeClr val="tx1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https://www.mfcr.cz/cs/verejny-sektor/dane/mistni-spravni-a-soudni-poplatky</a:t>
            </a:r>
            <a:endParaRPr lang="cs-CZ" sz="2800" b="0" i="0" u="none" strike="noStrike" baseline="0" dirty="0">
              <a:solidFill>
                <a:schemeClr val="tx1"/>
              </a:solidFill>
            </a:endParaRPr>
          </a:p>
          <a:p>
            <a:pPr marL="269875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cs-CZ" sz="2800" dirty="0">
                <a:solidFill>
                  <a:schemeClr val="tx1"/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Metodika Krajský úřad KHK </a:t>
            </a:r>
            <a:r>
              <a:rPr lang="cs-CZ" sz="2800" dirty="0">
                <a:solidFill>
                  <a:schemeClr val="tx1"/>
                </a:solidFill>
              </a:rPr>
              <a:t>→ </a:t>
            </a:r>
            <a:r>
              <a:rPr lang="cs-CZ" sz="2800" dirty="0">
                <a:solidFill>
                  <a:schemeClr val="tx1"/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Metodická pomoc obcím - správa daní a poplatků, výherní hrací přístroje | Královéhradecký kraj (kr-kralovehradecky.cz)</a:t>
            </a:r>
            <a:endParaRPr lang="cs-CZ" sz="2800" b="0" i="0" u="none" strike="noStrike" baseline="0" dirty="0">
              <a:solidFill>
                <a:schemeClr val="tx1"/>
              </a:solidFill>
            </a:endParaRPr>
          </a:p>
          <a:p>
            <a:pPr marL="269875" indent="0">
              <a:lnSpc>
                <a:spcPct val="100000"/>
              </a:lnSpc>
              <a:spcBef>
                <a:spcPts val="0"/>
              </a:spcBef>
              <a:buNone/>
            </a:pPr>
            <a:endParaRPr lang="cs-CZ" sz="3200" dirty="0">
              <a:solidFill>
                <a:schemeClr val="tx1"/>
              </a:solidFill>
              <a:cs typeface="Calibri" panose="020F0502020204030204" pitchFamily="34" charset="0"/>
            </a:endParaRPr>
          </a:p>
          <a:p>
            <a:pPr marL="269875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cs-CZ" sz="3200" dirty="0">
                <a:solidFill>
                  <a:schemeClr val="tx1"/>
                </a:solidFill>
                <a:cs typeface="Calibri" panose="020F0502020204030204" pitchFamily="34" charset="0"/>
              </a:rPr>
              <a:t>Dozorovým orgánem nad vydáváním obecně závazných vyhlášek – Ministerstvo vnitra ČR</a:t>
            </a:r>
          </a:p>
          <a:p>
            <a:pPr indent="125413" algn="just"/>
            <a:r>
              <a:rPr lang="cs-CZ" sz="2000" b="1" i="0" dirty="0">
                <a:solidFill>
                  <a:schemeClr val="tx1"/>
                </a:solidFill>
                <a:effectLst/>
              </a:rPr>
              <a:t>ODDĚLENÍ DOZORU PARDUBICE - HRADEC KRÁLOVÉ</a:t>
            </a:r>
            <a:endParaRPr lang="cs-CZ" sz="2000" b="0" i="0" dirty="0">
              <a:solidFill>
                <a:schemeClr val="tx1"/>
              </a:solidFill>
              <a:effectLst/>
            </a:endParaRPr>
          </a:p>
          <a:p>
            <a:pPr indent="125413" algn="just">
              <a:buFont typeface="Arial" panose="020B0604020202020204" pitchFamily="34" charset="0"/>
              <a:buChar char="•"/>
            </a:pPr>
            <a:r>
              <a:rPr lang="cs-CZ" sz="2000" b="1" i="0" dirty="0">
                <a:solidFill>
                  <a:schemeClr val="tx1"/>
                </a:solidFill>
                <a:effectLst/>
              </a:rPr>
              <a:t>PARDUBICE </a:t>
            </a:r>
            <a:r>
              <a:rPr lang="cs-CZ" sz="2000" b="0" i="0" dirty="0">
                <a:solidFill>
                  <a:schemeClr val="tx1"/>
                </a:solidFill>
                <a:effectLst/>
              </a:rPr>
              <a:t>- ul. Jiráskova 20. 530 02 Pardubice., tel. 974 560 711, 705 869 520, </a:t>
            </a:r>
            <a:r>
              <a:rPr lang="cs-CZ" sz="2000" b="1" i="0" dirty="0">
                <a:solidFill>
                  <a:schemeClr val="tx1"/>
                </a:solidFill>
                <a:effectLst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dozorpu@mvcr.cz</a:t>
            </a:r>
            <a:r>
              <a:rPr lang="cs-CZ" sz="2000" b="0" i="0" dirty="0">
                <a:solidFill>
                  <a:schemeClr val="tx1"/>
                </a:solidFill>
                <a:effectLst/>
              </a:rPr>
              <a:t>.</a:t>
            </a:r>
          </a:p>
          <a:p>
            <a:pPr indent="125413" algn="just">
              <a:buFont typeface="Arial" panose="020B0604020202020204" pitchFamily="34" charset="0"/>
              <a:buChar char="•"/>
            </a:pPr>
            <a:r>
              <a:rPr lang="cs-CZ" sz="2000" b="1" i="0" dirty="0">
                <a:solidFill>
                  <a:schemeClr val="tx1"/>
                </a:solidFill>
                <a:effectLst/>
              </a:rPr>
              <a:t>HRADEC KRÁLOVÉ </a:t>
            </a:r>
            <a:r>
              <a:rPr lang="cs-CZ" sz="2000" b="0" i="0" dirty="0">
                <a:solidFill>
                  <a:schemeClr val="tx1"/>
                </a:solidFill>
                <a:effectLst/>
              </a:rPr>
              <a:t>- Ulrichovo náměstí 810, 500 02 Hradec Králové, tel. 974 520 719, 705 869 520, </a:t>
            </a:r>
            <a:r>
              <a:rPr lang="cs-CZ" sz="2000" b="1" i="0" dirty="0">
                <a:solidFill>
                  <a:schemeClr val="tx1"/>
                </a:solidFill>
                <a:effectLst/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dozorhk@mvcr.cz</a:t>
            </a:r>
            <a:r>
              <a:rPr lang="cs-CZ" sz="2000" b="0" i="0" dirty="0">
                <a:solidFill>
                  <a:schemeClr val="tx1"/>
                </a:solidFill>
                <a:effectLst/>
              </a:rPr>
              <a:t>.</a:t>
            </a:r>
          </a:p>
          <a:p>
            <a:pPr marL="269875" indent="0">
              <a:lnSpc>
                <a:spcPct val="100000"/>
              </a:lnSpc>
              <a:spcBef>
                <a:spcPts val="0"/>
              </a:spcBef>
              <a:buNone/>
            </a:pPr>
            <a:endParaRPr lang="cs-CZ" sz="3200" dirty="0">
              <a:solidFill>
                <a:schemeClr val="tx1"/>
              </a:solidFill>
              <a:cs typeface="Calibri" panose="020F0502020204030204" pitchFamily="34" charset="0"/>
            </a:endParaRPr>
          </a:p>
          <a:p>
            <a:pPr marL="269875" indent="0">
              <a:lnSpc>
                <a:spcPct val="100000"/>
              </a:lnSpc>
              <a:spcBef>
                <a:spcPts val="0"/>
              </a:spcBef>
              <a:buNone/>
            </a:pPr>
            <a:endParaRPr lang="cs-CZ" sz="3200" dirty="0">
              <a:solidFill>
                <a:schemeClr val="tx1"/>
              </a:solidFill>
              <a:cs typeface="Calibri" panose="020F0502020204030204" pitchFamily="34" charset="0"/>
            </a:endParaRPr>
          </a:p>
          <a:p>
            <a:pPr marL="269875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cs-CZ" sz="3200" dirty="0">
                <a:solidFill>
                  <a:schemeClr val="tx1"/>
                </a:solidFill>
                <a:cs typeface="Calibri" panose="020F0502020204030204" pitchFamily="34" charset="0"/>
              </a:rPr>
              <a:t>Nadřízeným orgánem správce daně pro obce </a:t>
            </a:r>
            <a:r>
              <a:rPr lang="cs-CZ" sz="3200">
                <a:solidFill>
                  <a:schemeClr val="tx1"/>
                </a:solidFill>
                <a:cs typeface="Calibri" panose="020F0502020204030204" pitchFamily="34" charset="0"/>
              </a:rPr>
              <a:t>v Královéhradeckém kraji </a:t>
            </a:r>
            <a:r>
              <a:rPr lang="cs-CZ" sz="3200" dirty="0">
                <a:solidFill>
                  <a:schemeClr val="tx1"/>
                </a:solidFill>
                <a:cs typeface="Calibri" panose="020F0502020204030204" pitchFamily="34" charset="0"/>
              </a:rPr>
              <a:t>- Krajský úřad Královéhradeckého kraje – </a:t>
            </a:r>
            <a:r>
              <a:rPr lang="cs-CZ" sz="2000" dirty="0">
                <a:solidFill>
                  <a:schemeClr val="tx1"/>
                </a:solidFill>
              </a:rPr>
              <a:t>kontakt na metodika: Jana Mrkvičková, email: </a:t>
            </a:r>
            <a:r>
              <a:rPr lang="cs-CZ" sz="2000" b="1" dirty="0">
                <a:solidFill>
                  <a:schemeClr val="tx1"/>
                </a:solidFill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jmrkvickova@kr-kralovehradecky.cz</a:t>
            </a:r>
            <a:r>
              <a:rPr lang="cs-CZ" sz="2000" dirty="0">
                <a:solidFill>
                  <a:schemeClr val="tx1"/>
                </a:solidFill>
              </a:rPr>
              <a:t>, mobil 601326638</a:t>
            </a:r>
          </a:p>
          <a:p>
            <a:endParaRPr lang="cs-CZ" dirty="0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0E38ECDE-817A-4CD7-A02E-3986587610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cs-CZ"/>
              <a:t>2023</a:t>
            </a:r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9E22D98B-2B00-44C2-860B-870FAC4DE5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©Všechna práva vyhrazena</a:t>
            </a:r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2C73A4B1-F19B-40A7-B33D-3D187A8355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13053-D514-8448-BD9B-6AC86BD996A2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6259000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Barvy KHK">
      <a:dk1>
        <a:srgbClr val="2B2B82"/>
      </a:dk1>
      <a:lt1>
        <a:srgbClr val="FFFFFF"/>
      </a:lt1>
      <a:dk2>
        <a:srgbClr val="2B2B82"/>
      </a:dk2>
      <a:lt2>
        <a:srgbClr val="E6E6E6"/>
      </a:lt2>
      <a:accent1>
        <a:srgbClr val="C3001E"/>
      </a:accent1>
      <a:accent2>
        <a:srgbClr val="9D9DA1"/>
      </a:accent2>
      <a:accent3>
        <a:srgbClr val="2B2B82"/>
      </a:accent3>
      <a:accent4>
        <a:srgbClr val="549534"/>
      </a:accent4>
      <a:accent5>
        <a:srgbClr val="FBB824"/>
      </a:accent5>
      <a:accent6>
        <a:srgbClr val="EA3C95"/>
      </a:accent6>
      <a:hlink>
        <a:srgbClr val="2B2B82"/>
      </a:hlink>
      <a:folHlink>
        <a:srgbClr val="2B2B82"/>
      </a:folHlink>
    </a:clrScheme>
    <a:fontScheme name="Franklin Gothic">
      <a:majorFont>
        <a:latin typeface="Franklin Gothic Medium" panose="020B0603020102020204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Motiv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zentace2" id="{621A0F06-C68C-6B40-B2FD-73B32FF8D7D1}" vid="{E4057F24-EDAB-2B48-9201-95E380ABC8A6}"/>
    </a:ext>
  </a:extLst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647</TotalTime>
  <Words>341</Words>
  <Application>Microsoft Office PowerPoint</Application>
  <PresentationFormat>Širokoúhlá obrazovka</PresentationFormat>
  <Paragraphs>37</Paragraphs>
  <Slides>3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3</vt:i4>
      </vt:variant>
    </vt:vector>
  </HeadingPairs>
  <TitlesOfParts>
    <vt:vector size="9" baseType="lpstr">
      <vt:lpstr>Arial</vt:lpstr>
      <vt:lpstr>Calibri</vt:lpstr>
      <vt:lpstr>Franklin Gothic Book</vt:lpstr>
      <vt:lpstr>Franklin Gothic Medium</vt:lpstr>
      <vt:lpstr>System Font Regular</vt:lpstr>
      <vt:lpstr>Motiv Office</vt:lpstr>
      <vt:lpstr>Místní poplatky</vt:lpstr>
      <vt:lpstr>Místní poplatky</vt:lpstr>
      <vt:lpstr>Místní poplatky - metodika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Veřejná vyhláška</dc:title>
  <dc:creator>Adámek Petr Mgr.</dc:creator>
  <cp:lastModifiedBy>Adámek Petr Mgr.</cp:lastModifiedBy>
  <cp:revision>46</cp:revision>
  <dcterms:created xsi:type="dcterms:W3CDTF">2021-07-30T10:57:29Z</dcterms:created>
  <dcterms:modified xsi:type="dcterms:W3CDTF">2023-04-04T05:20:23Z</dcterms:modified>
</cp:coreProperties>
</file>