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68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8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04.04.2023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04.04.2023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-kralovehradecky.cz/scripts/detail.php?pgid=85" TargetMode="External"/><Relationship Id="rId2" Type="http://schemas.openxmlformats.org/officeDocument/2006/relationships/hyperlink" Target="https://dpp.kr-kralovehradecky.cz/pub_CZ052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la.cz/" TargetMode="External"/><Relationship Id="rId5" Type="http://schemas.openxmlformats.org/officeDocument/2006/relationships/hyperlink" Target="http://www.chmi.cz/" TargetMode="External"/><Relationship Id="rId4" Type="http://schemas.openxmlformats.org/officeDocument/2006/relationships/hyperlink" Target="http://editor.dppcr.cz/pk_ed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92101"/>
            <a:ext cx="8229600" cy="473075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4000" dirty="0">
                <a:solidFill>
                  <a:schemeClr val="hlink"/>
                </a:solidFill>
              </a:rPr>
              <a:t>Povodňové orgány obcí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9700" y="869129"/>
            <a:ext cx="9144000" cy="5722171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Povodně i povodňové orgány obcí řeší zák. č. 254/2001 Sb., o vodách a o změně některých zákonů (vodní zákon), v platném znění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V období mimo povodeň je povodňovým orgánem orgán obce, za povodně to je povodňová komise obce  (§ 77 vodního zákona)</a:t>
            </a:r>
          </a:p>
          <a:p>
            <a:pPr lvl="1" algn="just"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Obecní rada může k plnění úkolů při ochraně před povodněmi, je-li v jejich územních obvodech možnost povodní, zřídit povodňovou komisi, jinak tuto činnost zajišťuje obecní rada. Předsedou povodňové komise je starosta obce. Další členy jmenuje z členů obecního zastupitelstva a z fyzických a právnických osob, které jsou způsobilé k provádění opatření, případně pomoci při ochraně před povodněmi ( § 78 vodního zákona).</a:t>
            </a:r>
          </a:p>
          <a:p>
            <a:pPr lvl="1" algn="just"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Povodňové orgány obcí jsou podřízeny povodňovému orgánu obce s rozšířenou působností.</a:t>
            </a:r>
          </a:p>
          <a:p>
            <a:pPr lvl="1" algn="just"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Povodňové orgány zabezpečují řízení ochrany před povodněmi a to je zejména: </a:t>
            </a:r>
          </a:p>
          <a:p>
            <a:pPr lvl="2" algn="just"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Příprava na povodňové situace</a:t>
            </a:r>
          </a:p>
          <a:p>
            <a:pPr lvl="2" algn="just"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Řízení, organizace a kontrola všech příslušných činností v průběhu povodně</a:t>
            </a:r>
          </a:p>
          <a:p>
            <a:pPr marL="711200" lvl="2" indent="0" algn="just">
              <a:buNone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				a v období následujícím bezprostředně  po povodni</a:t>
            </a:r>
          </a:p>
          <a:p>
            <a:pPr lvl="2" algn="just"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Zpracování povodňových plánů, které musí být v souladu s povodňovým plánem nadřízeného povodňového orgánu.</a:t>
            </a:r>
          </a:p>
          <a:p>
            <a:pPr algn="just"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Obce s rozšířenou působností avizovaly, že začátkem roku 2023 zajistí školení pro povodňové orgány obcí ve své územní působnosti.  Krajský úřad proškolí povodňové orgány obcí s rozšířenou působností.</a:t>
            </a:r>
          </a:p>
          <a:p>
            <a:pPr algn="just">
              <a:buFontTx/>
              <a:buChar char="-"/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Aktuální upozornění: povodňové orgány obcí mají zákonnou povinnost provádět  povodňové prohlídky a to minimálně 1x roč, zejména pak na jaře před jarním táním sněhu.  (§ 72, § 78 vodního zákona).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6638295" flipV="1">
            <a:off x="5152777" y="7751757"/>
            <a:ext cx="1267263" cy="45719"/>
          </a:xfrm>
        </p:spPr>
        <p:txBody>
          <a:bodyPr/>
          <a:lstStyle/>
          <a:p>
            <a:pPr>
              <a:defRPr/>
            </a:pPr>
            <a:r>
              <a:rPr lang="cs-CZ" dirty="0"/>
              <a:t>©Vše  </a:t>
            </a:r>
            <a:r>
              <a:rPr lang="cs-CZ" dirty="0" err="1"/>
              <a:t>achna</a:t>
            </a:r>
            <a:r>
              <a:rPr lang="cs-CZ" dirty="0"/>
              <a:t>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86259-DC31-45E7-8460-36739F7E9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>
                <a:solidFill>
                  <a:schemeClr val="hlink"/>
                </a:solidFill>
              </a:rPr>
              <a:t>Odkazy: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592E6E-9A7E-4867-9C71-B8B66E64C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71562"/>
            <a:ext cx="10515600" cy="4648199"/>
          </a:xfrm>
        </p:spPr>
        <p:txBody>
          <a:bodyPr>
            <a:noAutofit/>
          </a:bodyPr>
          <a:lstStyle/>
          <a:p>
            <a:r>
              <a:rPr lang="cs-CZ" sz="1400" dirty="0">
                <a:solidFill>
                  <a:schemeClr val="tx1"/>
                </a:solidFill>
              </a:rPr>
              <a:t>Zákon č. 254/2001 Sb., o vodách a změně některých zákonů (vodní zákon), v platném znění  (hlava IX, § 63 až § 87)</a:t>
            </a:r>
          </a:p>
          <a:p>
            <a:r>
              <a:rPr lang="cs-CZ" sz="1400" dirty="0">
                <a:solidFill>
                  <a:schemeClr val="tx1"/>
                </a:solidFill>
              </a:rPr>
              <a:t>Povodňový plán Královéhradeckého kraje  </a:t>
            </a:r>
            <a:r>
              <a:rPr lang="cs-CZ" sz="14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Povodňový plán Královéhradeckého kraje (kr-kralovehradecky.cz)</a:t>
            </a:r>
            <a:r>
              <a:rPr lang="cs-CZ" sz="1400" dirty="0">
                <a:solidFill>
                  <a:schemeClr val="tx1"/>
                </a:solidFill>
              </a:rPr>
              <a:t> </a:t>
            </a:r>
          </a:p>
          <a:p>
            <a:r>
              <a:rPr lang="cs-CZ" sz="1400" dirty="0">
                <a:solidFill>
                  <a:schemeClr val="tx1"/>
                </a:solidFill>
              </a:rPr>
              <a:t> Informace k záplavovým územím  </a:t>
            </a:r>
            <a:r>
              <a:rPr lang="cs-CZ" sz="14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Povodňová ochrana | Královéhradecký kraj (kr-kralovehradecky.cz)</a:t>
            </a:r>
            <a:endParaRPr lang="cs-CZ" sz="1400" dirty="0">
              <a:solidFill>
                <a:schemeClr val="tx1"/>
              </a:solidFill>
            </a:endParaRPr>
          </a:p>
          <a:p>
            <a:r>
              <a:rPr lang="cs-CZ" sz="1400" dirty="0">
                <a:solidFill>
                  <a:schemeClr val="tx1"/>
                </a:solidFill>
              </a:rPr>
              <a:t>Povodňové plány obcí s rozšířenou působností – nutné obrátit se na konkrétní obec s rozšířenou působností</a:t>
            </a:r>
          </a:p>
          <a:p>
            <a:r>
              <a:rPr lang="cs-CZ" sz="1400" dirty="0">
                <a:solidFill>
                  <a:schemeClr val="tx1"/>
                </a:solidFill>
              </a:rPr>
              <a:t>Databáze povodňových komisí (každá obec má přístup do databáze na základě přístupových hesel, které je možné získat na příslušné obci s rozšířenou působností) </a:t>
            </a:r>
            <a:r>
              <a:rPr lang="cs-CZ" sz="1400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dPP</a:t>
            </a:r>
            <a:r>
              <a:rPr lang="cs-CZ" sz="14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editor - editor povodňových plánů (dppcr.cz)</a:t>
            </a:r>
            <a:endParaRPr lang="cs-CZ" sz="1400" dirty="0">
              <a:solidFill>
                <a:schemeClr val="tx1"/>
              </a:solidFill>
            </a:endParaRPr>
          </a:p>
          <a:p>
            <a:r>
              <a:rPr lang="cs-CZ" sz="1400" dirty="0">
                <a:solidFill>
                  <a:schemeClr val="tx1"/>
                </a:solidFill>
              </a:rPr>
              <a:t>Obcím rozeslán začátkem roku 2023 jako příloha  e-mailu: </a:t>
            </a:r>
            <a:r>
              <a:rPr lang="cs-CZ" sz="1400" u="sng" dirty="0">
                <a:solidFill>
                  <a:schemeClr val="tx1"/>
                </a:solidFill>
              </a:rPr>
              <a:t>Manuál pro členy povodňových komisí neboli starostův kontrolní seznam.</a:t>
            </a:r>
          </a:p>
          <a:p>
            <a:r>
              <a:rPr lang="cs-CZ" sz="1400" dirty="0">
                <a:solidFill>
                  <a:schemeClr val="tx1"/>
                </a:solidFill>
              </a:rPr>
              <a:t>Pro obce připravujeme  informační leták k povodňovým prohlídkám.</a:t>
            </a:r>
          </a:p>
          <a:p>
            <a:r>
              <a:rPr lang="cs-CZ" sz="1400" dirty="0">
                <a:solidFill>
                  <a:schemeClr val="tx1"/>
                </a:solidFill>
              </a:rPr>
              <a:t>Odkaz na stránky ČHMÚ – informace o srážkách, průtocích a další   </a:t>
            </a:r>
            <a:r>
              <a:rPr lang="cs-CZ" sz="14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www.chmi.cz</a:t>
            </a:r>
            <a:endParaRPr lang="cs-CZ" sz="1400" dirty="0">
              <a:solidFill>
                <a:schemeClr val="tx1"/>
              </a:solidFill>
            </a:endParaRPr>
          </a:p>
          <a:p>
            <a:r>
              <a:rPr lang="cs-CZ" sz="1400" dirty="0">
                <a:solidFill>
                  <a:schemeClr val="tx1"/>
                </a:solidFill>
              </a:rPr>
              <a:t>Odkaz na stránky Povodí Labe, státní podnik, - informace o srážkách, průtocích….  </a:t>
            </a:r>
            <a:r>
              <a:rPr lang="cs-CZ" sz="1400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www.pla.cz</a:t>
            </a:r>
            <a:endParaRPr lang="cs-CZ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1400" dirty="0">
                <a:solidFill>
                  <a:schemeClr val="tx1"/>
                </a:solidFill>
              </a:rPr>
              <a:t>Informace k povodňovým orgánům zpracovala </a:t>
            </a:r>
          </a:p>
          <a:p>
            <a:pPr marL="0" indent="0">
              <a:buNone/>
            </a:pPr>
            <a:r>
              <a:rPr lang="cs-CZ" sz="1400" dirty="0">
                <a:solidFill>
                  <a:schemeClr val="tx1"/>
                </a:solidFill>
              </a:rPr>
              <a:t>	</a:t>
            </a:r>
            <a:r>
              <a:rPr lang="cs-CZ" sz="1400" b="1" dirty="0">
                <a:solidFill>
                  <a:schemeClr val="tx1"/>
                </a:solidFill>
              </a:rPr>
              <a:t>Eva Valterová z odboru životního prostředí a zemědělství Krajského úřadu Královéhradeckého kraje</a:t>
            </a:r>
            <a:r>
              <a:rPr lang="cs-CZ" sz="1400" dirty="0">
                <a:solidFill>
                  <a:schemeClr val="tx1"/>
                </a:solidFill>
              </a:rPr>
              <a:t>. Eva Valterová je tajemníkem krajské povodňové komise a zodpoví  Vám i případné dotazy související s povodňovým řízením.</a:t>
            </a:r>
          </a:p>
          <a:p>
            <a:pPr marL="0" indent="0">
              <a:buNone/>
            </a:pPr>
            <a:r>
              <a:rPr lang="cs-CZ" sz="1400" b="1" dirty="0">
                <a:solidFill>
                  <a:schemeClr val="tx1"/>
                </a:solidFill>
              </a:rPr>
              <a:t>tel. 736521881, e-mail: evalterova@kr-kralovehradeckykraj.cz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3D525E-818D-4BAF-90DA-C63F658B0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E57851-6E89-483F-A5EE-5D0F8BC01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4D5B20-2C3A-453A-9219-4A3EC917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69957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</TotalTime>
  <Words>493</Words>
  <Application>Microsoft Office PowerPoint</Application>
  <PresentationFormat>Širokoúhlá obrazovka</PresentationFormat>
  <Paragraphs>32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Povodňové orgány obcí</vt:lpstr>
      <vt:lpstr>Odkazy: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Adámek Petr Mgr.</dc:creator>
  <cp:lastModifiedBy>Adámek Petr Mgr.</cp:lastModifiedBy>
  <cp:revision>72</cp:revision>
  <dcterms:created xsi:type="dcterms:W3CDTF">2021-07-30T10:57:29Z</dcterms:created>
  <dcterms:modified xsi:type="dcterms:W3CDTF">2023-04-04T06:21:46Z</dcterms:modified>
</cp:coreProperties>
</file>