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96" r:id="rId1"/>
  </p:sldMasterIdLst>
  <p:notesMasterIdLst>
    <p:notesMasterId r:id="rId5"/>
  </p:notesMasterIdLst>
  <p:handoutMasterIdLst>
    <p:handoutMasterId r:id="rId6"/>
  </p:handoutMasterIdLst>
  <p:sldIdLst>
    <p:sldId id="260" r:id="rId2"/>
    <p:sldId id="261" r:id="rId3"/>
    <p:sldId id="262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568"/>
    <p:restoredTop sz="96327"/>
  </p:normalViewPr>
  <p:slideViewPr>
    <p:cSldViewPr snapToGrid="0" snapToObjects="1">
      <p:cViewPr varScale="1">
        <p:scale>
          <a:sx n="67" d="100"/>
          <a:sy n="67" d="100"/>
        </p:scale>
        <p:origin x="812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napToObjects="1" showGuides="1">
      <p:cViewPr varScale="1">
        <p:scale>
          <a:sx n="159" d="100"/>
          <a:sy n="159" d="100"/>
        </p:scale>
        <p:origin x="6824" y="20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C3D0ABB3-B508-824E-9330-D578EB41FA6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11CAB2-C5D2-2640-AEBE-3DE4D2EB3BD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222F56-76CC-2244-9969-3BD231BC40BB}" type="datetimeFigureOut">
              <a:t>04.04.2023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9BC07A37-2E4C-4A45-B370-BAA6DA94F24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AF3F6C6-389C-964B-A899-5EA4A12A0B4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8920A4-C4B0-3B45-B166-80304E6D2023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26741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9BFD12-7377-AF4F-9E5D-41F7F9A57BED}" type="datetimeFigureOut">
              <a:t>04.04.2023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F6F805-EB17-214F-846F-533D26B85AF7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79798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>
            <a:extLst>
              <a:ext uri="{FF2B5EF4-FFF2-40B4-BE49-F238E27FC236}">
                <a16:creationId xmlns:a16="http://schemas.microsoft.com/office/drawing/2014/main" id="{95F0446E-2BA5-074F-9D5A-1DA860FC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6D1C52D7-9D53-964E-AD7F-FCDE91C299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3679366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8404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259388"/>
          </a:xfrm>
        </p:spPr>
        <p:txBody>
          <a:bodyPr vert="eaVert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259388"/>
          </a:xfrm>
        </p:spPr>
        <p:txBody>
          <a:bodyPr vert="eaVert"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614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93967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F4949EF-3906-7247-A998-646612F81A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298" y="98930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8" name="Text Placeholder 2">
            <a:extLst>
              <a:ext uri="{FF2B5EF4-FFF2-40B4-BE49-F238E27FC236}">
                <a16:creationId xmlns:a16="http://schemas.microsoft.com/office/drawing/2014/main" id="{544C4C04-2844-7D47-AFA2-6CCB143D94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5298" y="386902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</p:spTree>
    <p:extLst>
      <p:ext uri="{BB962C8B-B14F-4D97-AF65-F5344CB8AC3E}">
        <p14:creationId xmlns:p14="http://schemas.microsoft.com/office/powerpoint/2010/main" val="42803993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304925"/>
            <a:ext cx="5181600" cy="4319588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126972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68738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304925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381248"/>
            <a:ext cx="5157787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304925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381248"/>
            <a:ext cx="5183188" cy="3243265"/>
          </a:xfrm>
        </p:spPr>
        <p:txBody>
          <a:bodyPr/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635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2419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25680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304925"/>
            <a:ext cx="6172200" cy="431958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5"/>
            <a:ext cx="3932237" cy="4319589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74B2FEFB-40EB-A242-879E-90E7A9ACB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57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304924"/>
            <a:ext cx="6172200" cy="431958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dirty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1304926"/>
            <a:ext cx="3932237" cy="431958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dirty="0"/>
              <a:t>Po kliknutí můžete upravovat styly textu v předloze.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t>‹#›</a:t>
            </a:fld>
            <a:endParaRPr lang="cs-CZ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4DA77E7-49D4-194B-BF48-C6879F8995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</p:spPr>
        <p:txBody>
          <a:bodyPr anchor="b"/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7092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74735"/>
            <a:ext cx="10515600" cy="677778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304926"/>
            <a:ext cx="10515600" cy="43195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197543"/>
            <a:ext cx="12469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2023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187253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/>
              <a:t>©Všechna práva vyhrazena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708" y="6187253"/>
            <a:ext cx="10390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13053-D514-8448-BD9B-6AC86BD996A2}" type="slidenum">
              <a:t>‹#›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D964BFAD-E371-A44E-A2DA-B96F71D70854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tretch>
            <a:fillRect/>
          </a:stretch>
        </p:blipFill>
        <p:spPr>
          <a:xfrm>
            <a:off x="376539" y="5925500"/>
            <a:ext cx="1440000" cy="6371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9253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55600" indent="-355600" algn="l" defTabSz="914400" rtl="0" eaLnBrk="1" latinLnBrk="0" hangingPunct="1">
        <a:lnSpc>
          <a:spcPct val="90000"/>
        </a:lnSpc>
        <a:spcBef>
          <a:spcPts val="1000"/>
        </a:spcBef>
        <a:buFont typeface="System Font Regular"/>
        <a:buChar char="–"/>
        <a:tabLst/>
        <a:defRPr sz="2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1pPr>
      <a:lvl2pPr marL="711200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4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2pPr>
      <a:lvl3pPr marL="1068388" indent="-357188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20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3pPr>
      <a:lvl4pPr marL="14239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4pPr>
      <a:lvl5pPr marL="1779588" indent="-355600" algn="l" defTabSz="914400" rtl="0" eaLnBrk="1" latinLnBrk="0" hangingPunct="1">
        <a:lnSpc>
          <a:spcPct val="90000"/>
        </a:lnSpc>
        <a:spcBef>
          <a:spcPts val="500"/>
        </a:spcBef>
        <a:buFont typeface="System Font Regular"/>
        <a:buChar char="–"/>
        <a:tabLst/>
        <a:defRPr sz="1800" kern="1200">
          <a:solidFill>
            <a:schemeClr val="bg2">
              <a:lumMod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32" userDrawn="1">
          <p15:clr>
            <a:srgbClr val="F26B43"/>
          </p15:clr>
        </p15:guide>
        <p15:guide id="2" pos="7151" userDrawn="1">
          <p15:clr>
            <a:srgbClr val="F26B43"/>
          </p15:clr>
        </p15:guide>
        <p15:guide id="3" orient="horz" pos="4133" userDrawn="1">
          <p15:clr>
            <a:srgbClr val="F26B43"/>
          </p15:clr>
        </p15:guide>
        <p15:guide id="4" pos="529" userDrawn="1">
          <p15:clr>
            <a:srgbClr val="F26B43"/>
          </p15:clr>
        </p15:guide>
        <p15:guide id="5" orient="horz" pos="3543" userDrawn="1">
          <p15:clr>
            <a:srgbClr val="F26B43"/>
          </p15:clr>
        </p15:guide>
        <p15:guide id="6" orient="horz" pos="663" userDrawn="1">
          <p15:clr>
            <a:srgbClr val="F26B43"/>
          </p15:clr>
        </p15:guide>
        <p15:guide id="7" orient="horz" pos="82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sodlova@kr-kralovehradecky.cz" TargetMode="External"/><Relationship Id="rId2" Type="http://schemas.openxmlformats.org/officeDocument/2006/relationships/hyperlink" Target="https://www.kr-kralovehradecky.cz/scripts/detail.php?pgid=149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>
            <a:extLst>
              <a:ext uri="{FF2B5EF4-FFF2-40B4-BE49-F238E27FC236}">
                <a16:creationId xmlns:a16="http://schemas.microsoft.com/office/drawing/2014/main" id="{B641277C-06B1-4041-A40D-C484280CB1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582644"/>
            <a:ext cx="9296400" cy="1812924"/>
          </a:xfrm>
        </p:spPr>
        <p:txBody>
          <a:bodyPr>
            <a:noAutofit/>
          </a:bodyPr>
          <a:lstStyle/>
          <a:p>
            <a:pPr algn="ctr"/>
            <a:br>
              <a:rPr lang="cs-CZ" sz="3200" b="1" i="0" u="none" strike="noStrike" baseline="0" dirty="0">
                <a:cs typeface="Calibri" panose="020F0502020204030204" pitchFamily="34" charset="0"/>
              </a:rPr>
            </a:br>
            <a:br>
              <a:rPr lang="cs-CZ" sz="3200" b="1" i="0" u="none" strike="noStrike" baseline="0" dirty="0">
                <a:cs typeface="Calibri" panose="020F0502020204030204" pitchFamily="34" charset="0"/>
              </a:rPr>
            </a:br>
            <a:br>
              <a:rPr lang="cs-CZ" sz="3200" b="1" i="0" u="none" strike="noStrike" baseline="0" dirty="0">
                <a:cs typeface="Calibri" panose="020F0502020204030204" pitchFamily="34" charset="0"/>
              </a:rPr>
            </a:br>
            <a:br>
              <a:rPr lang="cs-CZ" sz="3200" b="1" i="0" u="none" strike="noStrike" baseline="0" dirty="0">
                <a:cs typeface="Calibri" panose="020F0502020204030204" pitchFamily="34" charset="0"/>
              </a:rPr>
            </a:br>
            <a:r>
              <a:rPr lang="cs-CZ" sz="3200" b="1" i="0" u="none" strike="noStrike" baseline="0" dirty="0">
                <a:cs typeface="Calibri" panose="020F0502020204030204" pitchFamily="34" charset="0"/>
              </a:rPr>
              <a:t>KOMPETENCE ÚZEMNÍCH SAMOSPRÁVNÝCH CELKŮ K JIMI ZŘIZOVANÝM ŠKOLÁM A ŠKOLSKÝM ZAŘÍZENÍM</a:t>
            </a:r>
            <a:br>
              <a:rPr lang="cs-CZ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</a:br>
            <a:endParaRPr lang="cs-CZ" sz="4000" dirty="0">
              <a:solidFill>
                <a:schemeClr val="hlink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4400" y="1929210"/>
            <a:ext cx="9639300" cy="4724401"/>
          </a:xfrm>
        </p:spPr>
        <p:txBody>
          <a:bodyPr>
            <a:normAutofit/>
          </a:bodyPr>
          <a:lstStyle/>
          <a:p>
            <a:pPr algn="l">
              <a:buFontTx/>
              <a:buChar char="-"/>
            </a:pPr>
            <a:r>
              <a:rPr lang="cs-CZ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ZÁKLADNÍ PRÁVNÍ NORMY V OBLASTI ŠKOLSTVÍ </a:t>
            </a:r>
          </a:p>
          <a:p>
            <a:pPr marL="0" indent="0" algn="l">
              <a:buNone/>
            </a:pPr>
            <a:endParaRPr lang="cs-CZ" b="1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cs-CZ" sz="26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Zákon č. 561/2004 Sb., </a:t>
            </a:r>
            <a:r>
              <a:rPr lang="cs-CZ" sz="26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předškolním, základním, středním, vyšším odborném a jiném vzdělávání </a:t>
            </a:r>
            <a:r>
              <a:rPr lang="cs-CZ" sz="26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(školský zákon), dále jen ŠZ</a:t>
            </a:r>
          </a:p>
          <a:p>
            <a:pPr marL="355600" lvl="1" indent="0">
              <a:buNone/>
            </a:pPr>
            <a:endParaRPr lang="cs-CZ" sz="26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cs-CZ" sz="26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Zákon č. 563/2004 Sb., </a:t>
            </a:r>
            <a:r>
              <a:rPr lang="cs-CZ" sz="26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pedagogických pracovnících</a:t>
            </a:r>
          </a:p>
          <a:p>
            <a:pPr marL="355600" lvl="1" indent="0">
              <a:buNone/>
            </a:pPr>
            <a:endParaRPr lang="cs-CZ" sz="2600" b="0" i="0" u="none" strike="noStrike" baseline="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>
              <a:buFontTx/>
              <a:buChar char="-"/>
            </a:pPr>
            <a:r>
              <a:rPr lang="cs-CZ" sz="26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Vyhláška. č. 54/2005 Sb</a:t>
            </a:r>
            <a:r>
              <a:rPr lang="cs-CZ" sz="26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., o náležitostech konkursního řízení a konkursních komisích</a:t>
            </a:r>
          </a:p>
          <a:p>
            <a:pPr marL="0" indent="0" algn="l">
              <a:buNone/>
            </a:pPr>
            <a:endParaRPr lang="cs-CZ" sz="180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cs-CZ" sz="1800" b="0" i="0" u="none" strike="noStrike" baseline="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1</a:t>
            </a:fld>
            <a:endParaRPr lang="cs-CZ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5" name="Rectangle 3">
            <a:extLst>
              <a:ext uri="{FF2B5EF4-FFF2-40B4-BE49-F238E27FC236}">
                <a16:creationId xmlns:a16="http://schemas.microsoft.com/office/drawing/2014/main" id="{1CE05B9E-0585-4B01-A578-657C44E5D0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599209" y="444499"/>
            <a:ext cx="10754590" cy="5925316"/>
          </a:xfrm>
        </p:spPr>
        <p:txBody>
          <a:bodyPr>
            <a:normAutofit/>
          </a:bodyPr>
          <a:lstStyle/>
          <a:p>
            <a:pPr marL="0" indent="0" algn="l">
              <a:buNone/>
            </a:pPr>
            <a:r>
              <a:rPr lang="cs-CZ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 Územní samosprávu ve školství vykonává obec -  </a:t>
            </a:r>
            <a:r>
              <a:rPr lang="pl-PL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dbá </a:t>
            </a:r>
            <a:r>
              <a:rPr lang="pl-PL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zejména </a:t>
            </a:r>
            <a:r>
              <a:rPr lang="pl-PL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 (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§ 177 ŠZ )</a:t>
            </a:r>
            <a:endParaRPr lang="pl-PL" sz="1800" b="1" i="0" u="none" strike="noStrike" baseline="0" dirty="0">
              <a:solidFill>
                <a:srgbClr val="00206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a)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soulad rozvoje vzdělávání a školských služeb se </a:t>
            </a:r>
            <a:r>
              <a:rPr lang="cs-CZ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zájmy občanů </a:t>
            </a:r>
            <a:r>
              <a:rPr lang="pl-PL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obce a kraje, s potřebami trhu práce, 	  s demografickým vývojem a </a:t>
            </a:r>
            <a:r>
              <a:rPr lang="cs-CZ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rozvojem svého území,</a:t>
            </a:r>
          </a:p>
          <a:p>
            <a:pPr marL="0" indent="0" algn="l">
              <a:buNone/>
            </a:pPr>
            <a:r>
              <a:rPr lang="cs-CZ" sz="1800" b="1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b) dostupnost vzdělávání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školských služeb podle místních podmínek.</a:t>
            </a:r>
            <a:endParaRPr lang="cs-CZ" sz="1800" b="0" i="0" u="none" strike="noStrike" baseline="0" dirty="0">
              <a:solidFill>
                <a:srgbClr val="FFFF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l">
              <a:buNone/>
            </a:pPr>
            <a:endParaRPr lang="cs-CZ" sz="1800" b="1" i="0" u="none" strike="noStrike" baseline="0" dirty="0">
              <a:solidFill>
                <a:srgbClr val="002060"/>
              </a:solidFill>
              <a:latin typeface="Calibri-Bold"/>
            </a:endParaRPr>
          </a:p>
          <a:p>
            <a:pPr algn="l">
              <a:buFontTx/>
              <a:buChar char="-"/>
            </a:pP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OBEC je povinna ZAJISTIT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podmínky pro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předškolní vzdělávání dětí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přednostně přijímaných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podle § 34 odst. 3 ŠZ</a:t>
            </a:r>
            <a:endParaRPr lang="cs-CZ" sz="1800" b="1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1000" i="0" u="none" strike="noStrike" baseline="0" dirty="0">
                <a:solidFill>
                  <a:srgbClr val="002060"/>
                </a:solidFill>
                <a:latin typeface="Calibri-Bold"/>
              </a:rPr>
              <a:t>	</a:t>
            </a:r>
            <a:r>
              <a:rPr lang="cs-CZ" sz="1800" dirty="0">
                <a:solidFill>
                  <a:srgbClr val="002060"/>
                </a:solidFill>
                <a:latin typeface="Calibri-Bold"/>
              </a:rPr>
              <a:t>Za tímto účelem obec (§ 179 ŠZ)</a:t>
            </a:r>
          </a:p>
          <a:p>
            <a:pPr marL="0" indent="0" algn="l">
              <a:buNone/>
            </a:pP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	a)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zřídí mateřskou školu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, nebo</a:t>
            </a:r>
          </a:p>
          <a:p>
            <a:pPr marL="0" indent="0" algn="l">
              <a:buNone/>
            </a:pP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	b)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zajistí předškolní vzdělávání v MŠ zřizované jinou obcí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nebo svazkem obcí</a:t>
            </a:r>
          </a:p>
          <a:p>
            <a:pPr marL="0" indent="0">
              <a:buNone/>
            </a:pP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- OBEC je povinna ZAJISTIT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podmínky pro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plnění povinné školní docházky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dětí </a:t>
            </a:r>
          </a:p>
          <a:p>
            <a:pPr marL="0" indent="0" algn="l">
              <a:buNone/>
            </a:pPr>
            <a:r>
              <a:rPr lang="cs-CZ" sz="1800" dirty="0">
                <a:solidFill>
                  <a:srgbClr val="002060"/>
                </a:solidFill>
                <a:latin typeface="Calibri-Bold"/>
              </a:rPr>
              <a:t>	 Za tímto účelem obec (§ 178)</a:t>
            </a:r>
            <a:endParaRPr lang="cs-CZ" sz="1800" i="0" u="none" strike="noStrike" baseline="0" dirty="0">
              <a:solidFill>
                <a:srgbClr val="002060"/>
              </a:solidFill>
              <a:latin typeface="Calibri-Bold"/>
            </a:endParaRPr>
          </a:p>
          <a:p>
            <a:pPr marL="0" indent="0" algn="l">
              <a:buNone/>
            </a:pP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	a)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zřizuje a zrušuje základní školu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, nebo</a:t>
            </a:r>
          </a:p>
          <a:p>
            <a:pPr marL="0" indent="0" algn="l">
              <a:buNone/>
            </a:pP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	b) </a:t>
            </a:r>
            <a:r>
              <a:rPr lang="cs-CZ" sz="1800" b="1" i="0" u="none" strike="noStrike" baseline="0" dirty="0">
                <a:solidFill>
                  <a:srgbClr val="002060"/>
                </a:solidFill>
                <a:latin typeface="Calibri-Bold"/>
              </a:rPr>
              <a:t>zajišťuje plnění povinné školní docházky v základní škole zřizované jinou obcí </a:t>
            </a:r>
            <a:r>
              <a:rPr lang="cs-CZ" sz="1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nebo svazkem obcí.</a:t>
            </a:r>
          </a:p>
          <a:p>
            <a:pPr marL="0" indent="0" algn="l">
              <a:buNone/>
            </a:pPr>
            <a:endParaRPr lang="cs-CZ" sz="1800" b="1" i="0" u="none" strike="noStrike" baseline="0" dirty="0">
              <a:solidFill>
                <a:srgbClr val="002060"/>
              </a:solidFill>
              <a:latin typeface="Calibri-Bold"/>
            </a:endParaRP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D5425DF5-4079-4570-B354-68B84664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©Všechna práva vyhrazena</a:t>
            </a:r>
          </a:p>
        </p:txBody>
      </p:sp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BBB48FC2-01D6-490B-A0C8-F5165A33B5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3" name="Zástupný symbol pro číslo snímku 2">
            <a:extLst>
              <a:ext uri="{FF2B5EF4-FFF2-40B4-BE49-F238E27FC236}">
                <a16:creationId xmlns:a16="http://schemas.microsoft.com/office/drawing/2014/main" id="{70AA475D-AC94-4DC3-9C23-3A27F13AED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9672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849954-0EA5-4928-9FD9-E24AE9D341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409576"/>
            <a:ext cx="10515600" cy="5495924"/>
          </a:xfrm>
        </p:spPr>
        <p:txBody>
          <a:bodyPr>
            <a:normAutofit fontScale="85000" lnSpcReduction="10000"/>
          </a:bodyPr>
          <a:lstStyle/>
          <a:p>
            <a:pPr algn="just">
              <a:buFontTx/>
              <a:buChar char="-"/>
            </a:pPr>
            <a:r>
              <a:rPr lang="cs-CZ" sz="2800" b="1" i="0" u="none" strike="noStrike" baseline="0" dirty="0">
                <a:solidFill>
                  <a:srgbClr val="002060"/>
                </a:solidFill>
                <a:latin typeface="Calibri-Bold"/>
              </a:rPr>
              <a:t>JMENOVÁNÍ ŘEDITELE - </a:t>
            </a: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§ 166 odst. </a:t>
            </a:r>
            <a:r>
              <a:rPr lang="cs-CZ" sz="2800" dirty="0">
                <a:solidFill>
                  <a:srgbClr val="002060"/>
                </a:solidFill>
                <a:latin typeface="Calibri" panose="020F0502020204030204" pitchFamily="34" charset="0"/>
              </a:rPr>
              <a:t>2, odst.7 ŠZ</a:t>
            </a:r>
          </a:p>
          <a:p>
            <a:pPr lvl="1" algn="just">
              <a:buFontTx/>
              <a:buChar char="-"/>
            </a:pPr>
            <a:r>
              <a:rPr lang="cs-CZ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Vyhláška č. 54/2005 Sb., o náležitostech konkursního řízení a konkursních komisích</a:t>
            </a:r>
          </a:p>
          <a:p>
            <a:pPr marL="0" indent="0" algn="just">
              <a:buNone/>
            </a:pP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	</a:t>
            </a:r>
            <a:r>
              <a:rPr lang="cs-CZ" sz="2400" dirty="0">
                <a:solidFill>
                  <a:srgbClr val="002060"/>
                </a:solidFill>
                <a:latin typeface="Calibri" panose="020F0502020204030204" pitchFamily="34" charset="0"/>
              </a:rPr>
              <a:t>(zřizovatel není řediteli nadřízen v oblasti pracovně právních vztahů, má pouze pravomoc 	jmenovat a odvolat ředitele, stanovit mu plat, kontrolovat a hodnotit jeho činnost)</a:t>
            </a:r>
          </a:p>
          <a:p>
            <a:pPr algn="just">
              <a:buFontTx/>
              <a:buChar char="-"/>
            </a:pPr>
            <a:r>
              <a:rPr lang="cs-CZ" sz="2800" b="1" dirty="0">
                <a:solidFill>
                  <a:srgbClr val="002060"/>
                </a:solidFill>
                <a:latin typeface="Calibri-Bold"/>
              </a:rPr>
              <a:t>P</a:t>
            </a:r>
            <a:r>
              <a:rPr lang="cs-CZ" sz="2800" b="1" i="0" u="none" strike="noStrike" baseline="0" dirty="0">
                <a:solidFill>
                  <a:srgbClr val="002060"/>
                </a:solidFill>
                <a:latin typeface="Calibri-Bold"/>
              </a:rPr>
              <a:t>lat řediteli určuje - </a:t>
            </a: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Rada USC, není-li ustavena určuje plat starosta (§ 122 odst. 2 Zákoník práce)</a:t>
            </a:r>
          </a:p>
          <a:p>
            <a:pPr algn="just">
              <a:buFontTx/>
              <a:buChar char="-"/>
            </a:pP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NV č. 341/2017 Sb., o platových poměrech </a:t>
            </a:r>
            <a:r>
              <a:rPr lang="cs-CZ" sz="2800" b="0" i="0" u="none" strike="noStrike" baseline="0" dirty="0" err="1">
                <a:solidFill>
                  <a:srgbClr val="002060"/>
                </a:solidFill>
                <a:latin typeface="Calibri" panose="020F0502020204030204" pitchFamily="34" charset="0"/>
              </a:rPr>
              <a:t>zam</a:t>
            </a: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. ve veřejných službách…,NV č. 222/2010 Sb., katalog prací </a:t>
            </a:r>
          </a:p>
          <a:p>
            <a:pPr marL="0" indent="0" algn="just">
              <a:buNone/>
            </a:pPr>
            <a:endParaRPr lang="cs-CZ" sz="2800" b="0" i="0" u="none" strike="noStrike" baseline="0" dirty="0">
              <a:solidFill>
                <a:srgbClr val="002060"/>
              </a:solidFill>
              <a:latin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sz="2800" b="0" i="0" u="none" strike="noStrike" baseline="0" dirty="0">
                <a:solidFill>
                  <a:srgbClr val="002060"/>
                </a:solidFill>
                <a:latin typeface="Calibri" panose="020F0502020204030204" pitchFamily="34" charset="0"/>
              </a:rPr>
              <a:t>- Doporučeno využívat metodický pokyn MŠMT k hodnocení a odměňování  pedagogických pracovníků</a:t>
            </a:r>
          </a:p>
          <a:p>
            <a:pPr marL="0" indent="0" algn="just">
              <a:buNone/>
            </a:pP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- Metodická pomoc obcím - školství | Královéhradecký kraj (kr-kralovehradecky.cz)</a:t>
            </a: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endParaRPr lang="cs-CZ" sz="28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cs-CZ" dirty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cs-C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Mgr.Svatava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cs-CZ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Odlová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sodlova@kr-kralovehradecky.cz</a:t>
            </a:r>
            <a:r>
              <a:rPr lang="cs-CZ" sz="2800" dirty="0">
                <a:latin typeface="Calibri" panose="020F0502020204030204" pitchFamily="34" charset="0"/>
                <a:cs typeface="Calibri" panose="020F0502020204030204" pitchFamily="34" charset="0"/>
              </a:rPr>
              <a:t>,  č. mobilu: 736 521 855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8B824E-6BB3-4A93-9467-8E13C5FA96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2023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AE5E0EE-E0B9-46EB-8188-CB2A7C4506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©Všechna práva vyhrazena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BF09C7AC-2BFB-4B59-9DB0-A38595393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13053-D514-8448-BD9B-6AC86BD996A2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8233187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Barvy KHK">
      <a:dk1>
        <a:srgbClr val="2B2B82"/>
      </a:dk1>
      <a:lt1>
        <a:srgbClr val="FFFFFF"/>
      </a:lt1>
      <a:dk2>
        <a:srgbClr val="2B2B82"/>
      </a:dk2>
      <a:lt2>
        <a:srgbClr val="E6E6E6"/>
      </a:lt2>
      <a:accent1>
        <a:srgbClr val="C3001E"/>
      </a:accent1>
      <a:accent2>
        <a:srgbClr val="9D9DA1"/>
      </a:accent2>
      <a:accent3>
        <a:srgbClr val="2B2B82"/>
      </a:accent3>
      <a:accent4>
        <a:srgbClr val="549534"/>
      </a:accent4>
      <a:accent5>
        <a:srgbClr val="FBB824"/>
      </a:accent5>
      <a:accent6>
        <a:srgbClr val="EA3C95"/>
      </a:accent6>
      <a:hlink>
        <a:srgbClr val="2B2B82"/>
      </a:hlink>
      <a:folHlink>
        <a:srgbClr val="2B2B82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2" id="{621A0F06-C68C-6B40-B2FD-73B32FF8D7D1}" vid="{E4057F24-EDAB-2B48-9201-95E380ABC8A6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709</TotalTime>
  <Words>390</Words>
  <Application>Microsoft Office PowerPoint</Application>
  <PresentationFormat>Širokoúhlá obrazovka</PresentationFormat>
  <Paragraphs>39</Paragraphs>
  <Slides>3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Calibri-Bold</vt:lpstr>
      <vt:lpstr>Franklin Gothic Book</vt:lpstr>
      <vt:lpstr>Franklin Gothic Medium</vt:lpstr>
      <vt:lpstr>System Font Regular</vt:lpstr>
      <vt:lpstr>Motiv Office</vt:lpstr>
      <vt:lpstr>    KOMPETENCE ÚZEMNÍCH SAMOSPRÁVNÝCH CELKŮ K JIMI ZŘIZOVANÝM ŠKOLÁM A ŠKOLSKÝM ZAŘÍZENÍM 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Veřejná vyhláška</dc:title>
  <dc:creator>Adámek Petr Mgr.</dc:creator>
  <cp:lastModifiedBy>Adámek Petr Mgr.</cp:lastModifiedBy>
  <cp:revision>51</cp:revision>
  <dcterms:created xsi:type="dcterms:W3CDTF">2021-07-30T10:57:29Z</dcterms:created>
  <dcterms:modified xsi:type="dcterms:W3CDTF">2023-04-04T07:07:43Z</dcterms:modified>
</cp:coreProperties>
</file>