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0" r:id="rId3"/>
    <p:sldId id="261" r:id="rId4"/>
    <p:sldId id="260" r:id="rId5"/>
    <p:sldId id="263" r:id="rId6"/>
    <p:sldId id="271" r:id="rId7"/>
    <p:sldId id="268" r:id="rId8"/>
    <p:sldId id="266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iner Leo" initials="SL" lastIdx="12" clrIdx="0">
    <p:extLst>
      <p:ext uri="{19B8F6BF-5375-455C-9EA6-DF929625EA0E}">
        <p15:presenceInfo xmlns:p15="http://schemas.microsoft.com/office/powerpoint/2012/main" userId="S::leo.steiner@mmr.cz::eb9a08fb-fa2c-4f79-b199-a30094228cf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68" d="100"/>
          <a:sy n="68" d="100"/>
        </p:scale>
        <p:origin x="358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1B28958-32CA-45AD-BDA0-B257A3490C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ADE6DEB-C417-455E-8EC2-16B0488310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080FC2F-4D62-43AE-A17E-53A300746B68}" type="datetimeFigureOut">
              <a:rPr lang="cs-CZ"/>
              <a:pPr>
                <a:defRPr/>
              </a:pPr>
              <a:t>04.05.2022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F286294-1BD6-445E-939E-2C472D77D3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E00280F-D984-418A-B55C-67ACA73C32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DC753F5-3056-4FEB-A186-900AADE2711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EBB77CC-5BBE-4EBA-90E9-BA1456912A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2BEB157-F164-4E78-81EE-39C83A19FCF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E1E459B-4949-4090-8CF7-BE8F0C3F1BE5}" type="datetimeFigureOut">
              <a:rPr lang="cs-CZ"/>
              <a:pPr>
                <a:defRPr/>
              </a:pPr>
              <a:t>04.05.2022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85627713-27D8-43D8-B022-C057380B60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D788C448-0904-4BD0-8ACD-65369849E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22F304C-2583-4C12-A7B1-700E276EFB8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F3CFB31-9BE6-40A7-8383-8B399E029E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885499D-FD9E-4000-8FCD-98410C17C0BC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>
            <a:extLst>
              <a:ext uri="{FF2B5EF4-FFF2-40B4-BE49-F238E27FC236}">
                <a16:creationId xmlns:a16="http://schemas.microsoft.com/office/drawing/2014/main" id="{B7563A0A-1854-44E2-9A18-E18AC452C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bdélník 6">
            <a:extLst>
              <a:ext uri="{FF2B5EF4-FFF2-40B4-BE49-F238E27FC236}">
                <a16:creationId xmlns:a16="http://schemas.microsoft.com/office/drawing/2014/main" id="{2CFAF941-CD8F-4AAF-9676-058A19934DDD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FDD339DB-208D-443A-82ED-F0B701E3CC03}"/>
              </a:ext>
            </a:extLst>
          </p:cNvPr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4B5A42A1-EE92-4914-BE06-EEC6B2A19BDF}"/>
              </a:ext>
            </a:extLst>
          </p:cNvPr>
          <p:cNvSpPr txBox="1">
            <a:spLocks/>
          </p:cNvSpPr>
          <p:nvPr/>
        </p:nvSpPr>
        <p:spPr>
          <a:xfrm>
            <a:off x="1403350" y="3789363"/>
            <a:ext cx="7208838" cy="5762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/>
              <a:t>MINISTERSTVO PRO MÍSTNÍ ROZVOJ ČR</a:t>
            </a:r>
          </a:p>
        </p:txBody>
      </p:sp>
      <p:pic>
        <p:nvPicPr>
          <p:cNvPr id="10" name="Obrázek 7">
            <a:extLst>
              <a:ext uri="{FF2B5EF4-FFF2-40B4-BE49-F238E27FC236}">
                <a16:creationId xmlns:a16="http://schemas.microsoft.com/office/drawing/2014/main" id="{1D203E2E-8DD2-459D-BBAF-287A22166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92150"/>
            <a:ext cx="2565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dnadpis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898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>
            <a:extLst>
              <a:ext uri="{FF2B5EF4-FFF2-40B4-BE49-F238E27FC236}">
                <a16:creationId xmlns:a16="http://schemas.microsoft.com/office/drawing/2014/main" id="{08111867-06D9-458E-86B2-86CDEF2CD0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A2E5E218-A8D1-4889-9120-2C2B826E828C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FC4202C-9CAD-4758-9CB3-9FB47312CCE7}"/>
              </a:ext>
            </a:extLst>
          </p:cNvPr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pic>
        <p:nvPicPr>
          <p:cNvPr id="7" name="Obrázek 3">
            <a:extLst>
              <a:ext uri="{FF2B5EF4-FFF2-40B4-BE49-F238E27FC236}">
                <a16:creationId xmlns:a16="http://schemas.microsoft.com/office/drawing/2014/main" id="{5A9F2823-0BC9-4FD2-B717-ADE7BEA443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1021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9">
            <a:extLst>
              <a:ext uri="{FF2B5EF4-FFF2-40B4-BE49-F238E27FC236}">
                <a16:creationId xmlns:a16="http://schemas.microsoft.com/office/drawing/2014/main" id="{4EDF0E4B-8755-41E7-83F3-D09D2170C4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B1B8A860-02AF-472A-B937-2ADCEDF7A99A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D942F07-2C5C-4D20-BFFF-A3A38AE88F85}"/>
              </a:ext>
            </a:extLst>
          </p:cNvPr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pic>
        <p:nvPicPr>
          <p:cNvPr id="6" name="Obrázek 2">
            <a:extLst>
              <a:ext uri="{FF2B5EF4-FFF2-40B4-BE49-F238E27FC236}">
                <a16:creationId xmlns:a16="http://schemas.microsoft.com/office/drawing/2014/main" id="{4B372D13-5081-4BC5-ABFA-56014AD60F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385750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9">
            <a:extLst>
              <a:ext uri="{FF2B5EF4-FFF2-40B4-BE49-F238E27FC236}">
                <a16:creationId xmlns:a16="http://schemas.microsoft.com/office/drawing/2014/main" id="{3424A7A5-54F1-4F59-90C0-42B0D14D2C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b="8623"/>
          <a:stretch>
            <a:fillRect/>
          </a:stretch>
        </p:blipFill>
        <p:spPr bwMode="auto">
          <a:xfrm>
            <a:off x="0" y="1989138"/>
            <a:ext cx="7908925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040F1546-A1CA-40BE-939B-69491881AA25}"/>
              </a:ext>
            </a:extLst>
          </p:cNvPr>
          <p:cNvSpPr>
            <a:spLocks noChangeAspect="1"/>
          </p:cNvSpPr>
          <p:nvPr/>
        </p:nvSpPr>
        <p:spPr>
          <a:xfrm>
            <a:off x="0" y="0"/>
            <a:ext cx="9144000" cy="26035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3482916E-8B4F-4574-87C6-DD8E36DB5661}"/>
              </a:ext>
            </a:extLst>
          </p:cNvPr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noFill/>
            </a:endParaRPr>
          </a:p>
        </p:txBody>
      </p:sp>
      <p:pic>
        <p:nvPicPr>
          <p:cNvPr id="8" name="Obrázek 4">
            <a:extLst>
              <a:ext uri="{FF2B5EF4-FFF2-40B4-BE49-F238E27FC236}">
                <a16:creationId xmlns:a16="http://schemas.microsoft.com/office/drawing/2014/main" id="{68E308D3-05F3-47F8-ABCD-7EAF923527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20713"/>
            <a:ext cx="20161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06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9">
            <a:extLst>
              <a:ext uri="{FF2B5EF4-FFF2-40B4-BE49-F238E27FC236}">
                <a16:creationId xmlns:a16="http://schemas.microsoft.com/office/drawing/2014/main" id="{0EB3E445-FAC9-4A38-A740-7F75AC15C8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1916113"/>
            <a:ext cx="7272338" cy="187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/>
              <a:t>Klepnutím lze upravit styl předlohy nadpisů.</a:t>
            </a:r>
          </a:p>
        </p:txBody>
      </p:sp>
      <p:sp>
        <p:nvSpPr>
          <p:cNvPr id="9226" name="Rectangle 10">
            <a:extLst>
              <a:ext uri="{FF2B5EF4-FFF2-40B4-BE49-F238E27FC236}">
                <a16:creationId xmlns:a16="http://schemas.microsoft.com/office/drawing/2014/main" id="{BA7FCCFC-4128-4F4F-8A36-513BD1F5E0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03350" y="4581525"/>
            <a:ext cx="72009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39308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7" r:id="rId2"/>
    <p:sldLayoutId id="2147483668" r:id="rId3"/>
    <p:sldLayoutId id="2147483666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mr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Podnadpis 1">
            <a:extLst>
              <a:ext uri="{FF2B5EF4-FFF2-40B4-BE49-F238E27FC236}">
                <a16:creationId xmlns:a16="http://schemas.microsoft.com/office/drawing/2014/main" id="{811DA1E7-0462-4153-819F-18131604AF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3350" y="4581525"/>
            <a:ext cx="6977063" cy="1800225"/>
          </a:xfrm>
          <a:noFill/>
        </p:spPr>
        <p:txBody>
          <a:bodyPr/>
          <a:lstStyle/>
          <a:p>
            <a:r>
              <a:rPr lang="cs-CZ" altLang="cs-CZ" dirty="0"/>
              <a:t>Leo Steiner</a:t>
            </a:r>
            <a:endParaRPr lang="en-US" altLang="cs-CZ" dirty="0"/>
          </a:p>
        </p:txBody>
      </p:sp>
      <p:sp>
        <p:nvSpPr>
          <p:cNvPr id="8194" name="Nadpis 2">
            <a:extLst>
              <a:ext uri="{FF2B5EF4-FFF2-40B4-BE49-F238E27FC236}">
                <a16:creationId xmlns:a16="http://schemas.microsoft.com/office/drawing/2014/main" id="{8456F79C-F13A-46E4-A227-D07299737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08138"/>
            <a:ext cx="9144000" cy="1871662"/>
          </a:xfrm>
          <a:noFill/>
        </p:spPr>
        <p:txBody>
          <a:bodyPr/>
          <a:lstStyle/>
          <a:p>
            <a:pPr algn="ctr"/>
            <a:r>
              <a:rPr lang="cs-CZ" altLang="cs-CZ" dirty="0"/>
              <a:t>Program</a:t>
            </a:r>
            <a:br>
              <a:rPr lang="cs-CZ" altLang="cs-CZ" dirty="0"/>
            </a:br>
            <a:r>
              <a:rPr lang="cs-CZ" altLang="cs-CZ" dirty="0"/>
              <a:t>Ukrajina – rozšíření veřejných ubytovacích kapacit</a:t>
            </a:r>
            <a:endParaRPr lang="en-US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4599323-E472-4E29-8AD4-F1AF949509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12875"/>
            <a:ext cx="8353425" cy="576263"/>
          </a:xfrm>
        </p:spPr>
        <p:txBody>
          <a:bodyPr wrap="none" anchor="t"/>
          <a:lstStyle/>
          <a:p>
            <a:r>
              <a:rPr lang="cs-CZ" altLang="cs-CZ" sz="2800" dirty="0"/>
              <a:t>Bytová krize </a:t>
            </a:r>
            <a:endParaRPr lang="en-US" altLang="cs-CZ" sz="2800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C52CBB8-83DE-4196-BAD6-C249CC1BD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133600"/>
            <a:ext cx="8353425" cy="4535760"/>
          </a:xfrm>
        </p:spPr>
        <p:txBody>
          <a:bodyPr anchor="t"/>
          <a:lstStyle/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Aktuální bytovou krizi v ČR konflikt na Ukrajině a</a:t>
            </a:r>
            <a:r>
              <a:rPr lang="cs-CZ" sz="2400" dirty="0"/>
              <a:t>kceleroval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sz="2400" dirty="0"/>
              <a:t>Nyní spouštíme první program na pomoc obcím s ubytováním uprchlíků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sz="2400" dirty="0"/>
              <a:t>Vzniklé byty obcím zůstanou i po odchodu Ukrajinců – využití pro občany ČR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sz="2400" dirty="0"/>
              <a:t>Je to první vlaštovka - připravujeme celý soubor opatření/programů/legislativy/ v oblasti bydlení</a:t>
            </a:r>
            <a:endParaRPr lang="en-US" altLang="cs-CZ" sz="2400" dirty="0"/>
          </a:p>
        </p:txBody>
      </p:sp>
    </p:spTree>
    <p:extLst>
      <p:ext uri="{BB962C8B-B14F-4D97-AF65-F5344CB8AC3E}">
        <p14:creationId xmlns:p14="http://schemas.microsoft.com/office/powerpoint/2010/main" val="217620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4599323-E472-4E29-8AD4-F1AF949509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12875"/>
            <a:ext cx="8353425" cy="576263"/>
          </a:xfrm>
        </p:spPr>
        <p:txBody>
          <a:bodyPr wrap="none" anchor="t"/>
          <a:lstStyle/>
          <a:p>
            <a:r>
              <a:rPr lang="cs-CZ" altLang="cs-CZ" sz="2800" dirty="0"/>
              <a:t>Program Ukrajina - </a:t>
            </a:r>
            <a:r>
              <a:rPr lang="cs-CZ" altLang="cs-CZ" sz="2000" dirty="0"/>
              <a:t>rozšíření veřejných ubytovacích kapacit</a:t>
            </a:r>
            <a:endParaRPr lang="en-US" altLang="cs-CZ" sz="2000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C52CBB8-83DE-4196-BAD6-C249CC1BD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133600"/>
            <a:ext cx="8353425" cy="4319588"/>
          </a:xfrm>
        </p:spPr>
        <p:txBody>
          <a:bodyPr anchor="t"/>
          <a:lstStyle/>
          <a:p>
            <a:pPr>
              <a:tabLst>
                <a:tab pos="3316288" algn="l"/>
              </a:tabLst>
            </a:pPr>
            <a:r>
              <a:rPr lang="cs-CZ" altLang="cs-CZ" sz="2400" dirty="0"/>
              <a:t>Dotace na opravu a vznik </a:t>
            </a:r>
            <a:r>
              <a:rPr lang="cs-CZ" altLang="cs-CZ" sz="2400" u="sng" dirty="0"/>
              <a:t>bytů</a:t>
            </a:r>
            <a:r>
              <a:rPr lang="cs-CZ" altLang="cs-CZ" sz="2400" dirty="0"/>
              <a:t> </a:t>
            </a:r>
          </a:p>
          <a:p>
            <a:pPr>
              <a:tabLst>
                <a:tab pos="3316288" algn="l"/>
              </a:tabLst>
            </a:pPr>
            <a:endParaRPr lang="cs-CZ" altLang="cs-CZ" sz="2400" dirty="0"/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maximálně 120 tis. Kč na jednu osobu dle minimální standardizované kapacity rozlohy bytu 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pro byty, které nebyly technicky způsobilé k ubytování osob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v krajském či obecním vlastnictví</a:t>
            </a:r>
          </a:p>
          <a:p>
            <a:pPr>
              <a:tabLst>
                <a:tab pos="3316288" algn="l"/>
              </a:tabLst>
            </a:pPr>
            <a:endParaRPr lang="cs-CZ" altLang="cs-CZ" sz="2900" dirty="0"/>
          </a:p>
          <a:p>
            <a:pPr>
              <a:tabLst>
                <a:tab pos="3316288" algn="l"/>
              </a:tabLst>
            </a:pPr>
            <a:endParaRPr lang="en-US" altLang="cs-CZ" sz="2900" dirty="0"/>
          </a:p>
        </p:txBody>
      </p:sp>
    </p:spTree>
    <p:extLst>
      <p:ext uri="{BB962C8B-B14F-4D97-AF65-F5344CB8AC3E}">
        <p14:creationId xmlns:p14="http://schemas.microsoft.com/office/powerpoint/2010/main" val="168732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4599323-E472-4E29-8AD4-F1AF949509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12875"/>
            <a:ext cx="8353425" cy="576263"/>
          </a:xfrm>
        </p:spPr>
        <p:txBody>
          <a:bodyPr wrap="none" anchor="t"/>
          <a:lstStyle/>
          <a:p>
            <a:r>
              <a:rPr lang="cs-CZ" altLang="cs-CZ" sz="2800" dirty="0"/>
              <a:t>Program Ukrajina</a:t>
            </a:r>
            <a:r>
              <a:rPr lang="cs-CZ" altLang="cs-CZ" sz="3600" dirty="0"/>
              <a:t> </a:t>
            </a:r>
            <a:r>
              <a:rPr lang="cs-CZ" altLang="cs-CZ" sz="2000" dirty="0"/>
              <a:t>- rozšíření veřejných ubytovacích kapacit</a:t>
            </a:r>
            <a:endParaRPr lang="en-US" altLang="cs-CZ" sz="2000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C52CBB8-83DE-4196-BAD6-C249CC1BD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133600"/>
            <a:ext cx="8353425" cy="4319588"/>
          </a:xfrm>
        </p:spPr>
        <p:txBody>
          <a:bodyPr anchor="t"/>
          <a:lstStyle/>
          <a:p>
            <a:pPr>
              <a:tabLst>
                <a:tab pos="3316288" algn="l"/>
              </a:tabLst>
            </a:pPr>
            <a:r>
              <a:rPr lang="cs-CZ" altLang="cs-CZ" sz="2400" dirty="0"/>
              <a:t>Dotace na opravu </a:t>
            </a:r>
            <a:r>
              <a:rPr lang="cs-CZ" altLang="cs-CZ" sz="2400" u="sng" dirty="0"/>
              <a:t>ubytovacích jednotek </a:t>
            </a:r>
            <a:r>
              <a:rPr lang="cs-CZ" altLang="cs-CZ" sz="2400" dirty="0"/>
              <a:t>(ubytoven)</a:t>
            </a:r>
          </a:p>
          <a:p>
            <a:pPr>
              <a:tabLst>
                <a:tab pos="3316288" algn="l"/>
              </a:tabLst>
            </a:pPr>
            <a:endParaRPr lang="cs-CZ" altLang="cs-CZ" sz="2400" dirty="0"/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maximálně 40 tis. Kč na jednu osobu dle minimální standardizované kapacity – počet lůžek na plochu (pro jedno lůžko 8 m</a:t>
            </a:r>
            <a:r>
              <a:rPr lang="cs-CZ" altLang="cs-CZ" sz="2400" baseline="30000" dirty="0"/>
              <a:t>2</a:t>
            </a:r>
            <a:r>
              <a:rPr lang="cs-CZ" altLang="cs-CZ" sz="2400" dirty="0"/>
              <a:t>)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celoročně obyvatelné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v krajském či obecním vlastnictví</a:t>
            </a:r>
          </a:p>
          <a:p>
            <a:pPr>
              <a:tabLst>
                <a:tab pos="3316288" algn="l"/>
              </a:tabLst>
            </a:pPr>
            <a:endParaRPr lang="en-US" altLang="cs-CZ" sz="2900" dirty="0"/>
          </a:p>
        </p:txBody>
      </p:sp>
    </p:spTree>
    <p:extLst>
      <p:ext uri="{BB962C8B-B14F-4D97-AF65-F5344CB8AC3E}">
        <p14:creationId xmlns:p14="http://schemas.microsoft.com/office/powerpoint/2010/main" val="3820733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4599323-E472-4E29-8AD4-F1AF949509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12875"/>
            <a:ext cx="8353425" cy="576263"/>
          </a:xfrm>
        </p:spPr>
        <p:txBody>
          <a:bodyPr wrap="none" anchor="t"/>
          <a:lstStyle/>
          <a:p>
            <a:r>
              <a:rPr lang="cs-CZ" altLang="cs-CZ" sz="2800" dirty="0"/>
              <a:t>Program Ukrajina </a:t>
            </a:r>
            <a:r>
              <a:rPr lang="cs-CZ" altLang="cs-CZ" sz="2000" dirty="0"/>
              <a:t>- rozšíření veřejných ubytovacích kapacit</a:t>
            </a:r>
            <a:endParaRPr lang="en-US" altLang="cs-CZ" sz="2000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C52CBB8-83DE-4196-BAD6-C249CC1BD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133600"/>
            <a:ext cx="8353425" cy="4319588"/>
          </a:xfrm>
        </p:spPr>
        <p:txBody>
          <a:bodyPr anchor="t"/>
          <a:lstStyle/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Celkově 85% nákladů hradí MMR (státní rozpočet)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endParaRPr lang="cs-CZ" altLang="cs-CZ" sz="2400" dirty="0"/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Možno získat dotaci i na vybavení bytů do výše 20% celkových nákladů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Způsobilé náklady od počátku ruské agrese proti Ukrajině -  od 24. 2. 2022, v případě projektové dokumentace od 1. 1. 2022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Příjem do 31.5.2022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altLang="cs-CZ" sz="2400" dirty="0"/>
              <a:t>Evaluace --- redesigne</a:t>
            </a:r>
          </a:p>
          <a:p>
            <a:pPr>
              <a:tabLst>
                <a:tab pos="3316288" algn="l"/>
              </a:tabLst>
            </a:pPr>
            <a:endParaRPr lang="cs-CZ" altLang="cs-CZ" sz="2400" dirty="0"/>
          </a:p>
          <a:p>
            <a:pPr>
              <a:tabLst>
                <a:tab pos="3316288" algn="l"/>
              </a:tabLst>
            </a:pP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3498812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4599323-E472-4E29-8AD4-F1AF949509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12875"/>
            <a:ext cx="8353425" cy="576263"/>
          </a:xfrm>
        </p:spPr>
        <p:txBody>
          <a:bodyPr wrap="none" anchor="t"/>
          <a:lstStyle/>
          <a:p>
            <a:r>
              <a:rPr lang="cs-CZ" altLang="cs-CZ" sz="2800" dirty="0"/>
              <a:t>Příklad</a:t>
            </a:r>
            <a:endParaRPr lang="en-US" altLang="cs-CZ" sz="2800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C52CBB8-83DE-4196-BAD6-C249CC1BD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133600"/>
            <a:ext cx="8353425" cy="4319588"/>
          </a:xfrm>
        </p:spPr>
        <p:txBody>
          <a:bodyPr anchor="t"/>
          <a:lstStyle/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sz="2400" dirty="0"/>
              <a:t>Z opuštěné nepoužívané nádražní budovy v majetku obce vzniknou 2 byty o 3 + 1 o rozloze 70 m2 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endParaRPr lang="cs-CZ" sz="2400" dirty="0"/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sz="2400" dirty="0"/>
              <a:t>Obce v každém bytě ubytuje 6 uprchlíků z Ukrajiny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endParaRPr lang="cs-CZ" sz="2400" dirty="0"/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r>
              <a:rPr lang="cs-CZ" sz="2400" dirty="0"/>
              <a:t>Na rekonstrukci bytu si starosta zpětně vyúčtuje 720 tis. Kč</a:t>
            </a:r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endParaRPr lang="cs-CZ" altLang="cs-CZ" sz="2400" dirty="0"/>
          </a:p>
        </p:txBody>
      </p:sp>
    </p:spTree>
    <p:extLst>
      <p:ext uri="{BB962C8B-B14F-4D97-AF65-F5344CB8AC3E}">
        <p14:creationId xmlns:p14="http://schemas.microsoft.com/office/powerpoint/2010/main" val="855444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4599323-E472-4E29-8AD4-F1AF949509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12875"/>
            <a:ext cx="8353425" cy="576263"/>
          </a:xfrm>
        </p:spPr>
        <p:txBody>
          <a:bodyPr wrap="none" anchor="t"/>
          <a:lstStyle/>
          <a:p>
            <a:r>
              <a:rPr lang="cs-CZ" altLang="cs-CZ" sz="2800" dirty="0"/>
              <a:t>Další možnosti</a:t>
            </a:r>
            <a:endParaRPr lang="en-US" altLang="cs-CZ" sz="2800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C52CBB8-83DE-4196-BAD6-C249CC1BD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133600"/>
            <a:ext cx="8425184" cy="4535760"/>
          </a:xfrm>
        </p:spPr>
        <p:txBody>
          <a:bodyPr anchor="t"/>
          <a:lstStyle/>
          <a:p>
            <a:pPr marL="0" indent="0">
              <a:spcBef>
                <a:spcPts val="0"/>
              </a:spcBef>
            </a:pPr>
            <a:r>
              <a:rPr lang="cs-CZ" sz="2400" dirty="0"/>
              <a:t>V případě prohloubení krize: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Navýšení stávajících financí  - nyní skoro miliarda Kč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Ambice refundovat program z EU rozpočtu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Nová opatření např. montované domy, v střednědobém horizontu (trvalé ubytování)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0" indent="0">
              <a:spcBef>
                <a:spcPts val="0"/>
              </a:spcBef>
            </a:pPr>
            <a:r>
              <a:rPr lang="cs-CZ" sz="2400" dirty="0"/>
              <a:t>Případná další řešení: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2000" dirty="0"/>
              <a:t>Připravovaná nová opatření (dotační, legislativní, asistenční,..) ve spolupráci s ostatními resorty (Ministerstvem životního prostředí, Ministerstvem práce a soc. věcí) a subjekty (Státním fondem podpory investic, Národní rozvojovou bankou, Evropskou investiční bankou a komerčními bankami)</a:t>
            </a:r>
          </a:p>
          <a:p>
            <a:pPr marL="0" indent="0">
              <a:spcBef>
                <a:spcPts val="0"/>
              </a:spcBef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54959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4599323-E472-4E29-8AD4-F1AF949509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12875"/>
            <a:ext cx="8353425" cy="576263"/>
          </a:xfrm>
        </p:spPr>
        <p:txBody>
          <a:bodyPr wrap="none" anchor="t"/>
          <a:lstStyle/>
          <a:p>
            <a:pPr algn="ctr"/>
            <a:br>
              <a:rPr lang="cs-CZ" altLang="cs-CZ" sz="2800" dirty="0"/>
            </a:br>
            <a:r>
              <a:rPr lang="cs-CZ" altLang="cs-CZ" sz="2800" dirty="0"/>
              <a:t>Děkuji za pozornost a přeji pohodový zbytek týdne</a:t>
            </a:r>
            <a:r>
              <a:rPr lang="cs-CZ" altLang="cs-CZ" sz="2800" dirty="0">
                <a:sym typeface="Wingdings" panose="05000000000000000000" pitchFamily="2" charset="2"/>
              </a:rPr>
              <a:t></a:t>
            </a:r>
            <a:br>
              <a:rPr lang="cs-CZ" altLang="cs-CZ" sz="2800" dirty="0"/>
            </a:br>
            <a:br>
              <a:rPr lang="cs-CZ" altLang="cs-CZ" sz="2800" dirty="0"/>
            </a:br>
            <a:br>
              <a:rPr lang="cs-CZ" altLang="cs-CZ" sz="2800" dirty="0"/>
            </a:br>
            <a:br>
              <a:rPr lang="cs-CZ" altLang="cs-CZ" sz="2800" dirty="0"/>
            </a:br>
            <a:r>
              <a:rPr lang="cs-CZ" altLang="cs-CZ" sz="2800" dirty="0"/>
              <a:t>Podrobnosti k Programu Ukrajina a další info na </a:t>
            </a:r>
            <a:br>
              <a:rPr lang="cs-CZ" altLang="cs-CZ" sz="2800" dirty="0"/>
            </a:br>
            <a:br>
              <a:rPr lang="cs-CZ" altLang="cs-CZ" sz="2800" dirty="0"/>
            </a:br>
            <a:r>
              <a:rPr lang="cs-CZ" altLang="cs-CZ" sz="2800" dirty="0">
                <a:hlinkClick r:id="rId2"/>
              </a:rPr>
              <a:t>www.mmr.cz</a:t>
            </a:r>
            <a:br>
              <a:rPr lang="cs-CZ" altLang="cs-CZ" sz="2800" dirty="0"/>
            </a:br>
            <a:br>
              <a:rPr lang="cs-CZ" altLang="cs-CZ" sz="2800" dirty="0"/>
            </a:br>
            <a:endParaRPr lang="en-US" altLang="cs-CZ" sz="2800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C52CBB8-83DE-4196-BAD6-C249CC1BD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133600"/>
            <a:ext cx="8353425" cy="4535760"/>
          </a:xfrm>
        </p:spPr>
        <p:txBody>
          <a:bodyPr anchor="t"/>
          <a:lstStyle/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endParaRPr lang="cs-CZ" altLang="cs-CZ" sz="2000" dirty="0"/>
          </a:p>
          <a:p>
            <a:pPr>
              <a:buFont typeface="Arial" panose="020B0604020202020204" pitchFamily="34" charset="0"/>
              <a:buChar char="•"/>
              <a:tabLst>
                <a:tab pos="3316288" algn="l"/>
              </a:tabLst>
            </a:pPr>
            <a:endParaRPr lang="cs-CZ" altLang="cs-CZ" sz="2000" dirty="0"/>
          </a:p>
          <a:p>
            <a:pPr marL="0" indent="0">
              <a:tabLst>
                <a:tab pos="3316288" algn="l"/>
              </a:tabLst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96410573"/>
      </p:ext>
    </p:extLst>
  </p:cSld>
  <p:clrMapOvr>
    <a:masterClrMapping/>
  </p:clrMapOvr>
</p:sld>
</file>

<file path=ppt/theme/theme1.xml><?xml version="1.0" encoding="utf-8"?>
<a:theme xmlns:a="http://schemas.openxmlformats.org/drawingml/2006/main" name="1_Úvodní list">
  <a:themeElements>
    <a:clrScheme name="Úvodní list 2">
      <a:dk1>
        <a:srgbClr val="000000"/>
      </a:dk1>
      <a:lt1>
        <a:srgbClr val="FFFFFF"/>
      </a:lt1>
      <a:dk2>
        <a:srgbClr val="000099"/>
      </a:dk2>
      <a:lt2>
        <a:srgbClr val="EEECE1"/>
      </a:lt2>
      <a:accent1>
        <a:srgbClr val="000099"/>
      </a:accent1>
      <a:accent2>
        <a:srgbClr val="00AF3F"/>
      </a:accent2>
      <a:accent3>
        <a:srgbClr val="FFFFFF"/>
      </a:accent3>
      <a:accent4>
        <a:srgbClr val="000000"/>
      </a:accent4>
      <a:accent5>
        <a:srgbClr val="AAAACA"/>
      </a:accent5>
      <a:accent6>
        <a:srgbClr val="009E38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Úvodní list 1">
        <a:dk1>
          <a:srgbClr val="000000"/>
        </a:dk1>
        <a:lt1>
          <a:srgbClr val="FFFFFF"/>
        </a:lt1>
        <a:dk2>
          <a:srgbClr val="262626"/>
        </a:dk2>
        <a:lt2>
          <a:srgbClr val="EEECE1"/>
        </a:lt2>
        <a:accent1>
          <a:srgbClr val="000099"/>
        </a:accent1>
        <a:accent2>
          <a:srgbClr val="00AF3F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009E38"/>
        </a:accent6>
        <a:hlink>
          <a:srgbClr val="00AF3F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Úvodní list 2">
        <a:dk1>
          <a:srgbClr val="000000"/>
        </a:dk1>
        <a:lt1>
          <a:srgbClr val="FFFFFF"/>
        </a:lt1>
        <a:dk2>
          <a:srgbClr val="000099"/>
        </a:dk2>
        <a:lt2>
          <a:srgbClr val="EEECE1"/>
        </a:lt2>
        <a:accent1>
          <a:srgbClr val="000099"/>
        </a:accent1>
        <a:accent2>
          <a:srgbClr val="00AF3F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009E38"/>
        </a:accent6>
        <a:hlink>
          <a:srgbClr val="00AF3F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nitřní list s nadpisem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ppt/theme/themeOverride2.xml><?xml version="1.0" encoding="utf-8"?>
<a:themeOverride xmlns:a="http://schemas.openxmlformats.org/drawingml/2006/main">
  <a:clrScheme name="Vnitřní list bez nadpisu 2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ppt/theme/themeOverride3.xml><?xml version="1.0" encoding="utf-8"?>
<a:themeOverride xmlns:a="http://schemas.openxmlformats.org/drawingml/2006/main">
  <a:clrScheme name="Vnitřní list s odrážkami 1">
    <a:dk1>
      <a:srgbClr val="000000"/>
    </a:dk1>
    <a:lt1>
      <a:srgbClr val="FFFFFF"/>
    </a:lt1>
    <a:dk2>
      <a:srgbClr val="000099"/>
    </a:dk2>
    <a:lt2>
      <a:srgbClr val="EEECE1"/>
    </a:lt2>
    <a:accent1>
      <a:srgbClr val="000099"/>
    </a:accent1>
    <a:accent2>
      <a:srgbClr val="00AF3F"/>
    </a:accent2>
    <a:accent3>
      <a:srgbClr val="FFFFFF"/>
    </a:accent3>
    <a:accent4>
      <a:srgbClr val="000000"/>
    </a:accent4>
    <a:accent5>
      <a:srgbClr val="AAAACA"/>
    </a:accent5>
    <a:accent6>
      <a:srgbClr val="009E38"/>
    </a:accent6>
    <a:hlink>
      <a:srgbClr val="00AF3F"/>
    </a:hlink>
    <a:folHlink>
      <a:srgbClr val="86868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367</Words>
  <Application>Microsoft Office PowerPoint</Application>
  <PresentationFormat>Předvádění na obrazovce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1_Úvodní list</vt:lpstr>
      <vt:lpstr>Program Ukrajina – rozšíření veřejných ubytovacích kapacit</vt:lpstr>
      <vt:lpstr>Bytová krize </vt:lpstr>
      <vt:lpstr>Program Ukrajina - rozšíření veřejných ubytovacích kapacit</vt:lpstr>
      <vt:lpstr>Program Ukrajina - rozšíření veřejných ubytovacích kapacit</vt:lpstr>
      <vt:lpstr>Program Ukrajina - rozšíření veřejných ubytovacích kapacit</vt:lpstr>
      <vt:lpstr>Příklad</vt:lpstr>
      <vt:lpstr>Další možnosti</vt:lpstr>
      <vt:lpstr> Děkuji za pozornost a přeji pohodový zbytek týdne    Podrobnosti k Programu Ukrajina a další info na   www.mmr.cz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ubytování uprchlíků  z Ukrajiny</dc:title>
  <dc:creator>Semorád Zdeněk</dc:creator>
  <cp:lastModifiedBy>Steiner Leo</cp:lastModifiedBy>
  <cp:revision>20</cp:revision>
  <dcterms:created xsi:type="dcterms:W3CDTF">2022-04-05T13:44:45Z</dcterms:created>
  <dcterms:modified xsi:type="dcterms:W3CDTF">2022-05-04T19:02:16Z</dcterms:modified>
</cp:coreProperties>
</file>