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6" r:id="rId1"/>
  </p:sldMasterIdLst>
  <p:notesMasterIdLst>
    <p:notesMasterId r:id="rId21"/>
  </p:notesMasterIdLst>
  <p:handoutMasterIdLst>
    <p:handoutMasterId r:id="rId22"/>
  </p:handoutMasterIdLst>
  <p:sldIdLst>
    <p:sldId id="256" r:id="rId2"/>
    <p:sldId id="273" r:id="rId3"/>
    <p:sldId id="274" r:id="rId4"/>
    <p:sldId id="264" r:id="rId5"/>
    <p:sldId id="262" r:id="rId6"/>
    <p:sldId id="265" r:id="rId7"/>
    <p:sldId id="266" r:id="rId8"/>
    <p:sldId id="267" r:id="rId9"/>
    <p:sldId id="268" r:id="rId10"/>
    <p:sldId id="269" r:id="rId11"/>
    <p:sldId id="270" r:id="rId12"/>
    <p:sldId id="271" r:id="rId13"/>
    <p:sldId id="272" r:id="rId14"/>
    <p:sldId id="275" r:id="rId15"/>
    <p:sldId id="276" r:id="rId16"/>
    <p:sldId id="278" r:id="rId17"/>
    <p:sldId id="279" r:id="rId18"/>
    <p:sldId id="277" r:id="rId19"/>
    <p:sldId id="28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68"/>
    <p:restoredTop sz="96327"/>
  </p:normalViewPr>
  <p:slideViewPr>
    <p:cSldViewPr snapToGrid="0" snapToObjects="1">
      <p:cViewPr varScale="1">
        <p:scale>
          <a:sx n="67" d="100"/>
          <a:sy n="67" d="100"/>
        </p:scale>
        <p:origin x="812" y="52"/>
      </p:cViewPr>
      <p:guideLst>
        <p:guide orient="horz" pos="2160"/>
        <p:guide pos="3840"/>
      </p:guideLst>
    </p:cSldViewPr>
  </p:slideViewPr>
  <p:notesTextViewPr>
    <p:cViewPr>
      <p:scale>
        <a:sx n="1" d="1"/>
        <a:sy n="1" d="1"/>
      </p:scale>
      <p:origin x="0" y="0"/>
    </p:cViewPr>
  </p:notesTextViewPr>
  <p:notesViewPr>
    <p:cSldViewPr snapToGrid="0" snapToObjects="1" showGuides="1">
      <p:cViewPr varScale="1">
        <p:scale>
          <a:sx n="159" d="100"/>
          <a:sy n="159" d="100"/>
        </p:scale>
        <p:origin x="6824"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C3D0ABB3-B508-824E-9330-D578EB41FA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a16="http://schemas.microsoft.com/office/drawing/2014/main" id="{3211CAB2-C5D2-2640-AEBE-3DE4D2EB3BD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D222F56-76CC-2244-9969-3BD231BC40BB}" type="datetimeFigureOut">
              <a:t>20.04.2023</a:t>
            </a:fld>
            <a:endParaRPr lang="cs-CZ"/>
          </a:p>
        </p:txBody>
      </p:sp>
      <p:sp>
        <p:nvSpPr>
          <p:cNvPr id="4" name="Zástupný symbol pro zápatí 3">
            <a:extLst>
              <a:ext uri="{FF2B5EF4-FFF2-40B4-BE49-F238E27FC236}">
                <a16:creationId xmlns:a16="http://schemas.microsoft.com/office/drawing/2014/main" id="{9BC07A37-2E4C-4A45-B370-BAA6DA94F24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id="{CAF3F6C6-389C-964B-A899-5EA4A12A0B4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E8920A4-C4B0-3B45-B166-80304E6D2023}" type="slidenum">
              <a:t>‹#›</a:t>
            </a:fld>
            <a:endParaRPr lang="cs-CZ"/>
          </a:p>
        </p:txBody>
      </p:sp>
    </p:spTree>
    <p:extLst>
      <p:ext uri="{BB962C8B-B14F-4D97-AF65-F5344CB8AC3E}">
        <p14:creationId xmlns:p14="http://schemas.microsoft.com/office/powerpoint/2010/main" val="5226741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9BFD12-7377-AF4F-9E5D-41F7F9A57BED}" type="datetimeFigureOut">
              <a:t>20.04.2023</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F6F805-EB17-214F-846F-533D26B85AF7}" type="slidenum">
              <a:t>‹#›</a:t>
            </a:fld>
            <a:endParaRPr lang="cs-CZ"/>
          </a:p>
        </p:txBody>
      </p:sp>
    </p:spTree>
    <p:extLst>
      <p:ext uri="{BB962C8B-B14F-4D97-AF65-F5344CB8AC3E}">
        <p14:creationId xmlns:p14="http://schemas.microsoft.com/office/powerpoint/2010/main" val="1957979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bg>
      <p:bgPr>
        <a:solidFill>
          <a:schemeClr val="bg1"/>
        </a:solidFill>
        <a:effectLst/>
      </p:bgPr>
    </p:bg>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95F0446E-2BA5-074F-9D5A-1DA860FC77A8}"/>
              </a:ext>
            </a:extLst>
          </p:cNvPr>
          <p:cNvSpPr>
            <a:spLocks noGrp="1"/>
          </p:cNvSpPr>
          <p:nvPr>
            <p:ph type="title"/>
          </p:nvPr>
        </p:nvSpPr>
        <p:spPr>
          <a:xfrm>
            <a:off x="845298" y="989302"/>
            <a:ext cx="10515600" cy="2852737"/>
          </a:xfrm>
        </p:spPr>
        <p:txBody>
          <a:bodyPr anchor="b"/>
          <a:lstStyle>
            <a:lvl1pPr>
              <a:defRPr sz="6000"/>
            </a:lvl1pPr>
          </a:lstStyle>
          <a:p>
            <a:r>
              <a:rPr lang="cs-CZ" dirty="0"/>
              <a:t>Kliknutím lze upravit styl.</a:t>
            </a:r>
            <a:endParaRPr lang="en-US" dirty="0"/>
          </a:p>
        </p:txBody>
      </p:sp>
      <p:sp>
        <p:nvSpPr>
          <p:cNvPr id="12" name="Text Placeholder 2">
            <a:extLst>
              <a:ext uri="{FF2B5EF4-FFF2-40B4-BE49-F238E27FC236}">
                <a16:creationId xmlns:a16="http://schemas.microsoft.com/office/drawing/2014/main" id="{6D1C52D7-9D53-964E-AD7F-FCDE91C29911}"/>
              </a:ext>
            </a:extLst>
          </p:cNvPr>
          <p:cNvSpPr>
            <a:spLocks noGrp="1"/>
          </p:cNvSpPr>
          <p:nvPr>
            <p:ph type="body" idx="1"/>
          </p:nvPr>
        </p:nvSpPr>
        <p:spPr>
          <a:xfrm>
            <a:off x="845298" y="386902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dirty="0"/>
              <a:t>Po kliknutí můžete upravovat styly textu v předloze.</a:t>
            </a:r>
          </a:p>
        </p:txBody>
      </p:sp>
    </p:spTree>
    <p:extLst>
      <p:ext uri="{BB962C8B-B14F-4D97-AF65-F5344CB8AC3E}">
        <p14:creationId xmlns:p14="http://schemas.microsoft.com/office/powerpoint/2010/main" val="3679366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Date Placeholder 3"/>
          <p:cNvSpPr>
            <a:spLocks noGrp="1"/>
          </p:cNvSpPr>
          <p:nvPr>
            <p:ph type="dt" sz="half" idx="10"/>
          </p:nvPr>
        </p:nvSpPr>
        <p:spPr/>
        <p:txBody>
          <a:bodyPr/>
          <a:lstStyle/>
          <a:p>
            <a:fld id="{EA4D70B9-5AC9-DD4F-B4FA-247F1F891530}" type="datetime1">
              <a:t>20.04.2023</a:t>
            </a:fld>
            <a:endParaRPr lang="cs-CZ"/>
          </a:p>
        </p:txBody>
      </p:sp>
      <p:sp>
        <p:nvSpPr>
          <p:cNvPr id="5" name="Footer Placeholder 4"/>
          <p:cNvSpPr>
            <a:spLocks noGrp="1"/>
          </p:cNvSpPr>
          <p:nvPr>
            <p:ph type="ftr" sz="quarter" idx="11"/>
          </p:nvPr>
        </p:nvSpPr>
        <p:spPr/>
        <p:txBody>
          <a:bodyPr/>
          <a:lstStyle/>
          <a:p>
            <a:r>
              <a:rPr lang="cs-CZ"/>
              <a:t>Novinky v cestovním ruchu – léto 2021</a:t>
            </a:r>
          </a:p>
        </p:txBody>
      </p:sp>
      <p:sp>
        <p:nvSpPr>
          <p:cNvPr id="6" name="Slide Number Placeholder 5"/>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3718404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259388"/>
          </a:xfrm>
        </p:spPr>
        <p:txBody>
          <a:bodyPr vert="eaVert"/>
          <a:lstStyle/>
          <a:p>
            <a:r>
              <a:rPr lang="cs-CZ" dirty="0"/>
              <a:t>Kliknutím lze upravit styl.</a:t>
            </a:r>
            <a:endParaRPr lang="en-US" dirty="0"/>
          </a:p>
        </p:txBody>
      </p:sp>
      <p:sp>
        <p:nvSpPr>
          <p:cNvPr id="3" name="Vertical Text Placeholder 2"/>
          <p:cNvSpPr>
            <a:spLocks noGrp="1"/>
          </p:cNvSpPr>
          <p:nvPr>
            <p:ph type="body" orient="vert" idx="1"/>
          </p:nvPr>
        </p:nvSpPr>
        <p:spPr>
          <a:xfrm>
            <a:off x="838200" y="365125"/>
            <a:ext cx="7734300" cy="5259388"/>
          </a:xfrm>
        </p:spPr>
        <p:txBody>
          <a:bodyPr vert="eaVert"/>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Date Placeholder 3"/>
          <p:cNvSpPr>
            <a:spLocks noGrp="1"/>
          </p:cNvSpPr>
          <p:nvPr>
            <p:ph type="dt" sz="half" idx="10"/>
          </p:nvPr>
        </p:nvSpPr>
        <p:spPr/>
        <p:txBody>
          <a:bodyPr/>
          <a:lstStyle/>
          <a:p>
            <a:fld id="{19E80D57-1D93-2946-AFD0-6D29B9F3A147}" type="datetime1">
              <a:t>20.04.2023</a:t>
            </a:fld>
            <a:endParaRPr lang="cs-CZ"/>
          </a:p>
        </p:txBody>
      </p:sp>
      <p:sp>
        <p:nvSpPr>
          <p:cNvPr id="5" name="Footer Placeholder 4"/>
          <p:cNvSpPr>
            <a:spLocks noGrp="1"/>
          </p:cNvSpPr>
          <p:nvPr>
            <p:ph type="ftr" sz="quarter" idx="11"/>
          </p:nvPr>
        </p:nvSpPr>
        <p:spPr/>
        <p:txBody>
          <a:bodyPr/>
          <a:lstStyle/>
          <a:p>
            <a:r>
              <a:rPr lang="cs-CZ"/>
              <a:t>Novinky v cestovním ruchu – léto 2021</a:t>
            </a:r>
          </a:p>
        </p:txBody>
      </p:sp>
      <p:sp>
        <p:nvSpPr>
          <p:cNvPr id="6" name="Slide Number Placeholder 5"/>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2258614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cs-CZ" dirty="0"/>
              <a:t>Kliknutím lze upravit styl.</a:t>
            </a:r>
            <a:endParaRPr lang="en-US" dirty="0"/>
          </a:p>
        </p:txBody>
      </p:sp>
      <p:sp>
        <p:nvSpPr>
          <p:cNvPr id="3" name="Content Placeholder 2"/>
          <p:cNvSpPr>
            <a:spLocks noGrp="1"/>
          </p:cNvSpPr>
          <p:nvPr>
            <p:ph idx="1"/>
          </p:nvPr>
        </p:nvSpPr>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Date Placeholder 3"/>
          <p:cNvSpPr>
            <a:spLocks noGrp="1"/>
          </p:cNvSpPr>
          <p:nvPr>
            <p:ph type="dt" sz="half" idx="10"/>
          </p:nvPr>
        </p:nvSpPr>
        <p:spPr/>
        <p:txBody>
          <a:bodyPr/>
          <a:lstStyle/>
          <a:p>
            <a:fld id="{00CB10B1-3D63-454C-8A55-F234CDB8A490}" type="datetime1">
              <a:t>20.04.2023</a:t>
            </a:fld>
            <a:endParaRPr lang="cs-CZ"/>
          </a:p>
        </p:txBody>
      </p:sp>
      <p:sp>
        <p:nvSpPr>
          <p:cNvPr id="5" name="Footer Placeholder 4"/>
          <p:cNvSpPr>
            <a:spLocks noGrp="1"/>
          </p:cNvSpPr>
          <p:nvPr>
            <p:ph type="ftr" sz="quarter" idx="11"/>
          </p:nvPr>
        </p:nvSpPr>
        <p:spPr/>
        <p:txBody>
          <a:bodyPr/>
          <a:lstStyle/>
          <a:p>
            <a:r>
              <a:rPr lang="cs-CZ"/>
              <a:t>Novinky v cestovním ruchu – léto 2021</a:t>
            </a:r>
          </a:p>
        </p:txBody>
      </p:sp>
      <p:sp>
        <p:nvSpPr>
          <p:cNvPr id="6" name="Slide Number Placeholder 5"/>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3093967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oddílu">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BB5FD45-C6FC-FA4E-8F73-BD321229A0A2}" type="datetime1">
              <a:t>20.04.2023</a:t>
            </a:fld>
            <a:endParaRPr lang="cs-CZ"/>
          </a:p>
        </p:txBody>
      </p:sp>
      <p:sp>
        <p:nvSpPr>
          <p:cNvPr id="5" name="Footer Placeholder 4"/>
          <p:cNvSpPr>
            <a:spLocks noGrp="1"/>
          </p:cNvSpPr>
          <p:nvPr>
            <p:ph type="ftr" sz="quarter" idx="11"/>
          </p:nvPr>
        </p:nvSpPr>
        <p:spPr/>
        <p:txBody>
          <a:bodyPr/>
          <a:lstStyle/>
          <a:p>
            <a:r>
              <a:rPr lang="cs-CZ"/>
              <a:t>Novinky v cestovním ruchu – léto 2021</a:t>
            </a:r>
          </a:p>
        </p:txBody>
      </p:sp>
      <p:sp>
        <p:nvSpPr>
          <p:cNvPr id="6" name="Slide Number Placeholder 5"/>
          <p:cNvSpPr>
            <a:spLocks noGrp="1"/>
          </p:cNvSpPr>
          <p:nvPr>
            <p:ph type="sldNum" sz="quarter" idx="12"/>
          </p:nvPr>
        </p:nvSpPr>
        <p:spPr/>
        <p:txBody>
          <a:bodyPr/>
          <a:lstStyle/>
          <a:p>
            <a:fld id="{E2513053-D514-8448-BD9B-6AC86BD996A2}" type="slidenum">
              <a:t>‹#›</a:t>
            </a:fld>
            <a:endParaRPr lang="cs-CZ"/>
          </a:p>
        </p:txBody>
      </p:sp>
      <p:sp>
        <p:nvSpPr>
          <p:cNvPr id="7" name="Title 1">
            <a:extLst>
              <a:ext uri="{FF2B5EF4-FFF2-40B4-BE49-F238E27FC236}">
                <a16:creationId xmlns:a16="http://schemas.microsoft.com/office/drawing/2014/main" id="{4F4949EF-3906-7247-A998-646612F81A6C}"/>
              </a:ext>
            </a:extLst>
          </p:cNvPr>
          <p:cNvSpPr>
            <a:spLocks noGrp="1"/>
          </p:cNvSpPr>
          <p:nvPr>
            <p:ph type="title"/>
          </p:nvPr>
        </p:nvSpPr>
        <p:spPr>
          <a:xfrm>
            <a:off x="845298" y="989302"/>
            <a:ext cx="10515600" cy="2852737"/>
          </a:xfrm>
        </p:spPr>
        <p:txBody>
          <a:bodyPr anchor="b"/>
          <a:lstStyle>
            <a:lvl1pPr>
              <a:defRPr sz="6000"/>
            </a:lvl1pPr>
          </a:lstStyle>
          <a:p>
            <a:r>
              <a:rPr lang="cs-CZ" dirty="0"/>
              <a:t>Kliknutím lze upravit styl.</a:t>
            </a:r>
            <a:endParaRPr lang="en-US" dirty="0"/>
          </a:p>
        </p:txBody>
      </p:sp>
      <p:sp>
        <p:nvSpPr>
          <p:cNvPr id="8" name="Text Placeholder 2">
            <a:extLst>
              <a:ext uri="{FF2B5EF4-FFF2-40B4-BE49-F238E27FC236}">
                <a16:creationId xmlns:a16="http://schemas.microsoft.com/office/drawing/2014/main" id="{544C4C04-2844-7D47-AFA2-6CCB143D943E}"/>
              </a:ext>
            </a:extLst>
          </p:cNvPr>
          <p:cNvSpPr>
            <a:spLocks noGrp="1"/>
          </p:cNvSpPr>
          <p:nvPr>
            <p:ph type="body" idx="1"/>
          </p:nvPr>
        </p:nvSpPr>
        <p:spPr>
          <a:xfrm>
            <a:off x="845298" y="386902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dirty="0"/>
              <a:t>Po kliknutí můžete upravovat styly textu v předloze.</a:t>
            </a:r>
          </a:p>
        </p:txBody>
      </p:sp>
    </p:spTree>
    <p:extLst>
      <p:ext uri="{BB962C8B-B14F-4D97-AF65-F5344CB8AC3E}">
        <p14:creationId xmlns:p14="http://schemas.microsoft.com/office/powerpoint/2010/main" val="4280399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cs-CZ" dirty="0"/>
              <a:t>Kliknutím lze upravit styl.</a:t>
            </a:r>
            <a:endParaRPr lang="en-US" dirty="0"/>
          </a:p>
        </p:txBody>
      </p:sp>
      <p:sp>
        <p:nvSpPr>
          <p:cNvPr id="3" name="Content Placeholder 2"/>
          <p:cNvSpPr>
            <a:spLocks noGrp="1"/>
          </p:cNvSpPr>
          <p:nvPr>
            <p:ph sz="half" idx="1"/>
          </p:nvPr>
        </p:nvSpPr>
        <p:spPr>
          <a:xfrm>
            <a:off x="838200" y="1304925"/>
            <a:ext cx="5181600" cy="4319588"/>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Content Placeholder 3"/>
          <p:cNvSpPr>
            <a:spLocks noGrp="1"/>
          </p:cNvSpPr>
          <p:nvPr>
            <p:ph sz="half" idx="2"/>
          </p:nvPr>
        </p:nvSpPr>
        <p:spPr>
          <a:xfrm>
            <a:off x="6172200" y="1304925"/>
            <a:ext cx="5181600" cy="4319588"/>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5" name="Date Placeholder 4"/>
          <p:cNvSpPr>
            <a:spLocks noGrp="1"/>
          </p:cNvSpPr>
          <p:nvPr>
            <p:ph type="dt" sz="half" idx="10"/>
          </p:nvPr>
        </p:nvSpPr>
        <p:spPr/>
        <p:txBody>
          <a:bodyPr/>
          <a:lstStyle/>
          <a:p>
            <a:fld id="{4DA3417B-9DB1-6D4D-BC0C-5A2D93988509}" type="datetime1">
              <a:t>20.04.2023</a:t>
            </a:fld>
            <a:endParaRPr lang="cs-CZ"/>
          </a:p>
        </p:txBody>
      </p:sp>
      <p:sp>
        <p:nvSpPr>
          <p:cNvPr id="6" name="Footer Placeholder 5"/>
          <p:cNvSpPr>
            <a:spLocks noGrp="1"/>
          </p:cNvSpPr>
          <p:nvPr>
            <p:ph type="ftr" sz="quarter" idx="11"/>
          </p:nvPr>
        </p:nvSpPr>
        <p:spPr/>
        <p:txBody>
          <a:bodyPr/>
          <a:lstStyle/>
          <a:p>
            <a:r>
              <a:rPr lang="cs-CZ"/>
              <a:t>Novinky v cestovním ruchu – léto 2021</a:t>
            </a:r>
          </a:p>
        </p:txBody>
      </p:sp>
      <p:sp>
        <p:nvSpPr>
          <p:cNvPr id="7" name="Slide Number Placeholder 6"/>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3012697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687388"/>
          </a:xfrm>
        </p:spPr>
        <p:txBody>
          <a:bodyPr anchor="b"/>
          <a:lstStyle/>
          <a:p>
            <a:r>
              <a:rPr lang="cs-CZ" dirty="0"/>
              <a:t>Kliknutím lze upravit styl.</a:t>
            </a:r>
            <a:endParaRPr lang="en-US" dirty="0"/>
          </a:p>
        </p:txBody>
      </p:sp>
      <p:sp>
        <p:nvSpPr>
          <p:cNvPr id="3" name="Text Placeholder 2"/>
          <p:cNvSpPr>
            <a:spLocks noGrp="1"/>
          </p:cNvSpPr>
          <p:nvPr>
            <p:ph type="body" idx="1"/>
          </p:nvPr>
        </p:nvSpPr>
        <p:spPr>
          <a:xfrm>
            <a:off x="839788" y="1304925"/>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dirty="0"/>
              <a:t>Po kliknutí můžete upravovat styly textu v předloze.</a:t>
            </a:r>
          </a:p>
        </p:txBody>
      </p:sp>
      <p:sp>
        <p:nvSpPr>
          <p:cNvPr id="4" name="Content Placeholder 3"/>
          <p:cNvSpPr>
            <a:spLocks noGrp="1"/>
          </p:cNvSpPr>
          <p:nvPr>
            <p:ph sz="half" idx="2"/>
          </p:nvPr>
        </p:nvSpPr>
        <p:spPr>
          <a:xfrm>
            <a:off x="839788" y="2381248"/>
            <a:ext cx="5157787" cy="3243265"/>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5" name="Text Placeholder 4"/>
          <p:cNvSpPr>
            <a:spLocks noGrp="1"/>
          </p:cNvSpPr>
          <p:nvPr>
            <p:ph type="body" sz="quarter" idx="3"/>
          </p:nvPr>
        </p:nvSpPr>
        <p:spPr>
          <a:xfrm>
            <a:off x="6172200" y="1304925"/>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dirty="0"/>
              <a:t>Po kliknutí můžete upravovat styly textu v předloze.</a:t>
            </a:r>
          </a:p>
        </p:txBody>
      </p:sp>
      <p:sp>
        <p:nvSpPr>
          <p:cNvPr id="6" name="Content Placeholder 5"/>
          <p:cNvSpPr>
            <a:spLocks noGrp="1"/>
          </p:cNvSpPr>
          <p:nvPr>
            <p:ph sz="quarter" idx="4"/>
          </p:nvPr>
        </p:nvSpPr>
        <p:spPr>
          <a:xfrm>
            <a:off x="6172200" y="2381248"/>
            <a:ext cx="5183188" cy="3243265"/>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7" name="Date Placeholder 6"/>
          <p:cNvSpPr>
            <a:spLocks noGrp="1"/>
          </p:cNvSpPr>
          <p:nvPr>
            <p:ph type="dt" sz="half" idx="10"/>
          </p:nvPr>
        </p:nvSpPr>
        <p:spPr/>
        <p:txBody>
          <a:bodyPr/>
          <a:lstStyle/>
          <a:p>
            <a:fld id="{B0B7D294-69E3-9D4D-93D4-2E238C326C15}" type="datetime1">
              <a:t>20.04.2023</a:t>
            </a:fld>
            <a:endParaRPr lang="cs-CZ"/>
          </a:p>
        </p:txBody>
      </p:sp>
      <p:sp>
        <p:nvSpPr>
          <p:cNvPr id="8" name="Footer Placeholder 7"/>
          <p:cNvSpPr>
            <a:spLocks noGrp="1"/>
          </p:cNvSpPr>
          <p:nvPr>
            <p:ph type="ftr" sz="quarter" idx="11"/>
          </p:nvPr>
        </p:nvSpPr>
        <p:spPr/>
        <p:txBody>
          <a:bodyPr/>
          <a:lstStyle/>
          <a:p>
            <a:r>
              <a:rPr lang="cs-CZ"/>
              <a:t>Novinky v cestovním ruchu – léto 2021</a:t>
            </a:r>
          </a:p>
        </p:txBody>
      </p:sp>
      <p:sp>
        <p:nvSpPr>
          <p:cNvPr id="9" name="Slide Number Placeholder 8"/>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3146356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cs-CZ" dirty="0"/>
              <a:t>Kliknutím lze upravit styl.</a:t>
            </a:r>
            <a:endParaRPr lang="en-US" dirty="0"/>
          </a:p>
        </p:txBody>
      </p:sp>
      <p:sp>
        <p:nvSpPr>
          <p:cNvPr id="3" name="Date Placeholder 2"/>
          <p:cNvSpPr>
            <a:spLocks noGrp="1"/>
          </p:cNvSpPr>
          <p:nvPr>
            <p:ph type="dt" sz="half" idx="10"/>
          </p:nvPr>
        </p:nvSpPr>
        <p:spPr/>
        <p:txBody>
          <a:bodyPr/>
          <a:lstStyle/>
          <a:p>
            <a:fld id="{6043966A-A054-844C-ADD4-DD683C9A6B44}" type="datetime1">
              <a:t>20.04.2023</a:t>
            </a:fld>
            <a:endParaRPr lang="cs-CZ"/>
          </a:p>
        </p:txBody>
      </p:sp>
      <p:sp>
        <p:nvSpPr>
          <p:cNvPr id="4" name="Footer Placeholder 3"/>
          <p:cNvSpPr>
            <a:spLocks noGrp="1"/>
          </p:cNvSpPr>
          <p:nvPr>
            <p:ph type="ftr" sz="quarter" idx="11"/>
          </p:nvPr>
        </p:nvSpPr>
        <p:spPr/>
        <p:txBody>
          <a:bodyPr/>
          <a:lstStyle/>
          <a:p>
            <a:r>
              <a:rPr lang="cs-CZ"/>
              <a:t>Novinky v cestovním ruchu – léto 2021</a:t>
            </a:r>
          </a:p>
        </p:txBody>
      </p:sp>
      <p:sp>
        <p:nvSpPr>
          <p:cNvPr id="5" name="Slide Number Placeholder 4"/>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2124191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A6E48A-7B06-DD4E-B4F1-99FFA5BA3C4E}" type="datetime1">
              <a:t>20.04.2023</a:t>
            </a:fld>
            <a:endParaRPr lang="cs-CZ"/>
          </a:p>
        </p:txBody>
      </p:sp>
      <p:sp>
        <p:nvSpPr>
          <p:cNvPr id="3" name="Footer Placeholder 2"/>
          <p:cNvSpPr>
            <a:spLocks noGrp="1"/>
          </p:cNvSpPr>
          <p:nvPr>
            <p:ph type="ftr" sz="quarter" idx="11"/>
          </p:nvPr>
        </p:nvSpPr>
        <p:spPr/>
        <p:txBody>
          <a:bodyPr/>
          <a:lstStyle/>
          <a:p>
            <a:r>
              <a:rPr lang="cs-CZ"/>
              <a:t>Novinky v cestovním ruchu – léto 2021</a:t>
            </a:r>
          </a:p>
        </p:txBody>
      </p:sp>
      <p:sp>
        <p:nvSpPr>
          <p:cNvPr id="4" name="Slide Number Placeholder 3"/>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725680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bsah s titulkem">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1304925"/>
            <a:ext cx="6172200" cy="43195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Text Placeholder 3"/>
          <p:cNvSpPr>
            <a:spLocks noGrp="1"/>
          </p:cNvSpPr>
          <p:nvPr>
            <p:ph type="body" sz="half" idx="2"/>
          </p:nvPr>
        </p:nvSpPr>
        <p:spPr>
          <a:xfrm>
            <a:off x="839788" y="1304925"/>
            <a:ext cx="3932237" cy="4319589"/>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dirty="0"/>
              <a:t>Po kliknutí můžete upravovat styly textu v předloze.</a:t>
            </a:r>
            <a:endParaRPr lang="en-US" dirty="0"/>
          </a:p>
        </p:txBody>
      </p:sp>
      <p:sp>
        <p:nvSpPr>
          <p:cNvPr id="5" name="Date Placeholder 4"/>
          <p:cNvSpPr>
            <a:spLocks noGrp="1"/>
          </p:cNvSpPr>
          <p:nvPr>
            <p:ph type="dt" sz="half" idx="10"/>
          </p:nvPr>
        </p:nvSpPr>
        <p:spPr/>
        <p:txBody>
          <a:bodyPr/>
          <a:lstStyle/>
          <a:p>
            <a:fld id="{F7399FE8-A97A-9040-BC1B-01299C18F4E1}" type="datetime1">
              <a:t>20.04.2023</a:t>
            </a:fld>
            <a:endParaRPr lang="cs-CZ"/>
          </a:p>
        </p:txBody>
      </p:sp>
      <p:sp>
        <p:nvSpPr>
          <p:cNvPr id="6" name="Footer Placeholder 5"/>
          <p:cNvSpPr>
            <a:spLocks noGrp="1"/>
          </p:cNvSpPr>
          <p:nvPr>
            <p:ph type="ftr" sz="quarter" idx="11"/>
          </p:nvPr>
        </p:nvSpPr>
        <p:spPr/>
        <p:txBody>
          <a:bodyPr/>
          <a:lstStyle/>
          <a:p>
            <a:r>
              <a:rPr lang="cs-CZ"/>
              <a:t>Novinky v cestovním ruchu – léto 2021</a:t>
            </a:r>
          </a:p>
        </p:txBody>
      </p:sp>
      <p:sp>
        <p:nvSpPr>
          <p:cNvPr id="7" name="Slide Number Placeholder 6"/>
          <p:cNvSpPr>
            <a:spLocks noGrp="1"/>
          </p:cNvSpPr>
          <p:nvPr>
            <p:ph type="sldNum" sz="quarter" idx="12"/>
          </p:nvPr>
        </p:nvSpPr>
        <p:spPr/>
        <p:txBody>
          <a:bodyPr/>
          <a:lstStyle/>
          <a:p>
            <a:fld id="{E2513053-D514-8448-BD9B-6AC86BD996A2}" type="slidenum">
              <a:t>‹#›</a:t>
            </a:fld>
            <a:endParaRPr lang="cs-CZ"/>
          </a:p>
        </p:txBody>
      </p:sp>
      <p:sp>
        <p:nvSpPr>
          <p:cNvPr id="8" name="Title 1">
            <a:extLst>
              <a:ext uri="{FF2B5EF4-FFF2-40B4-BE49-F238E27FC236}">
                <a16:creationId xmlns:a16="http://schemas.microsoft.com/office/drawing/2014/main" id="{74B2FEFB-40EB-A242-879E-90E7A9ACB2D6}"/>
              </a:ext>
            </a:extLst>
          </p:cNvPr>
          <p:cNvSpPr>
            <a:spLocks noGrp="1"/>
          </p:cNvSpPr>
          <p:nvPr>
            <p:ph type="title"/>
          </p:nvPr>
        </p:nvSpPr>
        <p:spPr>
          <a:xfrm>
            <a:off x="838200" y="374735"/>
            <a:ext cx="10515600" cy="677778"/>
          </a:xfrm>
        </p:spPr>
        <p:txBody>
          <a:bodyPr anchor="b"/>
          <a:lstStyle/>
          <a:p>
            <a:r>
              <a:rPr lang="cs-CZ" dirty="0"/>
              <a:t>Kliknutím lze upravit styl.</a:t>
            </a:r>
            <a:endParaRPr lang="en-US" dirty="0"/>
          </a:p>
        </p:txBody>
      </p:sp>
    </p:spTree>
    <p:extLst>
      <p:ext uri="{BB962C8B-B14F-4D97-AF65-F5344CB8AC3E}">
        <p14:creationId xmlns:p14="http://schemas.microsoft.com/office/powerpoint/2010/main" val="3004570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brázek s titulke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183188" y="1304924"/>
            <a:ext cx="6172200" cy="431958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dirty="0"/>
              <a:t>Kliknutím na ikonu přidáte obrázek.</a:t>
            </a:r>
            <a:endParaRPr lang="en-US" dirty="0"/>
          </a:p>
        </p:txBody>
      </p:sp>
      <p:sp>
        <p:nvSpPr>
          <p:cNvPr id="4" name="Text Placeholder 3"/>
          <p:cNvSpPr>
            <a:spLocks noGrp="1"/>
          </p:cNvSpPr>
          <p:nvPr>
            <p:ph type="body" sz="half" idx="2"/>
          </p:nvPr>
        </p:nvSpPr>
        <p:spPr>
          <a:xfrm>
            <a:off x="839788" y="1304926"/>
            <a:ext cx="3932237" cy="43195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dirty="0"/>
              <a:t>Po kliknutí můžete upravovat styly textu v předloze.</a:t>
            </a:r>
            <a:endParaRPr lang="en-US" dirty="0"/>
          </a:p>
        </p:txBody>
      </p:sp>
      <p:sp>
        <p:nvSpPr>
          <p:cNvPr id="5" name="Date Placeholder 4"/>
          <p:cNvSpPr>
            <a:spLocks noGrp="1"/>
          </p:cNvSpPr>
          <p:nvPr>
            <p:ph type="dt" sz="half" idx="10"/>
          </p:nvPr>
        </p:nvSpPr>
        <p:spPr/>
        <p:txBody>
          <a:bodyPr/>
          <a:lstStyle/>
          <a:p>
            <a:fld id="{5D51CB02-1686-5E4E-8C77-FF7AEFEA844F}" type="datetime1">
              <a:t>20.04.2023</a:t>
            </a:fld>
            <a:endParaRPr lang="cs-CZ"/>
          </a:p>
        </p:txBody>
      </p:sp>
      <p:sp>
        <p:nvSpPr>
          <p:cNvPr id="6" name="Footer Placeholder 5"/>
          <p:cNvSpPr>
            <a:spLocks noGrp="1"/>
          </p:cNvSpPr>
          <p:nvPr>
            <p:ph type="ftr" sz="quarter" idx="11"/>
          </p:nvPr>
        </p:nvSpPr>
        <p:spPr/>
        <p:txBody>
          <a:bodyPr/>
          <a:lstStyle/>
          <a:p>
            <a:r>
              <a:rPr lang="cs-CZ"/>
              <a:t>Novinky v cestovním ruchu – léto 2021</a:t>
            </a:r>
          </a:p>
        </p:txBody>
      </p:sp>
      <p:sp>
        <p:nvSpPr>
          <p:cNvPr id="7" name="Slide Number Placeholder 6"/>
          <p:cNvSpPr>
            <a:spLocks noGrp="1"/>
          </p:cNvSpPr>
          <p:nvPr>
            <p:ph type="sldNum" sz="quarter" idx="12"/>
          </p:nvPr>
        </p:nvSpPr>
        <p:spPr/>
        <p:txBody>
          <a:bodyPr/>
          <a:lstStyle/>
          <a:p>
            <a:fld id="{E2513053-D514-8448-BD9B-6AC86BD996A2}" type="slidenum">
              <a:t>‹#›</a:t>
            </a:fld>
            <a:endParaRPr lang="cs-CZ"/>
          </a:p>
        </p:txBody>
      </p:sp>
      <p:sp>
        <p:nvSpPr>
          <p:cNvPr id="8" name="Title 1">
            <a:extLst>
              <a:ext uri="{FF2B5EF4-FFF2-40B4-BE49-F238E27FC236}">
                <a16:creationId xmlns:a16="http://schemas.microsoft.com/office/drawing/2014/main" id="{E4DA77E7-49D4-194B-BF48-C6879F89950D}"/>
              </a:ext>
            </a:extLst>
          </p:cNvPr>
          <p:cNvSpPr>
            <a:spLocks noGrp="1"/>
          </p:cNvSpPr>
          <p:nvPr>
            <p:ph type="title"/>
          </p:nvPr>
        </p:nvSpPr>
        <p:spPr>
          <a:xfrm>
            <a:off x="838200" y="374735"/>
            <a:ext cx="10515600" cy="677778"/>
          </a:xfrm>
        </p:spPr>
        <p:txBody>
          <a:bodyPr anchor="b"/>
          <a:lstStyle/>
          <a:p>
            <a:r>
              <a:rPr lang="cs-CZ" dirty="0"/>
              <a:t>Kliknutím lze upravit styl.</a:t>
            </a:r>
            <a:endParaRPr lang="en-US" dirty="0"/>
          </a:p>
        </p:txBody>
      </p:sp>
    </p:spTree>
    <p:extLst>
      <p:ext uri="{BB962C8B-B14F-4D97-AF65-F5344CB8AC3E}">
        <p14:creationId xmlns:p14="http://schemas.microsoft.com/office/powerpoint/2010/main" val="1597092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74735"/>
            <a:ext cx="10515600" cy="677778"/>
          </a:xfrm>
          <a:prstGeom prst="rect">
            <a:avLst/>
          </a:prstGeom>
        </p:spPr>
        <p:txBody>
          <a:bodyPr vert="horz" lIns="91440" tIns="45720" rIns="91440" bIns="45720" rtlCol="0" anchor="b">
            <a:normAutofit/>
          </a:bodyPr>
          <a:lstStyle/>
          <a:p>
            <a:r>
              <a:rPr lang="cs-CZ" dirty="0"/>
              <a:t>Kliknutím lze upravit styl.</a:t>
            </a:r>
            <a:endParaRPr lang="en-US" dirty="0"/>
          </a:p>
        </p:txBody>
      </p:sp>
      <p:sp>
        <p:nvSpPr>
          <p:cNvPr id="3" name="Text Placeholder 2"/>
          <p:cNvSpPr>
            <a:spLocks noGrp="1"/>
          </p:cNvSpPr>
          <p:nvPr>
            <p:ph type="body" idx="1"/>
          </p:nvPr>
        </p:nvSpPr>
        <p:spPr>
          <a:xfrm>
            <a:off x="838200" y="1304926"/>
            <a:ext cx="10515600" cy="4319588"/>
          </a:xfrm>
          <a:prstGeom prst="rect">
            <a:avLst/>
          </a:prstGeom>
        </p:spPr>
        <p:txBody>
          <a:bodyPr vert="horz" lIns="91440" tIns="45720" rIns="91440" bIns="45720" rtlCol="0">
            <a:normAutofit/>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Date Placeholder 3"/>
          <p:cNvSpPr>
            <a:spLocks noGrp="1"/>
          </p:cNvSpPr>
          <p:nvPr>
            <p:ph type="dt" sz="half" idx="2"/>
          </p:nvPr>
        </p:nvSpPr>
        <p:spPr>
          <a:xfrm>
            <a:off x="8610600" y="6197543"/>
            <a:ext cx="124690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B073E4-06FD-6D40-9982-0E8CCC73F560}" type="datetime1">
              <a:t>20.04.2023</a:t>
            </a:fld>
            <a:endParaRPr lang="cs-CZ"/>
          </a:p>
        </p:txBody>
      </p:sp>
      <p:sp>
        <p:nvSpPr>
          <p:cNvPr id="5" name="Footer Placeholder 4"/>
          <p:cNvSpPr>
            <a:spLocks noGrp="1"/>
          </p:cNvSpPr>
          <p:nvPr>
            <p:ph type="ftr" sz="quarter" idx="3"/>
          </p:nvPr>
        </p:nvSpPr>
        <p:spPr>
          <a:xfrm>
            <a:off x="4038600" y="618725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a:t>Novinky v cestovním ruchu – léto 2021</a:t>
            </a:r>
          </a:p>
        </p:txBody>
      </p:sp>
      <p:sp>
        <p:nvSpPr>
          <p:cNvPr id="6" name="Slide Number Placeholder 5"/>
          <p:cNvSpPr>
            <a:spLocks noGrp="1"/>
          </p:cNvSpPr>
          <p:nvPr>
            <p:ph type="sldNum" sz="quarter" idx="4"/>
          </p:nvPr>
        </p:nvSpPr>
        <p:spPr>
          <a:xfrm>
            <a:off x="10314708" y="6187253"/>
            <a:ext cx="103909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13053-D514-8448-BD9B-6AC86BD996A2}" type="slidenum">
              <a:t>‹#›</a:t>
            </a:fld>
            <a:endParaRPr lang="cs-CZ"/>
          </a:p>
        </p:txBody>
      </p:sp>
      <p:pic>
        <p:nvPicPr>
          <p:cNvPr id="7" name="Obrázek 6">
            <a:extLst>
              <a:ext uri="{FF2B5EF4-FFF2-40B4-BE49-F238E27FC236}">
                <a16:creationId xmlns:a16="http://schemas.microsoft.com/office/drawing/2014/main" id="{D964BFAD-E371-A44E-A2DA-B96F71D70854}"/>
              </a:ext>
            </a:extLst>
          </p:cNvPr>
          <p:cNvPicPr>
            <a:picLocks noChangeAspect="1"/>
          </p:cNvPicPr>
          <p:nvPr userDrawn="1"/>
        </p:nvPicPr>
        <p:blipFill>
          <a:blip r:embed="rId13"/>
          <a:stretch>
            <a:fillRect/>
          </a:stretch>
        </p:blipFill>
        <p:spPr>
          <a:xfrm>
            <a:off x="376539" y="5925500"/>
            <a:ext cx="1440000" cy="637168"/>
          </a:xfrm>
          <a:prstGeom prst="rect">
            <a:avLst/>
          </a:prstGeom>
        </p:spPr>
      </p:pic>
    </p:spTree>
    <p:extLst>
      <p:ext uri="{BB962C8B-B14F-4D97-AF65-F5344CB8AC3E}">
        <p14:creationId xmlns:p14="http://schemas.microsoft.com/office/powerpoint/2010/main" val="287925329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355600" indent="-355600" algn="l" defTabSz="914400" rtl="0" eaLnBrk="1" latinLnBrk="0" hangingPunct="1">
        <a:lnSpc>
          <a:spcPct val="90000"/>
        </a:lnSpc>
        <a:spcBef>
          <a:spcPts val="1000"/>
        </a:spcBef>
        <a:buFont typeface="System Font Regular"/>
        <a:buChar char="–"/>
        <a:tabLst/>
        <a:defRPr sz="2800" kern="1200">
          <a:solidFill>
            <a:schemeClr val="bg2">
              <a:lumMod val="25000"/>
            </a:schemeClr>
          </a:solidFill>
          <a:latin typeface="+mn-lt"/>
          <a:ea typeface="+mn-ea"/>
          <a:cs typeface="+mn-cs"/>
        </a:defRPr>
      </a:lvl1pPr>
      <a:lvl2pPr marL="711200" indent="-355600" algn="l" defTabSz="914400" rtl="0" eaLnBrk="1" latinLnBrk="0" hangingPunct="1">
        <a:lnSpc>
          <a:spcPct val="90000"/>
        </a:lnSpc>
        <a:spcBef>
          <a:spcPts val="500"/>
        </a:spcBef>
        <a:buFont typeface="System Font Regular"/>
        <a:buChar char="–"/>
        <a:tabLst/>
        <a:defRPr sz="2400" kern="1200">
          <a:solidFill>
            <a:schemeClr val="bg2">
              <a:lumMod val="25000"/>
            </a:schemeClr>
          </a:solidFill>
          <a:latin typeface="+mn-lt"/>
          <a:ea typeface="+mn-ea"/>
          <a:cs typeface="+mn-cs"/>
        </a:defRPr>
      </a:lvl2pPr>
      <a:lvl3pPr marL="1068388" indent="-357188" algn="l" defTabSz="914400" rtl="0" eaLnBrk="1" latinLnBrk="0" hangingPunct="1">
        <a:lnSpc>
          <a:spcPct val="90000"/>
        </a:lnSpc>
        <a:spcBef>
          <a:spcPts val="500"/>
        </a:spcBef>
        <a:buFont typeface="System Font Regular"/>
        <a:buChar char="–"/>
        <a:tabLst/>
        <a:defRPr sz="2000" kern="1200">
          <a:solidFill>
            <a:schemeClr val="bg2">
              <a:lumMod val="25000"/>
            </a:schemeClr>
          </a:solidFill>
          <a:latin typeface="+mn-lt"/>
          <a:ea typeface="+mn-ea"/>
          <a:cs typeface="+mn-cs"/>
        </a:defRPr>
      </a:lvl3pPr>
      <a:lvl4pPr marL="1423988" indent="-355600" algn="l" defTabSz="914400" rtl="0" eaLnBrk="1" latinLnBrk="0" hangingPunct="1">
        <a:lnSpc>
          <a:spcPct val="90000"/>
        </a:lnSpc>
        <a:spcBef>
          <a:spcPts val="500"/>
        </a:spcBef>
        <a:buFont typeface="System Font Regular"/>
        <a:buChar char="–"/>
        <a:tabLst/>
        <a:defRPr sz="1800" kern="1200">
          <a:solidFill>
            <a:schemeClr val="bg2">
              <a:lumMod val="25000"/>
            </a:schemeClr>
          </a:solidFill>
          <a:latin typeface="+mn-lt"/>
          <a:ea typeface="+mn-ea"/>
          <a:cs typeface="+mn-cs"/>
        </a:defRPr>
      </a:lvl4pPr>
      <a:lvl5pPr marL="1779588" indent="-355600" algn="l" defTabSz="914400" rtl="0" eaLnBrk="1" latinLnBrk="0" hangingPunct="1">
        <a:lnSpc>
          <a:spcPct val="90000"/>
        </a:lnSpc>
        <a:spcBef>
          <a:spcPts val="500"/>
        </a:spcBef>
        <a:buFont typeface="System Font Regular"/>
        <a:buChar char="–"/>
        <a:tabLst/>
        <a:defRPr sz="18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userDrawn="1">
          <p15:clr>
            <a:srgbClr val="F26B43"/>
          </p15:clr>
        </p15:guide>
        <p15:guide id="2" pos="7151" userDrawn="1">
          <p15:clr>
            <a:srgbClr val="F26B43"/>
          </p15:clr>
        </p15:guide>
        <p15:guide id="3" orient="horz" pos="4133" userDrawn="1">
          <p15:clr>
            <a:srgbClr val="F26B43"/>
          </p15:clr>
        </p15:guide>
        <p15:guide id="4" pos="529" userDrawn="1">
          <p15:clr>
            <a:srgbClr val="F26B43"/>
          </p15:clr>
        </p15:guide>
        <p15:guide id="5" orient="horz" pos="3543" userDrawn="1">
          <p15:clr>
            <a:srgbClr val="F26B43"/>
          </p15:clr>
        </p15:guide>
        <p15:guide id="6" orient="horz" pos="663" userDrawn="1">
          <p15:clr>
            <a:srgbClr val="F26B43"/>
          </p15:clr>
        </p15:guide>
        <p15:guide id="7" orient="horz" pos="82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oter Placeholder 2">
            <a:extLst>
              <a:ext uri="{FF2B5EF4-FFF2-40B4-BE49-F238E27FC236}">
                <a16:creationId xmlns:a16="http://schemas.microsoft.com/office/drawing/2014/main" id="{485261F6-15E3-4A36-8801-2F71FA44E87A}"/>
              </a:ext>
            </a:extLst>
          </p:cNvPr>
          <p:cNvSpPr>
            <a:spLocks noGrp="1"/>
          </p:cNvSpPr>
          <p:nvPr>
            <p:ph type="ftr" sz="quarter" idx="11"/>
          </p:nvPr>
        </p:nvSpPr>
        <p:spPr>
          <a:xfrm>
            <a:off x="4038600" y="6187253"/>
            <a:ext cx="4114800" cy="365125"/>
          </a:xfrm>
        </p:spPr>
        <p:txBody>
          <a:bodyPr/>
          <a:lstStyle/>
          <a:p>
            <a:pPr>
              <a:spcAft>
                <a:spcPts val="600"/>
              </a:spcAft>
            </a:pPr>
            <a:r>
              <a:rPr lang="cs-CZ" dirty="0"/>
              <a:t>Závazná stanoviska dle zákona č. 13/1997 Sb.</a:t>
            </a:r>
          </a:p>
        </p:txBody>
      </p:sp>
      <p:sp>
        <p:nvSpPr>
          <p:cNvPr id="16" name="Slide Number Placeholder 3">
            <a:extLst>
              <a:ext uri="{FF2B5EF4-FFF2-40B4-BE49-F238E27FC236}">
                <a16:creationId xmlns:a16="http://schemas.microsoft.com/office/drawing/2014/main" id="{E43851A7-B687-4CEA-B517-5D0A44EA48D1}"/>
              </a:ext>
            </a:extLst>
          </p:cNvPr>
          <p:cNvSpPr>
            <a:spLocks noGrp="1"/>
          </p:cNvSpPr>
          <p:nvPr>
            <p:ph type="sldNum" sz="quarter" idx="12"/>
          </p:nvPr>
        </p:nvSpPr>
        <p:spPr>
          <a:xfrm>
            <a:off x="10314708" y="6187253"/>
            <a:ext cx="1039091" cy="365125"/>
          </a:xfrm>
        </p:spPr>
        <p:txBody>
          <a:bodyPr/>
          <a:lstStyle/>
          <a:p>
            <a:pPr>
              <a:spcAft>
                <a:spcPts val="600"/>
              </a:spcAft>
            </a:pPr>
            <a:fld id="{E2513053-D514-8448-BD9B-6AC86BD996A2}" type="slidenum">
              <a:rPr lang="en-US"/>
              <a:pPr>
                <a:spcAft>
                  <a:spcPts val="600"/>
                </a:spcAft>
              </a:pPr>
              <a:t>1</a:t>
            </a:fld>
            <a:endParaRPr lang="en-US"/>
          </a:p>
        </p:txBody>
      </p:sp>
      <p:sp>
        <p:nvSpPr>
          <p:cNvPr id="2" name="Nadpis 1">
            <a:extLst>
              <a:ext uri="{FF2B5EF4-FFF2-40B4-BE49-F238E27FC236}">
                <a16:creationId xmlns:a16="http://schemas.microsoft.com/office/drawing/2014/main" id="{442A7B56-7997-E842-ADB7-9AB48F3C2BEC}"/>
              </a:ext>
            </a:extLst>
          </p:cNvPr>
          <p:cNvSpPr>
            <a:spLocks noGrp="1"/>
          </p:cNvSpPr>
          <p:nvPr>
            <p:ph type="title"/>
          </p:nvPr>
        </p:nvSpPr>
        <p:spPr>
          <a:xfrm>
            <a:off x="845298" y="1065558"/>
            <a:ext cx="10515600" cy="1975140"/>
          </a:xfrm>
        </p:spPr>
        <p:txBody>
          <a:bodyPr anchor="b">
            <a:normAutofit/>
          </a:bodyPr>
          <a:lstStyle/>
          <a:p>
            <a:pPr algn="ctr"/>
            <a:r>
              <a:rPr lang="cs-CZ" dirty="0"/>
              <a:t>Závazná stanoviska dle zákona č. 13/1997 Sb.</a:t>
            </a:r>
          </a:p>
        </p:txBody>
      </p:sp>
      <p:sp>
        <p:nvSpPr>
          <p:cNvPr id="3" name="Zástupný text 2">
            <a:extLst>
              <a:ext uri="{FF2B5EF4-FFF2-40B4-BE49-F238E27FC236}">
                <a16:creationId xmlns:a16="http://schemas.microsoft.com/office/drawing/2014/main" id="{87C1CE77-678A-8740-A34B-B7686D2D1EBD}"/>
              </a:ext>
            </a:extLst>
          </p:cNvPr>
          <p:cNvSpPr>
            <a:spLocks noGrp="1"/>
          </p:cNvSpPr>
          <p:nvPr>
            <p:ph type="body" idx="1"/>
          </p:nvPr>
        </p:nvSpPr>
        <p:spPr>
          <a:xfrm>
            <a:off x="845298" y="3869027"/>
            <a:ext cx="10515600" cy="1500187"/>
          </a:xfrm>
        </p:spPr>
        <p:txBody>
          <a:bodyPr>
            <a:normAutofit/>
          </a:bodyPr>
          <a:lstStyle/>
          <a:p>
            <a:pPr algn="ctr"/>
            <a:r>
              <a:rPr lang="cs-CZ" dirty="0"/>
              <a:t>Metodický seminář pro ORP Královéhradeckého kraje</a:t>
            </a:r>
          </a:p>
          <a:p>
            <a:pPr algn="ctr"/>
            <a:r>
              <a:rPr lang="cs-CZ" dirty="0"/>
              <a:t>Ing. Jaroslav Vaňásek, oddělení silničního hospodářství</a:t>
            </a:r>
          </a:p>
        </p:txBody>
      </p:sp>
      <p:sp>
        <p:nvSpPr>
          <p:cNvPr id="14" name="Date Placeholder 1">
            <a:extLst>
              <a:ext uri="{FF2B5EF4-FFF2-40B4-BE49-F238E27FC236}">
                <a16:creationId xmlns:a16="http://schemas.microsoft.com/office/drawing/2014/main" id="{04F4EBA8-850F-401E-A784-E89B7E218A9C}"/>
              </a:ext>
            </a:extLst>
          </p:cNvPr>
          <p:cNvSpPr>
            <a:spLocks noGrp="1"/>
          </p:cNvSpPr>
          <p:nvPr>
            <p:ph type="dt" sz="half" idx="10"/>
          </p:nvPr>
        </p:nvSpPr>
        <p:spPr>
          <a:xfrm>
            <a:off x="8610600" y="6197543"/>
            <a:ext cx="1246909" cy="365125"/>
          </a:xfrm>
        </p:spPr>
        <p:txBody>
          <a:bodyPr/>
          <a:lstStyle/>
          <a:p>
            <a:pPr>
              <a:spcAft>
                <a:spcPts val="600"/>
              </a:spcAft>
            </a:pPr>
            <a:r>
              <a:rPr lang="cs-CZ" dirty="0"/>
              <a:t>21.04.2023</a:t>
            </a:r>
          </a:p>
        </p:txBody>
      </p:sp>
    </p:spTree>
    <p:extLst>
      <p:ext uri="{BB962C8B-B14F-4D97-AF65-F5344CB8AC3E}">
        <p14:creationId xmlns:p14="http://schemas.microsoft.com/office/powerpoint/2010/main" val="1515344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540291"/>
          </a:xfrm>
        </p:spPr>
        <p:txBody>
          <a:bodyPr>
            <a:normAutofit fontScale="92500" lnSpcReduction="10000"/>
          </a:bodyPr>
          <a:lstStyle/>
          <a:p>
            <a:pPr marL="0" indent="0" algn="just">
              <a:buNone/>
            </a:pPr>
            <a:r>
              <a:rPr lang="cs-CZ" sz="2800" dirty="0">
                <a:solidFill>
                  <a:schemeClr val="tx1"/>
                </a:solidFill>
                <a:latin typeface="+mj-lt"/>
                <a:ea typeface="+mj-ea"/>
                <a:cs typeface="+mj-cs"/>
              </a:rPr>
              <a:t>Vymezení DO ve správním řádu - § 149 </a:t>
            </a:r>
            <a:endParaRPr lang="cs-CZ" sz="2200" dirty="0">
              <a:solidFill>
                <a:schemeClr val="tx1"/>
              </a:solidFill>
              <a:latin typeface="+mj-lt"/>
              <a:ea typeface="+mj-ea"/>
              <a:cs typeface="+mj-cs"/>
            </a:endParaRPr>
          </a:p>
          <a:p>
            <a:pPr marL="0" indent="0" algn="just">
              <a:buNone/>
            </a:pPr>
            <a:endParaRPr lang="cs-CZ" sz="1300" dirty="0"/>
          </a:p>
          <a:p>
            <a:pPr marL="0" indent="0" algn="just">
              <a:spcBef>
                <a:spcPts val="500"/>
              </a:spcBef>
              <a:buNone/>
            </a:pPr>
            <a:r>
              <a:rPr lang="cs-CZ" sz="2200" dirty="0"/>
              <a:t>odst. 1:</a:t>
            </a:r>
          </a:p>
          <a:p>
            <a:pPr marL="0" indent="0" algn="just">
              <a:spcBef>
                <a:spcPts val="500"/>
              </a:spcBef>
              <a:buNone/>
            </a:pPr>
            <a:r>
              <a:rPr lang="cs-CZ" sz="2200" dirty="0"/>
              <a:t>Závazné stanovisko je úkon učiněný správním orgánem na základě zákona, který není samostatným rozhodnutím ve správním řízení a jehož obsah je závazný pro výrokovou část rozhodnutí správního orgánu. Správní orgány příslušné k vydání závazného stanoviska jsou dotčenými orgány.</a:t>
            </a:r>
          </a:p>
          <a:p>
            <a:pPr marL="0" indent="0" algn="just">
              <a:spcBef>
                <a:spcPts val="500"/>
              </a:spcBef>
              <a:buNone/>
            </a:pPr>
            <a:endParaRPr lang="cs-CZ" sz="1000" dirty="0"/>
          </a:p>
          <a:p>
            <a:pPr algn="just">
              <a:buFont typeface="Franklin Gothic Book" panose="020B0503020102020204" pitchFamily="34" charset="0"/>
              <a:buChar char="–"/>
            </a:pPr>
            <a:r>
              <a:rPr lang="cs-CZ" sz="2600" dirty="0"/>
              <a:t>náležitosti závazného stanoviska</a:t>
            </a:r>
          </a:p>
          <a:p>
            <a:pPr marL="355600" lvl="1" indent="0" algn="just">
              <a:buNone/>
            </a:pPr>
            <a:r>
              <a:rPr lang="cs-CZ" sz="2200" dirty="0"/>
              <a:t>odst. 2:</a:t>
            </a:r>
          </a:p>
          <a:p>
            <a:pPr marL="355600" lvl="1" indent="0" algn="just">
              <a:buNone/>
            </a:pPr>
            <a:r>
              <a:rPr lang="cs-CZ" sz="2200" dirty="0"/>
              <a:t>Závazné stanovisko obsahuje závaznou část a odůvodnění. V závazné části dotčený orgán uvede řešení otázky, která je předmětem závazného stanoviska, ustanovení zákona, které zmocňuje k jeho vydání a další ustanovení právních předpisů, na kterých je obsah závazné části založen. V odůvodnění uvede důvody, o které se opírá obsah závazné části závazného stanoviska, podklady pro jeho vydání a úvahy, kterými se řídil při jejich hodnocení a při výkladu právních předpisů, na kterých je obsah závazné části založen.</a:t>
            </a:r>
          </a:p>
          <a:p>
            <a:pPr algn="just">
              <a:buFont typeface="Franklin Gothic Book" panose="020B0503020102020204" pitchFamily="34" charset="0"/>
              <a:buChar char="—"/>
            </a:pPr>
            <a:r>
              <a:rPr lang="cs-CZ" sz="1700" dirty="0"/>
              <a:t>závazné stanovisko musí být přezkoumatelné, je třeba, aby bylo patrné z čeho správní orgány opírají obsah závazné části závazného stanoviska, ovšem je třeba přihlédnout k rozsahu stavby</a:t>
            </a:r>
          </a:p>
          <a:p>
            <a:pPr algn="just">
              <a:buFont typeface="Franklin Gothic Book" panose="020B0503020102020204" pitchFamily="34" charset="0"/>
              <a:buChar char="—"/>
            </a:pPr>
            <a:r>
              <a:rPr lang="cs-CZ" sz="1700" dirty="0"/>
              <a:t>Pokud se správní orgán ztotožní z PD, je třeba, aby PD nebyla zatížena vadami, pro které není možné posouzení z hlediska zájmů sledovaných zákonem o PK a prováděcí vyhláškou.</a:t>
            </a:r>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10</a:t>
            </a:fld>
            <a:endParaRPr lang="cs-CZ"/>
          </a:p>
        </p:txBody>
      </p:sp>
    </p:spTree>
    <p:extLst>
      <p:ext uri="{BB962C8B-B14F-4D97-AF65-F5344CB8AC3E}">
        <p14:creationId xmlns:p14="http://schemas.microsoft.com/office/powerpoint/2010/main" val="1218705679"/>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406941"/>
          </a:xfrm>
        </p:spPr>
        <p:txBody>
          <a:bodyPr>
            <a:normAutofit lnSpcReduction="10000"/>
          </a:bodyPr>
          <a:lstStyle/>
          <a:p>
            <a:pPr algn="just">
              <a:spcBef>
                <a:spcPts val="500"/>
              </a:spcBef>
              <a:buFont typeface="Franklin Gothic Book" panose="020B0503020102020204" pitchFamily="34" charset="0"/>
              <a:buChar char="–"/>
            </a:pPr>
            <a:r>
              <a:rPr lang="cs-CZ" sz="2400" dirty="0"/>
              <a:t>lhůta pro vydání</a:t>
            </a:r>
          </a:p>
          <a:p>
            <a:pPr marL="355600" lvl="1" indent="0" algn="just">
              <a:buNone/>
            </a:pPr>
            <a:r>
              <a:rPr lang="cs-CZ" sz="2000" dirty="0"/>
              <a:t>odst. 4:</a:t>
            </a:r>
          </a:p>
          <a:p>
            <a:pPr marL="355600" lvl="1" indent="0" algn="just">
              <a:buNone/>
            </a:pPr>
            <a:r>
              <a:rPr lang="cs-CZ" sz="2000" dirty="0"/>
              <a:t>Správní orgán příslušný k vydání závazného stanoviska vydá závazné stanovisko bez zbytečného odkladu, nejpozději do 30 dnů ode dne, kdy byl o vydání závazného stanoviska požádán. K této lhůtě se připočítává doba až 30 dnů, jestliže je zapotřebí nařídit ohledání na místě nebo jde-li o zvlášť složitý případ.</a:t>
            </a:r>
          </a:p>
          <a:p>
            <a:r>
              <a:rPr lang="cs-CZ" sz="1600" dirty="0"/>
              <a:t>pro řízení vedená podle stavebního zákona je nesplnění lhůty = souhlasnému fiktivnímu závaznému stanovisku bez podmínek</a:t>
            </a:r>
          </a:p>
          <a:p>
            <a:pPr marL="0" indent="0" algn="just">
              <a:spcBef>
                <a:spcPts val="500"/>
              </a:spcBef>
              <a:buNone/>
            </a:pPr>
            <a:endParaRPr lang="cs-CZ" sz="1200" dirty="0"/>
          </a:p>
          <a:p>
            <a:pPr algn="just">
              <a:spcBef>
                <a:spcPts val="500"/>
              </a:spcBef>
              <a:buFont typeface="Franklin Gothic Book" panose="020B0503020102020204" pitchFamily="34" charset="0"/>
              <a:buChar char="–"/>
            </a:pPr>
            <a:r>
              <a:rPr lang="cs-CZ" sz="2400" dirty="0"/>
              <a:t>odstranění vad žádosti</a:t>
            </a:r>
          </a:p>
          <a:p>
            <a:pPr marL="355600" lvl="1" indent="0" algn="just">
              <a:buNone/>
            </a:pPr>
            <a:r>
              <a:rPr lang="cs-CZ" sz="2000" dirty="0"/>
              <a:t>odst. 5:</a:t>
            </a:r>
          </a:p>
          <a:p>
            <a:pPr marL="355600" lvl="1" indent="0" algn="just">
              <a:buNone/>
            </a:pPr>
            <a:r>
              <a:rPr lang="cs-CZ" sz="2000" dirty="0"/>
              <a:t>Nemá-li žádost o vydání závazného stanoviska předepsané náležitosti nebo trpí-li jinými vadami, vyzve správní orgán žadatele k jejich odstranění, poskytne mu k tomu přiměřenou lhůtu a poučí jej o následcích neodstranění nedostatků žádosti. Neodstraní-li žadatel vady žádosti, které brání vydání závazného stanoviska, správní orgán písemně sdělí žadateli, že závazné stanovisko nemůže být vydáno. Po dobu odstraňování vad žádosti lhůta pro vydání závazného stanoviska neběží. Ode dne odstranění vad žádosti počne běžet nová lhůta pro vydání závazného stanoviska.</a:t>
            </a:r>
          </a:p>
          <a:p>
            <a:pPr algn="just">
              <a:buFont typeface="Franklin Gothic Book" panose="020B0503020102020204" pitchFamily="34" charset="0"/>
              <a:buChar char="—"/>
            </a:pPr>
            <a:r>
              <a:rPr lang="cs-CZ" sz="1600" dirty="0"/>
              <a:t>stanovit usnesením lhůtu k doplnění žádosti dle </a:t>
            </a:r>
            <a:r>
              <a:rPr lang="cs-CZ" sz="1600" dirty="0" err="1"/>
              <a:t>ust</a:t>
            </a:r>
            <a:r>
              <a:rPr lang="cs-CZ" sz="1600" dirty="0"/>
              <a:t>. § 39 odst. 1) správního řádu – možnost odvolání</a:t>
            </a:r>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11</a:t>
            </a:fld>
            <a:endParaRPr lang="cs-CZ"/>
          </a:p>
        </p:txBody>
      </p:sp>
    </p:spTree>
    <p:extLst>
      <p:ext uri="{BB962C8B-B14F-4D97-AF65-F5344CB8AC3E}">
        <p14:creationId xmlns:p14="http://schemas.microsoft.com/office/powerpoint/2010/main" val="971387151"/>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406941"/>
          </a:xfrm>
        </p:spPr>
        <p:txBody>
          <a:bodyPr>
            <a:normAutofit/>
          </a:bodyPr>
          <a:lstStyle/>
          <a:p>
            <a:pPr algn="just">
              <a:spcBef>
                <a:spcPts val="500"/>
              </a:spcBef>
              <a:buFont typeface="Franklin Gothic Book" panose="020B0503020102020204" pitchFamily="34" charset="0"/>
              <a:buChar char="–"/>
            </a:pPr>
            <a:r>
              <a:rPr lang="cs-CZ" sz="2400" dirty="0"/>
              <a:t>potvrzení nebo změna závazného stanoviska</a:t>
            </a:r>
          </a:p>
          <a:p>
            <a:pPr marL="355600" lvl="1" indent="0" algn="just">
              <a:buNone/>
            </a:pPr>
            <a:r>
              <a:rPr lang="cs-CZ" sz="2000" dirty="0"/>
              <a:t>odst. 7:</a:t>
            </a:r>
          </a:p>
          <a:p>
            <a:pPr marL="355600" lvl="1" indent="0" algn="just">
              <a:buNone/>
            </a:pPr>
            <a:r>
              <a:rPr lang="cs-CZ" sz="2000" u="sng" dirty="0"/>
              <a:t>Jestliže odvolání směřuje proti obsahu závazného stanoviska, vyžádá odvolací správní orgán potvrzení nebo změnu závazného stanoviska od správního orgánu nadřízeného správnímu orgánu příslušnému k vydání závazného stanoviska.</a:t>
            </a:r>
            <a:r>
              <a:rPr lang="cs-CZ" sz="2000" dirty="0"/>
              <a:t> Tomuto správnímu orgánu zasílá odvolání spolu s vyjádřením správního orgánu prvního stupně a s vyjádřením účastníků. Pokud nelze závazné stanovisko potvrdit nebo změnit bezodkladně, nadřízený správní orgán potvrdí nebo změní závazné stanovisko nejpozději do 30 dnů ode dne vyžádání jeho potvrzení nebo změny. K této lhůtě se připočítává doba až 30 dnů, jestliže je zapotřebí nařídit ohledání na místě nebo jde-li o zvlášť složitý případ. Po dobu vyřizování věci nadřízeným správním orgánem správního orgánu, který je příslušný k vydání závazného stanoviska, lhůta podle § 88 odst. 1 neběží.</a:t>
            </a:r>
          </a:p>
          <a:p>
            <a:pPr algn="just">
              <a:buFont typeface="Franklin Gothic Book" panose="020B0503020102020204" pitchFamily="34" charset="0"/>
              <a:buChar char="–"/>
            </a:pPr>
            <a:r>
              <a:rPr lang="cs-CZ" sz="1600" dirty="0"/>
              <a:t>po obsahové stránce je možné napadnout závazné stanovisko pouze v rámci odvolání proti rozhodnutí, které bylo tímto závazným stanoviskem podmíněno</a:t>
            </a:r>
          </a:p>
          <a:p>
            <a:pPr algn="just"/>
            <a:r>
              <a:rPr lang="cs-CZ" sz="1600" dirty="0"/>
              <a:t>nadřízený správní orgán vydá závazné stanovisko, kterým potvrdí vydané závazné stanovisko nebo změní vydané závazné stanovisko (změní podmínky závazného stanoviska nebo souhlasné závazné stanovisko změní na nesouhlasné nebo naopak) </a:t>
            </a:r>
          </a:p>
          <a:p>
            <a:pPr marL="0" indent="0" algn="just">
              <a:buNone/>
            </a:pPr>
            <a:endParaRPr lang="cs-CZ" sz="1600" dirty="0"/>
          </a:p>
          <a:p>
            <a:pPr algn="just">
              <a:spcBef>
                <a:spcPts val="500"/>
              </a:spcBef>
              <a:buFont typeface="Franklin Gothic Book" panose="020B0503020102020204" pitchFamily="34" charset="0"/>
              <a:buChar char="–"/>
            </a:pPr>
            <a:endParaRPr lang="cs-CZ" sz="1200" dirty="0"/>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12</a:t>
            </a:fld>
            <a:endParaRPr lang="cs-CZ"/>
          </a:p>
        </p:txBody>
      </p:sp>
    </p:spTree>
    <p:extLst>
      <p:ext uri="{BB962C8B-B14F-4D97-AF65-F5344CB8AC3E}">
        <p14:creationId xmlns:p14="http://schemas.microsoft.com/office/powerpoint/2010/main" val="3709785139"/>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406941"/>
          </a:xfrm>
        </p:spPr>
        <p:txBody>
          <a:bodyPr>
            <a:normAutofit/>
          </a:bodyPr>
          <a:lstStyle/>
          <a:p>
            <a:pPr algn="just">
              <a:spcBef>
                <a:spcPts val="500"/>
              </a:spcBef>
              <a:buFont typeface="Franklin Gothic Book" panose="020B0503020102020204" pitchFamily="34" charset="0"/>
              <a:buChar char="–"/>
            </a:pPr>
            <a:r>
              <a:rPr lang="cs-CZ" sz="2400" dirty="0"/>
              <a:t>přezkum závazného stanoviska</a:t>
            </a:r>
          </a:p>
          <a:p>
            <a:pPr marL="355600" lvl="1" indent="0" algn="just">
              <a:buNone/>
            </a:pPr>
            <a:r>
              <a:rPr lang="cs-CZ" sz="2000" dirty="0"/>
              <a:t>odst. 8:</a:t>
            </a:r>
          </a:p>
          <a:p>
            <a:pPr marL="355600" lvl="1" indent="0" algn="just">
              <a:buNone/>
            </a:pPr>
            <a:r>
              <a:rPr lang="cs-CZ" sz="2000" dirty="0"/>
              <a:t>Nezákonné závazné stanovisko lze zrušit nebo změnit v přezkumném řízení, k němuž je příslušný nadřízený správní orgán správního orgánu, který vydal závazné stanovisko. Přezkumné řízení lze zahájit do 1 roku od právní moci rozhodnutí, které bylo závazným stanoviskem podmíněno; závazné stanovisko nelze v přezkumném řízení zrušit nebo změnit po uplynutí 15 měsíců od právní moci rozhodnutí, které bylo závazným stanoviskem podmíněno. Jestliže správní orgán při své úřední činnosti zjistí, že jiný správní orgán učinil nezákonné závazné stanovisko, dá podnět správnímu orgánu příslušnému k přezkumnému řízení a vyčká jeho rozhodnutí.</a:t>
            </a:r>
          </a:p>
          <a:p>
            <a:pPr algn="just">
              <a:buFont typeface="Franklin Gothic Book" panose="020B0503020102020204" pitchFamily="34" charset="0"/>
              <a:buChar char="–"/>
            </a:pPr>
            <a:r>
              <a:rPr lang="cs-CZ" sz="1600" dirty="0"/>
              <a:t>není zahajován na žádost - přezkumné řízení je vnitřním dozorovým prostředkem veřejné správy, nejedná se tedy o proces vyvolaný aktivitou účastníka (užitím opravného prostředku), na zahájení přezkumného řízení tedy není právní nárok</a:t>
            </a:r>
          </a:p>
          <a:p>
            <a:pPr algn="just">
              <a:buFont typeface="Franklin Gothic Book" panose="020B0503020102020204" pitchFamily="34" charset="0"/>
              <a:buChar char="–"/>
            </a:pPr>
            <a:r>
              <a:rPr lang="cs-CZ" sz="1600" dirty="0"/>
              <a:t>zkoumána pouze nezákonnost - v rámci právní úpravy stavebního zákona účinné od 01.01.2021 v </a:t>
            </a:r>
            <a:r>
              <a:rPr lang="cs-CZ" sz="1600" dirty="0" err="1"/>
              <a:t>ust</a:t>
            </a:r>
            <a:r>
              <a:rPr lang="cs-CZ" sz="1600" dirty="0"/>
              <a:t>. § 4 odst. 11) je výslovně dána možnost přezkumu závazného stanoviska v rámci vlastního přezkumného řízení v případech, kdy je závazné stanovisko nezákonné</a:t>
            </a:r>
          </a:p>
          <a:p>
            <a:pPr algn="just">
              <a:buFont typeface="Franklin Gothic Book" panose="020B0503020102020204" pitchFamily="34" charset="0"/>
              <a:buChar char="–"/>
            </a:pPr>
            <a:r>
              <a:rPr lang="cs-CZ" sz="1600" dirty="0"/>
              <a:t>pro přezkum závazného stanoviska platí ta samá pravidla, jako při přezkumu správního rozhodnutí, správní orgán je dle </a:t>
            </a:r>
            <a:r>
              <a:rPr lang="cs-CZ" sz="1600" dirty="0" err="1"/>
              <a:t>ust</a:t>
            </a:r>
            <a:r>
              <a:rPr lang="cs-CZ" sz="1600" dirty="0"/>
              <a:t>. § 97 odst. 3) správního řádu vázaný právním názorem nadřízeného správního orgánu</a:t>
            </a:r>
          </a:p>
          <a:p>
            <a:pPr algn="just">
              <a:spcBef>
                <a:spcPts val="500"/>
              </a:spcBef>
              <a:buFont typeface="Franklin Gothic Book" panose="020B0503020102020204" pitchFamily="34" charset="0"/>
              <a:buChar char="–"/>
            </a:pPr>
            <a:endParaRPr lang="cs-CZ" sz="1200" dirty="0"/>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13</a:t>
            </a:fld>
            <a:endParaRPr lang="cs-CZ"/>
          </a:p>
        </p:txBody>
      </p:sp>
    </p:spTree>
    <p:extLst>
      <p:ext uri="{BB962C8B-B14F-4D97-AF65-F5344CB8AC3E}">
        <p14:creationId xmlns:p14="http://schemas.microsoft.com/office/powerpoint/2010/main" val="2644613037"/>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406941"/>
          </a:xfrm>
        </p:spPr>
        <p:txBody>
          <a:bodyPr>
            <a:normAutofit fontScale="85000" lnSpcReduction="20000"/>
          </a:bodyPr>
          <a:lstStyle/>
          <a:p>
            <a:pPr marL="0" indent="0" algn="just">
              <a:buNone/>
            </a:pPr>
            <a:r>
              <a:rPr lang="cs-CZ" sz="3100" dirty="0">
                <a:solidFill>
                  <a:schemeClr val="tx1"/>
                </a:solidFill>
                <a:latin typeface="+mj-lt"/>
                <a:ea typeface="+mj-ea"/>
                <a:cs typeface="+mj-cs"/>
              </a:rPr>
              <a:t>Co řeší nadřízený správní orgán v rámci závazných stanovisek </a:t>
            </a:r>
          </a:p>
          <a:p>
            <a:pPr marL="0" indent="0" algn="just">
              <a:buNone/>
            </a:pPr>
            <a:endParaRPr lang="cs-CZ" sz="1000" dirty="0">
              <a:solidFill>
                <a:schemeClr val="tx1"/>
              </a:solidFill>
              <a:latin typeface="+mj-lt"/>
              <a:ea typeface="+mj-ea"/>
              <a:cs typeface="+mj-cs"/>
            </a:endParaRPr>
          </a:p>
          <a:p>
            <a:pPr marL="0" indent="0" algn="just">
              <a:spcBef>
                <a:spcPts val="500"/>
              </a:spcBef>
              <a:buNone/>
            </a:pPr>
            <a:r>
              <a:rPr lang="cs-CZ" sz="2200" dirty="0"/>
              <a:t>žádosti dle </a:t>
            </a:r>
            <a:r>
              <a:rPr lang="cs-CZ" sz="2200" dirty="0" err="1"/>
              <a:t>ust</a:t>
            </a:r>
            <a:r>
              <a:rPr lang="cs-CZ" sz="2200" dirty="0"/>
              <a:t>. § 149 odst. 7) správního řádu o potvrzení nebo změnu (koordinovaného) závazného stanoviska</a:t>
            </a:r>
          </a:p>
          <a:p>
            <a:pPr algn="just">
              <a:spcBef>
                <a:spcPts val="500"/>
              </a:spcBef>
              <a:buFont typeface="Franklin Gothic Book" panose="020B0503020102020204" pitchFamily="34" charset="0"/>
              <a:buChar char="–"/>
            </a:pPr>
            <a:r>
              <a:rPr lang="cs-CZ" sz="1900" dirty="0"/>
              <a:t>podává odvolací orgán</a:t>
            </a:r>
          </a:p>
          <a:p>
            <a:pPr>
              <a:spcBef>
                <a:spcPts val="500"/>
              </a:spcBef>
            </a:pPr>
            <a:r>
              <a:rPr lang="cs-CZ" sz="1900" dirty="0"/>
              <a:t>nadřízený správní orgán věcně vypořádává námitky, které odvolatel proti závaznému stanovisku uplatnil </a:t>
            </a:r>
          </a:p>
          <a:p>
            <a:pPr>
              <a:spcBef>
                <a:spcPts val="500"/>
              </a:spcBef>
            </a:pPr>
            <a:r>
              <a:rPr lang="cs-CZ" sz="1900" dirty="0"/>
              <a:t>výsledkem je opět závazné stanovisko </a:t>
            </a:r>
          </a:p>
          <a:p>
            <a:pPr algn="just">
              <a:spcBef>
                <a:spcPts val="500"/>
              </a:spcBef>
              <a:buFont typeface="Franklin Gothic Book" panose="020B0503020102020204" pitchFamily="34" charset="0"/>
              <a:buChar char="–"/>
            </a:pPr>
            <a:endParaRPr lang="cs-CZ" sz="1000" dirty="0"/>
          </a:p>
          <a:p>
            <a:pPr marL="0" indent="0" algn="just">
              <a:spcBef>
                <a:spcPts val="500"/>
              </a:spcBef>
              <a:buNone/>
            </a:pPr>
            <a:r>
              <a:rPr lang="cs-CZ" sz="2200" dirty="0"/>
              <a:t>podněty k přezkumu dle </a:t>
            </a:r>
            <a:r>
              <a:rPr lang="cs-CZ" sz="2200" dirty="0" err="1"/>
              <a:t>ust</a:t>
            </a:r>
            <a:r>
              <a:rPr lang="cs-CZ" sz="2200" dirty="0"/>
              <a:t>. § 149 odst. 8) správního řádu (koordinovaného) závazného stanoviska</a:t>
            </a:r>
          </a:p>
          <a:p>
            <a:pPr algn="l"/>
            <a:r>
              <a:rPr lang="cs-CZ" sz="1900" dirty="0"/>
              <a:t>podává kdokoli (účastník řízení, dotčený orgán, stavební úřad) </a:t>
            </a:r>
          </a:p>
          <a:p>
            <a:pPr algn="just">
              <a:spcBef>
                <a:spcPts val="500"/>
              </a:spcBef>
              <a:buFont typeface="Franklin Gothic Book" panose="020B0503020102020204" pitchFamily="34" charset="0"/>
              <a:buChar char="–"/>
            </a:pPr>
            <a:r>
              <a:rPr lang="cs-CZ" sz="1900" dirty="0"/>
              <a:t>podání možné kdykoli v rámci lhůty do 1 roku od právní moci rozhodnutí (tj. i v průběhu stavebního řízení nebo před jeho zahájením)</a:t>
            </a:r>
          </a:p>
          <a:p>
            <a:pPr algn="just">
              <a:spcBef>
                <a:spcPts val="500"/>
              </a:spcBef>
              <a:buFont typeface="Franklin Gothic Book" panose="020B0503020102020204" pitchFamily="34" charset="0"/>
              <a:buChar char="–"/>
            </a:pPr>
            <a:r>
              <a:rPr lang="cs-CZ" sz="1900" dirty="0"/>
              <a:t>zkoumána pouze nezákonnost</a:t>
            </a:r>
          </a:p>
          <a:p>
            <a:pPr algn="just">
              <a:spcBef>
                <a:spcPts val="500"/>
              </a:spcBef>
              <a:buFont typeface="Franklin Gothic Book" panose="020B0503020102020204" pitchFamily="34" charset="0"/>
              <a:buChar char="–"/>
            </a:pPr>
            <a:r>
              <a:rPr lang="cs-CZ" sz="1900" dirty="0"/>
              <a:t>výsledkem je sdělení, že nadřízený správní orgán neshledal důvody pro zahájení přezkumného řízení, nebo rozhodnutí v režimu části čtvrté správního řádu o zrušení závazného stanoviska, případně vydáním nového závazného stanoviska v přezkumném řízení, kterým dojde ke změně vydaného závazného stanoviska</a:t>
            </a:r>
          </a:p>
          <a:p>
            <a:pPr algn="just">
              <a:spcBef>
                <a:spcPts val="500"/>
              </a:spcBef>
              <a:buFont typeface="Franklin Gothic Book" panose="020B0503020102020204" pitchFamily="34" charset="0"/>
              <a:buChar char="–"/>
            </a:pPr>
            <a:endParaRPr lang="cs-CZ" sz="1000" dirty="0"/>
          </a:p>
          <a:p>
            <a:pPr marL="0" indent="0" algn="just">
              <a:spcBef>
                <a:spcPts val="500"/>
              </a:spcBef>
              <a:buNone/>
            </a:pPr>
            <a:r>
              <a:rPr lang="cs-CZ" sz="2200" dirty="0"/>
              <a:t>žádosti o součinnost</a:t>
            </a:r>
          </a:p>
          <a:p>
            <a:pPr algn="just">
              <a:spcBef>
                <a:spcPts val="500"/>
              </a:spcBef>
              <a:buFont typeface="Franklin Gothic Book" panose="020B0503020102020204" pitchFamily="34" charset="0"/>
              <a:buChar char="–"/>
            </a:pPr>
            <a:r>
              <a:rPr lang="cs-CZ" sz="1900" dirty="0"/>
              <a:t>podává zpravidla odvolací orgán</a:t>
            </a:r>
          </a:p>
          <a:p>
            <a:pPr algn="just">
              <a:spcBef>
                <a:spcPts val="500"/>
              </a:spcBef>
              <a:buFont typeface="Franklin Gothic Book" panose="020B0503020102020204" pitchFamily="34" charset="0"/>
              <a:buChar char="–"/>
            </a:pPr>
            <a:r>
              <a:rPr lang="cs-CZ" sz="1900" dirty="0"/>
              <a:t>zda byl dostatečně chráněn veřejný zájem na úseku pozemních komunikací; dále posouzení přípisu (vyjádření/osvědčení/sdělení) zda mělo být vydáno závazné stanovisko; posouzení některé části odvolání</a:t>
            </a:r>
          </a:p>
          <a:p>
            <a:pPr algn="just">
              <a:spcBef>
                <a:spcPts val="500"/>
              </a:spcBef>
              <a:buFont typeface="Franklin Gothic Book" panose="020B0503020102020204" pitchFamily="34" charset="0"/>
              <a:buChar char="–"/>
            </a:pPr>
            <a:r>
              <a:rPr lang="cs-CZ" sz="1900" dirty="0"/>
              <a:t>výsledkem je potvrzení, že nebyl shledán rozpor s právními předpisy; případně sdělení, že mělo být vydáno závazné stanovisko nebo v případě existence přípisu (fiktivního souhlasného závazného stanoviska) vydání závazného stanoviska (potvrzení, doplnění podmínek nebo změna na nesouhlasné)</a:t>
            </a:r>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14</a:t>
            </a:fld>
            <a:endParaRPr lang="cs-CZ"/>
          </a:p>
        </p:txBody>
      </p:sp>
    </p:spTree>
    <p:extLst>
      <p:ext uri="{BB962C8B-B14F-4D97-AF65-F5344CB8AC3E}">
        <p14:creationId xmlns:p14="http://schemas.microsoft.com/office/powerpoint/2010/main" val="3450294881"/>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406941"/>
          </a:xfrm>
        </p:spPr>
        <p:txBody>
          <a:bodyPr>
            <a:normAutofit/>
          </a:bodyPr>
          <a:lstStyle/>
          <a:p>
            <a:pPr marL="0" indent="0" algn="just">
              <a:buNone/>
            </a:pPr>
            <a:r>
              <a:rPr lang="cs-CZ" sz="2600" dirty="0">
                <a:solidFill>
                  <a:schemeClr val="tx1"/>
                </a:solidFill>
                <a:latin typeface="+mj-lt"/>
                <a:ea typeface="+mj-ea"/>
                <a:cs typeface="+mj-cs"/>
              </a:rPr>
              <a:t>Postup při obdržení žádosti o (závazné) stanovisko </a:t>
            </a:r>
          </a:p>
          <a:p>
            <a:pPr marL="0" indent="0" algn="just">
              <a:buNone/>
            </a:pPr>
            <a:endParaRPr lang="cs-CZ" sz="1000" dirty="0">
              <a:solidFill>
                <a:schemeClr val="tx1"/>
              </a:solidFill>
              <a:latin typeface="+mj-lt"/>
              <a:ea typeface="+mj-ea"/>
              <a:cs typeface="+mj-cs"/>
            </a:endParaRPr>
          </a:p>
          <a:p>
            <a:pPr marL="0" indent="0" algn="just">
              <a:spcBef>
                <a:spcPts val="500"/>
              </a:spcBef>
              <a:buNone/>
            </a:pPr>
            <a:endParaRPr lang="cs-CZ" sz="1000" dirty="0"/>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15</a:t>
            </a:fld>
            <a:endParaRPr lang="cs-CZ"/>
          </a:p>
        </p:txBody>
      </p:sp>
      <p:sp>
        <p:nvSpPr>
          <p:cNvPr id="8" name="Obdélník 7">
            <a:extLst>
              <a:ext uri="{FF2B5EF4-FFF2-40B4-BE49-F238E27FC236}">
                <a16:creationId xmlns:a16="http://schemas.microsoft.com/office/drawing/2014/main" id="{2EA5F72B-8E9C-427A-9263-14C56FA1C19D}"/>
              </a:ext>
            </a:extLst>
          </p:cNvPr>
          <p:cNvSpPr/>
          <p:nvPr/>
        </p:nvSpPr>
        <p:spPr>
          <a:xfrm>
            <a:off x="4410074" y="1076325"/>
            <a:ext cx="3609975" cy="365946"/>
          </a:xfrm>
          <a:prstGeom prst="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cs-CZ" dirty="0"/>
              <a:t>žádost - k jakému stupni povolení</a:t>
            </a:r>
          </a:p>
        </p:txBody>
      </p:sp>
      <p:cxnSp>
        <p:nvCxnSpPr>
          <p:cNvPr id="10" name="Přímá spojnice 9">
            <a:extLst>
              <a:ext uri="{FF2B5EF4-FFF2-40B4-BE49-F238E27FC236}">
                <a16:creationId xmlns:a16="http://schemas.microsoft.com/office/drawing/2014/main" id="{4285223C-C627-4257-9E5B-0AFB5BB31830}"/>
              </a:ext>
            </a:extLst>
          </p:cNvPr>
          <p:cNvCxnSpPr>
            <a:cxnSpLocks/>
            <a:stCxn id="8" idx="2"/>
            <a:endCxn id="13" idx="0"/>
          </p:cNvCxnSpPr>
          <p:nvPr/>
        </p:nvCxnSpPr>
        <p:spPr>
          <a:xfrm flipH="1">
            <a:off x="2774156" y="1442271"/>
            <a:ext cx="3440906" cy="543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Přímá spojnice 11">
            <a:extLst>
              <a:ext uri="{FF2B5EF4-FFF2-40B4-BE49-F238E27FC236}">
                <a16:creationId xmlns:a16="http://schemas.microsoft.com/office/drawing/2014/main" id="{11A445F1-DA2E-40EF-9108-6D924F1398F4}"/>
              </a:ext>
            </a:extLst>
          </p:cNvPr>
          <p:cNvCxnSpPr>
            <a:cxnSpLocks/>
            <a:stCxn id="8" idx="2"/>
            <a:endCxn id="14" idx="0"/>
          </p:cNvCxnSpPr>
          <p:nvPr/>
        </p:nvCxnSpPr>
        <p:spPr>
          <a:xfrm>
            <a:off x="6215062" y="1442271"/>
            <a:ext cx="3367089" cy="310227"/>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ovéPole 12">
            <a:extLst>
              <a:ext uri="{FF2B5EF4-FFF2-40B4-BE49-F238E27FC236}">
                <a16:creationId xmlns:a16="http://schemas.microsoft.com/office/drawing/2014/main" id="{DA6680D1-1CF3-4723-9C53-D7B7F5B58C3E}"/>
              </a:ext>
            </a:extLst>
          </p:cNvPr>
          <p:cNvSpPr txBox="1"/>
          <p:nvPr/>
        </p:nvSpPr>
        <p:spPr>
          <a:xfrm>
            <a:off x="952500" y="1985279"/>
            <a:ext cx="3643312" cy="646331"/>
          </a:xfrm>
          <a:prstGeom prst="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cs-CZ" dirty="0"/>
              <a:t>k územnímu řízení nebo společnému povolení dle § 40</a:t>
            </a:r>
          </a:p>
        </p:txBody>
      </p:sp>
      <p:sp>
        <p:nvSpPr>
          <p:cNvPr id="14" name="TextovéPole 13">
            <a:extLst>
              <a:ext uri="{FF2B5EF4-FFF2-40B4-BE49-F238E27FC236}">
                <a16:creationId xmlns:a16="http://schemas.microsoft.com/office/drawing/2014/main" id="{B495AB40-4BBE-4A6B-8B07-6C501120C9FA}"/>
              </a:ext>
            </a:extLst>
          </p:cNvPr>
          <p:cNvSpPr txBox="1"/>
          <p:nvPr/>
        </p:nvSpPr>
        <p:spPr>
          <a:xfrm>
            <a:off x="7810501" y="1752498"/>
            <a:ext cx="3543299" cy="923330"/>
          </a:xfrm>
          <a:prstGeom prst="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cs-CZ" dirty="0"/>
              <a:t>k jinému než územnímu řízení nebo společnému povolení </a:t>
            </a:r>
          </a:p>
          <a:p>
            <a:r>
              <a:rPr lang="cs-CZ" dirty="0"/>
              <a:t>- vydám </a:t>
            </a:r>
            <a:r>
              <a:rPr lang="cs-CZ" dirty="0">
                <a:ln w="0"/>
                <a:solidFill>
                  <a:schemeClr val="accent1"/>
                </a:solidFill>
                <a:effectLst>
                  <a:outerShdw blurRad="38100" dist="25400" dir="5400000" algn="ctr" rotWithShape="0">
                    <a:srgbClr val="6E747A">
                      <a:alpha val="43000"/>
                    </a:srgbClr>
                  </a:outerShdw>
                </a:effectLst>
              </a:rPr>
              <a:t>přípis</a:t>
            </a:r>
            <a:r>
              <a:rPr lang="cs-CZ" dirty="0"/>
              <a:t> § 154 </a:t>
            </a:r>
            <a:r>
              <a:rPr lang="cs-CZ" dirty="0" err="1"/>
              <a:t>s.ř</a:t>
            </a:r>
            <a:r>
              <a:rPr lang="cs-CZ" dirty="0"/>
              <a:t>.</a:t>
            </a:r>
          </a:p>
        </p:txBody>
      </p:sp>
      <p:cxnSp>
        <p:nvCxnSpPr>
          <p:cNvPr id="15" name="Přímá spojnice 14">
            <a:extLst>
              <a:ext uri="{FF2B5EF4-FFF2-40B4-BE49-F238E27FC236}">
                <a16:creationId xmlns:a16="http://schemas.microsoft.com/office/drawing/2014/main" id="{AFE3D5C7-2FFF-4F1D-9486-E51308B34E51}"/>
              </a:ext>
            </a:extLst>
          </p:cNvPr>
          <p:cNvCxnSpPr>
            <a:cxnSpLocks/>
            <a:stCxn id="20" idx="0"/>
            <a:endCxn id="13" idx="2"/>
          </p:cNvCxnSpPr>
          <p:nvPr/>
        </p:nvCxnSpPr>
        <p:spPr>
          <a:xfrm flipH="1" flipV="1">
            <a:off x="2774156" y="2631610"/>
            <a:ext cx="5655468" cy="403355"/>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ovéPole 19">
            <a:extLst>
              <a:ext uri="{FF2B5EF4-FFF2-40B4-BE49-F238E27FC236}">
                <a16:creationId xmlns:a16="http://schemas.microsoft.com/office/drawing/2014/main" id="{9B88C960-8D36-4327-B1CA-DAB50D6C21F9}"/>
              </a:ext>
            </a:extLst>
          </p:cNvPr>
          <p:cNvSpPr txBox="1"/>
          <p:nvPr/>
        </p:nvSpPr>
        <p:spPr>
          <a:xfrm>
            <a:off x="5505450" y="3034965"/>
            <a:ext cx="5848348"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cs-CZ" dirty="0"/>
              <a:t>stavba pozemní komunikace nebo její součásti, ke které jsme příslušní dle § 40 – vydám </a:t>
            </a:r>
            <a:r>
              <a:rPr lang="cs-CZ" dirty="0">
                <a:ln w="0"/>
                <a:solidFill>
                  <a:schemeClr val="accent1"/>
                </a:solidFill>
                <a:effectLst>
                  <a:outerShdw blurRad="38100" dist="25400" dir="5400000" algn="ctr" rotWithShape="0">
                    <a:srgbClr val="6E747A">
                      <a:alpha val="43000"/>
                    </a:srgbClr>
                  </a:outerShdw>
                </a:effectLst>
              </a:rPr>
              <a:t>závazné stanovisko</a:t>
            </a:r>
          </a:p>
        </p:txBody>
      </p:sp>
      <p:cxnSp>
        <p:nvCxnSpPr>
          <p:cNvPr id="28" name="Přímá spojnice 27">
            <a:extLst>
              <a:ext uri="{FF2B5EF4-FFF2-40B4-BE49-F238E27FC236}">
                <a16:creationId xmlns:a16="http://schemas.microsoft.com/office/drawing/2014/main" id="{E4D23EF6-D196-4A7A-9EFD-F911367CF625}"/>
              </a:ext>
            </a:extLst>
          </p:cNvPr>
          <p:cNvCxnSpPr>
            <a:cxnSpLocks/>
            <a:stCxn id="13" idx="2"/>
            <a:endCxn id="29" idx="0"/>
          </p:cNvCxnSpPr>
          <p:nvPr/>
        </p:nvCxnSpPr>
        <p:spPr>
          <a:xfrm flipH="1">
            <a:off x="2681287" y="2631610"/>
            <a:ext cx="92869" cy="403355"/>
          </a:xfrm>
          <a:prstGeom prst="line">
            <a:avLst/>
          </a:prstGeom>
        </p:spPr>
        <p:style>
          <a:lnRef idx="1">
            <a:schemeClr val="accent1"/>
          </a:lnRef>
          <a:fillRef idx="0">
            <a:schemeClr val="accent1"/>
          </a:fillRef>
          <a:effectRef idx="0">
            <a:schemeClr val="accent1"/>
          </a:effectRef>
          <a:fontRef idx="minor">
            <a:schemeClr val="tx1"/>
          </a:fontRef>
        </p:style>
      </p:cxnSp>
      <p:sp>
        <p:nvSpPr>
          <p:cNvPr id="29" name="TextovéPole 28">
            <a:extLst>
              <a:ext uri="{FF2B5EF4-FFF2-40B4-BE49-F238E27FC236}">
                <a16:creationId xmlns:a16="http://schemas.microsoft.com/office/drawing/2014/main" id="{28703728-692F-4D9C-BBB3-193C7D476E2F}"/>
              </a:ext>
            </a:extLst>
          </p:cNvPr>
          <p:cNvSpPr txBox="1"/>
          <p:nvPr/>
        </p:nvSpPr>
        <p:spPr>
          <a:xfrm>
            <a:off x="952500" y="3034965"/>
            <a:ext cx="3457574"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cs-CZ" dirty="0"/>
              <a:t>Stavba jiné stavby než pozemní komunikace nebo její součásti tzv. „širší výklad“</a:t>
            </a:r>
          </a:p>
        </p:txBody>
      </p:sp>
      <p:cxnSp>
        <p:nvCxnSpPr>
          <p:cNvPr id="32" name="Přímá spojnice 31">
            <a:extLst>
              <a:ext uri="{FF2B5EF4-FFF2-40B4-BE49-F238E27FC236}">
                <a16:creationId xmlns:a16="http://schemas.microsoft.com/office/drawing/2014/main" id="{CEB54981-E258-40BB-88BB-D7FDD59B3770}"/>
              </a:ext>
            </a:extLst>
          </p:cNvPr>
          <p:cNvCxnSpPr>
            <a:cxnSpLocks/>
            <a:stCxn id="35" idx="0"/>
            <a:endCxn id="29" idx="2"/>
          </p:cNvCxnSpPr>
          <p:nvPr/>
        </p:nvCxnSpPr>
        <p:spPr>
          <a:xfrm flipH="1" flipV="1">
            <a:off x="2681287" y="3958295"/>
            <a:ext cx="5757864" cy="375579"/>
          </a:xfrm>
          <a:prstGeom prst="line">
            <a:avLst/>
          </a:prstGeom>
        </p:spPr>
        <p:style>
          <a:lnRef idx="1">
            <a:schemeClr val="accent1"/>
          </a:lnRef>
          <a:fillRef idx="0">
            <a:schemeClr val="accent1"/>
          </a:fillRef>
          <a:effectRef idx="0">
            <a:schemeClr val="accent1"/>
          </a:effectRef>
          <a:fontRef idx="minor">
            <a:schemeClr val="tx1"/>
          </a:fontRef>
        </p:style>
      </p:cxnSp>
      <p:sp>
        <p:nvSpPr>
          <p:cNvPr id="35" name="TextovéPole 34">
            <a:extLst>
              <a:ext uri="{FF2B5EF4-FFF2-40B4-BE49-F238E27FC236}">
                <a16:creationId xmlns:a16="http://schemas.microsoft.com/office/drawing/2014/main" id="{E2F9D782-4B76-432A-A2B7-9C5DC0A87E47}"/>
              </a:ext>
            </a:extLst>
          </p:cNvPr>
          <p:cNvSpPr txBox="1"/>
          <p:nvPr/>
        </p:nvSpPr>
        <p:spPr>
          <a:xfrm>
            <a:off x="5524501" y="4333874"/>
            <a:ext cx="5829299"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cs-CZ" dirty="0"/>
              <a:t>na první pohled je zřejmé, že stavbou nemůže dojít k dotčení veřejných zájmů chráněných zákonem o PK na úseku pozemních komunikacích – vydám </a:t>
            </a:r>
            <a:r>
              <a:rPr lang="cs-CZ" dirty="0">
                <a:ln w="0"/>
                <a:solidFill>
                  <a:schemeClr val="accent1"/>
                </a:solidFill>
                <a:effectLst>
                  <a:outerShdw blurRad="38100" dist="25400" dir="5400000" algn="ctr" rotWithShape="0">
                    <a:srgbClr val="6E747A">
                      <a:alpha val="43000"/>
                    </a:srgbClr>
                  </a:outerShdw>
                </a:effectLst>
              </a:rPr>
              <a:t>přípis</a:t>
            </a:r>
            <a:r>
              <a:rPr lang="cs-CZ" dirty="0"/>
              <a:t> § 154 </a:t>
            </a:r>
            <a:r>
              <a:rPr lang="cs-CZ" dirty="0" err="1"/>
              <a:t>s.ř</a:t>
            </a:r>
            <a:r>
              <a:rPr lang="cs-CZ" dirty="0"/>
              <a:t>. a toto v přípise zdůvodním</a:t>
            </a:r>
          </a:p>
        </p:txBody>
      </p:sp>
      <p:sp>
        <p:nvSpPr>
          <p:cNvPr id="47" name="TextovéPole 46">
            <a:extLst>
              <a:ext uri="{FF2B5EF4-FFF2-40B4-BE49-F238E27FC236}">
                <a16:creationId xmlns:a16="http://schemas.microsoft.com/office/drawing/2014/main" id="{6052567F-D93C-4827-B6A0-3E6D6AAA1857}"/>
              </a:ext>
            </a:extLst>
          </p:cNvPr>
          <p:cNvSpPr txBox="1"/>
          <p:nvPr/>
        </p:nvSpPr>
        <p:spPr>
          <a:xfrm>
            <a:off x="952500" y="4333875"/>
            <a:ext cx="4276725"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cs-CZ" sz="1800" dirty="0">
                <a:effectLst/>
                <a:latin typeface="Arial" panose="020B0604020202020204" pitchFamily="34" charset="0"/>
                <a:ea typeface="Times New Roman" panose="02020603050405020304" pitchFamily="18" charset="0"/>
              </a:rPr>
              <a:t>existuje pochybnost - posoudím vliv na stávající dopravní infrastrukturu ve své působnosti </a:t>
            </a:r>
            <a:r>
              <a:rPr lang="cs-CZ" dirty="0"/>
              <a:t>– vydám </a:t>
            </a:r>
            <a:r>
              <a:rPr lang="cs-CZ" dirty="0">
                <a:ln w="0"/>
                <a:solidFill>
                  <a:schemeClr val="accent1"/>
                </a:solidFill>
                <a:effectLst>
                  <a:outerShdw blurRad="38100" dist="25400" dir="5400000" algn="ctr" rotWithShape="0">
                    <a:srgbClr val="6E747A">
                      <a:alpha val="43000"/>
                    </a:srgbClr>
                  </a:outerShdw>
                </a:effectLst>
              </a:rPr>
              <a:t>závazné stanovisko</a:t>
            </a:r>
            <a:r>
              <a:rPr lang="cs-CZ" sz="1800" dirty="0">
                <a:effectLst/>
                <a:latin typeface="Arial" panose="020B0604020202020204" pitchFamily="34" charset="0"/>
                <a:ea typeface="Times New Roman" panose="02020603050405020304" pitchFamily="18" charset="0"/>
              </a:rPr>
              <a:t> </a:t>
            </a:r>
            <a:endParaRPr lang="cs-CZ" dirty="0"/>
          </a:p>
        </p:txBody>
      </p:sp>
      <p:cxnSp>
        <p:nvCxnSpPr>
          <p:cNvPr id="49" name="Přímá spojnice 48">
            <a:extLst>
              <a:ext uri="{FF2B5EF4-FFF2-40B4-BE49-F238E27FC236}">
                <a16:creationId xmlns:a16="http://schemas.microsoft.com/office/drawing/2014/main" id="{D43BF757-A5FC-496F-98CD-84E3F94430AF}"/>
              </a:ext>
            </a:extLst>
          </p:cNvPr>
          <p:cNvCxnSpPr>
            <a:stCxn id="29" idx="2"/>
            <a:endCxn id="47" idx="0"/>
          </p:cNvCxnSpPr>
          <p:nvPr/>
        </p:nvCxnSpPr>
        <p:spPr>
          <a:xfrm>
            <a:off x="2681287" y="3958295"/>
            <a:ext cx="409576" cy="37558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3271580"/>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406941"/>
          </a:xfrm>
        </p:spPr>
        <p:txBody>
          <a:bodyPr>
            <a:normAutofit/>
          </a:bodyPr>
          <a:lstStyle/>
          <a:p>
            <a:pPr marL="0" indent="0">
              <a:buNone/>
            </a:pPr>
            <a:r>
              <a:rPr lang="cs-CZ" sz="2600" dirty="0">
                <a:solidFill>
                  <a:schemeClr val="tx1"/>
                </a:solidFill>
                <a:latin typeface="+mj-lt"/>
                <a:ea typeface="+mj-ea"/>
                <a:cs typeface="+mj-cs"/>
              </a:rPr>
              <a:t>Obsah (koordinovaného) závazného stanoviska</a:t>
            </a:r>
          </a:p>
          <a:p>
            <a:pPr marL="0" indent="0" algn="just">
              <a:spcBef>
                <a:spcPts val="500"/>
              </a:spcBef>
              <a:buNone/>
            </a:pPr>
            <a:endParaRPr lang="cs-CZ" sz="1200" dirty="0"/>
          </a:p>
          <a:p>
            <a:pPr marL="0" indent="0" algn="just">
              <a:spcBef>
                <a:spcPts val="500"/>
              </a:spcBef>
              <a:buNone/>
            </a:pPr>
            <a:r>
              <a:rPr lang="cs-CZ" sz="2000" dirty="0"/>
              <a:t>dáno </a:t>
            </a:r>
            <a:r>
              <a:rPr lang="cs-CZ" sz="2000" dirty="0" err="1"/>
              <a:t>ust</a:t>
            </a:r>
            <a:r>
              <a:rPr lang="cs-CZ" sz="2000" dirty="0"/>
              <a:t>. § 149 odst. 2: </a:t>
            </a:r>
          </a:p>
          <a:p>
            <a:pPr>
              <a:spcBef>
                <a:spcPts val="500"/>
              </a:spcBef>
            </a:pPr>
            <a:r>
              <a:rPr lang="cs-CZ" sz="1600" dirty="0"/>
              <a:t>závazné stanovisko obsahuje závaznou část a odůvodnění</a:t>
            </a:r>
          </a:p>
          <a:p>
            <a:pPr algn="l">
              <a:spcBef>
                <a:spcPts val="500"/>
              </a:spcBef>
            </a:pPr>
            <a:endParaRPr lang="cs-CZ" sz="1200" dirty="0"/>
          </a:p>
          <a:p>
            <a:pPr marL="0" indent="0">
              <a:spcBef>
                <a:spcPts val="500"/>
              </a:spcBef>
              <a:buNone/>
            </a:pPr>
            <a:r>
              <a:rPr lang="cs-CZ" sz="2000" dirty="0"/>
              <a:t>závazná část:</a:t>
            </a:r>
          </a:p>
          <a:p>
            <a:pPr algn="just">
              <a:spcBef>
                <a:spcPts val="500"/>
              </a:spcBef>
            </a:pPr>
            <a:r>
              <a:rPr lang="cs-CZ" sz="1600" dirty="0"/>
              <a:t>obsahuje řešení otázky, která je předmětem závazného stanoviska – název záměru, ustanovení zákona, které zmocňuje k jeho vydání, další ustanovení právních předpisů, na kterých je obsah závazné části založen</a:t>
            </a:r>
          </a:p>
          <a:p>
            <a:pPr algn="just"/>
            <a:r>
              <a:rPr lang="cs-CZ" sz="1600" dirty="0"/>
              <a:t>podmínky (stávají se podmínkami výrokové části rozhodnutí, tím </a:t>
            </a:r>
            <a:r>
              <a:rPr lang="it-IT" sz="1600" dirty="0"/>
              <a:t>se stanou závaznými pro stavebníka</a:t>
            </a:r>
            <a:r>
              <a:rPr lang="cs-CZ" sz="1600" dirty="0"/>
              <a:t>, kontrola podmínek přísluší dotčenému orgánu)</a:t>
            </a:r>
          </a:p>
          <a:p>
            <a:pPr marL="0" indent="0" algn="just">
              <a:spcBef>
                <a:spcPts val="500"/>
              </a:spcBef>
              <a:buNone/>
            </a:pPr>
            <a:endParaRPr lang="cs-CZ" sz="1200" dirty="0"/>
          </a:p>
          <a:p>
            <a:pPr marL="0" indent="0" algn="just">
              <a:spcBef>
                <a:spcPts val="500"/>
              </a:spcBef>
              <a:buNone/>
            </a:pPr>
            <a:r>
              <a:rPr lang="cs-CZ" sz="2000" dirty="0"/>
              <a:t>odůvodnění:</a:t>
            </a:r>
          </a:p>
          <a:p>
            <a:pPr algn="just"/>
            <a:r>
              <a:rPr lang="cs-CZ" sz="1600" dirty="0"/>
              <a:t>obsahuje důvody, o které se opírá obsah závazné části závazného stanoviska, podklady pro jeho vydání a úvahy, kterými se správní orgán řídil při jejich hodnocení a při výkladu právních předpisů, na kterých je obsah závazné části založen (obsah závazného stanoviska je téměř totožný s obsahem správního rozhodnutí kromě možnosti odvolání)</a:t>
            </a:r>
          </a:p>
          <a:p>
            <a:pPr algn="l"/>
            <a:endParaRPr lang="cs-CZ" sz="1800" b="0" i="0" u="none" strike="noStrike" baseline="0" dirty="0">
              <a:solidFill>
                <a:srgbClr val="000000"/>
              </a:solidFill>
              <a:latin typeface="Times New Roman" panose="02020603050405020304" pitchFamily="18" charset="0"/>
            </a:endParaRPr>
          </a:p>
          <a:p>
            <a:pPr algn="l"/>
            <a:endParaRPr lang="cs-CZ" sz="1800" b="0" i="0" u="none" strike="noStrike" baseline="0" dirty="0">
              <a:solidFill>
                <a:srgbClr val="000000"/>
              </a:solidFill>
              <a:latin typeface="Times New Roman" panose="02020603050405020304" pitchFamily="18" charset="0"/>
            </a:endParaRPr>
          </a:p>
          <a:p>
            <a:pPr algn="just">
              <a:spcBef>
                <a:spcPts val="500"/>
              </a:spcBef>
            </a:pPr>
            <a:endParaRPr lang="cs-CZ" sz="2000" dirty="0"/>
          </a:p>
          <a:p>
            <a:pPr>
              <a:spcBef>
                <a:spcPts val="500"/>
              </a:spcBef>
            </a:pPr>
            <a:endParaRPr lang="cs-CZ" sz="1800" b="0" i="0" u="none" strike="noStrike" baseline="0" dirty="0">
              <a:solidFill>
                <a:srgbClr val="000000"/>
              </a:solidFill>
              <a:latin typeface="Times New Roman" panose="02020603050405020304" pitchFamily="18" charset="0"/>
            </a:endParaRPr>
          </a:p>
          <a:p>
            <a:pPr marL="0" indent="0" algn="just">
              <a:spcBef>
                <a:spcPts val="500"/>
              </a:spcBef>
              <a:buNone/>
            </a:pPr>
            <a:endParaRPr lang="cs-CZ" sz="1200" dirty="0"/>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16</a:t>
            </a:fld>
            <a:endParaRPr lang="cs-CZ"/>
          </a:p>
        </p:txBody>
      </p:sp>
    </p:spTree>
    <p:extLst>
      <p:ext uri="{BB962C8B-B14F-4D97-AF65-F5344CB8AC3E}">
        <p14:creationId xmlns:p14="http://schemas.microsoft.com/office/powerpoint/2010/main" val="53237209"/>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406941"/>
          </a:xfrm>
        </p:spPr>
        <p:txBody>
          <a:bodyPr>
            <a:normAutofit/>
          </a:bodyPr>
          <a:lstStyle/>
          <a:p>
            <a:pPr marL="0" indent="0">
              <a:buNone/>
            </a:pPr>
            <a:r>
              <a:rPr lang="cs-CZ" sz="2600" dirty="0">
                <a:solidFill>
                  <a:schemeClr val="tx1"/>
                </a:solidFill>
                <a:latin typeface="+mj-lt"/>
                <a:ea typeface="+mj-ea"/>
                <a:cs typeface="+mj-cs"/>
              </a:rPr>
              <a:t>Co je třeba řešit v rámci žádosti o (koordinované) závazné stanovisko</a:t>
            </a:r>
          </a:p>
          <a:p>
            <a:pPr marL="0" indent="0" algn="just">
              <a:spcBef>
                <a:spcPts val="500"/>
              </a:spcBef>
              <a:buNone/>
            </a:pPr>
            <a:endParaRPr lang="cs-CZ" sz="1200" dirty="0"/>
          </a:p>
          <a:p>
            <a:pPr marL="0" indent="0" algn="just">
              <a:spcBef>
                <a:spcPts val="500"/>
              </a:spcBef>
              <a:buNone/>
            </a:pPr>
            <a:r>
              <a:rPr lang="cs-CZ" sz="2000" dirty="0"/>
              <a:t>Povinností správního orgánu je zabývat se povahou cesty, resp. příslušností.</a:t>
            </a:r>
          </a:p>
          <a:p>
            <a:pPr algn="just">
              <a:spcBef>
                <a:spcPts val="500"/>
              </a:spcBef>
            </a:pPr>
            <a:r>
              <a:rPr lang="cs-CZ" sz="1600" dirty="0"/>
              <a:t>Často z projektové dokumentace není zřejmé zařazení pozemních komunikací, tedy to, zda se jedná (a v jaké části stavby) o veřejně nepřístupnou účelovou komunikaci nebo zpevněnou plochu (v </a:t>
            </a:r>
            <a:r>
              <a:rPr lang="cs-CZ" sz="1600" dirty="0" err="1"/>
              <a:t>ust</a:t>
            </a:r>
            <a:r>
              <a:rPr lang="cs-CZ" sz="1600" dirty="0"/>
              <a:t>. § 40 odst. 4 písm. d) není rozlišována účelová komunikace na veřejně přístupnou nebo nepřístupnou). Pokud pozemní komunikace vykazuje jiné znaky než jsou uvedeny v projektové dokumentaci nebo projektová dokumentace neobsahuje jasné zařazení, správní orgán vyzve žadatele k odstranění vad. </a:t>
            </a:r>
          </a:p>
          <a:p>
            <a:pPr marL="0" indent="0" algn="just">
              <a:spcBef>
                <a:spcPts val="500"/>
              </a:spcBef>
              <a:buNone/>
            </a:pPr>
            <a:endParaRPr lang="cs-CZ" sz="1600" dirty="0"/>
          </a:p>
          <a:p>
            <a:pPr marL="0" indent="0" algn="just">
              <a:spcBef>
                <a:spcPts val="500"/>
              </a:spcBef>
              <a:buNone/>
            </a:pPr>
            <a:r>
              <a:rPr lang="cs-CZ" sz="2000" dirty="0"/>
              <a:t>Správní orgán chrání vymezené veřejné zájmy a posuzuje možné důsledky řešení, které má být v územním řízení přijato, z hlediska zájmů sledovaných zákonem o PK a jeho prováděcí vyhláškou č. 104/1997 Sb.</a:t>
            </a:r>
          </a:p>
          <a:p>
            <a:pPr algn="just">
              <a:spcBef>
                <a:spcPts val="500"/>
              </a:spcBef>
              <a:buFont typeface="Times New Roman" panose="02020603050405020304" pitchFamily="18" charset="0"/>
              <a:buChar char="–"/>
            </a:pPr>
            <a:r>
              <a:rPr lang="cs-CZ" sz="1600" dirty="0"/>
              <a:t>Tento správní orgán posuzuje, zda jsou v odpovídající míře řešeny obecné požadavky na výstavbu a související české technické normy, tzn. obecné technické požadavky na komunikace, které stanoví prováděcí vyhláška, a také částečně obecné požadavky na využívání území, které stanový vyhláška č. 501/2006 Sb. Normy jsou uvedeny v příloze č. 1 prováděcí vyhlášky, kde jsou rozděleny na doporučené a závazné. Splnění těchto obecných požadavků na výstavbu se považuje za splnění požadavků daných zákonem.</a:t>
            </a:r>
          </a:p>
          <a:p>
            <a:pPr>
              <a:spcBef>
                <a:spcPts val="500"/>
              </a:spcBef>
            </a:pPr>
            <a:endParaRPr lang="cs-CZ" sz="1800" b="0" i="0" u="none" strike="noStrike" baseline="0" dirty="0">
              <a:solidFill>
                <a:srgbClr val="000000"/>
              </a:solidFill>
              <a:latin typeface="Times New Roman" panose="02020603050405020304" pitchFamily="18" charset="0"/>
            </a:endParaRPr>
          </a:p>
          <a:p>
            <a:pPr marL="0" indent="0" algn="just">
              <a:spcBef>
                <a:spcPts val="500"/>
              </a:spcBef>
              <a:buNone/>
            </a:pPr>
            <a:endParaRPr lang="cs-CZ" sz="1200" dirty="0"/>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17</a:t>
            </a:fld>
            <a:endParaRPr lang="cs-CZ"/>
          </a:p>
        </p:txBody>
      </p:sp>
    </p:spTree>
    <p:extLst>
      <p:ext uri="{BB962C8B-B14F-4D97-AF65-F5344CB8AC3E}">
        <p14:creationId xmlns:p14="http://schemas.microsoft.com/office/powerpoint/2010/main" val="2457819557"/>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406941"/>
          </a:xfrm>
        </p:spPr>
        <p:txBody>
          <a:bodyPr>
            <a:normAutofit/>
          </a:bodyPr>
          <a:lstStyle/>
          <a:p>
            <a:pPr marL="0" indent="0">
              <a:buNone/>
            </a:pPr>
            <a:r>
              <a:rPr lang="cs-CZ" sz="2600" dirty="0">
                <a:solidFill>
                  <a:schemeClr val="tx1"/>
                </a:solidFill>
                <a:latin typeface="+mj-lt"/>
                <a:ea typeface="+mj-ea"/>
                <a:cs typeface="+mj-cs"/>
              </a:rPr>
              <a:t>posouzení tzv. „širšího výkladu“</a:t>
            </a:r>
          </a:p>
          <a:p>
            <a:pPr marL="0" indent="0" algn="just">
              <a:spcBef>
                <a:spcPts val="500"/>
              </a:spcBef>
              <a:buNone/>
            </a:pPr>
            <a:endParaRPr lang="cs-CZ" sz="1200" dirty="0"/>
          </a:p>
          <a:p>
            <a:pPr marL="0" indent="0" algn="just">
              <a:spcBef>
                <a:spcPts val="500"/>
              </a:spcBef>
              <a:buNone/>
            </a:pPr>
            <a:r>
              <a:rPr lang="cs-CZ" sz="2000" dirty="0"/>
              <a:t>Z pohledu „širšího výkladu“, kdy je závazné stanovisko dle </a:t>
            </a:r>
            <a:r>
              <a:rPr lang="cs-CZ" sz="2000" dirty="0" err="1"/>
              <a:t>ust</a:t>
            </a:r>
            <a:r>
              <a:rPr lang="cs-CZ" sz="2000" dirty="0"/>
              <a:t>. § 40 odst. 4) písm. d) a § 40 odst. 3) písm. f) zákona o PK vydáváno pro účely staveb jiných než pozemních komunikací, je na posouzení správních orgánů, zda jsou dotčeny veřejné zájmy, které ze zákona chrání.</a:t>
            </a:r>
          </a:p>
          <a:p>
            <a:pPr algn="just">
              <a:spcBef>
                <a:spcPts val="500"/>
              </a:spcBef>
              <a:buFont typeface="Franklin Gothic Book" panose="020B0503020102020204" pitchFamily="34" charset="0"/>
              <a:buChar char="–"/>
            </a:pPr>
            <a:r>
              <a:rPr lang="cs-CZ" sz="1600" dirty="0"/>
              <a:t>Nejvyšší správní soud v usnesení rozšířeného senátu č.j. 2 As 43/2016-72 ze dne 29.08.2017 v bodě </a:t>
            </a:r>
            <a:r>
              <a:rPr lang="en-US" sz="1600" dirty="0"/>
              <a:t>[50] </a:t>
            </a:r>
            <a:r>
              <a:rPr lang="en-US" sz="1600" dirty="0" err="1"/>
              <a:t>rovněž</a:t>
            </a:r>
            <a:r>
              <a:rPr lang="en-US" sz="1600" dirty="0"/>
              <a:t> </a:t>
            </a:r>
            <a:r>
              <a:rPr lang="en-US" sz="1600" dirty="0" err="1"/>
              <a:t>uvedl</a:t>
            </a:r>
            <a:r>
              <a:rPr lang="en-US" sz="1600" dirty="0"/>
              <a:t>: </a:t>
            </a:r>
            <a:r>
              <a:rPr lang="cs-CZ" sz="1600" i="1" dirty="0"/>
              <a:t>„Obecný stavební úřad musí vyžádat závazné stanovisko od příslušného správního úřadu ke každé stavbě, jejíž umístění v území by mohlo potenciálně ovlivnit příslušnou pozemní komunikaci či provoz na ni..“</a:t>
            </a:r>
          </a:p>
          <a:p>
            <a:pPr marL="0" indent="0" algn="just">
              <a:spcBef>
                <a:spcPts val="500"/>
              </a:spcBef>
              <a:buNone/>
            </a:pPr>
            <a:endParaRPr lang="cs-CZ" sz="1200" i="1" dirty="0"/>
          </a:p>
          <a:p>
            <a:pPr marL="0" indent="0" algn="just">
              <a:spcBef>
                <a:spcPts val="500"/>
              </a:spcBef>
              <a:buNone/>
            </a:pPr>
            <a:r>
              <a:rPr lang="cs-CZ" sz="2000" dirty="0"/>
              <a:t>Předmětem posouzení je otázka, zda stavba v rámci užívání a výstavby neklade nové nároky na stávající dopravní infrastrukturu a její součásti, tedy její řešení.</a:t>
            </a:r>
          </a:p>
          <a:p>
            <a:pPr algn="just">
              <a:spcBef>
                <a:spcPts val="500"/>
              </a:spcBef>
              <a:buFont typeface="Franklin Gothic Book" panose="020B0503020102020204" pitchFamily="34" charset="0"/>
              <a:buChar char="–"/>
            </a:pPr>
            <a:r>
              <a:rPr lang="cs-CZ" sz="1600" dirty="0"/>
              <a:t>Těmito novými nároky na stávající dopravní infrastrukturu je myšleno posouzení, zda nedošlo k překročení kapacity pozemní komunikace (nikoli posouzení dopadů intenzity dopravy a objemu přepravovaných hmot na okolní stavby a možný dopad v obci), např. které by znamenalo nutnost jejího odlišného uspořádání, resp. zda stavba nebude mít negativní vliv na provoz na stávajících pozemních komunikacích nad rámec nepřiměřeného zásahu běžným poměrům.</a:t>
            </a:r>
          </a:p>
          <a:p>
            <a:pPr marL="0" indent="0" algn="just">
              <a:spcBef>
                <a:spcPts val="500"/>
              </a:spcBef>
              <a:buNone/>
            </a:pPr>
            <a:endParaRPr lang="cs-CZ" sz="1200" dirty="0">
              <a:effectLst/>
              <a:latin typeface="Arial" panose="020B0604020202020204" pitchFamily="34" charset="0"/>
              <a:ea typeface="Times New Roman" panose="02020603050405020304" pitchFamily="18" charset="0"/>
            </a:endParaRPr>
          </a:p>
          <a:p>
            <a:pPr marL="0" indent="0" algn="just">
              <a:spcBef>
                <a:spcPts val="500"/>
              </a:spcBef>
              <a:buNone/>
            </a:pPr>
            <a:r>
              <a:rPr lang="cs-CZ" sz="1800" dirty="0">
                <a:effectLst/>
                <a:latin typeface="Arial" panose="020B0604020202020204" pitchFamily="34" charset="0"/>
                <a:ea typeface="Times New Roman" panose="02020603050405020304" pitchFamily="18" charset="0"/>
              </a:rPr>
              <a:t>Vliv stavby na stávající dopravní infrastrukturu musí být v dokumentaci alespoň elementárně posouzen. Zejména B.4.b Napojení území na stávající dopravní infrastrukturu, B.8.c Napojení staveniště na stávající dopravní a technickou infrastrukturu (dle rozsahu stavby)</a:t>
            </a:r>
            <a:endParaRPr lang="cs-CZ" sz="2000" dirty="0"/>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18</a:t>
            </a:fld>
            <a:endParaRPr lang="cs-CZ"/>
          </a:p>
        </p:txBody>
      </p:sp>
    </p:spTree>
    <p:extLst>
      <p:ext uri="{BB962C8B-B14F-4D97-AF65-F5344CB8AC3E}">
        <p14:creationId xmlns:p14="http://schemas.microsoft.com/office/powerpoint/2010/main" val="2923633557"/>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3790950" y="1857375"/>
            <a:ext cx="4476750" cy="3924300"/>
          </a:xfrm>
        </p:spPr>
        <p:txBody>
          <a:bodyPr>
            <a:normAutofit/>
          </a:bodyPr>
          <a:lstStyle/>
          <a:p>
            <a:pPr marL="0" indent="0" algn="ctr">
              <a:buNone/>
            </a:pPr>
            <a:r>
              <a:rPr lang="cs-CZ" sz="2600" dirty="0">
                <a:solidFill>
                  <a:schemeClr val="tx1"/>
                </a:solidFill>
                <a:latin typeface="+mj-lt"/>
                <a:ea typeface="+mj-ea"/>
                <a:cs typeface="+mj-cs"/>
              </a:rPr>
              <a:t>DĚKUJI ZA POZORNOST</a:t>
            </a:r>
          </a:p>
          <a:p>
            <a:pPr marL="0" indent="0" algn="ctr">
              <a:buNone/>
            </a:pPr>
            <a:r>
              <a:rPr lang="cs-CZ" sz="2600" dirty="0">
                <a:solidFill>
                  <a:schemeClr val="tx1"/>
                </a:solidFill>
                <a:latin typeface="+mj-lt"/>
                <a:ea typeface="+mj-ea"/>
                <a:cs typeface="+mj-cs"/>
              </a:rPr>
              <a:t> A PŘEJI PĚKNÝ ZBYTEK DNE</a:t>
            </a:r>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19</a:t>
            </a:fld>
            <a:endParaRPr lang="cs-CZ"/>
          </a:p>
        </p:txBody>
      </p:sp>
    </p:spTree>
    <p:extLst>
      <p:ext uri="{BB962C8B-B14F-4D97-AF65-F5344CB8AC3E}">
        <p14:creationId xmlns:p14="http://schemas.microsoft.com/office/powerpoint/2010/main" val="421492416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561976"/>
            <a:ext cx="10515600" cy="5062538"/>
          </a:xfrm>
        </p:spPr>
        <p:txBody>
          <a:bodyPr>
            <a:normAutofit fontScale="77500" lnSpcReduction="20000"/>
          </a:bodyPr>
          <a:lstStyle/>
          <a:p>
            <a:pPr algn="just"/>
            <a:r>
              <a:rPr lang="pl-PL" sz="2600" dirty="0"/>
              <a:t>Zákon č. 13/1997 Sb., o pozemních komunikacích - </a:t>
            </a:r>
            <a:r>
              <a:rPr lang="cs-CZ" sz="2600" dirty="0"/>
              <a:t>zvláštní právní předpis chránící veřejné zájmy na úseku pozemních komunikací, který zakládá postavení správního orgánu jakožto dotčeného orgánu ve vztahu k řízením a postupům podle stavebního zákona</a:t>
            </a:r>
          </a:p>
          <a:p>
            <a:pPr marL="355600" lvl="1" indent="0" algn="just">
              <a:buNone/>
            </a:pPr>
            <a:endParaRPr lang="cs-CZ" sz="2600" dirty="0"/>
          </a:p>
          <a:p>
            <a:pPr marL="355600" lvl="1" indent="0" algn="just">
              <a:buNone/>
            </a:pPr>
            <a:r>
              <a:rPr lang="cs-CZ" sz="2600" dirty="0"/>
              <a:t>Předmět úpravy - § 1 písm. c): </a:t>
            </a:r>
          </a:p>
          <a:p>
            <a:pPr marL="355600" lvl="1" indent="0" algn="just">
              <a:buNone/>
            </a:pPr>
            <a:r>
              <a:rPr lang="cs-CZ" sz="2600" dirty="0"/>
              <a:t>Tento zákon upravuje výkon státní správy ve věcech pozemních komunikací příslušnými silničními správními úřady.</a:t>
            </a:r>
          </a:p>
          <a:p>
            <a:pPr algn="l"/>
            <a:r>
              <a:rPr lang="pl-PL" sz="2100" dirty="0"/>
              <a:t>pravomoci jsou rozděleny podle třídy komunikace – </a:t>
            </a:r>
            <a:r>
              <a:rPr lang="cs-CZ" sz="2100" dirty="0"/>
              <a:t>působnost silničního správního úřadu dle § 40</a:t>
            </a:r>
            <a:endParaRPr lang="cs-CZ" sz="1800" b="0" i="0" u="none" strike="noStrike" baseline="0" dirty="0">
              <a:solidFill>
                <a:srgbClr val="000000"/>
              </a:solidFill>
              <a:latin typeface="Times New Roman" panose="02020603050405020304" pitchFamily="18" charset="0"/>
            </a:endParaRPr>
          </a:p>
          <a:p>
            <a:r>
              <a:rPr lang="cs-CZ" sz="2100" dirty="0"/>
              <a:t>v právním předpisu musí být stanoveno, v jakých řízeních a k čemu se vydává závazné stanovisko – nutná podmínka </a:t>
            </a:r>
            <a:endParaRPr lang="pl-PL" sz="2100" dirty="0"/>
          </a:p>
          <a:p>
            <a:pPr marL="0" indent="0" algn="just">
              <a:buNone/>
            </a:pPr>
            <a:endParaRPr lang="cs-CZ" sz="1500" dirty="0"/>
          </a:p>
          <a:p>
            <a:pPr marL="0" indent="0" algn="just">
              <a:buNone/>
            </a:pPr>
            <a:r>
              <a:rPr lang="cs-CZ" sz="3100" dirty="0"/>
              <a:t>Závazná stanoviska silničních správních úřadů</a:t>
            </a:r>
          </a:p>
          <a:p>
            <a:pPr marL="355600" lvl="1" indent="0" algn="just">
              <a:buNone/>
            </a:pPr>
            <a:r>
              <a:rPr lang="cs-CZ" sz="2600" dirty="0"/>
              <a:t>§ 10 odst. 5:</a:t>
            </a:r>
          </a:p>
          <a:p>
            <a:pPr marL="355600" lvl="1" indent="0" algn="just">
              <a:buNone/>
            </a:pPr>
            <a:r>
              <a:rPr lang="cs-CZ" sz="2600" dirty="0"/>
              <a:t>Ve společném územním a stavebním řízení je povolení připojení sousední nemovitosti nahrazeno závazným stanoviskem dotčeného orgánu.</a:t>
            </a:r>
          </a:p>
          <a:p>
            <a:pPr marL="355600" lvl="1" indent="0" algn="just">
              <a:buNone/>
            </a:pPr>
            <a:endParaRPr lang="cs-CZ" sz="2600" dirty="0"/>
          </a:p>
          <a:p>
            <a:pPr marL="355600" lvl="1" indent="0" algn="just">
              <a:buNone/>
            </a:pPr>
            <a:r>
              <a:rPr lang="cs-CZ" sz="2600" dirty="0"/>
              <a:t>§ 32 odst. 3:</a:t>
            </a:r>
          </a:p>
          <a:p>
            <a:pPr marL="355600" lvl="1" indent="0" algn="just">
              <a:buNone/>
            </a:pPr>
            <a:r>
              <a:rPr lang="cs-CZ" sz="2600" dirty="0"/>
              <a:t>V územním, stavebním nebo společném územním a stavebním řízení je povolení umístění a provádění staveb v silničním ochranném pásmu nahrazeno závazným stanoviskem příslušného silničního správního úřadu. </a:t>
            </a:r>
          </a:p>
          <a:p>
            <a:pPr marL="0" indent="0">
              <a:buNone/>
            </a:pPr>
            <a:endParaRPr lang="cs-CZ" dirty="0"/>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2</a:t>
            </a:fld>
            <a:endParaRPr lang="cs-CZ"/>
          </a:p>
        </p:txBody>
      </p:sp>
    </p:spTree>
    <p:extLst>
      <p:ext uri="{BB962C8B-B14F-4D97-AF65-F5344CB8AC3E}">
        <p14:creationId xmlns:p14="http://schemas.microsoft.com/office/powerpoint/2010/main" val="1755642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561976"/>
            <a:ext cx="10515600" cy="5267324"/>
          </a:xfrm>
        </p:spPr>
        <p:txBody>
          <a:bodyPr>
            <a:normAutofit lnSpcReduction="10000"/>
          </a:bodyPr>
          <a:lstStyle/>
          <a:p>
            <a:pPr marL="0" indent="0" algn="just">
              <a:buNone/>
            </a:pPr>
            <a:r>
              <a:rPr lang="cs-CZ" sz="2400" dirty="0"/>
              <a:t>Závazná stanoviska správních orgánů</a:t>
            </a:r>
          </a:p>
          <a:p>
            <a:pPr marL="355600" lvl="1" indent="0" algn="just">
              <a:buNone/>
            </a:pPr>
            <a:r>
              <a:rPr lang="cs-CZ" sz="2000" dirty="0"/>
              <a:t>§ 40 odst. 3 písm. f):</a:t>
            </a:r>
          </a:p>
          <a:p>
            <a:pPr marL="355600" lvl="1" indent="0" algn="just">
              <a:buNone/>
            </a:pPr>
            <a:r>
              <a:rPr lang="cs-CZ" sz="2000" dirty="0"/>
              <a:t>Krajský úřad uplatňuje stanovisko k územně plánovací dokumentaci a závazné stanovisko v územním řízení z hlediska řešení silnic II. a III. třídy.</a:t>
            </a:r>
          </a:p>
          <a:p>
            <a:pPr marL="355600" lvl="1" indent="0" algn="just">
              <a:buNone/>
            </a:pPr>
            <a:endParaRPr lang="cs-CZ" sz="1200" dirty="0"/>
          </a:p>
          <a:p>
            <a:pPr marL="355600" lvl="1" indent="0" algn="just">
              <a:buNone/>
            </a:pPr>
            <a:r>
              <a:rPr lang="cs-CZ" sz="2000" dirty="0"/>
              <a:t>§ 40 odst. 4 písm. d):</a:t>
            </a:r>
          </a:p>
          <a:p>
            <a:pPr marL="355600" lvl="1" indent="0" algn="just">
              <a:buNone/>
            </a:pPr>
            <a:r>
              <a:rPr lang="cs-CZ" sz="2000" dirty="0"/>
              <a:t>Obecní úřad obce s rozšířenou působností uplatňuje stanovisko k územním plánům a regulačním plánům a závazné stanovisko v územním řízení z hlediska řešení místních a účelových komunikací. </a:t>
            </a:r>
          </a:p>
          <a:p>
            <a:pPr marL="0" indent="0" algn="just">
              <a:spcBef>
                <a:spcPts val="500"/>
              </a:spcBef>
              <a:buNone/>
            </a:pPr>
            <a:endParaRPr lang="cs-CZ" sz="1200" dirty="0"/>
          </a:p>
          <a:p>
            <a:pPr marL="0" indent="0" algn="just">
              <a:spcBef>
                <a:spcPts val="500"/>
              </a:spcBef>
              <a:buNone/>
            </a:pPr>
            <a:r>
              <a:rPr lang="cs-CZ" sz="2400" dirty="0"/>
              <a:t>Nový stavební zákon č. 283/2021 Sb. – odložení účinnosti 01.07.2024</a:t>
            </a:r>
          </a:p>
          <a:p>
            <a:pPr marL="0" indent="0" algn="just">
              <a:spcBef>
                <a:spcPts val="500"/>
              </a:spcBef>
              <a:buNone/>
            </a:pPr>
            <a:r>
              <a:rPr lang="cs-CZ" sz="1700" dirty="0"/>
              <a:t>zákonem č. 284/2021 Sb., kterým se mění některé zákony v souvislosti s přijetím stavebního zákona s účinností 01.07.2023 došlo ke změně zákona č. 13/1997 Sb.</a:t>
            </a:r>
          </a:p>
          <a:p>
            <a:pPr algn="just">
              <a:spcBef>
                <a:spcPts val="500"/>
              </a:spcBef>
              <a:buFont typeface="Franklin Gothic Book" panose="020B0503020102020204" pitchFamily="34" charset="0"/>
              <a:buChar char="–"/>
            </a:pPr>
            <a:r>
              <a:rPr lang="cs-CZ" sz="1600" dirty="0"/>
              <a:t>pokud připojení, úprava připojení nebo jeho zrušení vyžaduje povolení podle zákona č. 13/1997 Sb. se záměrem povolovaným podle stavebního zákona rozhoduje stavební úřad rozhodnutím o povolení záměru podle stavebního zákona</a:t>
            </a:r>
          </a:p>
          <a:p>
            <a:pPr algn="just">
              <a:spcBef>
                <a:spcPts val="500"/>
              </a:spcBef>
              <a:buFont typeface="Franklin Gothic Book" panose="020B0503020102020204" pitchFamily="34" charset="0"/>
              <a:buChar char="–"/>
            </a:pPr>
            <a:r>
              <a:rPr lang="cs-CZ" sz="1600" dirty="0"/>
              <a:t>v silničních ochranných pásmech lze provádět stavby a nestavební záměry pouze na základě povolení příslušného stavebního úřadu</a:t>
            </a:r>
          </a:p>
          <a:p>
            <a:pPr algn="just">
              <a:spcBef>
                <a:spcPts val="500"/>
              </a:spcBef>
              <a:buFont typeface="Franklin Gothic Book" panose="020B0503020102020204" pitchFamily="34" charset="0"/>
              <a:buChar char="–"/>
            </a:pPr>
            <a:r>
              <a:rPr lang="cs-CZ" sz="1600" dirty="0"/>
              <a:t>§ 40 odst. 4 písm. d) bude znít „uplatňuje stanovisko k územnímu plánu, regulačnímu plánu z hlediska řešení místních a účelových komunikací“</a:t>
            </a:r>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3</a:t>
            </a:fld>
            <a:endParaRPr lang="cs-CZ"/>
          </a:p>
        </p:txBody>
      </p:sp>
    </p:spTree>
    <p:extLst>
      <p:ext uri="{BB962C8B-B14F-4D97-AF65-F5344CB8AC3E}">
        <p14:creationId xmlns:p14="http://schemas.microsoft.com/office/powerpoint/2010/main" val="1690812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653966"/>
          </a:xfrm>
        </p:spPr>
        <p:txBody>
          <a:bodyPr>
            <a:normAutofit/>
          </a:bodyPr>
          <a:lstStyle/>
          <a:p>
            <a:r>
              <a:rPr lang="cs-CZ" sz="2600" dirty="0"/>
              <a:t>Vymezení dotčených orgánů ve stavebním zákoně - § 4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1304926"/>
            <a:ext cx="10515600" cy="4319587"/>
          </a:xfrm>
        </p:spPr>
        <p:txBody>
          <a:bodyPr>
            <a:normAutofit fontScale="92500" lnSpcReduction="10000"/>
          </a:bodyPr>
          <a:lstStyle/>
          <a:p>
            <a:pPr algn="l"/>
            <a:r>
              <a:rPr lang="cs-CZ" sz="2600" dirty="0"/>
              <a:t>vzájemná součinnost s dotčenými orgány </a:t>
            </a:r>
          </a:p>
          <a:p>
            <a:pPr marL="355600" lvl="1" indent="0" algn="just">
              <a:buNone/>
            </a:pPr>
            <a:r>
              <a:rPr lang="cs-CZ" sz="2200" dirty="0"/>
              <a:t>odst. 2: </a:t>
            </a:r>
          </a:p>
          <a:p>
            <a:pPr marL="355600" lvl="1" indent="0" algn="just">
              <a:buNone/>
            </a:pPr>
            <a:r>
              <a:rPr lang="cs-CZ" sz="2200" dirty="0"/>
              <a:t>Orgány územního plánování a stavební úřady postupují ve vzájemné součinnosti s dotčenými orgány chránícími veřejné zájmy podle zvláštních právních předpisů nebo tohoto zákona. Dotčené orgány vydávají </a:t>
            </a:r>
          </a:p>
          <a:p>
            <a:pPr marL="355600" lvl="1" indent="0" algn="just">
              <a:buNone/>
            </a:pPr>
            <a:r>
              <a:rPr lang="cs-CZ" sz="2200" dirty="0"/>
              <a:t>a) závazná stanoviska pro rozhodnutí a pro jiné úkony stavebního úřadu nebo úkony autorizovaného inspektora podle tohoto zákona, nestanoví-li zvláštní právní předpis jinak, </a:t>
            </a:r>
          </a:p>
          <a:p>
            <a:pPr marL="355600" lvl="1" indent="0" algn="just">
              <a:buNone/>
            </a:pPr>
            <a:r>
              <a:rPr lang="cs-CZ" sz="2200" dirty="0"/>
              <a:t>b) stanoviska, která nejsou samostatným rozhodnutím ve správním řízení a jejichž obsah je závazný pro politiku územního rozvoje a pro opatření obecné povahy podle tohoto zákona. </a:t>
            </a:r>
          </a:p>
          <a:p>
            <a:pPr marL="355600" lvl="1" indent="0" algn="just">
              <a:buNone/>
            </a:pPr>
            <a:r>
              <a:rPr lang="cs-CZ" sz="2200" dirty="0"/>
              <a:t>Pro obsah stanoviska se použije § 149 odst. 2 správního řádu obdobně.</a:t>
            </a:r>
          </a:p>
          <a:p>
            <a:pPr algn="l"/>
            <a:endParaRPr lang="cs-CZ" sz="1800" b="0" i="0" u="none" strike="noStrike" baseline="0" dirty="0">
              <a:solidFill>
                <a:srgbClr val="000000"/>
              </a:solidFill>
              <a:latin typeface="Times New Roman" panose="02020603050405020304" pitchFamily="18" charset="0"/>
            </a:endParaRPr>
          </a:p>
          <a:p>
            <a:pPr algn="just"/>
            <a:r>
              <a:rPr lang="cs-CZ" sz="1700" dirty="0"/>
              <a:t>stavební zákon ukládá stavebním úřadům v ustanovení § 4 odst. 2 postupovat ve vzájemné součinnosti s dotčenými orgány chránícími veřejné zájmy podle zvláštních právních předpisů</a:t>
            </a:r>
          </a:p>
          <a:p>
            <a:pPr algn="just"/>
            <a:r>
              <a:rPr lang="cs-CZ" sz="1700" dirty="0"/>
              <a:t>závaznost závazných stanovisek vyplývá z § 149 odst. 1 správního řádu, potřeba je předložit v řízeních podle stavebního zákona vyplývá ze zvláštních právních předpisů </a:t>
            </a:r>
          </a:p>
          <a:p>
            <a:pPr marL="0" indent="0">
              <a:buNone/>
            </a:pPr>
            <a:endParaRPr lang="cs-CZ" dirty="0"/>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4</a:t>
            </a:fld>
            <a:endParaRPr lang="cs-CZ"/>
          </a:p>
        </p:txBody>
      </p:sp>
    </p:spTree>
    <p:extLst>
      <p:ext uri="{BB962C8B-B14F-4D97-AF65-F5344CB8AC3E}">
        <p14:creationId xmlns:p14="http://schemas.microsoft.com/office/powerpoint/2010/main" val="606081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1162050"/>
            <a:ext cx="10515600" cy="4462463"/>
          </a:xfrm>
        </p:spPr>
        <p:txBody>
          <a:bodyPr>
            <a:normAutofit/>
          </a:bodyPr>
          <a:lstStyle/>
          <a:p>
            <a:pPr marL="0" indent="0" algn="just">
              <a:buNone/>
            </a:pPr>
            <a:r>
              <a:rPr lang="cs-CZ" dirty="0"/>
              <a:t>- </a:t>
            </a:r>
            <a:r>
              <a:rPr lang="cs-CZ" sz="2400" dirty="0"/>
              <a:t>omezení</a:t>
            </a:r>
          </a:p>
          <a:p>
            <a:pPr marL="355600" lvl="1" indent="0" algn="just">
              <a:buNone/>
            </a:pPr>
            <a:r>
              <a:rPr lang="cs-CZ" sz="2000" dirty="0"/>
              <a:t>odst. 4: </a:t>
            </a:r>
          </a:p>
          <a:p>
            <a:pPr marL="355600" lvl="1" indent="0" algn="just">
              <a:buNone/>
            </a:pPr>
            <a:r>
              <a:rPr lang="cs-CZ" sz="2000" dirty="0"/>
              <a:t>Dotčený orgán je vázán svým předchozím stanoviskem nebo závazným stanoviskem. Navazující stanoviska nebo navazující závazná stanoviska mohou dotčené orgány v téže věci uplatňovat pouze </a:t>
            </a:r>
            <a:r>
              <a:rPr lang="cs-CZ" sz="2000" u="sng" dirty="0"/>
              <a:t>na základě nově zjištěných a doložených skutečností, které nemohly být uplatněny dříve a kterými se podstatně změnily podmínky, za kterých bylo původní stanovisko nebo závazné stanovisko vydáno</a:t>
            </a:r>
            <a:r>
              <a:rPr lang="cs-CZ" sz="2000" dirty="0"/>
              <a:t>, nebo skutečností vyplývajících z větší podrobnosti pořízené územně plánovací dokumentace nebo podkladů pro rozhodnutí nebo jiný úkon orgánu územního plánování nebo stavebního úřadu podle tohoto zákona, </a:t>
            </a:r>
            <a:r>
              <a:rPr lang="cs-CZ" sz="2000" u="sng" dirty="0"/>
              <a:t>jinak se k nim nepřihlíží</a:t>
            </a:r>
            <a:r>
              <a:rPr lang="cs-CZ" sz="2000" dirty="0"/>
              <a:t>.</a:t>
            </a:r>
          </a:p>
          <a:p>
            <a:pPr marL="0" indent="0" algn="l">
              <a:buNone/>
            </a:pPr>
            <a:endParaRPr lang="cs-CZ" sz="1800" b="0" i="0" u="none" strike="noStrike" baseline="0" dirty="0">
              <a:solidFill>
                <a:srgbClr val="000000"/>
              </a:solidFill>
              <a:latin typeface="Times New Roman" panose="02020603050405020304" pitchFamily="18" charset="0"/>
            </a:endParaRPr>
          </a:p>
          <a:p>
            <a:pPr algn="just"/>
            <a:r>
              <a:rPr lang="cs-CZ" sz="1600" dirty="0"/>
              <a:t>dotčený orgán je vázaný svým předchozím závazným stanoviskem a v řízení platí pro dotčené orgány koncentrační zásada (§ 4 odst. 4 a 5 stavebního zákona)</a:t>
            </a:r>
          </a:p>
          <a:p>
            <a:pPr algn="just"/>
            <a:r>
              <a:rPr lang="cs-CZ" sz="1600" dirty="0"/>
              <a:t>pokud podmínky pro změnu závazného stanoviska splněny nejsou, stavební úřad k němu nebude přihlížet a tuto skutečnost musí odůvodnit </a:t>
            </a:r>
          </a:p>
          <a:p>
            <a:pPr algn="just"/>
            <a:endParaRPr lang="cs-CZ" sz="1600" dirty="0"/>
          </a:p>
          <a:p>
            <a:pPr marL="355600" lvl="1" indent="0" algn="just">
              <a:buNone/>
            </a:pPr>
            <a:endParaRPr lang="cs-CZ" sz="2000" dirty="0"/>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5</a:t>
            </a:fld>
            <a:endParaRPr lang="cs-CZ"/>
          </a:p>
        </p:txBody>
      </p:sp>
    </p:spTree>
    <p:extLst>
      <p:ext uri="{BB962C8B-B14F-4D97-AF65-F5344CB8AC3E}">
        <p14:creationId xmlns:p14="http://schemas.microsoft.com/office/powerpoint/2010/main" val="4142895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397416"/>
          </a:xfrm>
        </p:spPr>
        <p:txBody>
          <a:bodyPr>
            <a:normAutofit lnSpcReduction="10000"/>
          </a:bodyPr>
          <a:lstStyle/>
          <a:p>
            <a:pPr marL="0" indent="0" algn="just">
              <a:buNone/>
            </a:pPr>
            <a:r>
              <a:rPr lang="cs-CZ" sz="2400" dirty="0"/>
              <a:t>- kontrola podmínek</a:t>
            </a:r>
          </a:p>
          <a:p>
            <a:pPr marL="355600" lvl="1" indent="0" algn="just">
              <a:buNone/>
            </a:pPr>
            <a:r>
              <a:rPr lang="cs-CZ" sz="2000" dirty="0"/>
              <a:t>odst. 6: </a:t>
            </a:r>
          </a:p>
          <a:p>
            <a:pPr marL="355600" lvl="1" indent="0" algn="just">
              <a:buNone/>
            </a:pPr>
            <a:r>
              <a:rPr lang="cs-CZ" sz="2000" dirty="0"/>
              <a:t>Stanoví-li dotčené orgány ve svém závazném stanovisku podmínky, jsou příslušné kontrolovat jejich dodržování; stavební úřad poskytne součinnost potřebnou ke kontrole těchto podmínek.</a:t>
            </a:r>
          </a:p>
          <a:p>
            <a:r>
              <a:rPr lang="cs-CZ" sz="1600" dirty="0"/>
              <a:t>přizvání ke kontrolní prohlídce stavby </a:t>
            </a:r>
          </a:p>
          <a:p>
            <a:pPr marL="355600" lvl="1" indent="0" algn="just">
              <a:buNone/>
            </a:pPr>
            <a:endParaRPr lang="cs-CZ" sz="1800" dirty="0"/>
          </a:p>
          <a:p>
            <a:pPr marL="0" indent="0" algn="just">
              <a:buNone/>
            </a:pPr>
            <a:r>
              <a:rPr lang="cs-CZ" sz="2400" dirty="0"/>
              <a:t>- koordinované (závazné) stanovisko</a:t>
            </a:r>
          </a:p>
          <a:p>
            <a:pPr marL="355600" lvl="1" indent="0" algn="just">
              <a:buNone/>
            </a:pPr>
            <a:r>
              <a:rPr lang="cs-CZ" sz="2000" dirty="0"/>
              <a:t>odst. 7: </a:t>
            </a:r>
          </a:p>
          <a:p>
            <a:pPr marL="355600" lvl="1" indent="0" algn="just">
              <a:lnSpc>
                <a:spcPct val="100000"/>
              </a:lnSpc>
              <a:buNone/>
            </a:pPr>
            <a:r>
              <a:rPr lang="cs-CZ" sz="2000" dirty="0"/>
              <a:t>Je-li dotčeným orgánem podle zvláštních právních předpisů tentýž orgán veřejné správy, vydává koordinované stanovisko nebo koordinované závazné stanovisko, zahrnující požadavky na ochranu všech dotčených veřejných zájmů, které hájí. Koordinované stanovisko nebo koordinované závazné stanovisko lze vydat pouze v případě, nejsou-li požadavky na ochranu dotčených veřejných zájmů v rozporu. Ustanovení správního řádu o společném řízení6) se použijí přiměřeně.</a:t>
            </a:r>
          </a:p>
          <a:p>
            <a:pPr algn="just"/>
            <a:r>
              <a:rPr lang="cs-CZ" sz="1600" dirty="0"/>
              <a:t>správní orgán je celý obecní/krajský úřad, nicméně příslušnost vyplývá ze zvláštních zákonů pro jeho jednotlivé oddělitelné části, toto platí i pro přezkum - každý přezkoumá oddělitelnou část koordinovaného závazného stanoviska, k jejímuž přezkumu je na základě zvláštního zákona příslušný</a:t>
            </a:r>
          </a:p>
          <a:p>
            <a:pPr algn="just"/>
            <a:endParaRPr lang="cs-CZ" sz="1600" dirty="0"/>
          </a:p>
          <a:p>
            <a:endParaRPr lang="cs-CZ" sz="1600" dirty="0"/>
          </a:p>
          <a:p>
            <a:pPr marL="355600" lvl="1" indent="0" algn="just">
              <a:lnSpc>
                <a:spcPct val="100000"/>
              </a:lnSpc>
              <a:buNone/>
            </a:pPr>
            <a:endParaRPr lang="cs-CZ" sz="2000" dirty="0"/>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6</a:t>
            </a:fld>
            <a:endParaRPr lang="cs-CZ"/>
          </a:p>
        </p:txBody>
      </p:sp>
    </p:spTree>
    <p:extLst>
      <p:ext uri="{BB962C8B-B14F-4D97-AF65-F5344CB8AC3E}">
        <p14:creationId xmlns:p14="http://schemas.microsoft.com/office/powerpoint/2010/main" val="1956059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397416"/>
          </a:xfrm>
        </p:spPr>
        <p:txBody>
          <a:bodyPr>
            <a:normAutofit fontScale="92500" lnSpcReduction="10000"/>
          </a:bodyPr>
          <a:lstStyle/>
          <a:p>
            <a:pPr marL="0" indent="0" algn="just">
              <a:buNone/>
            </a:pPr>
            <a:r>
              <a:rPr lang="cs-CZ" sz="2000" dirty="0"/>
              <a:t>odst. 9 – 12 upravují postup dotčených orgánů při vydávání závazných stanovisek</a:t>
            </a:r>
          </a:p>
          <a:p>
            <a:pPr marL="0" indent="0" algn="just">
              <a:buNone/>
            </a:pPr>
            <a:endParaRPr lang="cs-CZ" sz="2000" dirty="0"/>
          </a:p>
          <a:p>
            <a:pPr marL="0" indent="0" algn="just">
              <a:buNone/>
            </a:pPr>
            <a:r>
              <a:rPr lang="cs-CZ" sz="2400" dirty="0"/>
              <a:t>- fiktivní závazné stanovisko (nejedná se o standartní řešení)</a:t>
            </a:r>
          </a:p>
          <a:p>
            <a:pPr marL="355600" lvl="1" indent="0" algn="just">
              <a:buNone/>
            </a:pPr>
            <a:r>
              <a:rPr lang="cs-CZ" sz="2000" dirty="0"/>
              <a:t>odst. 9: </a:t>
            </a:r>
          </a:p>
          <a:p>
            <a:pPr marL="355600" lvl="1" indent="0" algn="just">
              <a:buNone/>
            </a:pPr>
            <a:r>
              <a:rPr lang="cs-CZ" sz="2000" dirty="0"/>
              <a:t>O prodloužení lhůty k vydání závazného stanoviska podle správního řádu vydá dotčený orgán usnesení, které se pouze poznamená do spisu, a dotčený orgán vyrozumí o této skutečnosti žadatele. </a:t>
            </a:r>
            <a:r>
              <a:rPr lang="cs-CZ" sz="2000" u="sng" dirty="0"/>
              <a:t>Jestliže není závazné stanovisko dotčeného orgánu vydáno ve lhůtě pro jeho vydání, považuje se za souhlasné a bez podmínek.</a:t>
            </a:r>
          </a:p>
          <a:p>
            <a:pPr algn="just"/>
            <a:r>
              <a:rPr lang="cs-CZ" sz="1700" dirty="0"/>
              <a:t>zavedena fikce závazného stanoviska (dne 01.01.2021 nabyl účinnosti zákon č. 403/2020 Sb., kterým byl změněn zákon č. 416/2009 Sb. a jiné právní předpisy včetně stavebního zákona), lhůta v </a:t>
            </a:r>
            <a:r>
              <a:rPr lang="cs-CZ" sz="1700" dirty="0" err="1"/>
              <a:t>ust</a:t>
            </a:r>
            <a:r>
              <a:rPr lang="cs-CZ" sz="1700" dirty="0"/>
              <a:t>. § 149 odst. 4) správního řádu </a:t>
            </a:r>
          </a:p>
          <a:p>
            <a:pPr algn="just"/>
            <a:r>
              <a:rPr lang="cs-CZ" sz="1700" dirty="0"/>
              <a:t>rovněž je zřízena fikce závazného stanoviska podle zákona č. 416/2009 Sb. (liniový zákon) v </a:t>
            </a:r>
            <a:r>
              <a:rPr lang="cs-CZ" sz="1700" dirty="0" err="1"/>
              <a:t>ust</a:t>
            </a:r>
            <a:r>
              <a:rPr lang="cs-CZ" sz="1700" dirty="0"/>
              <a:t>. § 2 odst. 7) pro řízení podle § 1 liniového zákona, cituji: </a:t>
            </a:r>
            <a:r>
              <a:rPr lang="cs-CZ" sz="1700" i="1" dirty="0"/>
              <a:t>„..dotčený orgán příslušný k vydání závazného stanoviska toto závazné stanovisko nevydá ani </a:t>
            </a:r>
            <a:r>
              <a:rPr lang="cs-CZ" sz="1700" i="1" u="sng" dirty="0"/>
              <a:t>ve lhůtě 60 dní</a:t>
            </a:r>
            <a:r>
              <a:rPr lang="cs-CZ" sz="1700" i="1" dirty="0"/>
              <a:t> ode dne, kdy o to byl správním orgánem příslušným k vedení řízení podle § 1 vyzván, platí, že rozhodnutí není podmíněno tímto závazným stanoviskem a k případnému později vydanému závaznému stanovisku se nepřihlíží.“</a:t>
            </a:r>
          </a:p>
          <a:p>
            <a:pPr algn="just"/>
            <a:r>
              <a:rPr lang="cs-CZ" sz="1700" dirty="0"/>
              <a:t>stavebník stavebnímu úřadu prokáže například tak, že mu předloží svou podanou žádost o vydání příslušného závazného stanoviska, ze které bude zřejmé, který den byla žádost dotčenému úřadu podána. Stavební úřad může neformálním způsobem (např. telefonicky) ověřit, že skutečně dotčený orgán závazné stanovisko nevydal</a:t>
            </a:r>
          </a:p>
          <a:p>
            <a:pPr algn="just"/>
            <a:r>
              <a:rPr lang="cs-CZ" sz="1700" dirty="0"/>
              <a:t>v případě, že správní orgán vydá k záměru přípis, až mělo dojít k vydání závazného stanoviska, dojde k nečinnosti správního orgánu, které vyústí ve vydání fiktivního souhlasného závazného stanoviska bez podmínek</a:t>
            </a:r>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7</a:t>
            </a:fld>
            <a:endParaRPr lang="cs-CZ"/>
          </a:p>
        </p:txBody>
      </p:sp>
    </p:spTree>
    <p:extLst>
      <p:ext uri="{BB962C8B-B14F-4D97-AF65-F5344CB8AC3E}">
        <p14:creationId xmlns:p14="http://schemas.microsoft.com/office/powerpoint/2010/main" val="732996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406941"/>
          </a:xfrm>
        </p:spPr>
        <p:txBody>
          <a:bodyPr>
            <a:normAutofit lnSpcReduction="10000"/>
          </a:bodyPr>
          <a:lstStyle/>
          <a:p>
            <a:pPr marL="0" indent="0" algn="just">
              <a:buNone/>
            </a:pPr>
            <a:r>
              <a:rPr lang="cs-CZ" dirty="0"/>
              <a:t>- </a:t>
            </a:r>
            <a:r>
              <a:rPr lang="cs-CZ" sz="2400" dirty="0"/>
              <a:t>nové závazné stanovisko – změna fiktivního závazného stanoviska</a:t>
            </a:r>
          </a:p>
          <a:p>
            <a:pPr marL="355600" lvl="1" indent="0" algn="just">
              <a:buNone/>
            </a:pPr>
            <a:r>
              <a:rPr lang="cs-CZ" sz="2000" dirty="0"/>
              <a:t>odst. 10:</a:t>
            </a:r>
          </a:p>
          <a:p>
            <a:pPr marL="355600" lvl="1" indent="0" algn="just">
              <a:buNone/>
            </a:pPr>
            <a:r>
              <a:rPr lang="cs-CZ" sz="2000" dirty="0"/>
              <a:t>Jestliže v případě uvedeném v odstavci 9 větě druhé nebyly splněny předpoklady pro vydání souhlasného závazného stanoviska bez podmínek, vydá nadřízený správní orgán nové závazné stanovisko, kterým se závazné stanovisko podle odstavce 9 ruší. Nové závazné stanovisko lze vydat do 6 měsíců od právní moci rozhodnutí, které bylo závazným stanoviskem podmíněno.</a:t>
            </a:r>
          </a:p>
          <a:p>
            <a:pPr algn="just">
              <a:buFont typeface="Franklin Gothic Book" panose="020B0503020102020204" pitchFamily="34" charset="0"/>
              <a:buChar char="—"/>
            </a:pPr>
            <a:r>
              <a:rPr lang="cs-CZ" sz="1600" dirty="0"/>
              <a:t>Platí, že po vzniku fikce nelze neprojednanou věc ze strany veřejné správy uzavřít, nadřízený dotčený orgán je povinen se ex post zabývat se z moci úřední zákonností a věcnou správností řešení a konfrontovat je s nastalou fikcí. Fiktivní závazná stanoviska nepodléhají přezkumnému řízení, k případné nápravě důsledku fikce slouží vydání nefiktivního závazného stanoviska, jenž je speciálním pravidlem vůči podobě klasického přezkumného řízení.</a:t>
            </a:r>
          </a:p>
          <a:p>
            <a:pPr algn="just">
              <a:buFont typeface="Franklin Gothic Book" panose="020B0503020102020204" pitchFamily="34" charset="0"/>
              <a:buChar char="—"/>
            </a:pPr>
            <a:r>
              <a:rPr lang="cs-CZ" sz="1600" dirty="0" err="1"/>
              <a:t>ust</a:t>
            </a:r>
            <a:r>
              <a:rPr lang="cs-CZ" sz="1600" dirty="0"/>
              <a:t>. § 149 odst. 5) správního řádu (výzva správního orgánu k doplnění) není možné užít bez zjevných rozporů a posouzení konkrétního důvodu případné výzvy</a:t>
            </a:r>
          </a:p>
          <a:p>
            <a:pPr lvl="1" algn="just">
              <a:buFont typeface="Franklin Gothic Book" panose="020B0503020102020204" pitchFamily="34" charset="0"/>
              <a:buChar char="—"/>
            </a:pPr>
            <a:r>
              <a:rPr lang="cs-CZ" sz="1600" dirty="0"/>
              <a:t>žadatel by neměl žádný zájem na tom, aby výzvě vyhověl (neboť stav, kdy je vydáno kladné závazné stanovisko je mu ku prospěchu)</a:t>
            </a:r>
          </a:p>
          <a:p>
            <a:pPr lvl="1" algn="just">
              <a:buFont typeface="Franklin Gothic Book" panose="020B0503020102020204" pitchFamily="34" charset="0"/>
              <a:buChar char="—"/>
            </a:pPr>
            <a:r>
              <a:rPr lang="cs-CZ" sz="1600" dirty="0"/>
              <a:t>možné krácení práv účastníků řízení z důvodu odepření možnosti rozporovat obsah změny podkladů žádosti o vydání územního (společného) povolení v případě zamítnutí odvolání a potvrzení rozhodnutí</a:t>
            </a:r>
          </a:p>
          <a:p>
            <a:pPr lvl="1" algn="just">
              <a:buFont typeface="Franklin Gothic Book" panose="020B0503020102020204" pitchFamily="34" charset="0"/>
              <a:buChar char="—"/>
            </a:pPr>
            <a:r>
              <a:rPr lang="cs-CZ" sz="1600" dirty="0"/>
              <a:t>za předpokladu odstranění vad žádosti a nového souhlasného závazného stanoviska, které by bylo odvolatelem rozporováno</a:t>
            </a:r>
            <a:r>
              <a:rPr lang="cs-CZ" sz="1600"/>
              <a:t>, tak by </a:t>
            </a:r>
            <a:r>
              <a:rPr lang="cs-CZ" sz="1600" dirty="0"/>
              <a:t>odvolací orgán dle </a:t>
            </a:r>
            <a:r>
              <a:rPr lang="cs-CZ" sz="1600" dirty="0" err="1"/>
              <a:t>ust</a:t>
            </a:r>
            <a:r>
              <a:rPr lang="cs-CZ" sz="1600" dirty="0"/>
              <a:t>. § 149 odst. 7 správního řádu požádal o potvrzení nebo změnu nového závazného stanoviska Ministerstvo dopravy</a:t>
            </a:r>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8</a:t>
            </a:fld>
            <a:endParaRPr lang="cs-CZ"/>
          </a:p>
        </p:txBody>
      </p:sp>
    </p:spTree>
    <p:extLst>
      <p:ext uri="{BB962C8B-B14F-4D97-AF65-F5344CB8AC3E}">
        <p14:creationId xmlns:p14="http://schemas.microsoft.com/office/powerpoint/2010/main" val="316269831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FF3A8-FB43-4756-8750-65733112CBB8}"/>
              </a:ext>
            </a:extLst>
          </p:cNvPr>
          <p:cNvSpPr>
            <a:spLocks noGrp="1"/>
          </p:cNvSpPr>
          <p:nvPr>
            <p:ph type="title"/>
          </p:nvPr>
        </p:nvSpPr>
        <p:spPr>
          <a:xfrm>
            <a:off x="838200" y="374734"/>
            <a:ext cx="10515600" cy="930192"/>
          </a:xfrm>
        </p:spPr>
        <p:txBody>
          <a:bodyPr>
            <a:normAutofit/>
          </a:bodyPr>
          <a:lstStyle/>
          <a:p>
            <a:r>
              <a:rPr lang="cs-CZ" sz="4000" dirty="0"/>
              <a:t> </a:t>
            </a:r>
          </a:p>
        </p:txBody>
      </p:sp>
      <p:sp>
        <p:nvSpPr>
          <p:cNvPr id="3" name="Zástupný obsah 2">
            <a:extLst>
              <a:ext uri="{FF2B5EF4-FFF2-40B4-BE49-F238E27FC236}">
                <a16:creationId xmlns:a16="http://schemas.microsoft.com/office/drawing/2014/main" id="{2943B850-B394-4344-94C5-101156BA7ED7}"/>
              </a:ext>
            </a:extLst>
          </p:cNvPr>
          <p:cNvSpPr>
            <a:spLocks noGrp="1"/>
          </p:cNvSpPr>
          <p:nvPr>
            <p:ph idx="1"/>
          </p:nvPr>
        </p:nvSpPr>
        <p:spPr>
          <a:xfrm>
            <a:off x="838200" y="374734"/>
            <a:ext cx="10515600" cy="5406941"/>
          </a:xfrm>
        </p:spPr>
        <p:txBody>
          <a:bodyPr>
            <a:normAutofit/>
          </a:bodyPr>
          <a:lstStyle/>
          <a:p>
            <a:pPr marL="0" indent="0" algn="just">
              <a:buNone/>
            </a:pPr>
            <a:r>
              <a:rPr lang="cs-CZ" sz="2600" dirty="0">
                <a:solidFill>
                  <a:schemeClr val="tx1"/>
                </a:solidFill>
                <a:latin typeface="+mj-lt"/>
                <a:ea typeface="+mj-ea"/>
                <a:cs typeface="+mj-cs"/>
              </a:rPr>
              <a:t>Vymezení DO ve správním řádu - § 136 </a:t>
            </a:r>
          </a:p>
          <a:p>
            <a:pPr marL="0" indent="0" algn="just">
              <a:buNone/>
            </a:pPr>
            <a:endParaRPr lang="cs-CZ" sz="1200" dirty="0">
              <a:solidFill>
                <a:schemeClr val="tx1"/>
              </a:solidFill>
              <a:latin typeface="+mj-lt"/>
              <a:ea typeface="+mj-ea"/>
              <a:cs typeface="+mj-cs"/>
            </a:endParaRPr>
          </a:p>
          <a:p>
            <a:pPr marL="0" indent="0" algn="just">
              <a:spcBef>
                <a:spcPts val="500"/>
              </a:spcBef>
              <a:buNone/>
            </a:pPr>
            <a:r>
              <a:rPr lang="cs-CZ" sz="2000" dirty="0"/>
              <a:t>odst. 1:</a:t>
            </a:r>
          </a:p>
          <a:p>
            <a:pPr marL="0" indent="0" algn="just">
              <a:spcBef>
                <a:spcPts val="500"/>
              </a:spcBef>
              <a:buNone/>
            </a:pPr>
            <a:r>
              <a:rPr lang="cs-CZ" sz="2000" dirty="0"/>
              <a:t>Dotčenými orgány jsou </a:t>
            </a:r>
          </a:p>
          <a:p>
            <a:pPr marL="355600" lvl="1" indent="0" algn="just">
              <a:buNone/>
            </a:pPr>
            <a:r>
              <a:rPr lang="cs-CZ" sz="2000" dirty="0"/>
              <a:t>a) orgány, o kterých to stanoví zvláštní zákon, a </a:t>
            </a:r>
          </a:p>
          <a:p>
            <a:pPr marL="355600" lvl="1" indent="0" algn="just">
              <a:buNone/>
            </a:pPr>
            <a:r>
              <a:rPr lang="cs-CZ" sz="2000" dirty="0"/>
              <a:t>b) správní orgány a jiné orgány veřejné moci příslušné k vydání závazného stanoviska (§ 149 odst. 1) nebo vyjádření, které je podkladem rozhodnutí správního orgánu. </a:t>
            </a:r>
          </a:p>
          <a:p>
            <a:pPr algn="just">
              <a:spcBef>
                <a:spcPts val="500"/>
              </a:spcBef>
              <a:buFont typeface="Franklin Gothic Book" panose="020B0503020102020204" pitchFamily="34" charset="0"/>
              <a:buChar char="—"/>
            </a:pPr>
            <a:r>
              <a:rPr lang="cs-CZ" sz="1600" dirty="0"/>
              <a:t>pro zodpovězení otázky, zda je správní orgán ve stavebním řízení dotčeným orgánem: a) správní orgán, který je takto zákonem označen nebo b) správní orgán příslušný k vydání závazného stanoviska nebo vyjádření dle zvláštního právního předpisu, které je podkladem pro rozhodnutí.</a:t>
            </a:r>
          </a:p>
          <a:p>
            <a:pPr algn="just">
              <a:spcBef>
                <a:spcPts val="500"/>
              </a:spcBef>
              <a:buFont typeface="Franklin Gothic Book" panose="020B0503020102020204" pitchFamily="34" charset="0"/>
              <a:buChar char="—"/>
            </a:pPr>
            <a:r>
              <a:rPr lang="cs-CZ" sz="1600" dirty="0"/>
              <a:t>Pokud nejsou splněny výše uvedené body není správní orgán dotčeným orgánem ve stavebním řízení a případně vydává přípis (vyjádření/osvědčení/sdělení) dle části čtvrté správního řádu (§ 154 správního řádu).</a:t>
            </a:r>
          </a:p>
          <a:p>
            <a:pPr algn="just">
              <a:spcBef>
                <a:spcPts val="500"/>
              </a:spcBef>
              <a:buFont typeface="Franklin Gothic Book" panose="020B0503020102020204" pitchFamily="34" charset="0"/>
              <a:buChar char="—"/>
            </a:pPr>
            <a:endParaRPr lang="cs-CZ" sz="1200" dirty="0"/>
          </a:p>
          <a:p>
            <a:pPr marL="0" indent="0" algn="just">
              <a:spcBef>
                <a:spcPts val="500"/>
              </a:spcBef>
              <a:buNone/>
            </a:pPr>
            <a:r>
              <a:rPr lang="cs-CZ" sz="2000" dirty="0"/>
              <a:t>odst. 5:</a:t>
            </a:r>
          </a:p>
          <a:p>
            <a:pPr marL="0" indent="0" algn="just">
              <a:spcBef>
                <a:spcPts val="500"/>
              </a:spcBef>
              <a:buNone/>
            </a:pPr>
            <a:r>
              <a:rPr lang="cs-CZ" sz="2000" dirty="0"/>
              <a:t>Správní orgán, který vede řízení, a dotčené orgány mohou v mezích své působnosti činit společné úkony, s výjimkou vydání rozhodnutí, popřípadě může být v řízení před správním orgánem využito výsledků úkonu dotčeného orgánu, jestliže s tím správní orgán i dotčený orgán souhlasí a jestliže tím nemůže být účastníkům řízení způsobena újma na jejich právech.</a:t>
            </a:r>
          </a:p>
        </p:txBody>
      </p:sp>
      <p:sp>
        <p:nvSpPr>
          <p:cNvPr id="4" name="Zástupný symbol pro datum 3">
            <a:extLst>
              <a:ext uri="{FF2B5EF4-FFF2-40B4-BE49-F238E27FC236}">
                <a16:creationId xmlns:a16="http://schemas.microsoft.com/office/drawing/2014/main" id="{1351008E-768B-49B8-9F82-6DD11AB8E810}"/>
              </a:ext>
            </a:extLst>
          </p:cNvPr>
          <p:cNvSpPr>
            <a:spLocks noGrp="1"/>
          </p:cNvSpPr>
          <p:nvPr>
            <p:ph type="dt" sz="half" idx="10"/>
          </p:nvPr>
        </p:nvSpPr>
        <p:spPr/>
        <p:txBody>
          <a:bodyPr/>
          <a:lstStyle/>
          <a:p>
            <a:r>
              <a:rPr lang="cs-CZ" dirty="0"/>
              <a:t>21.04.2023</a:t>
            </a:r>
          </a:p>
        </p:txBody>
      </p:sp>
      <p:sp>
        <p:nvSpPr>
          <p:cNvPr id="5" name="Zástupný symbol pro zápatí 4">
            <a:extLst>
              <a:ext uri="{FF2B5EF4-FFF2-40B4-BE49-F238E27FC236}">
                <a16:creationId xmlns:a16="http://schemas.microsoft.com/office/drawing/2014/main" id="{ACBD969C-B4CC-499A-858A-79D2451AEE44}"/>
              </a:ext>
            </a:extLst>
          </p:cNvPr>
          <p:cNvSpPr>
            <a:spLocks noGrp="1"/>
          </p:cNvSpPr>
          <p:nvPr>
            <p:ph type="ftr" sz="quarter" idx="11"/>
          </p:nvPr>
        </p:nvSpPr>
        <p:spPr/>
        <p:txBody>
          <a:bodyPr/>
          <a:lstStyle/>
          <a:p>
            <a:pPr>
              <a:spcAft>
                <a:spcPts val="600"/>
              </a:spcAft>
            </a:pPr>
            <a:r>
              <a:rPr lang="cs-CZ" dirty="0"/>
              <a:t>Závazná stanoviska dle zákona č. 13/1997 Sb.</a:t>
            </a:r>
          </a:p>
        </p:txBody>
      </p:sp>
      <p:sp>
        <p:nvSpPr>
          <p:cNvPr id="6" name="Zástupný symbol pro číslo snímku 5">
            <a:extLst>
              <a:ext uri="{FF2B5EF4-FFF2-40B4-BE49-F238E27FC236}">
                <a16:creationId xmlns:a16="http://schemas.microsoft.com/office/drawing/2014/main" id="{5EC232FE-7426-4210-A5D4-399C4D94BD8D}"/>
              </a:ext>
            </a:extLst>
          </p:cNvPr>
          <p:cNvSpPr>
            <a:spLocks noGrp="1"/>
          </p:cNvSpPr>
          <p:nvPr>
            <p:ph type="sldNum" sz="quarter" idx="12"/>
          </p:nvPr>
        </p:nvSpPr>
        <p:spPr/>
        <p:txBody>
          <a:bodyPr/>
          <a:lstStyle/>
          <a:p>
            <a:fld id="{E2513053-D514-8448-BD9B-6AC86BD996A2}" type="slidenum">
              <a:rPr lang="cs-CZ" smtClean="0"/>
              <a:t>9</a:t>
            </a:fld>
            <a:endParaRPr lang="cs-CZ"/>
          </a:p>
        </p:txBody>
      </p:sp>
    </p:spTree>
    <p:extLst>
      <p:ext uri="{BB962C8B-B14F-4D97-AF65-F5344CB8AC3E}">
        <p14:creationId xmlns:p14="http://schemas.microsoft.com/office/powerpoint/2010/main" val="4282686719"/>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Motiv Office">
  <a:themeElements>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oti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621A0F06-C68C-6B40-B2FD-73B32FF8D7D1}" vid="{E4057F24-EDAB-2B48-9201-95E380ABC8A6}"/>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themeOverride>
</file>

<file path=ppt/theme/themeOverride10.xml><?xml version="1.0" encoding="utf-8"?>
<a:themeOverride xmlns:a="http://schemas.openxmlformats.org/drawingml/2006/main">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themeOverride>
</file>

<file path=ppt/theme/themeOverride11.xml><?xml version="1.0" encoding="utf-8"?>
<a:themeOverride xmlns:a="http://schemas.openxmlformats.org/drawingml/2006/main">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themeOverride>
</file>

<file path=ppt/theme/themeOverride12.xml><?xml version="1.0" encoding="utf-8"?>
<a:themeOverride xmlns:a="http://schemas.openxmlformats.org/drawingml/2006/main">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themeOverride>
</file>

<file path=ppt/theme/themeOverride2.xml><?xml version="1.0" encoding="utf-8"?>
<a:themeOverride xmlns:a="http://schemas.openxmlformats.org/drawingml/2006/main">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themeOverride>
</file>

<file path=ppt/theme/themeOverride3.xml><?xml version="1.0" encoding="utf-8"?>
<a:themeOverride xmlns:a="http://schemas.openxmlformats.org/drawingml/2006/main">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themeOverride>
</file>

<file path=ppt/theme/themeOverride4.xml><?xml version="1.0" encoding="utf-8"?>
<a:themeOverride xmlns:a="http://schemas.openxmlformats.org/drawingml/2006/main">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themeOverride>
</file>

<file path=ppt/theme/themeOverride5.xml><?xml version="1.0" encoding="utf-8"?>
<a:themeOverride xmlns:a="http://schemas.openxmlformats.org/drawingml/2006/main">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themeOverride>
</file>

<file path=ppt/theme/themeOverride6.xml><?xml version="1.0" encoding="utf-8"?>
<a:themeOverride xmlns:a="http://schemas.openxmlformats.org/drawingml/2006/main">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themeOverride>
</file>

<file path=ppt/theme/themeOverride7.xml><?xml version="1.0" encoding="utf-8"?>
<a:themeOverride xmlns:a="http://schemas.openxmlformats.org/drawingml/2006/main">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themeOverride>
</file>

<file path=ppt/theme/themeOverride8.xml><?xml version="1.0" encoding="utf-8"?>
<a:themeOverride xmlns:a="http://schemas.openxmlformats.org/drawingml/2006/main">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themeOverride>
</file>

<file path=ppt/theme/themeOverride9.xml><?xml version="1.0" encoding="utf-8"?>
<a:themeOverride xmlns:a="http://schemas.openxmlformats.org/drawingml/2006/main">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themeOverride>
</file>

<file path=docProps/app.xml><?xml version="1.0" encoding="utf-8"?>
<Properties xmlns="http://schemas.openxmlformats.org/officeDocument/2006/extended-properties" xmlns:vt="http://schemas.openxmlformats.org/officeDocument/2006/docPropsVTypes">
  <Template/>
  <TotalTime>9307</TotalTime>
  <Words>3638</Words>
  <Application>Microsoft Office PowerPoint</Application>
  <PresentationFormat>Širokoúhlá obrazovka</PresentationFormat>
  <Paragraphs>242</Paragraphs>
  <Slides>19</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19</vt:i4>
      </vt:variant>
    </vt:vector>
  </HeadingPairs>
  <TitlesOfParts>
    <vt:vector size="26" baseType="lpstr">
      <vt:lpstr>Arial</vt:lpstr>
      <vt:lpstr>Calibri</vt:lpstr>
      <vt:lpstr>Franklin Gothic Book</vt:lpstr>
      <vt:lpstr>Franklin Gothic Medium</vt:lpstr>
      <vt:lpstr>System Font Regular</vt:lpstr>
      <vt:lpstr>Times New Roman</vt:lpstr>
      <vt:lpstr>Motiv Office</vt:lpstr>
      <vt:lpstr>Závazná stanoviska dle zákona č. 13/1997 Sb.</vt:lpstr>
      <vt:lpstr>Prezentace aplikace PowerPoint</vt:lpstr>
      <vt:lpstr>Prezentace aplikace PowerPoint</vt:lpstr>
      <vt:lpstr>Vymezení dotčených orgánů ve stavebním zákoně - § 4 </vt:lpstr>
      <vt:lpstr> </vt:lpstr>
      <vt:lpstr> </vt:lpstr>
      <vt:lpstr> </vt:lpstr>
      <vt:lpstr> </vt:lpstr>
      <vt:lpstr> </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Veřejná vyhláška</dc:title>
  <dc:creator>Vaňásek Jaroslav Ing.</dc:creator>
  <cp:lastModifiedBy>Vaňásek Jaroslav Ing.</cp:lastModifiedBy>
  <cp:revision>109</cp:revision>
  <dcterms:created xsi:type="dcterms:W3CDTF">2021-07-30T10:57:29Z</dcterms:created>
  <dcterms:modified xsi:type="dcterms:W3CDTF">2023-04-20T12:22:57Z</dcterms:modified>
</cp:coreProperties>
</file>