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57" r:id="rId3"/>
    <p:sldId id="384" r:id="rId4"/>
    <p:sldId id="258" r:id="rId5"/>
    <p:sldId id="259" r:id="rId6"/>
    <p:sldId id="260" r:id="rId7"/>
    <p:sldId id="387" r:id="rId8"/>
    <p:sldId id="389" r:id="rId9"/>
    <p:sldId id="391" r:id="rId10"/>
    <p:sldId id="392" r:id="rId11"/>
    <p:sldId id="261" r:id="rId12"/>
    <p:sldId id="270" r:id="rId13"/>
    <p:sldId id="338" r:id="rId14"/>
    <p:sldId id="458" r:id="rId15"/>
    <p:sldId id="459" r:id="rId16"/>
    <p:sldId id="395" r:id="rId17"/>
    <p:sldId id="396" r:id="rId18"/>
    <p:sldId id="383" r:id="rId19"/>
    <p:sldId id="264" r:id="rId20"/>
    <p:sldId id="432" r:id="rId21"/>
    <p:sldId id="265" r:id="rId22"/>
    <p:sldId id="326" r:id="rId23"/>
    <p:sldId id="463" r:id="rId24"/>
    <p:sldId id="286" r:id="rId25"/>
    <p:sldId id="401" r:id="rId26"/>
    <p:sldId id="400" r:id="rId27"/>
    <p:sldId id="399" r:id="rId28"/>
    <p:sldId id="340" r:id="rId29"/>
    <p:sldId id="449" r:id="rId30"/>
    <p:sldId id="266" r:id="rId31"/>
    <p:sldId id="410" r:id="rId32"/>
    <p:sldId id="267" r:id="rId33"/>
    <p:sldId id="409" r:id="rId34"/>
    <p:sldId id="268" r:id="rId35"/>
    <p:sldId id="415" r:id="rId36"/>
    <p:sldId id="416" r:id="rId37"/>
    <p:sldId id="417" r:id="rId38"/>
    <p:sldId id="418" r:id="rId39"/>
    <p:sldId id="466" r:id="rId40"/>
    <p:sldId id="419" r:id="rId41"/>
    <p:sldId id="345" r:id="rId42"/>
    <p:sldId id="460" r:id="rId43"/>
    <p:sldId id="461" r:id="rId44"/>
    <p:sldId id="364" r:id="rId45"/>
    <p:sldId id="284" r:id="rId46"/>
    <p:sldId id="375" r:id="rId47"/>
    <p:sldId id="279" r:id="rId48"/>
    <p:sldId id="374" r:id="rId49"/>
    <p:sldId id="280" r:id="rId50"/>
    <p:sldId id="474" r:id="rId51"/>
    <p:sldId id="376" r:id="rId52"/>
    <p:sldId id="281" r:id="rId53"/>
    <p:sldId id="282" r:id="rId54"/>
    <p:sldId id="379" r:id="rId55"/>
    <p:sldId id="377" r:id="rId56"/>
    <p:sldId id="381" r:id="rId57"/>
    <p:sldId id="378" r:id="rId58"/>
    <p:sldId id="380" r:id="rId59"/>
    <p:sldId id="475" r:id="rId60"/>
    <p:sldId id="420" r:id="rId61"/>
    <p:sldId id="421" r:id="rId62"/>
    <p:sldId id="422" r:id="rId63"/>
    <p:sldId id="356" r:id="rId64"/>
    <p:sldId id="433" r:id="rId65"/>
    <p:sldId id="434" r:id="rId66"/>
    <p:sldId id="464" r:id="rId67"/>
    <p:sldId id="469" r:id="rId68"/>
    <p:sldId id="470" r:id="rId69"/>
    <p:sldId id="348" r:id="rId70"/>
    <p:sldId id="368" r:id="rId71"/>
    <p:sldId id="457" r:id="rId72"/>
    <p:sldId id="339" r:id="rId73"/>
    <p:sldId id="435" r:id="rId74"/>
    <p:sldId id="436" r:id="rId75"/>
    <p:sldId id="439" r:id="rId76"/>
    <p:sldId id="438" r:id="rId77"/>
    <p:sldId id="440" r:id="rId78"/>
    <p:sldId id="441" r:id="rId79"/>
    <p:sldId id="342" r:id="rId80"/>
    <p:sldId id="343" r:id="rId81"/>
    <p:sldId id="442" r:id="rId82"/>
    <p:sldId id="289" r:id="rId83"/>
    <p:sldId id="295" r:id="rId84"/>
    <p:sldId id="298" r:id="rId85"/>
    <p:sldId id="467" r:id="rId86"/>
    <p:sldId id="477" r:id="rId87"/>
    <p:sldId id="453" r:id="rId88"/>
    <p:sldId id="454" r:id="rId89"/>
    <p:sldId id="455" r:id="rId90"/>
    <p:sldId id="269" r:id="rId91"/>
    <p:sldId id="451" r:id="rId92"/>
    <p:sldId id="271" r:id="rId93"/>
    <p:sldId id="427" r:id="rId94"/>
    <p:sldId id="428" r:id="rId95"/>
    <p:sldId id="272" r:id="rId96"/>
    <p:sldId id="425" r:id="rId97"/>
    <p:sldId id="273" r:id="rId98"/>
    <p:sldId id="350" r:id="rId99"/>
    <p:sldId id="465" r:id="rId100"/>
  </p:sldIdLst>
  <p:sldSz cx="12192000" cy="6858000"/>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8" autoAdjust="0"/>
    <p:restoredTop sz="94660"/>
  </p:normalViewPr>
  <p:slideViewPr>
    <p:cSldViewPr snapToGrid="0">
      <p:cViewPr varScale="1">
        <p:scale>
          <a:sx n="110" d="100"/>
          <a:sy n="110" d="100"/>
        </p:scale>
        <p:origin x="31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viewProps" Target="view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embeddings/oleObject1.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5.9188105823190736E-2"/>
          <c:y val="5.1521240586591611E-2"/>
          <c:w val="0.97752221889518787"/>
          <c:h val="0.77504098600338411"/>
        </c:manualLayout>
      </c:layout>
      <c:bar3DChart>
        <c:barDir val="col"/>
        <c:grouping val="clustered"/>
        <c:varyColors val="0"/>
        <c:ser>
          <c:idx val="2"/>
          <c:order val="0"/>
          <c:tx>
            <c:strRef>
              <c:f>'graf 3'!$B$5</c:f>
              <c:strCache>
                <c:ptCount val="1"/>
                <c:pt idx="0">
                  <c:v>DE přikázáním pohledávky z účtu</c:v>
                </c:pt>
              </c:strCache>
            </c:strRef>
          </c:tx>
          <c:spPr>
            <a:solidFill>
              <a:srgbClr val="87E072"/>
            </a:solidFill>
            <a:ln w="9525" cap="flat" cmpd="sng" algn="ctr">
              <a:noFill/>
              <a:round/>
            </a:ln>
            <a:effectLst/>
            <a:scene3d>
              <a:camera prst="orthographicFront"/>
              <a:lightRig rig="threePt" dir="t"/>
            </a:scene3d>
            <a:sp3d>
              <a:bevelT/>
            </a:sp3d>
          </c:spPr>
          <c:invertIfNegative val="0"/>
          <c:dPt>
            <c:idx val="0"/>
            <c:invertIfNegative val="0"/>
            <c:bubble3D val="0"/>
            <c:spPr>
              <a:solidFill>
                <a:srgbClr val="87E072"/>
              </a:solidFill>
              <a:ln w="9525" cap="flat" cmpd="sng" algn="ctr">
                <a:noFill/>
                <a:round/>
              </a:ln>
              <a:effectLst>
                <a:innerShdw blurRad="114300">
                  <a:prstClr val="black"/>
                </a:innerShdw>
              </a:effectLst>
              <a:scene3d>
                <a:camera prst="orthographicFront"/>
                <a:lightRig rig="threePt" dir="t"/>
              </a:scene3d>
              <a:sp3d>
                <a:bevelT/>
              </a:sp3d>
            </c:spPr>
            <c:extLst>
              <c:ext xmlns:c16="http://schemas.microsoft.com/office/drawing/2014/chart" uri="{C3380CC4-5D6E-409C-BE32-E72D297353CC}">
                <c16:uniqueId val="{00000001-E221-4D4A-9CE3-091328965FD5}"/>
              </c:ext>
            </c:extLst>
          </c:dPt>
          <c:dLbls>
            <c:dLbl>
              <c:idx val="0"/>
              <c:layout>
                <c:manualLayout>
                  <c:x val="1.1883656597471952E-2"/>
                  <c:y val="-1.57278845504041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221-4D4A-9CE3-091328965FD5}"/>
                </c:ext>
              </c:extLst>
            </c:dLbl>
            <c:numFmt formatCode="0.0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cs-CZ"/>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'graf 3'!$D$4</c:f>
              <c:numCache>
                <c:formatCode>m/d/yyyy</c:formatCode>
                <c:ptCount val="1"/>
                <c:pt idx="0">
                  <c:v>43830</c:v>
                </c:pt>
              </c:numCache>
            </c:numRef>
          </c:cat>
          <c:val>
            <c:numRef>
              <c:f>'graf 3'!$D$5</c:f>
              <c:numCache>
                <c:formatCode>0.00%</c:formatCode>
                <c:ptCount val="1"/>
                <c:pt idx="0">
                  <c:v>0.83487818118386958</c:v>
                </c:pt>
              </c:numCache>
            </c:numRef>
          </c:val>
          <c:extLst>
            <c:ext xmlns:c16="http://schemas.microsoft.com/office/drawing/2014/chart" uri="{C3380CC4-5D6E-409C-BE32-E72D297353CC}">
              <c16:uniqueId val="{00000002-E221-4D4A-9CE3-091328965FD5}"/>
            </c:ext>
          </c:extLst>
        </c:ser>
        <c:ser>
          <c:idx val="1"/>
          <c:order val="1"/>
          <c:tx>
            <c:strRef>
              <c:f>'graf 3'!$B$6</c:f>
              <c:strCache>
                <c:ptCount val="1"/>
                <c:pt idx="0">
                  <c:v>DE přikázáním jiné peněžité pohledávky</c:v>
                </c:pt>
              </c:strCache>
            </c:strRef>
          </c:tx>
          <c:spPr>
            <a:solidFill>
              <a:srgbClr val="3B3BFF"/>
            </a:solidFill>
            <a:ln w="9525" cap="flat" cmpd="sng" algn="ctr">
              <a:noFill/>
              <a:round/>
            </a:ln>
            <a:effectLst>
              <a:innerShdw blurRad="114300">
                <a:prstClr val="black"/>
              </a:innerShdw>
            </a:effectLst>
            <a:scene3d>
              <a:camera prst="orthographicFront"/>
              <a:lightRig rig="threePt" dir="t"/>
            </a:scene3d>
            <a:sp3d>
              <a:bevelT/>
            </a:sp3d>
          </c:spPr>
          <c:invertIfNegative val="0"/>
          <c:dLbls>
            <c:dLbl>
              <c:idx val="0"/>
              <c:layout>
                <c:manualLayout>
                  <c:x val="9.6798623499997818E-3"/>
                  <c:y val="-6.362185938138159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221-4D4A-9CE3-091328965FD5}"/>
                </c:ext>
              </c:extLst>
            </c:dLbl>
            <c:numFmt formatCode="0.0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cs-CZ"/>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'graf 3'!$D$4</c:f>
              <c:numCache>
                <c:formatCode>m/d/yyyy</c:formatCode>
                <c:ptCount val="1"/>
                <c:pt idx="0">
                  <c:v>43830</c:v>
                </c:pt>
              </c:numCache>
            </c:numRef>
          </c:cat>
          <c:val>
            <c:numRef>
              <c:f>'graf 3'!$D$6</c:f>
              <c:numCache>
                <c:formatCode>0.00%</c:formatCode>
                <c:ptCount val="1"/>
                <c:pt idx="0">
                  <c:v>6.4050416733845469E-2</c:v>
                </c:pt>
              </c:numCache>
            </c:numRef>
          </c:val>
          <c:extLst>
            <c:ext xmlns:c16="http://schemas.microsoft.com/office/drawing/2014/chart" uri="{C3380CC4-5D6E-409C-BE32-E72D297353CC}">
              <c16:uniqueId val="{00000004-E221-4D4A-9CE3-091328965FD5}"/>
            </c:ext>
          </c:extLst>
        </c:ser>
        <c:ser>
          <c:idx val="4"/>
          <c:order val="2"/>
          <c:tx>
            <c:strRef>
              <c:f>'graf 3'!$B$7</c:f>
              <c:strCache>
                <c:ptCount val="1"/>
                <c:pt idx="0">
                  <c:v>DE prodejem movitých věcí</c:v>
                </c:pt>
              </c:strCache>
            </c:strRef>
          </c:tx>
          <c:spPr>
            <a:solidFill>
              <a:srgbClr val="8D3FFF"/>
            </a:solidFill>
            <a:ln w="9525" cap="flat" cmpd="sng" algn="ctr">
              <a:noFill/>
              <a:round/>
            </a:ln>
            <a:effectLst/>
            <a:scene3d>
              <a:camera prst="orthographicFront"/>
              <a:lightRig rig="threePt" dir="t"/>
            </a:scene3d>
            <a:sp3d>
              <a:bevelT/>
            </a:sp3d>
          </c:spPr>
          <c:invertIfNegative val="0"/>
          <c:dPt>
            <c:idx val="0"/>
            <c:invertIfNegative val="0"/>
            <c:bubble3D val="0"/>
            <c:spPr>
              <a:solidFill>
                <a:srgbClr val="8D3FFF"/>
              </a:solidFill>
              <a:ln w="9525" cap="flat" cmpd="sng" algn="ctr">
                <a:noFill/>
                <a:round/>
              </a:ln>
              <a:effectLst/>
              <a:scene3d>
                <a:camera prst="orthographicFront"/>
                <a:lightRig rig="threePt" dir="t"/>
              </a:scene3d>
              <a:sp3d>
                <a:bevelT/>
              </a:sp3d>
            </c:spPr>
            <c:extLst>
              <c:ext xmlns:c16="http://schemas.microsoft.com/office/drawing/2014/chart" uri="{C3380CC4-5D6E-409C-BE32-E72D297353CC}">
                <c16:uniqueId val="{00000006-E221-4D4A-9CE3-091328965FD5}"/>
              </c:ext>
            </c:extLst>
          </c:dPt>
          <c:dLbls>
            <c:dLbl>
              <c:idx val="0"/>
              <c:layout>
                <c:manualLayout>
                  <c:x val="2.5268788242712695E-3"/>
                  <c:y val="-6.34288532903958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221-4D4A-9CE3-091328965FD5}"/>
                </c:ext>
              </c:extLst>
            </c:dLbl>
            <c:numFmt formatCode="0.0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cs-CZ"/>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'graf 3'!$D$4</c:f>
              <c:numCache>
                <c:formatCode>m/d/yyyy</c:formatCode>
                <c:ptCount val="1"/>
                <c:pt idx="0">
                  <c:v>43830</c:v>
                </c:pt>
              </c:numCache>
            </c:numRef>
          </c:cat>
          <c:val>
            <c:numRef>
              <c:f>'graf 3'!$D$7</c:f>
              <c:numCache>
                <c:formatCode>0.00%</c:formatCode>
                <c:ptCount val="1"/>
                <c:pt idx="0">
                  <c:v>4.7514399151212389E-2</c:v>
                </c:pt>
              </c:numCache>
            </c:numRef>
          </c:val>
          <c:extLst>
            <c:ext xmlns:c16="http://schemas.microsoft.com/office/drawing/2014/chart" uri="{C3380CC4-5D6E-409C-BE32-E72D297353CC}">
              <c16:uniqueId val="{00000007-E221-4D4A-9CE3-091328965FD5}"/>
            </c:ext>
          </c:extLst>
        </c:ser>
        <c:ser>
          <c:idx val="0"/>
          <c:order val="3"/>
          <c:tx>
            <c:strRef>
              <c:f>'graf 3'!$B$8</c:f>
              <c:strCache>
                <c:ptCount val="1"/>
                <c:pt idx="0">
                  <c:v>DE srážkami ze mzdy</c:v>
                </c:pt>
              </c:strCache>
            </c:strRef>
          </c:tx>
          <c:spPr>
            <a:solidFill>
              <a:srgbClr val="FFFF00"/>
            </a:solidFill>
            <a:ln w="9525" cap="flat" cmpd="sng" algn="ctr">
              <a:noFill/>
              <a:round/>
            </a:ln>
            <a:effectLst/>
            <a:scene3d>
              <a:camera prst="orthographicFront"/>
              <a:lightRig rig="threePt" dir="t"/>
            </a:scene3d>
            <a:sp3d>
              <a:bevelT/>
            </a:sp3d>
          </c:spPr>
          <c:invertIfNegative val="0"/>
          <c:dLbls>
            <c:dLbl>
              <c:idx val="0"/>
              <c:layout>
                <c:manualLayout>
                  <c:x val="8.1563328823162212E-4"/>
                  <c:y val="-6.134049433065258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221-4D4A-9CE3-091328965FD5}"/>
                </c:ext>
              </c:extLst>
            </c:dLbl>
            <c:numFmt formatCode="0.0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cs-CZ"/>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'graf 3'!$D$4</c:f>
              <c:numCache>
                <c:formatCode>m/d/yyyy</c:formatCode>
                <c:ptCount val="1"/>
                <c:pt idx="0">
                  <c:v>43830</c:v>
                </c:pt>
              </c:numCache>
            </c:numRef>
          </c:cat>
          <c:val>
            <c:numRef>
              <c:f>'graf 3'!$D$8</c:f>
              <c:numCache>
                <c:formatCode>0.00%</c:formatCode>
                <c:ptCount val="1"/>
                <c:pt idx="0">
                  <c:v>2.9612688876271376E-2</c:v>
                </c:pt>
              </c:numCache>
            </c:numRef>
          </c:val>
          <c:extLst>
            <c:ext xmlns:c16="http://schemas.microsoft.com/office/drawing/2014/chart" uri="{C3380CC4-5D6E-409C-BE32-E72D297353CC}">
              <c16:uniqueId val="{00000009-E221-4D4A-9CE3-091328965FD5}"/>
            </c:ext>
          </c:extLst>
        </c:ser>
        <c:ser>
          <c:idx val="3"/>
          <c:order val="4"/>
          <c:tx>
            <c:strRef>
              <c:f>'graf 3'!$B$9</c:f>
              <c:strCache>
                <c:ptCount val="1"/>
                <c:pt idx="0">
                  <c:v>DE prodejem nemovitých věcí</c:v>
                </c:pt>
              </c:strCache>
            </c:strRef>
          </c:tx>
          <c:spPr>
            <a:solidFill>
              <a:srgbClr val="FF2121"/>
            </a:solidFill>
            <a:ln w="9525" cap="flat" cmpd="sng" algn="ctr">
              <a:noFill/>
              <a:round/>
            </a:ln>
            <a:effectLst/>
            <a:scene3d>
              <a:camera prst="orthographicFront"/>
              <a:lightRig rig="threePt" dir="t"/>
            </a:scene3d>
            <a:sp3d>
              <a:bevelT/>
            </a:sp3d>
          </c:spPr>
          <c:invertIfNegative val="0"/>
          <c:dLbls>
            <c:dLbl>
              <c:idx val="0"/>
              <c:layout>
                <c:manualLayout>
                  <c:x val="-6.4388766188293962E-3"/>
                  <c:y val="-6.08876370324881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E221-4D4A-9CE3-091328965FD5}"/>
                </c:ext>
              </c:extLst>
            </c:dLbl>
            <c:numFmt formatCode="0.0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cs-CZ"/>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'graf 3'!$D$4</c:f>
              <c:numCache>
                <c:formatCode>m/d/yyyy</c:formatCode>
                <c:ptCount val="1"/>
                <c:pt idx="0">
                  <c:v>43830</c:v>
                </c:pt>
              </c:numCache>
            </c:numRef>
          </c:cat>
          <c:val>
            <c:numRef>
              <c:f>'graf 3'!$D$9</c:f>
              <c:numCache>
                <c:formatCode>0.00%</c:formatCode>
                <c:ptCount val="1"/>
                <c:pt idx="0">
                  <c:v>2.1958005636467107E-2</c:v>
                </c:pt>
              </c:numCache>
            </c:numRef>
          </c:val>
          <c:extLst>
            <c:ext xmlns:c16="http://schemas.microsoft.com/office/drawing/2014/chart" uri="{C3380CC4-5D6E-409C-BE32-E72D297353CC}">
              <c16:uniqueId val="{0000000B-E221-4D4A-9CE3-091328965FD5}"/>
            </c:ext>
          </c:extLst>
        </c:ser>
        <c:ser>
          <c:idx val="5"/>
          <c:order val="5"/>
          <c:tx>
            <c:strRef>
              <c:f>'graf 3'!$B$10</c:f>
              <c:strCache>
                <c:ptCount val="1"/>
                <c:pt idx="0">
                  <c:v>DE postižením jiných majetkových práv</c:v>
                </c:pt>
              </c:strCache>
            </c:strRef>
          </c:tx>
          <c:spPr>
            <a:solidFill>
              <a:srgbClr val="FE7F00"/>
            </a:solidFill>
            <a:ln w="9525" cap="flat" cmpd="sng" algn="ctr">
              <a:noFill/>
              <a:round/>
            </a:ln>
            <a:effectLst/>
            <a:scene3d>
              <a:camera prst="orthographicFront"/>
              <a:lightRig rig="threePt" dir="t"/>
            </a:scene3d>
            <a:sp3d>
              <a:bevelT/>
            </a:sp3d>
          </c:spPr>
          <c:invertIfNegative val="0"/>
          <c:dLbls>
            <c:dLbl>
              <c:idx val="0"/>
              <c:layout>
                <c:manualLayout>
                  <c:x val="-1.9403073042591014E-2"/>
                  <c:y val="-6.409638625018013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E221-4D4A-9CE3-091328965FD5}"/>
                </c:ext>
              </c:extLst>
            </c:dLbl>
            <c:numFmt formatCode="0.0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cs-CZ"/>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'graf 3'!$D$4</c:f>
              <c:numCache>
                <c:formatCode>m/d/yyyy</c:formatCode>
                <c:ptCount val="1"/>
                <c:pt idx="0">
                  <c:v>43830</c:v>
                </c:pt>
              </c:numCache>
            </c:numRef>
          </c:cat>
          <c:val>
            <c:numRef>
              <c:f>'graf 3'!$D$10</c:f>
              <c:numCache>
                <c:formatCode>0.00%</c:formatCode>
                <c:ptCount val="1"/>
                <c:pt idx="0">
                  <c:v>1.9863084183343034E-3</c:v>
                </c:pt>
              </c:numCache>
            </c:numRef>
          </c:val>
          <c:extLst>
            <c:ext xmlns:c16="http://schemas.microsoft.com/office/drawing/2014/chart" uri="{C3380CC4-5D6E-409C-BE32-E72D297353CC}">
              <c16:uniqueId val="{0000000D-E221-4D4A-9CE3-091328965FD5}"/>
            </c:ext>
          </c:extLst>
        </c:ser>
        <c:dLbls>
          <c:showLegendKey val="0"/>
          <c:showVal val="1"/>
          <c:showCatName val="0"/>
          <c:showSerName val="0"/>
          <c:showPercent val="0"/>
          <c:showBubbleSize val="0"/>
        </c:dLbls>
        <c:gapWidth val="65"/>
        <c:shape val="cylinder"/>
        <c:axId val="219114912"/>
        <c:axId val="219116872"/>
        <c:axId val="0"/>
      </c:bar3DChart>
      <c:dateAx>
        <c:axId val="219114912"/>
        <c:scaling>
          <c:orientation val="minMax"/>
        </c:scaling>
        <c:delete val="1"/>
        <c:axPos val="b"/>
        <c:numFmt formatCode="m/d/yyyy" sourceLinked="1"/>
        <c:majorTickMark val="out"/>
        <c:minorTickMark val="none"/>
        <c:tickLblPos val="nextTo"/>
        <c:crossAx val="219116872"/>
        <c:crosses val="autoZero"/>
        <c:auto val="1"/>
        <c:lblOffset val="100"/>
        <c:baseTimeUnit val="days"/>
      </c:dateAx>
      <c:valAx>
        <c:axId val="219116872"/>
        <c:scaling>
          <c:orientation val="minMax"/>
        </c:scaling>
        <c:delete val="0"/>
        <c:axPos val="l"/>
        <c:majorGridlines>
          <c:spPr>
            <a:ln w="9525" cap="flat" cmpd="sng" algn="ctr">
              <a:solidFill>
                <a:schemeClr val="dk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cs-CZ"/>
          </a:p>
        </c:txPr>
        <c:crossAx val="219114912"/>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cs-CZ"/>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cs-CZ"/>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cs-CZ"/>
              <a:t>Kliknutím lze upravit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en-US" dirty="0"/>
          </a:p>
        </p:txBody>
      </p:sp>
      <p:sp>
        <p:nvSpPr>
          <p:cNvPr id="4" name="Date Placeholder 3"/>
          <p:cNvSpPr>
            <a:spLocks noGrp="1"/>
          </p:cNvSpPr>
          <p:nvPr>
            <p:ph type="dt" sz="half" idx="10"/>
          </p:nvPr>
        </p:nvSpPr>
        <p:spPr/>
        <p:txBody>
          <a:bodyPr/>
          <a:lstStyle/>
          <a:p>
            <a:fld id="{44AAD3B0-10DC-445E-9089-67B762DDF685}" type="datetimeFigureOut">
              <a:rPr lang="cs-CZ" smtClean="0"/>
              <a:t>08.01.2024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AF90A16-E168-4F99-B477-1E27DE4D0A74}" type="slidenum">
              <a:rPr lang="cs-CZ" smtClean="0"/>
              <a:t>‹#›</a:t>
            </a:fld>
            <a:endParaRPr lang="cs-CZ"/>
          </a:p>
        </p:txBody>
      </p:sp>
    </p:spTree>
    <p:extLst>
      <p:ext uri="{BB962C8B-B14F-4D97-AF65-F5344CB8AC3E}">
        <p14:creationId xmlns:p14="http://schemas.microsoft.com/office/powerpoint/2010/main" val="909617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44AAD3B0-10DC-445E-9089-67B762DDF685}" type="datetimeFigureOut">
              <a:rPr lang="cs-CZ" smtClean="0"/>
              <a:t>08.01.2024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AF90A16-E168-4F99-B477-1E27DE4D0A74}" type="slidenum">
              <a:rPr lang="cs-CZ" smtClean="0"/>
              <a:t>‹#›</a:t>
            </a:fld>
            <a:endParaRPr lang="cs-CZ"/>
          </a:p>
        </p:txBody>
      </p:sp>
    </p:spTree>
    <p:extLst>
      <p:ext uri="{BB962C8B-B14F-4D97-AF65-F5344CB8AC3E}">
        <p14:creationId xmlns:p14="http://schemas.microsoft.com/office/powerpoint/2010/main" val="1754314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Kliknutím lze upravit styly předlohy textu.</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44AAD3B0-10DC-445E-9089-67B762DDF685}" type="datetimeFigureOut">
              <a:rPr lang="cs-CZ" smtClean="0"/>
              <a:t>08.01.2024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AF90A16-E168-4F99-B477-1E27DE4D0A74}" type="slidenum">
              <a:rPr lang="cs-CZ" smtClean="0"/>
              <a:t>‹#›</a:t>
            </a:fld>
            <a:endParaRPr lang="cs-CZ"/>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884357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44AAD3B0-10DC-445E-9089-67B762DDF685}" type="datetimeFigureOut">
              <a:rPr lang="cs-CZ" smtClean="0"/>
              <a:t>08.01.2024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AF90A16-E168-4F99-B477-1E27DE4D0A74}" type="slidenum">
              <a:rPr lang="cs-CZ" smtClean="0"/>
              <a:t>‹#›</a:t>
            </a:fld>
            <a:endParaRPr lang="cs-CZ"/>
          </a:p>
        </p:txBody>
      </p:sp>
    </p:spTree>
    <p:extLst>
      <p:ext uri="{BB962C8B-B14F-4D97-AF65-F5344CB8AC3E}">
        <p14:creationId xmlns:p14="http://schemas.microsoft.com/office/powerpoint/2010/main" val="24176467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Kliknutím lze upravit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44AAD3B0-10DC-445E-9089-67B762DDF685}" type="datetimeFigureOut">
              <a:rPr lang="cs-CZ" smtClean="0"/>
              <a:t>08.01.2024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AF90A16-E168-4F99-B477-1E27DE4D0A74}" type="slidenum">
              <a:rPr lang="cs-CZ" smtClean="0"/>
              <a:t>‹#›</a:t>
            </a:fld>
            <a:endParaRPr lang="cs-CZ"/>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751539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Kliknutím lze upravit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44AAD3B0-10DC-445E-9089-67B762DDF685}" type="datetimeFigureOut">
              <a:rPr lang="cs-CZ" smtClean="0"/>
              <a:t>08.01.2024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AF90A16-E168-4F99-B477-1E27DE4D0A74}" type="slidenum">
              <a:rPr lang="cs-CZ" smtClean="0"/>
              <a:t>‹#›</a:t>
            </a:fld>
            <a:endParaRPr lang="cs-CZ"/>
          </a:p>
        </p:txBody>
      </p:sp>
    </p:spTree>
    <p:extLst>
      <p:ext uri="{BB962C8B-B14F-4D97-AF65-F5344CB8AC3E}">
        <p14:creationId xmlns:p14="http://schemas.microsoft.com/office/powerpoint/2010/main" val="27637285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44AAD3B0-10DC-445E-9089-67B762DDF685}" type="datetimeFigureOut">
              <a:rPr lang="cs-CZ" smtClean="0"/>
              <a:t>08.01.2024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AF90A16-E168-4F99-B477-1E27DE4D0A74}" type="slidenum">
              <a:rPr lang="cs-CZ" smtClean="0"/>
              <a:t>‹#›</a:t>
            </a:fld>
            <a:endParaRPr lang="cs-CZ"/>
          </a:p>
        </p:txBody>
      </p:sp>
    </p:spTree>
    <p:extLst>
      <p:ext uri="{BB962C8B-B14F-4D97-AF65-F5344CB8AC3E}">
        <p14:creationId xmlns:p14="http://schemas.microsoft.com/office/powerpoint/2010/main" val="38353999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cs-CZ"/>
              <a:t>Kliknutím lze upravit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44AAD3B0-10DC-445E-9089-67B762DDF685}" type="datetimeFigureOut">
              <a:rPr lang="cs-CZ" smtClean="0"/>
              <a:t>08.01.2024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AF90A16-E168-4F99-B477-1E27DE4D0A74}" type="slidenum">
              <a:rPr lang="cs-CZ" smtClean="0"/>
              <a:t>‹#›</a:t>
            </a:fld>
            <a:endParaRPr lang="cs-CZ"/>
          </a:p>
        </p:txBody>
      </p:sp>
    </p:spTree>
    <p:extLst>
      <p:ext uri="{BB962C8B-B14F-4D97-AF65-F5344CB8AC3E}">
        <p14:creationId xmlns:p14="http://schemas.microsoft.com/office/powerpoint/2010/main" val="3752969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44AAD3B0-10DC-445E-9089-67B762DDF685}" type="datetimeFigureOut">
              <a:rPr lang="cs-CZ" smtClean="0"/>
              <a:t>08.01.2024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AF90A16-E168-4F99-B477-1E27DE4D0A74}" type="slidenum">
              <a:rPr lang="cs-CZ" smtClean="0"/>
              <a:t>‹#›</a:t>
            </a:fld>
            <a:endParaRPr lang="cs-CZ"/>
          </a:p>
        </p:txBody>
      </p:sp>
    </p:spTree>
    <p:extLst>
      <p:ext uri="{BB962C8B-B14F-4D97-AF65-F5344CB8AC3E}">
        <p14:creationId xmlns:p14="http://schemas.microsoft.com/office/powerpoint/2010/main" val="718453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cs-CZ"/>
              <a:t>Kliknutím lze upravit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44AAD3B0-10DC-445E-9089-67B762DDF685}" type="datetimeFigureOut">
              <a:rPr lang="cs-CZ" smtClean="0"/>
              <a:t>08.01.2024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AAF90A16-E168-4F99-B477-1E27DE4D0A74}" type="slidenum">
              <a:rPr lang="cs-CZ" smtClean="0"/>
              <a:t>‹#›</a:t>
            </a:fld>
            <a:endParaRPr lang="cs-CZ"/>
          </a:p>
        </p:txBody>
      </p:sp>
    </p:spTree>
    <p:extLst>
      <p:ext uri="{BB962C8B-B14F-4D97-AF65-F5344CB8AC3E}">
        <p14:creationId xmlns:p14="http://schemas.microsoft.com/office/powerpoint/2010/main" val="12594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44AAD3B0-10DC-445E-9089-67B762DDF685}" type="datetimeFigureOut">
              <a:rPr lang="cs-CZ" smtClean="0"/>
              <a:t>08.01.2024</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AAF90A16-E168-4F99-B477-1E27DE4D0A74}" type="slidenum">
              <a:rPr lang="cs-CZ" smtClean="0"/>
              <a:t>‹#›</a:t>
            </a:fld>
            <a:endParaRPr lang="cs-CZ"/>
          </a:p>
        </p:txBody>
      </p:sp>
    </p:spTree>
    <p:extLst>
      <p:ext uri="{BB962C8B-B14F-4D97-AF65-F5344CB8AC3E}">
        <p14:creationId xmlns:p14="http://schemas.microsoft.com/office/powerpoint/2010/main" val="4294706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44AAD3B0-10DC-445E-9089-67B762DDF685}" type="datetimeFigureOut">
              <a:rPr lang="cs-CZ" smtClean="0"/>
              <a:t>08.01.2024</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AAF90A16-E168-4F99-B477-1E27DE4D0A74}" type="slidenum">
              <a:rPr lang="cs-CZ" smtClean="0"/>
              <a:t>‹#›</a:t>
            </a:fld>
            <a:endParaRPr lang="cs-CZ"/>
          </a:p>
        </p:txBody>
      </p:sp>
    </p:spTree>
    <p:extLst>
      <p:ext uri="{BB962C8B-B14F-4D97-AF65-F5344CB8AC3E}">
        <p14:creationId xmlns:p14="http://schemas.microsoft.com/office/powerpoint/2010/main" val="3044537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44AAD3B0-10DC-445E-9089-67B762DDF685}" type="datetimeFigureOut">
              <a:rPr lang="cs-CZ" smtClean="0"/>
              <a:t>08.01.2024</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AAF90A16-E168-4F99-B477-1E27DE4D0A74}" type="slidenum">
              <a:rPr lang="cs-CZ" smtClean="0"/>
              <a:t>‹#›</a:t>
            </a:fld>
            <a:endParaRPr lang="cs-CZ"/>
          </a:p>
        </p:txBody>
      </p:sp>
    </p:spTree>
    <p:extLst>
      <p:ext uri="{BB962C8B-B14F-4D97-AF65-F5344CB8AC3E}">
        <p14:creationId xmlns:p14="http://schemas.microsoft.com/office/powerpoint/2010/main" val="2286968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AAD3B0-10DC-445E-9089-67B762DDF685}" type="datetimeFigureOut">
              <a:rPr lang="cs-CZ" smtClean="0"/>
              <a:t>08.01.2024</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AAF90A16-E168-4F99-B477-1E27DE4D0A74}" type="slidenum">
              <a:rPr lang="cs-CZ" smtClean="0"/>
              <a:t>‹#›</a:t>
            </a:fld>
            <a:endParaRPr lang="cs-CZ"/>
          </a:p>
        </p:txBody>
      </p:sp>
    </p:spTree>
    <p:extLst>
      <p:ext uri="{BB962C8B-B14F-4D97-AF65-F5344CB8AC3E}">
        <p14:creationId xmlns:p14="http://schemas.microsoft.com/office/powerpoint/2010/main" val="1983377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cs-CZ"/>
              <a:t>Kliknutím lze upravit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44AAD3B0-10DC-445E-9089-67B762DDF685}" type="datetimeFigureOut">
              <a:rPr lang="cs-CZ" smtClean="0"/>
              <a:t>08.01.2024</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AAF90A16-E168-4F99-B477-1E27DE4D0A74}" type="slidenum">
              <a:rPr lang="cs-CZ" smtClean="0"/>
              <a:t>‹#›</a:t>
            </a:fld>
            <a:endParaRPr lang="cs-CZ"/>
          </a:p>
        </p:txBody>
      </p:sp>
    </p:spTree>
    <p:extLst>
      <p:ext uri="{BB962C8B-B14F-4D97-AF65-F5344CB8AC3E}">
        <p14:creationId xmlns:p14="http://schemas.microsoft.com/office/powerpoint/2010/main" val="3516609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cs-CZ"/>
              <a:t>Kliknutím lze upravit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AAF90A16-E168-4F99-B477-1E27DE4D0A74}" type="slidenum">
              <a:rPr lang="cs-CZ" smtClean="0"/>
              <a:t>‹#›</a:t>
            </a:fld>
            <a:endParaRPr lang="cs-CZ"/>
          </a:p>
        </p:txBody>
      </p:sp>
      <p:sp>
        <p:nvSpPr>
          <p:cNvPr id="5" name="Date Placeholder 4"/>
          <p:cNvSpPr>
            <a:spLocks noGrp="1"/>
          </p:cNvSpPr>
          <p:nvPr>
            <p:ph type="dt" sz="half" idx="10"/>
          </p:nvPr>
        </p:nvSpPr>
        <p:spPr/>
        <p:txBody>
          <a:bodyPr/>
          <a:lstStyle/>
          <a:p>
            <a:fld id="{44AAD3B0-10DC-445E-9089-67B762DDF685}" type="datetimeFigureOut">
              <a:rPr lang="cs-CZ" smtClean="0"/>
              <a:t>08.01.2024</a:t>
            </a:fld>
            <a:endParaRPr lang="cs-CZ"/>
          </a:p>
        </p:txBody>
      </p:sp>
    </p:spTree>
    <p:extLst>
      <p:ext uri="{BB962C8B-B14F-4D97-AF65-F5344CB8AC3E}">
        <p14:creationId xmlns:p14="http://schemas.microsoft.com/office/powerpoint/2010/main" val="588189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cs-CZ"/>
              <a:t>Kliknutím lze upravit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4AAD3B0-10DC-445E-9089-67B762DDF685}" type="datetimeFigureOut">
              <a:rPr lang="cs-CZ" smtClean="0"/>
              <a:t>08.01.2024</a:t>
            </a:fld>
            <a:endParaRPr lang="cs-CZ"/>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AF90A16-E168-4F99-B477-1E27DE4D0A74}" type="slidenum">
              <a:rPr lang="cs-CZ" smtClean="0"/>
              <a:t>‹#›</a:t>
            </a:fld>
            <a:endParaRPr lang="cs-CZ"/>
          </a:p>
        </p:txBody>
      </p:sp>
    </p:spTree>
    <p:extLst>
      <p:ext uri="{BB962C8B-B14F-4D97-AF65-F5344CB8AC3E}">
        <p14:creationId xmlns:p14="http://schemas.microsoft.com/office/powerpoint/2010/main" val="379655035"/>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 id="2147483817" r:id="rId13"/>
    <p:sldLayoutId id="2147483818" r:id="rId14"/>
    <p:sldLayoutId id="2147483819" r:id="rId15"/>
    <p:sldLayoutId id="214748382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hyperlink" Target="https://isir.justice.cz/isir/common/stat.do?kodStranky=FORMULAR" TargetMode="Externa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solidFill>
                  <a:srgbClr val="002060"/>
                </a:solidFill>
              </a:rPr>
              <a:t>Vymáhání </a:t>
            </a:r>
            <a:br>
              <a:rPr lang="cs-CZ" dirty="0">
                <a:solidFill>
                  <a:srgbClr val="002060"/>
                </a:solidFill>
              </a:rPr>
            </a:br>
            <a:r>
              <a:rPr lang="cs-CZ" dirty="0">
                <a:solidFill>
                  <a:srgbClr val="002060"/>
                </a:solidFill>
              </a:rPr>
              <a:t>místních poplatků </a:t>
            </a:r>
          </a:p>
        </p:txBody>
      </p:sp>
      <p:sp>
        <p:nvSpPr>
          <p:cNvPr id="3" name="Podnadpis 2"/>
          <p:cNvSpPr>
            <a:spLocks noGrp="1"/>
          </p:cNvSpPr>
          <p:nvPr>
            <p:ph type="subTitle" idx="1"/>
          </p:nvPr>
        </p:nvSpPr>
        <p:spPr/>
        <p:txBody>
          <a:bodyPr/>
          <a:lstStyle/>
          <a:p>
            <a:r>
              <a:rPr lang="cs-CZ" b="1" dirty="0"/>
              <a:t>Mgr. Jana Višňovská </a:t>
            </a:r>
          </a:p>
        </p:txBody>
      </p:sp>
    </p:spTree>
    <p:extLst>
      <p:ext uri="{BB962C8B-B14F-4D97-AF65-F5344CB8AC3E}">
        <p14:creationId xmlns:p14="http://schemas.microsoft.com/office/powerpoint/2010/main" val="13006677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Pořádková pokuta</a:t>
            </a:r>
            <a:br>
              <a:rPr lang="cs-CZ" b="1" dirty="0"/>
            </a:br>
            <a:endParaRPr lang="cs-CZ" b="1" dirty="0"/>
          </a:p>
        </p:txBody>
      </p:sp>
      <p:sp>
        <p:nvSpPr>
          <p:cNvPr id="3" name="Zástupný symbol pro obsah 2"/>
          <p:cNvSpPr>
            <a:spLocks noGrp="1"/>
          </p:cNvSpPr>
          <p:nvPr>
            <p:ph idx="1"/>
          </p:nvPr>
        </p:nvSpPr>
        <p:spPr/>
        <p:txBody>
          <a:bodyPr/>
          <a:lstStyle/>
          <a:p>
            <a:pPr>
              <a:buFont typeface="Wingdings" panose="05000000000000000000" pitchFamily="2" charset="2"/>
              <a:buChar char="Ø"/>
            </a:pPr>
            <a:r>
              <a:rPr lang="cs-CZ" dirty="0">
                <a:latin typeface="Arial" panose="020B0604020202020204" pitchFamily="34" charset="0"/>
                <a:cs typeface="Arial" panose="020B0604020202020204" pitchFamily="34" charset="0"/>
              </a:rPr>
              <a:t>lze uložit nejpozději do 1 roku ode dne, ve kterém došlo k jednání, které je důvodem k jejímu uložení</a:t>
            </a:r>
          </a:p>
          <a:p>
            <a:pPr>
              <a:buFont typeface="Wingdings" panose="05000000000000000000" pitchFamily="2" charset="2"/>
              <a:buChar char="Ø"/>
            </a:pPr>
            <a:endParaRPr lang="cs-CZ" dirty="0">
              <a:latin typeface="Arial" panose="020B0604020202020204" pitchFamily="34" charset="0"/>
              <a:cs typeface="Arial" panose="020B0604020202020204" pitchFamily="34" charset="0"/>
            </a:endParaRPr>
          </a:p>
          <a:p>
            <a:pPr>
              <a:buFont typeface="Wingdings" panose="05000000000000000000" pitchFamily="2" charset="2"/>
              <a:buChar char="Ø"/>
            </a:pPr>
            <a:r>
              <a:rPr lang="cs-CZ" dirty="0">
                <a:latin typeface="Arial" panose="020B0604020202020204" pitchFamily="34" charset="0"/>
                <a:cs typeface="Arial" panose="020B0604020202020204" pitchFamily="34" charset="0"/>
              </a:rPr>
              <a:t>lze ukládat i opakovaně</a:t>
            </a:r>
          </a:p>
          <a:p>
            <a:pPr>
              <a:buFont typeface="Wingdings" panose="05000000000000000000" pitchFamily="2" charset="2"/>
              <a:buChar char="Ø"/>
            </a:pPr>
            <a:endParaRPr lang="cs-CZ" dirty="0">
              <a:latin typeface="Arial" panose="020B0604020202020204" pitchFamily="34" charset="0"/>
              <a:cs typeface="Arial" panose="020B0604020202020204" pitchFamily="34" charset="0"/>
            </a:endParaRPr>
          </a:p>
          <a:p>
            <a:pPr>
              <a:buFont typeface="Wingdings" panose="05000000000000000000" pitchFamily="2" charset="2"/>
              <a:buChar char="Ø"/>
            </a:pPr>
            <a:r>
              <a:rPr lang="cs-CZ" dirty="0">
                <a:latin typeface="Arial" panose="020B0604020202020204" pitchFamily="34" charset="0"/>
                <a:cs typeface="Arial" panose="020B0604020202020204" pitchFamily="34" charset="0"/>
              </a:rPr>
              <a:t>splatná do 15 dnů ode dne právní moci rozhodnutí o jejím uložení</a:t>
            </a:r>
          </a:p>
          <a:p>
            <a:endParaRPr lang="cs-CZ" dirty="0"/>
          </a:p>
        </p:txBody>
      </p:sp>
    </p:spTree>
    <p:extLst>
      <p:ext uri="{BB962C8B-B14F-4D97-AF65-F5344CB8AC3E}">
        <p14:creationId xmlns:p14="http://schemas.microsoft.com/office/powerpoint/2010/main" val="3564847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Výkaz nedoplatků</a:t>
            </a:r>
            <a:endParaRPr lang="cs-CZ" dirty="0"/>
          </a:p>
        </p:txBody>
      </p:sp>
      <p:sp>
        <p:nvSpPr>
          <p:cNvPr id="3" name="Zástupný symbol pro obsah 2"/>
          <p:cNvSpPr>
            <a:spLocks noGrp="1"/>
          </p:cNvSpPr>
          <p:nvPr>
            <p:ph idx="1"/>
          </p:nvPr>
        </p:nvSpPr>
        <p:spPr>
          <a:xfrm>
            <a:off x="677334" y="2160589"/>
            <a:ext cx="8596668" cy="4345719"/>
          </a:xfrm>
        </p:spPr>
        <p:txBody>
          <a:bodyPr>
            <a:noAutofit/>
          </a:bodyPr>
          <a:lstStyle/>
          <a:p>
            <a:r>
              <a:rPr lang="cs-CZ" sz="2000" dirty="0">
                <a:latin typeface="Arial" panose="020B0604020202020204" pitchFamily="34" charset="0"/>
                <a:cs typeface="Arial" panose="020B0604020202020204" pitchFamily="34" charset="0"/>
              </a:rPr>
              <a:t>označení správce daně, který výkaz nedoplatků vydal,</a:t>
            </a:r>
          </a:p>
          <a:p>
            <a:r>
              <a:rPr lang="cs-CZ" sz="2000" dirty="0">
                <a:latin typeface="Arial" panose="020B0604020202020204" pitchFamily="34" charset="0"/>
                <a:cs typeface="Arial" panose="020B0604020202020204" pitchFamily="34" charset="0"/>
              </a:rPr>
              <a:t>číslo jednací,</a:t>
            </a:r>
          </a:p>
          <a:p>
            <a:r>
              <a:rPr lang="cs-CZ" sz="2000" dirty="0">
                <a:latin typeface="Arial" panose="020B0604020202020204" pitchFamily="34" charset="0"/>
                <a:cs typeface="Arial" panose="020B0604020202020204" pitchFamily="34" charset="0"/>
              </a:rPr>
              <a:t>označení daňového subjektu, který neuhradil nedoplatek (dále jen „dlužník“),</a:t>
            </a:r>
          </a:p>
          <a:p>
            <a:r>
              <a:rPr lang="cs-CZ" sz="2000" dirty="0">
                <a:latin typeface="Arial" panose="020B0604020202020204" pitchFamily="34" charset="0"/>
                <a:cs typeface="Arial" panose="020B0604020202020204" pitchFamily="34" charset="0"/>
              </a:rPr>
              <a:t>údaje o jednotlivých nedoplatcích,</a:t>
            </a:r>
          </a:p>
          <a:p>
            <a:pPr algn="just"/>
            <a:r>
              <a:rPr lang="cs-CZ" sz="2000" dirty="0">
                <a:latin typeface="Arial" panose="020B0604020202020204" pitchFamily="34" charset="0"/>
                <a:cs typeface="Arial" panose="020B0604020202020204" pitchFamily="34" charset="0"/>
              </a:rPr>
              <a:t>podpis úřední osoby s uvedením jména, příjmení a pracovního zařazení a otisk úředního razítka; tuto náležitost lze nahradit uznávaným elektronickým podpisem úřední osoby,</a:t>
            </a:r>
          </a:p>
          <a:p>
            <a:r>
              <a:rPr lang="cs-CZ" sz="2000" dirty="0">
                <a:latin typeface="Arial" panose="020B0604020202020204" pitchFamily="34" charset="0"/>
                <a:cs typeface="Arial" panose="020B0604020202020204" pitchFamily="34" charset="0"/>
              </a:rPr>
              <a:t>potvrzení o vykonatelnosti,</a:t>
            </a:r>
          </a:p>
          <a:p>
            <a:r>
              <a:rPr lang="cs-CZ" sz="2000" dirty="0">
                <a:latin typeface="Arial" panose="020B0604020202020204" pitchFamily="34" charset="0"/>
                <a:cs typeface="Arial" panose="020B0604020202020204" pitchFamily="34" charset="0"/>
              </a:rPr>
              <a:t>den, k němuž je výkaz nedoplatků sestaven</a:t>
            </a:r>
          </a:p>
        </p:txBody>
      </p:sp>
    </p:spTree>
    <p:extLst>
      <p:ext uri="{BB962C8B-B14F-4D97-AF65-F5344CB8AC3E}">
        <p14:creationId xmlns:p14="http://schemas.microsoft.com/office/powerpoint/2010/main" val="25656989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Vyrozumění o nedoplatku </a:t>
            </a:r>
            <a:br>
              <a:rPr lang="cs-CZ" b="1" dirty="0"/>
            </a:br>
            <a:r>
              <a:rPr lang="cs-CZ" b="1" dirty="0"/>
              <a:t>§ 153 odst. 3 DŘ </a:t>
            </a:r>
          </a:p>
        </p:txBody>
      </p:sp>
      <p:sp>
        <p:nvSpPr>
          <p:cNvPr id="3" name="Zástupný symbol pro obsah 2"/>
          <p:cNvSpPr>
            <a:spLocks noGrp="1"/>
          </p:cNvSpPr>
          <p:nvPr>
            <p:ph idx="1"/>
          </p:nvPr>
        </p:nvSpPr>
        <p:spPr/>
        <p:txBody>
          <a:bodyPr/>
          <a:lstStyle/>
          <a:p>
            <a:endParaRPr lang="cs-CZ" dirty="0"/>
          </a:p>
          <a:p>
            <a:pPr algn="just"/>
            <a:r>
              <a:rPr lang="cs-CZ" dirty="0">
                <a:latin typeface="Arial" panose="020B0604020202020204" pitchFamily="34" charset="0"/>
                <a:cs typeface="Arial" panose="020B0604020202020204" pitchFamily="34" charset="0"/>
              </a:rPr>
              <a:t>Správce daně může vhodným způsobem vyrozumět o výši nedoplatku a upozornit na následky spojené  s jeho neuhrazením. </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Správce daně tak učiní vždy, jedná-li se o nedoplatek, který má být poprvé vymáhán; to neplatí, byl-li daňový subjekt o nedoplatku již dříve vyrozuměn, hrozí-li nebezpečí z prodlení nebo by vyrozumění bylo zjevně neúčelné.</a:t>
            </a:r>
          </a:p>
        </p:txBody>
      </p:sp>
    </p:spTree>
    <p:extLst>
      <p:ext uri="{BB962C8B-B14F-4D97-AF65-F5344CB8AC3E}">
        <p14:creationId xmlns:p14="http://schemas.microsoft.com/office/powerpoint/2010/main" val="2683157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b="1" dirty="0"/>
              <a:t>Lhůta pro placení daně</a:t>
            </a:r>
            <a:endParaRPr lang="cs-CZ" b="1" dirty="0"/>
          </a:p>
        </p:txBody>
      </p:sp>
      <p:sp>
        <p:nvSpPr>
          <p:cNvPr id="3" name="Zástupný symbol pro obsah 2"/>
          <p:cNvSpPr>
            <a:spLocks noGrp="1"/>
          </p:cNvSpPr>
          <p:nvPr>
            <p:ph idx="1"/>
          </p:nvPr>
        </p:nvSpPr>
        <p:spPr>
          <a:xfrm>
            <a:off x="742648" y="1540104"/>
            <a:ext cx="8596668" cy="4770889"/>
          </a:xfrm>
        </p:spPr>
        <p:txBody>
          <a:bodyPr>
            <a:normAutofit/>
          </a:bodyPr>
          <a:lstStyle/>
          <a:p>
            <a:pPr marL="0" indent="0" algn="just">
              <a:lnSpc>
                <a:spcPct val="80000"/>
              </a:lnSpc>
              <a:buNone/>
            </a:pPr>
            <a:endParaRPr lang="cs-CZ" dirty="0">
              <a:cs typeface="Arial" pitchFamily="34" charset="0"/>
            </a:endParaRPr>
          </a:p>
          <a:p>
            <a:pPr marL="0" indent="0" algn="just">
              <a:lnSpc>
                <a:spcPct val="80000"/>
              </a:lnSpc>
              <a:buNone/>
            </a:pPr>
            <a:r>
              <a:rPr lang="cs-CZ" sz="2000" u="sng" dirty="0">
                <a:latin typeface="Arial" panose="020B0604020202020204" pitchFamily="34" charset="0"/>
                <a:cs typeface="Arial" panose="020B0604020202020204" pitchFamily="34" charset="0"/>
              </a:rPr>
              <a:t>prekluzívní</a:t>
            </a:r>
            <a:r>
              <a:rPr lang="cs-CZ" sz="2000" dirty="0">
                <a:latin typeface="Arial" panose="020B0604020202020204" pitchFamily="34" charset="0"/>
                <a:cs typeface="Arial" panose="020B0604020202020204" pitchFamily="34" charset="0"/>
              </a:rPr>
              <a:t>  - po marném uplynutí lhůty nedoplatek zaniká, nelze jej vybrat a vymáhat</a:t>
            </a:r>
          </a:p>
          <a:p>
            <a:pPr marL="0" indent="0">
              <a:lnSpc>
                <a:spcPct val="90000"/>
              </a:lnSpc>
              <a:buNone/>
            </a:pPr>
            <a:endParaRPr lang="cs-CZ" sz="2000" dirty="0">
              <a:latin typeface="Arial" panose="020B0604020202020204" pitchFamily="34" charset="0"/>
              <a:cs typeface="Arial" panose="020B0604020202020204" pitchFamily="34" charset="0"/>
            </a:endParaRPr>
          </a:p>
          <a:p>
            <a:pPr marL="0" indent="0">
              <a:lnSpc>
                <a:spcPct val="90000"/>
              </a:lnSpc>
              <a:buNone/>
            </a:pPr>
            <a:r>
              <a:rPr lang="cs-CZ" sz="2000" u="sng" dirty="0">
                <a:latin typeface="Arial" panose="020B0604020202020204" pitchFamily="34" charset="0"/>
                <a:cs typeface="Arial" panose="020B0604020202020204" pitchFamily="34" charset="0"/>
              </a:rPr>
              <a:t>délka:</a:t>
            </a:r>
            <a:r>
              <a:rPr lang="cs-CZ" sz="2000" dirty="0">
                <a:latin typeface="Arial" panose="020B0604020202020204" pitchFamily="34" charset="0"/>
                <a:cs typeface="Arial" panose="020B0604020202020204" pitchFamily="34" charset="0"/>
              </a:rPr>
              <a:t> 6 let (lze obecně prodloužit na max. 20 let); </a:t>
            </a:r>
          </a:p>
          <a:p>
            <a:pPr marL="0" indent="0" algn="just">
              <a:lnSpc>
                <a:spcPct val="90000"/>
              </a:lnSpc>
              <a:buNone/>
            </a:pPr>
            <a:r>
              <a:rPr lang="cs-CZ" sz="2000" dirty="0">
                <a:latin typeface="Arial" panose="020B0604020202020204" pitchFamily="34" charset="0"/>
                <a:cs typeface="Arial" panose="020B0604020202020204" pitchFamily="34" charset="0"/>
              </a:rPr>
              <a:t>nedoplatek zajištěný zástavním právem zapsaným ve veřejném registru</a:t>
            </a:r>
            <a:r>
              <a:rPr lang="cs-CZ" sz="2000" i="1" dirty="0">
                <a:latin typeface="Arial" panose="020B0604020202020204" pitchFamily="34" charset="0"/>
                <a:cs typeface="Arial" panose="020B0604020202020204" pitchFamily="34" charset="0"/>
              </a:rPr>
              <a:t> </a:t>
            </a:r>
            <a:r>
              <a:rPr lang="cs-CZ" sz="2000" dirty="0">
                <a:latin typeface="Arial" panose="020B0604020202020204" pitchFamily="34" charset="0"/>
                <a:cs typeface="Arial" panose="020B0604020202020204" pitchFamily="34" charset="0"/>
              </a:rPr>
              <a:t>prekluduje až 30 let po zápisu</a:t>
            </a:r>
          </a:p>
          <a:p>
            <a:pPr marL="0" indent="0">
              <a:lnSpc>
                <a:spcPct val="90000"/>
              </a:lnSpc>
              <a:buNone/>
            </a:pPr>
            <a:endParaRPr lang="cs-CZ" sz="2000" dirty="0">
              <a:latin typeface="Arial" panose="020B0604020202020204" pitchFamily="34" charset="0"/>
              <a:cs typeface="Arial" panose="020B0604020202020204" pitchFamily="34" charset="0"/>
            </a:endParaRPr>
          </a:p>
          <a:p>
            <a:pPr marL="0" indent="0" algn="just">
              <a:lnSpc>
                <a:spcPct val="90000"/>
              </a:lnSpc>
              <a:buNone/>
            </a:pPr>
            <a:r>
              <a:rPr lang="cs-CZ" sz="2000" u="sng" dirty="0">
                <a:latin typeface="Arial" panose="020B0604020202020204" pitchFamily="34" charset="0"/>
                <a:cs typeface="Arial" panose="020B0604020202020204" pitchFamily="34" charset="0"/>
              </a:rPr>
              <a:t>počátek je určen:</a:t>
            </a:r>
            <a:r>
              <a:rPr lang="cs-CZ" sz="2000" dirty="0">
                <a:latin typeface="Arial" panose="020B0604020202020204" pitchFamily="34" charset="0"/>
                <a:cs typeface="Arial" panose="020B0604020202020204" pitchFamily="34" charset="0"/>
              </a:rPr>
              <a:t> dnem splatnosti</a:t>
            </a:r>
            <a:endParaRPr lang="cs-CZ" dirty="0">
              <a:cs typeface="Arial" pitchFamily="34" charset="0"/>
            </a:endParaRPr>
          </a:p>
          <a:p>
            <a:endParaRPr lang="cs-CZ" dirty="0"/>
          </a:p>
        </p:txBody>
      </p:sp>
    </p:spTree>
    <p:extLst>
      <p:ext uri="{BB962C8B-B14F-4D97-AF65-F5344CB8AC3E}">
        <p14:creationId xmlns:p14="http://schemas.microsoft.com/office/powerpoint/2010/main" val="10837520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br>
              <a:rPr lang="cs-CZ" b="1" dirty="0">
                <a:cs typeface="Arial" pitchFamily="34" charset="0"/>
              </a:rPr>
            </a:br>
            <a:r>
              <a:rPr lang="cs-CZ" b="1" dirty="0">
                <a:cs typeface="Arial" pitchFamily="34" charset="0"/>
              </a:rPr>
              <a:t>Počítání času </a:t>
            </a:r>
            <a:endParaRPr lang="cs-CZ" dirty="0"/>
          </a:p>
        </p:txBody>
      </p:sp>
      <p:sp>
        <p:nvSpPr>
          <p:cNvPr id="3" name="Zástupný symbol pro obsah 2"/>
          <p:cNvSpPr>
            <a:spLocks noGrp="1"/>
          </p:cNvSpPr>
          <p:nvPr>
            <p:ph idx="1"/>
          </p:nvPr>
        </p:nvSpPr>
        <p:spPr/>
        <p:txBody>
          <a:bodyPr/>
          <a:lstStyle/>
          <a:p>
            <a:pPr marL="0" indent="0" algn="just">
              <a:lnSpc>
                <a:spcPct val="90000"/>
              </a:lnSpc>
              <a:buNone/>
            </a:pPr>
            <a:r>
              <a:rPr lang="cs-CZ" sz="2400" dirty="0">
                <a:latin typeface="Arial" panose="020B0604020202020204" pitchFamily="34" charset="0"/>
                <a:cs typeface="Arial" panose="020B0604020202020204" pitchFamily="34" charset="0"/>
              </a:rPr>
              <a:t>Lhůta stanovená podle týdnů, měsíců nebo let počíná běžet dnem, který následuje po dni, kdy došlo ke skutečnosti určující počátek běhu lhůty.  </a:t>
            </a:r>
          </a:p>
          <a:p>
            <a:pPr marL="0" indent="0">
              <a:lnSpc>
                <a:spcPct val="90000"/>
              </a:lnSpc>
              <a:buNone/>
            </a:pPr>
            <a:endParaRPr lang="cs-CZ" sz="2400" dirty="0">
              <a:latin typeface="Arial" panose="020B0604020202020204" pitchFamily="34" charset="0"/>
              <a:cs typeface="Arial" panose="020B0604020202020204" pitchFamily="34" charset="0"/>
            </a:endParaRPr>
          </a:p>
          <a:p>
            <a:pPr marL="0" indent="0">
              <a:lnSpc>
                <a:spcPct val="90000"/>
              </a:lnSpc>
              <a:buNone/>
            </a:pPr>
            <a:r>
              <a:rPr lang="cs-CZ" sz="2400" dirty="0">
                <a:latin typeface="Arial" panose="020B0604020202020204" pitchFamily="34" charset="0"/>
                <a:cs typeface="Arial" panose="020B0604020202020204" pitchFamily="34" charset="0"/>
              </a:rPr>
              <a:t>Speciální počátek lhůty </a:t>
            </a:r>
          </a:p>
          <a:p>
            <a:pPr>
              <a:lnSpc>
                <a:spcPct val="90000"/>
              </a:lnSpc>
              <a:buFont typeface="Wingdings" pitchFamily="2" charset="2"/>
              <a:buChar char="Ø"/>
            </a:pPr>
            <a:r>
              <a:rPr lang="cs-CZ" sz="2400" dirty="0">
                <a:latin typeface="Arial" panose="020B0604020202020204" pitchFamily="34" charset="0"/>
                <a:cs typeface="Arial" panose="020B0604020202020204" pitchFamily="34" charset="0"/>
              </a:rPr>
              <a:t>§ 160 odst. 1 DŘ</a:t>
            </a:r>
          </a:p>
          <a:p>
            <a:endParaRPr lang="cs-CZ" dirty="0"/>
          </a:p>
        </p:txBody>
      </p:sp>
    </p:spTree>
    <p:extLst>
      <p:ext uri="{BB962C8B-B14F-4D97-AF65-F5344CB8AC3E}">
        <p14:creationId xmlns:p14="http://schemas.microsoft.com/office/powerpoint/2010/main" val="6435347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br>
              <a:rPr lang="cs-CZ" b="1" dirty="0">
                <a:cs typeface="Arial" pitchFamily="34" charset="0"/>
              </a:rPr>
            </a:br>
            <a:r>
              <a:rPr lang="cs-CZ" b="1" dirty="0">
                <a:cs typeface="Arial" pitchFamily="34" charset="0"/>
              </a:rPr>
              <a:t>Počítání času </a:t>
            </a:r>
            <a:endParaRPr lang="cs-CZ" dirty="0"/>
          </a:p>
        </p:txBody>
      </p:sp>
      <p:sp>
        <p:nvSpPr>
          <p:cNvPr id="3" name="Zástupný symbol pro obsah 2"/>
          <p:cNvSpPr>
            <a:spLocks noGrp="1"/>
          </p:cNvSpPr>
          <p:nvPr>
            <p:ph idx="1"/>
          </p:nvPr>
        </p:nvSpPr>
        <p:spPr/>
        <p:txBody>
          <a:bodyPr/>
          <a:lstStyle/>
          <a:p>
            <a:pPr algn="just">
              <a:buFontTx/>
              <a:buNone/>
            </a:pPr>
            <a:r>
              <a:rPr lang="cs-CZ" sz="2400" dirty="0">
                <a:latin typeface="Arial" panose="020B0604020202020204" pitchFamily="34" charset="0"/>
                <a:cs typeface="Arial" panose="020B0604020202020204" pitchFamily="34" charset="0"/>
              </a:rPr>
              <a:t>Připadne-li poslední den lhůty na sobotu, neděli nebo svátek,</a:t>
            </a:r>
          </a:p>
          <a:p>
            <a:pPr algn="just">
              <a:buFontTx/>
              <a:buNone/>
            </a:pPr>
            <a:r>
              <a:rPr lang="cs-CZ" sz="2400" dirty="0">
                <a:latin typeface="Arial" panose="020B0604020202020204" pitchFamily="34" charset="0"/>
                <a:cs typeface="Arial" panose="020B0604020202020204" pitchFamily="34" charset="0"/>
              </a:rPr>
              <a:t>je posledním dnem lhůty nejblíže následující pracovní den.  </a:t>
            </a:r>
          </a:p>
          <a:p>
            <a:pPr algn="just">
              <a:buFontTx/>
              <a:buNone/>
            </a:pPr>
            <a:endParaRPr lang="cs-CZ" sz="2400" dirty="0">
              <a:latin typeface="Arial" panose="020B0604020202020204" pitchFamily="34" charset="0"/>
              <a:cs typeface="Arial" panose="020B0604020202020204" pitchFamily="34" charset="0"/>
            </a:endParaRPr>
          </a:p>
          <a:p>
            <a:pPr>
              <a:buFont typeface="Wingdings" panose="05000000000000000000" pitchFamily="2" charset="2"/>
              <a:buChar char="Ø"/>
            </a:pPr>
            <a:r>
              <a:rPr lang="cs-CZ" sz="2400" dirty="0">
                <a:latin typeface="Arial" panose="020B0604020202020204" pitchFamily="34" charset="0"/>
                <a:cs typeface="Arial" panose="020B0604020202020204" pitchFamily="34" charset="0"/>
              </a:rPr>
              <a:t>platí pro lhůty hmotněprávní i procesně právní nález ÚS IV. ÚS 365/97 ze dne 25.9.1998) </a:t>
            </a:r>
          </a:p>
          <a:p>
            <a:pPr>
              <a:buFont typeface="Wingdings" panose="05000000000000000000" pitchFamily="2" charset="2"/>
              <a:buChar char="Ø"/>
            </a:pPr>
            <a:endParaRPr lang="cs-CZ" sz="2400" dirty="0">
              <a:latin typeface="Arial" panose="020B0604020202020204" pitchFamily="34" charset="0"/>
              <a:cs typeface="Arial" panose="020B0604020202020204" pitchFamily="34" charset="0"/>
            </a:endParaRPr>
          </a:p>
          <a:p>
            <a:pPr>
              <a:buFont typeface="Wingdings" panose="05000000000000000000" pitchFamily="2" charset="2"/>
              <a:buChar char="Ø"/>
            </a:pPr>
            <a:r>
              <a:rPr lang="cs-CZ" sz="2400" dirty="0">
                <a:latin typeface="Arial" panose="020B0604020202020204" pitchFamily="34" charset="0"/>
                <a:cs typeface="Arial" panose="020B0604020202020204" pitchFamily="34" charset="0"/>
              </a:rPr>
              <a:t>pro osoby zúčastněné na správě daní i pro správce daně </a:t>
            </a:r>
          </a:p>
          <a:p>
            <a:endParaRPr lang="cs-CZ" dirty="0"/>
          </a:p>
        </p:txBody>
      </p:sp>
    </p:spTree>
    <p:extLst>
      <p:ext uri="{BB962C8B-B14F-4D97-AF65-F5344CB8AC3E}">
        <p14:creationId xmlns:p14="http://schemas.microsoft.com/office/powerpoint/2010/main" val="26061755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Nový běh lhůty </a:t>
            </a:r>
          </a:p>
        </p:txBody>
      </p:sp>
      <p:sp>
        <p:nvSpPr>
          <p:cNvPr id="3" name="Zástupný symbol pro obsah 2"/>
          <p:cNvSpPr>
            <a:spLocks noGrp="1"/>
          </p:cNvSpPr>
          <p:nvPr>
            <p:ph idx="1"/>
          </p:nvPr>
        </p:nvSpPr>
        <p:spPr/>
        <p:txBody>
          <a:bodyPr/>
          <a:lstStyle/>
          <a:p>
            <a:pPr algn="just">
              <a:buFontTx/>
              <a:buNone/>
            </a:pPr>
            <a:r>
              <a:rPr lang="cs-CZ" altLang="cs-CZ" sz="2400" dirty="0">
                <a:latin typeface="Arial" panose="020B0604020202020204" pitchFamily="34" charset="0"/>
                <a:cs typeface="Arial" panose="020B0604020202020204" pitchFamily="34" charset="0"/>
              </a:rPr>
              <a:t>lhůta </a:t>
            </a:r>
            <a:r>
              <a:rPr lang="cs-CZ" altLang="cs-CZ" sz="2400" u="sng" dirty="0">
                <a:latin typeface="Arial" panose="020B0604020202020204" pitchFamily="34" charset="0"/>
                <a:cs typeface="Arial" panose="020B0604020202020204" pitchFamily="34" charset="0"/>
              </a:rPr>
              <a:t>běží znovu </a:t>
            </a:r>
            <a:r>
              <a:rPr lang="cs-CZ" altLang="cs-CZ" sz="2400" dirty="0">
                <a:latin typeface="Arial" panose="020B0604020202020204" pitchFamily="34" charset="0"/>
                <a:cs typeface="Arial" panose="020B0604020202020204" pitchFamily="34" charset="0"/>
              </a:rPr>
              <a:t>ode dne, v němž došlo k úkonu způsobujícímu přerušení:</a:t>
            </a:r>
          </a:p>
          <a:p>
            <a:pPr algn="just">
              <a:buFont typeface="+mj-lt"/>
              <a:buAutoNum type="alphaLcParenR"/>
            </a:pPr>
            <a:r>
              <a:rPr lang="cs-CZ" altLang="cs-CZ" sz="2400" dirty="0">
                <a:latin typeface="Arial" panose="020B0604020202020204" pitchFamily="34" charset="0"/>
                <a:cs typeface="Arial" panose="020B0604020202020204" pitchFamily="34" charset="0"/>
              </a:rPr>
              <a:t>pravomocné stanovení daně </a:t>
            </a:r>
          </a:p>
          <a:p>
            <a:pPr algn="just">
              <a:buFont typeface="+mj-lt"/>
              <a:buAutoNum type="alphaLcParenR"/>
            </a:pPr>
            <a:r>
              <a:rPr lang="cs-CZ" altLang="cs-CZ" sz="2400" dirty="0">
                <a:latin typeface="Arial" panose="020B0604020202020204" pitchFamily="34" charset="0"/>
                <a:cs typeface="Arial" panose="020B0604020202020204" pitchFamily="34" charset="0"/>
              </a:rPr>
              <a:t>zahájení exekučního řízení podle DŘ nebo jiného zákona </a:t>
            </a:r>
          </a:p>
          <a:p>
            <a:pPr algn="just">
              <a:buFontTx/>
              <a:buAutoNum type="alphaLcParenR"/>
            </a:pPr>
            <a:r>
              <a:rPr lang="cs-CZ" altLang="cs-CZ" sz="2400" dirty="0">
                <a:latin typeface="Arial" panose="020B0604020202020204" pitchFamily="34" charset="0"/>
                <a:cs typeface="Arial" panose="020B0604020202020204" pitchFamily="34" charset="0"/>
              </a:rPr>
              <a:t>zřízení zástavního práva (§ 170)</a:t>
            </a:r>
          </a:p>
          <a:p>
            <a:pPr algn="just">
              <a:buFontTx/>
              <a:buAutoNum type="alphaLcParenR"/>
            </a:pPr>
            <a:r>
              <a:rPr lang="cs-CZ" altLang="cs-CZ" sz="2400" dirty="0">
                <a:latin typeface="Arial" panose="020B0604020202020204" pitchFamily="34" charset="0"/>
                <a:cs typeface="Arial" panose="020B0604020202020204" pitchFamily="34" charset="0"/>
              </a:rPr>
              <a:t>oznámení rozhodnutí o posečkání (§ 156) nebo rozhodnutí, kterým se mění stanovená doba posečkání </a:t>
            </a:r>
          </a:p>
          <a:p>
            <a:pPr algn="just"/>
            <a:endParaRPr lang="cs-CZ" dirty="0"/>
          </a:p>
        </p:txBody>
      </p:sp>
    </p:spTree>
    <p:extLst>
      <p:ext uri="{BB962C8B-B14F-4D97-AF65-F5344CB8AC3E}">
        <p14:creationId xmlns:p14="http://schemas.microsoft.com/office/powerpoint/2010/main" val="16465048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Stavění běhu lhůty </a:t>
            </a:r>
          </a:p>
        </p:txBody>
      </p:sp>
      <p:sp>
        <p:nvSpPr>
          <p:cNvPr id="3" name="Zástupný symbol pro obsah 2"/>
          <p:cNvSpPr>
            <a:spLocks noGrp="1"/>
          </p:cNvSpPr>
          <p:nvPr>
            <p:ph idx="1"/>
          </p:nvPr>
        </p:nvSpPr>
        <p:spPr/>
        <p:txBody>
          <a:bodyPr/>
          <a:lstStyle/>
          <a:p>
            <a:pPr algn="just">
              <a:buFontTx/>
              <a:buNone/>
            </a:pPr>
            <a:r>
              <a:rPr lang="cs-CZ" altLang="cs-CZ" dirty="0">
                <a:latin typeface="Arial" panose="020B0604020202020204" pitchFamily="34" charset="0"/>
                <a:cs typeface="Arial" panose="020B0604020202020204" pitchFamily="34" charset="0"/>
              </a:rPr>
              <a:t>lhůta </a:t>
            </a:r>
            <a:r>
              <a:rPr lang="cs-CZ" altLang="cs-CZ" u="sng" dirty="0">
                <a:latin typeface="Arial" panose="020B0604020202020204" pitchFamily="34" charset="0"/>
                <a:cs typeface="Arial" panose="020B0604020202020204" pitchFamily="34" charset="0"/>
              </a:rPr>
              <a:t>neběží </a:t>
            </a:r>
            <a:r>
              <a:rPr lang="cs-CZ" altLang="cs-CZ" dirty="0">
                <a:latin typeface="Arial" panose="020B0604020202020204" pitchFamily="34" charset="0"/>
                <a:cs typeface="Arial" panose="020B0604020202020204" pitchFamily="34" charset="0"/>
              </a:rPr>
              <a:t>po dobu </a:t>
            </a:r>
          </a:p>
          <a:p>
            <a:pPr algn="just">
              <a:buFont typeface="+mj-lt"/>
              <a:buAutoNum type="alphaLcParenR"/>
            </a:pPr>
            <a:r>
              <a:rPr lang="cs-CZ" altLang="cs-CZ" dirty="0">
                <a:latin typeface="Arial" panose="020B0604020202020204" pitchFamily="34" charset="0"/>
                <a:cs typeface="Arial" panose="020B0604020202020204" pitchFamily="34" charset="0"/>
              </a:rPr>
              <a:t>vymáhání daně soudem nebo soudním exekutorem</a:t>
            </a:r>
          </a:p>
          <a:p>
            <a:pPr algn="just">
              <a:buFont typeface="+mj-lt"/>
              <a:buAutoNum type="alphaLcParenR"/>
            </a:pPr>
            <a:r>
              <a:rPr lang="cs-CZ" altLang="cs-CZ" dirty="0">
                <a:latin typeface="Arial" panose="020B0604020202020204" pitchFamily="34" charset="0"/>
                <a:cs typeface="Arial" panose="020B0604020202020204" pitchFamily="34" charset="0"/>
              </a:rPr>
              <a:t>přihlášení pohledávky do insolvenčního řízení nebo veřejné dražby</a:t>
            </a:r>
          </a:p>
          <a:p>
            <a:pPr algn="just">
              <a:buFont typeface="+mj-lt"/>
              <a:buAutoNum type="alphaLcParenR"/>
            </a:pPr>
            <a:r>
              <a:rPr lang="cs-CZ" altLang="cs-CZ" dirty="0">
                <a:latin typeface="Arial" panose="020B0604020202020204" pitchFamily="34" charset="0"/>
                <a:cs typeface="Arial" panose="020B0604020202020204" pitchFamily="34" charset="0"/>
              </a:rPr>
              <a:t>uplatnění pohledávky za majetkovou podstatou u osoby s dispozičními oprávněními během insolvenčního řízení</a:t>
            </a:r>
          </a:p>
          <a:p>
            <a:pPr algn="just">
              <a:buFont typeface="+mj-lt"/>
              <a:buAutoNum type="alphaLcParenR"/>
            </a:pPr>
            <a:r>
              <a:rPr lang="cs-CZ" altLang="cs-CZ" dirty="0">
                <a:latin typeface="Arial" panose="020B0604020202020204" pitchFamily="34" charset="0"/>
                <a:cs typeface="Arial" panose="020B0604020202020204" pitchFamily="34" charset="0"/>
              </a:rPr>
              <a:t>posečkání úhrady daně podle § 157a</a:t>
            </a:r>
          </a:p>
          <a:p>
            <a:pPr algn="just">
              <a:buFont typeface="+mj-lt"/>
              <a:buAutoNum type="alphaLcParenR"/>
            </a:pPr>
            <a:r>
              <a:rPr lang="cs-CZ" altLang="cs-CZ" dirty="0">
                <a:latin typeface="Arial" panose="020B0604020202020204" pitchFamily="34" charset="0"/>
                <a:cs typeface="Arial" panose="020B0604020202020204" pitchFamily="34" charset="0"/>
              </a:rPr>
              <a:t>odkladu daňové exekuce na návrh </a:t>
            </a:r>
          </a:p>
          <a:p>
            <a:pPr algn="just">
              <a:buFont typeface="+mj-lt"/>
              <a:buAutoNum type="alphaLcParenR"/>
            </a:pPr>
            <a:r>
              <a:rPr lang="cs-CZ" altLang="cs-CZ" dirty="0">
                <a:latin typeface="Arial" panose="020B0604020202020204" pitchFamily="34" charset="0"/>
                <a:cs typeface="Arial" panose="020B0604020202020204" pitchFamily="34" charset="0"/>
              </a:rPr>
              <a:t>daňové exekuce srážkami ze mzdy </a:t>
            </a:r>
          </a:p>
          <a:p>
            <a:pPr algn="just">
              <a:buFont typeface="+mj-lt"/>
              <a:buAutoNum type="alphaLcParenR"/>
            </a:pPr>
            <a:r>
              <a:rPr lang="cs-CZ" altLang="cs-CZ" dirty="0">
                <a:latin typeface="Arial" panose="020B0604020202020204" pitchFamily="34" charset="0"/>
                <a:cs typeface="Arial" panose="020B0604020202020204" pitchFamily="34" charset="0"/>
              </a:rPr>
              <a:t>dožádání mezinárodní pomoci při vymáhání daně</a:t>
            </a:r>
          </a:p>
          <a:p>
            <a:endParaRPr lang="cs-CZ" dirty="0"/>
          </a:p>
        </p:txBody>
      </p:sp>
    </p:spTree>
    <p:extLst>
      <p:ext uri="{BB962C8B-B14F-4D97-AF65-F5344CB8AC3E}">
        <p14:creationId xmlns:p14="http://schemas.microsoft.com/office/powerpoint/2010/main" val="6215951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Vztah daňového řádu a občanského soudního řádu </a:t>
            </a:r>
          </a:p>
        </p:txBody>
      </p:sp>
      <p:sp>
        <p:nvSpPr>
          <p:cNvPr id="3" name="Zástupný symbol pro obsah 2"/>
          <p:cNvSpPr>
            <a:spLocks noGrp="1"/>
          </p:cNvSpPr>
          <p:nvPr>
            <p:ph idx="1"/>
          </p:nvPr>
        </p:nvSpPr>
        <p:spPr/>
        <p:txBody>
          <a:bodyPr/>
          <a:lstStyle/>
          <a:p>
            <a:pPr algn="just"/>
            <a:r>
              <a:rPr lang="cs-CZ" dirty="0">
                <a:latin typeface="Arial" panose="020B0604020202020204" pitchFamily="34" charset="0"/>
                <a:cs typeface="Arial" panose="020B0604020202020204" pitchFamily="34" charset="0"/>
              </a:rPr>
              <a:t>Pokud daňový řád nestanoví jinak, postupuje se při daňové exekuci podle občanského soudního řádu.</a:t>
            </a:r>
          </a:p>
          <a:p>
            <a:pPr marL="0" indent="0" algn="just">
              <a:buNone/>
            </a:pPr>
            <a:r>
              <a:rPr lang="cs-CZ" dirty="0">
                <a:latin typeface="Arial" panose="020B0604020202020204" pitchFamily="34" charset="0"/>
                <a:cs typeface="Arial" panose="020B0604020202020204" pitchFamily="34" charset="0"/>
              </a:rPr>
              <a:t> </a:t>
            </a:r>
          </a:p>
          <a:p>
            <a:pPr algn="just"/>
            <a:r>
              <a:rPr lang="cs-CZ" dirty="0">
                <a:latin typeface="Arial" panose="020B0604020202020204" pitchFamily="34" charset="0"/>
                <a:cs typeface="Arial" panose="020B0604020202020204" pitchFamily="34" charset="0"/>
              </a:rPr>
              <a:t>Pravomoci správce daně, jakožto exekučního orgánu, upravuje výlučně daňový řád. </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Tam, kde vystupuje správce daně coby oprávněný z exekučního titulu, použijí se obdobně ustanovení občanského soudního řádu upravující postavení oprávněného.</a:t>
            </a:r>
          </a:p>
        </p:txBody>
      </p:sp>
    </p:spTree>
    <p:extLst>
      <p:ext uri="{BB962C8B-B14F-4D97-AF65-F5344CB8AC3E}">
        <p14:creationId xmlns:p14="http://schemas.microsoft.com/office/powerpoint/2010/main" val="4943621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br>
              <a:rPr lang="cs-CZ" b="1" i="1" dirty="0"/>
            </a:br>
            <a:r>
              <a:rPr lang="cs-CZ" b="1" dirty="0"/>
              <a:t>Způsoby provedení daňové exekuce</a:t>
            </a:r>
          </a:p>
        </p:txBody>
      </p:sp>
      <p:sp>
        <p:nvSpPr>
          <p:cNvPr id="3" name="Zástupný symbol pro obsah 2"/>
          <p:cNvSpPr>
            <a:spLocks noGrp="1"/>
          </p:cNvSpPr>
          <p:nvPr>
            <p:ph idx="1"/>
          </p:nvPr>
        </p:nvSpPr>
        <p:spPr/>
        <p:txBody>
          <a:bodyPr/>
          <a:lstStyle/>
          <a:p>
            <a:pPr marL="0" indent="0">
              <a:buNone/>
            </a:pPr>
            <a:r>
              <a:rPr lang="cs-CZ" dirty="0">
                <a:latin typeface="Arial" panose="020B0604020202020204" pitchFamily="34" charset="0"/>
                <a:cs typeface="Arial" panose="020B0604020202020204" pitchFamily="34" charset="0"/>
              </a:rPr>
              <a:t>1. postižením majetkových práv, tj.:</a:t>
            </a:r>
          </a:p>
          <a:p>
            <a:r>
              <a:rPr lang="cs-CZ" dirty="0">
                <a:latin typeface="Arial" panose="020B0604020202020204" pitchFamily="34" charset="0"/>
                <a:cs typeface="Arial" panose="020B0604020202020204" pitchFamily="34" charset="0"/>
              </a:rPr>
              <a:t>srážkami ze mzdy,</a:t>
            </a:r>
          </a:p>
          <a:p>
            <a:r>
              <a:rPr lang="cs-CZ" dirty="0">
                <a:latin typeface="Arial" panose="020B0604020202020204" pitchFamily="34" charset="0"/>
                <a:cs typeface="Arial" panose="020B0604020202020204" pitchFamily="34" charset="0"/>
              </a:rPr>
              <a:t>přikázáním pohledávky z účtu u poskytovatele platebních služeb,</a:t>
            </a:r>
          </a:p>
          <a:p>
            <a:r>
              <a:rPr lang="cs-CZ" dirty="0">
                <a:latin typeface="Arial" panose="020B0604020202020204" pitchFamily="34" charset="0"/>
                <a:cs typeface="Arial" panose="020B0604020202020204" pitchFamily="34" charset="0"/>
              </a:rPr>
              <a:t>přikázáním jiné peněžité pohledávky,</a:t>
            </a:r>
          </a:p>
          <a:p>
            <a:r>
              <a:rPr lang="cs-CZ" dirty="0">
                <a:latin typeface="Arial" panose="020B0604020202020204" pitchFamily="34" charset="0"/>
                <a:cs typeface="Arial" panose="020B0604020202020204" pitchFamily="34" charset="0"/>
              </a:rPr>
              <a:t>postižením jiných majetkových práv</a:t>
            </a:r>
          </a:p>
          <a:p>
            <a:endParaRPr lang="cs-CZ" dirty="0">
              <a:latin typeface="Arial" panose="020B0604020202020204" pitchFamily="34" charset="0"/>
              <a:cs typeface="Arial" panose="020B0604020202020204" pitchFamily="34" charset="0"/>
            </a:endParaRPr>
          </a:p>
          <a:p>
            <a:pPr marL="0" indent="0">
              <a:buNone/>
            </a:pPr>
            <a:r>
              <a:rPr lang="cs-CZ" dirty="0">
                <a:latin typeface="Arial" panose="020B0604020202020204" pitchFamily="34" charset="0"/>
                <a:cs typeface="Arial" panose="020B0604020202020204" pitchFamily="34" charset="0"/>
              </a:rPr>
              <a:t>2. prodejem movitých věcí</a:t>
            </a:r>
          </a:p>
          <a:p>
            <a:pPr marL="0" indent="0">
              <a:buNone/>
            </a:pPr>
            <a:endParaRPr lang="cs-CZ" dirty="0">
              <a:latin typeface="Arial" panose="020B0604020202020204" pitchFamily="34" charset="0"/>
              <a:cs typeface="Arial" panose="020B0604020202020204" pitchFamily="34" charset="0"/>
            </a:endParaRPr>
          </a:p>
          <a:p>
            <a:pPr marL="0" indent="0">
              <a:buNone/>
            </a:pPr>
            <a:r>
              <a:rPr lang="cs-CZ" dirty="0">
                <a:latin typeface="Arial" panose="020B0604020202020204" pitchFamily="34" charset="0"/>
                <a:cs typeface="Arial" panose="020B0604020202020204" pitchFamily="34" charset="0"/>
              </a:rPr>
              <a:t>3. prodejem nemovitých věcí</a:t>
            </a:r>
          </a:p>
        </p:txBody>
      </p:sp>
    </p:spTree>
    <p:extLst>
      <p:ext uri="{BB962C8B-B14F-4D97-AF65-F5344CB8AC3E}">
        <p14:creationId xmlns:p14="http://schemas.microsoft.com/office/powerpoint/2010/main" val="914001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Vztah zákona o místních poplatcích a daňového řádu</a:t>
            </a:r>
          </a:p>
        </p:txBody>
      </p:sp>
      <p:sp>
        <p:nvSpPr>
          <p:cNvPr id="3" name="Zástupný symbol pro obsah 2"/>
          <p:cNvSpPr>
            <a:spLocks noGrp="1"/>
          </p:cNvSpPr>
          <p:nvPr>
            <p:ph idx="1"/>
          </p:nvPr>
        </p:nvSpPr>
        <p:spPr/>
        <p:txBody>
          <a:bodyPr/>
          <a:lstStyle/>
          <a:p>
            <a:pPr algn="just">
              <a:buFont typeface="Wingdings" panose="05000000000000000000" pitchFamily="2" charset="2"/>
              <a:buChar char="Ø"/>
            </a:pPr>
            <a:r>
              <a:rPr lang="cs-CZ" dirty="0">
                <a:latin typeface="Arial" panose="020B0604020202020204" pitchFamily="34" charset="0"/>
                <a:cs typeface="Arial" panose="020B0604020202020204" pitchFamily="34" charset="0"/>
              </a:rPr>
              <a:t>místní poplatky jsou z hlediska jejich správy považovány podle § 2 odst. 3 písm. a) daňového řádu za daně</a:t>
            </a:r>
          </a:p>
          <a:p>
            <a:pPr algn="just">
              <a:buFont typeface="Wingdings" panose="05000000000000000000" pitchFamily="2" charset="2"/>
              <a:buChar char="Ø"/>
            </a:pPr>
            <a:endParaRPr lang="cs-CZ"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cs-CZ" dirty="0">
                <a:latin typeface="Arial" panose="020B0604020202020204" pitchFamily="34" charset="0"/>
                <a:cs typeface="Arial" panose="020B0604020202020204" pitchFamily="34" charset="0"/>
              </a:rPr>
              <a:t>daňový řád obsahuje celou řádu práv a povinností jak správce poplatku, tak všech osob zúčastněných na správě daní (poplatník, plátce, svědek aj.)</a:t>
            </a:r>
          </a:p>
          <a:p>
            <a:pPr algn="just">
              <a:buFont typeface="Wingdings" panose="05000000000000000000" pitchFamily="2" charset="2"/>
              <a:buChar char="Ø"/>
            </a:pPr>
            <a:endParaRPr lang="cs-CZ"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cs-CZ" dirty="0">
                <a:latin typeface="Arial" panose="020B0604020202020204" pitchFamily="34" charset="0"/>
                <a:cs typeface="Arial" panose="020B0604020202020204" pitchFamily="34" charset="0"/>
              </a:rPr>
              <a:t>daňový řád je předpisem obecným a na správu daní, potažmo místních poplatků, se použije jen tehdy, pokud zákon o místních poplatcích nestanoví jinak </a:t>
            </a:r>
          </a:p>
        </p:txBody>
      </p:sp>
    </p:spTree>
    <p:extLst>
      <p:ext uri="{BB962C8B-B14F-4D97-AF65-F5344CB8AC3E}">
        <p14:creationId xmlns:p14="http://schemas.microsoft.com/office/powerpoint/2010/main" val="15260920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Výnosnost dle </a:t>
            </a:r>
            <a:r>
              <a:rPr lang="cs-CZ" altLang="cs-CZ" b="1" dirty="0"/>
              <a:t>způsobu</a:t>
            </a:r>
            <a:r>
              <a:rPr lang="cs-CZ" altLang="cs-CZ" dirty="0"/>
              <a:t> provedení daňové exekuce </a:t>
            </a:r>
            <a:endParaRPr lang="cs-CZ" dirty="0"/>
          </a:p>
        </p:txBody>
      </p:sp>
      <p:graphicFrame>
        <p:nvGraphicFramePr>
          <p:cNvPr id="4" name="Zástupný symbol pro obsah 9"/>
          <p:cNvGraphicFramePr>
            <a:graphicFrameLocks noGrp="1"/>
          </p:cNvGraphicFramePr>
          <p:nvPr>
            <p:ph idx="1"/>
            <p:extLst>
              <p:ext uri="{D42A27DB-BD31-4B8C-83A1-F6EECF244321}">
                <p14:modId xmlns:p14="http://schemas.microsoft.com/office/powerpoint/2010/main" val="2940978262"/>
              </p:ext>
            </p:extLst>
          </p:nvPr>
        </p:nvGraphicFramePr>
        <p:xfrm>
          <a:off x="612549" y="1836965"/>
          <a:ext cx="8596312" cy="458878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753177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Exekuční</a:t>
            </a:r>
            <a:r>
              <a:rPr lang="cs-CZ" b="1" i="1" dirty="0"/>
              <a:t> </a:t>
            </a:r>
            <a:r>
              <a:rPr lang="cs-CZ" b="1" dirty="0"/>
              <a:t>příkaz</a:t>
            </a:r>
            <a:endParaRPr lang="cs-CZ" dirty="0"/>
          </a:p>
        </p:txBody>
      </p:sp>
      <p:sp>
        <p:nvSpPr>
          <p:cNvPr id="3" name="Zástupný symbol pro obsah 2"/>
          <p:cNvSpPr>
            <a:spLocks noGrp="1"/>
          </p:cNvSpPr>
          <p:nvPr>
            <p:ph idx="1"/>
          </p:nvPr>
        </p:nvSpPr>
        <p:spPr/>
        <p:txBody>
          <a:bodyPr>
            <a:normAutofit fontScale="92500" lnSpcReduction="20000"/>
          </a:bodyPr>
          <a:lstStyle/>
          <a:p>
            <a:pPr marL="0" indent="0" algn="just">
              <a:buNone/>
            </a:pPr>
            <a:r>
              <a:rPr lang="cs-CZ" dirty="0">
                <a:latin typeface="Arial" panose="020B0604020202020204" pitchFamily="34" charset="0"/>
                <a:cs typeface="Arial" panose="020B0604020202020204" pitchFamily="34" charset="0"/>
              </a:rPr>
              <a:t>Daňovou exekuci nařizuje správce daně vydáním exekučního příkazu, čímž je zahájeno exekuční řízení. Exekuční příkaz je vydán okamžikem, kdy byl učiněn úkon k jeho doručení.</a:t>
            </a:r>
          </a:p>
          <a:p>
            <a:endParaRPr lang="cs-CZ" dirty="0">
              <a:latin typeface="Arial" panose="020B0604020202020204" pitchFamily="34" charset="0"/>
              <a:cs typeface="Arial" panose="020B0604020202020204" pitchFamily="34" charset="0"/>
            </a:endParaRPr>
          </a:p>
          <a:p>
            <a:pPr marL="0" indent="0">
              <a:buNone/>
            </a:pPr>
            <a:r>
              <a:rPr lang="cs-CZ" dirty="0">
                <a:latin typeface="Arial" panose="020B0604020202020204" pitchFamily="34" charset="0"/>
                <a:cs typeface="Arial" panose="020B0604020202020204" pitchFamily="34" charset="0"/>
              </a:rPr>
              <a:t>Kromě náležitostí rozhodnutí podle § 102 odst. 1 daňového řádu musí výrok exekučního příkazu obsahovat další náležitosti, a to:</a:t>
            </a:r>
          </a:p>
          <a:p>
            <a:r>
              <a:rPr lang="cs-CZ" dirty="0">
                <a:latin typeface="Arial" panose="020B0604020202020204" pitchFamily="34" charset="0"/>
                <a:cs typeface="Arial" panose="020B0604020202020204" pitchFamily="34" charset="0"/>
              </a:rPr>
              <a:t>způsob provedení daňové exekuce,</a:t>
            </a:r>
          </a:p>
          <a:p>
            <a:r>
              <a:rPr lang="cs-CZ" dirty="0">
                <a:latin typeface="Arial" panose="020B0604020202020204" pitchFamily="34" charset="0"/>
                <a:cs typeface="Arial" panose="020B0604020202020204" pitchFamily="34" charset="0"/>
              </a:rPr>
              <a:t>výši nedoplatku, pro který je exekuce nařizována,</a:t>
            </a:r>
          </a:p>
          <a:p>
            <a:r>
              <a:rPr lang="cs-CZ" dirty="0">
                <a:latin typeface="Arial" panose="020B0604020202020204" pitchFamily="34" charset="0"/>
                <a:cs typeface="Arial" panose="020B0604020202020204" pitchFamily="34" charset="0"/>
              </a:rPr>
              <a:t>výši exekučních nákladů podle § 183 odst. 1 a 2 daňového řádu,</a:t>
            </a:r>
          </a:p>
          <a:p>
            <a:r>
              <a:rPr lang="cs-CZ" dirty="0">
                <a:latin typeface="Arial" panose="020B0604020202020204" pitchFamily="34" charset="0"/>
                <a:cs typeface="Arial" panose="020B0604020202020204" pitchFamily="34" charset="0"/>
              </a:rPr>
              <a:t>odkaz na exekuční titul.</a:t>
            </a:r>
          </a:p>
          <a:p>
            <a:endParaRPr lang="cs-CZ" dirty="0">
              <a:latin typeface="Arial" panose="020B0604020202020204" pitchFamily="34" charset="0"/>
              <a:cs typeface="Arial" panose="020B0604020202020204" pitchFamily="34" charset="0"/>
            </a:endParaRPr>
          </a:p>
          <a:p>
            <a:r>
              <a:rPr lang="cs-CZ" dirty="0">
                <a:latin typeface="Arial" panose="020B0604020202020204" pitchFamily="34" charset="0"/>
                <a:cs typeface="Arial" panose="020B0604020202020204" pitchFamily="34" charset="0"/>
              </a:rPr>
              <a:t>Proti exekučnímu příkazu nelze uplatnit opravné prostředky (§ 178 odst. 4).</a:t>
            </a:r>
          </a:p>
        </p:txBody>
      </p:sp>
    </p:spTree>
    <p:extLst>
      <p:ext uri="{BB962C8B-B14F-4D97-AF65-F5344CB8AC3E}">
        <p14:creationId xmlns:p14="http://schemas.microsoft.com/office/powerpoint/2010/main" val="41051236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Příjemci exekučního příkazu </a:t>
            </a:r>
          </a:p>
        </p:txBody>
      </p:sp>
      <p:sp>
        <p:nvSpPr>
          <p:cNvPr id="3" name="Zástupný symbol pro obsah 2"/>
          <p:cNvSpPr>
            <a:spLocks noGrp="1"/>
          </p:cNvSpPr>
          <p:nvPr>
            <p:ph idx="1"/>
          </p:nvPr>
        </p:nvSpPr>
        <p:spPr>
          <a:xfrm>
            <a:off x="677334" y="2160589"/>
            <a:ext cx="8596668" cy="4357442"/>
          </a:xfrm>
        </p:spPr>
        <p:txBody>
          <a:bodyPr>
            <a:normAutofit/>
          </a:bodyPr>
          <a:lstStyle/>
          <a:p>
            <a:pPr marL="0" indent="0">
              <a:buNone/>
            </a:pPr>
            <a:r>
              <a:rPr lang="cs-CZ" b="1" u="sng" dirty="0">
                <a:latin typeface="Arial" panose="020B0604020202020204" pitchFamily="34" charset="0"/>
                <a:cs typeface="Arial" panose="020B0604020202020204" pitchFamily="34" charset="0"/>
              </a:rPr>
              <a:t>§ 101 odst. 3 DŘ</a:t>
            </a:r>
          </a:p>
          <a:p>
            <a:pPr marL="0" indent="0" algn="just">
              <a:buNone/>
            </a:pPr>
            <a:r>
              <a:rPr lang="cs-CZ" dirty="0">
                <a:latin typeface="Arial" panose="020B0604020202020204" pitchFamily="34" charset="0"/>
                <a:cs typeface="Arial" panose="020B0604020202020204" pitchFamily="34" charset="0"/>
              </a:rPr>
              <a:t>Příjemcem rozhodnutí je ten, komu je rozhodnutím ukládána povinnost nebo přiznáváno právo anebo prohlášeno právo nebo povinnost stanovená zákonem. </a:t>
            </a:r>
          </a:p>
          <a:p>
            <a:pPr marL="0" indent="0" algn="just">
              <a:buNone/>
            </a:pPr>
            <a:endParaRPr lang="cs-CZ" dirty="0">
              <a:latin typeface="Arial" panose="020B0604020202020204" pitchFamily="34" charset="0"/>
              <a:cs typeface="Arial" panose="020B0604020202020204" pitchFamily="34" charset="0"/>
            </a:endParaRPr>
          </a:p>
          <a:p>
            <a:pPr marL="0" indent="0" algn="just">
              <a:buNone/>
            </a:pPr>
            <a:r>
              <a:rPr lang="cs-CZ" b="1" u="sng" dirty="0">
                <a:latin typeface="Arial" panose="020B0604020202020204" pitchFamily="34" charset="0"/>
                <a:cs typeface="Arial" panose="020B0604020202020204" pitchFamily="34" charset="0"/>
              </a:rPr>
              <a:t>§ 102 odst. 1 písm. c) DŘ </a:t>
            </a:r>
          </a:p>
          <a:p>
            <a:pPr marL="0" indent="0" algn="just">
              <a:buNone/>
            </a:pPr>
            <a:r>
              <a:rPr lang="cs-CZ" dirty="0">
                <a:latin typeface="Arial" panose="020B0604020202020204" pitchFamily="34" charset="0"/>
                <a:cs typeface="Arial" panose="020B0604020202020204" pitchFamily="34" charset="0"/>
              </a:rPr>
              <a:t>Rozhodnutí obsahuje označení příjemce rozhodnutí. </a:t>
            </a:r>
          </a:p>
          <a:p>
            <a:pPr marL="0" indent="0" algn="just">
              <a:buNone/>
            </a:pPr>
            <a:endParaRPr lang="cs-CZ" dirty="0">
              <a:latin typeface="Arial" panose="020B0604020202020204" pitchFamily="34" charset="0"/>
              <a:cs typeface="Arial" panose="020B0604020202020204" pitchFamily="34" charset="0"/>
            </a:endParaRPr>
          </a:p>
          <a:p>
            <a:pPr marL="0" indent="0" algn="just">
              <a:buNone/>
            </a:pPr>
            <a:r>
              <a:rPr lang="cs-CZ" dirty="0">
                <a:latin typeface="Arial" panose="020B0604020202020204" pitchFamily="34" charset="0"/>
                <a:cs typeface="Arial" panose="020B0604020202020204" pitchFamily="34" charset="0"/>
              </a:rPr>
              <a:t>Daňový řád výslovně nestanoví povinnost doručit exekuční příkaz do vlastních rukou, avšak s ohledem na to, že den doručení je rozhodný pro počátek běhu lhůty pro případné uplatnění námitky proti úkonu správce daně (§ 159 daňového řádu), popř. zachování lhůty pro podání správní žaloby, vyplývá nutnost doručení do vlastních rukou z § 40 písm. a) daňového řádu.</a:t>
            </a:r>
          </a:p>
          <a:p>
            <a:pPr marL="0" indent="0" algn="just">
              <a:buNone/>
            </a:pPr>
            <a:endParaRPr lang="cs-CZ" dirty="0"/>
          </a:p>
          <a:p>
            <a:endParaRPr lang="cs-CZ" dirty="0"/>
          </a:p>
        </p:txBody>
      </p:sp>
    </p:spTree>
    <p:extLst>
      <p:ext uri="{BB962C8B-B14F-4D97-AF65-F5344CB8AC3E}">
        <p14:creationId xmlns:p14="http://schemas.microsoft.com/office/powerpoint/2010/main" val="26712254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Poučovací povinnost správce daně </a:t>
            </a:r>
            <a:endParaRPr lang="cs-CZ" dirty="0"/>
          </a:p>
        </p:txBody>
      </p:sp>
      <p:sp>
        <p:nvSpPr>
          <p:cNvPr id="3" name="Zástupný symbol pro obsah 2"/>
          <p:cNvSpPr>
            <a:spLocks noGrp="1"/>
          </p:cNvSpPr>
          <p:nvPr>
            <p:ph idx="1"/>
          </p:nvPr>
        </p:nvSpPr>
        <p:spPr/>
        <p:txBody>
          <a:bodyPr>
            <a:normAutofit/>
          </a:bodyPr>
          <a:lstStyle/>
          <a:p>
            <a:pPr marL="0" indent="0">
              <a:buNone/>
            </a:pPr>
            <a:r>
              <a:rPr lang="cs-CZ" sz="2000" b="1" u="sng" dirty="0">
                <a:latin typeface="Arial" panose="020B0604020202020204" pitchFamily="34" charset="0"/>
                <a:cs typeface="Arial" panose="020B0604020202020204" pitchFamily="34" charset="0"/>
              </a:rPr>
              <a:t>§ 159 DŘ </a:t>
            </a:r>
          </a:p>
          <a:p>
            <a:pPr marL="0" indent="0" algn="just">
              <a:buNone/>
            </a:pPr>
            <a:r>
              <a:rPr lang="cs-CZ" sz="2000" dirty="0">
                <a:latin typeface="Arial" panose="020B0604020202020204" pitchFamily="34" charset="0"/>
                <a:cs typeface="Arial" panose="020B0604020202020204" pitchFamily="34" charset="0"/>
              </a:rPr>
              <a:t>(1) Vyrozumívá-li správce daně osobu zúčastněnou na správě daní o úkonu při placení daní, proti němuž lze uplatnit námitku, poučí ji současně o možnosti jejího uplatnění. </a:t>
            </a:r>
          </a:p>
          <a:p>
            <a:pPr marL="0" indent="0">
              <a:buNone/>
            </a:pPr>
            <a:endParaRPr lang="cs-CZ" sz="2000" dirty="0">
              <a:latin typeface="Arial" panose="020B0604020202020204" pitchFamily="34" charset="0"/>
              <a:cs typeface="Arial" panose="020B0604020202020204" pitchFamily="34" charset="0"/>
            </a:endParaRPr>
          </a:p>
          <a:p>
            <a:pPr marL="0" indent="0" algn="just">
              <a:buNone/>
            </a:pPr>
            <a:r>
              <a:rPr lang="cs-CZ" sz="2000" dirty="0">
                <a:latin typeface="Arial" panose="020B0604020202020204" pitchFamily="34" charset="0"/>
                <a:cs typeface="Arial" panose="020B0604020202020204" pitchFamily="34" charset="0"/>
              </a:rPr>
              <a:t>(5) V případě, kdy námitka směřuje proti rozhodnutí správce daně, je řádným opravným prostředkem proti tomuto rozhodnutí. Řádným opravným prostředkem námitka není ve vztahu k ustanovení vylučujícímu uplatnění řádného opravného prostředku.                   Proti exekučnímu příkazu nelze uplatnit opravné prostředky (§ 178 odst. 4).</a:t>
            </a:r>
          </a:p>
          <a:p>
            <a:endParaRPr lang="cs-CZ" dirty="0"/>
          </a:p>
        </p:txBody>
      </p:sp>
      <p:sp>
        <p:nvSpPr>
          <p:cNvPr id="4" name="Šipka doprava 3"/>
          <p:cNvSpPr/>
          <p:nvPr/>
        </p:nvSpPr>
        <p:spPr>
          <a:xfrm>
            <a:off x="5767436" y="5088766"/>
            <a:ext cx="1143165" cy="23889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38580421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Námitka proti exekučnímu příkazu</a:t>
            </a:r>
          </a:p>
        </p:txBody>
      </p:sp>
      <p:sp>
        <p:nvSpPr>
          <p:cNvPr id="3" name="Zástupný symbol pro obsah 2"/>
          <p:cNvSpPr>
            <a:spLocks noGrp="1"/>
          </p:cNvSpPr>
          <p:nvPr>
            <p:ph idx="1"/>
          </p:nvPr>
        </p:nvSpPr>
        <p:spPr/>
        <p:txBody>
          <a:bodyPr>
            <a:normAutofit/>
          </a:bodyPr>
          <a:lstStyle/>
          <a:p>
            <a:pPr algn="just"/>
            <a:r>
              <a:rPr lang="cs-CZ" dirty="0">
                <a:latin typeface="Arial" panose="020B0604020202020204" pitchFamily="34" charset="0"/>
                <a:cs typeface="Arial" panose="020B0604020202020204" pitchFamily="34" charset="0"/>
              </a:rPr>
              <a:t>proti exekučnímu příkazu nelze uplatnit opravné prostředky (§ 178 odst. 4 DŘ)</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proti exekučnímu příkazu lze uplatnit námitku (§ 159 DŘ)</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námitku proti úkonu správce daně při placení daní lze uplatit do 30 dnů ode dne, kdy se o něm osoba zúčastněná na správě daní dozvěděla </a:t>
            </a:r>
          </a:p>
          <a:p>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námitky dlužníka směřující vůči obsahu exekučního titulu nemají žádný dopad, pro nařízení exekuce jsou nerozhodné</a:t>
            </a:r>
          </a:p>
          <a:p>
            <a:pPr>
              <a:buFontTx/>
              <a:buChar char="-"/>
            </a:pPr>
            <a:endParaRPr lang="cs-CZ" dirty="0"/>
          </a:p>
          <a:p>
            <a:endParaRPr lang="cs-CZ" dirty="0"/>
          </a:p>
        </p:txBody>
      </p:sp>
    </p:spTree>
    <p:extLst>
      <p:ext uri="{BB962C8B-B14F-4D97-AF65-F5344CB8AC3E}">
        <p14:creationId xmlns:p14="http://schemas.microsoft.com/office/powerpoint/2010/main" val="41203879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cs typeface="Arial" panose="020B0604020202020204" pitchFamily="34" charset="0"/>
              </a:rPr>
              <a:t>Osoby zúčastněné na správě daní </a:t>
            </a:r>
            <a:endParaRPr lang="cs-CZ" b="1" dirty="0"/>
          </a:p>
        </p:txBody>
      </p:sp>
      <p:sp>
        <p:nvSpPr>
          <p:cNvPr id="3" name="Zástupný symbol pro obsah 2"/>
          <p:cNvSpPr>
            <a:spLocks noGrp="1"/>
          </p:cNvSpPr>
          <p:nvPr>
            <p:ph idx="1"/>
          </p:nvPr>
        </p:nvSpPr>
        <p:spPr>
          <a:xfrm>
            <a:off x="677334" y="2160589"/>
            <a:ext cx="8596668" cy="4322273"/>
          </a:xfrm>
        </p:spPr>
        <p:txBody>
          <a:bodyPr/>
          <a:lstStyle/>
          <a:p>
            <a:pPr marL="0" indent="0">
              <a:lnSpc>
                <a:spcPct val="80000"/>
              </a:lnSpc>
              <a:buNone/>
            </a:pPr>
            <a:r>
              <a:rPr lang="cs-CZ" sz="2000" b="1" u="sng" dirty="0">
                <a:latin typeface="Arial" pitchFamily="34" charset="0"/>
                <a:cs typeface="Arial" pitchFamily="34" charset="0"/>
              </a:rPr>
              <a:t>daňový subjekt § 20</a:t>
            </a:r>
          </a:p>
          <a:p>
            <a:pPr>
              <a:lnSpc>
                <a:spcPct val="80000"/>
              </a:lnSpc>
              <a:buFont typeface="Wingdings" pitchFamily="2" charset="2"/>
              <a:buChar char="Ø"/>
            </a:pPr>
            <a:r>
              <a:rPr lang="cs-CZ" sz="2000" dirty="0">
                <a:latin typeface="Arial" pitchFamily="34" charset="0"/>
                <a:cs typeface="Arial" pitchFamily="34" charset="0"/>
              </a:rPr>
              <a:t>určují jednotlivé hmotněprávní zákony </a:t>
            </a:r>
          </a:p>
          <a:p>
            <a:pPr algn="just">
              <a:lnSpc>
                <a:spcPct val="80000"/>
              </a:lnSpc>
              <a:buFont typeface="Wingdings" pitchFamily="2" charset="2"/>
              <a:buChar char="Ø"/>
            </a:pPr>
            <a:r>
              <a:rPr lang="cs-CZ" sz="2000" dirty="0">
                <a:latin typeface="Arial" pitchFamily="34" charset="0"/>
                <a:cs typeface="Arial" pitchFamily="34" charset="0"/>
              </a:rPr>
              <a:t>má práva a povinnosti po dobu běhu lhůty pro stanovení daně a po dobu běhu lhůty pro placení daně </a:t>
            </a:r>
          </a:p>
          <a:p>
            <a:pPr algn="just">
              <a:lnSpc>
                <a:spcPct val="80000"/>
              </a:lnSpc>
              <a:buFont typeface="Wingdings" pitchFamily="2" charset="2"/>
              <a:buChar char="Ø"/>
            </a:pPr>
            <a:r>
              <a:rPr lang="cs-CZ" sz="2000" dirty="0">
                <a:latin typeface="Arial" pitchFamily="34" charset="0"/>
                <a:cs typeface="Arial" pitchFamily="34" charset="0"/>
              </a:rPr>
              <a:t>osoba spravující pozůstalost, </a:t>
            </a:r>
            <a:r>
              <a:rPr lang="cs-CZ" sz="2000" dirty="0" err="1">
                <a:latin typeface="Arial" pitchFamily="34" charset="0"/>
                <a:cs typeface="Arial" pitchFamily="34" charset="0"/>
              </a:rPr>
              <a:t>svěřenský</a:t>
            </a:r>
            <a:r>
              <a:rPr lang="cs-CZ" sz="2000" dirty="0">
                <a:latin typeface="Arial" pitchFamily="34" charset="0"/>
                <a:cs typeface="Arial" pitchFamily="34" charset="0"/>
              </a:rPr>
              <a:t> správce  a insolvenční správce </a:t>
            </a:r>
          </a:p>
          <a:p>
            <a:pPr marL="0" indent="0">
              <a:lnSpc>
                <a:spcPct val="80000"/>
              </a:lnSpc>
              <a:buNone/>
            </a:pPr>
            <a:endParaRPr lang="cs-CZ" sz="2000" u="sng" dirty="0">
              <a:latin typeface="Arial" pitchFamily="34" charset="0"/>
              <a:cs typeface="Arial" pitchFamily="34" charset="0"/>
            </a:endParaRPr>
          </a:p>
          <a:p>
            <a:pPr marL="0" indent="0">
              <a:lnSpc>
                <a:spcPct val="80000"/>
              </a:lnSpc>
              <a:buNone/>
            </a:pPr>
            <a:r>
              <a:rPr lang="cs-CZ" sz="2000" b="1" u="sng" dirty="0">
                <a:latin typeface="Arial" pitchFamily="34" charset="0"/>
                <a:cs typeface="Arial" pitchFamily="34" charset="0"/>
              </a:rPr>
              <a:t>třetí osoby § 22</a:t>
            </a:r>
          </a:p>
          <a:p>
            <a:pPr algn="just">
              <a:lnSpc>
                <a:spcPct val="80000"/>
              </a:lnSpc>
              <a:buFont typeface="Wingdings" pitchFamily="2" charset="2"/>
              <a:buChar char="Ø"/>
            </a:pPr>
            <a:r>
              <a:rPr lang="cs-CZ" sz="2000" dirty="0">
                <a:latin typeface="Arial" pitchFamily="34" charset="0"/>
                <a:cs typeface="Arial" pitchFamily="34" charset="0"/>
              </a:rPr>
              <a:t>jiné osoby než DS, které mají práva a povinnosti při správě daní nebo jejichž práva a povinnosti jsou správou daní dotčena: ustanovený zástupce, zmocněnec, odborný konzultant, poddlužník, znalec, svědek  </a:t>
            </a:r>
          </a:p>
          <a:p>
            <a:endParaRPr lang="cs-CZ" dirty="0"/>
          </a:p>
        </p:txBody>
      </p:sp>
    </p:spTree>
    <p:extLst>
      <p:ext uri="{BB962C8B-B14F-4D97-AF65-F5344CB8AC3E}">
        <p14:creationId xmlns:p14="http://schemas.microsoft.com/office/powerpoint/2010/main" val="41049843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Námitka versus návrh na zastavení daňové exekuce </a:t>
            </a:r>
          </a:p>
        </p:txBody>
      </p:sp>
      <p:sp>
        <p:nvSpPr>
          <p:cNvPr id="3" name="Zástupný symbol pro obsah 2"/>
          <p:cNvSpPr>
            <a:spLocks noGrp="1"/>
          </p:cNvSpPr>
          <p:nvPr>
            <p:ph idx="1"/>
          </p:nvPr>
        </p:nvSpPr>
        <p:spPr/>
        <p:txBody>
          <a:bodyPr>
            <a:normAutofit/>
          </a:bodyPr>
          <a:lstStyle/>
          <a:p>
            <a:pPr marL="0" indent="0">
              <a:buNone/>
            </a:pPr>
            <a:r>
              <a:rPr lang="cs-CZ" sz="2400" dirty="0">
                <a:latin typeface="Arial" panose="020B0604020202020204" pitchFamily="34" charset="0"/>
                <a:cs typeface="Arial" panose="020B0604020202020204" pitchFamily="34" charset="0"/>
              </a:rPr>
              <a:t>nelze-li podání přesně identifikovat, pak je rozhodující, kdy bylo podáno</a:t>
            </a:r>
          </a:p>
          <a:p>
            <a:pPr>
              <a:buFont typeface="Wingdings" panose="05000000000000000000" pitchFamily="2" charset="2"/>
              <a:buChar char="Ø"/>
            </a:pPr>
            <a:r>
              <a:rPr lang="cs-CZ" sz="2400" dirty="0">
                <a:latin typeface="Arial" panose="020B0604020202020204" pitchFamily="34" charset="0"/>
                <a:cs typeface="Arial" panose="020B0604020202020204" pitchFamily="34" charset="0"/>
              </a:rPr>
              <a:t>do 30-ti dnů:     námitka</a:t>
            </a:r>
          </a:p>
          <a:p>
            <a:pPr>
              <a:buFont typeface="Wingdings" panose="05000000000000000000" pitchFamily="2" charset="2"/>
              <a:buChar char="Ø"/>
            </a:pPr>
            <a:r>
              <a:rPr lang="cs-CZ" sz="2400" dirty="0">
                <a:latin typeface="Arial" panose="020B0604020202020204" pitchFamily="34" charset="0"/>
                <a:cs typeface="Arial" panose="020B0604020202020204" pitchFamily="34" charset="0"/>
              </a:rPr>
              <a:t>po 30-ti dnech:  návrh na zastavení exekuce   </a:t>
            </a:r>
          </a:p>
          <a:p>
            <a:pPr marL="0" indent="0">
              <a:buNone/>
            </a:pPr>
            <a:endParaRPr lang="cs-CZ" sz="2400" dirty="0"/>
          </a:p>
          <a:p>
            <a:pPr marL="0" indent="0">
              <a:buNone/>
            </a:pPr>
            <a:endParaRPr lang="cs-CZ" sz="2400" dirty="0"/>
          </a:p>
        </p:txBody>
      </p:sp>
    </p:spTree>
    <p:extLst>
      <p:ext uri="{BB962C8B-B14F-4D97-AF65-F5344CB8AC3E}">
        <p14:creationId xmlns:p14="http://schemas.microsoft.com/office/powerpoint/2010/main" val="18512683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Postup při vyřizování námitky</a:t>
            </a:r>
            <a:endParaRPr lang="cs-CZ" dirty="0"/>
          </a:p>
        </p:txBody>
      </p:sp>
      <p:sp>
        <p:nvSpPr>
          <p:cNvPr id="3" name="Zástupný symbol pro obsah 2"/>
          <p:cNvSpPr>
            <a:spLocks noGrp="1"/>
          </p:cNvSpPr>
          <p:nvPr>
            <p:ph idx="1"/>
          </p:nvPr>
        </p:nvSpPr>
        <p:spPr/>
        <p:txBody>
          <a:bodyPr>
            <a:normAutofit fontScale="92500"/>
          </a:bodyPr>
          <a:lstStyle/>
          <a:p>
            <a:pPr algn="just">
              <a:lnSpc>
                <a:spcPct val="110000"/>
              </a:lnSpc>
              <a:buFont typeface="Wingdings" panose="05000000000000000000" pitchFamily="2" charset="2"/>
              <a:buChar char="Ø"/>
            </a:pPr>
            <a:r>
              <a:rPr lang="cs-CZ" sz="2800" dirty="0">
                <a:latin typeface="Arial" panose="020B0604020202020204" pitchFamily="34" charset="0"/>
                <a:cs typeface="Arial" panose="020B0604020202020204" pitchFamily="34" charset="0"/>
              </a:rPr>
              <a:t>podání posoudit dle obsahu </a:t>
            </a:r>
          </a:p>
          <a:p>
            <a:pPr algn="just">
              <a:lnSpc>
                <a:spcPct val="110000"/>
              </a:lnSpc>
              <a:buFont typeface="Wingdings" panose="05000000000000000000" pitchFamily="2" charset="2"/>
              <a:buChar char="Ø"/>
            </a:pPr>
            <a:r>
              <a:rPr lang="cs-CZ" sz="2800" dirty="0">
                <a:latin typeface="Arial" panose="020B0604020202020204" pitchFamily="34" charset="0"/>
                <a:cs typeface="Arial" panose="020B0604020202020204" pitchFamily="34" charset="0"/>
              </a:rPr>
              <a:t>nedodržení lhůty – zastavení řízení dle § 106 odst. 1 písm. b) DŘ – ale případně posoudit i důvodnost námitky </a:t>
            </a:r>
          </a:p>
          <a:p>
            <a:pPr algn="just">
              <a:lnSpc>
                <a:spcPct val="110000"/>
              </a:lnSpc>
              <a:buFont typeface="Wingdings" panose="05000000000000000000" pitchFamily="2" charset="2"/>
              <a:buChar char="Ø"/>
            </a:pPr>
            <a:r>
              <a:rPr lang="cs-CZ" sz="2800" dirty="0">
                <a:latin typeface="Arial" panose="020B0604020202020204" pitchFamily="34" charset="0"/>
                <a:cs typeface="Arial" panose="020B0604020202020204" pitchFamily="34" charset="0"/>
              </a:rPr>
              <a:t>§ 111 odst. 4 DŘ – obecně ne, jen v případě potřeby</a:t>
            </a:r>
          </a:p>
          <a:p>
            <a:pPr algn="just">
              <a:lnSpc>
                <a:spcPct val="110000"/>
              </a:lnSpc>
              <a:buFont typeface="Wingdings" panose="05000000000000000000" pitchFamily="2" charset="2"/>
              <a:buChar char="Ø"/>
            </a:pPr>
            <a:r>
              <a:rPr lang="cs-CZ" sz="2800" dirty="0">
                <a:latin typeface="Arial" panose="020B0604020202020204" pitchFamily="34" charset="0"/>
                <a:cs typeface="Arial" panose="020B0604020202020204" pitchFamily="34" charset="0"/>
              </a:rPr>
              <a:t>odstranění vad podání – výzva dle § 74 odst. 1 nebo dle  § 112 odst. 2 DŘ</a:t>
            </a:r>
          </a:p>
          <a:p>
            <a:pPr algn="just">
              <a:buFont typeface="Wingdings" panose="05000000000000000000" pitchFamily="2" charset="2"/>
              <a:buChar char="Ø"/>
            </a:pPr>
            <a:endParaRPr lang="cs-CZ" sz="2800" dirty="0"/>
          </a:p>
        </p:txBody>
      </p:sp>
    </p:spTree>
    <p:extLst>
      <p:ext uri="{BB962C8B-B14F-4D97-AF65-F5344CB8AC3E}">
        <p14:creationId xmlns:p14="http://schemas.microsoft.com/office/powerpoint/2010/main" val="39240241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Námitka dle § 159 DŘ jako prostředek ochrany proti exekučnímu příkazu</a:t>
            </a:r>
            <a:br>
              <a:rPr lang="cs-CZ" dirty="0">
                <a:solidFill>
                  <a:srgbClr val="002060"/>
                </a:solidFill>
              </a:rPr>
            </a:br>
            <a:endParaRPr lang="cs-CZ" dirty="0"/>
          </a:p>
        </p:txBody>
      </p:sp>
      <p:sp>
        <p:nvSpPr>
          <p:cNvPr id="3" name="Zástupný symbol pro obsah 2"/>
          <p:cNvSpPr>
            <a:spLocks noGrp="1"/>
          </p:cNvSpPr>
          <p:nvPr>
            <p:ph idx="1"/>
          </p:nvPr>
        </p:nvSpPr>
        <p:spPr/>
        <p:txBody>
          <a:bodyPr/>
          <a:lstStyle/>
          <a:p>
            <a:pPr marL="0" indent="0">
              <a:buNone/>
            </a:pPr>
            <a:r>
              <a:rPr lang="cs-CZ" sz="2400" dirty="0">
                <a:latin typeface="Arial" panose="020B0604020202020204" pitchFamily="34" charset="0"/>
                <a:cs typeface="Arial" panose="020B0604020202020204" pitchFamily="34" charset="0"/>
              </a:rPr>
              <a:t>usnesení rozšířeného senátu NSS ze dne 19.02.2019</a:t>
            </a:r>
          </a:p>
          <a:p>
            <a:pPr marL="0" indent="0">
              <a:buNone/>
            </a:pPr>
            <a:r>
              <a:rPr lang="cs-CZ" sz="2400" dirty="0" err="1">
                <a:latin typeface="Arial" panose="020B0604020202020204" pitchFamily="34" charset="0"/>
                <a:cs typeface="Arial" panose="020B0604020202020204" pitchFamily="34" charset="0"/>
              </a:rPr>
              <a:t>sp</a:t>
            </a:r>
            <a:r>
              <a:rPr lang="cs-CZ" sz="2400" dirty="0">
                <a:latin typeface="Arial" panose="020B0604020202020204" pitchFamily="34" charset="0"/>
                <a:cs typeface="Arial" panose="020B0604020202020204" pitchFamily="34" charset="0"/>
              </a:rPr>
              <a:t>. zn. 1 </a:t>
            </a:r>
            <a:r>
              <a:rPr lang="cs-CZ" sz="2400" dirty="0" err="1">
                <a:latin typeface="Arial" panose="020B0604020202020204" pitchFamily="34" charset="0"/>
                <a:cs typeface="Arial" panose="020B0604020202020204" pitchFamily="34" charset="0"/>
              </a:rPr>
              <a:t>Afs</a:t>
            </a:r>
            <a:r>
              <a:rPr lang="cs-CZ" sz="2400" dirty="0">
                <a:latin typeface="Arial" panose="020B0604020202020204" pitchFamily="34" charset="0"/>
                <a:cs typeface="Arial" panose="020B0604020202020204" pitchFamily="34" charset="0"/>
              </a:rPr>
              <a:t> 271/2016-53  </a:t>
            </a:r>
          </a:p>
          <a:p>
            <a:pPr algn="just"/>
            <a:r>
              <a:rPr lang="cs-CZ" sz="2400" b="1" dirty="0">
                <a:latin typeface="Arial" panose="020B0604020202020204" pitchFamily="34" charset="0"/>
                <a:cs typeface="Arial" panose="020B0604020202020204" pitchFamily="34" charset="0"/>
              </a:rPr>
              <a:t>N</a:t>
            </a:r>
            <a:r>
              <a:rPr lang="cs-CZ" sz="2400" b="1" u="sng" dirty="0">
                <a:latin typeface="Arial" panose="020B0604020202020204" pitchFamily="34" charset="0"/>
                <a:cs typeface="Arial" panose="020B0604020202020204" pitchFamily="34" charset="0"/>
              </a:rPr>
              <a:t>ámitka</a:t>
            </a:r>
            <a:r>
              <a:rPr lang="cs-CZ" sz="2400" dirty="0">
                <a:latin typeface="Arial" panose="020B0604020202020204" pitchFamily="34" charset="0"/>
                <a:cs typeface="Arial" panose="020B0604020202020204" pitchFamily="34" charset="0"/>
              </a:rPr>
              <a:t> dle § 159 DŘ </a:t>
            </a:r>
            <a:r>
              <a:rPr lang="cs-CZ" sz="2400" b="1" u="sng" dirty="0">
                <a:latin typeface="Arial" panose="020B0604020202020204" pitchFamily="34" charset="0"/>
                <a:cs typeface="Arial" panose="020B0604020202020204" pitchFamily="34" charset="0"/>
              </a:rPr>
              <a:t>není řádným opravným prostředkem</a:t>
            </a:r>
            <a:r>
              <a:rPr lang="cs-CZ" sz="2400" dirty="0">
                <a:latin typeface="Arial" panose="020B0604020202020204" pitchFamily="34" charset="0"/>
                <a:cs typeface="Arial" panose="020B0604020202020204" pitchFamily="34" charset="0"/>
              </a:rPr>
              <a:t> ve smyslu § 5 a 68 písm. a) s. ř. s., </a:t>
            </a:r>
            <a:r>
              <a:rPr lang="cs-CZ" sz="2400" b="1" u="sng" dirty="0">
                <a:latin typeface="Arial" panose="020B0604020202020204" pitchFamily="34" charset="0"/>
                <a:cs typeface="Arial" panose="020B0604020202020204" pitchFamily="34" charset="0"/>
              </a:rPr>
              <a:t>který by bylo nutné vyčerpat před podáním žaloby</a:t>
            </a:r>
            <a:r>
              <a:rPr lang="cs-CZ" sz="2400" dirty="0">
                <a:latin typeface="Arial" panose="020B0604020202020204" pitchFamily="34" charset="0"/>
                <a:cs typeface="Arial" panose="020B0604020202020204" pitchFamily="34" charset="0"/>
              </a:rPr>
              <a:t> ve správním soudnictví. </a:t>
            </a:r>
          </a:p>
          <a:p>
            <a:pPr algn="just"/>
            <a:r>
              <a:rPr lang="cs-CZ" sz="2400" b="1" u="sng" dirty="0">
                <a:latin typeface="Arial" panose="020B0604020202020204" pitchFamily="34" charset="0"/>
                <a:cs typeface="Arial" panose="020B0604020202020204" pitchFamily="34" charset="0"/>
              </a:rPr>
              <a:t>Rozhodnutím podle § 65 odst. 1 s. ř. s. je jak EP </a:t>
            </a:r>
            <a:r>
              <a:rPr lang="cs-CZ" sz="2400" dirty="0">
                <a:latin typeface="Arial" panose="020B0604020202020204" pitchFamily="34" charset="0"/>
                <a:cs typeface="Arial" panose="020B0604020202020204" pitchFamily="34" charset="0"/>
              </a:rPr>
              <a:t>dle § 178 DŘ, </a:t>
            </a:r>
            <a:r>
              <a:rPr lang="cs-CZ" sz="2400" b="1" u="sng" dirty="0">
                <a:latin typeface="Arial" panose="020B0604020202020204" pitchFamily="34" charset="0"/>
                <a:cs typeface="Arial" panose="020B0604020202020204" pitchFamily="34" charset="0"/>
              </a:rPr>
              <a:t>tak rozhodnutí o námitce</a:t>
            </a:r>
            <a:r>
              <a:rPr lang="cs-CZ" sz="2400" dirty="0">
                <a:latin typeface="Arial" panose="020B0604020202020204" pitchFamily="34" charset="0"/>
                <a:cs typeface="Arial" panose="020B0604020202020204" pitchFamily="34" charset="0"/>
              </a:rPr>
              <a:t> dle § 159 DŘ </a:t>
            </a:r>
            <a:r>
              <a:rPr lang="cs-CZ" sz="2400" b="1" u="sng" dirty="0">
                <a:latin typeface="Arial" panose="020B0604020202020204" pitchFamily="34" charset="0"/>
                <a:cs typeface="Arial" panose="020B0604020202020204" pitchFamily="34" charset="0"/>
              </a:rPr>
              <a:t>podané proti </a:t>
            </a:r>
            <a:r>
              <a:rPr lang="cs-CZ" sz="2400" dirty="0">
                <a:latin typeface="Arial" panose="020B0604020202020204" pitchFamily="34" charset="0"/>
                <a:cs typeface="Arial" panose="020B0604020202020204" pitchFamily="34" charset="0"/>
              </a:rPr>
              <a:t>tomuto </a:t>
            </a:r>
            <a:r>
              <a:rPr lang="cs-CZ" sz="2400" b="1" u="sng" dirty="0">
                <a:latin typeface="Arial" panose="020B0604020202020204" pitchFamily="34" charset="0"/>
                <a:cs typeface="Arial" panose="020B0604020202020204" pitchFamily="34" charset="0"/>
              </a:rPr>
              <a:t>EP</a:t>
            </a:r>
            <a:r>
              <a:rPr lang="cs-CZ" sz="2400" dirty="0">
                <a:latin typeface="Arial" panose="020B0604020202020204" pitchFamily="34" charset="0"/>
                <a:cs typeface="Arial" panose="020B0604020202020204" pitchFamily="34" charset="0"/>
              </a:rPr>
              <a:t>.</a:t>
            </a:r>
            <a:endParaRPr lang="cs-CZ" sz="2400" b="1" dirty="0">
              <a:latin typeface="Arial" panose="020B0604020202020204" pitchFamily="34" charset="0"/>
              <a:cs typeface="Arial" panose="020B0604020202020204" pitchFamily="34" charset="0"/>
            </a:endParaRPr>
          </a:p>
          <a:p>
            <a:endParaRPr lang="cs-CZ" dirty="0"/>
          </a:p>
          <a:p>
            <a:endParaRPr lang="cs-CZ" dirty="0"/>
          </a:p>
        </p:txBody>
      </p:sp>
    </p:spTree>
    <p:extLst>
      <p:ext uri="{BB962C8B-B14F-4D97-AF65-F5344CB8AC3E}">
        <p14:creationId xmlns:p14="http://schemas.microsoft.com/office/powerpoint/2010/main" val="27773276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Mlčenlivost</a:t>
            </a:r>
          </a:p>
        </p:txBody>
      </p:sp>
      <p:sp>
        <p:nvSpPr>
          <p:cNvPr id="3" name="Zástupný symbol pro obsah 2"/>
          <p:cNvSpPr>
            <a:spLocks noGrp="1"/>
          </p:cNvSpPr>
          <p:nvPr>
            <p:ph idx="1"/>
          </p:nvPr>
        </p:nvSpPr>
        <p:spPr/>
        <p:txBody>
          <a:bodyPr>
            <a:normAutofit/>
          </a:bodyPr>
          <a:lstStyle/>
          <a:p>
            <a:pPr algn="just">
              <a:buFont typeface="Wingdings" panose="05000000000000000000" pitchFamily="2" charset="2"/>
              <a:buChar char="q"/>
            </a:pPr>
            <a:r>
              <a:rPr lang="cs-CZ" sz="2000" dirty="0">
                <a:latin typeface="Arial" pitchFamily="34" charset="0"/>
                <a:cs typeface="Arial" pitchFamily="34" charset="0"/>
              </a:rPr>
              <a:t>obecně vyjádřená povinnost zachovávat mlčenlivost o všem § 9 odst. 1 DŘ</a:t>
            </a:r>
          </a:p>
          <a:p>
            <a:pPr algn="just">
              <a:buFont typeface="Wingdings" panose="05000000000000000000" pitchFamily="2" charset="2"/>
              <a:buChar char="q"/>
            </a:pPr>
            <a:endParaRPr lang="cs-CZ" sz="2000" dirty="0">
              <a:latin typeface="Arial" pitchFamily="34" charset="0"/>
              <a:cs typeface="Arial" pitchFamily="34" charset="0"/>
            </a:endParaRPr>
          </a:p>
          <a:p>
            <a:pPr algn="just">
              <a:buFont typeface="Wingdings" panose="05000000000000000000" pitchFamily="2" charset="2"/>
              <a:buChar char="q"/>
            </a:pPr>
            <a:r>
              <a:rPr lang="cs-CZ" sz="2000" dirty="0">
                <a:latin typeface="Arial" pitchFamily="34" charset="0"/>
                <a:cs typeface="Arial" pitchFamily="34" charset="0"/>
              </a:rPr>
              <a:t>korigována speciálními ustanoveními DŘ –  § 52 – 54; § 246</a:t>
            </a:r>
          </a:p>
          <a:p>
            <a:pPr marL="0" indent="0" algn="just">
              <a:buNone/>
            </a:pPr>
            <a:r>
              <a:rPr lang="cs-CZ" sz="2000" dirty="0">
                <a:latin typeface="Arial" pitchFamily="34" charset="0"/>
                <a:cs typeface="Arial" pitchFamily="34" charset="0"/>
              </a:rPr>
              <a:t>     povinnost zachovávat mlčenlivost o poměrech jiných osob </a:t>
            </a:r>
          </a:p>
        </p:txBody>
      </p:sp>
    </p:spTree>
    <p:extLst>
      <p:ext uri="{BB962C8B-B14F-4D97-AF65-F5344CB8AC3E}">
        <p14:creationId xmlns:p14="http://schemas.microsoft.com/office/powerpoint/2010/main" val="3233209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Správa místních poplatků </a:t>
            </a:r>
          </a:p>
        </p:txBody>
      </p:sp>
      <p:sp>
        <p:nvSpPr>
          <p:cNvPr id="3" name="Zástupný symbol pro obsah 2"/>
          <p:cNvSpPr>
            <a:spLocks noGrp="1"/>
          </p:cNvSpPr>
          <p:nvPr>
            <p:ph idx="1"/>
          </p:nvPr>
        </p:nvSpPr>
        <p:spPr>
          <a:xfrm>
            <a:off x="677334" y="2160589"/>
            <a:ext cx="8596668" cy="4370840"/>
          </a:xfrm>
        </p:spPr>
        <p:txBody>
          <a:bodyPr>
            <a:normAutofit lnSpcReduction="10000"/>
          </a:bodyPr>
          <a:lstStyle/>
          <a:p>
            <a:pPr algn="just"/>
            <a:r>
              <a:rPr lang="cs-CZ" dirty="0">
                <a:latin typeface="Arial" panose="020B0604020202020204" pitchFamily="34" charset="0"/>
                <a:cs typeface="Arial" panose="020B0604020202020204" pitchFamily="34" charset="0"/>
              </a:rPr>
              <a:t>správcem poplatku je obecní úřad</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správa poplatku je výkonem přenesené působnosti </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exekučním orgánem je správní orgán, který je podle zákona oprávněn k exekuci </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obecní úřad nebo krajský úřad je exekučním správním orgánem tehdy, je-li současně správním orgánem, který vydal rozhodnutí v prvním stupni </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pro exekuci, vybírání a evidenci peněžitých plnění se uplatní postup pro správu daní</a:t>
            </a:r>
          </a:p>
          <a:p>
            <a:endParaRPr lang="cs-CZ" dirty="0"/>
          </a:p>
          <a:p>
            <a:endParaRPr lang="cs-CZ" dirty="0"/>
          </a:p>
        </p:txBody>
      </p:sp>
    </p:spTree>
    <p:extLst>
      <p:ext uri="{BB962C8B-B14F-4D97-AF65-F5344CB8AC3E}">
        <p14:creationId xmlns:p14="http://schemas.microsoft.com/office/powerpoint/2010/main" val="20777228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Odklad daňové exekuce</a:t>
            </a:r>
            <a:endParaRPr lang="cs-CZ" dirty="0"/>
          </a:p>
        </p:txBody>
      </p:sp>
      <p:sp>
        <p:nvSpPr>
          <p:cNvPr id="3" name="Zástupný symbol pro obsah 2"/>
          <p:cNvSpPr>
            <a:spLocks noGrp="1"/>
          </p:cNvSpPr>
          <p:nvPr>
            <p:ph idx="1"/>
          </p:nvPr>
        </p:nvSpPr>
        <p:spPr/>
        <p:txBody>
          <a:bodyPr>
            <a:normAutofit/>
          </a:bodyPr>
          <a:lstStyle/>
          <a:p>
            <a:pPr algn="just">
              <a:buFont typeface="Wingdings" panose="05000000000000000000" pitchFamily="2" charset="2"/>
              <a:buChar char="Ø"/>
            </a:pPr>
            <a:r>
              <a:rPr lang="cs-CZ" dirty="0">
                <a:latin typeface="Arial" panose="020B0604020202020204" pitchFamily="34" charset="0"/>
                <a:cs typeface="Arial" panose="020B0604020202020204" pitchFamily="34" charset="0"/>
              </a:rPr>
              <a:t>odklad daňové exekuce může být úplný nebo částečný</a:t>
            </a:r>
          </a:p>
          <a:p>
            <a:pPr algn="just">
              <a:lnSpc>
                <a:spcPct val="80000"/>
              </a:lnSpc>
              <a:buFont typeface="Wingdings" panose="05000000000000000000" pitchFamily="2" charset="2"/>
              <a:buChar char="Ø"/>
            </a:pPr>
            <a:endParaRPr lang="cs-CZ" altLang="cs-CZ" b="1" dirty="0">
              <a:latin typeface="Arial" panose="020B0604020202020204" pitchFamily="34" charset="0"/>
              <a:cs typeface="Arial" panose="020B0604020202020204" pitchFamily="34" charset="0"/>
            </a:endParaRPr>
          </a:p>
          <a:p>
            <a:pPr algn="just">
              <a:lnSpc>
                <a:spcPct val="80000"/>
              </a:lnSpc>
              <a:buFont typeface="Wingdings" panose="05000000000000000000" pitchFamily="2" charset="2"/>
              <a:buChar char="Ø"/>
            </a:pPr>
            <a:r>
              <a:rPr lang="cs-CZ" altLang="cs-CZ" dirty="0">
                <a:latin typeface="Arial" panose="020B0604020202020204" pitchFamily="34" charset="0"/>
                <a:cs typeface="Arial" panose="020B0604020202020204" pitchFamily="34" charset="0"/>
              </a:rPr>
              <a:t>na </a:t>
            </a:r>
            <a:r>
              <a:rPr lang="cs-CZ" altLang="cs-CZ" u="sng" dirty="0">
                <a:latin typeface="Arial" panose="020B0604020202020204" pitchFamily="34" charset="0"/>
                <a:cs typeface="Arial" panose="020B0604020202020204" pitchFamily="34" charset="0"/>
              </a:rPr>
              <a:t>návrh dlužníka</a:t>
            </a:r>
            <a:r>
              <a:rPr lang="cs-CZ" altLang="cs-CZ" dirty="0">
                <a:latin typeface="Arial" panose="020B0604020202020204" pitchFamily="34" charset="0"/>
                <a:cs typeface="Arial" panose="020B0604020202020204" pitchFamily="34" charset="0"/>
              </a:rPr>
              <a:t> nebo z </a:t>
            </a:r>
            <a:r>
              <a:rPr lang="cs-CZ" altLang="cs-CZ" u="sng" dirty="0">
                <a:latin typeface="Arial" panose="020B0604020202020204" pitchFamily="34" charset="0"/>
                <a:cs typeface="Arial" panose="020B0604020202020204" pitchFamily="34" charset="0"/>
              </a:rPr>
              <a:t>moci úřední</a:t>
            </a:r>
          </a:p>
          <a:p>
            <a:pPr algn="just">
              <a:buFont typeface="Wingdings" panose="05000000000000000000" pitchFamily="2" charset="2"/>
              <a:buChar char="Ø"/>
            </a:pPr>
            <a:endParaRPr lang="cs-CZ"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cs-CZ" dirty="0">
                <a:latin typeface="Arial" panose="020B0604020202020204" pitchFamily="34" charset="0"/>
                <a:cs typeface="Arial" panose="020B0604020202020204" pitchFamily="34" charset="0"/>
              </a:rPr>
              <a:t>skutečnosti, na základě kterých může správce daně rozhodnout o odkladu, stanoví DŘ v demonstrativním výčtu, jedná se zejména o situace, kdy</a:t>
            </a:r>
          </a:p>
          <a:p>
            <a:pPr marL="0" indent="0" algn="just">
              <a:buNone/>
            </a:pPr>
            <a:r>
              <a:rPr lang="cs-CZ" dirty="0">
                <a:latin typeface="Arial" panose="020B0604020202020204" pitchFamily="34" charset="0"/>
                <a:cs typeface="Arial" panose="020B0604020202020204" pitchFamily="34" charset="0"/>
              </a:rPr>
              <a:t>     • existují indicie pro zastavení daňové exekuce,</a:t>
            </a:r>
          </a:p>
          <a:p>
            <a:pPr marL="0" indent="0" algn="just">
              <a:buNone/>
            </a:pPr>
            <a:r>
              <a:rPr lang="cs-CZ" dirty="0">
                <a:latin typeface="Arial" panose="020B0604020202020204" pitchFamily="34" charset="0"/>
                <a:cs typeface="Arial" panose="020B0604020202020204" pitchFamily="34" charset="0"/>
              </a:rPr>
              <a:t>     • byla podána námitka proti soupisu věcí, nebo</a:t>
            </a:r>
          </a:p>
          <a:p>
            <a:pPr marL="0" indent="0" algn="just">
              <a:buNone/>
            </a:pPr>
            <a:r>
              <a:rPr lang="cs-CZ" dirty="0">
                <a:latin typeface="Arial" panose="020B0604020202020204" pitchFamily="34" charset="0"/>
                <a:cs typeface="Arial" panose="020B0604020202020204" pitchFamily="34" charset="0"/>
              </a:rPr>
              <a:t>     • správce daně šetří podmínky pro posečkání úhrady nedoplatku</a:t>
            </a:r>
            <a:r>
              <a:rPr lang="cs-CZ" altLang="cs-CZ" b="1" dirty="0">
                <a:latin typeface="Arial" panose="020B0604020202020204" pitchFamily="34" charset="0"/>
                <a:cs typeface="Arial" panose="020B0604020202020204" pitchFamily="34" charset="0"/>
              </a:rPr>
              <a:t> </a:t>
            </a:r>
          </a:p>
          <a:p>
            <a:pPr algn="just">
              <a:lnSpc>
                <a:spcPct val="80000"/>
              </a:lnSpc>
              <a:buFont typeface="Wingdings" panose="05000000000000000000" pitchFamily="2" charset="2"/>
              <a:buChar char="Ø"/>
            </a:pPr>
            <a:endParaRPr lang="cs-CZ" altLang="cs-CZ" b="1" dirty="0"/>
          </a:p>
          <a:p>
            <a:endParaRPr lang="cs-CZ" dirty="0"/>
          </a:p>
        </p:txBody>
      </p:sp>
    </p:spTree>
    <p:extLst>
      <p:ext uri="{BB962C8B-B14F-4D97-AF65-F5344CB8AC3E}">
        <p14:creationId xmlns:p14="http://schemas.microsoft.com/office/powerpoint/2010/main" val="40127462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Odklad daňové exekuce</a:t>
            </a:r>
            <a:endParaRPr lang="cs-CZ" dirty="0"/>
          </a:p>
        </p:txBody>
      </p:sp>
      <p:sp>
        <p:nvSpPr>
          <p:cNvPr id="3" name="Zástupný symbol pro obsah 2"/>
          <p:cNvSpPr>
            <a:spLocks noGrp="1"/>
          </p:cNvSpPr>
          <p:nvPr>
            <p:ph idx="1"/>
          </p:nvPr>
        </p:nvSpPr>
        <p:spPr/>
        <p:txBody>
          <a:bodyPr/>
          <a:lstStyle/>
          <a:p>
            <a:pPr algn="just"/>
            <a:r>
              <a:rPr lang="cs-CZ" altLang="cs-CZ" dirty="0">
                <a:latin typeface="Arial" panose="020B0604020202020204" pitchFamily="34" charset="0"/>
                <a:cs typeface="Arial" panose="020B0604020202020204" pitchFamily="34" charset="0"/>
              </a:rPr>
              <a:t>rozhodnutí o odkladu a rozhodnutí o pokračování v odložené daňové exekuci se doručuje všem příjemcům exekučního příkazu </a:t>
            </a:r>
          </a:p>
          <a:p>
            <a:pPr algn="just"/>
            <a:endParaRPr lang="cs-CZ" altLang="cs-CZ" dirty="0">
              <a:latin typeface="Arial" panose="020B0604020202020204" pitchFamily="34" charset="0"/>
              <a:cs typeface="Arial" panose="020B0604020202020204" pitchFamily="34" charset="0"/>
            </a:endParaRPr>
          </a:p>
          <a:p>
            <a:r>
              <a:rPr lang="cs-CZ" altLang="cs-CZ" dirty="0">
                <a:latin typeface="Arial" panose="020B0604020202020204" pitchFamily="34" charset="0"/>
                <a:cs typeface="Arial" panose="020B0604020202020204" pitchFamily="34" charset="0"/>
              </a:rPr>
              <a:t>rozhodnutí o zamítnutí návrhu na odložení daňové exekuce se doručuje pouze navrhovateli  </a:t>
            </a:r>
          </a:p>
          <a:p>
            <a:endParaRPr lang="cs-CZ" altLang="cs-CZ" dirty="0">
              <a:latin typeface="Arial" panose="020B0604020202020204" pitchFamily="34" charset="0"/>
              <a:cs typeface="Arial" panose="020B0604020202020204" pitchFamily="34" charset="0"/>
            </a:endParaRPr>
          </a:p>
          <a:p>
            <a:r>
              <a:rPr lang="cs-CZ" altLang="cs-CZ" dirty="0">
                <a:latin typeface="Arial" panose="020B0604020202020204" pitchFamily="34" charset="0"/>
                <a:cs typeface="Arial" panose="020B0604020202020204" pitchFamily="34" charset="0"/>
              </a:rPr>
              <a:t>proti rozhodnutí nelze uplatnit opravné prostředky; lze uplatnit námitku</a:t>
            </a:r>
          </a:p>
          <a:p>
            <a:endParaRPr lang="cs-CZ" dirty="0"/>
          </a:p>
        </p:txBody>
      </p:sp>
    </p:spTree>
    <p:extLst>
      <p:ext uri="{BB962C8B-B14F-4D97-AF65-F5344CB8AC3E}">
        <p14:creationId xmlns:p14="http://schemas.microsoft.com/office/powerpoint/2010/main" val="9668712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Zastavení daňové exekuce </a:t>
            </a:r>
          </a:p>
        </p:txBody>
      </p:sp>
      <p:sp>
        <p:nvSpPr>
          <p:cNvPr id="3" name="Zástupný symbol pro obsah 2"/>
          <p:cNvSpPr>
            <a:spLocks noGrp="1"/>
          </p:cNvSpPr>
          <p:nvPr>
            <p:ph idx="1"/>
          </p:nvPr>
        </p:nvSpPr>
        <p:spPr>
          <a:xfrm>
            <a:off x="677334" y="1787611"/>
            <a:ext cx="8596668" cy="4764497"/>
          </a:xfrm>
        </p:spPr>
        <p:txBody>
          <a:bodyPr>
            <a:normAutofit/>
          </a:bodyPr>
          <a:lstStyle/>
          <a:p>
            <a:pPr algn="just">
              <a:buFont typeface="Wingdings" panose="05000000000000000000" pitchFamily="2" charset="2"/>
              <a:buChar char="Ø"/>
            </a:pPr>
            <a:r>
              <a:rPr lang="cs-CZ" dirty="0">
                <a:latin typeface="Arial" panose="020B0604020202020204" pitchFamily="34" charset="0"/>
                <a:cs typeface="Arial" panose="020B0604020202020204" pitchFamily="34" charset="0"/>
              </a:rPr>
              <a:t>zastavení daňové exekuce může být úplné nebo částečné</a:t>
            </a:r>
          </a:p>
          <a:p>
            <a:pPr algn="just">
              <a:buFont typeface="Wingdings" panose="05000000000000000000" pitchFamily="2" charset="2"/>
              <a:buChar char="Ø"/>
            </a:pPr>
            <a:endParaRPr lang="cs-CZ" dirty="0">
              <a:latin typeface="Arial" panose="020B0604020202020204" pitchFamily="34" charset="0"/>
              <a:cs typeface="Arial" panose="020B0604020202020204" pitchFamily="34" charset="0"/>
            </a:endParaRPr>
          </a:p>
          <a:p>
            <a:pPr algn="just">
              <a:lnSpc>
                <a:spcPct val="80000"/>
              </a:lnSpc>
              <a:buFont typeface="Wingdings" panose="05000000000000000000" pitchFamily="2" charset="2"/>
              <a:buChar char="Ø"/>
            </a:pPr>
            <a:r>
              <a:rPr lang="cs-CZ" altLang="cs-CZ" dirty="0">
                <a:latin typeface="Arial" panose="020B0604020202020204" pitchFamily="34" charset="0"/>
                <a:cs typeface="Arial" panose="020B0604020202020204" pitchFamily="34" charset="0"/>
              </a:rPr>
              <a:t>na </a:t>
            </a:r>
            <a:r>
              <a:rPr lang="cs-CZ" altLang="cs-CZ" u="sng" dirty="0">
                <a:latin typeface="Arial" panose="020B0604020202020204" pitchFamily="34" charset="0"/>
                <a:cs typeface="Arial" panose="020B0604020202020204" pitchFamily="34" charset="0"/>
              </a:rPr>
              <a:t>návrh příjemce exekučního příkazu</a:t>
            </a:r>
            <a:r>
              <a:rPr lang="cs-CZ" altLang="cs-CZ" dirty="0">
                <a:latin typeface="Arial" panose="020B0604020202020204" pitchFamily="34" charset="0"/>
                <a:cs typeface="Arial" panose="020B0604020202020204" pitchFamily="34" charset="0"/>
              </a:rPr>
              <a:t> nebo z </a:t>
            </a:r>
            <a:r>
              <a:rPr lang="cs-CZ" altLang="cs-CZ" u="sng" dirty="0">
                <a:latin typeface="Arial" panose="020B0604020202020204" pitchFamily="34" charset="0"/>
                <a:cs typeface="Arial" panose="020B0604020202020204" pitchFamily="34" charset="0"/>
              </a:rPr>
              <a:t>moci úřední</a:t>
            </a:r>
          </a:p>
          <a:p>
            <a:pPr algn="just">
              <a:lnSpc>
                <a:spcPct val="80000"/>
              </a:lnSpc>
              <a:buFont typeface="Wingdings" panose="05000000000000000000" pitchFamily="2" charset="2"/>
              <a:buChar char="Ø"/>
            </a:pPr>
            <a:endParaRPr lang="cs-CZ" altLang="cs-CZ" u="sng"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cs-CZ" altLang="cs-CZ" dirty="0">
                <a:latin typeface="Arial" panose="020B0604020202020204" pitchFamily="34" charset="0"/>
                <a:cs typeface="Arial" panose="020B0604020202020204" pitchFamily="34" charset="0"/>
              </a:rPr>
              <a:t>rozhodnutí o úplném zastavení se doručuje všem příjemcům exekučního příkazu; rozhodnutí o částečném zastavení jen dlužníkovi a dotčenému poddlužníkovi, kterého se částečné zastavení týká</a:t>
            </a:r>
          </a:p>
          <a:p>
            <a:pPr algn="just">
              <a:buFont typeface="Wingdings" panose="05000000000000000000" pitchFamily="2" charset="2"/>
              <a:buChar char="Ø"/>
            </a:pPr>
            <a:endParaRPr lang="cs-CZ" altLang="cs-CZ"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cs-CZ" altLang="cs-CZ" dirty="0">
                <a:latin typeface="Arial" panose="020B0604020202020204" pitchFamily="34" charset="0"/>
                <a:cs typeface="Arial" panose="020B0604020202020204" pitchFamily="34" charset="0"/>
              </a:rPr>
              <a:t>rozhodnutí o zamítnutí návrhu na zastavení daňové exekuce se doručuje pouze navrhovateli  </a:t>
            </a:r>
          </a:p>
          <a:p>
            <a:pPr algn="just">
              <a:buFont typeface="Wingdings" panose="05000000000000000000" pitchFamily="2" charset="2"/>
              <a:buChar char="Ø"/>
            </a:pPr>
            <a:endParaRPr lang="cs-CZ" altLang="cs-CZ"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cs-CZ" altLang="cs-CZ" dirty="0">
                <a:latin typeface="Arial" panose="020B0604020202020204" pitchFamily="34" charset="0"/>
                <a:cs typeface="Arial" panose="020B0604020202020204" pitchFamily="34" charset="0"/>
              </a:rPr>
              <a:t>proti rozhodnutí nelze uplatnit opravné prostředky; lze uplatnit námitku</a:t>
            </a:r>
          </a:p>
          <a:p>
            <a:pPr algn="just"/>
            <a:endParaRPr lang="cs-CZ" dirty="0"/>
          </a:p>
        </p:txBody>
      </p:sp>
    </p:spTree>
    <p:extLst>
      <p:ext uri="{BB962C8B-B14F-4D97-AF65-F5344CB8AC3E}">
        <p14:creationId xmlns:p14="http://schemas.microsoft.com/office/powerpoint/2010/main" val="39704832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Zastavení daňové exekuce </a:t>
            </a:r>
            <a:endParaRPr lang="cs-CZ" dirty="0"/>
          </a:p>
        </p:txBody>
      </p:sp>
      <p:sp>
        <p:nvSpPr>
          <p:cNvPr id="3" name="Zástupný symbol pro obsah 2"/>
          <p:cNvSpPr>
            <a:spLocks noGrp="1"/>
          </p:cNvSpPr>
          <p:nvPr>
            <p:ph idx="1"/>
          </p:nvPr>
        </p:nvSpPr>
        <p:spPr>
          <a:xfrm>
            <a:off x="677334" y="1740460"/>
            <a:ext cx="8596668" cy="4783908"/>
          </a:xfrm>
        </p:spPr>
        <p:txBody>
          <a:bodyPr>
            <a:normAutofit/>
          </a:bodyPr>
          <a:lstStyle/>
          <a:p>
            <a:pPr marL="0" indent="0" algn="just">
              <a:buNone/>
            </a:pPr>
            <a:r>
              <a:rPr lang="cs-CZ" sz="1900" b="1" u="sng" dirty="0">
                <a:latin typeface="Arial" panose="020B0604020202020204" pitchFamily="34" charset="0"/>
                <a:cs typeface="Arial" panose="020B0604020202020204" pitchFamily="34" charset="0"/>
              </a:rPr>
              <a:t>skutečnosti, na základě kterých může správce daně rozhodnout o zastavení daňové exekuce: </a:t>
            </a:r>
            <a:endParaRPr lang="cs-CZ" altLang="cs-CZ" sz="1900" b="1" u="sng"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cs-CZ" altLang="cs-CZ" sz="1900" dirty="0">
                <a:latin typeface="Arial" panose="020B0604020202020204" pitchFamily="34" charset="0"/>
                <a:cs typeface="Arial" panose="020B0604020202020204" pitchFamily="34" charset="0"/>
              </a:rPr>
              <a:t>pro nařízení nebyly splněny  zákonné podmínky </a:t>
            </a:r>
          </a:p>
          <a:p>
            <a:pPr algn="just">
              <a:buFont typeface="Wingdings" panose="05000000000000000000" pitchFamily="2" charset="2"/>
              <a:buChar char="Ø"/>
            </a:pPr>
            <a:r>
              <a:rPr lang="cs-CZ" altLang="cs-CZ" sz="1900" dirty="0">
                <a:latin typeface="Arial" panose="020B0604020202020204" pitchFamily="34" charset="0"/>
                <a:cs typeface="Arial" panose="020B0604020202020204" pitchFamily="34" charset="0"/>
              </a:rPr>
              <a:t>odpadl důvod, pro který byla nařízena </a:t>
            </a:r>
          </a:p>
          <a:p>
            <a:pPr algn="just">
              <a:buFont typeface="Wingdings" panose="05000000000000000000" pitchFamily="2" charset="2"/>
              <a:buChar char="Ø"/>
            </a:pPr>
            <a:r>
              <a:rPr lang="cs-CZ" altLang="cs-CZ" sz="1900" dirty="0">
                <a:latin typeface="Arial" panose="020B0604020202020204" pitchFamily="34" charset="0"/>
                <a:cs typeface="Arial" panose="020B0604020202020204" pitchFamily="34" charset="0"/>
              </a:rPr>
              <a:t>povolení posečkání úhrady nedoplatku </a:t>
            </a:r>
          </a:p>
          <a:p>
            <a:pPr algn="just">
              <a:buFont typeface="Wingdings" panose="05000000000000000000" pitchFamily="2" charset="2"/>
              <a:buChar char="Ø"/>
            </a:pPr>
            <a:r>
              <a:rPr lang="cs-CZ" altLang="cs-CZ" sz="1900" dirty="0">
                <a:latin typeface="Arial" panose="020B0604020202020204" pitchFamily="34" charset="0"/>
                <a:cs typeface="Arial" panose="020B0604020202020204" pitchFamily="34" charset="0"/>
              </a:rPr>
              <a:t>bylo pravomocně rozhodnuto, že postihuje majetek, k němuž náleží právo nepřipouštějící exekuci, nebo věci nepodléhající exekuci</a:t>
            </a:r>
          </a:p>
          <a:p>
            <a:pPr algn="just">
              <a:buFont typeface="Wingdings" panose="05000000000000000000" pitchFamily="2" charset="2"/>
              <a:buChar char="Ø"/>
            </a:pPr>
            <a:r>
              <a:rPr lang="cs-CZ" altLang="cs-CZ" sz="1900" dirty="0">
                <a:latin typeface="Arial" panose="020B0604020202020204" pitchFamily="34" charset="0"/>
                <a:cs typeface="Arial" panose="020B0604020202020204" pitchFamily="34" charset="0"/>
              </a:rPr>
              <a:t>zaniklo právo vymáhat nedoplatek </a:t>
            </a:r>
          </a:p>
          <a:p>
            <a:pPr algn="just">
              <a:buFont typeface="Wingdings" panose="05000000000000000000" pitchFamily="2" charset="2"/>
              <a:buChar char="Ø"/>
            </a:pPr>
            <a:r>
              <a:rPr lang="cs-CZ" altLang="cs-CZ" sz="1900" dirty="0">
                <a:latin typeface="Arial" panose="020B0604020202020204" pitchFamily="34" charset="0"/>
                <a:cs typeface="Arial" panose="020B0604020202020204" pitchFamily="34" charset="0"/>
              </a:rPr>
              <a:t>předpokládaný výtěžek nestačí ani ke krytí exekučních nákladů </a:t>
            </a:r>
          </a:p>
          <a:p>
            <a:pPr algn="just">
              <a:buFont typeface="Wingdings" panose="05000000000000000000" pitchFamily="2" charset="2"/>
              <a:buChar char="Ø"/>
            </a:pPr>
            <a:r>
              <a:rPr lang="cs-CZ" altLang="cs-CZ" sz="1900" dirty="0">
                <a:latin typeface="Arial" panose="020B0604020202020204" pitchFamily="34" charset="0"/>
                <a:cs typeface="Arial" panose="020B0604020202020204" pitchFamily="34" charset="0"/>
              </a:rPr>
              <a:t>pokračování by bylo spojeno s nepoměrnými obtížemi </a:t>
            </a:r>
          </a:p>
          <a:p>
            <a:pPr algn="just">
              <a:buFont typeface="Wingdings" panose="05000000000000000000" pitchFamily="2" charset="2"/>
              <a:buChar char="Ø"/>
            </a:pPr>
            <a:r>
              <a:rPr lang="cs-CZ" altLang="cs-CZ" sz="1900" dirty="0">
                <a:latin typeface="Arial" panose="020B0604020202020204" pitchFamily="34" charset="0"/>
                <a:cs typeface="Arial" panose="020B0604020202020204" pitchFamily="34" charset="0"/>
              </a:rPr>
              <a:t>bylo nařízeno více exekucí a k úhradě postačí pouze některá  z nich</a:t>
            </a:r>
          </a:p>
          <a:p>
            <a:pPr algn="just">
              <a:buFont typeface="Wingdings" panose="05000000000000000000" pitchFamily="2" charset="2"/>
              <a:buChar char="Ø"/>
            </a:pPr>
            <a:r>
              <a:rPr lang="cs-CZ" altLang="cs-CZ" sz="1900" dirty="0">
                <a:latin typeface="Arial" panose="020B0604020202020204" pitchFamily="34" charset="0"/>
                <a:cs typeface="Arial" panose="020B0604020202020204" pitchFamily="34" charset="0"/>
              </a:rPr>
              <a:t>je tu jiný důvod, pro který nelze v daňové exekuci pokračovat  </a:t>
            </a:r>
          </a:p>
          <a:p>
            <a:endParaRPr lang="cs-CZ" dirty="0"/>
          </a:p>
        </p:txBody>
      </p:sp>
    </p:spTree>
    <p:extLst>
      <p:ext uri="{BB962C8B-B14F-4D97-AF65-F5344CB8AC3E}">
        <p14:creationId xmlns:p14="http://schemas.microsoft.com/office/powerpoint/2010/main" val="3312625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Vyloučení majetku z daňové exekuce</a:t>
            </a:r>
            <a:endParaRPr lang="cs-CZ" dirty="0"/>
          </a:p>
        </p:txBody>
      </p:sp>
      <p:sp>
        <p:nvSpPr>
          <p:cNvPr id="3" name="Zástupný symbol pro obsah 2"/>
          <p:cNvSpPr>
            <a:spLocks noGrp="1"/>
          </p:cNvSpPr>
          <p:nvPr>
            <p:ph idx="1"/>
          </p:nvPr>
        </p:nvSpPr>
        <p:spPr/>
        <p:txBody>
          <a:bodyPr>
            <a:normAutofit/>
          </a:bodyPr>
          <a:lstStyle/>
          <a:p>
            <a:pPr algn="just"/>
            <a:r>
              <a:rPr lang="cs-CZ" sz="2000" dirty="0">
                <a:latin typeface="Arial" panose="020B0604020202020204" pitchFamily="34" charset="0"/>
                <a:cs typeface="Arial" panose="020B0604020202020204" pitchFamily="34" charset="0"/>
              </a:rPr>
              <a:t>daňový řád stanoví oprávnění každé osoby, v jejíž prospěch svědčí právo nepřipouštějící výkon rozhodnutí, podat po nařízení daňové exekuce u příslušného správce daně návrh na vyloučení tohoto majetku z daňové exekuce  </a:t>
            </a:r>
          </a:p>
          <a:p>
            <a:pPr algn="just"/>
            <a:r>
              <a:rPr lang="cs-CZ" sz="2000" dirty="0">
                <a:latin typeface="Arial" panose="020B0604020202020204" pitchFamily="34" charset="0"/>
                <a:cs typeface="Arial" panose="020B0604020202020204" pitchFamily="34" charset="0"/>
              </a:rPr>
              <a:t>institut je použitelný výhradně při daňové exekuci prodejem movitých a nemovitých věcí; návrh dle § 70 odst. 3 DŘ </a:t>
            </a:r>
          </a:p>
          <a:p>
            <a:pPr algn="just"/>
            <a:r>
              <a:rPr lang="cs-CZ" sz="2000" dirty="0">
                <a:latin typeface="Arial" panose="020B0604020202020204" pitchFamily="34" charset="0"/>
                <a:cs typeface="Arial" panose="020B0604020202020204" pitchFamily="34" charset="0"/>
              </a:rPr>
              <a:t>o návrhu je nutné rozhodnout do 30 dnů (lhůta je pořádkovou)</a:t>
            </a:r>
          </a:p>
          <a:p>
            <a:pPr algn="just"/>
            <a:r>
              <a:rPr lang="cs-CZ" sz="2000" dirty="0">
                <a:latin typeface="Arial" panose="020B0604020202020204" pitchFamily="34" charset="0"/>
                <a:cs typeface="Arial" panose="020B0604020202020204" pitchFamily="34" charset="0"/>
              </a:rPr>
              <a:t>rozhodnutí se doručuje </a:t>
            </a:r>
            <a:r>
              <a:rPr lang="cs-CZ" sz="2000" b="1" dirty="0">
                <a:latin typeface="Arial" panose="020B0604020202020204" pitchFamily="34" charset="0"/>
                <a:cs typeface="Arial" panose="020B0604020202020204" pitchFamily="34" charset="0"/>
              </a:rPr>
              <a:t>vždy </a:t>
            </a:r>
            <a:r>
              <a:rPr lang="cs-CZ" sz="2000" dirty="0">
                <a:latin typeface="Arial" panose="020B0604020202020204" pitchFamily="34" charset="0"/>
                <a:cs typeface="Arial" panose="020B0604020202020204" pitchFamily="34" charset="0"/>
              </a:rPr>
              <a:t>dlužníkovi + dalším osobám, které podaly předmětný návrh</a:t>
            </a:r>
          </a:p>
          <a:p>
            <a:pPr algn="just"/>
            <a:r>
              <a:rPr lang="cs-CZ" sz="2000" dirty="0">
                <a:latin typeface="Arial" panose="020B0604020202020204" pitchFamily="34" charset="0"/>
                <a:cs typeface="Arial" panose="020B0604020202020204" pitchFamily="34" charset="0"/>
              </a:rPr>
              <a:t>proti rozhodnutí se lze odvolat ve lhůtě 15 dnů ode dne doručení</a:t>
            </a:r>
          </a:p>
          <a:p>
            <a:pPr algn="just"/>
            <a:endParaRPr lang="cs-CZ" dirty="0"/>
          </a:p>
          <a:p>
            <a:pPr algn="just"/>
            <a:endParaRPr lang="cs-CZ" dirty="0"/>
          </a:p>
          <a:p>
            <a:pPr algn="just"/>
            <a:endParaRPr lang="cs-CZ" dirty="0"/>
          </a:p>
        </p:txBody>
      </p:sp>
    </p:spTree>
    <p:extLst>
      <p:ext uri="{BB962C8B-B14F-4D97-AF65-F5344CB8AC3E}">
        <p14:creationId xmlns:p14="http://schemas.microsoft.com/office/powerpoint/2010/main" val="8878517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Exekuční náklady </a:t>
            </a:r>
          </a:p>
        </p:txBody>
      </p:sp>
      <p:sp>
        <p:nvSpPr>
          <p:cNvPr id="3" name="Zástupný symbol pro obsah 2"/>
          <p:cNvSpPr>
            <a:spLocks noGrp="1"/>
          </p:cNvSpPr>
          <p:nvPr>
            <p:ph idx="1"/>
          </p:nvPr>
        </p:nvSpPr>
        <p:spPr/>
        <p:txBody>
          <a:bodyPr/>
          <a:lstStyle/>
          <a:p>
            <a:pPr algn="just"/>
            <a:r>
              <a:rPr lang="cs-CZ" dirty="0">
                <a:latin typeface="Arial" panose="020B0604020202020204" pitchFamily="34" charset="0"/>
                <a:cs typeface="Arial" panose="020B0604020202020204" pitchFamily="34" charset="0"/>
              </a:rPr>
              <a:t>hradí dlužník (pokud nebyla daňová exekuce nařízena neoprávněně) </a:t>
            </a:r>
          </a:p>
          <a:p>
            <a:pPr algn="just"/>
            <a:r>
              <a:rPr lang="cs-CZ" dirty="0">
                <a:latin typeface="Arial" panose="020B0604020202020204" pitchFamily="34" charset="0"/>
                <a:cs typeface="Arial" panose="020B0604020202020204" pitchFamily="34" charset="0"/>
              </a:rPr>
              <a:t>druhy exekučních nákladů</a:t>
            </a:r>
          </a:p>
          <a:p>
            <a:pPr marL="0" indent="0" algn="just">
              <a:buNone/>
            </a:pPr>
            <a:r>
              <a:rPr lang="cs-CZ" dirty="0">
                <a:latin typeface="Arial" panose="020B0604020202020204" pitchFamily="34" charset="0"/>
                <a:cs typeface="Arial" panose="020B0604020202020204" pitchFamily="34" charset="0"/>
              </a:rPr>
              <a:t>      - náklady za nařízení daňové exekuce </a:t>
            </a:r>
          </a:p>
          <a:p>
            <a:pPr marL="0" indent="0" algn="just">
              <a:buNone/>
            </a:pPr>
            <a:r>
              <a:rPr lang="cs-CZ" dirty="0">
                <a:latin typeface="Arial" panose="020B0604020202020204" pitchFamily="34" charset="0"/>
                <a:cs typeface="Arial" panose="020B0604020202020204" pitchFamily="34" charset="0"/>
              </a:rPr>
              <a:t>      - náklady za výkon prodeje</a:t>
            </a:r>
          </a:p>
          <a:p>
            <a:pPr marL="0" indent="0" algn="just">
              <a:buNone/>
            </a:pPr>
            <a:r>
              <a:rPr lang="cs-CZ" dirty="0">
                <a:latin typeface="Arial" panose="020B0604020202020204" pitchFamily="34" charset="0"/>
                <a:cs typeface="Arial" panose="020B0604020202020204" pitchFamily="34" charset="0"/>
              </a:rPr>
              <a:t>      - hotové výdaje vzniklé při provádění daňové exekuce  </a:t>
            </a:r>
          </a:p>
          <a:p>
            <a:pPr algn="just"/>
            <a:r>
              <a:rPr lang="cs-CZ" dirty="0">
                <a:latin typeface="Arial" panose="020B0604020202020204" pitchFamily="34" charset="0"/>
                <a:cs typeface="Arial" panose="020B0604020202020204" pitchFamily="34" charset="0"/>
              </a:rPr>
              <a:t>výši určí správce daně zpravidla v exekučním příkazu nebo v samostatném rozhodnutí </a:t>
            </a:r>
          </a:p>
          <a:p>
            <a:pPr algn="just"/>
            <a:r>
              <a:rPr lang="cs-CZ" dirty="0">
                <a:latin typeface="Arial" panose="020B0604020202020204" pitchFamily="34" charset="0"/>
                <a:cs typeface="Arial" panose="020B0604020202020204" pitchFamily="34" charset="0"/>
              </a:rPr>
              <a:t>exekuční náklady se vymáhají společně s vymáhaným nedoplatkem </a:t>
            </a:r>
          </a:p>
          <a:p>
            <a:pPr algn="just"/>
            <a:r>
              <a:rPr lang="cs-CZ" dirty="0">
                <a:latin typeface="Arial" panose="020B0604020202020204" pitchFamily="34" charset="0"/>
                <a:cs typeface="Arial" panose="020B0604020202020204" pitchFamily="34" charset="0"/>
              </a:rPr>
              <a:t>exekuční náklady se uspokojí vždy přednostně a úhrada hotových výdajů se provede jako první  v pořadí </a:t>
            </a:r>
          </a:p>
          <a:p>
            <a:endParaRPr lang="cs-CZ" dirty="0"/>
          </a:p>
        </p:txBody>
      </p:sp>
    </p:spTree>
    <p:extLst>
      <p:ext uri="{BB962C8B-B14F-4D97-AF65-F5344CB8AC3E}">
        <p14:creationId xmlns:p14="http://schemas.microsoft.com/office/powerpoint/2010/main" val="3264418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Exekuční náklady </a:t>
            </a:r>
            <a:endParaRPr lang="cs-CZ" dirty="0"/>
          </a:p>
        </p:txBody>
      </p:sp>
      <p:sp>
        <p:nvSpPr>
          <p:cNvPr id="3" name="Zástupný symbol pro obsah 2"/>
          <p:cNvSpPr>
            <a:spLocks noGrp="1"/>
          </p:cNvSpPr>
          <p:nvPr>
            <p:ph idx="1"/>
          </p:nvPr>
        </p:nvSpPr>
        <p:spPr/>
        <p:txBody>
          <a:bodyPr>
            <a:normAutofit fontScale="92500"/>
          </a:bodyPr>
          <a:lstStyle/>
          <a:p>
            <a:pPr algn="just"/>
            <a:r>
              <a:rPr lang="cs-CZ" sz="2000" b="1" u="sng" dirty="0">
                <a:latin typeface="Arial" panose="020B0604020202020204" pitchFamily="34" charset="0"/>
                <a:cs typeface="Arial" panose="020B0604020202020204" pitchFamily="34" charset="0"/>
              </a:rPr>
              <a:t>náklady za nařízení daňové exekuce</a:t>
            </a:r>
          </a:p>
          <a:p>
            <a:pPr marL="0" indent="0" algn="just">
              <a:buNone/>
            </a:pPr>
            <a:r>
              <a:rPr lang="cs-CZ" sz="2000" dirty="0">
                <a:latin typeface="Arial" panose="020B0604020202020204" pitchFamily="34" charset="0"/>
                <a:cs typeface="Arial" panose="020B0604020202020204" pitchFamily="34" charset="0"/>
              </a:rPr>
              <a:t>     2% z částky, pro kterou je exekuce nařízena, min. 500 max. 500 000,-Kč </a:t>
            </a:r>
          </a:p>
          <a:p>
            <a:pPr algn="just"/>
            <a:r>
              <a:rPr lang="cs-CZ" sz="2000" b="1" u="sng" dirty="0">
                <a:latin typeface="Arial" panose="020B0604020202020204" pitchFamily="34" charset="0"/>
                <a:cs typeface="Arial" panose="020B0604020202020204" pitchFamily="34" charset="0"/>
              </a:rPr>
              <a:t>náklady za výkon prodeje </a:t>
            </a:r>
          </a:p>
          <a:p>
            <a:pPr marL="0" indent="0" algn="just">
              <a:buNone/>
            </a:pPr>
            <a:r>
              <a:rPr lang="cs-CZ" sz="2000" dirty="0">
                <a:latin typeface="Arial" panose="020B0604020202020204" pitchFamily="34" charset="0"/>
                <a:cs typeface="Arial" panose="020B0604020202020204" pitchFamily="34" charset="0"/>
              </a:rPr>
              <a:t>     2% z částky, pro kterou je exekuce nařízena, min. 500 max. 500 000,-Kč</a:t>
            </a:r>
          </a:p>
          <a:p>
            <a:pPr marL="0" indent="0" algn="just">
              <a:buNone/>
            </a:pPr>
            <a:r>
              <a:rPr lang="cs-CZ" sz="2000" dirty="0">
                <a:latin typeface="Arial" panose="020B0604020202020204" pitchFamily="34" charset="0"/>
                <a:cs typeface="Arial" panose="020B0604020202020204" pitchFamily="34" charset="0"/>
              </a:rPr>
              <a:t>     povinnost jejich úhrady vzniká dlužníkovi zahájením dražby nebo</a:t>
            </a:r>
          </a:p>
          <a:p>
            <a:pPr marL="0" indent="0" algn="just">
              <a:buNone/>
            </a:pPr>
            <a:r>
              <a:rPr lang="cs-CZ" sz="2000" dirty="0">
                <a:latin typeface="Arial" panose="020B0604020202020204" pitchFamily="34" charset="0"/>
                <a:cs typeface="Arial" panose="020B0604020202020204" pitchFamily="34" charset="0"/>
              </a:rPr>
              <a:t>     zpeněžením mimo dražbu     </a:t>
            </a:r>
          </a:p>
          <a:p>
            <a:pPr marL="0" indent="0" algn="just">
              <a:buNone/>
            </a:pPr>
            <a:endParaRPr lang="cs-CZ" sz="2000" dirty="0">
              <a:latin typeface="Arial" panose="020B0604020202020204" pitchFamily="34" charset="0"/>
              <a:cs typeface="Arial" panose="020B0604020202020204" pitchFamily="34" charset="0"/>
            </a:endParaRPr>
          </a:p>
          <a:p>
            <a:pPr algn="just"/>
            <a:r>
              <a:rPr lang="cs-CZ" sz="2000" dirty="0">
                <a:latin typeface="Arial" panose="020B0604020202020204" pitchFamily="34" charset="0"/>
                <a:cs typeface="Arial" panose="020B0604020202020204" pitchFamily="34" charset="0"/>
              </a:rPr>
              <a:t>pro týž nedoplatek lze náklady za nařízení daňové exekuce a náklady za výkon prodeje požadovat jen jednou </a:t>
            </a:r>
          </a:p>
          <a:p>
            <a:endParaRPr lang="cs-CZ" dirty="0"/>
          </a:p>
        </p:txBody>
      </p:sp>
    </p:spTree>
    <p:extLst>
      <p:ext uri="{BB962C8B-B14F-4D97-AF65-F5344CB8AC3E}">
        <p14:creationId xmlns:p14="http://schemas.microsoft.com/office/powerpoint/2010/main" val="14694649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Výzva k prohlášení o majetku </a:t>
            </a:r>
          </a:p>
        </p:txBody>
      </p:sp>
      <p:sp>
        <p:nvSpPr>
          <p:cNvPr id="3" name="Zástupný symbol pro obsah 2"/>
          <p:cNvSpPr>
            <a:spLocks noGrp="1"/>
          </p:cNvSpPr>
          <p:nvPr>
            <p:ph idx="1"/>
          </p:nvPr>
        </p:nvSpPr>
        <p:spPr/>
        <p:txBody>
          <a:bodyPr>
            <a:normAutofit lnSpcReduction="10000"/>
          </a:bodyPr>
          <a:lstStyle/>
          <a:p>
            <a:pPr algn="just"/>
            <a:r>
              <a:rPr lang="cs-CZ" dirty="0">
                <a:latin typeface="Arial" panose="020B0604020202020204" pitchFamily="34" charset="0"/>
                <a:cs typeface="Arial" panose="020B0604020202020204" pitchFamily="34" charset="0"/>
              </a:rPr>
              <a:t>nebyl-li nebo nemohl-li být vymáhaný nedoplatek uhrazen daňovou exekucí přikázáním pohledávky z účtu u poskytovatele platebních služeb, může správce daně vydat výzvu k prohlášení o majetku </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dlužník má povinnost podat ve stanovené lhůtě (min. 15 dnů) prohlášení o svém majetku</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správce daně poučí dlužníka o povinnostech spojených s doručením výzvy a případných následcích spojených s nepodáním prohlášení nebo uvedením nepravdivých anebo hrubě zkreslených údajů; ohledně nesplnění této povinnosti není správce daně vázán povinností mlčenlivosti pro účely trestního řízení</a:t>
            </a:r>
          </a:p>
        </p:txBody>
      </p:sp>
    </p:spTree>
    <p:extLst>
      <p:ext uri="{BB962C8B-B14F-4D97-AF65-F5344CB8AC3E}">
        <p14:creationId xmlns:p14="http://schemas.microsoft.com/office/powerpoint/2010/main" val="14977984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Výzva k prohlášení o majetku </a:t>
            </a:r>
            <a:endParaRPr lang="cs-CZ" dirty="0"/>
          </a:p>
        </p:txBody>
      </p:sp>
      <p:sp>
        <p:nvSpPr>
          <p:cNvPr id="3" name="Zástupný symbol pro obsah 2"/>
          <p:cNvSpPr>
            <a:spLocks noGrp="1"/>
          </p:cNvSpPr>
          <p:nvPr>
            <p:ph idx="1"/>
          </p:nvPr>
        </p:nvSpPr>
        <p:spPr/>
        <p:txBody>
          <a:bodyPr>
            <a:normAutofit/>
          </a:bodyPr>
          <a:lstStyle/>
          <a:p>
            <a:pPr marL="0" indent="0" algn="just">
              <a:buNone/>
            </a:pPr>
            <a:r>
              <a:rPr lang="cs-CZ" sz="2400" b="1" u="sng" dirty="0">
                <a:latin typeface="Arial" panose="020B0604020202020204" pitchFamily="34" charset="0"/>
                <a:cs typeface="Arial" panose="020B0604020202020204" pitchFamily="34" charset="0"/>
              </a:rPr>
              <a:t>právní jednání </a:t>
            </a:r>
            <a:r>
              <a:rPr lang="cs-CZ" sz="2400" dirty="0">
                <a:latin typeface="Arial" panose="020B0604020202020204" pitchFamily="34" charset="0"/>
                <a:cs typeface="Arial" panose="020B0604020202020204" pitchFamily="34" charset="0"/>
              </a:rPr>
              <a:t>dlužníka týkající se jeho majetku, s výjimkou právního jednání spočívajícího v běžné obchodní činnosti, uspokojování základních životních potřeb a správy majetku, včetně jeho běžné údržby, které dlužník učinil poté, co mu </a:t>
            </a:r>
            <a:r>
              <a:rPr lang="cs-CZ" sz="2400" b="1" u="sng" dirty="0">
                <a:latin typeface="Arial" panose="020B0604020202020204" pitchFamily="34" charset="0"/>
                <a:cs typeface="Arial" panose="020B0604020202020204" pitchFamily="34" charset="0"/>
              </a:rPr>
              <a:t>byla doručena výzva jsou vůči správci daně a dalším osobám</a:t>
            </a:r>
            <a:r>
              <a:rPr lang="cs-CZ" sz="2400" dirty="0">
                <a:latin typeface="Arial" panose="020B0604020202020204" pitchFamily="34" charset="0"/>
                <a:cs typeface="Arial" panose="020B0604020202020204" pitchFamily="34" charset="0"/>
              </a:rPr>
              <a:t>, které mají proti dlužníkovi pohledávku vymahatelnou na základě exekučního titulu, </a:t>
            </a:r>
            <a:r>
              <a:rPr lang="cs-CZ" sz="2400" b="1" u="sng" dirty="0">
                <a:latin typeface="Arial" panose="020B0604020202020204" pitchFamily="34" charset="0"/>
                <a:cs typeface="Arial" panose="020B0604020202020204" pitchFamily="34" charset="0"/>
              </a:rPr>
              <a:t>neúčinné</a:t>
            </a:r>
          </a:p>
        </p:txBody>
      </p:sp>
    </p:spTree>
    <p:extLst>
      <p:ext uri="{BB962C8B-B14F-4D97-AF65-F5344CB8AC3E}">
        <p14:creationId xmlns:p14="http://schemas.microsoft.com/office/powerpoint/2010/main" val="948018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Převádění přeplatků </a:t>
            </a:r>
          </a:p>
        </p:txBody>
      </p:sp>
      <p:sp>
        <p:nvSpPr>
          <p:cNvPr id="3" name="Zástupný symbol pro obsah 2"/>
          <p:cNvSpPr>
            <a:spLocks noGrp="1"/>
          </p:cNvSpPr>
          <p:nvPr>
            <p:ph idx="1"/>
          </p:nvPr>
        </p:nvSpPr>
        <p:spPr/>
        <p:txBody>
          <a:bodyPr>
            <a:normAutofit/>
          </a:bodyPr>
          <a:lstStyle/>
          <a:p>
            <a:r>
              <a:rPr lang="cs-CZ" sz="2000" dirty="0">
                <a:latin typeface="Arial" panose="020B0604020202020204" pitchFamily="34" charset="0"/>
                <a:cs typeface="Arial" panose="020B0604020202020204" pitchFamily="34" charset="0"/>
              </a:rPr>
              <a:t>žádost místně příslušnému FÚ o převedení přeplatku </a:t>
            </a:r>
          </a:p>
          <a:p>
            <a:pPr algn="just"/>
            <a:r>
              <a:rPr lang="cs-CZ" sz="2000" dirty="0">
                <a:latin typeface="Arial" panose="020B0604020202020204" pitchFamily="34" charset="0"/>
                <a:cs typeface="Arial" panose="020B0604020202020204" pitchFamily="34" charset="0"/>
              </a:rPr>
              <a:t>podání žádosti před vystavením příkazu, nejpozději do dne, kdy uplyne lhůta stanovená pro jeho vrácení</a:t>
            </a:r>
          </a:p>
          <a:p>
            <a:pPr algn="just"/>
            <a:r>
              <a:rPr lang="cs-CZ" sz="2000" dirty="0">
                <a:latin typeface="Arial" panose="020B0604020202020204" pitchFamily="34" charset="0"/>
                <a:cs typeface="Arial" panose="020B0604020202020204" pitchFamily="34" charset="0"/>
              </a:rPr>
              <a:t>k žádosti je třeba připojit výkaz nedoplatků, které mají být přeplatkem uhrazeny</a:t>
            </a:r>
          </a:p>
          <a:p>
            <a:pPr algn="just"/>
            <a:r>
              <a:rPr lang="cs-CZ" sz="2000" dirty="0">
                <a:latin typeface="Arial" panose="020B0604020202020204" pitchFamily="34" charset="0"/>
                <a:cs typeface="Arial" panose="020B0604020202020204" pitchFamily="34" charset="0"/>
              </a:rPr>
              <a:t>žádosti se vyhoví i v případě, že přeplatek vznikne do 30 dnů ode dne vyžádání</a:t>
            </a:r>
          </a:p>
          <a:p>
            <a:pPr algn="just"/>
            <a:r>
              <a:rPr lang="cs-CZ" sz="2000" dirty="0">
                <a:latin typeface="Arial" panose="020B0604020202020204" pitchFamily="34" charset="0"/>
                <a:cs typeface="Arial" panose="020B0604020202020204" pitchFamily="34" charset="0"/>
              </a:rPr>
              <a:t>je-li správci daně doručeno více žádostí, provede se úhrada v pořadí, v jak správci daně došly</a:t>
            </a:r>
          </a:p>
        </p:txBody>
      </p:sp>
    </p:spTree>
    <p:extLst>
      <p:ext uri="{BB962C8B-B14F-4D97-AF65-F5344CB8AC3E}">
        <p14:creationId xmlns:p14="http://schemas.microsoft.com/office/powerpoint/2010/main" val="1692282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Způsoby vymáhání MP</a:t>
            </a:r>
          </a:p>
        </p:txBody>
      </p:sp>
      <p:sp>
        <p:nvSpPr>
          <p:cNvPr id="3" name="Zástupný symbol pro obsah 2"/>
          <p:cNvSpPr>
            <a:spLocks noGrp="1"/>
          </p:cNvSpPr>
          <p:nvPr>
            <p:ph idx="1"/>
          </p:nvPr>
        </p:nvSpPr>
        <p:spPr/>
        <p:txBody>
          <a:bodyPr>
            <a:normAutofit/>
          </a:bodyPr>
          <a:lstStyle/>
          <a:p>
            <a:r>
              <a:rPr lang="cs-CZ" dirty="0">
                <a:latin typeface="Arial" panose="020B0604020202020204" pitchFamily="34" charset="0"/>
                <a:cs typeface="Arial" panose="020B0604020202020204" pitchFamily="34" charset="0"/>
              </a:rPr>
              <a:t>daňová exekuce,</a:t>
            </a:r>
          </a:p>
          <a:p>
            <a:r>
              <a:rPr lang="cs-CZ" dirty="0">
                <a:latin typeface="Arial" panose="020B0604020202020204" pitchFamily="34" charset="0"/>
                <a:cs typeface="Arial" panose="020B0604020202020204" pitchFamily="34" charset="0"/>
              </a:rPr>
              <a:t>vymáhání nedoplatku prostřednictvím soudního exekutora,</a:t>
            </a:r>
          </a:p>
          <a:p>
            <a:r>
              <a:rPr lang="cs-CZ" dirty="0">
                <a:latin typeface="Arial" panose="020B0604020202020204" pitchFamily="34" charset="0"/>
                <a:cs typeface="Arial" panose="020B0604020202020204" pitchFamily="34" charset="0"/>
              </a:rPr>
              <a:t>uplatnění pohledávky v insolvenčním řízení,</a:t>
            </a:r>
          </a:p>
          <a:p>
            <a:r>
              <a:rPr lang="cs-CZ" dirty="0">
                <a:latin typeface="Arial" panose="020B0604020202020204" pitchFamily="34" charset="0"/>
                <a:cs typeface="Arial" panose="020B0604020202020204" pitchFamily="34" charset="0"/>
              </a:rPr>
              <a:t>přihlášení nedoplatku do</a:t>
            </a:r>
          </a:p>
          <a:p>
            <a:pPr lvl="6"/>
            <a:r>
              <a:rPr lang="cs-CZ" sz="1700" dirty="0">
                <a:latin typeface="Arial" panose="020B0604020202020204" pitchFamily="34" charset="0"/>
                <a:cs typeface="Arial" panose="020B0604020202020204" pitchFamily="34" charset="0"/>
              </a:rPr>
              <a:t>exekuce soudního exekutora</a:t>
            </a:r>
          </a:p>
          <a:p>
            <a:pPr lvl="6"/>
            <a:r>
              <a:rPr lang="cs-CZ" sz="1700" dirty="0">
                <a:latin typeface="Arial" panose="020B0604020202020204" pitchFamily="34" charset="0"/>
                <a:cs typeface="Arial" panose="020B0604020202020204" pitchFamily="34" charset="0"/>
              </a:rPr>
              <a:t>dražby jiného správce daně </a:t>
            </a:r>
          </a:p>
          <a:p>
            <a:pPr lvl="6"/>
            <a:r>
              <a:rPr lang="cs-CZ" sz="1700" dirty="0">
                <a:latin typeface="Arial" panose="020B0604020202020204" pitchFamily="34" charset="0"/>
                <a:cs typeface="Arial" panose="020B0604020202020204" pitchFamily="34" charset="0"/>
              </a:rPr>
              <a:t> veřejné dražby</a:t>
            </a:r>
          </a:p>
          <a:p>
            <a:endParaRPr lang="cs-CZ" dirty="0">
              <a:latin typeface="Arial" panose="020B0604020202020204" pitchFamily="34" charset="0"/>
              <a:cs typeface="Arial" panose="020B0604020202020204" pitchFamily="34" charset="0"/>
            </a:endParaRPr>
          </a:p>
          <a:p>
            <a:pPr marL="0" indent="0" algn="just">
              <a:buNone/>
            </a:pPr>
            <a:r>
              <a:rPr lang="cs-CZ" dirty="0">
                <a:latin typeface="Arial" panose="020B0604020202020204" pitchFamily="34" charset="0"/>
                <a:cs typeface="Arial" panose="020B0604020202020204" pitchFamily="34" charset="0"/>
              </a:rPr>
              <a:t>Správce daně (poplatku) by měl volit takový způsob vymáhání, při kterém náklady související s vymáháním nebudou ve zjevném nepoměru k výši nedoplatku.</a:t>
            </a:r>
          </a:p>
        </p:txBody>
      </p:sp>
    </p:spTree>
    <p:extLst>
      <p:ext uri="{BB962C8B-B14F-4D97-AF65-F5344CB8AC3E}">
        <p14:creationId xmlns:p14="http://schemas.microsoft.com/office/powerpoint/2010/main" val="29953104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Společné jmění manželů </a:t>
            </a:r>
          </a:p>
        </p:txBody>
      </p:sp>
      <p:sp>
        <p:nvSpPr>
          <p:cNvPr id="3" name="Zástupný symbol pro obsah 2"/>
          <p:cNvSpPr>
            <a:spLocks noGrp="1"/>
          </p:cNvSpPr>
          <p:nvPr>
            <p:ph idx="1"/>
          </p:nvPr>
        </p:nvSpPr>
        <p:spPr/>
        <p:txBody>
          <a:bodyPr/>
          <a:lstStyle/>
          <a:p>
            <a:pPr marL="114300" indent="0">
              <a:buNone/>
            </a:pPr>
            <a:r>
              <a:rPr lang="cs-CZ" sz="2000" b="1" u="sng" dirty="0">
                <a:latin typeface="Arial" panose="020B0604020202020204" pitchFamily="34" charset="0"/>
                <a:cs typeface="Arial" panose="020B0604020202020204" pitchFamily="34" charset="0"/>
              </a:rPr>
              <a:t>§ 185 odst. 1 DŘ</a:t>
            </a:r>
          </a:p>
          <a:p>
            <a:pPr marL="400050" indent="-285750" algn="just"/>
            <a:r>
              <a:rPr lang="cs-CZ" sz="2000" dirty="0">
                <a:latin typeface="Arial" panose="020B0604020202020204" pitchFamily="34" charset="0"/>
                <a:cs typeface="Arial" panose="020B0604020202020204" pitchFamily="34" charset="0"/>
              </a:rPr>
              <a:t>týká-li se daňová exekuce majetku patřícího do společného jmění manželů nebo majetku manžela dlužníka, má manžel dlužníka ohledně tohoto majetku stejné postavení jako dlužník</a:t>
            </a:r>
          </a:p>
          <a:p>
            <a:pPr marL="400050" indent="-285750" algn="just"/>
            <a:endParaRPr lang="cs-CZ" sz="2000" dirty="0">
              <a:latin typeface="Arial" panose="020B0604020202020204" pitchFamily="34" charset="0"/>
              <a:cs typeface="Arial" panose="020B0604020202020204" pitchFamily="34" charset="0"/>
            </a:endParaRPr>
          </a:p>
          <a:p>
            <a:pPr marL="400050" indent="-285750" algn="just"/>
            <a:r>
              <a:rPr lang="cs-CZ" sz="2000" dirty="0">
                <a:latin typeface="Arial" panose="020B0604020202020204" pitchFamily="34" charset="0"/>
                <a:cs typeface="Arial" panose="020B0604020202020204" pitchFamily="34" charset="0"/>
              </a:rPr>
              <a:t>v pochybnostech se má za to, že majetek patří do společného jmění manželů </a:t>
            </a:r>
          </a:p>
          <a:p>
            <a:pPr marL="400050" indent="-285750" algn="just"/>
            <a:endParaRPr lang="cs-CZ" sz="2000" dirty="0"/>
          </a:p>
          <a:p>
            <a:pPr marL="114300" indent="0" algn="just">
              <a:buNone/>
            </a:pPr>
            <a:endParaRPr lang="cs-CZ" dirty="0"/>
          </a:p>
          <a:p>
            <a:endParaRPr lang="cs-CZ" dirty="0"/>
          </a:p>
        </p:txBody>
      </p:sp>
    </p:spTree>
    <p:extLst>
      <p:ext uri="{BB962C8B-B14F-4D97-AF65-F5344CB8AC3E}">
        <p14:creationId xmlns:p14="http://schemas.microsoft.com/office/powerpoint/2010/main" val="34675593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Společné jmění manželů </a:t>
            </a:r>
          </a:p>
        </p:txBody>
      </p:sp>
      <p:sp>
        <p:nvSpPr>
          <p:cNvPr id="3" name="Zástupný symbol pro obsah 2"/>
          <p:cNvSpPr>
            <a:spLocks noGrp="1"/>
          </p:cNvSpPr>
          <p:nvPr>
            <p:ph idx="1"/>
          </p:nvPr>
        </p:nvSpPr>
        <p:spPr>
          <a:xfrm>
            <a:off x="677334" y="1301263"/>
            <a:ext cx="8596668" cy="4740100"/>
          </a:xfrm>
        </p:spPr>
        <p:txBody>
          <a:bodyPr>
            <a:noAutofit/>
          </a:bodyPr>
          <a:lstStyle/>
          <a:p>
            <a:pPr marL="109728" indent="0">
              <a:buNone/>
            </a:pPr>
            <a:r>
              <a:rPr lang="cs-CZ" sz="2000" b="1" dirty="0">
                <a:latin typeface="Arial" panose="020B0604020202020204" pitchFamily="34" charset="0"/>
                <a:cs typeface="Arial" panose="020B0604020202020204" pitchFamily="34" charset="0"/>
              </a:rPr>
              <a:t>§ 710 OZ </a:t>
            </a:r>
          </a:p>
          <a:p>
            <a:pPr marL="395478" indent="-285750"/>
            <a:r>
              <a:rPr lang="cs-CZ" sz="2000" dirty="0">
                <a:latin typeface="Arial" panose="020B0604020202020204" pitchFamily="34" charset="0"/>
                <a:cs typeface="Arial" panose="020B0604020202020204" pitchFamily="34" charset="0"/>
              </a:rPr>
              <a:t>součástí SJM jsou dluhy převzaté za trvání manželství </a:t>
            </a:r>
          </a:p>
          <a:p>
            <a:pPr marL="109728" indent="0">
              <a:buNone/>
            </a:pPr>
            <a:endParaRPr lang="cs-CZ" sz="2000" b="1" dirty="0">
              <a:latin typeface="Arial" panose="020B0604020202020204" pitchFamily="34" charset="0"/>
              <a:cs typeface="Arial" panose="020B0604020202020204" pitchFamily="34" charset="0"/>
            </a:endParaRPr>
          </a:p>
          <a:p>
            <a:pPr marL="109728" indent="0">
              <a:buNone/>
            </a:pPr>
            <a:r>
              <a:rPr lang="cs-CZ" sz="2000" b="1" dirty="0">
                <a:latin typeface="Arial" panose="020B0604020202020204" pitchFamily="34" charset="0"/>
                <a:cs typeface="Arial" panose="020B0604020202020204" pitchFamily="34" charset="0"/>
              </a:rPr>
              <a:t>§ 731 OZ </a:t>
            </a:r>
            <a:endParaRPr lang="cs-CZ" sz="2000" dirty="0">
              <a:latin typeface="Arial" panose="020B0604020202020204" pitchFamily="34" charset="0"/>
              <a:cs typeface="Arial" panose="020B0604020202020204" pitchFamily="34" charset="0"/>
            </a:endParaRPr>
          </a:p>
          <a:p>
            <a:pPr marL="395478" indent="-285750" algn="just"/>
            <a:r>
              <a:rPr lang="cs-CZ" sz="2000" dirty="0">
                <a:latin typeface="Arial" panose="020B0604020202020204" pitchFamily="34" charset="0"/>
                <a:cs typeface="Arial" panose="020B0604020202020204" pitchFamily="34" charset="0"/>
              </a:rPr>
              <a:t>vznikl-li dluh jen jednoho z manželů za trvání společného jmění, může se věřitel při výkonu rozhodnutí uspokojit i z toho, co je ve společném jmění </a:t>
            </a:r>
          </a:p>
          <a:p>
            <a:pPr algn="just"/>
            <a:endParaRPr lang="cs-CZ" sz="2000" dirty="0">
              <a:latin typeface="Arial" panose="020B0604020202020204" pitchFamily="34" charset="0"/>
              <a:cs typeface="Arial" panose="020B0604020202020204" pitchFamily="34" charset="0"/>
            </a:endParaRPr>
          </a:p>
          <a:p>
            <a:pPr marL="0" indent="0" algn="just">
              <a:buNone/>
            </a:pPr>
            <a:r>
              <a:rPr lang="cs-CZ" sz="2000" b="1" dirty="0">
                <a:latin typeface="Arial" panose="020B0604020202020204" pitchFamily="34" charset="0"/>
                <a:cs typeface="Arial" panose="020B0604020202020204" pitchFamily="34" charset="0"/>
              </a:rPr>
              <a:t>§ 732 OZ </a:t>
            </a:r>
            <a:endParaRPr lang="cs-CZ" sz="2000" dirty="0">
              <a:latin typeface="Arial" panose="020B0604020202020204" pitchFamily="34" charset="0"/>
              <a:cs typeface="Arial" panose="020B0604020202020204" pitchFamily="34" charset="0"/>
            </a:endParaRPr>
          </a:p>
          <a:p>
            <a:pPr algn="just"/>
            <a:r>
              <a:rPr lang="cs-CZ" sz="2000" dirty="0">
                <a:latin typeface="Arial" panose="020B0604020202020204" pitchFamily="34" charset="0"/>
                <a:cs typeface="Arial" panose="020B0604020202020204" pitchFamily="34" charset="0"/>
              </a:rPr>
              <a:t>vznikl-li dluh jen jednoho z manželů před uzavřením manželství, může být společné jmění postiženo jen do výše, již by představoval podíl dlužníka, kdyby bylo společné jmění zrušeno a vypořádáno podle § 742 OZ (mj. podíly obou manželů na vypořádávaném jmění jsou stejné) </a:t>
            </a:r>
          </a:p>
        </p:txBody>
      </p:sp>
    </p:spTree>
    <p:extLst>
      <p:ext uri="{BB962C8B-B14F-4D97-AF65-F5344CB8AC3E}">
        <p14:creationId xmlns:p14="http://schemas.microsoft.com/office/powerpoint/2010/main" val="37013450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Společné jmění manželů </a:t>
            </a:r>
            <a:endParaRPr lang="cs-CZ" dirty="0"/>
          </a:p>
        </p:txBody>
      </p:sp>
      <p:sp>
        <p:nvSpPr>
          <p:cNvPr id="3" name="Zástupný symbol pro obsah 2"/>
          <p:cNvSpPr>
            <a:spLocks noGrp="1"/>
          </p:cNvSpPr>
          <p:nvPr>
            <p:ph idx="1"/>
          </p:nvPr>
        </p:nvSpPr>
        <p:spPr/>
        <p:txBody>
          <a:bodyPr>
            <a:normAutofit/>
          </a:bodyPr>
          <a:lstStyle/>
          <a:p>
            <a:pPr marL="0" indent="0" algn="just">
              <a:buNone/>
            </a:pPr>
            <a:endParaRPr lang="cs-CZ" sz="2400" dirty="0">
              <a:latin typeface="Arial" panose="020B0604020202020204" pitchFamily="34" charset="0"/>
              <a:cs typeface="Arial" panose="020B0604020202020204" pitchFamily="34" charset="0"/>
            </a:endParaRPr>
          </a:p>
          <a:p>
            <a:pPr marL="0" indent="0" algn="just">
              <a:buNone/>
            </a:pPr>
            <a:r>
              <a:rPr lang="cs-CZ" sz="2400" dirty="0">
                <a:latin typeface="Arial" panose="020B0604020202020204" pitchFamily="34" charset="0"/>
                <a:cs typeface="Arial" panose="020B0604020202020204" pitchFamily="34" charset="0"/>
              </a:rPr>
              <a:t>Jde-li o vydobytí dluhu, který patří do společného jmění manželů, nebo dluhu povinného, pro který lze nařídit výkon rozhodnutí na majetek ve společném jmění manželů, lze vést výkon rozhodnutí přikázáním pohledávky z účtu manžela povinného u peněžního ústavu. </a:t>
            </a:r>
          </a:p>
        </p:txBody>
      </p:sp>
    </p:spTree>
    <p:extLst>
      <p:ext uri="{BB962C8B-B14F-4D97-AF65-F5344CB8AC3E}">
        <p14:creationId xmlns:p14="http://schemas.microsoft.com/office/powerpoint/2010/main" val="31635727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Společné jmění manželů </a:t>
            </a:r>
            <a:endParaRPr lang="cs-CZ" dirty="0"/>
          </a:p>
        </p:txBody>
      </p:sp>
      <p:sp>
        <p:nvSpPr>
          <p:cNvPr id="3" name="Zástupný symbol pro obsah 2"/>
          <p:cNvSpPr>
            <a:spLocks noGrp="1"/>
          </p:cNvSpPr>
          <p:nvPr>
            <p:ph idx="1"/>
          </p:nvPr>
        </p:nvSpPr>
        <p:spPr/>
        <p:txBody>
          <a:bodyPr/>
          <a:lstStyle/>
          <a:p>
            <a:pPr algn="just"/>
            <a:r>
              <a:rPr lang="cs-CZ" sz="2400" dirty="0">
                <a:latin typeface="Arial" panose="020B0604020202020204" pitchFamily="34" charset="0"/>
                <a:cs typeface="Arial" panose="020B0604020202020204" pitchFamily="34" charset="0"/>
              </a:rPr>
              <a:t>Daňová exekuce přikázáním pohledávky z účtu manžela  dlužníka bude zastavena, nejsou-li na něm ani z části uloženy peněžní prostředky, který by jinak náležely do společného jmění manželů. </a:t>
            </a:r>
          </a:p>
          <a:p>
            <a:pPr algn="just"/>
            <a:endParaRPr lang="cs-CZ" sz="2400" dirty="0">
              <a:latin typeface="Arial" panose="020B0604020202020204" pitchFamily="34" charset="0"/>
              <a:cs typeface="Arial" panose="020B0604020202020204" pitchFamily="34" charset="0"/>
            </a:endParaRPr>
          </a:p>
          <a:p>
            <a:pPr algn="just"/>
            <a:r>
              <a:rPr lang="cs-CZ" sz="2400" dirty="0">
                <a:latin typeface="Arial" panose="020B0604020202020204" pitchFamily="34" charset="0"/>
                <a:cs typeface="Arial" panose="020B0604020202020204" pitchFamily="34" charset="0"/>
              </a:rPr>
              <a:t>Není-li prokázán opak, má se za to, že peněžní prostředky na účtu manžela dlužníka by náležely do společného jmění manželů.  </a:t>
            </a:r>
          </a:p>
          <a:p>
            <a:endParaRPr lang="cs-CZ" dirty="0"/>
          </a:p>
        </p:txBody>
      </p:sp>
    </p:spTree>
    <p:extLst>
      <p:ext uri="{BB962C8B-B14F-4D97-AF65-F5344CB8AC3E}">
        <p14:creationId xmlns:p14="http://schemas.microsoft.com/office/powerpoint/2010/main" val="28782413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576943"/>
            <a:ext cx="8596668" cy="1320800"/>
          </a:xfrm>
        </p:spPr>
        <p:txBody>
          <a:bodyPr>
            <a:normAutofit/>
          </a:bodyPr>
          <a:lstStyle/>
          <a:p>
            <a:r>
              <a:rPr lang="cs-CZ" b="1" dirty="0"/>
              <a:t>Informační zdroje pro zjišťování majetku v daňové exekuci </a:t>
            </a:r>
          </a:p>
        </p:txBody>
      </p:sp>
      <p:sp>
        <p:nvSpPr>
          <p:cNvPr id="3" name="Zástupný symbol pro obsah 2"/>
          <p:cNvSpPr>
            <a:spLocks noGrp="1"/>
          </p:cNvSpPr>
          <p:nvPr>
            <p:ph idx="1"/>
          </p:nvPr>
        </p:nvSpPr>
        <p:spPr>
          <a:xfrm>
            <a:off x="677334" y="2160589"/>
            <a:ext cx="8596668" cy="4599440"/>
          </a:xfrm>
        </p:spPr>
        <p:txBody>
          <a:bodyPr>
            <a:normAutofit/>
          </a:bodyPr>
          <a:lstStyle/>
          <a:p>
            <a:pPr marL="0" indent="0">
              <a:buNone/>
            </a:pPr>
            <a:r>
              <a:rPr lang="cs-CZ" dirty="0"/>
              <a:t>1.Banky a stavební spořitelny  </a:t>
            </a:r>
          </a:p>
          <a:p>
            <a:pPr marL="0" indent="0">
              <a:buNone/>
            </a:pPr>
            <a:endParaRPr lang="cs-CZ" dirty="0"/>
          </a:p>
          <a:p>
            <a:pPr marL="0" indent="0">
              <a:buNone/>
            </a:pPr>
            <a:r>
              <a:rPr lang="cs-CZ" dirty="0"/>
              <a:t>2.Katastrální úřady </a:t>
            </a:r>
          </a:p>
          <a:p>
            <a:pPr marL="0" indent="0">
              <a:buNone/>
            </a:pPr>
            <a:endParaRPr lang="cs-CZ" dirty="0"/>
          </a:p>
          <a:p>
            <a:pPr marL="0" indent="0">
              <a:buNone/>
            </a:pPr>
            <a:r>
              <a:rPr lang="cs-CZ" dirty="0"/>
              <a:t>3.Česká správa sociálního zabezpečení </a:t>
            </a:r>
          </a:p>
          <a:p>
            <a:pPr marL="0" indent="0">
              <a:buNone/>
            </a:pPr>
            <a:endParaRPr lang="cs-CZ" dirty="0"/>
          </a:p>
          <a:p>
            <a:pPr marL="0" indent="0">
              <a:buNone/>
            </a:pPr>
            <a:r>
              <a:rPr lang="cs-CZ" dirty="0"/>
              <a:t>4.VZP a další zdravotní pojišťovny </a:t>
            </a:r>
          </a:p>
          <a:p>
            <a:pPr marL="0" indent="0">
              <a:buNone/>
            </a:pPr>
            <a:endParaRPr lang="cs-CZ" dirty="0"/>
          </a:p>
          <a:p>
            <a:pPr marL="0" indent="0">
              <a:buNone/>
            </a:pPr>
            <a:r>
              <a:rPr lang="cs-CZ" dirty="0"/>
              <a:t>5.Centrální evidence obyvatel (CEO) + ISEO + CIS </a:t>
            </a:r>
            <a:endParaRPr lang="cs-CZ" b="1" dirty="0"/>
          </a:p>
          <a:p>
            <a:pPr marL="0" indent="0">
              <a:buNone/>
            </a:pPr>
            <a:endParaRPr lang="cs-CZ" dirty="0"/>
          </a:p>
          <a:p>
            <a:pPr marL="0" indent="0">
              <a:buNone/>
            </a:pPr>
            <a:r>
              <a:rPr lang="cs-CZ" dirty="0"/>
              <a:t>6. Vězeňská služba                   </a:t>
            </a:r>
          </a:p>
        </p:txBody>
      </p:sp>
    </p:spTree>
    <p:extLst>
      <p:ext uri="{BB962C8B-B14F-4D97-AF65-F5344CB8AC3E}">
        <p14:creationId xmlns:p14="http://schemas.microsoft.com/office/powerpoint/2010/main" val="266101049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Poddlužník</a:t>
            </a:r>
          </a:p>
        </p:txBody>
      </p:sp>
      <p:sp>
        <p:nvSpPr>
          <p:cNvPr id="3" name="Zástupný symbol pro obsah 2"/>
          <p:cNvSpPr>
            <a:spLocks noGrp="1"/>
          </p:cNvSpPr>
          <p:nvPr>
            <p:ph idx="1"/>
          </p:nvPr>
        </p:nvSpPr>
        <p:spPr/>
        <p:txBody>
          <a:bodyPr>
            <a:normAutofit lnSpcReduction="10000"/>
          </a:bodyPr>
          <a:lstStyle/>
          <a:p>
            <a:pPr algn="just"/>
            <a:r>
              <a:rPr lang="cs-CZ" b="1" dirty="0">
                <a:latin typeface="Arial" panose="020B0604020202020204" pitchFamily="34" charset="0"/>
                <a:cs typeface="Arial" panose="020B0604020202020204" pitchFamily="34" charset="0"/>
              </a:rPr>
              <a:t>Správce daně ukládá exekučním příkazem povinnosti dlužníkovi a poddlužníkovi, který je oprávněn nakládat s majetkovým právem dlužníka. </a:t>
            </a:r>
            <a:r>
              <a:rPr lang="cs-CZ" dirty="0">
                <a:latin typeface="Arial" panose="020B0604020202020204" pitchFamily="34" charset="0"/>
                <a:cs typeface="Arial" panose="020B0604020202020204" pitchFamily="34" charset="0"/>
              </a:rPr>
              <a:t>Poddlužník se splněním povinnosti stanovené zákonem nebo přímo v exekučním příkazu vydaném správcem daně zprostí své povinnosti vůči dlužníkovi. Kdo má postavení poddlužníka vyplývá z ustanovení upravujících jednotlivé způsoby exekuce.</a:t>
            </a:r>
          </a:p>
          <a:p>
            <a:pPr algn="just"/>
            <a:endParaRPr lang="cs-CZ" dirty="0">
              <a:latin typeface="Arial" panose="020B0604020202020204" pitchFamily="34" charset="0"/>
              <a:cs typeface="Arial" panose="020B0604020202020204" pitchFamily="34" charset="0"/>
            </a:endParaRPr>
          </a:p>
          <a:p>
            <a:pPr algn="just"/>
            <a:r>
              <a:rPr lang="cs-CZ" b="1" dirty="0">
                <a:latin typeface="Arial" panose="020B0604020202020204" pitchFamily="34" charset="0"/>
                <a:cs typeface="Arial" panose="020B0604020202020204" pitchFamily="34" charset="0"/>
              </a:rPr>
              <a:t>Povinnost vyrozumět poddlužníka o právní moci exekučního příkazu</a:t>
            </a:r>
            <a:r>
              <a:rPr lang="cs-CZ" dirty="0">
                <a:latin typeface="Arial" panose="020B0604020202020204" pitchFamily="34" charset="0"/>
                <a:cs typeface="Arial" panose="020B0604020202020204" pitchFamily="34" charset="0"/>
              </a:rPr>
              <a:t>. K vyrozumění musí dojít doručením do vlastních rukou. Poddlužník je dále informován o všech důležitých změnách, zejména o zastavení, odložení daňové exekuce. Poddlužník odpovídá za řádné plnění povinností uložených mu zákonem či v exekučním příkazu. Poruší-li poddlužník své povinnosti, odpovídá správci daně za ztrátu, která mu vznikla. Nárok uplatní správce daně žalobou u soudu.</a:t>
            </a:r>
          </a:p>
        </p:txBody>
      </p:sp>
    </p:spTree>
    <p:extLst>
      <p:ext uri="{BB962C8B-B14F-4D97-AF65-F5344CB8AC3E}">
        <p14:creationId xmlns:p14="http://schemas.microsoft.com/office/powerpoint/2010/main" val="37403871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Daňová exekuce srážkami ze mzdy</a:t>
            </a:r>
            <a:endParaRPr lang="cs-CZ" dirty="0"/>
          </a:p>
        </p:txBody>
      </p:sp>
      <p:sp>
        <p:nvSpPr>
          <p:cNvPr id="3" name="Zástupný symbol pro obsah 2"/>
          <p:cNvSpPr>
            <a:spLocks noGrp="1"/>
          </p:cNvSpPr>
          <p:nvPr>
            <p:ph idx="1"/>
          </p:nvPr>
        </p:nvSpPr>
        <p:spPr/>
        <p:txBody>
          <a:bodyPr>
            <a:normAutofit fontScale="92500" lnSpcReduction="10000"/>
          </a:bodyPr>
          <a:lstStyle/>
          <a:p>
            <a:pPr algn="just"/>
            <a:r>
              <a:rPr lang="cs-CZ" dirty="0">
                <a:latin typeface="Arial" panose="020B0604020202020204" pitchFamily="34" charset="0"/>
                <a:cs typeface="Arial" panose="020B0604020202020204" pitchFamily="34" charset="0"/>
              </a:rPr>
              <a:t>Daňová exekuce srážkami ze mzdy se provede srážkami ze mzdy a z jiných příjmů do výše částky uvedené v exekučním příkazu. Plátce mzdy dlužníka je povinen od okamžiku, kdy je mu doručen exekuční příkaz, po dobu trvání daňové exekuce provádět ze mzdy dlužníka stanovené srážky a nevyplácet sražené částky dlužníkovi. </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Předmětem exekuce je </a:t>
            </a:r>
            <a:r>
              <a:rPr lang="cs-CZ" b="1" u="sng" dirty="0">
                <a:latin typeface="Arial" panose="020B0604020202020204" pitchFamily="34" charset="0"/>
                <a:cs typeface="Arial" panose="020B0604020202020204" pitchFamily="34" charset="0"/>
              </a:rPr>
              <a:t>právo</a:t>
            </a:r>
            <a:r>
              <a:rPr lang="cs-CZ" dirty="0">
                <a:latin typeface="Arial" panose="020B0604020202020204" pitchFamily="34" charset="0"/>
                <a:cs typeface="Arial" panose="020B0604020202020204" pitchFamily="34" charset="0"/>
              </a:rPr>
              <a:t> dlužníka </a:t>
            </a:r>
            <a:r>
              <a:rPr lang="cs-CZ" b="1" u="sng" dirty="0">
                <a:latin typeface="Arial" panose="020B0604020202020204" pitchFamily="34" charset="0"/>
                <a:cs typeface="Arial" panose="020B0604020202020204" pitchFamily="34" charset="0"/>
              </a:rPr>
              <a:t>na mzdu</a:t>
            </a:r>
            <a:r>
              <a:rPr lang="cs-CZ" dirty="0">
                <a:latin typeface="Arial" panose="020B0604020202020204" pitchFamily="34" charset="0"/>
                <a:cs typeface="Arial" panose="020B0604020202020204" pitchFamily="34" charset="0"/>
              </a:rPr>
              <a:t>, tj. peněžité plnění nebo plnění peněžité hodnoty (naturální mzda) poskytované zaměstnavatelem zaměstnanci za práci. </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Do čisté mzdy se započítávají i čisté odměny za vedlejší činnost, kterou zaměstnanec vykonává u toho, u koho je v pracovním poměru. Nezapočítávají se však do ní částky poskytované na náhradu nákladů spojených s pracovním výkonem, zejména při pracovních cestách.</a:t>
            </a:r>
          </a:p>
        </p:txBody>
      </p:sp>
    </p:spTree>
    <p:extLst>
      <p:ext uri="{BB962C8B-B14F-4D97-AF65-F5344CB8AC3E}">
        <p14:creationId xmlns:p14="http://schemas.microsoft.com/office/powerpoint/2010/main" val="41720965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Daňová exekuce srážkami ze mzdy</a:t>
            </a:r>
            <a:endParaRPr lang="cs-CZ" dirty="0"/>
          </a:p>
        </p:txBody>
      </p:sp>
      <p:sp>
        <p:nvSpPr>
          <p:cNvPr id="3" name="Zástupný symbol pro obsah 2"/>
          <p:cNvSpPr>
            <a:spLocks noGrp="1"/>
          </p:cNvSpPr>
          <p:nvPr>
            <p:ph idx="1"/>
          </p:nvPr>
        </p:nvSpPr>
        <p:spPr/>
        <p:txBody>
          <a:bodyPr/>
          <a:lstStyle/>
          <a:p>
            <a:pPr algn="just"/>
            <a:r>
              <a:rPr lang="cs-CZ" b="1" dirty="0"/>
              <a:t>oprávněný </a:t>
            </a:r>
            <a:r>
              <a:rPr lang="cs-CZ" dirty="0"/>
              <a:t>- oprávněným v daňové exekuci je zásadně správce daně v roli</a:t>
            </a:r>
          </a:p>
          <a:p>
            <a:pPr marL="0" indent="0">
              <a:buNone/>
            </a:pPr>
            <a:r>
              <a:rPr lang="cs-CZ" dirty="0"/>
              <a:t>     exekučního orgánu</a:t>
            </a:r>
          </a:p>
          <a:p>
            <a:endParaRPr lang="cs-CZ" b="1" dirty="0"/>
          </a:p>
          <a:p>
            <a:r>
              <a:rPr lang="cs-CZ" b="1" dirty="0"/>
              <a:t>dlužník </a:t>
            </a:r>
            <a:r>
              <a:rPr lang="cs-CZ" dirty="0"/>
              <a:t>- pouze fyzická osoba</a:t>
            </a:r>
          </a:p>
          <a:p>
            <a:endParaRPr lang="cs-CZ" dirty="0"/>
          </a:p>
          <a:p>
            <a:pPr algn="just"/>
            <a:r>
              <a:rPr lang="cs-CZ" b="1" dirty="0"/>
              <a:t>plátce mzdy </a:t>
            </a:r>
            <a:r>
              <a:rPr lang="cs-CZ" dirty="0"/>
              <a:t>- fyzická nebo právnická osoba, vůči níž má dlužník právo na mzdu nebo na jiný příjem, z něhož lze provádět srážky. Plátce mzdy je třetí osobou, vystupující v roli poddlužníka.</a:t>
            </a:r>
          </a:p>
        </p:txBody>
      </p:sp>
    </p:spTree>
    <p:extLst>
      <p:ext uri="{BB962C8B-B14F-4D97-AF65-F5344CB8AC3E}">
        <p14:creationId xmlns:p14="http://schemas.microsoft.com/office/powerpoint/2010/main" val="422374705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Srážky z jiných příjmů § 299 odst.1 OSŘ</a:t>
            </a:r>
          </a:p>
        </p:txBody>
      </p:sp>
      <p:sp>
        <p:nvSpPr>
          <p:cNvPr id="3" name="Zástupný symbol pro obsah 2"/>
          <p:cNvSpPr>
            <a:spLocks noGrp="1"/>
          </p:cNvSpPr>
          <p:nvPr>
            <p:ph idx="1"/>
          </p:nvPr>
        </p:nvSpPr>
        <p:spPr/>
        <p:txBody>
          <a:bodyPr>
            <a:normAutofit fontScale="92500" lnSpcReduction="20000"/>
          </a:bodyPr>
          <a:lstStyle/>
          <a:p>
            <a:pPr algn="just"/>
            <a:r>
              <a:rPr lang="cs-CZ" dirty="0">
                <a:latin typeface="Arial" panose="020B0604020202020204" pitchFamily="34" charset="0"/>
                <a:cs typeface="Arial" panose="020B0604020202020204" pitchFamily="34" charset="0"/>
              </a:rPr>
              <a:t>Srážky z platu, </a:t>
            </a:r>
            <a:r>
              <a:rPr lang="cs-CZ" dirty="0">
                <a:solidFill>
                  <a:schemeClr val="tx1"/>
                </a:solidFill>
                <a:latin typeface="Arial" panose="020B0604020202020204" pitchFamily="34" charset="0"/>
                <a:cs typeface="Arial" panose="020B0604020202020204" pitchFamily="34" charset="0"/>
              </a:rPr>
              <a:t>ze služebního příjmu, ze služebního platu</a:t>
            </a:r>
            <a:r>
              <a:rPr lang="cs-CZ" dirty="0">
                <a:latin typeface="Arial" panose="020B0604020202020204" pitchFamily="34" charset="0"/>
                <a:cs typeface="Arial" panose="020B0604020202020204" pitchFamily="34" charset="0"/>
              </a:rPr>
              <a:t>, z odměny z dohody o pracovní činnosti nebo dohody o provedení práce, z odměny za pracovní nebo služební pohotovost, z odměny členů zastupitelstva územních samosprávných celků, </a:t>
            </a:r>
            <a:r>
              <a:rPr lang="cs-CZ" dirty="0">
                <a:solidFill>
                  <a:schemeClr val="tx1"/>
                </a:solidFill>
                <a:latin typeface="Arial" panose="020B0604020202020204" pitchFamily="34" charset="0"/>
                <a:cs typeface="Arial" panose="020B0604020202020204" pitchFamily="34" charset="0"/>
              </a:rPr>
              <a:t>z výživného </a:t>
            </a:r>
            <a:r>
              <a:rPr lang="cs-CZ" dirty="0">
                <a:latin typeface="Arial" panose="020B0604020202020204" pitchFamily="34" charset="0"/>
                <a:cs typeface="Arial" panose="020B0604020202020204" pitchFamily="34" charset="0"/>
              </a:rPr>
              <a:t>a z dávek státní sociální podpory a pěstounské péče, které nejsou vyplaceny jednorázově.</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Srážky z příjmů, které povinnému nahrazují odměnu za práci nebo jsou poskytovány vedle ní, jimiž jsou: </a:t>
            </a:r>
          </a:p>
          <a:p>
            <a:pPr algn="just"/>
            <a:r>
              <a:rPr lang="cs-CZ" dirty="0">
                <a:latin typeface="Arial" panose="020B0604020202020204" pitchFamily="34" charset="0"/>
                <a:cs typeface="Arial" panose="020B0604020202020204" pitchFamily="34" charset="0"/>
              </a:rPr>
              <a:t>náhrada mzdy nebo platu,</a:t>
            </a:r>
          </a:p>
          <a:p>
            <a:pPr algn="just"/>
            <a:r>
              <a:rPr lang="cs-CZ" dirty="0">
                <a:latin typeface="Arial" panose="020B0604020202020204" pitchFamily="34" charset="0"/>
                <a:cs typeface="Arial" panose="020B0604020202020204" pitchFamily="34" charset="0"/>
              </a:rPr>
              <a:t>nemocenské,</a:t>
            </a:r>
          </a:p>
          <a:p>
            <a:pPr algn="just"/>
            <a:r>
              <a:rPr lang="cs-CZ" dirty="0">
                <a:latin typeface="Arial" panose="020B0604020202020204" pitchFamily="34" charset="0"/>
                <a:cs typeface="Arial" panose="020B0604020202020204" pitchFamily="34" charset="0"/>
              </a:rPr>
              <a:t>peněžitá pomoc v mateřství,</a:t>
            </a:r>
          </a:p>
          <a:p>
            <a:pPr algn="just"/>
            <a:r>
              <a:rPr lang="cs-CZ" dirty="0">
                <a:latin typeface="Arial" panose="020B0604020202020204" pitchFamily="34" charset="0"/>
                <a:cs typeface="Arial" panose="020B0604020202020204" pitchFamily="34" charset="0"/>
              </a:rPr>
              <a:t>důchody,</a:t>
            </a:r>
          </a:p>
          <a:p>
            <a:pPr algn="just"/>
            <a:r>
              <a:rPr lang="cs-CZ" dirty="0">
                <a:latin typeface="Arial" panose="020B0604020202020204" pitchFamily="34" charset="0"/>
                <a:cs typeface="Arial" panose="020B0604020202020204" pitchFamily="34" charset="0"/>
              </a:rPr>
              <a:t>stipendia,</a:t>
            </a:r>
          </a:p>
        </p:txBody>
      </p:sp>
    </p:spTree>
    <p:extLst>
      <p:ext uri="{BB962C8B-B14F-4D97-AF65-F5344CB8AC3E}">
        <p14:creationId xmlns:p14="http://schemas.microsoft.com/office/powerpoint/2010/main" val="303861925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Srážky z jiných příjmů § 299 odst.1 OSŘ </a:t>
            </a:r>
          </a:p>
        </p:txBody>
      </p:sp>
      <p:sp>
        <p:nvSpPr>
          <p:cNvPr id="3" name="Zástupný symbol pro obsah 2"/>
          <p:cNvSpPr>
            <a:spLocks noGrp="1"/>
          </p:cNvSpPr>
          <p:nvPr>
            <p:ph idx="1"/>
          </p:nvPr>
        </p:nvSpPr>
        <p:spPr>
          <a:xfrm>
            <a:off x="677334" y="1688757"/>
            <a:ext cx="8596668" cy="4876800"/>
          </a:xfrm>
        </p:spPr>
        <p:txBody>
          <a:bodyPr>
            <a:normAutofit lnSpcReduction="10000"/>
          </a:bodyPr>
          <a:lstStyle/>
          <a:p>
            <a:pPr algn="just"/>
            <a:r>
              <a:rPr lang="cs-CZ" sz="1900" dirty="0">
                <a:solidFill>
                  <a:schemeClr val="tx1"/>
                </a:solidFill>
                <a:latin typeface="Arial" panose="020B0604020202020204" pitchFamily="34" charset="0"/>
                <a:cs typeface="Arial" panose="020B0604020202020204" pitchFamily="34" charset="0"/>
              </a:rPr>
              <a:t>podpora v nezaměstnanosti, podpora při rekvalifikaci a kompenzace,</a:t>
            </a:r>
          </a:p>
          <a:p>
            <a:pPr algn="just"/>
            <a:r>
              <a:rPr lang="cs-CZ" sz="1900" dirty="0">
                <a:solidFill>
                  <a:schemeClr val="tx1"/>
                </a:solidFill>
                <a:latin typeface="Arial" panose="020B0604020202020204" pitchFamily="34" charset="0"/>
                <a:cs typeface="Arial" panose="020B0604020202020204" pitchFamily="34" charset="0"/>
              </a:rPr>
              <a:t>odstupné, popřípadě obdobná plnění poskytnutá v souvislosti se skončením zaměstnání, služebního poměru nebo výkonu veřejné funkce (odstupné)</a:t>
            </a:r>
          </a:p>
          <a:p>
            <a:pPr algn="just"/>
            <a:r>
              <a:rPr lang="cs-CZ" sz="1900" dirty="0">
                <a:solidFill>
                  <a:schemeClr val="tx1"/>
                </a:solidFill>
                <a:latin typeface="Arial" panose="020B0604020202020204" pitchFamily="34" charset="0"/>
                <a:cs typeface="Arial" panose="020B0604020202020204" pitchFamily="34" charset="0"/>
              </a:rPr>
              <a:t>peněžitá plnění věrnostní nebo stabilizační povahy poskytnutá v souvislosti se zaměstnáním,</a:t>
            </a:r>
          </a:p>
          <a:p>
            <a:pPr algn="just"/>
            <a:r>
              <a:rPr lang="cs-CZ" sz="1900" dirty="0">
                <a:solidFill>
                  <a:schemeClr val="tx1"/>
                </a:solidFill>
                <a:latin typeface="Arial" panose="020B0604020202020204" pitchFamily="34" charset="0"/>
                <a:cs typeface="Arial" panose="020B0604020202020204" pitchFamily="34" charset="0"/>
              </a:rPr>
              <a:t>náhrada za ztrátu na výdělku po dobu dočasné pracovní neschopnosti a náhrada za ztrátu na   výdělku po skončení dočasné pracovní neschopnosti,</a:t>
            </a:r>
          </a:p>
          <a:p>
            <a:pPr algn="just"/>
            <a:r>
              <a:rPr lang="cs-CZ" sz="1900" dirty="0">
                <a:solidFill>
                  <a:schemeClr val="tx1"/>
                </a:solidFill>
                <a:latin typeface="Arial" panose="020B0604020202020204" pitchFamily="34" charset="0"/>
                <a:cs typeface="Arial" panose="020B0604020202020204" pitchFamily="34" charset="0"/>
              </a:rPr>
              <a:t>dávky vyplývající ze smlouvy o výměnku podle občanského zákoníku,</a:t>
            </a:r>
          </a:p>
          <a:p>
            <a:pPr algn="just"/>
            <a:r>
              <a:rPr lang="cs-CZ" sz="1900" dirty="0">
                <a:solidFill>
                  <a:schemeClr val="tx1"/>
                </a:solidFill>
                <a:latin typeface="Arial" panose="020B0604020202020204" pitchFamily="34" charset="0"/>
                <a:cs typeface="Arial" panose="020B0604020202020204" pitchFamily="34" charset="0"/>
              </a:rPr>
              <a:t>výsluhový příspěvek vojáků z povolání nebo příslušníků bezpečnostních sborů </a:t>
            </a:r>
          </a:p>
          <a:p>
            <a:pPr algn="just"/>
            <a:r>
              <a:rPr lang="cs-CZ" sz="1900" dirty="0">
                <a:solidFill>
                  <a:schemeClr val="tx1"/>
                </a:solidFill>
                <a:latin typeface="Arial" panose="020B0604020202020204" pitchFamily="34" charset="0"/>
                <a:cs typeface="Arial" panose="020B0604020202020204" pitchFamily="34" charset="0"/>
              </a:rPr>
              <a:t>mzdové nároky podle zákona upravujícího ochranu zaměstnanců při platební neschopnosti zaměstnavatele</a:t>
            </a:r>
          </a:p>
          <a:p>
            <a:endParaRPr lang="cs-CZ" dirty="0"/>
          </a:p>
        </p:txBody>
      </p:sp>
    </p:spTree>
    <p:extLst>
      <p:ext uri="{BB962C8B-B14F-4D97-AF65-F5344CB8AC3E}">
        <p14:creationId xmlns:p14="http://schemas.microsoft.com/office/powerpoint/2010/main" val="3310909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EXEKUČNÍ TITUL</a:t>
            </a:r>
            <a:endParaRPr lang="cs-CZ" dirty="0"/>
          </a:p>
        </p:txBody>
      </p:sp>
      <p:sp>
        <p:nvSpPr>
          <p:cNvPr id="3" name="Zástupný symbol pro obsah 2"/>
          <p:cNvSpPr>
            <a:spLocks noGrp="1"/>
          </p:cNvSpPr>
          <p:nvPr>
            <p:ph idx="1"/>
          </p:nvPr>
        </p:nvSpPr>
        <p:spPr/>
        <p:txBody>
          <a:bodyPr/>
          <a:lstStyle/>
          <a:p>
            <a:pPr algn="just"/>
            <a:r>
              <a:rPr lang="cs-CZ" dirty="0">
                <a:latin typeface="Arial" panose="020B0604020202020204" pitchFamily="34" charset="0"/>
                <a:cs typeface="Arial" panose="020B0604020202020204" pitchFamily="34" charset="0"/>
              </a:rPr>
              <a:t>Exekuční titul je základním předpokladem vymáhání v daňové nebo civilní exekuci.</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Neexistence exekučního titulu, jakož i nedostatek jeho formální či materiální vykonatelnosti, má za následek, že exekuce nemůže být nařízena, a pokud by nařízena byla, musí být zastavena.</a:t>
            </a:r>
          </a:p>
          <a:p>
            <a:endParaRPr lang="cs-CZ" dirty="0"/>
          </a:p>
          <a:p>
            <a:endParaRPr lang="cs-CZ" dirty="0"/>
          </a:p>
        </p:txBody>
      </p:sp>
    </p:spTree>
    <p:extLst>
      <p:ext uri="{BB962C8B-B14F-4D97-AF65-F5344CB8AC3E}">
        <p14:creationId xmlns:p14="http://schemas.microsoft.com/office/powerpoint/2010/main" val="347484054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Omezení srážek ze mzdy</a:t>
            </a:r>
            <a:endParaRPr lang="cs-CZ" dirty="0"/>
          </a:p>
        </p:txBody>
      </p:sp>
      <p:sp>
        <p:nvSpPr>
          <p:cNvPr id="3" name="Zástupný symbol pro obsah 2"/>
          <p:cNvSpPr>
            <a:spLocks noGrp="1"/>
          </p:cNvSpPr>
          <p:nvPr>
            <p:ph idx="1"/>
          </p:nvPr>
        </p:nvSpPr>
        <p:spPr/>
        <p:txBody>
          <a:bodyPr/>
          <a:lstStyle/>
          <a:p>
            <a:pPr algn="just"/>
            <a:r>
              <a:rPr lang="cs-CZ" dirty="0">
                <a:latin typeface="Arial" panose="020B0604020202020204" pitchFamily="34" charset="0"/>
                <a:cs typeface="Arial" panose="020B0604020202020204" pitchFamily="34" charset="0"/>
              </a:rPr>
              <a:t>dlužníkovi nesmí být sražen základní částka  - Nařízení vlády č. 595/2006 Sb. o způsobu výpočtu základní částky, která nesmí být sražena povinnému z měsíční mzdy při výkonu rozhodnutí, a o stanovení částky, nad kterou je mzda postižitelná srážkami bez omezení (nařízení o nezabavitelných částkách)</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z čisté mzdy, která zbývá po odečtení nezabavitelné částky, a která se zaokrouhlí směrem dolů na částku dělitelnou třemi a vyjádřenou v celých korunách, lze srazit k vydobytí pohledávky správce daně dvě třetiny (přednostní pohledávka  - § 279 odst. 2 písm. d) OSŘ)</a:t>
            </a:r>
          </a:p>
        </p:txBody>
      </p:sp>
    </p:spTree>
    <p:extLst>
      <p:ext uri="{BB962C8B-B14F-4D97-AF65-F5344CB8AC3E}">
        <p14:creationId xmlns:p14="http://schemas.microsoft.com/office/powerpoint/2010/main" val="269995107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Nařízení o nezabavitelných částkách </a:t>
            </a:r>
            <a:br>
              <a:rPr lang="cs-CZ" b="1" dirty="0"/>
            </a:br>
            <a:r>
              <a:rPr lang="cs-CZ" b="1" dirty="0"/>
              <a:t>č. 595/2006 Sb. </a:t>
            </a:r>
          </a:p>
        </p:txBody>
      </p:sp>
      <p:sp>
        <p:nvSpPr>
          <p:cNvPr id="3" name="Zástupný symbol pro obsah 2"/>
          <p:cNvSpPr>
            <a:spLocks noGrp="1"/>
          </p:cNvSpPr>
          <p:nvPr>
            <p:ph idx="1"/>
          </p:nvPr>
        </p:nvSpPr>
        <p:spPr/>
        <p:txBody>
          <a:bodyPr>
            <a:normAutofit/>
          </a:bodyPr>
          <a:lstStyle/>
          <a:p>
            <a:pPr algn="just"/>
            <a:r>
              <a:rPr lang="cs-CZ" sz="2000" dirty="0">
                <a:latin typeface="Arial" panose="020B0604020202020204" pitchFamily="34" charset="0"/>
                <a:cs typeface="Arial" panose="020B0604020202020204" pitchFamily="34" charset="0"/>
              </a:rPr>
              <a:t>Nezabavitelná částka, která musí být dlužníkovi zachována při provádění srážek z jeho mzdy nebo jiného příjmu</a:t>
            </a:r>
          </a:p>
          <a:p>
            <a:endParaRPr lang="cs-CZ" sz="2000" dirty="0">
              <a:latin typeface="Arial" panose="020B0604020202020204" pitchFamily="34" charset="0"/>
              <a:cs typeface="Arial" panose="020B0604020202020204" pitchFamily="34" charset="0"/>
            </a:endParaRPr>
          </a:p>
          <a:p>
            <a:r>
              <a:rPr lang="cs-CZ" sz="2000" dirty="0">
                <a:latin typeface="Arial" panose="020B0604020202020204" pitchFamily="34" charset="0"/>
                <a:cs typeface="Arial" panose="020B0604020202020204" pitchFamily="34" charset="0"/>
              </a:rPr>
              <a:t>Nezabavitelná částka           			   9 138,75 Kč</a:t>
            </a:r>
          </a:p>
          <a:p>
            <a:pPr marL="0" indent="0">
              <a:buNone/>
            </a:pPr>
            <a:r>
              <a:rPr lang="cs-CZ" sz="2000" dirty="0">
                <a:latin typeface="Arial" panose="020B0604020202020204" pitchFamily="34" charset="0"/>
                <a:cs typeface="Arial" panose="020B0604020202020204" pitchFamily="34" charset="0"/>
              </a:rPr>
              <a:t>							                    </a:t>
            </a:r>
            <a:r>
              <a:rPr lang="cs-CZ" sz="2000">
                <a:latin typeface="Arial" panose="020B0604020202020204" pitchFamily="34" charset="0"/>
                <a:cs typeface="Arial" panose="020B0604020202020204" pitchFamily="34" charset="0"/>
              </a:rPr>
              <a:t>+ 3 046,25 </a:t>
            </a:r>
            <a:r>
              <a:rPr lang="cs-CZ" sz="2000" dirty="0">
                <a:latin typeface="Arial" panose="020B0604020202020204" pitchFamily="34" charset="0"/>
                <a:cs typeface="Arial" panose="020B0604020202020204" pitchFamily="34" charset="0"/>
              </a:rPr>
              <a:t>Kč na každou 												vyživovanou osobu </a:t>
            </a:r>
          </a:p>
          <a:p>
            <a:endParaRPr lang="cs-CZ" sz="2000" dirty="0">
              <a:latin typeface="Arial" panose="020B0604020202020204" pitchFamily="34" charset="0"/>
              <a:cs typeface="Arial" panose="020B0604020202020204" pitchFamily="34" charset="0"/>
            </a:endParaRPr>
          </a:p>
          <a:p>
            <a:r>
              <a:rPr lang="cs-CZ" sz="2000" dirty="0">
                <a:latin typeface="Arial" panose="020B0604020202020204" pitchFamily="34" charset="0"/>
                <a:cs typeface="Arial" panose="020B0604020202020204" pitchFamily="34" charset="0"/>
              </a:rPr>
              <a:t>Částka, nad kterou se srazí                 24 370,-Kč </a:t>
            </a:r>
          </a:p>
          <a:p>
            <a:pPr marL="0" indent="0">
              <a:buNone/>
            </a:pPr>
            <a:r>
              <a:rPr lang="cs-CZ" sz="2000" dirty="0">
                <a:latin typeface="Arial" panose="020B0604020202020204" pitchFamily="34" charset="0"/>
                <a:cs typeface="Arial" panose="020B0604020202020204" pitchFamily="34" charset="0"/>
              </a:rPr>
              <a:t>     veškerý zbytek mzdy bez omezení   </a:t>
            </a:r>
          </a:p>
          <a:p>
            <a:endParaRPr lang="cs-CZ" dirty="0"/>
          </a:p>
        </p:txBody>
      </p:sp>
    </p:spTree>
    <p:extLst>
      <p:ext uri="{BB962C8B-B14F-4D97-AF65-F5344CB8AC3E}">
        <p14:creationId xmlns:p14="http://schemas.microsoft.com/office/powerpoint/2010/main" val="20200317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Nařízení exekuce srážkami ze mzdy</a:t>
            </a:r>
          </a:p>
        </p:txBody>
      </p:sp>
      <p:sp>
        <p:nvSpPr>
          <p:cNvPr id="3" name="Zástupný symbol pro obsah 2"/>
          <p:cNvSpPr>
            <a:spLocks noGrp="1"/>
          </p:cNvSpPr>
          <p:nvPr>
            <p:ph idx="1"/>
          </p:nvPr>
        </p:nvSpPr>
        <p:spPr/>
        <p:txBody>
          <a:bodyPr/>
          <a:lstStyle/>
          <a:p>
            <a:pPr algn="just"/>
            <a:r>
              <a:rPr lang="cs-CZ" dirty="0">
                <a:latin typeface="Arial" panose="020B0604020202020204" pitchFamily="34" charset="0"/>
                <a:cs typeface="Arial" panose="020B0604020202020204" pitchFamily="34" charset="0"/>
              </a:rPr>
              <a:t>Daňovou exekuci nařizuje správce daně exekučním příkazem. Exekuční příkaz obsahuje především příkaz ukládající plátci mzdy povinnost od okamžiku, kdy je mu exekuční příkaz doručen, provádět ze mzdy dlužníka srážky a nevyplácet sražené částky dlužníkovi.</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Exekuční příkaz správce daně doručí dlužníkovi a dalším příjemcům tohoto rozhodnutí (§ 178 odst. 4 daňového řádu). </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Proti  exekučnímu příkazu se příjemce nemůže odvolat. Lze podat námitku. </a:t>
            </a:r>
          </a:p>
        </p:txBody>
      </p:sp>
    </p:spTree>
    <p:extLst>
      <p:ext uri="{BB962C8B-B14F-4D97-AF65-F5344CB8AC3E}">
        <p14:creationId xmlns:p14="http://schemas.microsoft.com/office/powerpoint/2010/main" val="36382382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Provedení exekuce srážkami ze mzdy</a:t>
            </a:r>
          </a:p>
        </p:txBody>
      </p:sp>
      <p:sp>
        <p:nvSpPr>
          <p:cNvPr id="3" name="Zástupný symbol pro obsah 2"/>
          <p:cNvSpPr>
            <a:spLocks noGrp="1"/>
          </p:cNvSpPr>
          <p:nvPr>
            <p:ph idx="1"/>
          </p:nvPr>
        </p:nvSpPr>
        <p:spPr/>
        <p:txBody>
          <a:bodyPr>
            <a:normAutofit/>
          </a:bodyPr>
          <a:lstStyle/>
          <a:p>
            <a:pPr algn="just"/>
            <a:r>
              <a:rPr lang="cs-CZ" dirty="0">
                <a:latin typeface="Arial" panose="020B0604020202020204" pitchFamily="34" charset="0"/>
                <a:cs typeface="Arial" panose="020B0604020202020204" pitchFamily="34" charset="0"/>
              </a:rPr>
              <a:t>Dnem doručení exekučního příkazu plátci mzdy vzniká oprávněnému právo na to, aby jeho pohledávka vymáhaná exekucí byla uspokojena z exekucí postižené pohledávky, kterou má dlužník vůči svému dlužníku, tj. vůči poddlužníku. </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Den doručení exekučního příkazu má i další významné účinky. Kromě toho, že se od něj odvíjí pořadí uspokojované pohledávky, ztrácí tímto dnem také dlužník právo na výplatu té části mzdy, která odpovídá stanovené výši srážek. Dlužníku je tak zakázáno vybrat si u plátce mzdy svou mzdovou pohledávku.</a:t>
            </a:r>
          </a:p>
        </p:txBody>
      </p:sp>
    </p:spTree>
    <p:extLst>
      <p:ext uri="{BB962C8B-B14F-4D97-AF65-F5344CB8AC3E}">
        <p14:creationId xmlns:p14="http://schemas.microsoft.com/office/powerpoint/2010/main" val="184146659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Provedení exekuce srážkami ze mzdy</a:t>
            </a:r>
          </a:p>
        </p:txBody>
      </p:sp>
      <p:sp>
        <p:nvSpPr>
          <p:cNvPr id="3" name="Zástupný symbol pro obsah 2"/>
          <p:cNvSpPr>
            <a:spLocks noGrp="1"/>
          </p:cNvSpPr>
          <p:nvPr>
            <p:ph idx="1"/>
          </p:nvPr>
        </p:nvSpPr>
        <p:spPr/>
        <p:txBody>
          <a:bodyPr>
            <a:normAutofit/>
          </a:bodyPr>
          <a:lstStyle/>
          <a:p>
            <a:r>
              <a:rPr lang="cs-CZ" dirty="0">
                <a:latin typeface="Arial" panose="020B0604020202020204" pitchFamily="34" charset="0"/>
                <a:cs typeface="Arial" panose="020B0604020202020204" pitchFamily="34" charset="0"/>
              </a:rPr>
              <a:t>Správce daně je povinen vyrozumět plátce mzdy (poddlužníka) o nabytí právní moci exekučního příkazu. Vyrozumění se doručí do vlastních rukou.</a:t>
            </a:r>
          </a:p>
          <a:p>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Teprve na základě vyrozumění o právní moci exekučního příkazu vzniká plátci mzdy povinnost vyplácet sražené částky správci daně. Do té doby plátce mzdy pouze provádí ze mzdy srážky, sražené částky nevyplácí dlužníkovi a ponechává si je u sebe, tj. k uspokojování pohledávky oprávněného zatím nedochází. </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Bude-li podána námitka proti exekučnímu příkazu, je vhodné do doby jejího vyřízení vyrozumění o nabytí právní moci plátci mzdy nezasílat. </a:t>
            </a:r>
          </a:p>
        </p:txBody>
      </p:sp>
    </p:spTree>
    <p:extLst>
      <p:ext uri="{BB962C8B-B14F-4D97-AF65-F5344CB8AC3E}">
        <p14:creationId xmlns:p14="http://schemas.microsoft.com/office/powerpoint/2010/main" val="215405900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Snížení srážky ze mzdy </a:t>
            </a:r>
          </a:p>
        </p:txBody>
      </p:sp>
      <p:sp>
        <p:nvSpPr>
          <p:cNvPr id="3" name="Zástupný symbol pro obsah 2"/>
          <p:cNvSpPr>
            <a:spLocks noGrp="1"/>
          </p:cNvSpPr>
          <p:nvPr>
            <p:ph idx="1"/>
          </p:nvPr>
        </p:nvSpPr>
        <p:spPr/>
        <p:txBody>
          <a:bodyPr/>
          <a:lstStyle/>
          <a:p>
            <a:pPr algn="just"/>
            <a:r>
              <a:rPr lang="cs-CZ" dirty="0">
                <a:latin typeface="Arial" panose="020B0604020202020204" pitchFamily="34" charset="0"/>
                <a:cs typeface="Arial" panose="020B0604020202020204" pitchFamily="34" charset="0"/>
              </a:rPr>
              <a:t>Na návrh dlužníka </a:t>
            </a:r>
            <a:r>
              <a:rPr lang="cs-CZ" b="1" u="sng" dirty="0">
                <a:latin typeface="Arial" panose="020B0604020202020204" pitchFamily="34" charset="0"/>
                <a:cs typeface="Arial" panose="020B0604020202020204" pitchFamily="34" charset="0"/>
              </a:rPr>
              <a:t>může</a:t>
            </a:r>
            <a:r>
              <a:rPr lang="cs-CZ" dirty="0">
                <a:latin typeface="Arial" panose="020B0604020202020204" pitchFamily="34" charset="0"/>
                <a:cs typeface="Arial" panose="020B0604020202020204" pitchFamily="34" charset="0"/>
              </a:rPr>
              <a:t> správce daně ze závažných důvodů snížit výši částky, která má být v příslušném výplatním období sražena ze mzdy dlužníka ve prospěch daňové exekuce. </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Pominou-li důvody, pro které bylo návrhu vyhověno, správce daně rozhodnutí o snížení srážky zruší. </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Proti těmto rozhodnutím nelze uplatnit opravné prostředky. Lze uplatnit námitku.  </a:t>
            </a:r>
          </a:p>
        </p:txBody>
      </p:sp>
    </p:spTree>
    <p:extLst>
      <p:ext uri="{BB962C8B-B14F-4D97-AF65-F5344CB8AC3E}">
        <p14:creationId xmlns:p14="http://schemas.microsoft.com/office/powerpoint/2010/main" val="236248356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br>
              <a:rPr lang="cs-CZ" b="1" dirty="0"/>
            </a:br>
            <a:r>
              <a:rPr lang="cs-CZ" b="1" dirty="0"/>
              <a:t>Následný plátce mzdy</a:t>
            </a:r>
          </a:p>
        </p:txBody>
      </p:sp>
      <p:sp>
        <p:nvSpPr>
          <p:cNvPr id="3" name="Zástupný symbol pro obsah 2"/>
          <p:cNvSpPr>
            <a:spLocks noGrp="1"/>
          </p:cNvSpPr>
          <p:nvPr>
            <p:ph idx="1"/>
          </p:nvPr>
        </p:nvSpPr>
        <p:spPr/>
        <p:txBody>
          <a:bodyPr/>
          <a:lstStyle/>
          <a:p>
            <a:pPr algn="just"/>
            <a:r>
              <a:rPr lang="cs-CZ" dirty="0">
                <a:latin typeface="Arial" panose="020B0604020202020204" pitchFamily="34" charset="0"/>
                <a:cs typeface="Arial" panose="020B0604020202020204" pitchFamily="34" charset="0"/>
              </a:rPr>
              <a:t>Daňová exekuce se vztahuje i na mzdu u plátce mzdy, který se stane plátcem mzdy až po nařízení daňové exekuce.</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Tomuto plátci mzdy správce daně doručí exekuční příkaz a zároveň mu uloží povinnost, aby pokračoval ve srážkách ze mzdy dlužníka, a dále uvede výši nedoplatku, pro jehož úhradu mají být srážky nadále prováděny; pořadí, které vymáhaný nedoplatek získal u původního plátce mzdy, zůstává zachováno.</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Proti rozhodnutí o pokračování ve srážkách ze mzdy nelze uplatnit opravné prostředky. Lze uplatnit námitku.</a:t>
            </a:r>
          </a:p>
        </p:txBody>
      </p:sp>
    </p:spTree>
    <p:extLst>
      <p:ext uri="{BB962C8B-B14F-4D97-AF65-F5344CB8AC3E}">
        <p14:creationId xmlns:p14="http://schemas.microsoft.com/office/powerpoint/2010/main" val="278960605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br>
              <a:rPr lang="cs-CZ" b="1" dirty="0"/>
            </a:br>
            <a:r>
              <a:rPr lang="cs-CZ" b="1" dirty="0"/>
              <a:t>Více plátců mzdy </a:t>
            </a:r>
          </a:p>
        </p:txBody>
      </p:sp>
      <p:sp>
        <p:nvSpPr>
          <p:cNvPr id="3" name="Zástupný symbol pro obsah 2"/>
          <p:cNvSpPr>
            <a:spLocks noGrp="1"/>
          </p:cNvSpPr>
          <p:nvPr>
            <p:ph idx="1"/>
          </p:nvPr>
        </p:nvSpPr>
        <p:spPr/>
        <p:txBody>
          <a:bodyPr>
            <a:normAutofit/>
          </a:bodyPr>
          <a:lstStyle/>
          <a:p>
            <a:pPr algn="just"/>
            <a:r>
              <a:rPr lang="cs-CZ" dirty="0">
                <a:latin typeface="Arial" panose="020B0604020202020204" pitchFamily="34" charset="0"/>
                <a:cs typeface="Arial" panose="020B0604020202020204" pitchFamily="34" charset="0"/>
              </a:rPr>
              <a:t>V případě, že správce daně nařídí provádění srážek ze mzdy několika plátcům mzdy, určí jim, jakou část základní částky nemá plátce mzdy srážet. </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Správce daně určí jednotlivým plátcům mzdy limit, pod který nemohou mzdu srážet tak, aby součet těchto limitů odpovídal výši základní částky vypočtené podle příslušného nařízení vlády. Vždy musí být dodržena zásada, že příjem dlužníka z jeho mzdy (mezd) nesmí v důsledku exekuce klesnout pod základní částku. V případě, že by mzda u daného plátce mzdy nedosáhla takové výše, která odpovídá stanovenému limitu, musí tento neprodleně oznámit tuto skutečnost správci daně, který pak upraví poměr jednotlivých limitů tak, aby dlužníkovi bylo zajištěno jeho právo na základní částku mzdy. </a:t>
            </a:r>
          </a:p>
          <a:p>
            <a:pPr algn="just"/>
            <a:r>
              <a:rPr lang="cs-CZ" dirty="0">
                <a:latin typeface="Arial" panose="020B0604020202020204" pitchFamily="34" charset="0"/>
                <a:cs typeface="Arial" panose="020B0604020202020204" pitchFamily="34" charset="0"/>
              </a:rPr>
              <a:t>Správce daně určuje stanovený limit plátcům mzdy rozhodnutím. </a:t>
            </a:r>
          </a:p>
        </p:txBody>
      </p:sp>
    </p:spTree>
    <p:extLst>
      <p:ext uri="{BB962C8B-B14F-4D97-AF65-F5344CB8AC3E}">
        <p14:creationId xmlns:p14="http://schemas.microsoft.com/office/powerpoint/2010/main" val="245615698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Povinnosti dlužníka a plátce mzdy </a:t>
            </a:r>
          </a:p>
        </p:txBody>
      </p:sp>
      <p:sp>
        <p:nvSpPr>
          <p:cNvPr id="3" name="Zástupný symbol pro obsah 2"/>
          <p:cNvSpPr>
            <a:spLocks noGrp="1"/>
          </p:cNvSpPr>
          <p:nvPr>
            <p:ph idx="1"/>
          </p:nvPr>
        </p:nvSpPr>
        <p:spPr>
          <a:xfrm>
            <a:off x="677334" y="1633368"/>
            <a:ext cx="8596668" cy="4932189"/>
          </a:xfrm>
        </p:spPr>
        <p:txBody>
          <a:bodyPr>
            <a:noAutofit/>
          </a:bodyPr>
          <a:lstStyle/>
          <a:p>
            <a:pPr marL="0" indent="0">
              <a:buNone/>
            </a:pPr>
            <a:r>
              <a:rPr lang="cs-CZ" dirty="0">
                <a:latin typeface="Arial" panose="020B0604020202020204" pitchFamily="34" charset="0"/>
                <a:cs typeface="Arial" panose="020B0604020202020204" pitchFamily="34" charset="0"/>
              </a:rPr>
              <a:t>Dlužník je povinen oznámit správci daně</a:t>
            </a:r>
          </a:p>
          <a:p>
            <a:r>
              <a:rPr lang="pl-PL" dirty="0">
                <a:latin typeface="Arial" panose="020B0604020202020204" pitchFamily="34" charset="0"/>
                <a:cs typeface="Arial" panose="020B0604020202020204" pitchFamily="34" charset="0"/>
              </a:rPr>
              <a:t>vznik nároku na mzdu u jiného plátce mzdy,</a:t>
            </a:r>
          </a:p>
          <a:p>
            <a:r>
              <a:rPr lang="pl-PL" dirty="0">
                <a:latin typeface="Arial" panose="020B0604020202020204" pitchFamily="34" charset="0"/>
                <a:cs typeface="Arial" panose="020B0604020202020204" pitchFamily="34" charset="0"/>
              </a:rPr>
              <a:t>zánik nároku na mzdu u dosavadního plátce mzdy,</a:t>
            </a:r>
          </a:p>
          <a:p>
            <a:pPr marL="0" indent="0">
              <a:buNone/>
            </a:pPr>
            <a:r>
              <a:rPr lang="pl-PL" dirty="0">
                <a:latin typeface="Arial" panose="020B0604020202020204" pitchFamily="34" charset="0"/>
                <a:cs typeface="Arial" panose="020B0604020202020204" pitchFamily="34" charset="0"/>
              </a:rPr>
              <a:t>a to do 8 dnů ode dne, kdy nastaly tyto skutečnosti.</a:t>
            </a:r>
          </a:p>
          <a:p>
            <a:endParaRPr lang="cs-CZ" dirty="0">
              <a:latin typeface="Arial" panose="020B0604020202020204" pitchFamily="34" charset="0"/>
              <a:cs typeface="Arial" panose="020B0604020202020204" pitchFamily="34" charset="0"/>
            </a:endParaRPr>
          </a:p>
          <a:p>
            <a:pPr marL="0" indent="0">
              <a:buNone/>
            </a:pPr>
            <a:r>
              <a:rPr lang="cs-CZ" dirty="0">
                <a:latin typeface="Arial" panose="020B0604020202020204" pitchFamily="34" charset="0"/>
                <a:cs typeface="Arial" panose="020B0604020202020204" pitchFamily="34" charset="0"/>
              </a:rPr>
              <a:t>Plátce mzdy je povinen v téže lhůtě oznámit správci daně,</a:t>
            </a:r>
          </a:p>
          <a:p>
            <a:r>
              <a:rPr lang="cs-CZ" dirty="0">
                <a:latin typeface="Arial" panose="020B0604020202020204" pitchFamily="34" charset="0"/>
                <a:cs typeface="Arial" panose="020B0604020202020204" pitchFamily="34" charset="0"/>
              </a:rPr>
              <a:t>že u něho nastoupil dlužník nově do práce,</a:t>
            </a:r>
          </a:p>
          <a:p>
            <a:r>
              <a:rPr lang="cs-CZ" dirty="0">
                <a:latin typeface="Arial" panose="020B0604020202020204" pitchFamily="34" charset="0"/>
                <a:cs typeface="Arial" panose="020B0604020202020204" pitchFamily="34" charset="0"/>
              </a:rPr>
              <a:t>že u něho přestal dlužník pracovat, nebo</a:t>
            </a:r>
          </a:p>
          <a:p>
            <a:r>
              <a:rPr lang="cs-CZ" dirty="0">
                <a:latin typeface="Arial" panose="020B0604020202020204" pitchFamily="34" charset="0"/>
                <a:cs typeface="Arial" panose="020B0604020202020204" pitchFamily="34" charset="0"/>
              </a:rPr>
              <a:t>že dlužník nastoupil práci u jiného plátce mzdy.</a:t>
            </a:r>
          </a:p>
          <a:p>
            <a:endParaRPr lang="cs-CZ" dirty="0">
              <a:latin typeface="Arial" panose="020B0604020202020204" pitchFamily="34" charset="0"/>
              <a:cs typeface="Arial" panose="020B0604020202020204" pitchFamily="34" charset="0"/>
            </a:endParaRPr>
          </a:p>
          <a:p>
            <a:pPr marL="0" indent="0">
              <a:buNone/>
            </a:pPr>
            <a:r>
              <a:rPr lang="cs-CZ" dirty="0">
                <a:latin typeface="Arial" panose="020B0604020202020204" pitchFamily="34" charset="0"/>
                <a:cs typeface="Arial" panose="020B0604020202020204" pitchFamily="34" charset="0"/>
              </a:rPr>
              <a:t>Za nesplnění uvedených povinností může správce daně uložit dlužníkovi nebo plátci </a:t>
            </a:r>
            <a:r>
              <a:rPr lang="pl-PL" dirty="0">
                <a:latin typeface="Arial" panose="020B0604020202020204" pitchFamily="34" charset="0"/>
                <a:cs typeface="Arial" panose="020B0604020202020204" pitchFamily="34" charset="0"/>
              </a:rPr>
              <a:t>mzdy pořádkovou pokutu do 50 000 Kč.</a:t>
            </a:r>
            <a:endParaRPr lang="cs-CZ"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845713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Paušálně stanovená náhrada nákladů</a:t>
            </a:r>
          </a:p>
        </p:txBody>
      </p:sp>
      <p:sp>
        <p:nvSpPr>
          <p:cNvPr id="3" name="Zástupný symbol pro obsah 2"/>
          <p:cNvSpPr>
            <a:spLocks noGrp="1"/>
          </p:cNvSpPr>
          <p:nvPr>
            <p:ph idx="1"/>
          </p:nvPr>
        </p:nvSpPr>
        <p:spPr>
          <a:xfrm>
            <a:off x="677334" y="2160589"/>
            <a:ext cx="8596668" cy="4363779"/>
          </a:xfrm>
        </p:spPr>
        <p:txBody>
          <a:bodyPr>
            <a:normAutofit fontScale="92500" lnSpcReduction="20000"/>
          </a:bodyPr>
          <a:lstStyle/>
          <a:p>
            <a:pPr algn="just"/>
            <a:r>
              <a:rPr lang="cs-CZ" dirty="0">
                <a:latin typeface="Arial" panose="020B0604020202020204" pitchFamily="34" charset="0"/>
                <a:cs typeface="Arial" panose="020B0604020202020204" pitchFamily="34" charset="0"/>
              </a:rPr>
              <a:t>plátce mzdy má vůči dlužníkovi nárok na paušálně stanovenou náhradu nákladů, které mu vznikly za kalendářní měsíc, v němž provádí srážky ze mzdy</a:t>
            </a:r>
          </a:p>
          <a:p>
            <a:pPr algn="just"/>
            <a:r>
              <a:rPr lang="cs-CZ" dirty="0">
                <a:latin typeface="Arial" panose="020B0604020202020204" pitchFamily="34" charset="0"/>
                <a:cs typeface="Arial" panose="020B0604020202020204" pitchFamily="34" charset="0"/>
              </a:rPr>
              <a:t>paušálně stanovená náhrada nákladů se uspokojuje před všemi ostatními pohledávkami z první třetiny čisté mzdy</a:t>
            </a:r>
          </a:p>
          <a:p>
            <a:pPr algn="just"/>
            <a:r>
              <a:rPr lang="cs-CZ" dirty="0">
                <a:latin typeface="Arial" panose="020B0604020202020204" pitchFamily="34" charset="0"/>
                <a:cs typeface="Arial" panose="020B0604020202020204" pitchFamily="34" charset="0"/>
              </a:rPr>
              <a:t>plátce mzdy poté, co byl vyrozuměn o nabytí právní moci EP, odečítá paušálně stanovenou náhradu nákladů ze sražených částek, které mají být vyplaceny správci daně</a:t>
            </a:r>
          </a:p>
          <a:p>
            <a:pPr algn="just"/>
            <a:r>
              <a:rPr lang="cs-CZ" dirty="0">
                <a:latin typeface="Arial" panose="020B0604020202020204" pitchFamily="34" charset="0"/>
                <a:cs typeface="Arial" panose="020B0604020202020204" pitchFamily="34" charset="0"/>
              </a:rPr>
              <a:t>ustanovení o paušálně stanovené náhradě nákladů se použijí na DE nařízenou po 1.1.2022</a:t>
            </a:r>
          </a:p>
          <a:p>
            <a:pPr algn="just"/>
            <a:r>
              <a:rPr lang="cs-CZ" dirty="0">
                <a:latin typeface="Arial" panose="020B0604020202020204" pitchFamily="34" charset="0"/>
                <a:cs typeface="Arial" panose="020B0604020202020204" pitchFamily="34" charset="0"/>
              </a:rPr>
              <a:t>Vyhláška č. 517/2021 Sb. - paušálně stanovená náhrada nákladů plátce mzdy nebo jiného příjmu činí za 1 kalendářní měsíc, v němž plátce mzdy  nebo jiného příjmu provádí srážky ze mzdy nebo jiného příjmu vypláceného jednomu povinnému, 50 Kč.</a:t>
            </a:r>
          </a:p>
          <a:p>
            <a:pPr algn="just"/>
            <a:r>
              <a:rPr lang="cs-CZ" dirty="0">
                <a:latin typeface="Arial" panose="020B0604020202020204" pitchFamily="34" charset="0"/>
                <a:cs typeface="Arial" panose="020B0604020202020204" pitchFamily="34" charset="0"/>
              </a:rPr>
              <a:t>Výše paušálně stanovené náhrady nákladů plátce mzdy nebo jiného příjmu nesmí přesáhnout třetinu částky sražené ze mzdy nebo jiného přijmu povinného zaokrouhlenou na celé koruny nahoru. </a:t>
            </a:r>
          </a:p>
        </p:txBody>
      </p:sp>
    </p:spTree>
    <p:extLst>
      <p:ext uri="{BB962C8B-B14F-4D97-AF65-F5344CB8AC3E}">
        <p14:creationId xmlns:p14="http://schemas.microsoft.com/office/powerpoint/2010/main" val="3952215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EXEKUČNÍ TITUL</a:t>
            </a:r>
            <a:endParaRPr lang="cs-CZ" dirty="0"/>
          </a:p>
        </p:txBody>
      </p:sp>
      <p:sp>
        <p:nvSpPr>
          <p:cNvPr id="3" name="Zástupný symbol pro obsah 2"/>
          <p:cNvSpPr>
            <a:spLocks noGrp="1"/>
          </p:cNvSpPr>
          <p:nvPr>
            <p:ph idx="1"/>
          </p:nvPr>
        </p:nvSpPr>
        <p:spPr/>
        <p:txBody>
          <a:bodyPr>
            <a:normAutofit/>
          </a:bodyPr>
          <a:lstStyle/>
          <a:p>
            <a:pPr algn="just"/>
            <a:r>
              <a:rPr lang="cs-CZ" u="sng" dirty="0">
                <a:latin typeface="Arial" panose="020B0604020202020204" pitchFamily="34" charset="0"/>
                <a:cs typeface="Arial" panose="020B0604020202020204" pitchFamily="34" charset="0"/>
              </a:rPr>
              <a:t>výkaz nedoplatků sestavený z údajů evidence daní</a:t>
            </a:r>
          </a:p>
          <a:p>
            <a:pPr algn="just"/>
            <a:endParaRPr lang="cs-CZ" dirty="0">
              <a:latin typeface="Arial" panose="020B0604020202020204" pitchFamily="34" charset="0"/>
              <a:cs typeface="Arial" panose="020B0604020202020204" pitchFamily="34" charset="0"/>
            </a:endParaRPr>
          </a:p>
          <a:p>
            <a:pPr algn="just"/>
            <a:r>
              <a:rPr lang="cs-CZ" u="sng" dirty="0">
                <a:latin typeface="Arial" panose="020B0604020202020204" pitchFamily="34" charset="0"/>
                <a:cs typeface="Arial" panose="020B0604020202020204" pitchFamily="34" charset="0"/>
              </a:rPr>
              <a:t>vykonatelné rozhodnutí, kterým je stanoveno peněžité plnění</a:t>
            </a:r>
          </a:p>
          <a:p>
            <a:pPr algn="just">
              <a:buFont typeface="Wingdings" panose="05000000000000000000" pitchFamily="2" charset="2"/>
              <a:buChar char="v"/>
            </a:pPr>
            <a:r>
              <a:rPr lang="cs-CZ" dirty="0">
                <a:latin typeface="Arial" panose="020B0604020202020204" pitchFamily="34" charset="0"/>
                <a:cs typeface="Arial" panose="020B0604020202020204" pitchFamily="34" charset="0"/>
              </a:rPr>
              <a:t>vykonatelný platební výměr, hromadný předpisný seznam </a:t>
            </a:r>
          </a:p>
          <a:p>
            <a:pPr algn="just">
              <a:buFont typeface="Wingdings" panose="05000000000000000000" pitchFamily="2" charset="2"/>
              <a:buChar char="v"/>
            </a:pPr>
            <a:r>
              <a:rPr lang="cs-CZ" dirty="0">
                <a:latin typeface="Arial" panose="020B0604020202020204" pitchFamily="34" charset="0"/>
                <a:cs typeface="Arial" panose="020B0604020202020204" pitchFamily="34" charset="0"/>
              </a:rPr>
              <a:t>rozhodnutí ukládající daňovému (poplatkovému) subjektu povinnost nahradit náklady řízení (§ 107 odst. 6 daňového řádu - náklady vzniklé v důsledku nečinnosti nebo nesplnění povinnosti poplatkového subjektu)</a:t>
            </a:r>
          </a:p>
          <a:p>
            <a:pPr algn="just">
              <a:buFont typeface="Wingdings" panose="05000000000000000000" pitchFamily="2" charset="2"/>
              <a:buChar char="v"/>
            </a:pPr>
            <a:r>
              <a:rPr lang="cs-CZ" dirty="0">
                <a:latin typeface="Arial" panose="020B0604020202020204" pitchFamily="34" charset="0"/>
                <a:cs typeface="Arial" panose="020B0604020202020204" pitchFamily="34" charset="0"/>
              </a:rPr>
              <a:t>rozhodnutí ukládající povinnost zaplatit pořádkovou pokutu</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 </a:t>
            </a:r>
            <a:r>
              <a:rPr lang="cs-CZ" u="sng" dirty="0">
                <a:latin typeface="Arial" panose="020B0604020202020204" pitchFamily="34" charset="0"/>
                <a:cs typeface="Arial" panose="020B0604020202020204" pitchFamily="34" charset="0"/>
              </a:rPr>
              <a:t>vykonatelný zajišťovací příkaz</a:t>
            </a:r>
          </a:p>
        </p:txBody>
      </p:sp>
    </p:spTree>
    <p:extLst>
      <p:ext uri="{BB962C8B-B14F-4D97-AF65-F5344CB8AC3E}">
        <p14:creationId xmlns:p14="http://schemas.microsoft.com/office/powerpoint/2010/main" val="135404063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Daňová exekuce přikázáním pohledávky        z účtu u poskytovatele platebních služeb  </a:t>
            </a:r>
          </a:p>
        </p:txBody>
      </p:sp>
      <p:sp>
        <p:nvSpPr>
          <p:cNvPr id="3" name="Zástupný symbol pro obsah 2"/>
          <p:cNvSpPr>
            <a:spLocks noGrp="1"/>
          </p:cNvSpPr>
          <p:nvPr>
            <p:ph idx="1"/>
          </p:nvPr>
        </p:nvSpPr>
        <p:spPr/>
        <p:txBody>
          <a:bodyPr>
            <a:normAutofit/>
          </a:bodyPr>
          <a:lstStyle/>
          <a:p>
            <a:pPr algn="just"/>
            <a:r>
              <a:rPr lang="cs-CZ" sz="2000" dirty="0">
                <a:latin typeface="Arial" panose="020B0604020202020204" pitchFamily="34" charset="0"/>
                <a:cs typeface="Arial" panose="020B0604020202020204" pitchFamily="34" charset="0"/>
              </a:rPr>
              <a:t>Předmětem tohoto způsobu daňové exekuce je pohledávka dlužníka z účtu vedeného poskytovatelem platebních služeb. </a:t>
            </a:r>
          </a:p>
          <a:p>
            <a:pPr algn="just"/>
            <a:endParaRPr lang="cs-CZ" sz="2000" dirty="0">
              <a:latin typeface="Arial" panose="020B0604020202020204" pitchFamily="34" charset="0"/>
              <a:cs typeface="Arial" panose="020B0604020202020204" pitchFamily="34" charset="0"/>
            </a:endParaRPr>
          </a:p>
          <a:p>
            <a:pPr algn="just"/>
            <a:r>
              <a:rPr lang="cs-CZ" sz="2000" dirty="0">
                <a:latin typeface="Arial" panose="020B0604020202020204" pitchFamily="34" charset="0"/>
                <a:cs typeface="Arial" panose="020B0604020202020204" pitchFamily="34" charset="0"/>
              </a:rPr>
              <a:t>Pohledávkou z účtu se rozumí v podstatě právo dlužníka směřující vůči poskytovateli platebních služeb, spočívající v právu vybrat peněžní prostředky z účtu, použít je k platbám nebo s nimi jinak nakládat. </a:t>
            </a:r>
          </a:p>
          <a:p>
            <a:pPr algn="just"/>
            <a:endParaRPr lang="cs-CZ" sz="2000" dirty="0">
              <a:latin typeface="Arial" panose="020B0604020202020204" pitchFamily="34" charset="0"/>
              <a:cs typeface="Arial" panose="020B0604020202020204" pitchFamily="34" charset="0"/>
            </a:endParaRPr>
          </a:p>
          <a:p>
            <a:pPr algn="just"/>
            <a:r>
              <a:rPr lang="cs-CZ" sz="2000" dirty="0">
                <a:latin typeface="Arial" panose="020B0604020202020204" pitchFamily="34" charset="0"/>
                <a:cs typeface="Arial" panose="020B0604020202020204" pitchFamily="34" charset="0"/>
              </a:rPr>
              <a:t>Poskytovatel platebních služeb </a:t>
            </a:r>
            <a:r>
              <a:rPr lang="pl-PL" sz="2000" dirty="0">
                <a:latin typeface="Arial" panose="020B0604020202020204" pitchFamily="34" charset="0"/>
                <a:cs typeface="Arial" panose="020B0604020202020204" pitchFamily="34" charset="0"/>
              </a:rPr>
              <a:t>vystupuje v exekuci jako poddlužník.</a:t>
            </a: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959595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Daňová exekuce přikázáním pohledávky        z účtu u poskytovatele platebních služeb </a:t>
            </a:r>
            <a:endParaRPr lang="cs-CZ" dirty="0"/>
          </a:p>
        </p:txBody>
      </p:sp>
      <p:sp>
        <p:nvSpPr>
          <p:cNvPr id="3" name="Zástupný symbol pro obsah 2"/>
          <p:cNvSpPr>
            <a:spLocks noGrp="1"/>
          </p:cNvSpPr>
          <p:nvPr>
            <p:ph idx="1"/>
          </p:nvPr>
        </p:nvSpPr>
        <p:spPr>
          <a:xfrm>
            <a:off x="677334" y="2160589"/>
            <a:ext cx="8596668" cy="4545011"/>
          </a:xfrm>
        </p:spPr>
        <p:txBody>
          <a:bodyPr>
            <a:normAutofit/>
          </a:bodyPr>
          <a:lstStyle/>
          <a:p>
            <a:pPr algn="just"/>
            <a:r>
              <a:rPr lang="cs-CZ" sz="2000" dirty="0">
                <a:latin typeface="Arial" panose="020B0604020202020204" pitchFamily="34" charset="0"/>
                <a:cs typeface="Arial" panose="020B0604020202020204" pitchFamily="34" charset="0"/>
              </a:rPr>
              <a:t>Daňová exekuce se provede odepsáním peněžních prostředků dlužníka z jeho běžného, vkladového nebo jiného účtu, vedeného v jakékoliv měně, do výše částky uvedené v exekučním příkazu a jejich vyplacením správci daně. </a:t>
            </a:r>
          </a:p>
          <a:p>
            <a:pPr algn="just"/>
            <a:r>
              <a:rPr lang="cs-CZ" sz="2000" dirty="0">
                <a:latin typeface="Arial" panose="020B0604020202020204" pitchFamily="34" charset="0"/>
                <a:cs typeface="Arial" panose="020B0604020202020204" pitchFamily="34" charset="0"/>
              </a:rPr>
              <a:t>Exekuční příkaz se doručí poskytovateli platebních služeb dříve než dlužníkovi. </a:t>
            </a:r>
          </a:p>
          <a:p>
            <a:pPr algn="just"/>
            <a:r>
              <a:rPr lang="cs-CZ" sz="2000" dirty="0">
                <a:latin typeface="Arial" panose="020B0604020202020204" pitchFamily="34" charset="0"/>
                <a:cs typeface="Arial" panose="020B0604020202020204" pitchFamily="34" charset="0"/>
              </a:rPr>
              <a:t>Postup ohledně zacházení s peněžními prostředky a jejich odepisování z účtu poskytovatelem platebních služeb stanoví občanský soudní řád (§ 303 odst. 2, § 304a, § 304b, § 304c, § 304d, § 304e, § 307 odst. 2, § 308, § 309, § 309a a  § 310). </a:t>
            </a:r>
          </a:p>
          <a:p>
            <a:pPr algn="just"/>
            <a:r>
              <a:rPr lang="cs-CZ" sz="2000" dirty="0">
                <a:latin typeface="Arial" panose="020B0604020202020204" pitchFamily="34" charset="0"/>
                <a:cs typeface="Arial" panose="020B0604020202020204" pitchFamily="34" charset="0"/>
              </a:rPr>
              <a:t>V obecné právní úpravě občanského soudního řádu je upraveno i postavení dlužníka - povinného (§ 304 odst. 3).</a:t>
            </a:r>
          </a:p>
        </p:txBody>
      </p:sp>
    </p:spTree>
    <p:extLst>
      <p:ext uri="{BB962C8B-B14F-4D97-AF65-F5344CB8AC3E}">
        <p14:creationId xmlns:p14="http://schemas.microsoft.com/office/powerpoint/2010/main" val="298822361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Provedení daňové exekuce přikázáním pohledávky z účtu u poskytovatele platebních služeb </a:t>
            </a:r>
            <a:endParaRPr lang="cs-CZ" dirty="0"/>
          </a:p>
        </p:txBody>
      </p:sp>
      <p:sp>
        <p:nvSpPr>
          <p:cNvPr id="3" name="Zástupný symbol pro obsah 2"/>
          <p:cNvSpPr>
            <a:spLocks noGrp="1"/>
          </p:cNvSpPr>
          <p:nvPr>
            <p:ph idx="1"/>
          </p:nvPr>
        </p:nvSpPr>
        <p:spPr/>
        <p:txBody>
          <a:bodyPr/>
          <a:lstStyle/>
          <a:p>
            <a:pPr algn="just"/>
            <a:r>
              <a:rPr lang="cs-CZ" sz="2000" dirty="0">
                <a:latin typeface="Arial" panose="020B0604020202020204" pitchFamily="34" charset="0"/>
                <a:cs typeface="Arial" panose="020B0604020202020204" pitchFamily="34" charset="0"/>
              </a:rPr>
              <a:t>Poskytovatel platebních služeb je povinen od okamžiku, kdy mu byl doručen exekuční příkaz, po dobu trvání daňové exekuce nevyplácet peněžní prostředky z účtu dlužníka, ze kterého je přikázána pohledávka, neprovádět na ně započtení a ani jinak s nimi nakládat, a to až do výše částky uvedené v exekučním příkazu; to se týká i peněžních prostředků, které dojdou na tento účet do 6 měsíců ode dne vyrozumění o právní moci exekučního příkazu.</a:t>
            </a:r>
          </a:p>
          <a:p>
            <a:pPr algn="just"/>
            <a:r>
              <a:rPr lang="cs-CZ" sz="2000" dirty="0">
                <a:latin typeface="Arial" panose="020B0604020202020204" pitchFamily="34" charset="0"/>
                <a:cs typeface="Arial" panose="020B0604020202020204" pitchFamily="34" charset="0"/>
              </a:rPr>
              <a:t>Exekuce zaniká bez ohledu na to, zda byl nárok oprávněného správce daně zcela uspokojen, tím, že ve sledovacím šestiměsíčním období nedošly na účet dlužníka žádné prostředky, případně byly vyplaceny jen v rozsahu představujícím částečné uspokojení vymáhané pohledávky.  </a:t>
            </a:r>
          </a:p>
        </p:txBody>
      </p:sp>
    </p:spTree>
    <p:extLst>
      <p:ext uri="{BB962C8B-B14F-4D97-AF65-F5344CB8AC3E}">
        <p14:creationId xmlns:p14="http://schemas.microsoft.com/office/powerpoint/2010/main" val="417683950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Provedení daňové exekuce přikázáním pohledávky z účtu u poskytovatele platebních služeb </a:t>
            </a:r>
            <a:endParaRPr lang="cs-CZ" dirty="0"/>
          </a:p>
        </p:txBody>
      </p:sp>
      <p:sp>
        <p:nvSpPr>
          <p:cNvPr id="3" name="Zástupný symbol pro obsah 2"/>
          <p:cNvSpPr>
            <a:spLocks noGrp="1"/>
          </p:cNvSpPr>
          <p:nvPr>
            <p:ph idx="1"/>
          </p:nvPr>
        </p:nvSpPr>
        <p:spPr/>
        <p:txBody>
          <a:bodyPr>
            <a:normAutofit/>
          </a:bodyPr>
          <a:lstStyle/>
          <a:p>
            <a:endParaRPr lang="cs-CZ" dirty="0"/>
          </a:p>
          <a:p>
            <a:pPr algn="just"/>
            <a:r>
              <a:rPr lang="cs-CZ" sz="2000" dirty="0">
                <a:solidFill>
                  <a:schemeClr val="tx1"/>
                </a:solidFill>
                <a:latin typeface="Arial" panose="020B0604020202020204" pitchFamily="34" charset="0"/>
                <a:cs typeface="Arial" panose="020B0604020202020204" pitchFamily="34" charset="0"/>
              </a:rPr>
              <a:t>Povinný ztrácí okamžikem, kdy je peněžnímu ústavu doručen exekuční příkaz, právo vybrat peněžní prostředky z účtu, právo vybrat peněžní prostředky z účtu, použít tyto prostředky k platbám nebo s nimi jinak nakládat, a to do výše vymáhané pohledávky a jejího příslušenství; to neplatí v případě platby, jejímž účelem je splnění vymáhané povinnosti, na účet oprávněného nebo správce daně vedený u peněžního ústavu, jehož číslo je uvedeno v exekučním příkazu. </a:t>
            </a:r>
          </a:p>
          <a:p>
            <a:pPr algn="just"/>
            <a:endParaRPr lang="cs-CZ" sz="2000" dirty="0">
              <a:latin typeface="Arial" panose="020B0604020202020204" pitchFamily="34" charset="0"/>
              <a:cs typeface="Arial" panose="020B0604020202020204" pitchFamily="34" charset="0"/>
            </a:endParaRPr>
          </a:p>
          <a:p>
            <a:endParaRPr lang="cs-CZ" dirty="0"/>
          </a:p>
        </p:txBody>
      </p:sp>
    </p:spTree>
    <p:extLst>
      <p:ext uri="{BB962C8B-B14F-4D97-AF65-F5344CB8AC3E}">
        <p14:creationId xmlns:p14="http://schemas.microsoft.com/office/powerpoint/2010/main" val="373163579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Postižení více účtů dlužníka </a:t>
            </a:r>
            <a:endParaRPr lang="cs-CZ" dirty="0"/>
          </a:p>
        </p:txBody>
      </p:sp>
      <p:sp>
        <p:nvSpPr>
          <p:cNvPr id="3" name="Zástupný symbol pro obsah 2"/>
          <p:cNvSpPr>
            <a:spLocks noGrp="1"/>
          </p:cNvSpPr>
          <p:nvPr>
            <p:ph idx="1"/>
          </p:nvPr>
        </p:nvSpPr>
        <p:spPr/>
        <p:txBody>
          <a:bodyPr>
            <a:normAutofit fontScale="92500" lnSpcReduction="10000"/>
          </a:bodyPr>
          <a:lstStyle/>
          <a:p>
            <a:pPr algn="just"/>
            <a:r>
              <a:rPr lang="cs-CZ" dirty="0">
                <a:solidFill>
                  <a:schemeClr val="tx1"/>
                </a:solidFill>
                <a:latin typeface="Arial" panose="020B0604020202020204" pitchFamily="34" charset="0"/>
                <a:cs typeface="Arial" panose="020B0604020202020204" pitchFamily="34" charset="0"/>
              </a:rPr>
              <a:t>Je-li daňová exekuce nařizována na více účtů, stanoví správce daně v exekučním příkazu pořadí účtů, v jakém je poskytovatel platebních služeb povinen z nich odepsat peněžní prostředky. Postihnout více účtů lze v případě, je-li to pro uspokojení vymáhané pohledávky s příslušenstvím nezbytné.</a:t>
            </a:r>
          </a:p>
          <a:p>
            <a:pPr algn="just"/>
            <a:endParaRPr lang="cs-CZ" dirty="0">
              <a:solidFill>
                <a:schemeClr val="tx1"/>
              </a:solidFill>
              <a:latin typeface="Arial" panose="020B0604020202020204" pitchFamily="34" charset="0"/>
              <a:cs typeface="Arial" panose="020B0604020202020204" pitchFamily="34" charset="0"/>
            </a:endParaRPr>
          </a:p>
          <a:p>
            <a:pPr algn="just"/>
            <a:r>
              <a:rPr lang="cs-CZ" dirty="0">
                <a:solidFill>
                  <a:schemeClr val="tx1"/>
                </a:solidFill>
                <a:latin typeface="Arial" panose="020B0604020202020204" pitchFamily="34" charset="0"/>
                <a:cs typeface="Arial" panose="020B0604020202020204" pitchFamily="34" charset="0"/>
              </a:rPr>
              <a:t>Bude-li mít dlužník více účtů u téhož peněžního ústavu, musí exekuční příkaz obsahovat pořadí účtů, v němž bude poskytovatel platebních služeb povinen z nich odepsat peněžní prostředky.</a:t>
            </a:r>
          </a:p>
          <a:p>
            <a:pPr algn="just"/>
            <a:endParaRPr lang="cs-CZ" dirty="0">
              <a:solidFill>
                <a:schemeClr val="tx1"/>
              </a:solidFill>
              <a:latin typeface="Arial" panose="020B0604020202020204" pitchFamily="34" charset="0"/>
              <a:cs typeface="Arial" panose="020B0604020202020204" pitchFamily="34" charset="0"/>
            </a:endParaRPr>
          </a:p>
          <a:p>
            <a:pPr algn="just"/>
            <a:r>
              <a:rPr lang="cs-CZ" dirty="0">
                <a:solidFill>
                  <a:schemeClr val="tx1"/>
                </a:solidFill>
                <a:latin typeface="Arial" panose="020B0604020202020204" pitchFamily="34" charset="0"/>
                <a:cs typeface="Arial" panose="020B0604020202020204" pitchFamily="34" charset="0"/>
              </a:rPr>
              <a:t> Bude-li mít dlužník účty u několika poskytovatelů platebních služeb, lze obdobně postihnout i tyto účty, avšak s tím rozdílem, že každý z těchto účtů bude postižen samostatným exekučním příkazem. V těchto exekučních příkazech proto nebude uvedeno pořadí, v němž má být vymáhaná částka z účtů odepsána.</a:t>
            </a:r>
          </a:p>
        </p:txBody>
      </p:sp>
    </p:spTree>
    <p:extLst>
      <p:ext uri="{BB962C8B-B14F-4D97-AF65-F5344CB8AC3E}">
        <p14:creationId xmlns:p14="http://schemas.microsoft.com/office/powerpoint/2010/main" val="376630259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Výjimky z </a:t>
            </a:r>
            <a:r>
              <a:rPr lang="cs-CZ" b="1" dirty="0" err="1"/>
              <a:t>arrestatoria</a:t>
            </a:r>
            <a:r>
              <a:rPr lang="cs-CZ" b="1" dirty="0"/>
              <a:t> a </a:t>
            </a:r>
            <a:r>
              <a:rPr lang="cs-CZ" b="1" dirty="0" err="1"/>
              <a:t>inhibitoria</a:t>
            </a:r>
            <a:r>
              <a:rPr lang="cs-CZ" b="1" dirty="0"/>
              <a:t> I  </a:t>
            </a:r>
          </a:p>
        </p:txBody>
      </p:sp>
      <p:sp>
        <p:nvSpPr>
          <p:cNvPr id="3" name="Zástupný symbol pro obsah 2"/>
          <p:cNvSpPr>
            <a:spLocks noGrp="1"/>
          </p:cNvSpPr>
          <p:nvPr>
            <p:ph idx="1"/>
          </p:nvPr>
        </p:nvSpPr>
        <p:spPr>
          <a:xfrm>
            <a:off x="677334" y="2160589"/>
            <a:ext cx="8596668" cy="4640261"/>
          </a:xfrm>
        </p:spPr>
        <p:txBody>
          <a:bodyPr>
            <a:normAutofit/>
          </a:bodyPr>
          <a:lstStyle/>
          <a:p>
            <a:pPr algn="just"/>
            <a:r>
              <a:rPr lang="cs-CZ" dirty="0">
                <a:solidFill>
                  <a:schemeClr val="tx1"/>
                </a:solidFill>
                <a:latin typeface="Arial" panose="020B0604020202020204" pitchFamily="34" charset="0"/>
                <a:cs typeface="Arial" panose="020B0604020202020204" pitchFamily="34" charset="0"/>
              </a:rPr>
              <a:t>Peněžní prostředky, které jsou určeny pro výplatu mezd (platů), náhrad mezd (platů) a dalších plnění, která nahrazují odměnu za práci, jeho zaměstnancům, splatných ve výplatním termínu nejblíže následujícím po dni, kdy byl peněžnímu ústavu doručen exekuční příkaz; mzdy (platy), náhrady mezd (platů) a plnění, která nahrazují odměnu za práci, splatné v dalších výplatních termínech již z pohledávky z účtu nelze do zániku exekuce hradit.</a:t>
            </a:r>
          </a:p>
          <a:p>
            <a:pPr algn="just"/>
            <a:endParaRPr lang="cs-CZ" dirty="0">
              <a:solidFill>
                <a:schemeClr val="tx1"/>
              </a:solidFill>
              <a:latin typeface="Arial" panose="020B0604020202020204" pitchFamily="34" charset="0"/>
              <a:cs typeface="Arial" panose="020B0604020202020204" pitchFamily="34" charset="0"/>
            </a:endParaRPr>
          </a:p>
          <a:p>
            <a:pPr algn="just"/>
            <a:r>
              <a:rPr lang="cs-CZ" dirty="0">
                <a:solidFill>
                  <a:schemeClr val="tx1"/>
                </a:solidFill>
                <a:latin typeface="Arial" panose="020B0604020202020204" pitchFamily="34" charset="0"/>
                <a:cs typeface="Arial" panose="020B0604020202020204" pitchFamily="34" charset="0"/>
              </a:rPr>
              <a:t>Peněžní prostředky peněžní ústav vyplatí povinnému, jestliže mu předloží své písemné prohlášení, v němž uvede účel platby, celkovou částku a jména zaměstnanců s uvedením výše mzdy (platu), náhrady mzdy (platů) nebo jiných plnění, která nahrazují odměnu za práci, jež jim mají být vyplaceny; podpis dlužníka na prohlášení musí být úředně ověřen.</a:t>
            </a:r>
          </a:p>
          <a:p>
            <a:pPr algn="just"/>
            <a:endParaRPr lang="cs-CZ" dirty="0">
              <a:solidFill>
                <a:schemeClr val="tx1"/>
              </a:solidFill>
              <a:latin typeface="Arial" panose="020B0604020202020204" pitchFamily="34" charset="0"/>
              <a:cs typeface="Arial" panose="020B0604020202020204" pitchFamily="34" charset="0"/>
            </a:endParaRPr>
          </a:p>
          <a:p>
            <a:pPr algn="just"/>
            <a:r>
              <a:rPr lang="cs-CZ" dirty="0">
                <a:solidFill>
                  <a:schemeClr val="tx1"/>
                </a:solidFill>
                <a:latin typeface="Arial" panose="020B0604020202020204" pitchFamily="34" charset="0"/>
                <a:cs typeface="Arial" panose="020B0604020202020204" pitchFamily="34" charset="0"/>
              </a:rPr>
              <a:t>Výplatu peněžních prostředků dlužníkovi peněžní ústav oznámí správci daně. </a:t>
            </a:r>
          </a:p>
        </p:txBody>
      </p:sp>
    </p:spTree>
    <p:extLst>
      <p:ext uri="{BB962C8B-B14F-4D97-AF65-F5344CB8AC3E}">
        <p14:creationId xmlns:p14="http://schemas.microsoft.com/office/powerpoint/2010/main" val="173917063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Výjimky z </a:t>
            </a:r>
            <a:r>
              <a:rPr lang="cs-CZ" b="1" dirty="0" err="1"/>
              <a:t>arrestatoria</a:t>
            </a:r>
            <a:r>
              <a:rPr lang="cs-CZ" b="1" dirty="0"/>
              <a:t> a </a:t>
            </a:r>
            <a:r>
              <a:rPr lang="cs-CZ" b="1" dirty="0" err="1"/>
              <a:t>inhibitoria</a:t>
            </a:r>
            <a:r>
              <a:rPr lang="cs-CZ" b="1" dirty="0"/>
              <a:t> II</a:t>
            </a:r>
            <a:br>
              <a:rPr lang="cs-CZ" b="1" dirty="0"/>
            </a:br>
            <a:endParaRPr lang="cs-CZ" dirty="0"/>
          </a:p>
        </p:txBody>
      </p:sp>
      <p:sp>
        <p:nvSpPr>
          <p:cNvPr id="3" name="Zástupný symbol pro obsah 2"/>
          <p:cNvSpPr>
            <a:spLocks noGrp="1"/>
          </p:cNvSpPr>
          <p:nvPr>
            <p:ph idx="1"/>
          </p:nvPr>
        </p:nvSpPr>
        <p:spPr>
          <a:xfrm>
            <a:off x="677334" y="2160589"/>
            <a:ext cx="8596668" cy="4347303"/>
          </a:xfrm>
        </p:spPr>
        <p:txBody>
          <a:bodyPr>
            <a:normAutofit fontScale="92500" lnSpcReduction="10000"/>
          </a:bodyPr>
          <a:lstStyle/>
          <a:p>
            <a:pPr algn="just"/>
            <a:r>
              <a:rPr lang="cs-CZ" dirty="0">
                <a:solidFill>
                  <a:schemeClr val="tx1"/>
                </a:solidFill>
                <a:latin typeface="Arial" panose="020B0604020202020204" pitchFamily="34" charset="0"/>
                <a:cs typeface="Arial" panose="020B0604020202020204" pitchFamily="34" charset="0"/>
              </a:rPr>
              <a:t>Je-li dlužník FO, zákazy uvedené v § 304 odst. 1 a 3 ani postup podle § 307 odst. 2 a odst. 3 věty první OSŘ se nevztahují na peněžní prostředky do výše </a:t>
            </a:r>
            <a:r>
              <a:rPr lang="cs-CZ" b="1" u="sng" dirty="0">
                <a:solidFill>
                  <a:schemeClr val="tx1"/>
                </a:solidFill>
                <a:latin typeface="Arial" panose="020B0604020202020204" pitchFamily="34" charset="0"/>
                <a:cs typeface="Arial" panose="020B0604020202020204" pitchFamily="34" charset="0"/>
              </a:rPr>
              <a:t>trojnásobku životního minima jednotlivce.</a:t>
            </a:r>
            <a:r>
              <a:rPr lang="cs-CZ" dirty="0">
                <a:solidFill>
                  <a:schemeClr val="tx1"/>
                </a:solidFill>
                <a:latin typeface="Arial" panose="020B0604020202020204" pitchFamily="34" charset="0"/>
                <a:cs typeface="Arial" panose="020B0604020202020204" pitchFamily="34" charset="0"/>
              </a:rPr>
              <a:t> Má-li u jednoho peněžního ústavu dlužník více účtů, které jsou postiženy výkonem rozhodnutí, použije se pouze u toho z účtů, na němž je k okamžiku podání žádosti (o výplatu těchto prostředků) nejvyšší zůstatek, nedohodne-li se dlužník s peněžním ústavem jinak. </a:t>
            </a:r>
          </a:p>
          <a:p>
            <a:pPr algn="just"/>
            <a:r>
              <a:rPr lang="cs-CZ" dirty="0">
                <a:solidFill>
                  <a:schemeClr val="tx1"/>
                </a:solidFill>
                <a:latin typeface="Arial" panose="020B0604020202020204" pitchFamily="34" charset="0"/>
                <a:cs typeface="Arial" panose="020B0604020202020204" pitchFamily="34" charset="0"/>
              </a:rPr>
              <a:t>Peněžní prostředky peněžní ústav vyplatí dlužníkovi na jeho žádost nejvýše jednou v průběhu jednoho řízení o výkonu rozhodnutí (nebo do skončení všech řízení o výkonu rozhodnutí, u nichž se alespoň částečně překrývá doba od doručení usnesení o nařízení výkonu rozhodnutí do skončení řízení o výkonu rozhodnutí). </a:t>
            </a:r>
            <a:r>
              <a:rPr lang="cs-CZ" b="1" u="sng" dirty="0">
                <a:solidFill>
                  <a:schemeClr val="tx1"/>
                </a:solidFill>
                <a:latin typeface="Arial" panose="020B0604020202020204" pitchFamily="34" charset="0"/>
                <a:cs typeface="Arial" panose="020B0604020202020204" pitchFamily="34" charset="0"/>
              </a:rPr>
              <a:t>O tom musí být dlužník při nařízení exekuce poučen. </a:t>
            </a:r>
          </a:p>
          <a:p>
            <a:pPr algn="just"/>
            <a:r>
              <a:rPr lang="cs-CZ" dirty="0">
                <a:solidFill>
                  <a:schemeClr val="tx1"/>
                </a:solidFill>
                <a:latin typeface="Arial" panose="020B0604020202020204" pitchFamily="34" charset="0"/>
                <a:cs typeface="Arial" panose="020B0604020202020204" pitchFamily="34" charset="0"/>
              </a:rPr>
              <a:t>Zřídí-li peněžní ústav chráněný účet, převede následující pracovní den po jeho zřízení nevyplacené peněžní prostředky podle odstavce 1 dlužníkovi na tento účet. </a:t>
            </a:r>
          </a:p>
          <a:p>
            <a:pPr algn="just"/>
            <a:r>
              <a:rPr lang="cs-CZ" dirty="0">
                <a:solidFill>
                  <a:schemeClr val="tx1"/>
                </a:solidFill>
                <a:latin typeface="Arial" panose="020B0604020202020204" pitchFamily="34" charset="0"/>
                <a:cs typeface="Arial" panose="020B0604020202020204" pitchFamily="34" charset="0"/>
              </a:rPr>
              <a:t>Výplatu peněžních prostředků dlužníkovi oznámí peněžní ústav správci daně,  který nařídil daňovou exekuci.  </a:t>
            </a:r>
          </a:p>
          <a:p>
            <a:endParaRPr lang="cs-CZ" dirty="0"/>
          </a:p>
        </p:txBody>
      </p:sp>
    </p:spTree>
    <p:extLst>
      <p:ext uri="{BB962C8B-B14F-4D97-AF65-F5344CB8AC3E}">
        <p14:creationId xmlns:p14="http://schemas.microsoft.com/office/powerpoint/2010/main" val="60692006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4400" b="1" dirty="0"/>
              <a:t>Chráněný účet</a:t>
            </a:r>
            <a:br>
              <a:rPr lang="cs-CZ" sz="4400" b="1" dirty="0"/>
            </a:br>
            <a:endParaRPr lang="cs-CZ" sz="4400" dirty="0"/>
          </a:p>
        </p:txBody>
      </p:sp>
      <p:sp>
        <p:nvSpPr>
          <p:cNvPr id="3" name="Zástupný symbol pro obsah 2"/>
          <p:cNvSpPr>
            <a:spLocks noGrp="1"/>
          </p:cNvSpPr>
          <p:nvPr>
            <p:ph idx="1"/>
          </p:nvPr>
        </p:nvSpPr>
        <p:spPr/>
        <p:txBody>
          <a:bodyPr/>
          <a:lstStyle/>
          <a:p>
            <a:pPr algn="just"/>
            <a:r>
              <a:rPr lang="cs-CZ" dirty="0">
                <a:latin typeface="Arial" panose="020B0604020202020204" pitchFamily="34" charset="0"/>
                <a:cs typeface="Arial" panose="020B0604020202020204" pitchFamily="34" charset="0"/>
              </a:rPr>
              <a:t>je platebním účtem dlužníka s jedinečným označením, který je navázán na jeden konkrétní exekučně postižený účet. Účelem chráněného účtu je ochrana nezabavitelné části peněžních prostředků dlužníka, tzv. </a:t>
            </a:r>
            <a:r>
              <a:rPr lang="cs-CZ" b="1" dirty="0">
                <a:latin typeface="Arial" panose="020B0604020202020204" pitchFamily="34" charset="0"/>
                <a:cs typeface="Arial" panose="020B0604020202020204" pitchFamily="34" charset="0"/>
              </a:rPr>
              <a:t>chráněného příjmu</a:t>
            </a:r>
            <a:r>
              <a:rPr lang="cs-CZ" dirty="0">
                <a:latin typeface="Arial" panose="020B0604020202020204" pitchFamily="34" charset="0"/>
                <a:cs typeface="Arial" panose="020B0604020202020204" pitchFamily="34" charset="0"/>
              </a:rPr>
              <a:t>, resp. umožnění dispozice dlužníka s těmito prostředky na bankovním účtu. Subjekt, který dlužníkovi vyplácí chráněný příjem (tj. poddlužník, plátce mzdy, plátce jiného příjmu nebo dlužník z výživného), je zákonem označen jako </a:t>
            </a:r>
            <a:r>
              <a:rPr lang="cs-CZ" b="1" dirty="0">
                <a:latin typeface="Arial" panose="020B0604020202020204" pitchFamily="34" charset="0"/>
                <a:cs typeface="Arial" panose="020B0604020202020204" pitchFamily="34" charset="0"/>
              </a:rPr>
              <a:t>dlužník z chráněného příjmu</a:t>
            </a:r>
          </a:p>
          <a:p>
            <a:pPr algn="just"/>
            <a:r>
              <a:rPr lang="cs-CZ" dirty="0">
                <a:latin typeface="Arial" panose="020B0604020202020204" pitchFamily="34" charset="0"/>
                <a:cs typeface="Arial" panose="020B0604020202020204" pitchFamily="34" charset="0"/>
              </a:rPr>
              <a:t>exekuci přikázáním pohledávky z chráněného účtu </a:t>
            </a:r>
            <a:r>
              <a:rPr lang="cs-CZ" b="1" dirty="0">
                <a:latin typeface="Arial" panose="020B0604020202020204" pitchFamily="34" charset="0"/>
                <a:cs typeface="Arial" panose="020B0604020202020204" pitchFamily="34" charset="0"/>
              </a:rPr>
              <a:t>nelze nařídit </a:t>
            </a:r>
            <a:r>
              <a:rPr lang="cs-CZ" dirty="0">
                <a:latin typeface="Arial" panose="020B0604020202020204" pitchFamily="34" charset="0"/>
                <a:cs typeface="Arial" panose="020B0604020202020204" pitchFamily="34" charset="0"/>
              </a:rPr>
              <a:t>(§ 304c odst. 2 OSŘ)</a:t>
            </a:r>
          </a:p>
          <a:p>
            <a:pPr algn="just"/>
            <a:r>
              <a:rPr lang="cs-CZ" b="1" dirty="0">
                <a:latin typeface="Arial" panose="020B0604020202020204" pitchFamily="34" charset="0"/>
                <a:cs typeface="Arial" panose="020B0604020202020204" pitchFamily="34" charset="0"/>
              </a:rPr>
              <a:t>na peněžní prostředky </a:t>
            </a:r>
            <a:r>
              <a:rPr lang="cs-CZ" dirty="0">
                <a:latin typeface="Arial" panose="020B0604020202020204" pitchFamily="34" charset="0"/>
                <a:cs typeface="Arial" panose="020B0604020202020204" pitchFamily="34" charset="0"/>
              </a:rPr>
              <a:t>tvořící chráněný příjem připsané na exekučně postižený účet od zřízení chráněného účtu </a:t>
            </a:r>
            <a:r>
              <a:rPr lang="cs-CZ" b="1" dirty="0">
                <a:latin typeface="Arial" panose="020B0604020202020204" pitchFamily="34" charset="0"/>
                <a:cs typeface="Arial" panose="020B0604020202020204" pitchFamily="34" charset="0"/>
              </a:rPr>
              <a:t>se exekuce nevztahuje</a:t>
            </a:r>
          </a:p>
        </p:txBody>
      </p:sp>
    </p:spTree>
    <p:extLst>
      <p:ext uri="{BB962C8B-B14F-4D97-AF65-F5344CB8AC3E}">
        <p14:creationId xmlns:p14="http://schemas.microsoft.com/office/powerpoint/2010/main" val="83212994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400" b="1" dirty="0"/>
              <a:t>Chráněný účet</a:t>
            </a:r>
            <a:endParaRPr lang="cs-CZ" sz="4400" dirty="0"/>
          </a:p>
        </p:txBody>
      </p:sp>
      <p:sp>
        <p:nvSpPr>
          <p:cNvPr id="3" name="Zástupný symbol pro obsah 2"/>
          <p:cNvSpPr>
            <a:spLocks noGrp="1"/>
          </p:cNvSpPr>
          <p:nvPr>
            <p:ph idx="1"/>
          </p:nvPr>
        </p:nvSpPr>
        <p:spPr/>
        <p:txBody>
          <a:bodyPr/>
          <a:lstStyle/>
          <a:p>
            <a:pPr algn="just">
              <a:buFont typeface="Wingdings" panose="05000000000000000000" pitchFamily="2" charset="2"/>
              <a:buChar char="Ø"/>
            </a:pPr>
            <a:r>
              <a:rPr lang="cs-CZ" dirty="0">
                <a:latin typeface="Arial" panose="020B0604020202020204" pitchFamily="34" charset="0"/>
                <a:cs typeface="Arial" panose="020B0604020202020204" pitchFamily="34" charset="0"/>
              </a:rPr>
              <a:t>v daňové exekuci chráněný účet zřídit nelze, tj. ani tehdy obrátí-li se dlužník na soud </a:t>
            </a:r>
          </a:p>
          <a:p>
            <a:pPr algn="just">
              <a:buFont typeface="Wingdings" panose="05000000000000000000" pitchFamily="2" charset="2"/>
              <a:buChar char="Ø"/>
            </a:pPr>
            <a:r>
              <a:rPr lang="cs-CZ" dirty="0">
                <a:latin typeface="Arial" panose="020B0604020202020204" pitchFamily="34" charset="0"/>
                <a:cs typeface="Arial" panose="020B0604020202020204" pitchFamily="34" charset="0"/>
              </a:rPr>
              <a:t>správce daně je povinen respektovat již zřízený chráněný účet, jestliže byl zřízen jiným exekučním orgánem a to s ohledem na subsidiární použití OSŘ   (§ 177 odst. 1 DŘ) </a:t>
            </a:r>
          </a:p>
          <a:p>
            <a:pPr algn="just">
              <a:buFont typeface="Wingdings" panose="05000000000000000000" pitchFamily="2" charset="2"/>
              <a:buChar char="Ø"/>
            </a:pPr>
            <a:r>
              <a:rPr lang="cs-CZ" dirty="0">
                <a:latin typeface="Arial" panose="020B0604020202020204" pitchFamily="34" charset="0"/>
                <a:cs typeface="Arial" panose="020B0604020202020204" pitchFamily="34" charset="0"/>
              </a:rPr>
              <a:t>správce daně nemůže nařídit exekuci přikázáním pohledávky z chráněného účtu</a:t>
            </a:r>
          </a:p>
          <a:p>
            <a:pPr algn="just">
              <a:buFont typeface="Wingdings" panose="05000000000000000000" pitchFamily="2" charset="2"/>
              <a:buChar char="Ø"/>
            </a:pPr>
            <a:endParaRPr lang="cs-CZ" dirty="0">
              <a:latin typeface="Arial" panose="020B0604020202020204" pitchFamily="34" charset="0"/>
              <a:cs typeface="Arial" panose="020B0604020202020204" pitchFamily="34" charset="0"/>
            </a:endParaRPr>
          </a:p>
          <a:p>
            <a:pPr algn="just">
              <a:buFont typeface="Wingdings" panose="05000000000000000000" pitchFamily="2" charset="2"/>
              <a:buChar char="Ø"/>
            </a:pPr>
            <a:endParaRPr lang="cs-CZ"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8458722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Výjimky z </a:t>
            </a:r>
            <a:r>
              <a:rPr lang="cs-CZ" b="1" dirty="0" err="1"/>
              <a:t>arrestatoria</a:t>
            </a:r>
            <a:r>
              <a:rPr lang="cs-CZ" b="1" dirty="0"/>
              <a:t> a </a:t>
            </a:r>
            <a:r>
              <a:rPr lang="cs-CZ" b="1" dirty="0" err="1"/>
              <a:t>inhibitoria</a:t>
            </a:r>
            <a:r>
              <a:rPr lang="cs-CZ" b="1" dirty="0"/>
              <a:t> III</a:t>
            </a:r>
          </a:p>
        </p:txBody>
      </p:sp>
      <p:sp>
        <p:nvSpPr>
          <p:cNvPr id="3" name="Zástupný symbol pro obsah 2"/>
          <p:cNvSpPr>
            <a:spLocks noGrp="1"/>
          </p:cNvSpPr>
          <p:nvPr>
            <p:ph idx="1"/>
          </p:nvPr>
        </p:nvSpPr>
        <p:spPr/>
        <p:txBody>
          <a:bodyPr>
            <a:normAutofit/>
          </a:bodyPr>
          <a:lstStyle/>
          <a:p>
            <a:pPr marL="452628" algn="just"/>
            <a:r>
              <a:rPr lang="cs-CZ" sz="2000" dirty="0">
                <a:latin typeface="Arial" panose="020B0604020202020204" pitchFamily="34" charset="0"/>
                <a:cs typeface="Arial" panose="020B0604020202020204" pitchFamily="34" charset="0"/>
              </a:rPr>
              <a:t>Jde-li o exekuci přikázáním pohledávky z účtu manžela dlužníka, nevztahují se </a:t>
            </a:r>
            <a:r>
              <a:rPr lang="cs-CZ" sz="2000" dirty="0">
                <a:solidFill>
                  <a:schemeClr val="tx1"/>
                </a:solidFill>
                <a:latin typeface="Arial" panose="020B0604020202020204" pitchFamily="34" charset="0"/>
                <a:cs typeface="Arial" panose="020B0604020202020204" pitchFamily="34" charset="0"/>
              </a:rPr>
              <a:t>zákazy uvedené v § 304 odst. 1 a 3 ani postup podle § 307 odst. 1 a 2 OSŘ na částku ve výši </a:t>
            </a:r>
            <a:r>
              <a:rPr lang="cs-CZ" sz="2000" dirty="0">
                <a:latin typeface="Arial" panose="020B0604020202020204" pitchFamily="34" charset="0"/>
                <a:cs typeface="Arial" panose="020B0604020202020204" pitchFamily="34" charset="0"/>
              </a:rPr>
              <a:t>poloviny peněžních prostředků, které byly na účtu v okamžiku, v němž byl peněžnímu ústavu doručen exekuční příkaz. Je-li tato částka nižší než trojnásobek životního minima, nevztahují se </a:t>
            </a:r>
            <a:r>
              <a:rPr lang="cs-CZ" sz="2000" dirty="0">
                <a:solidFill>
                  <a:schemeClr val="tx1"/>
                </a:solidFill>
                <a:latin typeface="Arial" panose="020B0604020202020204" pitchFamily="34" charset="0"/>
                <a:cs typeface="Arial" panose="020B0604020202020204" pitchFamily="34" charset="0"/>
              </a:rPr>
              <a:t>zákazy uvedené v § 304 odst. 1 a 3 ani postup podle § 307 odst. 1 a 2 OSŘ na částku ve výši trojnásobku životního minima jednotlivce.</a:t>
            </a:r>
            <a:r>
              <a:rPr lang="cs-CZ" sz="2000" dirty="0">
                <a:latin typeface="Arial" panose="020B0604020202020204" pitchFamily="34" charset="0"/>
                <a:cs typeface="Arial" panose="020B0604020202020204" pitchFamily="34" charset="0"/>
              </a:rPr>
              <a:t>  </a:t>
            </a:r>
          </a:p>
          <a:p>
            <a:pPr marL="452628" algn="just"/>
            <a:endParaRPr lang="cs-CZ" sz="2000" dirty="0">
              <a:latin typeface="Arial" panose="020B0604020202020204" pitchFamily="34" charset="0"/>
              <a:cs typeface="Arial" panose="020B0604020202020204" pitchFamily="34" charset="0"/>
            </a:endParaRPr>
          </a:p>
          <a:p>
            <a:pPr marL="452628" algn="just"/>
            <a:r>
              <a:rPr lang="cs-CZ" sz="2000" dirty="0">
                <a:latin typeface="Arial" panose="020B0604020202020204" pitchFamily="34" charset="0"/>
                <a:cs typeface="Arial" panose="020B0604020202020204" pitchFamily="34" charset="0"/>
              </a:rPr>
              <a:t>Peněžní prostředky vyplatí peněžní ústav manželovi dlužníka na jeho žádost. O tom musí být manžel dlužníka v exekučním příkazu poučen. </a:t>
            </a:r>
          </a:p>
          <a:p>
            <a:endParaRPr lang="cs-CZ" dirty="0"/>
          </a:p>
        </p:txBody>
      </p:sp>
    </p:spTree>
    <p:extLst>
      <p:ext uri="{BB962C8B-B14F-4D97-AF65-F5344CB8AC3E}">
        <p14:creationId xmlns:p14="http://schemas.microsoft.com/office/powerpoint/2010/main" val="3129727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EXEKUČNÍ TITUL</a:t>
            </a:r>
            <a:endParaRPr lang="cs-CZ" dirty="0"/>
          </a:p>
        </p:txBody>
      </p:sp>
      <p:sp>
        <p:nvSpPr>
          <p:cNvPr id="3" name="Zástupný symbol pro obsah 2"/>
          <p:cNvSpPr>
            <a:spLocks noGrp="1"/>
          </p:cNvSpPr>
          <p:nvPr>
            <p:ph idx="1"/>
          </p:nvPr>
        </p:nvSpPr>
        <p:spPr/>
        <p:txBody>
          <a:bodyPr/>
          <a:lstStyle/>
          <a:p>
            <a:pPr algn="just"/>
            <a:r>
              <a:rPr lang="cs-CZ" dirty="0">
                <a:latin typeface="Arial" panose="020B0604020202020204" pitchFamily="34" charset="0"/>
                <a:cs typeface="Arial" panose="020B0604020202020204" pitchFamily="34" charset="0"/>
              </a:rPr>
              <a:t>Platební výměr (hromadný předpisný seznam), kterým správce poplatku vyměřil místní poplatek, je v právní moci, jestliže je </a:t>
            </a:r>
            <a:r>
              <a:rPr lang="cs-CZ" b="1" u="sng" dirty="0">
                <a:latin typeface="Arial" panose="020B0604020202020204" pitchFamily="34" charset="0"/>
                <a:cs typeface="Arial" panose="020B0604020202020204" pitchFamily="34" charset="0"/>
              </a:rPr>
              <a:t>účinný </a:t>
            </a:r>
            <a:r>
              <a:rPr lang="cs-CZ" dirty="0">
                <a:latin typeface="Arial" panose="020B0604020202020204" pitchFamily="34" charset="0"/>
                <a:cs typeface="Arial" panose="020B0604020202020204" pitchFamily="34" charset="0"/>
              </a:rPr>
              <a:t>a současně se </a:t>
            </a:r>
            <a:r>
              <a:rPr lang="cs-CZ" b="1" u="sng" dirty="0">
                <a:latin typeface="Arial" panose="020B0604020202020204" pitchFamily="34" charset="0"/>
                <a:cs typeface="Arial" panose="020B0604020202020204" pitchFamily="34" charset="0"/>
              </a:rPr>
              <a:t>nelze proti němu odvolat</a:t>
            </a:r>
            <a:r>
              <a:rPr lang="cs-CZ" dirty="0">
                <a:latin typeface="Arial" panose="020B0604020202020204" pitchFamily="34" charset="0"/>
                <a:cs typeface="Arial" panose="020B0604020202020204" pitchFamily="34" charset="0"/>
              </a:rPr>
              <a:t>.</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Vůči příjemci, poplatkovému subjektu, je platební výměr účinný okamžikem jeho </a:t>
            </a:r>
            <a:r>
              <a:rPr lang="cs-CZ" b="1" u="sng" dirty="0">
                <a:latin typeface="Arial" panose="020B0604020202020204" pitchFamily="34" charset="0"/>
                <a:cs typeface="Arial" panose="020B0604020202020204" pitchFamily="34" charset="0"/>
              </a:rPr>
              <a:t>oznámení</a:t>
            </a:r>
            <a:r>
              <a:rPr lang="cs-CZ" dirty="0">
                <a:latin typeface="Arial" panose="020B0604020202020204" pitchFamily="34" charset="0"/>
                <a:cs typeface="Arial" panose="020B0604020202020204" pitchFamily="34" charset="0"/>
              </a:rPr>
              <a:t> (doručení nebo jiný prokazatelný způsob seznámení příjemce s jeho obsahem).</a:t>
            </a:r>
          </a:p>
          <a:p>
            <a:endParaRPr lang="cs-CZ" dirty="0"/>
          </a:p>
        </p:txBody>
      </p:sp>
    </p:spTree>
    <p:extLst>
      <p:ext uri="{BB962C8B-B14F-4D97-AF65-F5344CB8AC3E}">
        <p14:creationId xmlns:p14="http://schemas.microsoft.com/office/powerpoint/2010/main" val="103272412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Postižení pohledávky z účtu pro více pohledávek  </a:t>
            </a:r>
          </a:p>
        </p:txBody>
      </p:sp>
      <p:sp>
        <p:nvSpPr>
          <p:cNvPr id="3" name="Zástupný symbol pro obsah 2"/>
          <p:cNvSpPr>
            <a:spLocks noGrp="1"/>
          </p:cNvSpPr>
          <p:nvPr>
            <p:ph idx="1"/>
          </p:nvPr>
        </p:nvSpPr>
        <p:spPr/>
        <p:txBody>
          <a:bodyPr/>
          <a:lstStyle/>
          <a:p>
            <a:pPr algn="just"/>
            <a:r>
              <a:rPr lang="cs-CZ" sz="2000" dirty="0">
                <a:solidFill>
                  <a:schemeClr val="tx1"/>
                </a:solidFill>
                <a:latin typeface="Arial" panose="020B0604020202020204" pitchFamily="34" charset="0"/>
                <a:cs typeface="Arial" panose="020B0604020202020204" pitchFamily="34" charset="0"/>
              </a:rPr>
              <a:t>Byla-li exekuce přikázáním pohledávky z téhož účtu nařízena k vydobytí více pohledávek, uspokojují se jednotlivé pohledávky podle svého pořadí. </a:t>
            </a:r>
          </a:p>
          <a:p>
            <a:pPr algn="just"/>
            <a:endParaRPr lang="cs-CZ" sz="2000" dirty="0">
              <a:solidFill>
                <a:schemeClr val="tx1"/>
              </a:solidFill>
              <a:latin typeface="Arial" panose="020B0604020202020204" pitchFamily="34" charset="0"/>
              <a:cs typeface="Arial" panose="020B0604020202020204" pitchFamily="34" charset="0"/>
            </a:endParaRPr>
          </a:p>
          <a:p>
            <a:pPr algn="just"/>
            <a:r>
              <a:rPr lang="cs-CZ" sz="2000" dirty="0">
                <a:solidFill>
                  <a:schemeClr val="tx1"/>
                </a:solidFill>
                <a:latin typeface="Arial" panose="020B0604020202020204" pitchFamily="34" charset="0"/>
                <a:cs typeface="Arial" panose="020B0604020202020204" pitchFamily="34" charset="0"/>
              </a:rPr>
              <a:t>Pořadí pohledávek se řídí dnem, kdy byl peněžnímu ústavu doručen exekuční příkaz; byly-li mu téhož dne doručeny exekuční příkazy  pro několik pohledávek, mají tyto pohledávky stejné pořadí. Nestačí-li pohledávka z účtu dlužníka k uspokojení všech vymáhaných pohledávek se stejným pořadím, uhradí se poměrně; ustanovení § 316 odst. 2 a 3 OSŘ tu platí obdobně. </a:t>
            </a:r>
          </a:p>
          <a:p>
            <a:endParaRPr lang="cs-CZ" dirty="0"/>
          </a:p>
        </p:txBody>
      </p:sp>
    </p:spTree>
    <p:extLst>
      <p:ext uri="{BB962C8B-B14F-4D97-AF65-F5344CB8AC3E}">
        <p14:creationId xmlns:p14="http://schemas.microsoft.com/office/powerpoint/2010/main" val="267212937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1" dirty="0"/>
              <a:t>DE přikázáním pohledávky z účtu </a:t>
            </a:r>
            <a:br>
              <a:rPr lang="cs-CZ" b="1" dirty="0"/>
            </a:br>
            <a:r>
              <a:rPr lang="cs-CZ" b="1" dirty="0"/>
              <a:t>u poskytovatele platebních služeb </a:t>
            </a:r>
            <a:endParaRPr lang="cs-CZ" dirty="0"/>
          </a:p>
        </p:txBody>
      </p:sp>
      <p:sp>
        <p:nvSpPr>
          <p:cNvPr id="3" name="Zástupný symbol pro obsah 2"/>
          <p:cNvSpPr>
            <a:spLocks noGrp="1"/>
          </p:cNvSpPr>
          <p:nvPr>
            <p:ph idx="1"/>
          </p:nvPr>
        </p:nvSpPr>
        <p:spPr/>
        <p:txBody>
          <a:bodyPr/>
          <a:lstStyle/>
          <a:p>
            <a:pPr marL="0" indent="0">
              <a:buNone/>
            </a:pPr>
            <a:r>
              <a:rPr lang="cs-CZ" b="1" u="sng" dirty="0">
                <a:latin typeface="Arial" panose="020B0604020202020204" pitchFamily="34" charset="0"/>
                <a:cs typeface="Arial" panose="020B0604020202020204" pitchFamily="34" charset="0"/>
              </a:rPr>
              <a:t>Vkladní knížka </a:t>
            </a:r>
          </a:p>
          <a:p>
            <a:pPr marL="0" indent="0">
              <a:buNone/>
            </a:pPr>
            <a:r>
              <a:rPr lang="cs-CZ" dirty="0">
                <a:latin typeface="Arial" panose="020B0604020202020204" pitchFamily="34" charset="0"/>
                <a:cs typeface="Arial" panose="020B0604020202020204" pitchFamily="34" charset="0"/>
              </a:rPr>
              <a:t>§ 2676 – 2679 z. č. 89/2012 Sb., OZ</a:t>
            </a:r>
          </a:p>
          <a:p>
            <a:pPr marL="0" indent="0">
              <a:buNone/>
            </a:pPr>
            <a:endParaRPr lang="cs-CZ" dirty="0">
              <a:latin typeface="Arial" panose="020B0604020202020204" pitchFamily="34" charset="0"/>
              <a:cs typeface="Arial" panose="020B0604020202020204" pitchFamily="34" charset="0"/>
            </a:endParaRPr>
          </a:p>
          <a:p>
            <a:pPr marL="0" indent="0">
              <a:buNone/>
            </a:pPr>
            <a:r>
              <a:rPr lang="cs-CZ" dirty="0">
                <a:latin typeface="Arial" panose="020B0604020202020204" pitchFamily="34" charset="0"/>
                <a:cs typeface="Arial" panose="020B0604020202020204" pitchFamily="34" charset="0"/>
              </a:rPr>
              <a:t>stejné pojetí jako účet (VK je potvrzením o složení peněz na účet) </a:t>
            </a:r>
          </a:p>
          <a:p>
            <a:pPr marL="0" indent="0">
              <a:buNone/>
            </a:pPr>
            <a:endParaRPr lang="cs-CZ" dirty="0">
              <a:latin typeface="Arial" panose="020B0604020202020204" pitchFamily="34" charset="0"/>
              <a:cs typeface="Arial" panose="020B0604020202020204" pitchFamily="34" charset="0"/>
            </a:endParaRPr>
          </a:p>
          <a:p>
            <a:pPr marL="0" indent="0">
              <a:buNone/>
            </a:pPr>
            <a:r>
              <a:rPr lang="cs-CZ" dirty="0">
                <a:latin typeface="Arial" panose="020B0604020202020204" pitchFamily="34" charset="0"/>
                <a:cs typeface="Arial" panose="020B0604020202020204" pitchFamily="34" charset="0"/>
              </a:rPr>
              <a:t>                </a:t>
            </a:r>
          </a:p>
          <a:p>
            <a:pPr marL="0" indent="0">
              <a:buNone/>
            </a:pPr>
            <a:endParaRPr lang="cs-CZ" dirty="0">
              <a:latin typeface="Arial" panose="020B0604020202020204" pitchFamily="34" charset="0"/>
              <a:cs typeface="Arial" panose="020B0604020202020204" pitchFamily="34" charset="0"/>
            </a:endParaRPr>
          </a:p>
          <a:p>
            <a:pPr marL="0" indent="0">
              <a:buNone/>
            </a:pPr>
            <a:r>
              <a:rPr lang="cs-CZ" dirty="0">
                <a:latin typeface="Arial" panose="020B0604020202020204" pitchFamily="34" charset="0"/>
                <a:cs typeface="Arial" panose="020B0604020202020204" pitchFamily="34" charset="0"/>
              </a:rPr>
              <a:t>		                  DE dle ustanovení § 190 DŘ </a:t>
            </a:r>
          </a:p>
          <a:p>
            <a:endParaRPr lang="cs-CZ" dirty="0"/>
          </a:p>
          <a:p>
            <a:endParaRPr lang="cs-CZ" dirty="0"/>
          </a:p>
        </p:txBody>
      </p:sp>
      <p:sp>
        <p:nvSpPr>
          <p:cNvPr id="4" name="Šipka dolů 3"/>
          <p:cNvSpPr/>
          <p:nvPr/>
        </p:nvSpPr>
        <p:spPr>
          <a:xfrm>
            <a:off x="4242487" y="3929449"/>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355310036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Exekuce přikázáním pohledávky z účtu a lhůta pro placení daně</a:t>
            </a:r>
          </a:p>
        </p:txBody>
      </p:sp>
      <p:sp>
        <p:nvSpPr>
          <p:cNvPr id="3" name="Zástupný symbol pro obsah 2"/>
          <p:cNvSpPr>
            <a:spLocks noGrp="1"/>
          </p:cNvSpPr>
          <p:nvPr>
            <p:ph idx="1"/>
          </p:nvPr>
        </p:nvSpPr>
        <p:spPr/>
        <p:txBody>
          <a:bodyPr>
            <a:normAutofit lnSpcReduction="10000"/>
          </a:bodyPr>
          <a:lstStyle/>
          <a:p>
            <a:pPr marL="0" indent="0">
              <a:buNone/>
            </a:pPr>
            <a:r>
              <a:rPr lang="cs-CZ" b="1" dirty="0"/>
              <a:t>rozsudek NSS ze dne 06.06.2019, č. j. 1 </a:t>
            </a:r>
            <a:r>
              <a:rPr lang="cs-CZ" b="1" dirty="0" err="1"/>
              <a:t>Afs</a:t>
            </a:r>
            <a:r>
              <a:rPr lang="cs-CZ" b="1" dirty="0"/>
              <a:t> 155/2018 – 26 </a:t>
            </a:r>
          </a:p>
          <a:p>
            <a:pPr marL="0" indent="0" algn="just">
              <a:buNone/>
            </a:pPr>
            <a:r>
              <a:rPr lang="cs-CZ" dirty="0">
                <a:latin typeface="Arial" panose="020B0604020202020204" pitchFamily="34" charset="0"/>
                <a:cs typeface="Arial" panose="020B0604020202020204" pitchFamily="34" charset="0"/>
              </a:rPr>
              <a:t>Správce daně nařídil exekuci přikázáním pohledávky z účtu a následně DE zastavil podle § 181/2 písm. i) DŘ na základě sdělení poddlužníka, že účet byl zrušen před doručením EP poddlužníkovi. DS namítal mj., že EP bylo zasaženo do jeho práv – přerušení běhu lhůty pro placení daně.</a:t>
            </a:r>
          </a:p>
          <a:p>
            <a:pPr algn="just">
              <a:defRPr/>
            </a:pPr>
            <a:r>
              <a:rPr lang="cs-CZ" dirty="0">
                <a:latin typeface="Arial" panose="020B0604020202020204" pitchFamily="34" charset="0"/>
                <a:cs typeface="Arial" panose="020B0604020202020204" pitchFamily="34" charset="0"/>
              </a:rPr>
              <a:t>Předpokladem nastoupení účinků, které zákon spojuje s vydáním EP na přikázání pohledávky z účtu, je skutečnost, že dlužník má u poskytovatele platebních služeb v době nařízení DE zřízen účet. V případě neexistence účtu je důsledkem nepřípustnost exekuce od samého počátku. </a:t>
            </a:r>
          </a:p>
          <a:p>
            <a:pPr algn="just">
              <a:defRPr/>
            </a:pPr>
            <a:r>
              <a:rPr lang="cs-CZ" dirty="0">
                <a:latin typeface="Arial" panose="020B0604020202020204" pitchFamily="34" charset="0"/>
                <a:cs typeface="Arial" panose="020B0604020202020204" pitchFamily="34" charset="0"/>
              </a:rPr>
              <a:t>!!! </a:t>
            </a:r>
            <a:r>
              <a:rPr lang="cs-CZ" b="1" u="sng" dirty="0">
                <a:latin typeface="Arial" panose="020B0604020202020204" pitchFamily="34" charset="0"/>
                <a:cs typeface="Arial" panose="020B0604020202020204" pitchFamily="34" charset="0"/>
              </a:rPr>
              <a:t>Vydání EP na neexistující účet či</a:t>
            </a:r>
            <a:r>
              <a:rPr lang="cs-CZ" dirty="0">
                <a:latin typeface="Arial" panose="020B0604020202020204" pitchFamily="34" charset="0"/>
                <a:cs typeface="Arial" panose="020B0604020202020204" pitchFamily="34" charset="0"/>
              </a:rPr>
              <a:t> s úmyslem přerušit běh lhůty pro placení daně bez zjevného úmyslu vymoci daň (</a:t>
            </a:r>
            <a:r>
              <a:rPr lang="cs-CZ" b="1" u="sng" dirty="0">
                <a:latin typeface="Arial" panose="020B0604020202020204" pitchFamily="34" charset="0"/>
                <a:cs typeface="Arial" panose="020B0604020202020204" pitchFamily="34" charset="0"/>
              </a:rPr>
              <a:t>formální úkon) nemá za následek přerušení běhu lhůty pro placení daně</a:t>
            </a:r>
            <a:r>
              <a:rPr lang="cs-CZ" dirty="0">
                <a:latin typeface="Arial" panose="020B0604020202020204" pitchFamily="34" charset="0"/>
                <a:cs typeface="Arial" panose="020B0604020202020204" pitchFamily="34" charset="0"/>
              </a:rPr>
              <a:t> dle § 160/3 DŘ. </a:t>
            </a:r>
          </a:p>
          <a:p>
            <a:pPr algn="just">
              <a:defRPr/>
            </a:pPr>
            <a:r>
              <a:rPr lang="cs-CZ" dirty="0">
                <a:latin typeface="Arial" panose="020B0604020202020204" pitchFamily="34" charset="0"/>
                <a:cs typeface="Arial" panose="020B0604020202020204" pitchFamily="34" charset="0"/>
              </a:rPr>
              <a:t>!!! Takto nařízenou exekuci je třeba zastavit dle § 181/2 písm. i) DŘ</a:t>
            </a:r>
            <a:endParaRPr lang="cs-CZ" b="1" dirty="0">
              <a:latin typeface="Arial" panose="020B0604020202020204" pitchFamily="34" charset="0"/>
              <a:cs typeface="Arial" panose="020B0604020202020204" pitchFamily="34" charset="0"/>
            </a:endParaRPr>
          </a:p>
          <a:p>
            <a:endParaRPr lang="cs-CZ" dirty="0"/>
          </a:p>
        </p:txBody>
      </p:sp>
    </p:spTree>
    <p:extLst>
      <p:ext uri="{BB962C8B-B14F-4D97-AF65-F5344CB8AC3E}">
        <p14:creationId xmlns:p14="http://schemas.microsoft.com/office/powerpoint/2010/main" val="42986005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Daňová exekuce přikázáním jiné peněžité pohledávky  </a:t>
            </a:r>
            <a:endParaRPr lang="cs-CZ" dirty="0"/>
          </a:p>
        </p:txBody>
      </p:sp>
      <p:sp>
        <p:nvSpPr>
          <p:cNvPr id="3" name="Zástupný symbol pro obsah 2"/>
          <p:cNvSpPr>
            <a:spLocks noGrp="1"/>
          </p:cNvSpPr>
          <p:nvPr>
            <p:ph idx="1"/>
          </p:nvPr>
        </p:nvSpPr>
        <p:spPr/>
        <p:txBody>
          <a:bodyPr/>
          <a:lstStyle/>
          <a:p>
            <a:pPr algn="just"/>
            <a:r>
              <a:rPr lang="cs-CZ" dirty="0">
                <a:latin typeface="Arial" panose="020B0604020202020204" pitchFamily="34" charset="0"/>
                <a:cs typeface="Arial" panose="020B0604020202020204" pitchFamily="34" charset="0"/>
              </a:rPr>
              <a:t>daňová exekuce přikázáním jiné peněžité pohledávky postihuje jinou peněžitou pohledávku dlužníka než nárok na mzdu nebo na pohledávku z účtu u poskytovatele platebních služeb, a to do částky uvedené v exekučním příkazu</a:t>
            </a:r>
          </a:p>
          <a:p>
            <a:pPr algn="just"/>
            <a:r>
              <a:rPr lang="cs-CZ" dirty="0">
                <a:latin typeface="Arial" panose="020B0604020202020204" pitchFamily="34" charset="0"/>
                <a:cs typeface="Arial" panose="020B0604020202020204" pitchFamily="34" charset="0"/>
              </a:rPr>
              <a:t>exekuci lze nařídit i v případě, že pohledávka dlužníka se stane splatnou teprve v budoucnu, jakož i v případě, že dlužníkovi budou dílčí pohledávky z téhož právního důvodu v budoucnu postupně vznikat </a:t>
            </a:r>
          </a:p>
          <a:p>
            <a:pPr algn="just"/>
            <a:r>
              <a:rPr lang="cs-CZ" dirty="0">
                <a:latin typeface="Arial" panose="020B0604020202020204" pitchFamily="34" charset="0"/>
                <a:cs typeface="Arial" panose="020B0604020202020204" pitchFamily="34" charset="0"/>
              </a:rPr>
              <a:t>exekuční příkaz se doručí poddlužníkovi dříve než dlužníkovi</a:t>
            </a:r>
          </a:p>
        </p:txBody>
      </p:sp>
    </p:spTree>
    <p:extLst>
      <p:ext uri="{BB962C8B-B14F-4D97-AF65-F5344CB8AC3E}">
        <p14:creationId xmlns:p14="http://schemas.microsoft.com/office/powerpoint/2010/main" val="401191478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Daňová exekuce přikázáním jiné peněžité pohledávky </a:t>
            </a:r>
            <a:endParaRPr lang="cs-CZ" dirty="0"/>
          </a:p>
        </p:txBody>
      </p:sp>
      <p:sp>
        <p:nvSpPr>
          <p:cNvPr id="3" name="Zástupný symbol pro obsah 2"/>
          <p:cNvSpPr>
            <a:spLocks noGrp="1"/>
          </p:cNvSpPr>
          <p:nvPr>
            <p:ph idx="1"/>
          </p:nvPr>
        </p:nvSpPr>
        <p:spPr/>
        <p:txBody>
          <a:bodyPr>
            <a:noAutofit/>
          </a:bodyPr>
          <a:lstStyle/>
          <a:p>
            <a:pPr algn="just"/>
            <a:r>
              <a:rPr lang="cs-CZ" sz="2000" dirty="0">
                <a:latin typeface="Arial" panose="020B0604020202020204" pitchFamily="34" charset="0"/>
                <a:cs typeface="Arial" panose="020B0604020202020204" pitchFamily="34" charset="0"/>
              </a:rPr>
              <a:t>v exekučním příkazu zakáže správce daně dlužníkovi, aby se svou pohledávkou jakkoli nakládal </a:t>
            </a:r>
          </a:p>
          <a:p>
            <a:pPr algn="just"/>
            <a:r>
              <a:rPr lang="cs-CZ" sz="2000" dirty="0">
                <a:latin typeface="Arial" panose="020B0604020202020204" pitchFamily="34" charset="0"/>
                <a:cs typeface="Arial" panose="020B0604020202020204" pitchFamily="34" charset="0"/>
              </a:rPr>
              <a:t>od doručení exekučního příkazu ztrácí dlužník právo na vyplacení pohledávky </a:t>
            </a:r>
          </a:p>
          <a:p>
            <a:pPr algn="just"/>
            <a:r>
              <a:rPr lang="cs-CZ" sz="2000" dirty="0">
                <a:latin typeface="Arial" panose="020B0604020202020204" pitchFamily="34" charset="0"/>
                <a:cs typeface="Arial" panose="020B0604020202020204" pitchFamily="34" charset="0"/>
              </a:rPr>
              <a:t>poddlužníkovi správce daně zakáže, aby od okamžiku, kdy mu byl exekuční příkaz doručen, dlužníkovi jeho pohledávku vyplatil, provedl na ni započtení nebo s ní jinak nakládal </a:t>
            </a:r>
          </a:p>
        </p:txBody>
      </p:sp>
    </p:spTree>
    <p:extLst>
      <p:ext uri="{BB962C8B-B14F-4D97-AF65-F5344CB8AC3E}">
        <p14:creationId xmlns:p14="http://schemas.microsoft.com/office/powerpoint/2010/main" val="335591154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Provedení daňové exekuce přikázáním jiné peněžité pohledávky</a:t>
            </a:r>
            <a:endParaRPr lang="cs-CZ" dirty="0"/>
          </a:p>
        </p:txBody>
      </p:sp>
      <p:sp>
        <p:nvSpPr>
          <p:cNvPr id="3" name="Zástupný symbol pro obsah 2"/>
          <p:cNvSpPr>
            <a:spLocks noGrp="1"/>
          </p:cNvSpPr>
          <p:nvPr>
            <p:ph idx="1"/>
          </p:nvPr>
        </p:nvSpPr>
        <p:spPr/>
        <p:txBody>
          <a:bodyPr>
            <a:normAutofit/>
          </a:bodyPr>
          <a:lstStyle/>
          <a:p>
            <a:pPr algn="just"/>
            <a:r>
              <a:rPr lang="cs-CZ" sz="2000" dirty="0">
                <a:latin typeface="Arial" panose="020B0604020202020204" pitchFamily="34" charset="0"/>
                <a:cs typeface="Arial" panose="020B0604020202020204" pitchFamily="34" charset="0"/>
              </a:rPr>
              <a:t>exekuce se provede tak, že poddlužník po právní moci exekučního příkazu vyplatí správci daně pohledávku v rozsahu, v jakém byla exekucí postižena</a:t>
            </a:r>
          </a:p>
          <a:p>
            <a:pPr algn="just"/>
            <a:endParaRPr lang="cs-CZ" sz="2000" dirty="0">
              <a:latin typeface="Arial" panose="020B0604020202020204" pitchFamily="34" charset="0"/>
              <a:cs typeface="Arial" panose="020B0604020202020204" pitchFamily="34" charset="0"/>
            </a:endParaRPr>
          </a:p>
          <a:p>
            <a:pPr algn="just"/>
            <a:r>
              <a:rPr lang="cs-CZ" sz="2000" dirty="0">
                <a:latin typeface="Arial" panose="020B0604020202020204" pitchFamily="34" charset="0"/>
                <a:cs typeface="Arial" panose="020B0604020202020204" pitchFamily="34" charset="0"/>
              </a:rPr>
              <a:t>poddlužník vyplatí splatnou pohledávku v den, který následuje po doručení vyrozumění o nabytí právní moci; pokud není pohledávka splatná, vyplatí ji správci daně, jakmile se splatnou stane</a:t>
            </a:r>
          </a:p>
        </p:txBody>
      </p:sp>
    </p:spTree>
    <p:extLst>
      <p:ext uri="{BB962C8B-B14F-4D97-AF65-F5344CB8AC3E}">
        <p14:creationId xmlns:p14="http://schemas.microsoft.com/office/powerpoint/2010/main" val="269768677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Pohledávky nepodléhající exekuci  </a:t>
            </a:r>
            <a:endParaRPr lang="cs-CZ" dirty="0"/>
          </a:p>
        </p:txBody>
      </p:sp>
      <p:sp>
        <p:nvSpPr>
          <p:cNvPr id="3" name="Zástupný symbol pro obsah 2"/>
          <p:cNvSpPr>
            <a:spLocks noGrp="1"/>
          </p:cNvSpPr>
          <p:nvPr>
            <p:ph idx="1"/>
          </p:nvPr>
        </p:nvSpPr>
        <p:spPr/>
        <p:txBody>
          <a:bodyPr/>
          <a:lstStyle/>
          <a:p>
            <a:pPr algn="just"/>
            <a:r>
              <a:rPr lang="cs-CZ" sz="2400" dirty="0">
                <a:latin typeface="Arial" panose="020B0604020202020204" pitchFamily="34" charset="0"/>
                <a:cs typeface="Arial" panose="020B0604020202020204" pitchFamily="34" charset="0"/>
              </a:rPr>
              <a:t>při nařízení exekuce správce daně zásadně nezkoumá, zda pohledávka, která má být postižena, je pohledávkou nepodléhající exekuci, a dojde-li k jejímu postižení, může se dlužník domáhat zastavení daňové exekuce podle § 181 odst. 2 písm. i) daňového řádu </a:t>
            </a:r>
          </a:p>
          <a:p>
            <a:pPr algn="just"/>
            <a:r>
              <a:rPr lang="cs-CZ" sz="2400" dirty="0">
                <a:latin typeface="Arial" panose="020B0604020202020204" pitchFamily="34" charset="0"/>
                <a:cs typeface="Arial" panose="020B0604020202020204" pitchFamily="34" charset="0"/>
              </a:rPr>
              <a:t>výjimku představuje pouze situace, kdy již při vydání exekučního příkazu je zřejmé, že má být postižena právě takováto pohledávka</a:t>
            </a:r>
          </a:p>
          <a:p>
            <a:pPr algn="just"/>
            <a:endParaRPr lang="cs-CZ"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447859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Pohledávky nepodléhající exekuci </a:t>
            </a:r>
            <a:endParaRPr lang="cs-CZ" dirty="0"/>
          </a:p>
        </p:txBody>
      </p:sp>
      <p:sp>
        <p:nvSpPr>
          <p:cNvPr id="3" name="Zástupný symbol pro obsah 2"/>
          <p:cNvSpPr>
            <a:spLocks noGrp="1"/>
          </p:cNvSpPr>
          <p:nvPr>
            <p:ph idx="1"/>
          </p:nvPr>
        </p:nvSpPr>
        <p:spPr/>
        <p:txBody>
          <a:bodyPr>
            <a:normAutofit fontScale="92500" lnSpcReduction="20000"/>
          </a:bodyPr>
          <a:lstStyle/>
          <a:p>
            <a:pPr algn="just"/>
            <a:r>
              <a:rPr lang="cs-CZ" dirty="0">
                <a:solidFill>
                  <a:schemeClr val="tx1"/>
                </a:solidFill>
                <a:latin typeface="Arial" panose="020B0604020202020204" pitchFamily="34" charset="0"/>
                <a:cs typeface="Arial" panose="020B0604020202020204" pitchFamily="34" charset="0"/>
              </a:rPr>
              <a:t>pohledávky náhrady, kterou podle pojistné smlouvy vyplácí pojišťovna, má-li být náhrady použito k novému vybudování nebo k opravě budovy a výživné na dítě</a:t>
            </a:r>
          </a:p>
          <a:p>
            <a:pPr algn="just"/>
            <a:endParaRPr lang="cs-CZ" dirty="0">
              <a:solidFill>
                <a:schemeClr val="tx1"/>
              </a:solidFill>
              <a:latin typeface="Arial" panose="020B0604020202020204" pitchFamily="34" charset="0"/>
              <a:cs typeface="Arial" panose="020B0604020202020204" pitchFamily="34" charset="0"/>
            </a:endParaRPr>
          </a:p>
          <a:p>
            <a:pPr algn="just"/>
            <a:r>
              <a:rPr lang="cs-CZ" dirty="0">
                <a:solidFill>
                  <a:schemeClr val="tx1"/>
                </a:solidFill>
                <a:latin typeface="Arial" panose="020B0604020202020204" pitchFamily="34" charset="0"/>
                <a:cs typeface="Arial" panose="020B0604020202020204" pitchFamily="34" charset="0"/>
              </a:rPr>
              <a:t>peněžité dávky sociální péče, dávky pomoci v hmotné nouzi, náhradní výživné na nezaopatřené dítě, daňový bonus, z dávek státní sociální podpory příspěvek na bydlení, příplatek k důchodu ke zmírnění některých křivd způsobených komunistickým režimem v oblasti sociální, příplatek k důchodu a zvláštní příspěvek k důchodu podle zákona upravujícího ocenění účastníků národní boje za vznik a osvobození Československa a některých pozůstalých po nich a jednorázově vyplácené dávky státní sociální podpory a pěstounské péče</a:t>
            </a:r>
          </a:p>
          <a:p>
            <a:pPr algn="just"/>
            <a:endParaRPr lang="cs-CZ" dirty="0">
              <a:solidFill>
                <a:schemeClr val="tx1"/>
              </a:solidFill>
              <a:latin typeface="Arial" panose="020B0604020202020204" pitchFamily="34" charset="0"/>
              <a:cs typeface="Arial" panose="020B0604020202020204" pitchFamily="34" charset="0"/>
            </a:endParaRPr>
          </a:p>
          <a:p>
            <a:pPr algn="just"/>
            <a:r>
              <a:rPr lang="cs-CZ" dirty="0">
                <a:solidFill>
                  <a:schemeClr val="tx1"/>
                </a:solidFill>
                <a:latin typeface="Arial" panose="020B0604020202020204" pitchFamily="34" charset="0"/>
                <a:cs typeface="Arial" panose="020B0604020202020204" pitchFamily="34" charset="0"/>
              </a:rPr>
              <a:t>pohledávky, které povinný nabyl jako substituční jmění. To neplatí, má-li povinný právo s pohledávkou volně nakládat nebo jde-li o exekuci, kterou jsou vymáhány zůstavitelovy dluhy nebo dluhy související s nutnou správou věcí nabytých jako substituční jmění</a:t>
            </a:r>
          </a:p>
        </p:txBody>
      </p:sp>
    </p:spTree>
    <p:extLst>
      <p:ext uri="{BB962C8B-B14F-4D97-AF65-F5344CB8AC3E}">
        <p14:creationId xmlns:p14="http://schemas.microsoft.com/office/powerpoint/2010/main" val="300762708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Omezené postižení pohledávek </a:t>
            </a:r>
          </a:p>
        </p:txBody>
      </p:sp>
      <p:sp>
        <p:nvSpPr>
          <p:cNvPr id="3" name="Zástupný symbol pro obsah 2"/>
          <p:cNvSpPr>
            <a:spLocks noGrp="1"/>
          </p:cNvSpPr>
          <p:nvPr>
            <p:ph idx="1"/>
          </p:nvPr>
        </p:nvSpPr>
        <p:spPr/>
        <p:txBody>
          <a:bodyPr/>
          <a:lstStyle/>
          <a:p>
            <a:pPr algn="just"/>
            <a:r>
              <a:rPr lang="cs-CZ" dirty="0">
                <a:latin typeface="Arial" panose="020B0604020202020204" pitchFamily="34" charset="0"/>
                <a:cs typeface="Arial" panose="020B0604020202020204" pitchFamily="34" charset="0"/>
              </a:rPr>
              <a:t>pohledávky fyzických osob, které jsou podnikateli, vzniklé při jejich podnikatelské činnosti, podléhají exekuci jen třemi pětinami</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pohledávky autorské odměny podléhají exekuci, je-li dlužník autor, jen třemi pětinami </a:t>
            </a:r>
          </a:p>
        </p:txBody>
      </p:sp>
    </p:spTree>
    <p:extLst>
      <p:ext uri="{BB962C8B-B14F-4D97-AF65-F5344CB8AC3E}">
        <p14:creationId xmlns:p14="http://schemas.microsoft.com/office/powerpoint/2010/main" val="139216977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b="1" dirty="0">
                <a:cs typeface="Arial" panose="020B0604020202020204" pitchFamily="34" charset="0"/>
              </a:rPr>
              <a:t>Úkony potřebné k vyplacení pohledávky dlužníka správci daně</a:t>
            </a:r>
            <a:endParaRPr lang="cs-CZ" dirty="0"/>
          </a:p>
        </p:txBody>
      </p:sp>
      <p:sp>
        <p:nvSpPr>
          <p:cNvPr id="3" name="Zástupný symbol pro obsah 2"/>
          <p:cNvSpPr>
            <a:spLocks noGrp="1"/>
          </p:cNvSpPr>
          <p:nvPr>
            <p:ph idx="1"/>
          </p:nvPr>
        </p:nvSpPr>
        <p:spPr/>
        <p:txBody>
          <a:bodyPr>
            <a:normAutofit/>
          </a:bodyPr>
          <a:lstStyle/>
          <a:p>
            <a:pPr algn="just"/>
            <a:r>
              <a:rPr lang="cs-CZ" dirty="0">
                <a:latin typeface="Arial" panose="020B0604020202020204" pitchFamily="34" charset="0"/>
                <a:cs typeface="Arial" panose="020B0604020202020204" pitchFamily="34" charset="0"/>
              </a:rPr>
              <a:t>v rámci daňové exekuce přikázáním jiné peněžité pohledávky je správce daně  oprávněn provést za dlužníka úkony potřebné k vyplacení peněžité pohledávky dlužníka z titulu nároku na plnění vyplývající ze závazku, v němž dlužník vystupuje jako věřitel, je-li toto plnění vázáno na právní jednání dlužníka </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potřebná právní jednání správce daně by měla respektovat formu a požadavek na obsahové náležitosti stanovené v příslušné smlouvě uzavřené mezi dlužníkem a poddlužníkem (téměř všechny pojišťovny a penzijní společnosti mají na svých webových stránkách zveřejněny vlastní formuláře)</a:t>
            </a:r>
          </a:p>
          <a:p>
            <a:pPr algn="just"/>
            <a:endParaRPr lang="cs-CZ" dirty="0">
              <a:latin typeface="Arial" panose="020B0604020202020204" pitchFamily="34" charset="0"/>
              <a:cs typeface="Arial" panose="020B0604020202020204" pitchFamily="34" charset="0"/>
            </a:endParaRPr>
          </a:p>
          <a:p>
            <a:endParaRPr lang="cs-CZ" dirty="0"/>
          </a:p>
        </p:txBody>
      </p:sp>
    </p:spTree>
    <p:extLst>
      <p:ext uri="{BB962C8B-B14F-4D97-AF65-F5344CB8AC3E}">
        <p14:creationId xmlns:p14="http://schemas.microsoft.com/office/powerpoint/2010/main" val="1304997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Pořádková pokuta</a:t>
            </a:r>
            <a:br>
              <a:rPr lang="cs-CZ" b="1" dirty="0"/>
            </a:br>
            <a:r>
              <a:rPr lang="cs-CZ" b="1" dirty="0"/>
              <a:t>§ 247 odst. 1 DŘ </a:t>
            </a:r>
          </a:p>
        </p:txBody>
      </p:sp>
      <p:sp>
        <p:nvSpPr>
          <p:cNvPr id="3" name="Zástupný symbol pro obsah 2"/>
          <p:cNvSpPr>
            <a:spLocks noGrp="1"/>
          </p:cNvSpPr>
          <p:nvPr>
            <p:ph idx="1"/>
          </p:nvPr>
        </p:nvSpPr>
        <p:spPr/>
        <p:txBody>
          <a:bodyPr>
            <a:normAutofit fontScale="85000" lnSpcReduction="20000"/>
          </a:bodyPr>
          <a:lstStyle/>
          <a:p>
            <a:pPr marL="0" indent="0">
              <a:buNone/>
            </a:pPr>
            <a:r>
              <a:rPr lang="cs-CZ" b="1" dirty="0">
                <a:latin typeface="Arial" panose="020B0604020202020204" pitchFamily="34" charset="0"/>
                <a:cs typeface="Arial" panose="020B0604020202020204" pitchFamily="34" charset="0"/>
              </a:rPr>
              <a:t>Účel ustanovení </a:t>
            </a:r>
            <a:endParaRPr lang="cs-CZ" dirty="0">
              <a:latin typeface="Arial" panose="020B0604020202020204" pitchFamily="34" charset="0"/>
              <a:cs typeface="Arial" panose="020B0604020202020204" pitchFamily="34" charset="0"/>
            </a:endParaRPr>
          </a:p>
          <a:p>
            <a:r>
              <a:rPr lang="cs-CZ" dirty="0">
                <a:latin typeface="Arial" panose="020B0604020202020204" pitchFamily="34" charset="0"/>
                <a:cs typeface="Arial" panose="020B0604020202020204" pitchFamily="34" charset="0"/>
              </a:rPr>
              <a:t>řádný průběh správy daní </a:t>
            </a:r>
          </a:p>
          <a:p>
            <a:r>
              <a:rPr lang="cs-CZ" dirty="0">
                <a:latin typeface="Arial" panose="020B0604020202020204" pitchFamily="34" charset="0"/>
                <a:cs typeface="Arial" panose="020B0604020202020204" pitchFamily="34" charset="0"/>
              </a:rPr>
              <a:t>naplnění podmínky „závažně ztěžuje správu daní“ musí být v písemném vyhotovení rozhodnutí o pokutě řádně odůvodněno </a:t>
            </a:r>
          </a:p>
          <a:p>
            <a:pPr marL="0" indent="0">
              <a:buNone/>
            </a:pPr>
            <a:endParaRPr lang="cs-CZ" dirty="0">
              <a:latin typeface="Arial" panose="020B0604020202020204" pitchFamily="34" charset="0"/>
              <a:cs typeface="Arial" panose="020B0604020202020204" pitchFamily="34" charset="0"/>
            </a:endParaRPr>
          </a:p>
          <a:p>
            <a:pPr marL="0" indent="0">
              <a:buNone/>
            </a:pPr>
            <a:r>
              <a:rPr lang="cs-CZ" b="1" dirty="0">
                <a:latin typeface="Arial" panose="020B0604020202020204" pitchFamily="34" charset="0"/>
                <a:cs typeface="Arial" panose="020B0604020202020204" pitchFamily="34" charset="0"/>
              </a:rPr>
              <a:t>Jednání </a:t>
            </a:r>
            <a:endParaRPr lang="cs-CZ" dirty="0">
              <a:latin typeface="Arial" panose="020B0604020202020204" pitchFamily="34" charset="0"/>
              <a:cs typeface="Arial" panose="020B0604020202020204" pitchFamily="34" charset="0"/>
            </a:endParaRPr>
          </a:p>
          <a:p>
            <a:pPr marL="0" indent="0">
              <a:buNone/>
            </a:pPr>
            <a:r>
              <a:rPr lang="cs-CZ" dirty="0">
                <a:latin typeface="Arial" panose="020B0604020202020204" pitchFamily="34" charset="0"/>
                <a:cs typeface="Arial" panose="020B0604020202020204" pitchFamily="34" charset="0"/>
              </a:rPr>
              <a:t>pořádkovou pokutu lze uložit pouze v situaci, kdy je správcem daně „vedeno jednání“ </a:t>
            </a:r>
          </a:p>
          <a:p>
            <a:pPr marL="0" indent="0">
              <a:buNone/>
            </a:pPr>
            <a:endParaRPr lang="cs-CZ" b="1" dirty="0">
              <a:latin typeface="Arial" panose="020B0604020202020204" pitchFamily="34" charset="0"/>
              <a:cs typeface="Arial" panose="020B0604020202020204" pitchFamily="34" charset="0"/>
            </a:endParaRPr>
          </a:p>
          <a:p>
            <a:pPr marL="0" indent="0">
              <a:buNone/>
            </a:pPr>
            <a:r>
              <a:rPr lang="cs-CZ" b="1" dirty="0">
                <a:latin typeface="Arial" panose="020B0604020202020204" pitchFamily="34" charset="0"/>
                <a:cs typeface="Arial" panose="020B0604020202020204" pitchFamily="34" charset="0"/>
              </a:rPr>
              <a:t>Komu lze uložit </a:t>
            </a:r>
            <a:endParaRPr lang="cs-CZ" dirty="0">
              <a:latin typeface="Arial" panose="020B0604020202020204" pitchFamily="34" charset="0"/>
              <a:cs typeface="Arial" panose="020B0604020202020204" pitchFamily="34" charset="0"/>
            </a:endParaRPr>
          </a:p>
          <a:p>
            <a:pPr marL="0" indent="0">
              <a:buNone/>
            </a:pPr>
            <a:r>
              <a:rPr lang="cs-CZ" dirty="0">
                <a:latin typeface="Arial" panose="020B0604020202020204" pitchFamily="34" charset="0"/>
                <a:cs typeface="Arial" panose="020B0604020202020204" pitchFamily="34" charset="0"/>
              </a:rPr>
              <a:t>komukoliv, kdo se jednání účastní a jehož jednání naplňuje některou z podmínek § 247 odst. 1 písm. a) - c) daňového řádu </a:t>
            </a:r>
          </a:p>
          <a:p>
            <a:pPr marL="0" indent="0">
              <a:buNone/>
            </a:pPr>
            <a:endParaRPr lang="cs-CZ" dirty="0"/>
          </a:p>
          <a:p>
            <a:pPr marL="0" indent="0">
              <a:buNone/>
            </a:pPr>
            <a:r>
              <a:rPr lang="cs-CZ" dirty="0">
                <a:latin typeface="Arial" panose="020B0604020202020204" pitchFamily="34" charset="0"/>
                <a:cs typeface="Arial" panose="020B0604020202020204" pitchFamily="34" charset="0"/>
              </a:rPr>
              <a:t>Pokutu podle § 247 odst. 1 DŘ lze uložit i tomu, kdo učiní hrubě urážlivé podání. </a:t>
            </a:r>
          </a:p>
          <a:p>
            <a:endParaRPr lang="cs-CZ" dirty="0"/>
          </a:p>
        </p:txBody>
      </p:sp>
    </p:spTree>
    <p:extLst>
      <p:ext uri="{BB962C8B-B14F-4D97-AF65-F5344CB8AC3E}">
        <p14:creationId xmlns:p14="http://schemas.microsoft.com/office/powerpoint/2010/main" val="300065802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b="1" dirty="0">
                <a:cs typeface="Arial" panose="020B0604020202020204" pitchFamily="34" charset="0"/>
              </a:rPr>
              <a:t>Úkony potřebné k vyplacení pohledávky dlužníka správci daně</a:t>
            </a:r>
            <a:endParaRPr lang="cs-CZ" dirty="0"/>
          </a:p>
        </p:txBody>
      </p:sp>
      <p:sp>
        <p:nvSpPr>
          <p:cNvPr id="3" name="Zástupný symbol pro obsah 2"/>
          <p:cNvSpPr>
            <a:spLocks noGrp="1"/>
          </p:cNvSpPr>
          <p:nvPr>
            <p:ph idx="1"/>
          </p:nvPr>
        </p:nvSpPr>
        <p:spPr/>
        <p:txBody>
          <a:bodyPr>
            <a:normAutofit fontScale="85000" lnSpcReduction="20000"/>
          </a:bodyPr>
          <a:lstStyle/>
          <a:p>
            <a:pPr marL="0" indent="0" algn="just">
              <a:buNone/>
            </a:pPr>
            <a:r>
              <a:rPr lang="cs-CZ" dirty="0">
                <a:latin typeface="Arial" panose="020B0604020202020204" pitchFamily="34" charset="0"/>
                <a:cs typeface="Arial" panose="020B0604020202020204" pitchFamily="34" charset="0"/>
              </a:rPr>
              <a:t>Využije-li správce daně zákonného zmocnění provést právní jednání potřebné k vyplacení pohledávky, musí současně vážit: </a:t>
            </a:r>
          </a:p>
          <a:p>
            <a:pPr algn="just"/>
            <a:r>
              <a:rPr lang="cs-CZ" dirty="0">
                <a:latin typeface="Arial" panose="020B0604020202020204" pitchFamily="34" charset="0"/>
                <a:cs typeface="Arial" panose="020B0604020202020204" pitchFamily="34" charset="0"/>
              </a:rPr>
              <a:t>zda případná sankce neohrozí uspokojení vymáhané pohledávky</a:t>
            </a:r>
          </a:p>
          <a:p>
            <a:pPr algn="just"/>
            <a:r>
              <a:rPr lang="cs-CZ" dirty="0"/>
              <a:t>kolik času zbývá do doby řádného ukončení smlouvy, </a:t>
            </a:r>
          </a:p>
          <a:p>
            <a:pPr algn="just"/>
            <a:r>
              <a:rPr lang="cs-CZ" dirty="0"/>
              <a:t>jaký je rozdíl mezi částkou, kterou by bylo možno postihnout při řádném ukončení smlouvy, a částkou získanou předčasným ukončením smlouvy na základě právního jednání oprávněného správce daně, kdy je nutno počítat s odečtením státních příspěvků, podpor apod. </a:t>
            </a:r>
          </a:p>
          <a:p>
            <a:pPr algn="just"/>
            <a:r>
              <a:rPr lang="cs-CZ" dirty="0"/>
              <a:t>kolik tento způsob uspokojení pohledávky správce daně bude stát dlužníka ve formě dodanění odčitatelných položek uplatněných na základě příslušných smluv</a:t>
            </a:r>
          </a:p>
          <a:p>
            <a:pPr algn="just"/>
            <a:r>
              <a:rPr lang="cs-CZ" dirty="0"/>
              <a:t>p</a:t>
            </a:r>
            <a:r>
              <a:rPr lang="cs-CZ" dirty="0">
                <a:latin typeface="Arial" panose="020B0604020202020204" pitchFamily="34" charset="0"/>
                <a:cs typeface="Arial" panose="020B0604020202020204" pitchFamily="34" charset="0"/>
              </a:rPr>
              <a:t>rostudovat smlouvu a další dokumenty </a:t>
            </a:r>
          </a:p>
          <a:p>
            <a:pPr algn="just"/>
            <a:r>
              <a:rPr lang="cs-CZ" dirty="0">
                <a:latin typeface="Arial" panose="020B0604020202020204" pitchFamily="34" charset="0"/>
                <a:cs typeface="Arial" panose="020B0604020202020204" pitchFamily="34" charset="0"/>
              </a:rPr>
              <a:t>na základě vyhodnocení získaných informací popsat správně právní důvod v exekučním příkazu</a:t>
            </a:r>
          </a:p>
          <a:p>
            <a:pPr algn="just"/>
            <a:r>
              <a:rPr lang="cs-CZ" dirty="0">
                <a:latin typeface="Arial" panose="020B0604020202020204" pitchFamily="34" charset="0"/>
                <a:cs typeface="Arial" panose="020B0604020202020204" pitchFamily="34" charset="0"/>
              </a:rPr>
              <a:t>současně s exekučním příkazem odeslat výpověď nebo příslušnou žádost o výplatu peněžních prostředků poddlužníkovi, zpracovanou buď ve formě formuláře (pokud existuje) nebo jako vlastní písemnost </a:t>
            </a:r>
          </a:p>
          <a:p>
            <a:pPr algn="just"/>
            <a:endParaRPr lang="cs-CZ" dirty="0">
              <a:latin typeface="Arial" panose="020B0604020202020204" pitchFamily="34" charset="0"/>
              <a:cs typeface="Arial" panose="020B0604020202020204" pitchFamily="34" charset="0"/>
            </a:endParaRPr>
          </a:p>
          <a:p>
            <a:pPr marL="0" indent="0" algn="just">
              <a:buNone/>
            </a:pPr>
            <a:endParaRPr lang="cs-CZ" dirty="0">
              <a:latin typeface="Arial" panose="020B0604020202020204" pitchFamily="34" charset="0"/>
              <a:cs typeface="Arial" panose="020B0604020202020204" pitchFamily="34" charset="0"/>
            </a:endParaRPr>
          </a:p>
          <a:p>
            <a:endParaRPr lang="cs-CZ" dirty="0"/>
          </a:p>
        </p:txBody>
      </p:sp>
    </p:spTree>
    <p:extLst>
      <p:ext uri="{BB962C8B-B14F-4D97-AF65-F5344CB8AC3E}">
        <p14:creationId xmlns:p14="http://schemas.microsoft.com/office/powerpoint/2010/main" val="126976600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Daňová exekuce postižením jiných majetkových práv  </a:t>
            </a:r>
            <a:endParaRPr lang="cs-CZ" dirty="0"/>
          </a:p>
        </p:txBody>
      </p:sp>
      <p:sp>
        <p:nvSpPr>
          <p:cNvPr id="3" name="Zástupný symbol pro obsah 2"/>
          <p:cNvSpPr>
            <a:spLocks noGrp="1"/>
          </p:cNvSpPr>
          <p:nvPr>
            <p:ph idx="1"/>
          </p:nvPr>
        </p:nvSpPr>
        <p:spPr/>
        <p:txBody>
          <a:bodyPr/>
          <a:lstStyle/>
          <a:p>
            <a:pPr algn="just"/>
            <a:r>
              <a:rPr lang="cs-CZ" altLang="cs-CZ" b="1" dirty="0">
                <a:latin typeface="Arial" panose="020B0604020202020204" pitchFamily="34" charset="0"/>
                <a:cs typeface="Times New Roman" panose="02020603050405020304" pitchFamily="18" charset="0"/>
              </a:rPr>
              <a:t>pozitivní vymezení práva</a:t>
            </a:r>
            <a:endParaRPr lang="cs-CZ" altLang="cs-CZ" sz="1400" dirty="0">
              <a:latin typeface="Arial" panose="020B0604020202020204" pitchFamily="34" charset="0"/>
              <a:cs typeface="Times New Roman" panose="02020603050405020304" pitchFamily="18" charset="0"/>
            </a:endParaRPr>
          </a:p>
          <a:p>
            <a:pPr algn="just">
              <a:buFont typeface="Wingdings" panose="05000000000000000000" pitchFamily="2" charset="2"/>
              <a:buNone/>
            </a:pPr>
            <a:r>
              <a:rPr lang="cs-CZ" altLang="cs-CZ" dirty="0">
                <a:latin typeface="Arial" panose="020B0604020202020204" pitchFamily="34" charset="0"/>
                <a:cs typeface="Times New Roman" panose="02020603050405020304" pitchFamily="18" charset="0"/>
              </a:rPr>
              <a:t>	</a:t>
            </a:r>
            <a:r>
              <a:rPr lang="cs-CZ" altLang="cs-CZ" sz="1400" dirty="0">
                <a:solidFill>
                  <a:schemeClr val="tx2"/>
                </a:solidFill>
                <a:latin typeface="Arial" panose="020B0604020202020204" pitchFamily="34" charset="0"/>
                <a:sym typeface="Wingdings 3" panose="05040102010807070707" pitchFamily="18" charset="2"/>
              </a:rPr>
              <a:t></a:t>
            </a:r>
            <a:r>
              <a:rPr lang="cs-CZ" altLang="cs-CZ" dirty="0">
                <a:solidFill>
                  <a:schemeClr val="tx2"/>
                </a:solidFill>
                <a:latin typeface="Arial" panose="020B0604020202020204" pitchFamily="34" charset="0"/>
                <a:cs typeface="Times New Roman" panose="02020603050405020304" pitchFamily="18" charset="0"/>
              </a:rPr>
              <a:t> </a:t>
            </a:r>
            <a:r>
              <a:rPr lang="cs-CZ" altLang="cs-CZ" dirty="0">
                <a:latin typeface="Arial" panose="020B0604020202020204" pitchFamily="34" charset="0"/>
                <a:cs typeface="Times New Roman" panose="02020603050405020304" pitchFamily="18" charset="0"/>
              </a:rPr>
              <a:t>jedná se o </a:t>
            </a:r>
            <a:r>
              <a:rPr lang="cs-CZ" altLang="cs-CZ" b="1" dirty="0">
                <a:solidFill>
                  <a:schemeClr val="tx2"/>
                </a:solidFill>
                <a:latin typeface="Arial" panose="020B0604020202020204" pitchFamily="34" charset="0"/>
                <a:cs typeface="Times New Roman" panose="02020603050405020304" pitchFamily="18" charset="0"/>
              </a:rPr>
              <a:t>(1)</a:t>
            </a:r>
            <a:r>
              <a:rPr lang="cs-CZ" altLang="cs-CZ" dirty="0">
                <a:latin typeface="Arial" panose="020B0604020202020204" pitchFamily="34" charset="0"/>
                <a:cs typeface="Times New Roman" panose="02020603050405020304" pitchFamily="18" charset="0"/>
              </a:rPr>
              <a:t> </a:t>
            </a:r>
            <a:r>
              <a:rPr lang="cs-CZ" altLang="cs-CZ" u="sng" dirty="0">
                <a:latin typeface="Arial" panose="020B0604020202020204" pitchFamily="34" charset="0"/>
                <a:cs typeface="Times New Roman" panose="02020603050405020304" pitchFamily="18" charset="0"/>
              </a:rPr>
              <a:t>majetkové právo</a:t>
            </a:r>
            <a:r>
              <a:rPr lang="cs-CZ" altLang="cs-CZ" dirty="0">
                <a:latin typeface="Arial" panose="020B0604020202020204" pitchFamily="34" charset="0"/>
                <a:cs typeface="Times New Roman" panose="02020603050405020304" pitchFamily="18" charset="0"/>
              </a:rPr>
              <a:t>, které </a:t>
            </a:r>
            <a:r>
              <a:rPr lang="cs-CZ" altLang="cs-CZ" b="1" dirty="0">
                <a:solidFill>
                  <a:schemeClr val="tx2"/>
                </a:solidFill>
                <a:latin typeface="Arial" panose="020B0604020202020204" pitchFamily="34" charset="0"/>
                <a:cs typeface="Times New Roman" panose="02020603050405020304" pitchFamily="18" charset="0"/>
              </a:rPr>
              <a:t>(2) </a:t>
            </a:r>
            <a:r>
              <a:rPr lang="cs-CZ" altLang="cs-CZ" u="sng" dirty="0">
                <a:latin typeface="Arial" panose="020B0604020202020204" pitchFamily="34" charset="0"/>
                <a:cs typeface="Times New Roman" panose="02020603050405020304" pitchFamily="18" charset="0"/>
              </a:rPr>
              <a:t>není osobním právem dlužníka</a:t>
            </a:r>
            <a:r>
              <a:rPr lang="cs-CZ" altLang="cs-CZ" dirty="0">
                <a:latin typeface="Arial" panose="020B0604020202020204" pitchFamily="34" charset="0"/>
                <a:cs typeface="Times New Roman" panose="02020603050405020304" pitchFamily="18" charset="0"/>
              </a:rPr>
              <a:t>,                 	a zároveň je </a:t>
            </a:r>
            <a:r>
              <a:rPr lang="cs-CZ" altLang="cs-CZ" b="1" dirty="0">
                <a:solidFill>
                  <a:schemeClr val="tx2"/>
                </a:solidFill>
                <a:latin typeface="Arial" panose="020B0604020202020204" pitchFamily="34" charset="0"/>
                <a:cs typeface="Times New Roman" panose="02020603050405020304" pitchFamily="18" charset="0"/>
              </a:rPr>
              <a:t>(3)</a:t>
            </a:r>
            <a:r>
              <a:rPr lang="cs-CZ" altLang="cs-CZ" dirty="0">
                <a:latin typeface="Arial" panose="020B0604020202020204" pitchFamily="34" charset="0"/>
                <a:cs typeface="Times New Roman" panose="02020603050405020304" pitchFamily="18" charset="0"/>
              </a:rPr>
              <a:t> </a:t>
            </a:r>
            <a:r>
              <a:rPr lang="cs-CZ" altLang="cs-CZ" u="sng" dirty="0">
                <a:latin typeface="Arial" panose="020B0604020202020204" pitchFamily="34" charset="0"/>
                <a:cs typeface="Times New Roman" panose="02020603050405020304" pitchFamily="18" charset="0"/>
              </a:rPr>
              <a:t>převoditelné</a:t>
            </a:r>
            <a:r>
              <a:rPr lang="cs-CZ" altLang="cs-CZ" dirty="0">
                <a:latin typeface="Arial" panose="020B0604020202020204" pitchFamily="34" charset="0"/>
                <a:cs typeface="Times New Roman" panose="02020603050405020304" pitchFamily="18" charset="0"/>
              </a:rPr>
              <a:t> na jiného</a:t>
            </a:r>
            <a:r>
              <a:rPr lang="cs-CZ" altLang="cs-CZ" dirty="0">
                <a:latin typeface="Arial" panose="020B0604020202020204" pitchFamily="34" charset="0"/>
              </a:rPr>
              <a:t> </a:t>
            </a:r>
            <a:endParaRPr lang="cs-CZ" altLang="cs-CZ" dirty="0">
              <a:latin typeface="Arial" panose="020B0604020202020204" pitchFamily="34" charset="0"/>
              <a:cs typeface="Times New Roman" panose="02020603050405020304" pitchFamily="18" charset="0"/>
            </a:endParaRPr>
          </a:p>
          <a:p>
            <a:pPr algn="just"/>
            <a:r>
              <a:rPr lang="cs-CZ" altLang="cs-CZ" b="1" dirty="0">
                <a:latin typeface="Arial" panose="020B0604020202020204" pitchFamily="34" charset="0"/>
              </a:rPr>
              <a:t>negativní vymezení práva</a:t>
            </a:r>
            <a:endParaRPr lang="cs-CZ" altLang="cs-CZ" b="1" dirty="0">
              <a:latin typeface="Arial" panose="020B0604020202020204" pitchFamily="34" charset="0"/>
              <a:cs typeface="Times New Roman" panose="02020603050405020304" pitchFamily="18" charset="0"/>
            </a:endParaRPr>
          </a:p>
          <a:p>
            <a:pPr algn="just">
              <a:buFont typeface="Wingdings" panose="05000000000000000000" pitchFamily="2" charset="2"/>
              <a:buNone/>
            </a:pPr>
            <a:r>
              <a:rPr lang="cs-CZ" altLang="cs-CZ" sz="1400" dirty="0">
                <a:latin typeface="Arial" panose="020B0604020202020204" pitchFamily="34" charset="0"/>
                <a:cs typeface="Times New Roman" panose="02020603050405020304" pitchFamily="18" charset="0"/>
              </a:rPr>
              <a:t>	</a:t>
            </a:r>
            <a:r>
              <a:rPr lang="cs-CZ" altLang="cs-CZ" sz="1600" dirty="0">
                <a:solidFill>
                  <a:schemeClr val="tx2"/>
                </a:solidFill>
                <a:latin typeface="Arial" panose="020B0604020202020204" pitchFamily="34" charset="0"/>
                <a:sym typeface="Wingdings 3" panose="05040102010807070707" pitchFamily="18" charset="2"/>
              </a:rPr>
              <a:t></a:t>
            </a:r>
            <a:r>
              <a:rPr lang="cs-CZ" altLang="cs-CZ" sz="1600" dirty="0">
                <a:solidFill>
                  <a:schemeClr val="tx2"/>
                </a:solidFill>
                <a:latin typeface="Arial" panose="020B0604020202020204" pitchFamily="34" charset="0"/>
                <a:cs typeface="Times New Roman" panose="02020603050405020304" pitchFamily="18" charset="0"/>
                <a:sym typeface="Wingdings 3" panose="05040102010807070707" pitchFamily="18" charset="2"/>
              </a:rPr>
              <a:t> </a:t>
            </a:r>
            <a:r>
              <a:rPr lang="cs-CZ" altLang="cs-CZ" sz="1600" dirty="0">
                <a:latin typeface="Arial" panose="020B0604020202020204" pitchFamily="34" charset="0"/>
                <a:cs typeface="Times New Roman" panose="02020603050405020304" pitchFamily="18" charset="0"/>
              </a:rPr>
              <a:t>nelze postihnout </a:t>
            </a:r>
            <a:r>
              <a:rPr lang="cs-CZ" altLang="cs-CZ" sz="1600" b="1" dirty="0">
                <a:solidFill>
                  <a:schemeClr val="tx2"/>
                </a:solidFill>
                <a:latin typeface="Arial" panose="020B0604020202020204" pitchFamily="34" charset="0"/>
                <a:cs typeface="Times New Roman" panose="02020603050405020304" pitchFamily="18" charset="0"/>
              </a:rPr>
              <a:t>(1)</a:t>
            </a:r>
            <a:r>
              <a:rPr lang="cs-CZ" altLang="cs-CZ" sz="1600" dirty="0">
                <a:latin typeface="Arial" panose="020B0604020202020204" pitchFamily="34" charset="0"/>
                <a:cs typeface="Times New Roman" panose="02020603050405020304" pitchFamily="18" charset="0"/>
              </a:rPr>
              <a:t> pohledávku z titulu mzdy, </a:t>
            </a:r>
            <a:r>
              <a:rPr lang="cs-CZ" altLang="cs-CZ" sz="1600" b="1" dirty="0">
                <a:solidFill>
                  <a:schemeClr val="tx2"/>
                </a:solidFill>
                <a:latin typeface="Arial" panose="020B0604020202020204" pitchFamily="34" charset="0"/>
                <a:cs typeface="Times New Roman" panose="02020603050405020304" pitchFamily="18" charset="0"/>
              </a:rPr>
              <a:t>(2)</a:t>
            </a:r>
            <a:r>
              <a:rPr lang="cs-CZ" altLang="cs-CZ" sz="1600" dirty="0">
                <a:latin typeface="Arial" panose="020B0604020202020204" pitchFamily="34" charset="0"/>
                <a:cs typeface="Times New Roman" panose="02020603050405020304" pitchFamily="18" charset="0"/>
              </a:rPr>
              <a:t> pohledávku z účtu u poskytovatele platebních služeb, </a:t>
            </a:r>
            <a:r>
              <a:rPr lang="cs-CZ" altLang="cs-CZ" sz="1600" b="1" dirty="0">
                <a:solidFill>
                  <a:schemeClr val="tx2"/>
                </a:solidFill>
                <a:latin typeface="Arial" panose="020B0604020202020204" pitchFamily="34" charset="0"/>
                <a:cs typeface="Times New Roman" panose="02020603050405020304" pitchFamily="18" charset="0"/>
              </a:rPr>
              <a:t>(3)</a:t>
            </a:r>
            <a:r>
              <a:rPr lang="cs-CZ" altLang="cs-CZ" sz="1600" dirty="0">
                <a:latin typeface="Arial" panose="020B0604020202020204" pitchFamily="34" charset="0"/>
                <a:cs typeface="Times New Roman" panose="02020603050405020304" pitchFamily="18" charset="0"/>
              </a:rPr>
              <a:t> jinou peněžitou pohledávku</a:t>
            </a:r>
          </a:p>
          <a:p>
            <a:pPr algn="just">
              <a:buFont typeface="Wingdings" panose="05000000000000000000" pitchFamily="2" charset="2"/>
              <a:buNone/>
            </a:pPr>
            <a:endParaRPr lang="cs-CZ" altLang="cs-CZ" sz="1600" dirty="0">
              <a:latin typeface="Arial" panose="020B0604020202020204" pitchFamily="34" charset="0"/>
              <a:cs typeface="Times New Roman" panose="02020603050405020304" pitchFamily="18" charset="0"/>
            </a:endParaRPr>
          </a:p>
          <a:p>
            <a:pPr algn="just"/>
            <a:r>
              <a:rPr lang="cs-CZ" altLang="cs-CZ" sz="1600" dirty="0">
                <a:latin typeface="Arial" panose="020B0604020202020204" pitchFamily="34" charset="0"/>
                <a:cs typeface="Times New Roman" panose="02020603050405020304" pitchFamily="18" charset="0"/>
              </a:rPr>
              <a:t>úkony potřebné k uplatnění jiného majetkového práva, které přísluší dlužníkovi, může místo něho provést správce daně</a:t>
            </a:r>
          </a:p>
          <a:p>
            <a:endParaRPr lang="cs-CZ" dirty="0"/>
          </a:p>
        </p:txBody>
      </p:sp>
    </p:spTree>
    <p:extLst>
      <p:ext uri="{BB962C8B-B14F-4D97-AF65-F5344CB8AC3E}">
        <p14:creationId xmlns:p14="http://schemas.microsoft.com/office/powerpoint/2010/main" val="218138764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Daňová exekuce postižením jiných majetkových práv </a:t>
            </a:r>
          </a:p>
        </p:txBody>
      </p:sp>
      <p:sp>
        <p:nvSpPr>
          <p:cNvPr id="3" name="Zástupný symbol pro obsah 2"/>
          <p:cNvSpPr>
            <a:spLocks noGrp="1"/>
          </p:cNvSpPr>
          <p:nvPr>
            <p:ph idx="1"/>
          </p:nvPr>
        </p:nvSpPr>
        <p:spPr/>
        <p:txBody>
          <a:bodyPr/>
          <a:lstStyle/>
          <a:p>
            <a:pPr marL="0" indent="0">
              <a:buNone/>
            </a:pPr>
            <a:r>
              <a:rPr lang="cs-CZ" altLang="cs-CZ" dirty="0">
                <a:latin typeface="Arial" panose="020B0604020202020204" pitchFamily="34" charset="0"/>
              </a:rPr>
              <a:t>tímto typem exekuce  </a:t>
            </a:r>
            <a:r>
              <a:rPr lang="cs-CZ" altLang="cs-CZ" b="1" u="sng" dirty="0">
                <a:latin typeface="Arial" panose="020B0604020202020204" pitchFamily="34" charset="0"/>
              </a:rPr>
              <a:t>lze postihnout</a:t>
            </a:r>
          </a:p>
          <a:p>
            <a:pPr marL="476250" indent="-476250">
              <a:buFont typeface="Wingdings" panose="05000000000000000000" pitchFamily="2" charset="2"/>
              <a:buAutoNum type="alphaLcParenR"/>
            </a:pPr>
            <a:r>
              <a:rPr lang="cs-CZ" altLang="cs-CZ" dirty="0">
                <a:latin typeface="Arial" panose="020B0604020202020204" pitchFamily="34" charset="0"/>
              </a:rPr>
              <a:t>právo na vydání movité věci</a:t>
            </a:r>
          </a:p>
          <a:p>
            <a:pPr marL="476250" indent="-476250">
              <a:buFont typeface="Wingdings" panose="05000000000000000000" pitchFamily="2" charset="2"/>
              <a:buAutoNum type="alphaLcParenR"/>
            </a:pPr>
            <a:r>
              <a:rPr lang="cs-CZ" altLang="cs-CZ" dirty="0">
                <a:latin typeface="Arial" panose="020B0604020202020204" pitchFamily="34" charset="0"/>
              </a:rPr>
              <a:t>právo na dodání movité věci</a:t>
            </a:r>
          </a:p>
          <a:p>
            <a:pPr marL="476250" indent="-476250">
              <a:buFont typeface="Wingdings" panose="05000000000000000000" pitchFamily="2" charset="2"/>
              <a:buAutoNum type="alphaLcParenR"/>
            </a:pPr>
            <a:r>
              <a:rPr lang="cs-CZ" altLang="cs-CZ" dirty="0">
                <a:latin typeface="Arial" panose="020B0604020202020204" pitchFamily="34" charset="0"/>
              </a:rPr>
              <a:t>právo na vydání movité věci, cenného papíru nebo peněžité částky ze soudní úschovy </a:t>
            </a:r>
          </a:p>
          <a:p>
            <a:pPr marL="476250" indent="-476250">
              <a:buFont typeface="Wingdings" panose="05000000000000000000" pitchFamily="2" charset="2"/>
              <a:buAutoNum type="alphaLcParenR"/>
            </a:pPr>
            <a:r>
              <a:rPr lang="cs-CZ" altLang="cs-CZ" dirty="0">
                <a:latin typeface="Arial" panose="020B0604020202020204" pitchFamily="34" charset="0"/>
              </a:rPr>
              <a:t>obchodní podíl v obchodní společnosti, členský podíl v družstvu (výrobním, bytovém apod.) </a:t>
            </a:r>
          </a:p>
          <a:p>
            <a:endParaRPr lang="cs-CZ" dirty="0"/>
          </a:p>
        </p:txBody>
      </p:sp>
    </p:spTree>
    <p:extLst>
      <p:ext uri="{BB962C8B-B14F-4D97-AF65-F5344CB8AC3E}">
        <p14:creationId xmlns:p14="http://schemas.microsoft.com/office/powerpoint/2010/main" val="340280168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b="1" dirty="0"/>
              <a:t>E</a:t>
            </a:r>
            <a:r>
              <a:rPr lang="cs-CZ" altLang="cs-CZ" b="1" dirty="0">
                <a:cs typeface="Times New Roman" panose="02020603050405020304" pitchFamily="18" charset="0"/>
              </a:rPr>
              <a:t>xekuce podílu v obchodní společnosti a družstvu</a:t>
            </a:r>
            <a:r>
              <a:rPr lang="cs-CZ" altLang="cs-CZ" dirty="0"/>
              <a:t> </a:t>
            </a:r>
            <a:endParaRPr lang="cs-CZ" dirty="0"/>
          </a:p>
        </p:txBody>
      </p:sp>
      <p:sp>
        <p:nvSpPr>
          <p:cNvPr id="3" name="Zástupný symbol pro obsah 2"/>
          <p:cNvSpPr>
            <a:spLocks noGrp="1"/>
          </p:cNvSpPr>
          <p:nvPr>
            <p:ph idx="1"/>
          </p:nvPr>
        </p:nvSpPr>
        <p:spPr/>
        <p:txBody>
          <a:bodyPr/>
          <a:lstStyle/>
          <a:p>
            <a:pPr algn="just"/>
            <a:r>
              <a:rPr lang="cs-CZ" altLang="cs-CZ" b="1" u="sng" dirty="0">
                <a:latin typeface="Arial" panose="020B0604020202020204" pitchFamily="34" charset="0"/>
              </a:rPr>
              <a:t>exekuční příkaz</a:t>
            </a:r>
            <a:r>
              <a:rPr lang="cs-CZ" altLang="cs-CZ" dirty="0">
                <a:latin typeface="Arial" panose="020B0604020202020204" pitchFamily="34" charset="0"/>
              </a:rPr>
              <a:t> by měl především obsahovat</a:t>
            </a:r>
            <a:r>
              <a:rPr lang="cs-CZ" altLang="cs-CZ" sz="2400" dirty="0">
                <a:latin typeface="Arial" panose="020B0604020202020204" pitchFamily="34" charset="0"/>
              </a:rPr>
              <a:t> </a:t>
            </a:r>
          </a:p>
          <a:p>
            <a:pPr algn="just">
              <a:buSzTx/>
              <a:buFont typeface="Wingdings" panose="05000000000000000000" pitchFamily="2" charset="2"/>
              <a:buAutoNum type="alphaLcParenR"/>
            </a:pPr>
            <a:r>
              <a:rPr lang="cs-CZ" altLang="cs-CZ" dirty="0">
                <a:latin typeface="Arial" panose="020B0604020202020204" pitchFamily="34" charset="0"/>
              </a:rPr>
              <a:t>uvedení výše pohledávky včetně jejího příslušenství</a:t>
            </a:r>
          </a:p>
          <a:p>
            <a:pPr algn="just">
              <a:buSzTx/>
              <a:buFont typeface="Wingdings" panose="05000000000000000000" pitchFamily="2" charset="2"/>
              <a:buAutoNum type="alphaLcParenR"/>
            </a:pPr>
            <a:r>
              <a:rPr lang="cs-CZ" altLang="cs-CZ" dirty="0">
                <a:latin typeface="Arial" panose="020B0604020202020204" pitchFamily="34" charset="0"/>
              </a:rPr>
              <a:t>označení obchodního anebo členského podílu</a:t>
            </a:r>
          </a:p>
          <a:p>
            <a:pPr algn="just">
              <a:buSzTx/>
              <a:buFont typeface="Wingdings" panose="05000000000000000000" pitchFamily="2" charset="2"/>
              <a:buAutoNum type="alphaLcParenR"/>
            </a:pPr>
            <a:r>
              <a:rPr lang="cs-CZ" altLang="cs-CZ" u="sng" dirty="0">
                <a:latin typeface="Arial" panose="020B0604020202020204" pitchFamily="34" charset="0"/>
              </a:rPr>
              <a:t>zákaz</a:t>
            </a:r>
            <a:r>
              <a:rPr lang="cs-CZ" altLang="cs-CZ" dirty="0">
                <a:latin typeface="Arial" panose="020B0604020202020204" pitchFamily="34" charset="0"/>
              </a:rPr>
              <a:t>, aby poddlužník od okamžiku doručení exekučního příkazu </a:t>
            </a:r>
            <a:r>
              <a:rPr lang="cs-CZ" altLang="cs-CZ" b="1" dirty="0">
                <a:solidFill>
                  <a:schemeClr val="tx2"/>
                </a:solidFill>
                <a:latin typeface="Arial" panose="020B0604020202020204" pitchFamily="34" charset="0"/>
              </a:rPr>
              <a:t>(1)</a:t>
            </a:r>
            <a:r>
              <a:rPr lang="cs-CZ" altLang="cs-CZ" dirty="0">
                <a:latin typeface="Arial" panose="020B0604020202020204" pitchFamily="34" charset="0"/>
              </a:rPr>
              <a:t> umožnil povinnému jeho podíl převést na jiného, zatížit nebo s ním jinak nakládat, </a:t>
            </a:r>
            <a:r>
              <a:rPr lang="cs-CZ" altLang="cs-CZ" b="1" dirty="0">
                <a:solidFill>
                  <a:schemeClr val="tx2"/>
                </a:solidFill>
                <a:latin typeface="Arial" panose="020B0604020202020204" pitchFamily="34" charset="0"/>
              </a:rPr>
              <a:t>(2) </a:t>
            </a:r>
            <a:r>
              <a:rPr lang="cs-CZ" altLang="cs-CZ" dirty="0">
                <a:latin typeface="Arial" panose="020B0604020202020204" pitchFamily="34" charset="0"/>
              </a:rPr>
              <a:t>vyplatil povinnému jeho pohledávku z práva na vypořádací podíl </a:t>
            </a:r>
            <a:r>
              <a:rPr lang="cs-CZ" altLang="cs-CZ" dirty="0">
                <a:solidFill>
                  <a:schemeClr val="tx2"/>
                </a:solidFill>
                <a:latin typeface="Arial" panose="020B0604020202020204" pitchFamily="34" charset="0"/>
                <a:sym typeface="Wingdings 3" panose="05040102010807070707" pitchFamily="18" charset="2"/>
              </a:rPr>
              <a:t> </a:t>
            </a:r>
            <a:r>
              <a:rPr lang="cs-CZ" altLang="cs-CZ" b="1" dirty="0" err="1">
                <a:latin typeface="Arial" panose="020B0604020202020204" pitchFamily="34" charset="0"/>
                <a:sym typeface="Wingdings 3" panose="05040102010807070707" pitchFamily="18" charset="2"/>
              </a:rPr>
              <a:t>arrestatorium</a:t>
            </a:r>
            <a:endParaRPr lang="cs-CZ" altLang="cs-CZ" b="1" dirty="0">
              <a:latin typeface="Arial" panose="020B0604020202020204" pitchFamily="34" charset="0"/>
            </a:endParaRPr>
          </a:p>
          <a:p>
            <a:pPr algn="just">
              <a:buSzTx/>
              <a:buFont typeface="Wingdings" panose="05000000000000000000" pitchFamily="2" charset="2"/>
              <a:buAutoNum type="alphaLcParenR"/>
            </a:pPr>
            <a:r>
              <a:rPr lang="cs-CZ" altLang="cs-CZ" u="sng" dirty="0">
                <a:latin typeface="Arial" panose="020B0604020202020204" pitchFamily="34" charset="0"/>
              </a:rPr>
              <a:t>zákaz</a:t>
            </a:r>
            <a:r>
              <a:rPr lang="cs-CZ" altLang="cs-CZ" dirty="0">
                <a:latin typeface="Arial" panose="020B0604020202020204" pitchFamily="34" charset="0"/>
              </a:rPr>
              <a:t> adresovaný povinnému, aby </a:t>
            </a:r>
            <a:r>
              <a:rPr lang="cs-CZ" altLang="cs-CZ" b="1" dirty="0">
                <a:solidFill>
                  <a:schemeClr val="tx2"/>
                </a:solidFill>
                <a:latin typeface="Arial" panose="020B0604020202020204" pitchFamily="34" charset="0"/>
              </a:rPr>
              <a:t>(1)</a:t>
            </a:r>
            <a:r>
              <a:rPr lang="cs-CZ" altLang="cs-CZ" dirty="0">
                <a:latin typeface="Arial" panose="020B0604020202020204" pitchFamily="34" charset="0"/>
              </a:rPr>
              <a:t> svůj podíl převedl, zatížil nebo s ním jinak nakládal </a:t>
            </a:r>
            <a:r>
              <a:rPr lang="cs-CZ" altLang="cs-CZ" b="1" dirty="0">
                <a:solidFill>
                  <a:schemeClr val="tx2"/>
                </a:solidFill>
                <a:latin typeface="Arial" panose="020B0604020202020204" pitchFamily="34" charset="0"/>
              </a:rPr>
              <a:t>(2)</a:t>
            </a:r>
            <a:r>
              <a:rPr lang="cs-CZ" altLang="cs-CZ" dirty="0">
                <a:latin typeface="Arial" panose="020B0604020202020204" pitchFamily="34" charset="0"/>
              </a:rPr>
              <a:t> aby se svou pohledávkou z práva na vypořádací podíl jakkoliv nakládal </a:t>
            </a:r>
            <a:r>
              <a:rPr lang="cs-CZ" altLang="cs-CZ" dirty="0">
                <a:solidFill>
                  <a:schemeClr val="tx2"/>
                </a:solidFill>
                <a:latin typeface="Arial" panose="020B0604020202020204" pitchFamily="34" charset="0"/>
                <a:sym typeface="Wingdings 3" panose="05040102010807070707" pitchFamily="18" charset="2"/>
              </a:rPr>
              <a:t> </a:t>
            </a:r>
            <a:r>
              <a:rPr lang="cs-CZ" altLang="cs-CZ" b="1" dirty="0" err="1">
                <a:latin typeface="Arial" panose="020B0604020202020204" pitchFamily="34" charset="0"/>
                <a:sym typeface="Wingdings 3" panose="05040102010807070707" pitchFamily="18" charset="2"/>
              </a:rPr>
              <a:t>inhibitorium</a:t>
            </a:r>
            <a:endParaRPr lang="cs-CZ" altLang="cs-CZ" dirty="0">
              <a:latin typeface="Arial" panose="020B0604020202020204" pitchFamily="34" charset="0"/>
            </a:endParaRPr>
          </a:p>
          <a:p>
            <a:pPr>
              <a:buSzTx/>
              <a:buFont typeface="Wingdings" panose="05000000000000000000" pitchFamily="2" charset="2"/>
              <a:buNone/>
            </a:pPr>
            <a:r>
              <a:rPr lang="cs-CZ" altLang="cs-CZ" dirty="0">
                <a:solidFill>
                  <a:schemeClr val="tx2"/>
                </a:solidFill>
                <a:latin typeface="Arial" panose="020B0604020202020204" pitchFamily="34" charset="0"/>
                <a:sym typeface="Wingdings 3" panose="05040102010807070707" pitchFamily="18" charset="2"/>
              </a:rPr>
              <a:t>	</a:t>
            </a:r>
            <a:r>
              <a:rPr lang="cs-CZ" altLang="cs-CZ" dirty="0">
                <a:latin typeface="Arial" panose="020B0604020202020204" pitchFamily="34" charset="0"/>
              </a:rPr>
              <a:t> již ke dni doručení exekučního příkazu poddlužníkovi</a:t>
            </a:r>
          </a:p>
          <a:p>
            <a:endParaRPr lang="cs-CZ" dirty="0"/>
          </a:p>
        </p:txBody>
      </p:sp>
    </p:spTree>
    <p:extLst>
      <p:ext uri="{BB962C8B-B14F-4D97-AF65-F5344CB8AC3E}">
        <p14:creationId xmlns:p14="http://schemas.microsoft.com/office/powerpoint/2010/main" val="126955111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b="1" dirty="0"/>
              <a:t>Účinky pravomocné e</a:t>
            </a:r>
            <a:r>
              <a:rPr lang="cs-CZ" altLang="cs-CZ" b="1" dirty="0">
                <a:cs typeface="Times New Roman" panose="02020603050405020304" pitchFamily="18" charset="0"/>
              </a:rPr>
              <a:t>xekuce obchodního a členského podílu</a:t>
            </a:r>
            <a:endParaRPr lang="cs-CZ" dirty="0"/>
          </a:p>
        </p:txBody>
      </p:sp>
      <p:sp>
        <p:nvSpPr>
          <p:cNvPr id="3" name="Zástupný symbol pro obsah 2"/>
          <p:cNvSpPr>
            <a:spLocks noGrp="1"/>
          </p:cNvSpPr>
          <p:nvPr>
            <p:ph idx="1"/>
          </p:nvPr>
        </p:nvSpPr>
        <p:spPr/>
        <p:txBody>
          <a:bodyPr/>
          <a:lstStyle/>
          <a:p>
            <a:pPr algn="just">
              <a:lnSpc>
                <a:spcPct val="90000"/>
              </a:lnSpc>
            </a:pPr>
            <a:r>
              <a:rPr lang="cs-CZ" altLang="cs-CZ" dirty="0">
                <a:latin typeface="Arial" panose="020B0604020202020204" pitchFamily="34" charset="0"/>
              </a:rPr>
              <a:t>v důsledku pravomocného exekučního příkazu dochází k </a:t>
            </a:r>
            <a:r>
              <a:rPr lang="cs-CZ" altLang="cs-CZ" b="1" dirty="0">
                <a:latin typeface="Arial" panose="020B0604020202020204" pitchFamily="34" charset="0"/>
              </a:rPr>
              <a:t>zániku účasti</a:t>
            </a:r>
            <a:r>
              <a:rPr lang="cs-CZ" altLang="cs-CZ" dirty="0">
                <a:latin typeface="Arial" panose="020B0604020202020204" pitchFamily="34" charset="0"/>
              </a:rPr>
              <a:t> dlužníka v obchodní společnosti anebo </a:t>
            </a:r>
            <a:r>
              <a:rPr lang="cs-CZ" altLang="cs-CZ" b="1" dirty="0">
                <a:latin typeface="Arial" panose="020B0604020202020204" pitchFamily="34" charset="0"/>
              </a:rPr>
              <a:t>zániku členství</a:t>
            </a:r>
            <a:r>
              <a:rPr lang="cs-CZ" altLang="cs-CZ" dirty="0">
                <a:latin typeface="Arial" panose="020B0604020202020204" pitchFamily="34" charset="0"/>
              </a:rPr>
              <a:t> v družstvu</a:t>
            </a:r>
          </a:p>
          <a:p>
            <a:pPr algn="just">
              <a:lnSpc>
                <a:spcPct val="90000"/>
              </a:lnSpc>
            </a:pPr>
            <a:r>
              <a:rPr lang="cs-CZ" altLang="cs-CZ" dirty="0">
                <a:latin typeface="Arial" panose="020B0604020202020204" pitchFamily="34" charset="0"/>
              </a:rPr>
              <a:t>Dlužníkovi vzniká právo na  </a:t>
            </a:r>
          </a:p>
          <a:p>
            <a:pPr algn="just">
              <a:lnSpc>
                <a:spcPct val="90000"/>
              </a:lnSpc>
              <a:buFont typeface="Wingdings" panose="05000000000000000000" pitchFamily="2" charset="2"/>
              <a:buNone/>
            </a:pPr>
            <a:r>
              <a:rPr lang="cs-CZ" altLang="cs-CZ" dirty="0">
                <a:latin typeface="Arial" panose="020B0604020202020204" pitchFamily="34" charset="0"/>
              </a:rPr>
              <a:t>	</a:t>
            </a:r>
            <a:r>
              <a:rPr lang="cs-CZ" altLang="cs-CZ" dirty="0">
                <a:solidFill>
                  <a:schemeClr val="tx2"/>
                </a:solidFill>
                <a:latin typeface="Arial" panose="020B0604020202020204" pitchFamily="34" charset="0"/>
                <a:sym typeface="Wingdings 3" panose="05040102010807070707" pitchFamily="18" charset="2"/>
              </a:rPr>
              <a:t>	</a:t>
            </a:r>
            <a:r>
              <a:rPr lang="cs-CZ" altLang="cs-CZ" u="sng" dirty="0">
                <a:latin typeface="Arial" panose="020B0604020202020204" pitchFamily="34" charset="0"/>
              </a:rPr>
              <a:t>na vypořádací podíl</a:t>
            </a:r>
            <a:r>
              <a:rPr lang="cs-CZ" altLang="cs-CZ" dirty="0">
                <a:latin typeface="Arial" panose="020B0604020202020204" pitchFamily="34" charset="0"/>
              </a:rPr>
              <a:t> </a:t>
            </a:r>
          </a:p>
          <a:p>
            <a:pPr algn="just">
              <a:lnSpc>
                <a:spcPct val="90000"/>
              </a:lnSpc>
            </a:pPr>
            <a:r>
              <a:rPr lang="cs-CZ" altLang="cs-CZ" dirty="0">
                <a:latin typeface="Arial" panose="020B0604020202020204" pitchFamily="34" charset="0"/>
              </a:rPr>
              <a:t>pokud došlo ke zrušení společnosti a jejímu vstupu do likvidace, má dlužník </a:t>
            </a:r>
            <a:r>
              <a:rPr lang="cs-CZ" altLang="cs-CZ" dirty="0">
                <a:solidFill>
                  <a:schemeClr val="tx2"/>
                </a:solidFill>
                <a:latin typeface="Arial" panose="020B0604020202020204" pitchFamily="34" charset="0"/>
                <a:sym typeface="Wingdings 3" panose="05040102010807070707" pitchFamily="18" charset="2"/>
              </a:rPr>
              <a:t>	</a:t>
            </a:r>
            <a:r>
              <a:rPr lang="cs-CZ" altLang="cs-CZ" dirty="0">
                <a:latin typeface="Arial" panose="020B0604020202020204" pitchFamily="34" charset="0"/>
              </a:rPr>
              <a:t> 	</a:t>
            </a:r>
            <a:r>
              <a:rPr lang="cs-CZ" altLang="cs-CZ" u="sng" dirty="0">
                <a:latin typeface="Arial" panose="020B0604020202020204" pitchFamily="34" charset="0"/>
              </a:rPr>
              <a:t>právo na podíl na likvidačním zůstatku</a:t>
            </a:r>
          </a:p>
          <a:p>
            <a:pPr algn="just">
              <a:lnSpc>
                <a:spcPct val="90000"/>
              </a:lnSpc>
            </a:pPr>
            <a:r>
              <a:rPr lang="cs-CZ" altLang="cs-CZ" b="1" u="sng" dirty="0">
                <a:latin typeface="Arial" panose="020B0604020202020204" pitchFamily="34" charset="0"/>
              </a:rPr>
              <a:t>hlavní následek</a:t>
            </a:r>
            <a:r>
              <a:rPr lang="cs-CZ" altLang="cs-CZ" dirty="0">
                <a:latin typeface="Arial" panose="020B0604020202020204" pitchFamily="34" charset="0"/>
              </a:rPr>
              <a:t> exekuce</a:t>
            </a:r>
          </a:p>
          <a:p>
            <a:pPr algn="just">
              <a:lnSpc>
                <a:spcPct val="90000"/>
              </a:lnSpc>
              <a:buFont typeface="Wingdings" panose="05000000000000000000" pitchFamily="2" charset="2"/>
              <a:buNone/>
            </a:pPr>
            <a:r>
              <a:rPr lang="cs-CZ" altLang="cs-CZ" dirty="0">
                <a:latin typeface="Arial" panose="020B0604020202020204" pitchFamily="34" charset="0"/>
              </a:rPr>
              <a:t>	</a:t>
            </a:r>
            <a:r>
              <a:rPr lang="cs-CZ" altLang="cs-CZ" dirty="0">
                <a:solidFill>
                  <a:schemeClr val="tx2"/>
                </a:solidFill>
                <a:latin typeface="Arial" panose="020B0604020202020204" pitchFamily="34" charset="0"/>
                <a:sym typeface="Wingdings 3" panose="05040102010807070707" pitchFamily="18" charset="2"/>
              </a:rPr>
              <a:t></a:t>
            </a:r>
            <a:r>
              <a:rPr lang="cs-CZ" altLang="cs-CZ" dirty="0">
                <a:latin typeface="Arial" panose="020B0604020202020204" pitchFamily="34" charset="0"/>
              </a:rPr>
              <a:t> 	až do výše vymáhané pohledávky a </a:t>
            </a:r>
            <a:r>
              <a:rPr lang="cs-CZ" altLang="cs-CZ">
                <a:latin typeface="Arial" panose="020B0604020202020204" pitchFamily="34" charset="0"/>
              </a:rPr>
              <a:t>jejího příslušenství </a:t>
            </a:r>
            <a:r>
              <a:rPr lang="cs-CZ" altLang="cs-CZ" dirty="0">
                <a:latin typeface="Arial" panose="020B0604020202020204" pitchFamily="34" charset="0"/>
              </a:rPr>
              <a:t>je správci daně</a:t>
            </a:r>
          </a:p>
          <a:p>
            <a:pPr algn="just">
              <a:lnSpc>
                <a:spcPct val="90000"/>
              </a:lnSpc>
              <a:buFont typeface="Wingdings" panose="05000000000000000000" pitchFamily="2" charset="2"/>
              <a:buNone/>
            </a:pPr>
            <a:r>
              <a:rPr lang="cs-CZ" altLang="cs-CZ" dirty="0">
                <a:latin typeface="Arial" panose="020B0604020202020204" pitchFamily="34" charset="0"/>
              </a:rPr>
              <a:t>      </a:t>
            </a:r>
            <a:r>
              <a:rPr lang="cs-CZ" altLang="cs-CZ" u="sng" dirty="0">
                <a:latin typeface="Arial" panose="020B0604020202020204" pitchFamily="34" charset="0"/>
              </a:rPr>
              <a:t>přikázána pohledávka</a:t>
            </a:r>
            <a:r>
              <a:rPr lang="cs-CZ" altLang="cs-CZ" dirty="0">
                <a:latin typeface="Arial" panose="020B0604020202020204" pitchFamily="34" charset="0"/>
              </a:rPr>
              <a:t> 	dlužníka</a:t>
            </a:r>
          </a:p>
          <a:p>
            <a:pPr algn="just">
              <a:lnSpc>
                <a:spcPct val="90000"/>
              </a:lnSpc>
              <a:buFont typeface="Wingdings" panose="05000000000000000000" pitchFamily="2" charset="2"/>
              <a:buNone/>
            </a:pPr>
            <a:r>
              <a:rPr lang="cs-CZ" altLang="cs-CZ" dirty="0">
                <a:latin typeface="Arial" panose="020B0604020202020204" pitchFamily="34" charset="0"/>
              </a:rPr>
              <a:t>      </a:t>
            </a:r>
            <a:r>
              <a:rPr lang="cs-CZ" altLang="cs-CZ" sz="1600" b="1" dirty="0">
                <a:solidFill>
                  <a:schemeClr val="tx2"/>
                </a:solidFill>
                <a:latin typeface="Arial" panose="020B0604020202020204" pitchFamily="34" charset="0"/>
              </a:rPr>
              <a:t>(1) </a:t>
            </a:r>
            <a:r>
              <a:rPr lang="cs-CZ" altLang="cs-CZ" u="sng" dirty="0">
                <a:latin typeface="Arial" panose="020B0604020202020204" pitchFamily="34" charset="0"/>
              </a:rPr>
              <a:t>z nároku na vypořádací podíl nebo </a:t>
            </a:r>
          </a:p>
          <a:p>
            <a:pPr algn="just">
              <a:lnSpc>
                <a:spcPct val="90000"/>
              </a:lnSpc>
              <a:buFont typeface="Wingdings" panose="05000000000000000000" pitchFamily="2" charset="2"/>
              <a:buNone/>
            </a:pPr>
            <a:r>
              <a:rPr lang="cs-CZ" altLang="cs-CZ" sz="1600" b="1" dirty="0">
                <a:solidFill>
                  <a:schemeClr val="tx2"/>
                </a:solidFill>
                <a:latin typeface="Arial" panose="020B0604020202020204" pitchFamily="34" charset="0"/>
              </a:rPr>
              <a:t>       (2) </a:t>
            </a:r>
            <a:r>
              <a:rPr lang="cs-CZ" altLang="cs-CZ" u="sng" dirty="0">
                <a:latin typeface="Arial" panose="020B0604020202020204" pitchFamily="34" charset="0"/>
              </a:rPr>
              <a:t>z podílu na likvidačním zůstatku</a:t>
            </a:r>
          </a:p>
          <a:p>
            <a:endParaRPr lang="cs-CZ" dirty="0"/>
          </a:p>
        </p:txBody>
      </p:sp>
    </p:spTree>
    <p:extLst>
      <p:ext uri="{BB962C8B-B14F-4D97-AF65-F5344CB8AC3E}">
        <p14:creationId xmlns:p14="http://schemas.microsoft.com/office/powerpoint/2010/main" val="68786633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Vracení peněžních prostředků z exekuce </a:t>
            </a:r>
          </a:p>
        </p:txBody>
      </p:sp>
      <p:sp>
        <p:nvSpPr>
          <p:cNvPr id="3" name="Zástupný symbol pro obsah 2"/>
          <p:cNvSpPr>
            <a:spLocks noGrp="1"/>
          </p:cNvSpPr>
          <p:nvPr>
            <p:ph idx="1"/>
          </p:nvPr>
        </p:nvSpPr>
        <p:spPr/>
        <p:txBody>
          <a:bodyPr>
            <a:normAutofit/>
          </a:bodyPr>
          <a:lstStyle/>
          <a:p>
            <a:pPr algn="just"/>
            <a:endParaRPr lang="cs-CZ" sz="2000" dirty="0">
              <a:latin typeface="Arial" panose="020B0604020202020204" pitchFamily="34" charset="0"/>
              <a:cs typeface="Arial" panose="020B0604020202020204" pitchFamily="34" charset="0"/>
            </a:endParaRPr>
          </a:p>
          <a:p>
            <a:pPr marL="0" indent="0" algn="just">
              <a:buNone/>
            </a:pPr>
            <a:r>
              <a:rPr lang="cs-CZ" sz="2800" dirty="0">
                <a:latin typeface="Arial" panose="020B0604020202020204" pitchFamily="34" charset="0"/>
                <a:cs typeface="Arial" panose="020B0604020202020204" pitchFamily="34" charset="0"/>
              </a:rPr>
              <a:t>Převyšují-li peněžní prostředky získané daňovou exekucí částku vymáhaných nedoplatků, vznikne dlužníkovi vratitelný přeplatek, který správce daně vrátí i bez žádosti do 15 dnů. </a:t>
            </a:r>
          </a:p>
          <a:p>
            <a:pPr algn="just"/>
            <a:endParaRPr lang="cs-CZ" sz="2000" dirty="0">
              <a:latin typeface="Arial" panose="020B0604020202020204" pitchFamily="34" charset="0"/>
              <a:cs typeface="Arial" panose="020B0604020202020204" pitchFamily="34" charset="0"/>
            </a:endParaRPr>
          </a:p>
          <a:p>
            <a:pPr algn="just"/>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808179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br>
              <a:rPr lang="cs-CZ" dirty="0"/>
            </a:br>
            <a:r>
              <a:rPr lang="cs-CZ" sz="4000" b="1" dirty="0"/>
              <a:t>„Milostivé léto“</a:t>
            </a:r>
          </a:p>
        </p:txBody>
      </p:sp>
      <p:sp>
        <p:nvSpPr>
          <p:cNvPr id="3" name="Zástupný symbol pro obsah 2"/>
          <p:cNvSpPr>
            <a:spLocks noGrp="1"/>
          </p:cNvSpPr>
          <p:nvPr>
            <p:ph idx="1"/>
          </p:nvPr>
        </p:nvSpPr>
        <p:spPr>
          <a:xfrm>
            <a:off x="677334" y="2160589"/>
            <a:ext cx="8596668" cy="4486396"/>
          </a:xfrm>
        </p:spPr>
        <p:txBody>
          <a:bodyPr>
            <a:normAutofit lnSpcReduction="10000"/>
          </a:bodyPr>
          <a:lstStyle/>
          <a:p>
            <a:pPr algn="just"/>
            <a:r>
              <a:rPr lang="cs-CZ" dirty="0">
                <a:latin typeface="Arial" panose="020B0604020202020204" pitchFamily="34" charset="0"/>
                <a:cs typeface="Arial" panose="020B0604020202020204" pitchFamily="34" charset="0"/>
              </a:rPr>
              <a:t>zákon č. 286/2021 Sb. </a:t>
            </a:r>
          </a:p>
          <a:p>
            <a:pPr algn="just"/>
            <a:r>
              <a:rPr lang="cs-CZ" dirty="0">
                <a:latin typeface="Arial" panose="020B0604020202020204" pitchFamily="34" charset="0"/>
                <a:cs typeface="Arial" panose="020B0604020202020204" pitchFamily="34" charset="0"/>
              </a:rPr>
              <a:t>vztahuje se pouze na exekuci vedenou soudním exekutorem </a:t>
            </a:r>
          </a:p>
          <a:p>
            <a:pPr algn="just"/>
            <a:r>
              <a:rPr lang="cs-CZ" b="1" u="sng" dirty="0">
                <a:latin typeface="Arial" panose="020B0604020202020204" pitchFamily="34" charset="0"/>
                <a:cs typeface="Arial" panose="020B0604020202020204" pitchFamily="34" charset="0"/>
              </a:rPr>
              <a:t>postup nelze aplikovat v daňové exekuci </a:t>
            </a:r>
          </a:p>
          <a:p>
            <a:pPr algn="just"/>
            <a:r>
              <a:rPr lang="cs-CZ" dirty="0">
                <a:latin typeface="Arial" panose="020B0604020202020204" pitchFamily="34" charset="0"/>
                <a:cs typeface="Arial" panose="020B0604020202020204" pitchFamily="34" charset="0"/>
              </a:rPr>
              <a:t>povinný – fyzická osoba může od 28.10.2021 do 28.1.2022 uhradit jistinu (původní dluh bez příslušenství) a snížené náklady exekuce</a:t>
            </a:r>
          </a:p>
          <a:p>
            <a:pPr algn="just"/>
            <a:r>
              <a:rPr lang="cs-CZ" dirty="0">
                <a:latin typeface="Arial" panose="020B0604020202020204" pitchFamily="34" charset="0"/>
                <a:cs typeface="Arial" panose="020B0604020202020204" pitchFamily="34" charset="0"/>
              </a:rPr>
              <a:t>soudní exekutor rozhodne o zastavení exekuce a osvobodí povinného od placení vymáhaného příslušenství</a:t>
            </a:r>
          </a:p>
          <a:p>
            <a:pPr algn="just"/>
            <a:r>
              <a:rPr lang="cs-CZ" dirty="0">
                <a:latin typeface="Arial" panose="020B0604020202020204" pitchFamily="34" charset="0"/>
                <a:cs typeface="Arial" panose="020B0604020202020204" pitchFamily="34" charset="0"/>
              </a:rPr>
              <a:t>správce daně žádné zvláštní úkony nečiní (může se popř. odvolat proti rozhodnutí o osvobození povinného)  </a:t>
            </a:r>
          </a:p>
          <a:p>
            <a:pPr algn="just"/>
            <a:r>
              <a:rPr lang="cs-CZ" dirty="0">
                <a:latin typeface="Arial" panose="020B0604020202020204" pitchFamily="34" charset="0"/>
                <a:cs typeface="Arial" panose="020B0604020202020204" pitchFamily="34" charset="0"/>
              </a:rPr>
              <a:t>po osvobození povinného od placení vymáhaného příslušenství posoudí správce daně podmínky pro jeho odpis pro nedobytnost</a:t>
            </a:r>
          </a:p>
          <a:p>
            <a:pPr algn="just"/>
            <a:r>
              <a:rPr lang="cs-CZ" dirty="0">
                <a:latin typeface="Arial" panose="020B0604020202020204" pitchFamily="34" charset="0"/>
                <a:cs typeface="Arial" panose="020B0604020202020204" pitchFamily="34" charset="0"/>
              </a:rPr>
              <a:t>příslušenství, které nebylo předáno soudnímu exekutorovi k vymáhání, lze dále vymáhat</a:t>
            </a:r>
          </a:p>
          <a:p>
            <a:pPr algn="just"/>
            <a:endParaRPr lang="cs-CZ"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373721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Nezletilí poplatníci </a:t>
            </a:r>
          </a:p>
        </p:txBody>
      </p:sp>
      <p:sp>
        <p:nvSpPr>
          <p:cNvPr id="3" name="Zástupný symbol pro obsah 2"/>
          <p:cNvSpPr>
            <a:spLocks noGrp="1"/>
          </p:cNvSpPr>
          <p:nvPr>
            <p:ph idx="1"/>
          </p:nvPr>
        </p:nvSpPr>
        <p:spPr/>
        <p:txBody>
          <a:bodyPr>
            <a:normAutofit/>
          </a:bodyPr>
          <a:lstStyle/>
          <a:p>
            <a:pPr marL="0" indent="0">
              <a:buNone/>
            </a:pPr>
            <a:r>
              <a:rPr lang="cs-CZ" b="1" u="sng" dirty="0">
                <a:latin typeface="Arial" panose="020B0604020202020204" pitchFamily="34" charset="0"/>
                <a:cs typeface="Arial" panose="020B0604020202020204" pitchFamily="34" charset="0"/>
              </a:rPr>
              <a:t>Svéprávnost fyzické osoby  </a:t>
            </a:r>
          </a:p>
          <a:p>
            <a:pPr algn="just"/>
            <a:r>
              <a:rPr lang="cs-CZ" dirty="0">
                <a:latin typeface="Arial" panose="020B0604020202020204" pitchFamily="34" charset="0"/>
                <a:cs typeface="Arial" panose="020B0604020202020204" pitchFamily="34" charset="0"/>
              </a:rPr>
              <a:t>nabývat pro sebe vlastním právním jednáním práva a zavazovat se k povinnostem                               právně jednat  </a:t>
            </a:r>
          </a:p>
          <a:p>
            <a:pPr marL="0" indent="0">
              <a:buNone/>
            </a:pPr>
            <a:endParaRPr lang="cs-CZ" dirty="0">
              <a:latin typeface="Arial" panose="020B0604020202020204" pitchFamily="34" charset="0"/>
              <a:cs typeface="Arial" panose="020B0604020202020204" pitchFamily="34" charset="0"/>
            </a:endParaRPr>
          </a:p>
          <a:p>
            <a:pPr marL="0" indent="0">
              <a:buNone/>
            </a:pPr>
            <a:r>
              <a:rPr lang="cs-CZ" b="1" u="sng" dirty="0">
                <a:latin typeface="Arial" panose="020B0604020202020204" pitchFamily="34" charset="0"/>
                <a:cs typeface="Arial" panose="020B0604020202020204" pitchFamily="34" charset="0"/>
              </a:rPr>
              <a:t>Nabytí plné svéprávnosti </a:t>
            </a:r>
          </a:p>
          <a:p>
            <a:r>
              <a:rPr lang="cs-CZ" dirty="0">
                <a:latin typeface="Arial" panose="020B0604020202020204" pitchFamily="34" charset="0"/>
                <a:cs typeface="Arial" panose="020B0604020202020204" pitchFamily="34" charset="0"/>
              </a:rPr>
              <a:t>zletilostí </a:t>
            </a:r>
          </a:p>
          <a:p>
            <a:r>
              <a:rPr lang="cs-CZ" dirty="0">
                <a:latin typeface="Arial" panose="020B0604020202020204" pitchFamily="34" charset="0"/>
                <a:cs typeface="Arial" panose="020B0604020202020204" pitchFamily="34" charset="0"/>
              </a:rPr>
              <a:t>přiznáním svéprávnosti</a:t>
            </a:r>
          </a:p>
          <a:p>
            <a:r>
              <a:rPr lang="cs-CZ" dirty="0">
                <a:latin typeface="Arial" panose="020B0604020202020204" pitchFamily="34" charset="0"/>
                <a:cs typeface="Arial" panose="020B0604020202020204" pitchFamily="34" charset="0"/>
              </a:rPr>
              <a:t>uzavřením manželství </a:t>
            </a:r>
          </a:p>
          <a:p>
            <a:pPr marL="0" indent="0" algn="just">
              <a:buNone/>
            </a:pPr>
            <a:endParaRPr lang="cs-CZ" dirty="0">
              <a:latin typeface="Arial" panose="020B0604020202020204" pitchFamily="34" charset="0"/>
              <a:cs typeface="Arial" panose="020B0604020202020204" pitchFamily="34" charset="0"/>
            </a:endParaRPr>
          </a:p>
          <a:p>
            <a:endParaRPr lang="cs-CZ" dirty="0"/>
          </a:p>
        </p:txBody>
      </p:sp>
      <p:sp>
        <p:nvSpPr>
          <p:cNvPr id="4" name="Šipka doprava 3"/>
          <p:cNvSpPr/>
          <p:nvPr/>
        </p:nvSpPr>
        <p:spPr>
          <a:xfrm>
            <a:off x="2586680" y="2792627"/>
            <a:ext cx="155505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321814424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Omezení svéprávnosti</a:t>
            </a:r>
          </a:p>
        </p:txBody>
      </p:sp>
      <p:sp>
        <p:nvSpPr>
          <p:cNvPr id="3" name="Zástupný symbol pro obsah 2"/>
          <p:cNvSpPr>
            <a:spLocks noGrp="1"/>
          </p:cNvSpPr>
          <p:nvPr>
            <p:ph idx="1"/>
          </p:nvPr>
        </p:nvSpPr>
        <p:spPr/>
        <p:txBody>
          <a:bodyPr>
            <a:noAutofit/>
          </a:bodyPr>
          <a:lstStyle/>
          <a:p>
            <a:pPr algn="just"/>
            <a:r>
              <a:rPr lang="cs-CZ" sz="2400" dirty="0">
                <a:latin typeface="Arial" panose="020B0604020202020204" pitchFamily="34" charset="0"/>
                <a:cs typeface="Arial" panose="020B0604020202020204" pitchFamily="34" charset="0"/>
              </a:rPr>
              <a:t>může jen soud  v rozsahu, v jakém člověk není </a:t>
            </a:r>
            <a:r>
              <a:rPr lang="cs-CZ" sz="2400">
                <a:latin typeface="Arial" panose="020B0604020202020204" pitchFamily="34" charset="0"/>
                <a:cs typeface="Arial" panose="020B0604020202020204" pitchFamily="34" charset="0"/>
              </a:rPr>
              <a:t>pro duševní </a:t>
            </a:r>
            <a:r>
              <a:rPr lang="cs-CZ" sz="2400" dirty="0">
                <a:latin typeface="Arial" panose="020B0604020202020204" pitchFamily="34" charset="0"/>
                <a:cs typeface="Arial" panose="020B0604020202020204" pitchFamily="34" charset="0"/>
              </a:rPr>
              <a:t>poruchu, která není jen přechodná, schopen právně jednat a vymezí rozsah omezení</a:t>
            </a:r>
          </a:p>
          <a:p>
            <a:pPr algn="just"/>
            <a:endParaRPr lang="cs-CZ" sz="2400" dirty="0">
              <a:latin typeface="Arial" panose="020B0604020202020204" pitchFamily="34" charset="0"/>
              <a:cs typeface="Arial" panose="020B0604020202020204" pitchFamily="34" charset="0"/>
            </a:endParaRPr>
          </a:p>
          <a:p>
            <a:pPr algn="just"/>
            <a:r>
              <a:rPr lang="cs-CZ" sz="2400" dirty="0">
                <a:latin typeface="Arial" panose="020B0604020202020204" pitchFamily="34" charset="0"/>
                <a:cs typeface="Arial" panose="020B0604020202020204" pitchFamily="34" charset="0"/>
              </a:rPr>
              <a:t>omezení na nezbytně nutnou dobu, nejdéle na tři roky; je-li zjevné, že se stav člověka nezlepší, pak až na pět let </a:t>
            </a:r>
          </a:p>
          <a:p>
            <a:pPr algn="just"/>
            <a:endParaRPr lang="cs-CZ" sz="2400" dirty="0">
              <a:latin typeface="Arial" panose="020B0604020202020204" pitchFamily="34" charset="0"/>
              <a:cs typeface="Arial" panose="020B0604020202020204" pitchFamily="34" charset="0"/>
            </a:endParaRPr>
          </a:p>
          <a:p>
            <a:pPr algn="just"/>
            <a:r>
              <a:rPr lang="cs-CZ" sz="2400" dirty="0">
                <a:latin typeface="Arial" panose="020B0604020202020204" pitchFamily="34" charset="0"/>
                <a:cs typeface="Arial" panose="020B0604020202020204" pitchFamily="34" charset="0"/>
              </a:rPr>
              <a:t>v rozhodnutí o omezení svéprávnosti soud jmenuje opatrovníka </a:t>
            </a:r>
          </a:p>
        </p:txBody>
      </p:sp>
    </p:spTree>
    <p:extLst>
      <p:ext uri="{BB962C8B-B14F-4D97-AF65-F5344CB8AC3E}">
        <p14:creationId xmlns:p14="http://schemas.microsoft.com/office/powerpoint/2010/main" val="235612230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Splnění poplatkové povinnosti nezletilého/člověka omezeného ve svéprávnosti </a:t>
            </a:r>
          </a:p>
        </p:txBody>
      </p:sp>
      <p:sp>
        <p:nvSpPr>
          <p:cNvPr id="3" name="Zástupný symbol pro obsah 2"/>
          <p:cNvSpPr>
            <a:spLocks noGrp="1"/>
          </p:cNvSpPr>
          <p:nvPr>
            <p:ph idx="1"/>
          </p:nvPr>
        </p:nvSpPr>
        <p:spPr/>
        <p:txBody>
          <a:bodyPr/>
          <a:lstStyle/>
          <a:p>
            <a:pPr algn="just"/>
            <a:endParaRPr lang="cs-CZ" dirty="0"/>
          </a:p>
          <a:p>
            <a:pPr algn="just"/>
            <a:r>
              <a:rPr lang="cs-CZ" sz="2400" dirty="0">
                <a:latin typeface="Arial" panose="020B0604020202020204" pitchFamily="34" charset="0"/>
                <a:cs typeface="Arial" panose="020B0604020202020204" pitchFamily="34" charset="0"/>
              </a:rPr>
              <a:t>správce  poplatku vyměří poplatek zákonnému zástupci nebo opatrovníkovi</a:t>
            </a:r>
          </a:p>
          <a:p>
            <a:pPr algn="just"/>
            <a:endParaRPr lang="cs-CZ" sz="2400" dirty="0">
              <a:latin typeface="Arial" panose="020B0604020202020204" pitchFamily="34" charset="0"/>
              <a:cs typeface="Arial" panose="020B0604020202020204" pitchFamily="34" charset="0"/>
            </a:endParaRPr>
          </a:p>
          <a:p>
            <a:pPr algn="just"/>
            <a:r>
              <a:rPr lang="cs-CZ" sz="2400" dirty="0">
                <a:latin typeface="Arial" panose="020B0604020202020204" pitchFamily="34" charset="0"/>
                <a:cs typeface="Arial" panose="020B0604020202020204" pitchFamily="34" charset="0"/>
              </a:rPr>
              <a:t>je-li zákonných zástupců nebo opatrovníků více, jsou povinni plnit poplatkovou povinnost </a:t>
            </a:r>
            <a:r>
              <a:rPr lang="cs-CZ" sz="2400" b="1" u="sng" dirty="0">
                <a:latin typeface="Arial" panose="020B0604020202020204" pitchFamily="34" charset="0"/>
                <a:cs typeface="Arial" panose="020B0604020202020204" pitchFamily="34" charset="0"/>
              </a:rPr>
              <a:t>společně a nerozdílně  </a:t>
            </a:r>
          </a:p>
        </p:txBody>
      </p:sp>
    </p:spTree>
    <p:extLst>
      <p:ext uri="{BB962C8B-B14F-4D97-AF65-F5344CB8AC3E}">
        <p14:creationId xmlns:p14="http://schemas.microsoft.com/office/powerpoint/2010/main" val="2915182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Pořádková pokuta § 247 odst. 2 DŘ </a:t>
            </a:r>
          </a:p>
        </p:txBody>
      </p:sp>
      <p:sp>
        <p:nvSpPr>
          <p:cNvPr id="3" name="Zástupný symbol pro obsah 2"/>
          <p:cNvSpPr>
            <a:spLocks noGrp="1"/>
          </p:cNvSpPr>
          <p:nvPr>
            <p:ph idx="1"/>
          </p:nvPr>
        </p:nvSpPr>
        <p:spPr/>
        <p:txBody>
          <a:bodyPr/>
          <a:lstStyle/>
          <a:p>
            <a:pPr>
              <a:buFont typeface="Wingdings" panose="05000000000000000000" pitchFamily="2" charset="2"/>
              <a:buChar char="q"/>
            </a:pPr>
            <a:r>
              <a:rPr lang="cs-CZ" dirty="0">
                <a:latin typeface="Arial" panose="020B0604020202020204" pitchFamily="34" charset="0"/>
                <a:cs typeface="Arial" panose="020B0604020202020204" pitchFamily="34" charset="0"/>
              </a:rPr>
              <a:t>nevyhovění výzvě ke splnění procesní povinnosti nepeněžité povahy ve stanovené lhůtě </a:t>
            </a:r>
          </a:p>
          <a:p>
            <a:pPr>
              <a:buFont typeface="Wingdings" panose="05000000000000000000" pitchFamily="2" charset="2"/>
              <a:buChar char="q"/>
            </a:pPr>
            <a:endParaRPr lang="cs-CZ" dirty="0">
              <a:latin typeface="Arial" panose="020B0604020202020204" pitchFamily="34" charset="0"/>
              <a:cs typeface="Arial" panose="020B0604020202020204" pitchFamily="34" charset="0"/>
            </a:endParaRPr>
          </a:p>
          <a:p>
            <a:pPr>
              <a:buFont typeface="Wingdings" panose="05000000000000000000" pitchFamily="2" charset="2"/>
              <a:buChar char="q"/>
            </a:pPr>
            <a:r>
              <a:rPr lang="cs-CZ" u="sng" dirty="0">
                <a:latin typeface="Arial" panose="020B0604020202020204" pitchFamily="34" charset="0"/>
                <a:cs typeface="Arial" panose="020B0604020202020204" pitchFamily="34" charset="0"/>
              </a:rPr>
              <a:t>závažně</a:t>
            </a:r>
            <a:r>
              <a:rPr lang="cs-CZ" dirty="0">
                <a:latin typeface="Arial" panose="020B0604020202020204" pitchFamily="34" charset="0"/>
                <a:cs typeface="Arial" panose="020B0604020202020204" pitchFamily="34" charset="0"/>
              </a:rPr>
              <a:t> tím ztíží nebo maří správu daní  </a:t>
            </a:r>
          </a:p>
          <a:p>
            <a:pPr>
              <a:buFont typeface="Wingdings" panose="05000000000000000000" pitchFamily="2" charset="2"/>
              <a:buChar char="q"/>
            </a:pPr>
            <a:endParaRPr lang="cs-CZ" dirty="0">
              <a:latin typeface="Arial" panose="020B0604020202020204" pitchFamily="34" charset="0"/>
              <a:cs typeface="Arial" panose="020B0604020202020204" pitchFamily="34" charset="0"/>
            </a:endParaRPr>
          </a:p>
          <a:p>
            <a:pPr>
              <a:buFont typeface="Wingdings" panose="05000000000000000000" pitchFamily="2" charset="2"/>
              <a:buChar char="q"/>
            </a:pPr>
            <a:r>
              <a:rPr lang="cs-CZ" dirty="0">
                <a:latin typeface="Arial" panose="020B0604020202020204" pitchFamily="34" charset="0"/>
                <a:cs typeface="Arial" panose="020B0604020202020204" pitchFamily="34" charset="0"/>
              </a:rPr>
              <a:t>do výše 500 000,-Kč </a:t>
            </a:r>
          </a:p>
          <a:p>
            <a:endParaRPr lang="cs-CZ" dirty="0"/>
          </a:p>
        </p:txBody>
      </p:sp>
    </p:spTree>
    <p:extLst>
      <p:ext uri="{BB962C8B-B14F-4D97-AF65-F5344CB8AC3E}">
        <p14:creationId xmlns:p14="http://schemas.microsoft.com/office/powerpoint/2010/main" val="270886756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UPLATNĚNÍ POHLEDÁVKY V INSOLVENČNÍM ŘÍZENÍ</a:t>
            </a:r>
            <a:endParaRPr lang="cs-CZ" dirty="0"/>
          </a:p>
        </p:txBody>
      </p:sp>
      <p:sp>
        <p:nvSpPr>
          <p:cNvPr id="3" name="Zástupný symbol pro obsah 2"/>
          <p:cNvSpPr>
            <a:spLocks noGrp="1"/>
          </p:cNvSpPr>
          <p:nvPr>
            <p:ph idx="1"/>
          </p:nvPr>
        </p:nvSpPr>
        <p:spPr/>
        <p:txBody>
          <a:bodyPr>
            <a:normAutofit lnSpcReduction="10000"/>
          </a:bodyPr>
          <a:lstStyle/>
          <a:p>
            <a:pPr marL="0" indent="0">
              <a:buNone/>
            </a:pPr>
            <a:r>
              <a:rPr lang="cs-CZ" sz="2000" dirty="0">
                <a:latin typeface="Arial" panose="020B0604020202020204" pitchFamily="34" charset="0"/>
                <a:cs typeface="Arial" panose="020B0604020202020204" pitchFamily="34" charset="0"/>
              </a:rPr>
              <a:t>pohledávky jsou rozlišovány</a:t>
            </a:r>
          </a:p>
          <a:p>
            <a:r>
              <a:rPr lang="pl-PL" sz="2000" dirty="0">
                <a:latin typeface="Arial" panose="020B0604020202020204" pitchFamily="34" charset="0"/>
                <a:cs typeface="Arial" panose="020B0604020202020204" pitchFamily="34" charset="0"/>
              </a:rPr>
              <a:t>na pohledávky za majetkovou podstatou a</a:t>
            </a:r>
          </a:p>
          <a:p>
            <a:r>
              <a:rPr lang="cs-CZ" sz="2000" dirty="0">
                <a:latin typeface="Arial" panose="020B0604020202020204" pitchFamily="34" charset="0"/>
                <a:cs typeface="Arial" panose="020B0604020202020204" pitchFamily="34" charset="0"/>
              </a:rPr>
              <a:t>pohledávky, které nejsou pohledávkami za majetkovou podstatou</a:t>
            </a:r>
          </a:p>
          <a:p>
            <a:endParaRPr lang="cs-CZ" sz="2000" dirty="0">
              <a:latin typeface="Arial" panose="020B0604020202020204" pitchFamily="34" charset="0"/>
              <a:cs typeface="Arial" panose="020B0604020202020204" pitchFamily="34" charset="0"/>
            </a:endParaRPr>
          </a:p>
          <a:p>
            <a:pPr marL="0" indent="0">
              <a:buNone/>
            </a:pPr>
            <a:r>
              <a:rPr lang="cs-CZ" sz="2000" dirty="0">
                <a:latin typeface="Arial" panose="020B0604020202020204" pitchFamily="34" charset="0"/>
                <a:cs typeface="Arial" panose="020B0604020202020204" pitchFamily="34" charset="0"/>
              </a:rPr>
              <a:t>správce daně nepodává návrhy na zahájení insolvenčního řízení z důvodů povinnosti hradit zálohu na náklady insolvenčního řízení ( § 108 IZ )</a:t>
            </a:r>
          </a:p>
          <a:p>
            <a:pPr marL="534988" indent="-173038">
              <a:buFont typeface="Arial" panose="020B0604020202020204" pitchFamily="34" charset="0"/>
              <a:buChar char="•"/>
              <a:defRPr/>
            </a:pPr>
            <a:r>
              <a:rPr lang="cs-CZ" sz="2000" dirty="0" err="1">
                <a:latin typeface="Arial" panose="020B0604020202020204" pitchFamily="34" charset="0"/>
                <a:cs typeface="Arial" panose="020B0604020202020204" pitchFamily="34" charset="0"/>
              </a:rPr>
              <a:t>ins</a:t>
            </a:r>
            <a:r>
              <a:rPr lang="cs-CZ" sz="2000" dirty="0">
                <a:latin typeface="Arial" panose="020B0604020202020204" pitchFamily="34" charset="0"/>
                <a:cs typeface="Arial" panose="020B0604020202020204" pitchFamily="34" charset="0"/>
              </a:rPr>
              <a:t>. návrh věřitele proti PO, která je podnikatelem – záloha činí 50.000,-Kč</a:t>
            </a:r>
          </a:p>
          <a:p>
            <a:pPr marL="534988" indent="-173038" algn="just">
              <a:buFont typeface="Arial" panose="020B0604020202020204" pitchFamily="34" charset="0"/>
              <a:buChar char="•"/>
              <a:defRPr/>
            </a:pPr>
            <a:r>
              <a:rPr lang="cs-CZ" sz="2000" dirty="0" err="1">
                <a:latin typeface="Arial" panose="020B0604020202020204" pitchFamily="34" charset="0"/>
                <a:cs typeface="Arial" panose="020B0604020202020204" pitchFamily="34" charset="0"/>
              </a:rPr>
              <a:t>ins</a:t>
            </a:r>
            <a:r>
              <a:rPr lang="cs-CZ" sz="2000" dirty="0">
                <a:latin typeface="Arial" panose="020B0604020202020204" pitchFamily="34" charset="0"/>
                <a:cs typeface="Arial" panose="020B0604020202020204" pitchFamily="34" charset="0"/>
              </a:rPr>
              <a:t>. návrh věřitele proti PO, která není podnikatelem, nebo proti FO – záloha činí 10.000,-Kč</a:t>
            </a:r>
          </a:p>
          <a:p>
            <a:endParaRPr lang="cs-CZ" dirty="0"/>
          </a:p>
        </p:txBody>
      </p:sp>
    </p:spTree>
    <p:extLst>
      <p:ext uri="{BB962C8B-B14F-4D97-AF65-F5344CB8AC3E}">
        <p14:creationId xmlns:p14="http://schemas.microsoft.com/office/powerpoint/2010/main" val="402698483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Započítávání plateb a přeplatků  - majetek dlužníka </a:t>
            </a:r>
          </a:p>
        </p:txBody>
      </p:sp>
      <p:sp>
        <p:nvSpPr>
          <p:cNvPr id="3" name="Zástupný symbol pro obsah 2"/>
          <p:cNvSpPr>
            <a:spLocks noGrp="1"/>
          </p:cNvSpPr>
          <p:nvPr>
            <p:ph idx="1"/>
          </p:nvPr>
        </p:nvSpPr>
        <p:spPr>
          <a:xfrm>
            <a:off x="677334" y="2039816"/>
            <a:ext cx="8596668" cy="4493916"/>
          </a:xfrm>
        </p:spPr>
        <p:txBody>
          <a:bodyPr>
            <a:normAutofit/>
          </a:bodyPr>
          <a:lstStyle/>
          <a:p>
            <a:pPr algn="just"/>
            <a:r>
              <a:rPr lang="cs-CZ" sz="2000" dirty="0">
                <a:latin typeface="Arial" panose="020B0604020202020204" pitchFamily="34" charset="0"/>
                <a:cs typeface="Arial" panose="020B0604020202020204" pitchFamily="34" charset="0"/>
              </a:rPr>
              <a:t>pro potřeby insolvenčního řízení je za majetek dlužníka považován </a:t>
            </a:r>
            <a:r>
              <a:rPr lang="cs-CZ" sz="2000" b="1" u="sng" dirty="0">
                <a:latin typeface="Arial" panose="020B0604020202020204" pitchFamily="34" charset="0"/>
                <a:cs typeface="Arial" panose="020B0604020202020204" pitchFamily="34" charset="0"/>
              </a:rPr>
              <a:t>vratitelný přeplatek</a:t>
            </a:r>
          </a:p>
          <a:p>
            <a:pPr algn="just"/>
            <a:r>
              <a:rPr lang="cs-CZ" sz="2000" dirty="0">
                <a:latin typeface="Arial" panose="020B0604020202020204" pitchFamily="34" charset="0"/>
                <a:cs typeface="Arial" panose="020B0604020202020204" pitchFamily="34" charset="0"/>
              </a:rPr>
              <a:t>přeplatek vzniklý nejpozději dnem předcházejícím dni účinnosti rozhodnutí o úpadku  se použije pouze na úhradu splatných pohledávek, které nejsou pohledávkami za majetkovou podstatou, nejpozději do jejich přezkoumání </a:t>
            </a:r>
          </a:p>
          <a:p>
            <a:pPr algn="just"/>
            <a:r>
              <a:rPr lang="cs-CZ" sz="2000" dirty="0">
                <a:latin typeface="Arial" panose="020B0604020202020204" pitchFamily="34" charset="0"/>
                <a:cs typeface="Arial" panose="020B0604020202020204" pitchFamily="34" charset="0"/>
              </a:rPr>
              <a:t>přeplatek vzniklý na základě povinností, které vznikly v době ode dne účinnosti rozhodnutí o úpadku, se použije pouze na úhradu splatných pohledávek za majetkovou podstatou </a:t>
            </a:r>
          </a:p>
        </p:txBody>
      </p:sp>
    </p:spTree>
    <p:extLst>
      <p:ext uri="{BB962C8B-B14F-4D97-AF65-F5344CB8AC3E}">
        <p14:creationId xmlns:p14="http://schemas.microsoft.com/office/powerpoint/2010/main" val="327286046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UPLATNĚNÍ POHLEDÁVKY V INSOLVENČNÍM ŘÍZENÍ</a:t>
            </a:r>
            <a:endParaRPr lang="cs-CZ" dirty="0"/>
          </a:p>
        </p:txBody>
      </p:sp>
      <p:sp>
        <p:nvSpPr>
          <p:cNvPr id="3" name="Zástupný symbol pro obsah 2"/>
          <p:cNvSpPr>
            <a:spLocks noGrp="1"/>
          </p:cNvSpPr>
          <p:nvPr>
            <p:ph idx="1"/>
          </p:nvPr>
        </p:nvSpPr>
        <p:spPr/>
        <p:txBody>
          <a:bodyPr>
            <a:normAutofit fontScale="92500" lnSpcReduction="10000"/>
          </a:bodyPr>
          <a:lstStyle/>
          <a:p>
            <a:pPr algn="just"/>
            <a:r>
              <a:rPr lang="cs-CZ" dirty="0"/>
              <a:t>Pohledávky, které nejsou pohledávkami za majetkovou podstatou, je nutné přihlásit do insolvenčního řízení. Přihlášky pohledávek lze podávat od okamžiku doručení návrhu na zahájení insolvenčního řízení insolvenčnímu soudu. Obecné náležitosti přihlášky jsou určeny formulářem připraveným Ministerstvem spravedlnosti </a:t>
            </a:r>
          </a:p>
          <a:p>
            <a:pPr marL="0" indent="0" algn="just">
              <a:buNone/>
            </a:pPr>
            <a:r>
              <a:rPr lang="cs-CZ" dirty="0"/>
              <a:t>      </a:t>
            </a:r>
            <a:r>
              <a:rPr lang="cs-CZ" b="1" u="sng" dirty="0">
                <a:hlinkClick r:id="rId2"/>
              </a:rPr>
              <a:t>https://isir.justice.cz/isir/common/stat.do?kodStranky=FORMULAR</a:t>
            </a:r>
            <a:endParaRPr lang="cs-CZ" dirty="0"/>
          </a:p>
          <a:p>
            <a:pPr marL="0" indent="0" algn="just">
              <a:buNone/>
            </a:pPr>
            <a:endParaRPr lang="cs-CZ" dirty="0"/>
          </a:p>
          <a:p>
            <a:pPr algn="just"/>
            <a:endParaRPr lang="cs-CZ" dirty="0"/>
          </a:p>
          <a:p>
            <a:pPr marL="0" indent="0">
              <a:buNone/>
            </a:pPr>
            <a:r>
              <a:rPr lang="cs-CZ" b="1" u="sng" dirty="0"/>
              <a:t>Lhůta pro přihlášení pohledávky </a:t>
            </a:r>
          </a:p>
          <a:p>
            <a:r>
              <a:rPr lang="cs-CZ" dirty="0" err="1"/>
              <a:t>procesněprávní</a:t>
            </a:r>
            <a:r>
              <a:rPr lang="cs-CZ" dirty="0"/>
              <a:t> </a:t>
            </a:r>
          </a:p>
          <a:p>
            <a:r>
              <a:rPr lang="cs-CZ" dirty="0"/>
              <a:t>připadne-li poslední den lhůty  na sobotu, neděli nebo státem uznaný svátek, lze podat ještě nejblíže následující pracovní den </a:t>
            </a:r>
          </a:p>
          <a:p>
            <a:endParaRPr lang="cs-CZ" dirty="0"/>
          </a:p>
        </p:txBody>
      </p:sp>
    </p:spTree>
    <p:extLst>
      <p:ext uri="{BB962C8B-B14F-4D97-AF65-F5344CB8AC3E}">
        <p14:creationId xmlns:p14="http://schemas.microsoft.com/office/powerpoint/2010/main" val="315995853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b="1" dirty="0"/>
              <a:t>Přihlášky pohledávek a jejich přezkoumání </a:t>
            </a:r>
            <a:endParaRPr lang="cs-CZ" dirty="0"/>
          </a:p>
        </p:txBody>
      </p:sp>
      <p:sp>
        <p:nvSpPr>
          <p:cNvPr id="3" name="Zástupný symbol pro obsah 2"/>
          <p:cNvSpPr>
            <a:spLocks noGrp="1"/>
          </p:cNvSpPr>
          <p:nvPr>
            <p:ph idx="1"/>
          </p:nvPr>
        </p:nvSpPr>
        <p:spPr/>
        <p:txBody>
          <a:bodyPr/>
          <a:lstStyle/>
          <a:p>
            <a:pPr algn="just">
              <a:defRPr/>
            </a:pPr>
            <a:r>
              <a:rPr lang="cs-CZ" altLang="cs-CZ" dirty="0">
                <a:latin typeface="Arial" charset="0"/>
                <a:cs typeface="Arial" charset="0"/>
              </a:rPr>
              <a:t>Insolvenční správce, dlužník a přihlášení věřitelé mohou popírat </a:t>
            </a:r>
            <a:r>
              <a:rPr lang="cs-CZ" altLang="cs-CZ" b="1" u="sng" dirty="0">
                <a:latin typeface="Arial" charset="0"/>
                <a:cs typeface="Arial" charset="0"/>
              </a:rPr>
              <a:t>pravost</a:t>
            </a:r>
            <a:r>
              <a:rPr lang="cs-CZ" altLang="cs-CZ" dirty="0">
                <a:latin typeface="Arial" charset="0"/>
                <a:cs typeface="Arial" charset="0"/>
              </a:rPr>
              <a:t> (pohledávka nevznikla / již zcela zanikla / je promlčena), </a:t>
            </a:r>
            <a:r>
              <a:rPr lang="cs-CZ" altLang="cs-CZ" b="1" u="sng" dirty="0">
                <a:latin typeface="Arial" charset="0"/>
                <a:cs typeface="Arial" charset="0"/>
              </a:rPr>
              <a:t>výši </a:t>
            </a:r>
            <a:r>
              <a:rPr lang="cs-CZ" altLang="cs-CZ" dirty="0">
                <a:latin typeface="Arial" charset="0"/>
                <a:cs typeface="Arial" charset="0"/>
              </a:rPr>
              <a:t>(dlužníkův závazek je nižší než přihlášená částka) a </a:t>
            </a:r>
            <a:r>
              <a:rPr lang="cs-CZ" altLang="cs-CZ" b="1" u="sng" dirty="0">
                <a:latin typeface="Arial" charset="0"/>
                <a:cs typeface="Arial" charset="0"/>
              </a:rPr>
              <a:t>pořadí</a:t>
            </a:r>
            <a:r>
              <a:rPr lang="cs-CZ" altLang="cs-CZ" dirty="0">
                <a:latin typeface="Arial" charset="0"/>
                <a:cs typeface="Arial" charset="0"/>
              </a:rPr>
              <a:t> (méně výhodné pořadí, než je uvedeno v přihlášce) všech přihlášených pohledávek. </a:t>
            </a:r>
          </a:p>
          <a:p>
            <a:pPr algn="just">
              <a:defRPr/>
            </a:pPr>
            <a:r>
              <a:rPr lang="cs-CZ" altLang="cs-CZ" dirty="0">
                <a:latin typeface="Arial" charset="0"/>
                <a:cs typeface="Arial" charset="0"/>
              </a:rPr>
              <a:t>věřitel může až do skončení přezkumného jednání, dokud jeho pohledávka není zjištěna, měnit výši přihlášené pohledávky (§ 192/4)</a:t>
            </a:r>
          </a:p>
          <a:p>
            <a:pPr algn="just">
              <a:defRPr/>
            </a:pPr>
            <a:endParaRPr lang="cs-CZ" altLang="cs-CZ" dirty="0">
              <a:latin typeface="Arial" charset="0"/>
              <a:cs typeface="Arial" charset="0"/>
            </a:endParaRPr>
          </a:p>
          <a:p>
            <a:pPr algn="just">
              <a:defRPr/>
            </a:pPr>
            <a:r>
              <a:rPr lang="cs-CZ" altLang="cs-CZ" dirty="0">
                <a:latin typeface="Arial" charset="0"/>
                <a:cs typeface="Arial" charset="0"/>
              </a:rPr>
              <a:t>popření nevykonatelné pohledávky insolvenčním správcem</a:t>
            </a:r>
          </a:p>
          <a:p>
            <a:pPr algn="just">
              <a:defRPr/>
            </a:pPr>
            <a:endParaRPr lang="cs-CZ" altLang="cs-CZ" dirty="0">
              <a:latin typeface="Arial" charset="0"/>
              <a:cs typeface="Arial" charset="0"/>
            </a:endParaRPr>
          </a:p>
          <a:p>
            <a:pPr algn="just">
              <a:defRPr/>
            </a:pPr>
            <a:r>
              <a:rPr lang="cs-CZ" altLang="cs-CZ" dirty="0">
                <a:latin typeface="Arial" charset="0"/>
                <a:cs typeface="Arial" charset="0"/>
              </a:rPr>
              <a:t>popření vykonatelné pohledávky insolvenčním správcem</a:t>
            </a:r>
          </a:p>
          <a:p>
            <a:pPr algn="just">
              <a:defRPr/>
            </a:pPr>
            <a:endParaRPr lang="cs-CZ" altLang="cs-CZ" dirty="0">
              <a:latin typeface="Arial" charset="0"/>
              <a:cs typeface="Arial" charset="0"/>
            </a:endParaRPr>
          </a:p>
          <a:p>
            <a:endParaRPr lang="cs-CZ" dirty="0"/>
          </a:p>
        </p:txBody>
      </p:sp>
    </p:spTree>
    <p:extLst>
      <p:ext uri="{BB962C8B-B14F-4D97-AF65-F5344CB8AC3E}">
        <p14:creationId xmlns:p14="http://schemas.microsoft.com/office/powerpoint/2010/main" val="166335927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b="1" dirty="0">
                <a:latin typeface="Arial" panose="020B0604020202020204" pitchFamily="34" charset="0"/>
              </a:rPr>
              <a:t>UPLATŇOVÁNÍ ZAPODSTATOVÝCH POHLEDÁVEK</a:t>
            </a:r>
            <a:endParaRPr lang="cs-CZ" b="1" dirty="0"/>
          </a:p>
        </p:txBody>
      </p:sp>
      <p:sp>
        <p:nvSpPr>
          <p:cNvPr id="3" name="Zástupný symbol pro obsah 2"/>
          <p:cNvSpPr>
            <a:spLocks noGrp="1"/>
          </p:cNvSpPr>
          <p:nvPr>
            <p:ph idx="1"/>
          </p:nvPr>
        </p:nvSpPr>
        <p:spPr>
          <a:xfrm>
            <a:off x="677334" y="2160589"/>
            <a:ext cx="8596668" cy="4310549"/>
          </a:xfrm>
        </p:spPr>
        <p:txBody>
          <a:bodyPr/>
          <a:lstStyle/>
          <a:p>
            <a:r>
              <a:rPr lang="cs-CZ" altLang="cs-CZ" sz="2000" dirty="0">
                <a:latin typeface="Arial" panose="020B0604020202020204" pitchFamily="34" charset="0"/>
              </a:rPr>
              <a:t>Lze uplatnit kdykoli v průběhu řízení</a:t>
            </a:r>
          </a:p>
          <a:p>
            <a:endParaRPr lang="cs-CZ" altLang="cs-CZ" sz="2000" dirty="0">
              <a:latin typeface="Arial" panose="020B0604020202020204" pitchFamily="34" charset="0"/>
            </a:endParaRPr>
          </a:p>
          <a:p>
            <a:r>
              <a:rPr lang="cs-CZ" altLang="cs-CZ" sz="2000" dirty="0">
                <a:latin typeface="Arial" panose="020B0604020202020204" pitchFamily="34" charset="0"/>
              </a:rPr>
              <a:t>Vůči osobě s dispozičními oprávněními</a:t>
            </a:r>
          </a:p>
          <a:p>
            <a:endParaRPr lang="cs-CZ" altLang="cs-CZ" sz="2000" dirty="0">
              <a:latin typeface="Arial" panose="020B0604020202020204" pitchFamily="34" charset="0"/>
            </a:endParaRPr>
          </a:p>
          <a:p>
            <a:r>
              <a:rPr lang="cs-CZ" altLang="cs-CZ" sz="2000" dirty="0">
                <a:latin typeface="Arial" panose="020B0604020202020204" pitchFamily="34" charset="0"/>
              </a:rPr>
              <a:t>Mohou být uspokojeny kdykoli po účinnosti rozhodnutí o úpadku </a:t>
            </a:r>
          </a:p>
          <a:p>
            <a:endParaRPr lang="cs-CZ" altLang="cs-CZ" sz="2000" dirty="0">
              <a:latin typeface="Arial" panose="020B0604020202020204" pitchFamily="34" charset="0"/>
            </a:endParaRPr>
          </a:p>
          <a:p>
            <a:r>
              <a:rPr lang="cs-CZ" altLang="cs-CZ" sz="2000" dirty="0">
                <a:latin typeface="Arial" panose="020B0604020202020204" pitchFamily="34" charset="0"/>
              </a:rPr>
              <a:t>Možnost podání žaloby dle § 203 odst. 4 IZ</a:t>
            </a:r>
          </a:p>
          <a:p>
            <a:endParaRPr lang="cs-CZ" altLang="cs-CZ" sz="2000" dirty="0">
              <a:latin typeface="Arial" panose="020B0604020202020204" pitchFamily="34" charset="0"/>
            </a:endParaRPr>
          </a:p>
          <a:p>
            <a:r>
              <a:rPr lang="cs-CZ" altLang="cs-CZ" sz="2000" dirty="0">
                <a:latin typeface="Arial" panose="020B0604020202020204" pitchFamily="34" charset="0"/>
              </a:rPr>
              <a:t>Výjimka ze zákazu provedení exekuce</a:t>
            </a:r>
          </a:p>
          <a:p>
            <a:endParaRPr lang="cs-CZ" dirty="0"/>
          </a:p>
        </p:txBody>
      </p:sp>
    </p:spTree>
    <p:extLst>
      <p:ext uri="{BB962C8B-B14F-4D97-AF65-F5344CB8AC3E}">
        <p14:creationId xmlns:p14="http://schemas.microsoft.com/office/powerpoint/2010/main" val="7952238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cs typeface="Arial" panose="020B0604020202020204" pitchFamily="34" charset="0"/>
              </a:rPr>
              <a:t>Osoba s dispozičním oprávněním </a:t>
            </a:r>
            <a:br>
              <a:rPr lang="cs-CZ" b="1" dirty="0">
                <a:cs typeface="Arial" panose="020B0604020202020204" pitchFamily="34" charset="0"/>
              </a:rPr>
            </a:br>
            <a:r>
              <a:rPr lang="cs-CZ" b="1" dirty="0">
                <a:cs typeface="Arial" panose="020B0604020202020204" pitchFamily="34" charset="0"/>
              </a:rPr>
              <a:t>§ 229 odst. 3  IZ </a:t>
            </a:r>
            <a:endParaRPr lang="cs-CZ" b="1" dirty="0"/>
          </a:p>
        </p:txBody>
      </p:sp>
      <p:sp>
        <p:nvSpPr>
          <p:cNvPr id="3" name="Zástupný symbol pro obsah 2"/>
          <p:cNvSpPr>
            <a:spLocks noGrp="1"/>
          </p:cNvSpPr>
          <p:nvPr>
            <p:ph idx="1"/>
          </p:nvPr>
        </p:nvSpPr>
        <p:spPr/>
        <p:txBody>
          <a:bodyPr/>
          <a:lstStyle/>
          <a:p>
            <a:pPr marL="0" indent="0">
              <a:buNone/>
            </a:pPr>
            <a:r>
              <a:rPr lang="cs-CZ" b="1" u="sng" dirty="0">
                <a:latin typeface="Arial" panose="020B0604020202020204" pitchFamily="34" charset="0"/>
                <a:cs typeface="Arial" panose="020B0604020202020204" pitchFamily="34" charset="0"/>
              </a:rPr>
              <a:t>Dlužník </a:t>
            </a:r>
          </a:p>
          <a:p>
            <a:r>
              <a:rPr lang="cs-CZ" dirty="0">
                <a:latin typeface="Arial" panose="020B0604020202020204" pitchFamily="34" charset="0"/>
                <a:cs typeface="Arial" panose="020B0604020202020204" pitchFamily="34" charset="0"/>
              </a:rPr>
              <a:t>do rozhodnutí o úpadku</a:t>
            </a:r>
          </a:p>
          <a:p>
            <a:r>
              <a:rPr lang="cs-CZ" dirty="0">
                <a:latin typeface="Arial" panose="020B0604020202020204" pitchFamily="34" charset="0"/>
                <a:cs typeface="Arial" panose="020B0604020202020204" pitchFamily="34" charset="0"/>
              </a:rPr>
              <a:t>od rozhodnutí o úpadku do rozhodnutí o způsobu řešení úpadku </a:t>
            </a:r>
          </a:p>
          <a:p>
            <a:r>
              <a:rPr lang="cs-CZ" dirty="0">
                <a:latin typeface="Arial" panose="020B0604020202020204" pitchFamily="34" charset="0"/>
                <a:cs typeface="Arial" panose="020B0604020202020204" pitchFamily="34" charset="0"/>
              </a:rPr>
              <a:t>od povolení reorganizace </a:t>
            </a:r>
          </a:p>
          <a:p>
            <a:r>
              <a:rPr lang="cs-CZ" dirty="0">
                <a:latin typeface="Arial" panose="020B0604020202020204" pitchFamily="34" charset="0"/>
                <a:cs typeface="Arial" panose="020B0604020202020204" pitchFamily="34" charset="0"/>
              </a:rPr>
              <a:t>od povolení oddlužení </a:t>
            </a:r>
          </a:p>
          <a:p>
            <a:endParaRPr lang="cs-CZ" dirty="0">
              <a:latin typeface="Arial" panose="020B0604020202020204" pitchFamily="34" charset="0"/>
              <a:cs typeface="Arial" panose="020B0604020202020204" pitchFamily="34" charset="0"/>
            </a:endParaRPr>
          </a:p>
          <a:p>
            <a:pPr marL="0" indent="0">
              <a:buNone/>
            </a:pPr>
            <a:r>
              <a:rPr lang="cs-CZ" b="1" u="sng" dirty="0">
                <a:latin typeface="Arial" panose="020B0604020202020204" pitchFamily="34" charset="0"/>
                <a:cs typeface="Arial" panose="020B0604020202020204" pitchFamily="34" charset="0"/>
              </a:rPr>
              <a:t>Insolvenční správce </a:t>
            </a:r>
          </a:p>
          <a:p>
            <a:r>
              <a:rPr lang="cs-CZ" dirty="0">
                <a:latin typeface="Arial" panose="020B0604020202020204" pitchFamily="34" charset="0"/>
                <a:cs typeface="Arial" panose="020B0604020202020204" pitchFamily="34" charset="0"/>
              </a:rPr>
              <a:t>od prohlášení konkursu</a:t>
            </a:r>
          </a:p>
          <a:p>
            <a:pPr marL="0" indent="0">
              <a:buNone/>
            </a:pPr>
            <a:r>
              <a:rPr lang="cs-CZ" dirty="0">
                <a:latin typeface="Arial" panose="020B0604020202020204" pitchFamily="34" charset="0"/>
                <a:cs typeface="Arial" panose="020B0604020202020204" pitchFamily="34" charset="0"/>
              </a:rPr>
              <a:t>	</a:t>
            </a:r>
          </a:p>
          <a:p>
            <a:endParaRPr lang="cs-CZ" dirty="0"/>
          </a:p>
        </p:txBody>
      </p:sp>
    </p:spTree>
    <p:extLst>
      <p:ext uri="{BB962C8B-B14F-4D97-AF65-F5344CB8AC3E}">
        <p14:creationId xmlns:p14="http://schemas.microsoft.com/office/powerpoint/2010/main" val="98700271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Insolvenční správce </a:t>
            </a:r>
          </a:p>
        </p:txBody>
      </p:sp>
      <p:sp>
        <p:nvSpPr>
          <p:cNvPr id="3" name="Zástupný symbol pro obsah 2"/>
          <p:cNvSpPr>
            <a:spLocks noGrp="1"/>
          </p:cNvSpPr>
          <p:nvPr>
            <p:ph idx="1"/>
          </p:nvPr>
        </p:nvSpPr>
        <p:spPr/>
        <p:txBody>
          <a:bodyPr/>
          <a:lstStyle/>
          <a:p>
            <a:pPr algn="just"/>
            <a:r>
              <a:rPr lang="cs-CZ" dirty="0">
                <a:latin typeface="Arial" panose="020B0604020202020204" pitchFamily="34" charset="0"/>
                <a:cs typeface="Arial" panose="020B0604020202020204" pitchFamily="34" charset="0"/>
              </a:rPr>
              <a:t>ustanovuje insolvenční soud ze seznamu insolvenčních správců </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zpravidla ve výroku rozhodnutí o  úpadku (ale předběžný správce i dříve) </a:t>
            </a:r>
          </a:p>
          <a:p>
            <a:pPr algn="just"/>
            <a:endParaRPr lang="cs-CZ" dirty="0">
              <a:latin typeface="Arial" panose="020B0604020202020204" pitchFamily="34" charset="0"/>
              <a:cs typeface="Arial" panose="020B0604020202020204" pitchFamily="34" charset="0"/>
            </a:endParaRPr>
          </a:p>
          <a:p>
            <a:pPr algn="just"/>
            <a:r>
              <a:rPr lang="cs-CZ" dirty="0">
                <a:latin typeface="Arial" panose="020B0604020202020204" pitchFamily="34" charset="0"/>
                <a:cs typeface="Arial" panose="020B0604020202020204" pitchFamily="34" charset="0"/>
              </a:rPr>
              <a:t>Osoba ustanovená podle insolvenčního zákona, která plní povinnosti stanovené daňovému subjektu, má stejná práva a povinnosti jako daňový subjekt. </a:t>
            </a:r>
          </a:p>
          <a:p>
            <a:pPr algn="just"/>
            <a:endParaRPr lang="cs-CZ" dirty="0">
              <a:latin typeface="Arial" panose="020B0604020202020204" pitchFamily="34" charset="0"/>
              <a:cs typeface="Arial" panose="020B0604020202020204" pitchFamily="34" charset="0"/>
            </a:endParaRPr>
          </a:p>
          <a:p>
            <a:endParaRPr lang="cs-CZ" dirty="0"/>
          </a:p>
        </p:txBody>
      </p:sp>
    </p:spTree>
    <p:extLst>
      <p:ext uri="{BB962C8B-B14F-4D97-AF65-F5344CB8AC3E}">
        <p14:creationId xmlns:p14="http://schemas.microsoft.com/office/powerpoint/2010/main" val="68545105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altLang="cs-CZ" b="1" dirty="0"/>
              <a:t>Řízení o místních poplatcích po zahájení </a:t>
            </a:r>
            <a:r>
              <a:rPr lang="cs-CZ" altLang="cs-CZ" b="1" dirty="0" err="1"/>
              <a:t>ins</a:t>
            </a:r>
            <a:r>
              <a:rPr lang="cs-CZ" altLang="cs-CZ" b="1" dirty="0"/>
              <a:t>. řízení</a:t>
            </a:r>
            <a:endParaRPr lang="cs-CZ" dirty="0"/>
          </a:p>
        </p:txBody>
      </p:sp>
      <p:sp>
        <p:nvSpPr>
          <p:cNvPr id="3" name="Zástupný symbol pro obsah 2"/>
          <p:cNvSpPr>
            <a:spLocks noGrp="1"/>
          </p:cNvSpPr>
          <p:nvPr>
            <p:ph idx="1"/>
          </p:nvPr>
        </p:nvSpPr>
        <p:spPr/>
        <p:txBody>
          <a:bodyPr/>
          <a:lstStyle/>
          <a:p>
            <a:pPr algn="just">
              <a:buFont typeface="Wingdings" panose="05000000000000000000" pitchFamily="2" charset="2"/>
              <a:buChar char="Ø"/>
            </a:pPr>
            <a:r>
              <a:rPr lang="cs-CZ" altLang="cs-CZ" dirty="0">
                <a:latin typeface="Arial" panose="020B0604020202020204" pitchFamily="34" charset="0"/>
                <a:cs typeface="Arial" panose="020B0604020202020204" pitchFamily="34" charset="0"/>
              </a:rPr>
              <a:t>lze zahájit a v celém řízení pokračovat</a:t>
            </a:r>
          </a:p>
          <a:p>
            <a:pPr algn="just">
              <a:buFont typeface="Wingdings" panose="05000000000000000000" pitchFamily="2" charset="2"/>
              <a:buChar char="Ø"/>
            </a:pPr>
            <a:endParaRPr lang="cs-CZ" altLang="cs-CZ"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cs-CZ" altLang="cs-CZ" dirty="0">
                <a:latin typeface="Arial" panose="020B0604020202020204" pitchFamily="34" charset="0"/>
                <a:cs typeface="Arial" panose="020B0604020202020204" pitchFamily="34" charset="0"/>
              </a:rPr>
              <a:t>s výjimkou daňové exekuce - lze nařídit, nelze ji provést (pokud IZ nestanoví jinak)</a:t>
            </a:r>
          </a:p>
          <a:p>
            <a:pPr algn="just">
              <a:buFont typeface="Wingdings" panose="05000000000000000000" pitchFamily="2" charset="2"/>
              <a:buChar char="Ø"/>
            </a:pPr>
            <a:endParaRPr lang="cs-CZ"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cs-CZ" dirty="0">
                <a:latin typeface="Arial" panose="020B0604020202020204" pitchFamily="34" charset="0"/>
                <a:cs typeface="Arial" panose="020B0604020202020204" pitchFamily="34" charset="0"/>
              </a:rPr>
              <a:t>Ukončením přezkumného jednání nebo schválením zprávy o přezkumu soudem nabývá nepravomocné rozhodnutí v nalézacím řízení týkajícím se pohledávek, které nejsou pohledávkami za majetkovou podstatou, právní moci. </a:t>
            </a:r>
          </a:p>
          <a:p>
            <a:pPr algn="just">
              <a:buFont typeface="Wingdings" panose="05000000000000000000" pitchFamily="2" charset="2"/>
              <a:buChar char="Ø"/>
            </a:pPr>
            <a:endParaRPr lang="cs-CZ" dirty="0"/>
          </a:p>
        </p:txBody>
      </p:sp>
    </p:spTree>
    <p:extLst>
      <p:ext uri="{BB962C8B-B14F-4D97-AF65-F5344CB8AC3E}">
        <p14:creationId xmlns:p14="http://schemas.microsoft.com/office/powerpoint/2010/main" val="3249658"/>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Konec oddlužení </a:t>
            </a:r>
          </a:p>
        </p:txBody>
      </p:sp>
      <p:sp>
        <p:nvSpPr>
          <p:cNvPr id="3" name="Zástupný symbol pro obsah 2"/>
          <p:cNvSpPr>
            <a:spLocks noGrp="1"/>
          </p:cNvSpPr>
          <p:nvPr>
            <p:ph idx="1"/>
          </p:nvPr>
        </p:nvSpPr>
        <p:spPr/>
        <p:txBody>
          <a:bodyPr/>
          <a:lstStyle/>
          <a:p>
            <a:pPr algn="just">
              <a:buFont typeface="Wingdings" panose="05000000000000000000" pitchFamily="2" charset="2"/>
              <a:buChar char="Ø"/>
            </a:pPr>
            <a:r>
              <a:rPr lang="cs-CZ" u="sng" dirty="0">
                <a:latin typeface="Arial" panose="020B0604020202020204" pitchFamily="34" charset="0"/>
                <a:cs typeface="Arial" panose="020B0604020202020204" pitchFamily="34" charset="0"/>
              </a:rPr>
              <a:t>§ 414 odst. 1 IZ  - </a:t>
            </a:r>
            <a:r>
              <a:rPr lang="cs-CZ" dirty="0">
                <a:latin typeface="Arial" panose="020B0604020202020204" pitchFamily="34" charset="0"/>
                <a:cs typeface="Arial" panose="020B0604020202020204" pitchFamily="34" charset="0"/>
              </a:rPr>
              <a:t> jestliže insolvenční soud rozhodne o splnění oddlužení a dlužník splní řádně a včas všechny povinnosti podle schváleného způsobu oddlužení, spojí insolvenční soud s rozhodnutím o splnění oddlužení </a:t>
            </a:r>
            <a:r>
              <a:rPr lang="cs-CZ" u="sng" dirty="0">
                <a:latin typeface="Arial" panose="020B0604020202020204" pitchFamily="34" charset="0"/>
                <a:cs typeface="Arial" panose="020B0604020202020204" pitchFamily="34" charset="0"/>
              </a:rPr>
              <a:t>rozhodnutí, jímž dlužníka osvobodí od placení pohledávek, zahrnutých do oddlužení</a:t>
            </a:r>
            <a:r>
              <a:rPr lang="cs-CZ" dirty="0">
                <a:latin typeface="Arial" panose="020B0604020202020204" pitchFamily="34" charset="0"/>
                <a:cs typeface="Arial" panose="020B0604020202020204" pitchFamily="34" charset="0"/>
              </a:rPr>
              <a:t>, v rozsahu, v němž dosud nebyly uspokojeny. Osvobození podle věty první se nevztahuje na pohledávky vzniklé po rozhodnutí o úpadku.</a:t>
            </a:r>
          </a:p>
          <a:p>
            <a:pPr algn="just">
              <a:buFont typeface="Wingdings" panose="05000000000000000000" pitchFamily="2" charset="2"/>
              <a:buChar char="Ø"/>
            </a:pPr>
            <a:endParaRPr lang="cs-CZ" u="sng"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cs-CZ" u="sng" dirty="0">
                <a:latin typeface="Arial" panose="020B0604020202020204" pitchFamily="34" charset="0"/>
                <a:cs typeface="Arial" panose="020B0604020202020204" pitchFamily="34" charset="0"/>
              </a:rPr>
              <a:t>Přechodné ustanovení </a:t>
            </a:r>
            <a:r>
              <a:rPr lang="cs-CZ" dirty="0">
                <a:latin typeface="Arial" panose="020B0604020202020204" pitchFamily="34" charset="0"/>
                <a:cs typeface="Arial" panose="020B0604020202020204" pitchFamily="34" charset="0"/>
              </a:rPr>
              <a:t>– řízená, která byla  zahájena a v nichž bylo vydáno rozhodnutí o úpadku přede dnem nabytí účinnosti tohoto zákona (1.6.2019), se postupuje podle </a:t>
            </a:r>
            <a:r>
              <a:rPr lang="cs-CZ" dirty="0" err="1">
                <a:latin typeface="Arial" panose="020B0604020202020204" pitchFamily="34" charset="0"/>
                <a:cs typeface="Arial" panose="020B0604020202020204" pitchFamily="34" charset="0"/>
              </a:rPr>
              <a:t>ins</a:t>
            </a:r>
            <a:r>
              <a:rPr lang="cs-CZ" dirty="0">
                <a:latin typeface="Arial" panose="020B0604020202020204" pitchFamily="34" charset="0"/>
                <a:cs typeface="Arial" panose="020B0604020202020204" pitchFamily="34" charset="0"/>
              </a:rPr>
              <a:t>. zákona ve znění účinném přede dnem nabytí účinnosti tohoto zákona.  </a:t>
            </a:r>
          </a:p>
          <a:p>
            <a:endParaRPr lang="cs-CZ" dirty="0"/>
          </a:p>
        </p:txBody>
      </p:sp>
    </p:spTree>
    <p:extLst>
      <p:ext uri="{BB962C8B-B14F-4D97-AF65-F5344CB8AC3E}">
        <p14:creationId xmlns:p14="http://schemas.microsoft.com/office/powerpoint/2010/main" val="104912001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Odpis nedoplatku pro nedobytnost </a:t>
            </a:r>
          </a:p>
        </p:txBody>
      </p:sp>
      <p:sp>
        <p:nvSpPr>
          <p:cNvPr id="3" name="Zástupný symbol pro obsah 2"/>
          <p:cNvSpPr>
            <a:spLocks noGrp="1"/>
          </p:cNvSpPr>
          <p:nvPr>
            <p:ph idx="1"/>
          </p:nvPr>
        </p:nvSpPr>
        <p:spPr/>
        <p:txBody>
          <a:bodyPr>
            <a:normAutofit/>
          </a:bodyPr>
          <a:lstStyle/>
          <a:p>
            <a:r>
              <a:rPr lang="cs-CZ" sz="2400" dirty="0">
                <a:latin typeface="Arial" panose="020B0604020202020204" pitchFamily="34" charset="0"/>
                <a:cs typeface="Arial" panose="020B0604020202020204" pitchFamily="34" charset="0"/>
              </a:rPr>
              <a:t>správce daně odepíše nedobytný nedoplatek </a:t>
            </a:r>
          </a:p>
          <a:p>
            <a:r>
              <a:rPr lang="cs-CZ" sz="2400" b="1" u="sng" dirty="0">
                <a:latin typeface="Arial" panose="020B0604020202020204" pitchFamily="34" charset="0"/>
                <a:cs typeface="Arial" panose="020B0604020202020204" pitchFamily="34" charset="0"/>
              </a:rPr>
              <a:t>Nedobytným nedoplatkem</a:t>
            </a:r>
            <a:r>
              <a:rPr lang="cs-CZ" sz="2400" dirty="0">
                <a:latin typeface="Arial" panose="020B0604020202020204" pitchFamily="34" charset="0"/>
                <a:cs typeface="Arial" panose="020B0604020202020204" pitchFamily="34" charset="0"/>
              </a:rPr>
              <a:t> je nedoplatek:  </a:t>
            </a:r>
          </a:p>
          <a:p>
            <a:pPr>
              <a:buFont typeface="+mj-lt"/>
              <a:buAutoNum type="alphaLcPeriod"/>
            </a:pPr>
            <a:r>
              <a:rPr lang="cs-CZ" sz="2400" dirty="0">
                <a:latin typeface="Arial" panose="020B0604020202020204" pitchFamily="34" charset="0"/>
                <a:cs typeface="Arial" panose="020B0604020202020204" pitchFamily="34" charset="0"/>
              </a:rPr>
              <a:t>byl bezvýsledně vymáhán </a:t>
            </a:r>
          </a:p>
          <a:p>
            <a:pPr>
              <a:buFont typeface="+mj-lt"/>
              <a:buAutoNum type="alphaLcPeriod"/>
            </a:pPr>
            <a:r>
              <a:rPr lang="cs-CZ" sz="2400" dirty="0">
                <a:latin typeface="Arial" panose="020B0604020202020204" pitchFamily="34" charset="0"/>
                <a:cs typeface="Arial" panose="020B0604020202020204" pitchFamily="34" charset="0"/>
              </a:rPr>
              <a:t>jehož vymáhaní by zřejmě nevedlo k výsledku</a:t>
            </a:r>
          </a:p>
          <a:p>
            <a:pPr>
              <a:buFont typeface="+mj-lt"/>
              <a:buAutoNum type="alphaLcPeriod"/>
            </a:pPr>
            <a:r>
              <a:rPr lang="cs-CZ" sz="2400" dirty="0">
                <a:latin typeface="Arial" panose="020B0604020202020204" pitchFamily="34" charset="0"/>
                <a:cs typeface="Arial" panose="020B0604020202020204" pitchFamily="34" charset="0"/>
              </a:rPr>
              <a:t>u něhož je pravděpodobné, že by náklady vymáhání přesáhly jeho výtěžek </a:t>
            </a:r>
          </a:p>
          <a:p>
            <a:pPr>
              <a:buFont typeface="+mj-lt"/>
              <a:buAutoNum type="alphaLcPeriod"/>
            </a:pPr>
            <a:r>
              <a:rPr lang="cs-CZ" sz="2400" dirty="0">
                <a:latin typeface="Arial" panose="020B0604020202020204" pitchFamily="34" charset="0"/>
                <a:cs typeface="Arial" panose="020B0604020202020204" pitchFamily="34" charset="0"/>
              </a:rPr>
              <a:t>jehož vymáhání je spojeno se zvláštními nebo nepoměrnými obtížemi </a:t>
            </a:r>
          </a:p>
        </p:txBody>
      </p:sp>
    </p:spTree>
    <p:extLst>
      <p:ext uri="{BB962C8B-B14F-4D97-AF65-F5344CB8AC3E}">
        <p14:creationId xmlns:p14="http://schemas.microsoft.com/office/powerpoint/2010/main" val="1162699921"/>
      </p:ext>
    </p:extLst>
  </p:cSld>
  <p:clrMapOvr>
    <a:masterClrMapping/>
  </p:clrMapOvr>
</p:sld>
</file>

<file path=ppt/theme/theme1.xml><?xml version="1.0" encoding="utf-8"?>
<a:theme xmlns:a="http://schemas.openxmlformats.org/drawingml/2006/main" name="Faseta">
  <a:themeElements>
    <a:clrScheme name="Fase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s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Override1.xml><?xml version="1.0" encoding="utf-8"?>
<a:themeOverride xmlns:a="http://schemas.openxmlformats.org/drawingml/2006/main">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Facet</Template>
  <TotalTime>8297</TotalTime>
  <Words>7789</Words>
  <Application>Microsoft Office PowerPoint</Application>
  <PresentationFormat>Širokoúhlá obrazovka</PresentationFormat>
  <Paragraphs>634</Paragraphs>
  <Slides>99</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99</vt:i4>
      </vt:variant>
    </vt:vector>
  </HeadingPairs>
  <TitlesOfParts>
    <vt:vector size="104" baseType="lpstr">
      <vt:lpstr>Arial</vt:lpstr>
      <vt:lpstr>Trebuchet MS</vt:lpstr>
      <vt:lpstr>Wingdings</vt:lpstr>
      <vt:lpstr>Wingdings 3</vt:lpstr>
      <vt:lpstr>Faseta</vt:lpstr>
      <vt:lpstr>Vymáhání  místních poplatků </vt:lpstr>
      <vt:lpstr>Vztah zákona o místních poplatcích a daňového řádu</vt:lpstr>
      <vt:lpstr>Správa místních poplatků </vt:lpstr>
      <vt:lpstr>Způsoby vymáhání MP</vt:lpstr>
      <vt:lpstr>EXEKUČNÍ TITUL</vt:lpstr>
      <vt:lpstr>EXEKUČNÍ TITUL</vt:lpstr>
      <vt:lpstr>EXEKUČNÍ TITUL</vt:lpstr>
      <vt:lpstr>Pořádková pokuta § 247 odst. 1 DŘ </vt:lpstr>
      <vt:lpstr>Pořádková pokuta § 247 odst. 2 DŘ </vt:lpstr>
      <vt:lpstr>Pořádková pokuta </vt:lpstr>
      <vt:lpstr>Výkaz nedoplatků</vt:lpstr>
      <vt:lpstr>Vyrozumění o nedoplatku  § 153 odst. 3 DŘ </vt:lpstr>
      <vt:lpstr>Lhůta pro placení daně</vt:lpstr>
      <vt:lpstr> Počítání času </vt:lpstr>
      <vt:lpstr> Počítání času </vt:lpstr>
      <vt:lpstr>Nový běh lhůty </vt:lpstr>
      <vt:lpstr>Stavění běhu lhůty </vt:lpstr>
      <vt:lpstr>Vztah daňového řádu a občanského soudního řádu </vt:lpstr>
      <vt:lpstr> Způsoby provedení daňové exekuce</vt:lpstr>
      <vt:lpstr>Výnosnost dle způsobu provedení daňové exekuce </vt:lpstr>
      <vt:lpstr>Exekuční příkaz</vt:lpstr>
      <vt:lpstr>Příjemci exekučního příkazu </vt:lpstr>
      <vt:lpstr>Poučovací povinnost správce daně </vt:lpstr>
      <vt:lpstr>Námitka proti exekučnímu příkazu</vt:lpstr>
      <vt:lpstr>Osoby zúčastněné na správě daní </vt:lpstr>
      <vt:lpstr>Námitka versus návrh na zastavení daňové exekuce </vt:lpstr>
      <vt:lpstr>Postup při vyřizování námitky</vt:lpstr>
      <vt:lpstr>Námitka dle § 159 DŘ jako prostředek ochrany proti exekučnímu příkazu </vt:lpstr>
      <vt:lpstr>Mlčenlivost</vt:lpstr>
      <vt:lpstr>Odklad daňové exekuce</vt:lpstr>
      <vt:lpstr>Odklad daňové exekuce</vt:lpstr>
      <vt:lpstr>Zastavení daňové exekuce </vt:lpstr>
      <vt:lpstr>Zastavení daňové exekuce </vt:lpstr>
      <vt:lpstr>Vyloučení majetku z daňové exekuce</vt:lpstr>
      <vt:lpstr>Exekuční náklady </vt:lpstr>
      <vt:lpstr>Exekuční náklady </vt:lpstr>
      <vt:lpstr>Výzva k prohlášení o majetku </vt:lpstr>
      <vt:lpstr>Výzva k prohlášení o majetku </vt:lpstr>
      <vt:lpstr>Převádění přeplatků </vt:lpstr>
      <vt:lpstr>Společné jmění manželů </vt:lpstr>
      <vt:lpstr>Společné jmění manželů </vt:lpstr>
      <vt:lpstr>Společné jmění manželů </vt:lpstr>
      <vt:lpstr>Společné jmění manželů </vt:lpstr>
      <vt:lpstr>Informační zdroje pro zjišťování majetku v daňové exekuci </vt:lpstr>
      <vt:lpstr>Poddlužník</vt:lpstr>
      <vt:lpstr>Daňová exekuce srážkami ze mzdy</vt:lpstr>
      <vt:lpstr>Daňová exekuce srážkami ze mzdy</vt:lpstr>
      <vt:lpstr>Srážky z jiných příjmů § 299 odst.1 OSŘ</vt:lpstr>
      <vt:lpstr>Srážky z jiných příjmů § 299 odst.1 OSŘ </vt:lpstr>
      <vt:lpstr>Omezení srážek ze mzdy</vt:lpstr>
      <vt:lpstr>Nařízení o nezabavitelných částkách  č. 595/2006 Sb. </vt:lpstr>
      <vt:lpstr>Nařízení exekuce srážkami ze mzdy</vt:lpstr>
      <vt:lpstr>Provedení exekuce srážkami ze mzdy</vt:lpstr>
      <vt:lpstr>Provedení exekuce srážkami ze mzdy</vt:lpstr>
      <vt:lpstr>Snížení srážky ze mzdy </vt:lpstr>
      <vt:lpstr> Následný plátce mzdy</vt:lpstr>
      <vt:lpstr> Více plátců mzdy </vt:lpstr>
      <vt:lpstr>Povinnosti dlužníka a plátce mzdy </vt:lpstr>
      <vt:lpstr>Paušálně stanovená náhrada nákladů</vt:lpstr>
      <vt:lpstr>Daňová exekuce přikázáním pohledávky        z účtu u poskytovatele platebních služeb  </vt:lpstr>
      <vt:lpstr>Daňová exekuce přikázáním pohledávky        z účtu u poskytovatele platebních služeb </vt:lpstr>
      <vt:lpstr>Provedení daňové exekuce přikázáním pohledávky z účtu u poskytovatele platebních služeb </vt:lpstr>
      <vt:lpstr>Provedení daňové exekuce přikázáním pohledávky z účtu u poskytovatele platebních služeb </vt:lpstr>
      <vt:lpstr>Postižení více účtů dlužníka </vt:lpstr>
      <vt:lpstr>Výjimky z arrestatoria a inhibitoria I  </vt:lpstr>
      <vt:lpstr>Výjimky z arrestatoria a inhibitoria II </vt:lpstr>
      <vt:lpstr>Chráněný účet </vt:lpstr>
      <vt:lpstr>Chráněný účet</vt:lpstr>
      <vt:lpstr>Výjimky z arrestatoria a inhibitoria III</vt:lpstr>
      <vt:lpstr>Postižení pohledávky z účtu pro více pohledávek  </vt:lpstr>
      <vt:lpstr>DE přikázáním pohledávky z účtu  u poskytovatele platebních služeb </vt:lpstr>
      <vt:lpstr>Exekuce přikázáním pohledávky z účtu a lhůta pro placení daně</vt:lpstr>
      <vt:lpstr>Daňová exekuce přikázáním jiné peněžité pohledávky  </vt:lpstr>
      <vt:lpstr>Daňová exekuce přikázáním jiné peněžité pohledávky </vt:lpstr>
      <vt:lpstr>Provedení daňové exekuce přikázáním jiné peněžité pohledávky</vt:lpstr>
      <vt:lpstr>Pohledávky nepodléhající exekuci  </vt:lpstr>
      <vt:lpstr>Pohledávky nepodléhající exekuci </vt:lpstr>
      <vt:lpstr>Omezené postižení pohledávek </vt:lpstr>
      <vt:lpstr>Úkony potřebné k vyplacení pohledávky dlužníka správci daně</vt:lpstr>
      <vt:lpstr>Úkony potřebné k vyplacení pohledávky dlužníka správci daně</vt:lpstr>
      <vt:lpstr>Daňová exekuce postižením jiných majetkových práv  </vt:lpstr>
      <vt:lpstr>Daňová exekuce postižením jiných majetkových práv </vt:lpstr>
      <vt:lpstr>Exekuce podílu v obchodní společnosti a družstvu </vt:lpstr>
      <vt:lpstr>Účinky pravomocné exekuce obchodního a členského podílu</vt:lpstr>
      <vt:lpstr>Vracení peněžních prostředků z exekuce </vt:lpstr>
      <vt:lpstr> „Milostivé léto“</vt:lpstr>
      <vt:lpstr>Nezletilí poplatníci </vt:lpstr>
      <vt:lpstr>Omezení svéprávnosti</vt:lpstr>
      <vt:lpstr>Splnění poplatkové povinnosti nezletilého/člověka omezeného ve svéprávnosti </vt:lpstr>
      <vt:lpstr>UPLATNĚNÍ POHLEDÁVKY V INSOLVENČNÍM ŘÍZENÍ</vt:lpstr>
      <vt:lpstr>Započítávání plateb a přeplatků  - majetek dlužníka </vt:lpstr>
      <vt:lpstr>UPLATNĚNÍ POHLEDÁVKY V INSOLVENČNÍM ŘÍZENÍ</vt:lpstr>
      <vt:lpstr>Přihlášky pohledávek a jejich přezkoumání </vt:lpstr>
      <vt:lpstr>UPLATŇOVÁNÍ ZAPODSTATOVÝCH POHLEDÁVEK</vt:lpstr>
      <vt:lpstr>Osoba s dispozičním oprávněním  § 229 odst. 3  IZ </vt:lpstr>
      <vt:lpstr>Insolvenční správce </vt:lpstr>
      <vt:lpstr>Řízení o místních poplatcích po zahájení ins. řízení</vt:lpstr>
      <vt:lpstr>Konec oddlužení </vt:lpstr>
      <vt:lpstr>Odpis nedoplatku pro nedobytnost </vt:lpstr>
    </vt:vector>
  </TitlesOfParts>
  <Company>Finanční správa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Vymáhání  místních poplatků</dc:title>
  <dc:creator>Višňovská Jana Mgr. (FÚ pro Plzeňský kraj)</dc:creator>
  <cp:lastModifiedBy>Mrkvičková Jana</cp:lastModifiedBy>
  <cp:revision>301</cp:revision>
  <cp:lastPrinted>2022-05-03T11:03:10Z</cp:lastPrinted>
  <dcterms:created xsi:type="dcterms:W3CDTF">2020-01-10T13:08:43Z</dcterms:created>
  <dcterms:modified xsi:type="dcterms:W3CDTF">2024-01-08T13:57:49Z</dcterms:modified>
</cp:coreProperties>
</file>