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57" r:id="rId2"/>
    <p:sldMasterId id="2147483658" r:id="rId3"/>
    <p:sldMasterId id="2147483659" r:id="rId4"/>
    <p:sldMasterId id="2147483660" r:id="rId5"/>
    <p:sldMasterId id="2147483661" r:id="rId6"/>
    <p:sldMasterId id="2147483662" r:id="rId7"/>
    <p:sldMasterId id="2147483741" r:id="rId8"/>
    <p:sldMasterId id="2147483743" r:id="rId9"/>
    <p:sldMasterId id="2147483751" r:id="rId10"/>
    <p:sldMasterId id="2147483760" r:id="rId11"/>
    <p:sldMasterId id="2147483769" r:id="rId12"/>
    <p:sldMasterId id="2147483776" r:id="rId13"/>
    <p:sldMasterId id="2147483783" r:id="rId14"/>
    <p:sldMasterId id="2147483790" r:id="rId15"/>
    <p:sldMasterId id="2147483797" r:id="rId16"/>
    <p:sldMasterId id="2147483804" r:id="rId17"/>
  </p:sldMasterIdLst>
  <p:notesMasterIdLst>
    <p:notesMasterId r:id="rId80"/>
  </p:notesMasterIdLst>
  <p:sldIdLst>
    <p:sldId id="256" r:id="rId18"/>
    <p:sldId id="280" r:id="rId19"/>
    <p:sldId id="278" r:id="rId20"/>
    <p:sldId id="258" r:id="rId21"/>
    <p:sldId id="279" r:id="rId22"/>
    <p:sldId id="283" r:id="rId23"/>
    <p:sldId id="282" r:id="rId24"/>
    <p:sldId id="284" r:id="rId25"/>
    <p:sldId id="266" r:id="rId26"/>
    <p:sldId id="276" r:id="rId27"/>
    <p:sldId id="285" r:id="rId28"/>
    <p:sldId id="281" r:id="rId29"/>
    <p:sldId id="287" r:id="rId30"/>
    <p:sldId id="289" r:id="rId31"/>
    <p:sldId id="290" r:id="rId32"/>
    <p:sldId id="267" r:id="rId33"/>
    <p:sldId id="293" r:id="rId34"/>
    <p:sldId id="294" r:id="rId35"/>
    <p:sldId id="295" r:id="rId36"/>
    <p:sldId id="296" r:id="rId37"/>
    <p:sldId id="297" r:id="rId38"/>
    <p:sldId id="298" r:id="rId39"/>
    <p:sldId id="299" r:id="rId40"/>
    <p:sldId id="300" r:id="rId41"/>
    <p:sldId id="305" r:id="rId42"/>
    <p:sldId id="301" r:id="rId43"/>
    <p:sldId id="303" r:id="rId44"/>
    <p:sldId id="304" r:id="rId45"/>
    <p:sldId id="302" r:id="rId46"/>
    <p:sldId id="306" r:id="rId47"/>
    <p:sldId id="307" r:id="rId48"/>
    <p:sldId id="308" r:id="rId49"/>
    <p:sldId id="309" r:id="rId50"/>
    <p:sldId id="286" r:id="rId51"/>
    <p:sldId id="261" r:id="rId52"/>
    <p:sldId id="260" r:id="rId53"/>
    <p:sldId id="262" r:id="rId54"/>
    <p:sldId id="324" r:id="rId55"/>
    <p:sldId id="325" r:id="rId56"/>
    <p:sldId id="268" r:id="rId57"/>
    <p:sldId id="310" r:id="rId58"/>
    <p:sldId id="322" r:id="rId59"/>
    <p:sldId id="311" r:id="rId60"/>
    <p:sldId id="312" r:id="rId61"/>
    <p:sldId id="313" r:id="rId62"/>
    <p:sldId id="314" r:id="rId63"/>
    <p:sldId id="323" r:id="rId64"/>
    <p:sldId id="275" r:id="rId65"/>
    <p:sldId id="277" r:id="rId66"/>
    <p:sldId id="315" r:id="rId67"/>
    <p:sldId id="270" r:id="rId68"/>
    <p:sldId id="274" r:id="rId69"/>
    <p:sldId id="271" r:id="rId70"/>
    <p:sldId id="272" r:id="rId71"/>
    <p:sldId id="273" r:id="rId72"/>
    <p:sldId id="320" r:id="rId73"/>
    <p:sldId id="321" r:id="rId74"/>
    <p:sldId id="316" r:id="rId75"/>
    <p:sldId id="317" r:id="rId76"/>
    <p:sldId id="318" r:id="rId77"/>
    <p:sldId id="319" r:id="rId78"/>
    <p:sldId id="263" r:id="rId79"/>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009900"/>
    <a:srgbClr val="800000"/>
    <a:srgbClr val="00CCFF"/>
    <a:srgbClr val="0099FF"/>
    <a:srgbClr val="FEE4F8"/>
    <a:srgbClr val="000099"/>
    <a:srgbClr val="3333FF"/>
    <a:srgbClr val="66CC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2C8C85-51F0-491E-9774-3900AFEF0FD7}" styleName="Světlý styl 2 – zvýraznění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Světlý styl 2 – zvýraznění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Střední styl 1 – zvýraznění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Tmavý styl 1 – zvýraznění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4707" autoAdjust="0"/>
  </p:normalViewPr>
  <p:slideViewPr>
    <p:cSldViewPr>
      <p:cViewPr varScale="1">
        <p:scale>
          <a:sx n="74" d="100"/>
          <a:sy n="74" d="100"/>
        </p:scale>
        <p:origin x="14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slide" Target="slides/slide59.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7F09DF-3BB9-42F6-BC1F-4DAB7CED3D91}" type="doc">
      <dgm:prSet loTypeId="urn:microsoft.com/office/officeart/2005/8/layout/pyramid1" loCatId="pyramid" qsTypeId="urn:microsoft.com/office/officeart/2005/8/quickstyle/simple1" qsCatId="simple" csTypeId="urn:microsoft.com/office/officeart/2005/8/colors/accent1_2" csCatId="accent1" phldr="1"/>
      <dgm:spPr/>
    </dgm:pt>
    <dgm:pt modelId="{22B24022-B61F-477A-BFF9-FB73A3A20CD3}">
      <dgm:prSet phldrT="[Text]"/>
      <dgm:spPr>
        <a:solidFill>
          <a:srgbClr val="800000"/>
        </a:solidFill>
        <a:effectLst>
          <a:innerShdw blurRad="63500" dist="50800" dir="16200000">
            <a:srgbClr val="3333FF">
              <a:alpha val="50000"/>
            </a:srgbClr>
          </a:innerShdw>
          <a:softEdge rad="63500"/>
        </a:effectLst>
      </dgm:spPr>
      <dgm:t>
        <a:bodyPr/>
        <a:lstStyle/>
        <a:p>
          <a:endParaRPr lang="cs-CZ" dirty="0" smtClean="0"/>
        </a:p>
        <a:p>
          <a:r>
            <a:rPr lang="cs-CZ" dirty="0" smtClean="0">
              <a:solidFill>
                <a:schemeClr val="bg1"/>
              </a:solidFill>
            </a:rPr>
            <a:t>Politik</a:t>
          </a:r>
          <a:endParaRPr lang="cs-CZ" dirty="0">
            <a:solidFill>
              <a:schemeClr val="bg1"/>
            </a:solidFill>
          </a:endParaRPr>
        </a:p>
      </dgm:t>
    </dgm:pt>
    <dgm:pt modelId="{F6F9EB8A-7880-42C7-9E5B-3075EE68AB4A}" type="parTrans" cxnId="{58B9F264-CA81-4C26-A131-B4AB47ABBB7D}">
      <dgm:prSet/>
      <dgm:spPr/>
      <dgm:t>
        <a:bodyPr/>
        <a:lstStyle/>
        <a:p>
          <a:endParaRPr lang="cs-CZ"/>
        </a:p>
      </dgm:t>
    </dgm:pt>
    <dgm:pt modelId="{E76C77A9-170F-47B7-995D-AACE0348684D}" type="sibTrans" cxnId="{58B9F264-CA81-4C26-A131-B4AB47ABBB7D}">
      <dgm:prSet/>
      <dgm:spPr/>
      <dgm:t>
        <a:bodyPr/>
        <a:lstStyle/>
        <a:p>
          <a:endParaRPr lang="cs-CZ"/>
        </a:p>
      </dgm:t>
    </dgm:pt>
    <dgm:pt modelId="{1BC3DE5E-1D32-46AC-868A-F8AEB66AE242}">
      <dgm:prSet phldrT="[Text]"/>
      <dgm:spPr>
        <a:solidFill>
          <a:srgbClr val="0099FF"/>
        </a:solidFill>
        <a:effectLst>
          <a:softEdge rad="63500"/>
        </a:effectLst>
      </dgm:spPr>
      <dgm:t>
        <a:bodyPr/>
        <a:lstStyle/>
        <a:p>
          <a:r>
            <a:rPr lang="cs-CZ" dirty="0" smtClean="0"/>
            <a:t>Koordinátor na úřadě</a:t>
          </a:r>
          <a:endParaRPr lang="cs-CZ" dirty="0"/>
        </a:p>
      </dgm:t>
    </dgm:pt>
    <dgm:pt modelId="{1F9E19EA-8D6B-4D5C-A265-DEFE4DCF455A}" type="parTrans" cxnId="{33745734-1F0A-4331-B3AC-EF264A394BF2}">
      <dgm:prSet/>
      <dgm:spPr/>
      <dgm:t>
        <a:bodyPr/>
        <a:lstStyle/>
        <a:p>
          <a:endParaRPr lang="cs-CZ"/>
        </a:p>
      </dgm:t>
    </dgm:pt>
    <dgm:pt modelId="{6950F9ED-AE60-4CCC-8EC1-2FDE51479ECB}" type="sibTrans" cxnId="{33745734-1F0A-4331-B3AC-EF264A394BF2}">
      <dgm:prSet/>
      <dgm:spPr/>
      <dgm:t>
        <a:bodyPr/>
        <a:lstStyle/>
        <a:p>
          <a:endParaRPr lang="cs-CZ"/>
        </a:p>
      </dgm:t>
    </dgm:pt>
    <dgm:pt modelId="{2E10DF9C-1237-4D2C-A9D0-3A6F4CD72588}">
      <dgm:prSet phldrT="[Text]"/>
      <dgm:spPr>
        <a:solidFill>
          <a:srgbClr val="009900"/>
        </a:solidFill>
        <a:effectLst>
          <a:softEdge rad="63500"/>
        </a:effectLst>
      </dgm:spPr>
      <dgm:t>
        <a:bodyPr/>
        <a:lstStyle/>
        <a:p>
          <a:r>
            <a:rPr lang="cs-CZ" dirty="0" smtClean="0"/>
            <a:t>Komise při Radě města</a:t>
          </a:r>
          <a:endParaRPr lang="cs-CZ" dirty="0"/>
        </a:p>
      </dgm:t>
    </dgm:pt>
    <dgm:pt modelId="{CEDDDAB6-A0F9-4D96-8BA2-CD7269F74068}" type="parTrans" cxnId="{B77F192B-6DCD-4545-84A8-E41387B8171F}">
      <dgm:prSet/>
      <dgm:spPr/>
      <dgm:t>
        <a:bodyPr/>
        <a:lstStyle/>
        <a:p>
          <a:endParaRPr lang="cs-CZ"/>
        </a:p>
      </dgm:t>
    </dgm:pt>
    <dgm:pt modelId="{7D6D7AA7-753B-40D8-867E-D93B817EA711}" type="sibTrans" cxnId="{B77F192B-6DCD-4545-84A8-E41387B8171F}">
      <dgm:prSet/>
      <dgm:spPr/>
      <dgm:t>
        <a:bodyPr/>
        <a:lstStyle/>
        <a:p>
          <a:endParaRPr lang="cs-CZ"/>
        </a:p>
      </dgm:t>
    </dgm:pt>
    <dgm:pt modelId="{D993E1ED-F61C-43BE-9799-60C625202A97}">
      <dgm:prSet phldrT="[Text]"/>
      <dgm:spPr>
        <a:solidFill>
          <a:srgbClr val="FFC000"/>
        </a:solidFill>
        <a:effectLst>
          <a:softEdge rad="63500"/>
        </a:effectLst>
      </dgm:spPr>
      <dgm:t>
        <a:bodyPr/>
        <a:lstStyle/>
        <a:p>
          <a:r>
            <a:rPr lang="cs-CZ" dirty="0" smtClean="0"/>
            <a:t>Kritéria – každoroční zlepšení</a:t>
          </a:r>
          <a:endParaRPr lang="cs-CZ" dirty="0"/>
        </a:p>
      </dgm:t>
    </dgm:pt>
    <dgm:pt modelId="{EA364224-C182-42CF-BC8F-2EA6BB9E0EA5}" type="parTrans" cxnId="{1DDFA638-25B7-485A-8802-8E860D3B1DC7}">
      <dgm:prSet/>
      <dgm:spPr/>
      <dgm:t>
        <a:bodyPr/>
        <a:lstStyle/>
        <a:p>
          <a:endParaRPr lang="cs-CZ"/>
        </a:p>
      </dgm:t>
    </dgm:pt>
    <dgm:pt modelId="{C84B2D8A-5ACE-46CE-A396-CAE923FAF55A}" type="sibTrans" cxnId="{1DDFA638-25B7-485A-8802-8E860D3B1DC7}">
      <dgm:prSet/>
      <dgm:spPr/>
      <dgm:t>
        <a:bodyPr/>
        <a:lstStyle/>
        <a:p>
          <a:endParaRPr lang="cs-CZ"/>
        </a:p>
      </dgm:t>
    </dgm:pt>
    <dgm:pt modelId="{FE861F36-96B4-4D0B-A033-9A1A37136163}" type="pres">
      <dgm:prSet presAssocID="{E17F09DF-3BB9-42F6-BC1F-4DAB7CED3D91}" presName="Name0" presStyleCnt="0">
        <dgm:presLayoutVars>
          <dgm:dir/>
          <dgm:animLvl val="lvl"/>
          <dgm:resizeHandles val="exact"/>
        </dgm:presLayoutVars>
      </dgm:prSet>
      <dgm:spPr/>
    </dgm:pt>
    <dgm:pt modelId="{8918641E-2A1A-42CF-8F83-785B7A9DDA5B}" type="pres">
      <dgm:prSet presAssocID="{22B24022-B61F-477A-BFF9-FB73A3A20CD3}" presName="Name8" presStyleCnt="0"/>
      <dgm:spPr/>
    </dgm:pt>
    <dgm:pt modelId="{8F59892E-A00F-4735-8012-62BE07D1915A}" type="pres">
      <dgm:prSet presAssocID="{22B24022-B61F-477A-BFF9-FB73A3A20CD3}" presName="level" presStyleLbl="node1" presStyleIdx="0" presStyleCnt="4" custScaleX="97381" custScaleY="102174">
        <dgm:presLayoutVars>
          <dgm:chMax val="1"/>
          <dgm:bulletEnabled val="1"/>
        </dgm:presLayoutVars>
      </dgm:prSet>
      <dgm:spPr/>
      <dgm:t>
        <a:bodyPr/>
        <a:lstStyle/>
        <a:p>
          <a:endParaRPr lang="cs-CZ"/>
        </a:p>
      </dgm:t>
    </dgm:pt>
    <dgm:pt modelId="{E703D9A0-291F-4DEA-9CC9-18BDFFC69576}" type="pres">
      <dgm:prSet presAssocID="{22B24022-B61F-477A-BFF9-FB73A3A20CD3}" presName="levelTx" presStyleLbl="revTx" presStyleIdx="0" presStyleCnt="0">
        <dgm:presLayoutVars>
          <dgm:chMax val="1"/>
          <dgm:bulletEnabled val="1"/>
        </dgm:presLayoutVars>
      </dgm:prSet>
      <dgm:spPr/>
      <dgm:t>
        <a:bodyPr/>
        <a:lstStyle/>
        <a:p>
          <a:endParaRPr lang="cs-CZ"/>
        </a:p>
      </dgm:t>
    </dgm:pt>
    <dgm:pt modelId="{956AE825-7D6A-437D-B309-3FCDAEBA53E2}" type="pres">
      <dgm:prSet presAssocID="{1BC3DE5E-1D32-46AC-868A-F8AEB66AE242}" presName="Name8" presStyleCnt="0"/>
      <dgm:spPr/>
    </dgm:pt>
    <dgm:pt modelId="{AF865CFE-6789-4385-90EB-EBAE65A03945}" type="pres">
      <dgm:prSet presAssocID="{1BC3DE5E-1D32-46AC-868A-F8AEB66AE242}" presName="level" presStyleLbl="node1" presStyleIdx="1" presStyleCnt="4">
        <dgm:presLayoutVars>
          <dgm:chMax val="1"/>
          <dgm:bulletEnabled val="1"/>
        </dgm:presLayoutVars>
      </dgm:prSet>
      <dgm:spPr/>
      <dgm:t>
        <a:bodyPr/>
        <a:lstStyle/>
        <a:p>
          <a:endParaRPr lang="cs-CZ"/>
        </a:p>
      </dgm:t>
    </dgm:pt>
    <dgm:pt modelId="{8660296A-1507-4BCA-9B5D-CEFEAF515A56}" type="pres">
      <dgm:prSet presAssocID="{1BC3DE5E-1D32-46AC-868A-F8AEB66AE242}" presName="levelTx" presStyleLbl="revTx" presStyleIdx="0" presStyleCnt="0">
        <dgm:presLayoutVars>
          <dgm:chMax val="1"/>
          <dgm:bulletEnabled val="1"/>
        </dgm:presLayoutVars>
      </dgm:prSet>
      <dgm:spPr/>
      <dgm:t>
        <a:bodyPr/>
        <a:lstStyle/>
        <a:p>
          <a:endParaRPr lang="cs-CZ"/>
        </a:p>
      </dgm:t>
    </dgm:pt>
    <dgm:pt modelId="{1F8CABE4-C625-45DA-8DEB-B9DD32CC829E}" type="pres">
      <dgm:prSet presAssocID="{2E10DF9C-1237-4D2C-A9D0-3A6F4CD72588}" presName="Name8" presStyleCnt="0"/>
      <dgm:spPr/>
    </dgm:pt>
    <dgm:pt modelId="{6C33AE33-1255-450C-AEDF-9CE0233ADF21}" type="pres">
      <dgm:prSet presAssocID="{2E10DF9C-1237-4D2C-A9D0-3A6F4CD72588}" presName="level" presStyleLbl="node1" presStyleIdx="2" presStyleCnt="4">
        <dgm:presLayoutVars>
          <dgm:chMax val="1"/>
          <dgm:bulletEnabled val="1"/>
        </dgm:presLayoutVars>
      </dgm:prSet>
      <dgm:spPr/>
      <dgm:t>
        <a:bodyPr/>
        <a:lstStyle/>
        <a:p>
          <a:endParaRPr lang="cs-CZ"/>
        </a:p>
      </dgm:t>
    </dgm:pt>
    <dgm:pt modelId="{1AD26706-63FC-47A7-9B59-AECAC3222F6B}" type="pres">
      <dgm:prSet presAssocID="{2E10DF9C-1237-4D2C-A9D0-3A6F4CD72588}" presName="levelTx" presStyleLbl="revTx" presStyleIdx="0" presStyleCnt="0">
        <dgm:presLayoutVars>
          <dgm:chMax val="1"/>
          <dgm:bulletEnabled val="1"/>
        </dgm:presLayoutVars>
      </dgm:prSet>
      <dgm:spPr/>
      <dgm:t>
        <a:bodyPr/>
        <a:lstStyle/>
        <a:p>
          <a:endParaRPr lang="cs-CZ"/>
        </a:p>
      </dgm:t>
    </dgm:pt>
    <dgm:pt modelId="{700CEFFC-7536-4A5A-A048-4401697FBAB1}" type="pres">
      <dgm:prSet presAssocID="{D993E1ED-F61C-43BE-9799-60C625202A97}" presName="Name8" presStyleCnt="0"/>
      <dgm:spPr/>
    </dgm:pt>
    <dgm:pt modelId="{5359C652-C2D2-476F-80FC-EDC7D29F34B9}" type="pres">
      <dgm:prSet presAssocID="{D993E1ED-F61C-43BE-9799-60C625202A97}" presName="level" presStyleLbl="node1" presStyleIdx="3" presStyleCnt="4">
        <dgm:presLayoutVars>
          <dgm:chMax val="1"/>
          <dgm:bulletEnabled val="1"/>
        </dgm:presLayoutVars>
      </dgm:prSet>
      <dgm:spPr/>
      <dgm:t>
        <a:bodyPr/>
        <a:lstStyle/>
        <a:p>
          <a:endParaRPr lang="cs-CZ"/>
        </a:p>
      </dgm:t>
    </dgm:pt>
    <dgm:pt modelId="{0839C54E-6BE8-4262-96B0-2C88842C37F2}" type="pres">
      <dgm:prSet presAssocID="{D993E1ED-F61C-43BE-9799-60C625202A97}" presName="levelTx" presStyleLbl="revTx" presStyleIdx="0" presStyleCnt="0">
        <dgm:presLayoutVars>
          <dgm:chMax val="1"/>
          <dgm:bulletEnabled val="1"/>
        </dgm:presLayoutVars>
      </dgm:prSet>
      <dgm:spPr/>
      <dgm:t>
        <a:bodyPr/>
        <a:lstStyle/>
        <a:p>
          <a:endParaRPr lang="cs-CZ"/>
        </a:p>
      </dgm:t>
    </dgm:pt>
  </dgm:ptLst>
  <dgm:cxnLst>
    <dgm:cxn modelId="{69124532-6596-4D85-80B4-027CF619EB53}" type="presOf" srcId="{D993E1ED-F61C-43BE-9799-60C625202A97}" destId="{5359C652-C2D2-476F-80FC-EDC7D29F34B9}" srcOrd="0" destOrd="0" presId="urn:microsoft.com/office/officeart/2005/8/layout/pyramid1"/>
    <dgm:cxn modelId="{AE256449-B342-4DBA-B2E2-53C30F8FB23E}" type="presOf" srcId="{D993E1ED-F61C-43BE-9799-60C625202A97}" destId="{0839C54E-6BE8-4262-96B0-2C88842C37F2}" srcOrd="1" destOrd="0" presId="urn:microsoft.com/office/officeart/2005/8/layout/pyramid1"/>
    <dgm:cxn modelId="{70B360FF-D5C7-486F-85E1-DC050A804E5D}" type="presOf" srcId="{22B24022-B61F-477A-BFF9-FB73A3A20CD3}" destId="{E703D9A0-291F-4DEA-9CC9-18BDFFC69576}" srcOrd="1" destOrd="0" presId="urn:microsoft.com/office/officeart/2005/8/layout/pyramid1"/>
    <dgm:cxn modelId="{33745734-1F0A-4331-B3AC-EF264A394BF2}" srcId="{E17F09DF-3BB9-42F6-BC1F-4DAB7CED3D91}" destId="{1BC3DE5E-1D32-46AC-868A-F8AEB66AE242}" srcOrd="1" destOrd="0" parTransId="{1F9E19EA-8D6B-4D5C-A265-DEFE4DCF455A}" sibTransId="{6950F9ED-AE60-4CCC-8EC1-2FDE51479ECB}"/>
    <dgm:cxn modelId="{B77F192B-6DCD-4545-84A8-E41387B8171F}" srcId="{E17F09DF-3BB9-42F6-BC1F-4DAB7CED3D91}" destId="{2E10DF9C-1237-4D2C-A9D0-3A6F4CD72588}" srcOrd="2" destOrd="0" parTransId="{CEDDDAB6-A0F9-4D96-8BA2-CD7269F74068}" sibTransId="{7D6D7AA7-753B-40D8-867E-D93B817EA711}"/>
    <dgm:cxn modelId="{EC56161D-00A3-4EE2-A306-420631AC931F}" type="presOf" srcId="{2E10DF9C-1237-4D2C-A9D0-3A6F4CD72588}" destId="{6C33AE33-1255-450C-AEDF-9CE0233ADF21}" srcOrd="0" destOrd="0" presId="urn:microsoft.com/office/officeart/2005/8/layout/pyramid1"/>
    <dgm:cxn modelId="{CE649A7F-2AF7-4108-9C6D-9C10120B36C9}" type="presOf" srcId="{2E10DF9C-1237-4D2C-A9D0-3A6F4CD72588}" destId="{1AD26706-63FC-47A7-9B59-AECAC3222F6B}" srcOrd="1" destOrd="0" presId="urn:microsoft.com/office/officeart/2005/8/layout/pyramid1"/>
    <dgm:cxn modelId="{25E48370-34A1-4666-BA2F-556F1ABBF45C}" type="presOf" srcId="{1BC3DE5E-1D32-46AC-868A-F8AEB66AE242}" destId="{8660296A-1507-4BCA-9B5D-CEFEAF515A56}" srcOrd="1" destOrd="0" presId="urn:microsoft.com/office/officeart/2005/8/layout/pyramid1"/>
    <dgm:cxn modelId="{D844BE45-D1A4-4593-9371-153C67E81C7D}" type="presOf" srcId="{1BC3DE5E-1D32-46AC-868A-F8AEB66AE242}" destId="{AF865CFE-6789-4385-90EB-EBAE65A03945}" srcOrd="0" destOrd="0" presId="urn:microsoft.com/office/officeart/2005/8/layout/pyramid1"/>
    <dgm:cxn modelId="{58B9F264-CA81-4C26-A131-B4AB47ABBB7D}" srcId="{E17F09DF-3BB9-42F6-BC1F-4DAB7CED3D91}" destId="{22B24022-B61F-477A-BFF9-FB73A3A20CD3}" srcOrd="0" destOrd="0" parTransId="{F6F9EB8A-7880-42C7-9E5B-3075EE68AB4A}" sibTransId="{E76C77A9-170F-47B7-995D-AACE0348684D}"/>
    <dgm:cxn modelId="{1DDFA638-25B7-485A-8802-8E860D3B1DC7}" srcId="{E17F09DF-3BB9-42F6-BC1F-4DAB7CED3D91}" destId="{D993E1ED-F61C-43BE-9799-60C625202A97}" srcOrd="3" destOrd="0" parTransId="{EA364224-C182-42CF-BC8F-2EA6BB9E0EA5}" sibTransId="{C84B2D8A-5ACE-46CE-A396-CAE923FAF55A}"/>
    <dgm:cxn modelId="{64091925-C8D2-4A7D-A583-998F10003D6C}" type="presOf" srcId="{E17F09DF-3BB9-42F6-BC1F-4DAB7CED3D91}" destId="{FE861F36-96B4-4D0B-A033-9A1A37136163}" srcOrd="0" destOrd="0" presId="urn:microsoft.com/office/officeart/2005/8/layout/pyramid1"/>
    <dgm:cxn modelId="{8BA9D5AD-C2F9-46DB-A083-47F8D93F4F7E}" type="presOf" srcId="{22B24022-B61F-477A-BFF9-FB73A3A20CD3}" destId="{8F59892E-A00F-4735-8012-62BE07D1915A}" srcOrd="0" destOrd="0" presId="urn:microsoft.com/office/officeart/2005/8/layout/pyramid1"/>
    <dgm:cxn modelId="{FAF44838-0E7E-4DE7-A4CC-4F369A39C40F}" type="presParOf" srcId="{FE861F36-96B4-4D0B-A033-9A1A37136163}" destId="{8918641E-2A1A-42CF-8F83-785B7A9DDA5B}" srcOrd="0" destOrd="0" presId="urn:microsoft.com/office/officeart/2005/8/layout/pyramid1"/>
    <dgm:cxn modelId="{F226FCE7-74E4-41AD-9981-FCAD7FA2556E}" type="presParOf" srcId="{8918641E-2A1A-42CF-8F83-785B7A9DDA5B}" destId="{8F59892E-A00F-4735-8012-62BE07D1915A}" srcOrd="0" destOrd="0" presId="urn:microsoft.com/office/officeart/2005/8/layout/pyramid1"/>
    <dgm:cxn modelId="{9DC985C4-1EBE-4AC9-A16C-9E2208D53C92}" type="presParOf" srcId="{8918641E-2A1A-42CF-8F83-785B7A9DDA5B}" destId="{E703D9A0-291F-4DEA-9CC9-18BDFFC69576}" srcOrd="1" destOrd="0" presId="urn:microsoft.com/office/officeart/2005/8/layout/pyramid1"/>
    <dgm:cxn modelId="{E0A5AD86-D8CC-4004-A392-CE78347E24A7}" type="presParOf" srcId="{FE861F36-96B4-4D0B-A033-9A1A37136163}" destId="{956AE825-7D6A-437D-B309-3FCDAEBA53E2}" srcOrd="1" destOrd="0" presId="urn:microsoft.com/office/officeart/2005/8/layout/pyramid1"/>
    <dgm:cxn modelId="{5411B50F-9CAD-4288-8BC5-536C0DE0D541}" type="presParOf" srcId="{956AE825-7D6A-437D-B309-3FCDAEBA53E2}" destId="{AF865CFE-6789-4385-90EB-EBAE65A03945}" srcOrd="0" destOrd="0" presId="urn:microsoft.com/office/officeart/2005/8/layout/pyramid1"/>
    <dgm:cxn modelId="{C2D88D98-F5CC-4EF4-A0CE-30FD125B1A03}" type="presParOf" srcId="{956AE825-7D6A-437D-B309-3FCDAEBA53E2}" destId="{8660296A-1507-4BCA-9B5D-CEFEAF515A56}" srcOrd="1" destOrd="0" presId="urn:microsoft.com/office/officeart/2005/8/layout/pyramid1"/>
    <dgm:cxn modelId="{1D7CA814-2494-403C-AC52-90FCDB08407D}" type="presParOf" srcId="{FE861F36-96B4-4D0B-A033-9A1A37136163}" destId="{1F8CABE4-C625-45DA-8DEB-B9DD32CC829E}" srcOrd="2" destOrd="0" presId="urn:microsoft.com/office/officeart/2005/8/layout/pyramid1"/>
    <dgm:cxn modelId="{1623EAFD-F893-43B4-A33C-E33776ECED56}" type="presParOf" srcId="{1F8CABE4-C625-45DA-8DEB-B9DD32CC829E}" destId="{6C33AE33-1255-450C-AEDF-9CE0233ADF21}" srcOrd="0" destOrd="0" presId="urn:microsoft.com/office/officeart/2005/8/layout/pyramid1"/>
    <dgm:cxn modelId="{67910A04-9B93-4A66-ACC2-69BD454F376B}" type="presParOf" srcId="{1F8CABE4-C625-45DA-8DEB-B9DD32CC829E}" destId="{1AD26706-63FC-47A7-9B59-AECAC3222F6B}" srcOrd="1" destOrd="0" presId="urn:microsoft.com/office/officeart/2005/8/layout/pyramid1"/>
    <dgm:cxn modelId="{BA7678EC-A489-48A5-9E22-69330F71E54F}" type="presParOf" srcId="{FE861F36-96B4-4D0B-A033-9A1A37136163}" destId="{700CEFFC-7536-4A5A-A048-4401697FBAB1}" srcOrd="3" destOrd="0" presId="urn:microsoft.com/office/officeart/2005/8/layout/pyramid1"/>
    <dgm:cxn modelId="{BADA8FA4-2AE9-4050-993B-0AB31A928373}" type="presParOf" srcId="{700CEFFC-7536-4A5A-A048-4401697FBAB1}" destId="{5359C652-C2D2-476F-80FC-EDC7D29F34B9}" srcOrd="0" destOrd="0" presId="urn:microsoft.com/office/officeart/2005/8/layout/pyramid1"/>
    <dgm:cxn modelId="{CA1887BE-8032-4928-8D0E-475F350A88F7}" type="presParOf" srcId="{700CEFFC-7536-4A5A-A048-4401697FBAB1}" destId="{0839C54E-6BE8-4262-96B0-2C88842C37F2}"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CA544-F5BA-4A5B-B208-61684BCC99C7}" type="datetimeFigureOut">
              <a:rPr lang="cs-CZ" smtClean="0"/>
              <a:t>3.6.2016</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79A0F-E8B9-4C92-8D5A-4ADA6F474FD4}" type="slidenum">
              <a:rPr lang="cs-CZ" smtClean="0"/>
              <a:t>‹#›</a:t>
            </a:fld>
            <a:endParaRPr lang="cs-CZ"/>
          </a:p>
        </p:txBody>
      </p:sp>
    </p:spTree>
    <p:extLst>
      <p:ext uri="{BB962C8B-B14F-4D97-AF65-F5344CB8AC3E}">
        <p14:creationId xmlns:p14="http://schemas.microsoft.com/office/powerpoint/2010/main" val="1905795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MDGs</a:t>
            </a:r>
            <a:r>
              <a:rPr lang="cs-CZ" dirty="0" smtClean="0"/>
              <a:t> – </a:t>
            </a:r>
            <a:r>
              <a:rPr lang="cs-CZ" dirty="0" err="1" smtClean="0"/>
              <a:t>Millenium</a:t>
            </a:r>
            <a:r>
              <a:rPr lang="cs-CZ" dirty="0" smtClean="0"/>
              <a:t> </a:t>
            </a:r>
            <a:r>
              <a:rPr lang="cs-CZ" dirty="0" err="1" smtClean="0"/>
              <a:t>development</a:t>
            </a:r>
            <a:r>
              <a:rPr lang="cs-CZ" baseline="0" dirty="0" smtClean="0"/>
              <a:t> </a:t>
            </a:r>
            <a:r>
              <a:rPr lang="cs-CZ" baseline="0" dirty="0" err="1" smtClean="0"/>
              <a:t>goals</a:t>
            </a:r>
            <a:endParaRPr lang="cs-CZ" baseline="0" dirty="0" smtClean="0"/>
          </a:p>
          <a:p>
            <a:endParaRPr lang="cs-CZ" dirty="0"/>
          </a:p>
        </p:txBody>
      </p:sp>
      <p:sp>
        <p:nvSpPr>
          <p:cNvPr id="4" name="Zástupný symbol pro číslo snímku 3"/>
          <p:cNvSpPr>
            <a:spLocks noGrp="1"/>
          </p:cNvSpPr>
          <p:nvPr>
            <p:ph type="sldNum" sz="quarter" idx="10"/>
          </p:nvPr>
        </p:nvSpPr>
        <p:spPr/>
        <p:txBody>
          <a:bodyPr/>
          <a:lstStyle/>
          <a:p>
            <a:fld id="{AEA79A0F-E8B9-4C92-8D5A-4ADA6F474FD4}" type="slidenum">
              <a:rPr lang="cs-CZ" smtClean="0"/>
              <a:t>9</a:t>
            </a:fld>
            <a:endParaRPr lang="cs-CZ"/>
          </a:p>
        </p:txBody>
      </p:sp>
    </p:spTree>
    <p:extLst>
      <p:ext uri="{BB962C8B-B14F-4D97-AF65-F5344CB8AC3E}">
        <p14:creationId xmlns:p14="http://schemas.microsoft.com/office/powerpoint/2010/main" val="3515503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pPr lvl="0"/>
            <a:r>
              <a:rPr lang="en-GB" sz="1000" kern="1200" dirty="0" smtClean="0">
                <a:solidFill>
                  <a:schemeClr val="tx1"/>
                </a:solidFill>
                <a:effectLst/>
                <a:latin typeface="+mn-lt"/>
                <a:ea typeface="+mn-ea"/>
                <a:cs typeface="+mn-cs"/>
              </a:rPr>
              <a:t>Turning to resource efficiency, it’s clear that the </a:t>
            </a:r>
            <a:r>
              <a:rPr lang="en-GB" sz="1000" kern="1200" dirty="0" err="1" smtClean="0">
                <a:solidFill>
                  <a:schemeClr val="tx1"/>
                </a:solidFill>
                <a:effectLst/>
                <a:latin typeface="+mn-lt"/>
                <a:ea typeface="+mn-ea"/>
                <a:cs typeface="+mn-cs"/>
              </a:rPr>
              <a:t>interlinkages</a:t>
            </a:r>
            <a:r>
              <a:rPr lang="en-GB" sz="1000" kern="1200" dirty="0" smtClean="0">
                <a:solidFill>
                  <a:schemeClr val="tx1"/>
                </a:solidFill>
                <a:effectLst/>
                <a:latin typeface="+mn-lt"/>
                <a:ea typeface="+mn-ea"/>
                <a:cs typeface="+mn-cs"/>
              </a:rPr>
              <a:t> between environmental, social and economic systems can counteract efforts to reduce environmental pressures. </a:t>
            </a:r>
          </a:p>
          <a:p>
            <a:pPr lvl="0"/>
            <a:r>
              <a:rPr lang="en-GB" sz="1000" kern="1200" dirty="0" smtClean="0">
                <a:solidFill>
                  <a:schemeClr val="tx1"/>
                </a:solidFill>
                <a:effectLst/>
                <a:latin typeface="+mn-lt"/>
                <a:ea typeface="+mn-ea"/>
                <a:cs typeface="+mn-cs"/>
              </a:rPr>
              <a:t>For example, the production-consumption systems that meet our need for food, energy, mobility account for much of our environmental impacts but they also account for a huge number of jobs and a large portion of the European economy. Sectors or communities may therefore have strong interests in resisting change. </a:t>
            </a:r>
          </a:p>
          <a:p>
            <a:pPr lvl="0"/>
            <a:r>
              <a:rPr lang="en-GB" sz="1000" kern="1200" dirty="0" smtClean="0">
                <a:solidFill>
                  <a:schemeClr val="tx1"/>
                </a:solidFill>
                <a:effectLst/>
                <a:latin typeface="+mn-lt"/>
                <a:ea typeface="+mn-ea"/>
                <a:cs typeface="+mn-cs"/>
              </a:rPr>
              <a:t>Second, challenges arise from the globalisation of economic systems. The supply chains that meet European demand extend across the world, constraining our influence over associated social and environmental impacts. </a:t>
            </a:r>
          </a:p>
          <a:p>
            <a:pPr lvl="0"/>
            <a:r>
              <a:rPr lang="en-GB" sz="1000" kern="1200" dirty="0" smtClean="0">
                <a:solidFill>
                  <a:schemeClr val="tx1"/>
                </a:solidFill>
                <a:effectLst/>
                <a:latin typeface="+mn-lt"/>
                <a:ea typeface="+mn-ea"/>
                <a:cs typeface="+mn-cs"/>
              </a:rPr>
              <a:t>Third, efficiency gains in one part of a system can be offset by feedbacks and changes in other parts. For example, as this figure illustrates, fuel efficiency in cars has improved steadily in the last two decades. And yet the fuel consumption by cars has increased because car ownership and distances travelled have more than offset the efficiency gains. </a:t>
            </a:r>
          </a:p>
          <a:p>
            <a:pPr lvl="0"/>
            <a:r>
              <a:rPr lang="en-GB" sz="1000" kern="1200" dirty="0" smtClean="0">
                <a:solidFill>
                  <a:schemeClr val="tx1"/>
                </a:solidFill>
                <a:effectLst/>
                <a:latin typeface="+mn-lt"/>
                <a:ea typeface="+mn-ea"/>
                <a:cs typeface="+mn-cs"/>
              </a:rPr>
              <a:t>Often efficiency gains result from technological advances, but they can also arise from behavioural changes, such as throwing away less food. But, while reducing food waste may reduce a consumer's demand for fresh produce, it also leaves them with more money to spend on other things. </a:t>
            </a:r>
          </a:p>
          <a:p>
            <a:pPr lvl="0"/>
            <a:r>
              <a:rPr lang="en-GB" sz="1000" kern="1200" dirty="0" smtClean="0">
                <a:solidFill>
                  <a:schemeClr val="tx1"/>
                </a:solidFill>
                <a:effectLst/>
                <a:latin typeface="+mn-lt"/>
                <a:ea typeface="+mn-ea"/>
                <a:cs typeface="+mn-cs"/>
              </a:rPr>
              <a:t>Obviously, this isn’t to say that technological improvements and less wasteful consumption aren’t important. They’re absolutely essential in the shift to sustainable lifestyles. But these types of feedbacks do underline the need to look beyond isolated efficiency improvements and instead address production-consumption systems in a more integrated way.</a:t>
            </a:r>
          </a:p>
          <a:p>
            <a:r>
              <a:rPr lang="cs-CZ" sz="1000" dirty="0" smtClean="0"/>
              <a:t> </a:t>
            </a:r>
          </a:p>
          <a:p>
            <a:r>
              <a:rPr lang="cs-CZ" sz="1000" kern="1200" dirty="0" smtClean="0">
                <a:solidFill>
                  <a:schemeClr val="tx1"/>
                </a:solidFill>
                <a:effectLst/>
                <a:latin typeface="+mn-lt"/>
                <a:ea typeface="+mn-ea"/>
                <a:cs typeface="+mn-cs"/>
              </a:rPr>
              <a:t>• Pokud jde o účinnosti zdrojů, je jasné, že spojitosti mezi environmentálních, sociálních a ekonomických systémů může působit proti úsilí o snižování tlak na životní prostředí.</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Například produkce, spotřeby systémy, které splňují naši potřebu potravin, energií, účet mobility pro hodně z našich ekologických dopadů, ale také představují obrovské množství pracovních míst a velké části evropského hospodářství. Sektory nebo komunity a proto mohou mít silné zájmy v odolávání změnám.</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Za druhé, problémy vyplývají z globalizace ekonomických systémů. Mezi dodavatelské řetězce, které splňují evropskou poptávku rozšířit po celém světě, omezující náš vliv na souvisejících sociálních a environmentálních dopadů.</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Za třetí, zvýšení účinnosti v jedné části systému, může být vyrovnáno zpětné vazby a změny v jiných částech. Například, jak tento údaj ukazuje, účinnost paliva v automobilech zlepšila neustále v posledních dvou desetiletích. A přesto spotřeba paliva auty se zvýšil, protože vlastnictví automobilů a vzdálenosti cestovali více než kompenzovat nárůst efektivity.</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Často zvýšení účinnosti vést z technologických pokroků, ale oni mohou také vyplývat ze změn v chování, jako je například házení pryč méně jídla. Ale, při současném snížení plýtvání potravinami může snížit spotřebitele je poptávka po čerstvých produktů, ale také ponechává jim více peněz vynaložit na jiné věci.</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Je zřejmé, že to není říci, že technická zlepšení a méně zbytečná spotřeba nejsou důležité. Jsou naprosto nezbytné v posunu k trvale udržitelným způsobem života. Ale tyto typy zpětných vazeb dělat zdůrazňují potřebu podívat se za izolované zlepšení účinnosti a místo toho řešit výroba spotřeba systémů ve více integrovaným způsobem.</a:t>
            </a:r>
            <a:endParaRPr lang="en-GB" sz="1000" dirty="0"/>
          </a:p>
        </p:txBody>
      </p:sp>
      <p:sp>
        <p:nvSpPr>
          <p:cNvPr id="4" name="Slide Number Placeholder 3"/>
          <p:cNvSpPr>
            <a:spLocks noGrp="1"/>
          </p:cNvSpPr>
          <p:nvPr>
            <p:ph type="sldNum" sz="quarter" idx="10"/>
          </p:nvPr>
        </p:nvSpPr>
        <p:spPr/>
        <p:txBody>
          <a:bodyPr/>
          <a:lstStyle/>
          <a:p>
            <a:fld id="{777201BC-94E4-4101-962D-54511777D224}"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463741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pPr lvl="0"/>
            <a:r>
              <a:rPr lang="en-GB" sz="1000" kern="1200" dirty="0" smtClean="0">
                <a:solidFill>
                  <a:schemeClr val="tx1"/>
                </a:solidFill>
                <a:effectLst/>
                <a:latin typeface="+mn-lt"/>
                <a:ea typeface="+mn-ea"/>
                <a:cs typeface="+mn-cs"/>
              </a:rPr>
              <a:t>Turning to environmental risks to health, we can again see the influence of the changing global context and the interactions of environmental and socio-economic trends. </a:t>
            </a:r>
          </a:p>
          <a:p>
            <a:pPr lvl="0"/>
            <a:r>
              <a:rPr lang="en-GB" sz="1000" kern="1200" dirty="0" smtClean="0">
                <a:solidFill>
                  <a:schemeClr val="tx1"/>
                </a:solidFill>
                <a:effectLst/>
                <a:latin typeface="+mn-lt"/>
                <a:ea typeface="+mn-ea"/>
                <a:cs typeface="+mn-cs"/>
              </a:rPr>
              <a:t>This is illustrated by climate change. Worsening impacts on human health have been projected and without adaptation, between 60 000 and 165 000 additional heat-related deaths per year in the EU are projected by the 2080s, depending on the scenario. Changing settlement patterns also affect the exposure of infrastructure and populations to flood risk. </a:t>
            </a:r>
          </a:p>
          <a:p>
            <a:pPr lvl="0"/>
            <a:r>
              <a:rPr lang="en-GB" sz="1000" kern="1200" dirty="0" smtClean="0">
                <a:solidFill>
                  <a:schemeClr val="tx1"/>
                </a:solidFill>
                <a:effectLst/>
                <a:latin typeface="+mn-lt"/>
                <a:ea typeface="+mn-ea"/>
                <a:cs typeface="+mn-cs"/>
              </a:rPr>
              <a:t>It is clear that environmental degradation can have potentially wide ranging and long-term effects on human health and well-being. But major uncertainties arise due to the interaction of multiple environmental trends, such as climate change, resource depletion and biodiversity loss, in combination with social and demographic trends such as urbanisation and population ageing.</a:t>
            </a:r>
          </a:p>
          <a:p>
            <a:pPr lvl="0"/>
            <a:r>
              <a:rPr lang="en-GB" sz="1000" kern="1200" dirty="0" smtClean="0">
                <a:solidFill>
                  <a:schemeClr val="tx1"/>
                </a:solidFill>
                <a:effectLst/>
                <a:latin typeface="+mn-lt"/>
                <a:ea typeface="+mn-ea"/>
                <a:cs typeface="+mn-cs"/>
              </a:rPr>
              <a:t>While urbanisation has increased exposure to air pollution, particularly from transport, cities can also have positive impacts on human health and well-being through the development of green infrastructure, improving access to green spaces and protection from the impacts of climate change. </a:t>
            </a:r>
          </a:p>
          <a:p>
            <a:r>
              <a:rPr lang="cs-CZ" sz="1000" dirty="0" smtClean="0"/>
              <a:t> </a:t>
            </a:r>
          </a:p>
          <a:p>
            <a:r>
              <a:rPr lang="cs-CZ" sz="1000" kern="1200" dirty="0" smtClean="0">
                <a:solidFill>
                  <a:schemeClr val="tx1"/>
                </a:solidFill>
                <a:effectLst/>
                <a:latin typeface="+mn-lt"/>
                <a:ea typeface="+mn-ea"/>
                <a:cs typeface="+mn-cs"/>
              </a:rPr>
              <a:t>• Pokud jde o environmentální rizika pro zdraví, můžeme opět vidět vliv se měnícím globálním kontextu a interakce environmentálních a </a:t>
            </a:r>
            <a:r>
              <a:rPr lang="cs-CZ" sz="1000" kern="1200" dirty="0" err="1" smtClean="0">
                <a:solidFill>
                  <a:schemeClr val="tx1"/>
                </a:solidFill>
                <a:effectLst/>
                <a:latin typeface="+mn-lt"/>
                <a:ea typeface="+mn-ea"/>
                <a:cs typeface="+mn-cs"/>
              </a:rPr>
              <a:t>socio</a:t>
            </a:r>
            <a:r>
              <a:rPr lang="cs-CZ" sz="1000" kern="1200" dirty="0" smtClean="0">
                <a:solidFill>
                  <a:schemeClr val="tx1"/>
                </a:solidFill>
                <a:effectLst/>
                <a:latin typeface="+mn-lt"/>
                <a:ea typeface="+mn-ea"/>
                <a:cs typeface="+mn-cs"/>
              </a:rPr>
              <a:t>-ekonomických trendů.</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To je znázorněno změnou klimatu. Zhoršující se dopady na lidské zdraví, které byly plánované a bez adaptace, mezi 60 000 a 165 000 dalších úmrtí tepelně-související ročně v EU se předpokládá ze strany 2080s, v závislosti na scénáři. Změna vzory vypořádání také ovlivnit expozici infrastruktury a obyvatelstva na povodňová rizika.</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Je jasné, že degradace životního prostředí může mít potenciálně rozsáhlé a dlouhodobé účinky na lidské zdraví a pohodu. Ale hlavní nejistoty vznikají v důsledku interakce několika trendů v oblasti životního prostředí, jako je změna klimatu, vyčerpávání zdrojů a ztráta biologické rozmanitosti, v kombinaci se sociálními a demografickými trendy, jako je urbanizace a stárnutí populace.</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Zatímco urbanizace zvýšila expozici znečištěnému ovzduší, zejména z dopravy, mohou města mít také pozitivní dopad na lidské zdraví a pohody prostřednictvím rozvoje zelené infrastruktury, zlepšení přístupu k zeleně a ochranu před dopady změny klimatu.</a:t>
            </a:r>
          </a:p>
          <a:p>
            <a:endParaRPr lang="en-GB" dirty="0"/>
          </a:p>
        </p:txBody>
      </p:sp>
      <p:sp>
        <p:nvSpPr>
          <p:cNvPr id="4" name="Slide Number Placeholder 3"/>
          <p:cNvSpPr>
            <a:spLocks noGrp="1"/>
          </p:cNvSpPr>
          <p:nvPr>
            <p:ph type="sldNum" sz="quarter" idx="10"/>
          </p:nvPr>
        </p:nvSpPr>
        <p:spPr/>
        <p:txBody>
          <a:bodyPr/>
          <a:lstStyle/>
          <a:p>
            <a:fld id="{777201BC-94E4-4101-962D-54511777D224}"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966948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EA79A0F-E8B9-4C92-8D5A-4ADA6F474FD4}" type="slidenum">
              <a:rPr lang="cs-CZ" smtClean="0"/>
              <a:t>37</a:t>
            </a:fld>
            <a:endParaRPr lang="cs-CZ"/>
          </a:p>
        </p:txBody>
      </p:sp>
    </p:spTree>
    <p:extLst>
      <p:ext uri="{BB962C8B-B14F-4D97-AF65-F5344CB8AC3E}">
        <p14:creationId xmlns:p14="http://schemas.microsoft.com/office/powerpoint/2010/main" val="2861696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EA79A0F-E8B9-4C92-8D5A-4ADA6F474FD4}" type="slidenum">
              <a:rPr lang="cs-CZ" smtClean="0"/>
              <a:t>45</a:t>
            </a:fld>
            <a:endParaRPr lang="cs-CZ"/>
          </a:p>
        </p:txBody>
      </p:sp>
    </p:spTree>
    <p:extLst>
      <p:ext uri="{BB962C8B-B14F-4D97-AF65-F5344CB8AC3E}">
        <p14:creationId xmlns:p14="http://schemas.microsoft.com/office/powerpoint/2010/main" val="1824994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EA79A0F-E8B9-4C92-8D5A-4ADA6F474FD4}" type="slidenum">
              <a:rPr lang="cs-CZ" smtClean="0"/>
              <a:t>46</a:t>
            </a:fld>
            <a:endParaRPr lang="cs-CZ"/>
          </a:p>
        </p:txBody>
      </p:sp>
    </p:spTree>
    <p:extLst>
      <p:ext uri="{BB962C8B-B14F-4D97-AF65-F5344CB8AC3E}">
        <p14:creationId xmlns:p14="http://schemas.microsoft.com/office/powerpoint/2010/main" val="1077710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i="1" dirty="0" smtClean="0"/>
              <a:t>Témata v návaznosti na </a:t>
            </a:r>
            <a:r>
              <a:rPr lang="cs-CZ" i="1" dirty="0" err="1" smtClean="0"/>
              <a:t>Aalborské</a:t>
            </a:r>
            <a:r>
              <a:rPr lang="cs-CZ" i="1" dirty="0" smtClean="0"/>
              <a:t> závazky </a:t>
            </a:r>
            <a:endParaRPr lang="cs-CZ" altLang="cs-CZ" sz="2000" dirty="0" smtClean="0"/>
          </a:p>
          <a:p>
            <a:endParaRPr lang="cs-CZ" dirty="0"/>
          </a:p>
        </p:txBody>
      </p:sp>
      <p:sp>
        <p:nvSpPr>
          <p:cNvPr id="4" name="Zástupný symbol pro číslo snímku 3"/>
          <p:cNvSpPr>
            <a:spLocks noGrp="1"/>
          </p:cNvSpPr>
          <p:nvPr>
            <p:ph type="sldNum" sz="quarter" idx="10"/>
          </p:nvPr>
        </p:nvSpPr>
        <p:spPr/>
        <p:txBody>
          <a:bodyPr/>
          <a:lstStyle/>
          <a:p>
            <a:fld id="{AEA79A0F-E8B9-4C92-8D5A-4ADA6F474FD4}" type="slidenum">
              <a:rPr lang="cs-CZ" smtClean="0"/>
              <a:t>48</a:t>
            </a:fld>
            <a:endParaRPr lang="cs-CZ"/>
          </a:p>
        </p:txBody>
      </p:sp>
    </p:spTree>
    <p:extLst>
      <p:ext uri="{BB962C8B-B14F-4D97-AF65-F5344CB8AC3E}">
        <p14:creationId xmlns:p14="http://schemas.microsoft.com/office/powerpoint/2010/main" val="521068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EA79A0F-E8B9-4C92-8D5A-4ADA6F474FD4}" type="slidenum">
              <a:rPr lang="cs-CZ" smtClean="0"/>
              <a:t>50</a:t>
            </a:fld>
            <a:endParaRPr lang="cs-CZ"/>
          </a:p>
        </p:txBody>
      </p:sp>
    </p:spTree>
    <p:extLst>
      <p:ext uri="{BB962C8B-B14F-4D97-AF65-F5344CB8AC3E}">
        <p14:creationId xmlns:p14="http://schemas.microsoft.com/office/powerpoint/2010/main" val="2014627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EA79A0F-E8B9-4C92-8D5A-4ADA6F474FD4}" type="slidenum">
              <a:rPr lang="cs-CZ" smtClean="0"/>
              <a:t>56</a:t>
            </a:fld>
            <a:endParaRPr lang="cs-CZ"/>
          </a:p>
        </p:txBody>
      </p:sp>
    </p:spTree>
    <p:extLst>
      <p:ext uri="{BB962C8B-B14F-4D97-AF65-F5344CB8AC3E}">
        <p14:creationId xmlns:p14="http://schemas.microsoft.com/office/powerpoint/2010/main" val="1439808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EA79A0F-E8B9-4C92-8D5A-4ADA6F474FD4}" type="slidenum">
              <a:rPr lang="cs-CZ" smtClean="0"/>
              <a:t>57</a:t>
            </a:fld>
            <a:endParaRPr lang="cs-CZ"/>
          </a:p>
        </p:txBody>
      </p:sp>
    </p:spTree>
    <p:extLst>
      <p:ext uri="{BB962C8B-B14F-4D97-AF65-F5344CB8AC3E}">
        <p14:creationId xmlns:p14="http://schemas.microsoft.com/office/powerpoint/2010/main" val="610117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EA79A0F-E8B9-4C92-8D5A-4ADA6F474FD4}" type="slidenum">
              <a:rPr lang="cs-CZ" smtClean="0"/>
              <a:t>58</a:t>
            </a:fld>
            <a:endParaRPr lang="cs-CZ"/>
          </a:p>
        </p:txBody>
      </p:sp>
    </p:spTree>
    <p:extLst>
      <p:ext uri="{BB962C8B-B14F-4D97-AF65-F5344CB8AC3E}">
        <p14:creationId xmlns:p14="http://schemas.microsoft.com/office/powerpoint/2010/main" val="300562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EA79A0F-E8B9-4C92-8D5A-4ADA6F474FD4}" type="slidenum">
              <a:rPr lang="cs-CZ" smtClean="0"/>
              <a:t>11</a:t>
            </a:fld>
            <a:endParaRPr lang="cs-CZ"/>
          </a:p>
        </p:txBody>
      </p:sp>
    </p:spTree>
    <p:extLst>
      <p:ext uri="{BB962C8B-B14F-4D97-AF65-F5344CB8AC3E}">
        <p14:creationId xmlns:p14="http://schemas.microsoft.com/office/powerpoint/2010/main" val="1396770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EA79A0F-E8B9-4C92-8D5A-4ADA6F474FD4}" type="slidenum">
              <a:rPr lang="cs-CZ" smtClean="0"/>
              <a:t>59</a:t>
            </a:fld>
            <a:endParaRPr lang="cs-CZ"/>
          </a:p>
        </p:txBody>
      </p:sp>
    </p:spTree>
    <p:extLst>
      <p:ext uri="{BB962C8B-B14F-4D97-AF65-F5344CB8AC3E}">
        <p14:creationId xmlns:p14="http://schemas.microsoft.com/office/powerpoint/2010/main" val="1234646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EA79A0F-E8B9-4C92-8D5A-4ADA6F474FD4}" type="slidenum">
              <a:rPr lang="cs-CZ" smtClean="0"/>
              <a:t>60</a:t>
            </a:fld>
            <a:endParaRPr lang="cs-CZ"/>
          </a:p>
        </p:txBody>
      </p:sp>
    </p:spTree>
    <p:extLst>
      <p:ext uri="{BB962C8B-B14F-4D97-AF65-F5344CB8AC3E}">
        <p14:creationId xmlns:p14="http://schemas.microsoft.com/office/powerpoint/2010/main" val="1987168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EA79A0F-E8B9-4C92-8D5A-4ADA6F474FD4}" type="slidenum">
              <a:rPr lang="cs-CZ" smtClean="0"/>
              <a:t>61</a:t>
            </a:fld>
            <a:endParaRPr lang="cs-CZ"/>
          </a:p>
        </p:txBody>
      </p:sp>
    </p:spTree>
    <p:extLst>
      <p:ext uri="{BB962C8B-B14F-4D97-AF65-F5344CB8AC3E}">
        <p14:creationId xmlns:p14="http://schemas.microsoft.com/office/powerpoint/2010/main" val="1280597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77201BC-94E4-4101-962D-54511777D224}"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460484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pPr lvl="0"/>
            <a:r>
              <a:rPr lang="en-GB" sz="1000" kern="1200" dirty="0" smtClean="0">
                <a:solidFill>
                  <a:schemeClr val="tx1"/>
                </a:solidFill>
                <a:effectLst/>
                <a:latin typeface="+mn-lt"/>
                <a:ea typeface="+mn-ea"/>
                <a:cs typeface="+mn-cs"/>
              </a:rPr>
              <a:t>SOER 2015 is a comprehensive, integrated assessment of the European environment's state, trends and prospects in a global context. It explicitly links to the current policy agenda, in particular the 7</a:t>
            </a:r>
            <a:r>
              <a:rPr lang="en-GB" sz="1000" kern="1200" baseline="30000" dirty="0" smtClean="0">
                <a:solidFill>
                  <a:schemeClr val="tx1"/>
                </a:solidFill>
                <a:effectLst/>
                <a:latin typeface="+mn-lt"/>
                <a:ea typeface="+mn-ea"/>
                <a:cs typeface="+mn-cs"/>
              </a:rPr>
              <a:t>th</a:t>
            </a:r>
            <a:r>
              <a:rPr lang="en-GB" sz="1000" kern="1200" dirty="0" smtClean="0">
                <a:solidFill>
                  <a:schemeClr val="tx1"/>
                </a:solidFill>
                <a:effectLst/>
                <a:latin typeface="+mn-lt"/>
                <a:ea typeface="+mn-ea"/>
                <a:cs typeface="+mn-cs"/>
              </a:rPr>
              <a:t> EAP.</a:t>
            </a:r>
          </a:p>
          <a:p>
            <a:pPr lvl="0"/>
            <a:r>
              <a:rPr lang="en-GB" sz="1000" kern="1200" dirty="0" smtClean="0">
                <a:solidFill>
                  <a:schemeClr val="tx1"/>
                </a:solidFill>
                <a:effectLst/>
                <a:latin typeface="+mn-lt"/>
                <a:ea typeface="+mn-ea"/>
                <a:cs typeface="+mn-cs"/>
              </a:rPr>
              <a:t>With SOER 2015 we have provided a baseline to assess where Europe is making progress against the 7</a:t>
            </a:r>
            <a:r>
              <a:rPr lang="en-GB" sz="1000" kern="1200" baseline="30000" dirty="0" smtClean="0">
                <a:solidFill>
                  <a:schemeClr val="tx1"/>
                </a:solidFill>
                <a:effectLst/>
                <a:latin typeface="+mn-lt"/>
                <a:ea typeface="+mn-ea"/>
                <a:cs typeface="+mn-cs"/>
              </a:rPr>
              <a:t>th</a:t>
            </a:r>
            <a:r>
              <a:rPr lang="en-GB" sz="1000" kern="1200" dirty="0" smtClean="0">
                <a:solidFill>
                  <a:schemeClr val="tx1"/>
                </a:solidFill>
                <a:effectLst/>
                <a:latin typeface="+mn-lt"/>
                <a:ea typeface="+mn-ea"/>
                <a:cs typeface="+mn-cs"/>
              </a:rPr>
              <a:t> EAP objectives and analysed opportunities to respond to the environmental challenges facing Europe in line with the 2050 vision. </a:t>
            </a:r>
          </a:p>
          <a:p>
            <a:pPr lvl="0"/>
            <a:r>
              <a:rPr lang="en-GB" sz="1000" kern="1200" dirty="0" smtClean="0">
                <a:solidFill>
                  <a:schemeClr val="tx1"/>
                </a:solidFill>
                <a:effectLst/>
                <a:latin typeface="+mn-lt"/>
                <a:ea typeface="+mn-ea"/>
                <a:cs typeface="+mn-cs"/>
              </a:rPr>
              <a:t>Collectively the briefings cover a wide range of topics and address different geographic scales enabling analysis of issues from a range of different perspectives. </a:t>
            </a:r>
          </a:p>
          <a:p>
            <a:pPr lvl="0"/>
            <a:r>
              <a:rPr lang="en-GB" sz="1000" kern="1200" dirty="0" smtClean="0">
                <a:solidFill>
                  <a:schemeClr val="tx1"/>
                </a:solidFill>
                <a:effectLst/>
                <a:latin typeface="+mn-lt"/>
                <a:ea typeface="+mn-ea"/>
                <a:cs typeface="+mn-cs"/>
              </a:rPr>
              <a:t>SOER is based on objective and reliable information and draws upon the evidence and knowledge base available to the EEA and Eionet. It is presented online in a way that enables full data traceability, bringing together information but also providing a resource for the environmental knowledge community. </a:t>
            </a:r>
          </a:p>
          <a:p>
            <a:pPr lvl="0"/>
            <a:r>
              <a:rPr lang="en-GB" sz="1000" kern="1200" dirty="0" smtClean="0">
                <a:solidFill>
                  <a:schemeClr val="tx1"/>
                </a:solidFill>
                <a:effectLst/>
                <a:latin typeface="+mn-lt"/>
                <a:ea typeface="+mn-ea"/>
                <a:cs typeface="+mn-cs"/>
              </a:rPr>
              <a:t>The process of creating SOER with involvement of such a broad range of stakeholders gives it a credibility and legitimacy that will help ensure that it achieves its goal of informing policy and decision making. The Synthesis report alone had over 1,500 comments during review.</a:t>
            </a:r>
          </a:p>
          <a:p>
            <a:r>
              <a:rPr lang="cs-CZ" sz="1000" kern="1200" dirty="0" smtClean="0">
                <a:solidFill>
                  <a:schemeClr val="tx1"/>
                </a:solidFill>
                <a:effectLst/>
                <a:latin typeface="+mn-lt"/>
                <a:ea typeface="+mn-ea"/>
                <a:cs typeface="+mn-cs"/>
              </a:rPr>
              <a:t>• SOER 2015 je komplexní, integrovanou posuzování státních, trendů a vyhlídek evropském prostředí v globálním kontextu. Je výslovně odkazuje na aktuální politické agendy, zejména 7. EAP.</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S SOER 2015 jsme poskytli základní linie, aby posoudila, kde Evropa dělá pokroky proti 7. cíli Východního partnerství a analyzovaných příležitostí reagovat na výzvy v oblasti životního prostředí, kterým Evropa čelí v souladu s vizí 2050.</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Společně se brífinky pokrývají širokou škálu témat a řešit různé zeměpisné váhy umožňující analýzu problémů z řady různých perspektiv.</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SOER je založen na objektivních a spolehlivých informací a čerpá z důkazů a znalostní základny k dispozici EEA a sítě Eionet. To je uveden v on-line způsobem, který umožňuje sledovatelnost plné dat, sdružující informace, ale také poskytuje zdroj pro znalostní společenství v oblasti životního prostředí.</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Proces vytváření SOER se zapojením takového širokého spektra zainteresovaných stran dává důvěryhodnost a legitimita, který pomůže zajistit, že dosáhne svého cíle informování politiky a rozhodování. Souhrnná zpráva sama měla přes 1500 připomínek během přezkumu.</a:t>
            </a:r>
            <a:endParaRPr lang="en-GB" sz="1000" dirty="0" smtClean="0"/>
          </a:p>
          <a:p>
            <a:pPr lvl="0"/>
            <a:endParaRPr lang="en-GB" sz="1000" dirty="0"/>
          </a:p>
        </p:txBody>
      </p:sp>
      <p:sp>
        <p:nvSpPr>
          <p:cNvPr id="4" name="Slide Number Placeholder 3"/>
          <p:cNvSpPr>
            <a:spLocks noGrp="1"/>
          </p:cNvSpPr>
          <p:nvPr>
            <p:ph type="sldNum" sz="quarter" idx="10"/>
          </p:nvPr>
        </p:nvSpPr>
        <p:spPr/>
        <p:txBody>
          <a:bodyPr/>
          <a:lstStyle/>
          <a:p>
            <a:fld id="{777201BC-94E4-4101-962D-54511777D224}"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410863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pPr lvl="0"/>
            <a:r>
              <a:rPr lang="en-GB" sz="1000" kern="1200" dirty="0" smtClean="0">
                <a:solidFill>
                  <a:schemeClr val="tx1"/>
                </a:solidFill>
                <a:effectLst/>
                <a:latin typeface="+mn-lt"/>
                <a:ea typeface="+mn-ea"/>
                <a:cs typeface="+mn-cs"/>
              </a:rPr>
              <a:t>When it comes to protecting, conserving and enhancing natural capital – assessment of past trends clearly show that a reduction in pollution achieved through EU policies has significantly improved the quality of Europe's air and water.</a:t>
            </a:r>
          </a:p>
          <a:p>
            <a:pPr lvl="0"/>
            <a:r>
              <a:rPr lang="en-GB" sz="1000" kern="1200" dirty="0" smtClean="0">
                <a:solidFill>
                  <a:schemeClr val="tx1"/>
                </a:solidFill>
                <a:effectLst/>
                <a:latin typeface="+mn-lt"/>
                <a:ea typeface="+mn-ea"/>
                <a:cs typeface="+mn-cs"/>
              </a:rPr>
              <a:t>But when we look at biodiversity, a high proportion of protected species (60%) and habitat assessments (77%) reported unfavourable conservation status and Europe is not on track to meet its overall target of halting biodiversity loss by 2020, even though some more specific targets are being met. </a:t>
            </a:r>
          </a:p>
          <a:p>
            <a:pPr lvl="0"/>
            <a:r>
              <a:rPr lang="en-GB" sz="1000" kern="1200" dirty="0" smtClean="0">
                <a:solidFill>
                  <a:schemeClr val="tx1"/>
                </a:solidFill>
                <a:effectLst/>
                <a:latin typeface="+mn-lt"/>
                <a:ea typeface="+mn-ea"/>
                <a:cs typeface="+mn-cs"/>
              </a:rPr>
              <a:t>When we look ahead, there is a more mixed picture regarding air and water pollution – the underlying reasons for which I will come back to later - climate change impacts are projected to intensify and the underlying drivers of biodiversity loss are expected to persist.</a:t>
            </a:r>
          </a:p>
          <a:p>
            <a:endParaRPr lang="cs-CZ" sz="1000" dirty="0" smtClean="0"/>
          </a:p>
        </p:txBody>
      </p:sp>
      <p:sp>
        <p:nvSpPr>
          <p:cNvPr id="4" name="Slide Number Placeholder 3"/>
          <p:cNvSpPr>
            <a:spLocks noGrp="1"/>
          </p:cNvSpPr>
          <p:nvPr>
            <p:ph type="sldNum" sz="quarter" idx="10"/>
          </p:nvPr>
        </p:nvSpPr>
        <p:spPr/>
        <p:txBody>
          <a:bodyPr/>
          <a:lstStyle/>
          <a:p>
            <a:fld id="{777201BC-94E4-4101-962D-54511777D224}"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235005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pPr lvl="0"/>
            <a:r>
              <a:rPr lang="en-GB" sz="1000" kern="1200" dirty="0" smtClean="0">
                <a:solidFill>
                  <a:schemeClr val="tx1"/>
                </a:solidFill>
                <a:effectLst/>
                <a:latin typeface="+mn-lt"/>
                <a:ea typeface="+mn-ea"/>
                <a:cs typeface="+mn-cs"/>
              </a:rPr>
              <a:t>When it comes to resource efficiency and the low carbon economy, past short term trends are encouraging. We see some decoupling of environmental pressures and economic growth – for example European greenhouse gas emissions have decreased by 19% since 1990 despite a 45% increase in economic output. </a:t>
            </a:r>
          </a:p>
          <a:p>
            <a:pPr lvl="0"/>
            <a:r>
              <a:rPr lang="en-GB" sz="1000" kern="1200" dirty="0" smtClean="0">
                <a:solidFill>
                  <a:schemeClr val="tx1"/>
                </a:solidFill>
                <a:effectLst/>
                <a:latin typeface="+mn-lt"/>
                <a:ea typeface="+mn-ea"/>
                <a:cs typeface="+mn-cs"/>
              </a:rPr>
              <a:t>Fossil fuel use has declined, as have emissions of some pollutants from transport and industry. More recently the EU’s total resource use has declined, less waste is being generated and recycling rates have improved in nearly every country. </a:t>
            </a:r>
          </a:p>
          <a:p>
            <a:pPr lvl="0"/>
            <a:r>
              <a:rPr lang="en-GB" sz="1000" kern="1200" dirty="0" smtClean="0">
                <a:solidFill>
                  <a:schemeClr val="tx1"/>
                </a:solidFill>
                <a:effectLst/>
                <a:latin typeface="+mn-lt"/>
                <a:ea typeface="+mn-ea"/>
                <a:cs typeface="+mn-cs"/>
              </a:rPr>
              <a:t>When we look ahead, however, there are significant challenges. Environmental policies are working but as the 2008 financial crisis and subsequent economic recessions also contributed to the reduction of some pressures, it remains to be seen whether all improvements will be sustained. </a:t>
            </a:r>
          </a:p>
          <a:p>
            <a:r>
              <a:rPr lang="en-GB" sz="1000" kern="1200" dirty="0" smtClean="0">
                <a:solidFill>
                  <a:schemeClr val="tx1"/>
                </a:solidFill>
                <a:effectLst/>
                <a:latin typeface="+mn-lt"/>
                <a:ea typeface="+mn-ea"/>
                <a:cs typeface="+mn-cs"/>
              </a:rPr>
              <a:t>Also the level of ambition of the environmental policies currently in place to reduce environmental pressures may not enable Europe to achieve long-term environmental </a:t>
            </a:r>
            <a:endParaRPr lang="cs-CZ" sz="1000" kern="1200" dirty="0" smtClean="0">
              <a:solidFill>
                <a:schemeClr val="tx1"/>
              </a:solidFill>
              <a:effectLst/>
              <a:latin typeface="+mn-lt"/>
              <a:ea typeface="+mn-ea"/>
              <a:cs typeface="+mn-cs"/>
            </a:endParaRPr>
          </a:p>
          <a:p>
            <a:endParaRPr lang="cs-CZ" sz="1000" kern="1200" dirty="0" smtClean="0">
              <a:solidFill>
                <a:schemeClr val="tx1"/>
              </a:solidFill>
              <a:effectLst/>
              <a:latin typeface="+mn-lt"/>
              <a:ea typeface="+mn-ea"/>
              <a:cs typeface="+mn-cs"/>
            </a:endParaRPr>
          </a:p>
          <a:p>
            <a:r>
              <a:rPr lang="en-GB" dirty="0" smtClean="0"/>
              <a:t>Feedbacks, interdependencies and lock-ins in environmental and socio‑economic systems undermine efforts to mitigate environmental pressures and related impacts:</a:t>
            </a:r>
          </a:p>
          <a:p>
            <a:pPr lvl="1"/>
            <a:r>
              <a:rPr lang="en-GB" dirty="0" smtClean="0"/>
              <a:t>Improved efficiency in production processes can lower the costs of goods and services, incentivising increased consumption (the 'rebound effect');</a:t>
            </a:r>
          </a:p>
          <a:p>
            <a:pPr lvl="1"/>
            <a:r>
              <a:rPr lang="en-GB" dirty="0" smtClean="0"/>
              <a:t>Many impacts of Europe's production and consumption occur in other parts of the world, where European policies have limited direct influence; and</a:t>
            </a:r>
          </a:p>
          <a:p>
            <a:pPr lvl="1"/>
            <a:r>
              <a:rPr lang="en-GB" dirty="0" smtClean="0"/>
              <a:t>The production-consumption systems responsible for many environmental pressures also provide benefits (such as jobs and incomes), creating strong incentives for sectors or communities to resist change. </a:t>
            </a:r>
          </a:p>
          <a:p>
            <a:endParaRPr lang="cs-CZ" sz="1000" kern="1200" dirty="0" smtClean="0">
              <a:solidFill>
                <a:schemeClr val="tx1"/>
              </a:solidFill>
              <a:effectLst/>
              <a:latin typeface="+mn-lt"/>
              <a:ea typeface="+mn-ea"/>
              <a:cs typeface="+mn-cs"/>
            </a:endParaRPr>
          </a:p>
          <a:p>
            <a:endParaRPr lang="cs-CZ" sz="1000" kern="1200" dirty="0" smtClean="0">
              <a:solidFill>
                <a:schemeClr val="tx1"/>
              </a:solidFill>
              <a:effectLst/>
              <a:latin typeface="+mn-lt"/>
              <a:ea typeface="+mn-ea"/>
              <a:cs typeface="+mn-cs"/>
            </a:endParaRPr>
          </a:p>
          <a:p>
            <a:r>
              <a:rPr lang="cs-CZ" sz="1000" kern="1200" dirty="0" smtClean="0">
                <a:solidFill>
                  <a:schemeClr val="tx1"/>
                </a:solidFill>
                <a:effectLst/>
                <a:latin typeface="+mn-lt"/>
                <a:ea typeface="+mn-ea"/>
                <a:cs typeface="+mn-cs"/>
              </a:rPr>
              <a:t>Pokud jde o účinnost zdrojů a nízkouhlíkového hospodářství, v minulosti krátkodobé trendy jsou povzbudivé. Vidíme nějaký oddělení environmentální tlaky a hospodářským růstem - například poklesl evropské emise skleníkových plynů o 19%, od roku 1990 i přes nárůst o 45% ekonomického výkonu.</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používání fosilních paliv se snížil, protože mají emise některých znečišťujících látek z dopravy a průmyslu. Více nedávno celkem využívání zdrojů v EU snížil, méně odpadu je generován a recyklace zlepšily v téměř každé zemi.</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Když se podíváme dopředu, nicméně, tam jsou významné problémy. Politiky životního prostředí pracují, ale jak finanční krize v roce 2008 a následné ekonomické recese také přispěl ke snížení některých tlaků, to se teprve uvidí, zda bude možné udržet všechny vylepšení.</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Také úroveň cílů politiky v oblasti životního prostředí v současné době na místě snížit tlak na životní prostředí nemusí umožnit Evropě, aby bylo dosaženo dlouhodobých cílů v oblasti životního prostředí, jako je například 2050 cíle snížení emisí skleníkových plynů o 80-95%.</a:t>
            </a:r>
            <a:endParaRPr lang="en-GB" sz="1000" dirty="0"/>
          </a:p>
        </p:txBody>
      </p:sp>
      <p:sp>
        <p:nvSpPr>
          <p:cNvPr id="4" name="Slide Number Placeholder 3"/>
          <p:cNvSpPr>
            <a:spLocks noGrp="1"/>
          </p:cNvSpPr>
          <p:nvPr>
            <p:ph type="sldNum" sz="quarter" idx="10"/>
          </p:nvPr>
        </p:nvSpPr>
        <p:spPr/>
        <p:txBody>
          <a:bodyPr/>
          <a:lstStyle/>
          <a:p>
            <a:fld id="{777201BC-94E4-4101-962D-54511777D224}"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856223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When it comes to environmental risks to health, environmental policies have brought improvements in drinking water and bathing water quality and exposure to key hazardous pollutants have been reduced. </a:t>
            </a:r>
          </a:p>
          <a:p>
            <a:pPr lvl="0"/>
            <a:r>
              <a:rPr lang="en-GB" sz="1200" kern="1200" dirty="0" smtClean="0">
                <a:solidFill>
                  <a:schemeClr val="tx1"/>
                </a:solidFill>
                <a:effectLst/>
                <a:latin typeface="+mn-lt"/>
                <a:ea typeface="+mn-ea"/>
                <a:cs typeface="+mn-cs"/>
              </a:rPr>
              <a:t>Although serious health impacts remain in urban areas relating to air and noise pollution. In 2011, about 430 000 premature deaths in the EU were attributed to fine particulate matter (PM2.5). </a:t>
            </a:r>
          </a:p>
          <a:p>
            <a:pPr lvl="0"/>
            <a:r>
              <a:rPr lang="en-GB" sz="1200" kern="1200" dirty="0" smtClean="0">
                <a:solidFill>
                  <a:schemeClr val="tx1"/>
                </a:solidFill>
                <a:effectLst/>
                <a:latin typeface="+mn-lt"/>
                <a:ea typeface="+mn-ea"/>
                <a:cs typeface="+mn-cs"/>
              </a:rPr>
              <a:t>Exposure to environmental noise is estimated to contribute to at least 10 000 premature deaths due to coronary heart disease and strokes each year. And growing use of chemicals, particularly in consumer products, has been associated with an observed increase of endocrine diseases and disorders in humans.</a:t>
            </a:r>
          </a:p>
          <a:p>
            <a:pPr lvl="0"/>
            <a:r>
              <a:rPr lang="en-GB" sz="1200" kern="1200" dirty="0" smtClean="0">
                <a:solidFill>
                  <a:schemeClr val="tx1"/>
                </a:solidFill>
                <a:effectLst/>
                <a:latin typeface="+mn-lt"/>
                <a:ea typeface="+mn-ea"/>
                <a:cs typeface="+mn-cs"/>
              </a:rPr>
              <a:t>When we look ahead, projected improvements in air quality, are not expected to be sufficient to prevent continuing harm to health and the environment, while health impacts resulting from climate change are expected to worsen.</a:t>
            </a:r>
          </a:p>
          <a:p>
            <a:endParaRPr lang="cs-CZ" dirty="0" smtClean="0"/>
          </a:p>
          <a:p>
            <a:r>
              <a:rPr lang="cs-CZ" sz="1200" kern="1200" dirty="0" smtClean="0">
                <a:solidFill>
                  <a:schemeClr val="tx1"/>
                </a:solidFill>
                <a:effectLst/>
                <a:latin typeface="+mn-lt"/>
                <a:ea typeface="+mn-ea"/>
                <a:cs typeface="+mn-cs"/>
              </a:rPr>
              <a:t>• Pokud jde o environmentální rizika pro zdraví, politiky ochrany životního prostředí přinesly zlepšení pitné vody a ke koupání kvalitu vody a expozici na hlavních nebezpečných znečišťujících látek, které byly snížené.</a:t>
            </a:r>
            <a:br>
              <a:rPr lang="cs-CZ" sz="1200" kern="1200" dirty="0" smtClean="0">
                <a:solidFill>
                  <a:schemeClr val="tx1"/>
                </a:solidFill>
                <a:effectLst/>
                <a:latin typeface="+mn-lt"/>
                <a:ea typeface="+mn-ea"/>
                <a:cs typeface="+mn-cs"/>
              </a:rPr>
            </a:br>
            <a:r>
              <a:rPr lang="cs-CZ" sz="1200" kern="1200" dirty="0" smtClean="0">
                <a:solidFill>
                  <a:schemeClr val="tx1"/>
                </a:solidFill>
                <a:effectLst/>
                <a:latin typeface="+mn-lt"/>
                <a:ea typeface="+mn-ea"/>
                <a:cs typeface="+mn-cs"/>
              </a:rPr>
              <a:t>• Přestože vážné dopady na zdraví zůstat v městských oblastech týkajících se znečišťování ovzduší a hluku. V roce 2011, asi 430 000 předčasných úmrtí v EU byly přičítány jemných částic (PM2,5).</a:t>
            </a:r>
            <a:br>
              <a:rPr lang="cs-CZ" sz="1200" kern="1200" dirty="0" smtClean="0">
                <a:solidFill>
                  <a:schemeClr val="tx1"/>
                </a:solidFill>
                <a:effectLst/>
                <a:latin typeface="+mn-lt"/>
                <a:ea typeface="+mn-ea"/>
                <a:cs typeface="+mn-cs"/>
              </a:rPr>
            </a:br>
            <a:r>
              <a:rPr lang="cs-CZ" sz="1200" kern="1200" dirty="0" smtClean="0">
                <a:solidFill>
                  <a:schemeClr val="tx1"/>
                </a:solidFill>
                <a:effectLst/>
                <a:latin typeface="+mn-lt"/>
                <a:ea typeface="+mn-ea"/>
                <a:cs typeface="+mn-cs"/>
              </a:rPr>
              <a:t>• Vystavení hluku ve venkovním prostředí se odhaduje, aby přispěly k alespoň 10 000 předčasných úmrtí v důsledku koronární srdeční choroby a mrtvice každý rok. A rostoucí používání chemických látek, a to zejména ve spotřebním zboží, bylo spojeno se zvýšením pozorovaným endokrinních chorob a poruch u lidí.</a:t>
            </a:r>
            <a:br>
              <a:rPr lang="cs-CZ" sz="1200" kern="1200" dirty="0" smtClean="0">
                <a:solidFill>
                  <a:schemeClr val="tx1"/>
                </a:solidFill>
                <a:effectLst/>
                <a:latin typeface="+mn-lt"/>
                <a:ea typeface="+mn-ea"/>
                <a:cs typeface="+mn-cs"/>
              </a:rPr>
            </a:br>
            <a:r>
              <a:rPr lang="cs-CZ" sz="1200" kern="1200" dirty="0" smtClean="0">
                <a:solidFill>
                  <a:schemeClr val="tx1"/>
                </a:solidFill>
                <a:effectLst/>
                <a:latin typeface="+mn-lt"/>
                <a:ea typeface="+mn-ea"/>
                <a:cs typeface="+mn-cs"/>
              </a:rPr>
              <a:t>• Když se podíváme dopředu, předpokládané zlepšení kvality ovzduší, neočekává se, že být dostatečné, aby se zabránilo trvalé poškození zdraví a životního prostředí, přičemž dopady na zdraví vyplývající ze změny klimatu se očekává, že se zhorší.</a:t>
            </a:r>
            <a:endParaRPr lang="en-GB" dirty="0"/>
          </a:p>
        </p:txBody>
      </p:sp>
      <p:sp>
        <p:nvSpPr>
          <p:cNvPr id="4" name="Slide Number Placeholder 3"/>
          <p:cNvSpPr>
            <a:spLocks noGrp="1"/>
          </p:cNvSpPr>
          <p:nvPr>
            <p:ph type="sldNum" sz="quarter" idx="10"/>
          </p:nvPr>
        </p:nvSpPr>
        <p:spPr/>
        <p:txBody>
          <a:bodyPr/>
          <a:lstStyle/>
          <a:p>
            <a:fld id="{777201BC-94E4-4101-962D-54511777D224}"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286051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While the individual summary assessments provide a useful snapshot of the current situation for individual issues, collectively they provide some deeper insight.</a:t>
            </a:r>
          </a:p>
          <a:p>
            <a:pPr lvl="0"/>
            <a:r>
              <a:rPr lang="en-GB" sz="1200" kern="1200" dirty="0" smtClean="0">
                <a:solidFill>
                  <a:schemeClr val="tx1"/>
                </a:solidFill>
                <a:effectLst/>
                <a:latin typeface="+mn-lt"/>
                <a:ea typeface="+mn-ea"/>
                <a:cs typeface="+mn-cs"/>
              </a:rPr>
              <a:t>Seen side by side, the overall pattern is quite clear. We’re making progress in improving resource efficiency. But this isn’t fully reflected in terms of ecosystem resilience and human health. Moreover, the long-term outlook raises some concern. But the long-term outlook is not fixed, it depends on the choices we make now and in the near future.  </a:t>
            </a:r>
          </a:p>
          <a:p>
            <a:pPr lvl="0"/>
            <a:r>
              <a:rPr lang="en-GB" sz="1200" kern="1200" dirty="0" smtClean="0">
                <a:solidFill>
                  <a:schemeClr val="tx1"/>
                </a:solidFill>
                <a:effectLst/>
                <a:latin typeface="+mn-lt"/>
                <a:ea typeface="+mn-ea"/>
                <a:cs typeface="+mn-cs"/>
              </a:rPr>
              <a:t>This overall picture and differences in the assessments between the 3 priority objectives has informed our understanding of the underlying challenges.</a:t>
            </a:r>
          </a:p>
        </p:txBody>
      </p:sp>
      <p:sp>
        <p:nvSpPr>
          <p:cNvPr id="4" name="Slide Number Placeholder 3"/>
          <p:cNvSpPr>
            <a:spLocks noGrp="1"/>
          </p:cNvSpPr>
          <p:nvPr>
            <p:ph type="sldNum" sz="quarter" idx="10"/>
          </p:nvPr>
        </p:nvSpPr>
        <p:spPr/>
        <p:txBody>
          <a:bodyPr/>
          <a:lstStyle/>
          <a:p>
            <a:fld id="{777201BC-94E4-4101-962D-54511777D224}"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205382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pPr lvl="0"/>
            <a:r>
              <a:rPr lang="en-GB" sz="1000" kern="1200" dirty="0" smtClean="0">
                <a:solidFill>
                  <a:schemeClr val="tx1"/>
                </a:solidFill>
                <a:effectLst/>
                <a:latin typeface="+mn-lt"/>
                <a:ea typeface="+mn-ea"/>
                <a:cs typeface="+mn-cs"/>
              </a:rPr>
              <a:t>There are several main reasons why we see a more mixed picture in the longer-term for natural capital. Ecosystems are complex so there can be long time-lags between reduced pressures and positive changes. Even when pressures are reduced, they can remain considerable. And external trends can counteract the positive effects of local efforts. </a:t>
            </a:r>
          </a:p>
          <a:p>
            <a:pPr lvl="0"/>
            <a:r>
              <a:rPr lang="en-GB" sz="1000" kern="1200" dirty="0" smtClean="0">
                <a:solidFill>
                  <a:schemeClr val="tx1"/>
                </a:solidFill>
                <a:effectLst/>
                <a:latin typeface="+mn-lt"/>
                <a:ea typeface="+mn-ea"/>
                <a:cs typeface="+mn-cs"/>
              </a:rPr>
              <a:t>I want to illustrate this using the example of water quality and nutrient loading. </a:t>
            </a:r>
          </a:p>
          <a:p>
            <a:pPr lvl="0"/>
            <a:r>
              <a:rPr lang="en-GB" sz="1000" kern="1200" dirty="0" smtClean="0">
                <a:solidFill>
                  <a:schemeClr val="tx1"/>
                </a:solidFill>
                <a:effectLst/>
                <a:latin typeface="+mn-lt"/>
                <a:ea typeface="+mn-ea"/>
                <a:cs typeface="+mn-cs"/>
              </a:rPr>
              <a:t>Here we have a situation where policies such as the Urban Waste Water Treatment Directive have delivered pollution control and reduced pressures. The average levels of phosphate and nitrate in European rivers declined by 57% and 20% respectively between 1992 and 2011. </a:t>
            </a:r>
          </a:p>
          <a:p>
            <a:pPr lvl="0"/>
            <a:r>
              <a:rPr lang="en-GB" sz="1000" kern="1200" dirty="0" smtClean="0">
                <a:solidFill>
                  <a:schemeClr val="tx1"/>
                </a:solidFill>
                <a:effectLst/>
                <a:latin typeface="+mn-lt"/>
                <a:ea typeface="+mn-ea"/>
                <a:cs typeface="+mn-cs"/>
              </a:rPr>
              <a:t>However more than 40% of rivers and coastal water bodies are still affected by diffuse pollution from agriculture and between 20-25% are subject to point source pollution. So even with a reduction in pressures, concentration of nutrients are still high and affect the status of waters.</a:t>
            </a:r>
          </a:p>
          <a:p>
            <a:pPr lvl="0"/>
            <a:r>
              <a:rPr lang="en-GB" sz="1000" kern="1200" dirty="0" smtClean="0">
                <a:solidFill>
                  <a:schemeClr val="tx1"/>
                </a:solidFill>
                <a:effectLst/>
                <a:latin typeface="+mn-lt"/>
                <a:ea typeface="+mn-ea"/>
                <a:cs typeface="+mn-cs"/>
              </a:rPr>
              <a:t>Measures are being taken to improve the status of waters but due to the interconnected nature of hydrological systems we see a downstream effect and a time-lag between reducing nutrient inputs and improvements in the status of waterbodies. </a:t>
            </a:r>
          </a:p>
          <a:p>
            <a:pPr lvl="0"/>
            <a:r>
              <a:rPr lang="en-GB" sz="1000" kern="1200" dirty="0" smtClean="0">
                <a:solidFill>
                  <a:schemeClr val="tx1"/>
                </a:solidFill>
                <a:effectLst/>
                <a:latin typeface="+mn-lt"/>
                <a:ea typeface="+mn-ea"/>
                <a:cs typeface="+mn-cs"/>
              </a:rPr>
              <a:t>This illustrates the need for integrated approaches to manage problems like diffuse nitrogen pollution to avoid shifting pollution across air, soil and water or moving it downstream. </a:t>
            </a:r>
          </a:p>
          <a:p>
            <a:endParaRPr lang="cs-CZ" sz="1000" dirty="0" smtClean="0"/>
          </a:p>
          <a:p>
            <a:r>
              <a:rPr lang="cs-CZ" sz="1000" kern="1200" dirty="0" smtClean="0">
                <a:solidFill>
                  <a:schemeClr val="tx1"/>
                </a:solidFill>
                <a:effectLst/>
                <a:latin typeface="+mn-lt"/>
                <a:ea typeface="+mn-ea"/>
                <a:cs typeface="+mn-cs"/>
              </a:rPr>
              <a:t>• Existuje několik hlavních důvodů, proč jsme vidět více smíšený obraz v dlouhodobém horizontu pro přírodního kapitálu. Ekosystémy jsou složité, takže tam může být dlouhá doba, zpoždění mezi sníženým tlakem a pozitivní změny. Dokonce i když jsou tlaky sníží, mohou stále značné. A externí trendy může působit proti pozitivní účinky místních úsilí.</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Chci ilustraci na příkladu kvality vody a nakládání živin.</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Zde máme situaci, kdy politiky, jako je například směrnice o čištění městských odpadních vod dodali omezování znečištění a snížené tlaky. Průměrné hladiny fosfátů a dusičnanů v evropských řekách poklesly o 57% a mezi lety 1992 a 2011 o 20%, resp.</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Nicméně více než 40% z řek a pobřežních vodních útvarů jsou stále ovlivněny plošného znečištění ze zemědělství a mezi 20 až 25% podléhají bodových zdrojů znečištění. Takže i se snížením tlaku, koncentrace živin jsou stále vysoké a vliv na stav vod.</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Opatření jsou přijata ke zlepšení stavu vod, ale vzhledem k propojené povaze hydrologických systémů vidíme následný efekt a časový posun mezi snížení přísunu živin a zlepšení stavu vodních toků.</a:t>
            </a:r>
            <a:br>
              <a:rPr lang="cs-CZ" sz="1000" kern="1200" dirty="0" smtClean="0">
                <a:solidFill>
                  <a:schemeClr val="tx1"/>
                </a:solidFill>
                <a:effectLst/>
                <a:latin typeface="+mn-lt"/>
                <a:ea typeface="+mn-ea"/>
                <a:cs typeface="+mn-cs"/>
              </a:rPr>
            </a:br>
            <a:r>
              <a:rPr lang="cs-CZ" sz="1000" kern="1200" dirty="0" smtClean="0">
                <a:solidFill>
                  <a:schemeClr val="tx1"/>
                </a:solidFill>
                <a:effectLst/>
                <a:latin typeface="+mn-lt"/>
                <a:ea typeface="+mn-ea"/>
                <a:cs typeface="+mn-cs"/>
              </a:rPr>
              <a:t>• To ukazuje na potřebu integrovaného přístupu k řízení problémů, jako je difúzní znečištění dusíkem, aby se zabránilo posunu znečištění přes ovzduší, půdy a vody nebo pohybující se ji po proudu.</a:t>
            </a:r>
            <a:endParaRPr lang="en-GB" sz="1000" dirty="0"/>
          </a:p>
        </p:txBody>
      </p:sp>
      <p:sp>
        <p:nvSpPr>
          <p:cNvPr id="4" name="Slide Number Placeholder 3"/>
          <p:cNvSpPr>
            <a:spLocks noGrp="1"/>
          </p:cNvSpPr>
          <p:nvPr>
            <p:ph type="sldNum" sz="quarter" idx="10"/>
          </p:nvPr>
        </p:nvSpPr>
        <p:spPr/>
        <p:txBody>
          <a:bodyPr/>
          <a:lstStyle/>
          <a:p>
            <a:fld id="{777201BC-94E4-4101-962D-54511777D224}"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573954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17.xml"/><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52.xml"/><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37.xml"/><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17.xml"/><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52.xml"/><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37.xml"/><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17.xml"/><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52.xml"/><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37.xml"/><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17.xml"/><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52.xml"/><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37.xml"/><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a:prstGeom prst="rect">
            <a:avLst/>
          </a:prstGeo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Tree>
    <p:extLst>
      <p:ext uri="{BB962C8B-B14F-4D97-AF65-F5344CB8AC3E}">
        <p14:creationId xmlns:p14="http://schemas.microsoft.com/office/powerpoint/2010/main" val="1908998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1600200"/>
            <a:ext cx="8229600" cy="4525963"/>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42618995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key message_image_introduc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7" name="Text Placeholder 6"/>
          <p:cNvSpPr>
            <a:spLocks noGrp="1"/>
          </p:cNvSpPr>
          <p:nvPr>
            <p:ph type="body" sz="quarter" idx="11"/>
          </p:nvPr>
        </p:nvSpPr>
        <p:spPr>
          <a:xfrm>
            <a:off x="2413506" y="147325"/>
            <a:ext cx="3024554" cy="304800"/>
          </a:xfrm>
          <a:prstGeom prst="rect">
            <a:avLst/>
          </a:prstGeom>
        </p:spPr>
        <p:txBody>
          <a:bodyPr/>
          <a:lstStyle>
            <a:lvl1pPr marL="0" indent="0">
              <a:buNone/>
              <a:defRPr lang="en-US" sz="831" b="1" kern="1200" baseline="0" dirty="0" smtClean="0">
                <a:solidFill>
                  <a:srgbClr val="202661"/>
                </a:solidFill>
                <a:latin typeface="+mn-lt"/>
                <a:ea typeface="+mn-ea"/>
                <a:cs typeface="+mn-cs"/>
              </a:defRPr>
            </a:lvl1pPr>
            <a:lvl2pPr marL="422041" indent="0">
              <a:buNone/>
              <a:defRPr lang="en-US" sz="831" kern="1200" baseline="0" dirty="0" smtClean="0">
                <a:solidFill>
                  <a:srgbClr val="202661"/>
                </a:solidFill>
                <a:latin typeface="+mn-lt"/>
                <a:ea typeface="+mn-ea"/>
                <a:cs typeface="+mn-cs"/>
              </a:defRPr>
            </a:lvl2pPr>
            <a:lvl3pPr marL="844083" indent="0">
              <a:buNone/>
              <a:defRPr lang="en-US" sz="831" kern="1200" baseline="0" dirty="0" smtClean="0">
                <a:solidFill>
                  <a:srgbClr val="202661"/>
                </a:solidFill>
                <a:latin typeface="+mn-lt"/>
                <a:ea typeface="+mn-ea"/>
                <a:cs typeface="+mn-cs"/>
              </a:defRPr>
            </a:lvl3pPr>
            <a:lvl4pPr marL="1266124" indent="0">
              <a:buNone/>
              <a:defRPr lang="en-US" sz="831" kern="1200" baseline="0" dirty="0" smtClean="0">
                <a:solidFill>
                  <a:srgbClr val="202661"/>
                </a:solidFill>
                <a:latin typeface="+mn-lt"/>
                <a:ea typeface="+mn-ea"/>
                <a:cs typeface="+mn-cs"/>
              </a:defRPr>
            </a:lvl4pPr>
            <a:lvl5pPr marL="1688165" indent="0">
              <a:buNone/>
              <a:defRPr lang="en-GB" sz="831"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202661"/>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202661"/>
                </a:solidFill>
                <a:latin typeface="+mn-lt"/>
                <a:ea typeface="+mn-ea"/>
                <a:cs typeface="+mn-cs"/>
              </a:defRPr>
            </a:lvl1pPr>
            <a:lvl2pPr>
              <a:spcBef>
                <a:spcPts val="554"/>
              </a:spcBef>
              <a:spcAft>
                <a:spcPts val="1108"/>
              </a:spcAft>
              <a:defRPr lang="en-US" sz="1477" b="0" i="0" kern="1200" baseline="0" smtClean="0">
                <a:solidFill>
                  <a:srgbClr val="202661"/>
                </a:solidFill>
                <a:latin typeface="+mn-lt"/>
                <a:ea typeface="+mn-ea"/>
                <a:cs typeface="+mn-cs"/>
              </a:defRPr>
            </a:lvl2pPr>
            <a:lvl3pPr>
              <a:spcBef>
                <a:spcPts val="554"/>
              </a:spcBef>
              <a:spcAft>
                <a:spcPts val="1108"/>
              </a:spcAft>
              <a:defRPr lang="en-US" sz="1477" b="0" i="0" kern="1200" baseline="0" smtClean="0">
                <a:solidFill>
                  <a:srgbClr val="202661"/>
                </a:solidFill>
                <a:latin typeface="+mn-lt"/>
                <a:ea typeface="+mn-ea"/>
                <a:cs typeface="+mn-cs"/>
              </a:defRPr>
            </a:lvl3pPr>
            <a:lvl4pPr>
              <a:spcBef>
                <a:spcPts val="554"/>
              </a:spcBef>
              <a:spcAft>
                <a:spcPts val="1108"/>
              </a:spcAft>
              <a:defRPr lang="en-US" sz="1477" b="0" i="0" kern="1200" baseline="0" smtClean="0">
                <a:solidFill>
                  <a:srgbClr val="202661"/>
                </a:solidFill>
                <a:latin typeface="+mn-lt"/>
                <a:ea typeface="+mn-ea"/>
                <a:cs typeface="+mn-cs"/>
              </a:defRPr>
            </a:lvl4pPr>
            <a:lvl5pPr>
              <a:spcBef>
                <a:spcPts val="554"/>
              </a:spcBef>
              <a:spcAft>
                <a:spcPts val="1108"/>
              </a:spcAft>
              <a:defRPr lang="en-GB" sz="1477" b="0" i="0" kern="1200" baseline="0">
                <a:solidFill>
                  <a:srgbClr val="20266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758462" y="152400"/>
            <a:ext cx="6471138" cy="220188"/>
          </a:xfrm>
          <a:prstGeom prst="rect">
            <a:avLst/>
          </a:prstGeom>
          <a:noFill/>
        </p:spPr>
        <p:txBody>
          <a:bodyPr wrap="square" rtlCol="0">
            <a:spAutoFit/>
          </a:bodyPr>
          <a:lstStyle/>
          <a:p>
            <a:pPr eaLnBrk="1" fontAlgn="auto" hangingPunct="1">
              <a:spcBef>
                <a:spcPts val="0"/>
              </a:spcBef>
              <a:spcAft>
                <a:spcPts val="0"/>
              </a:spcAft>
            </a:pPr>
            <a:r>
              <a:rPr lang="en-US" sz="831" dirty="0" smtClean="0">
                <a:solidFill>
                  <a:prstClr val="white">
                    <a:lumMod val="65000"/>
                  </a:prstClr>
                </a:solidFill>
                <a:latin typeface="Open Sans"/>
              </a:rPr>
              <a:t>SOER2015 /</a:t>
            </a:r>
            <a:endParaRPr lang="en-US" sz="831" dirty="0">
              <a:solidFill>
                <a:prstClr val="black"/>
              </a:solidFill>
              <a:latin typeface="Open Sans"/>
            </a:endParaRPr>
          </a:p>
        </p:txBody>
      </p:sp>
      <p:sp>
        <p:nvSpPr>
          <p:cNvPr id="9" name="Rectangle 8">
            <a:hlinkClick r:id="rId2" action="ppaction://hlinksldjump"/>
          </p:cNvPr>
          <p:cNvSpPr/>
          <p:nvPr userDrawn="1"/>
        </p:nvSpPr>
        <p:spPr>
          <a:xfrm>
            <a:off x="1686678" y="147331"/>
            <a:ext cx="704830"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2011935694"/>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Graphs_introduction">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6189785" cy="228600"/>
          </a:xfrm>
          <a:prstGeom prst="rect">
            <a:avLst/>
          </a:prstGeom>
        </p:spPr>
        <p:txBody>
          <a:bodyPr/>
          <a:lstStyle>
            <a:lvl1pPr marL="0"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875323" y="153516"/>
            <a:ext cx="6189785" cy="228600"/>
          </a:xfrm>
          <a:prstGeom prst="rect">
            <a:avLst/>
          </a:prstGeom>
        </p:spPr>
        <p:txBody>
          <a:bodyPr/>
          <a:lstStyle>
            <a:lvl1pPr marL="0" indent="0">
              <a:buNone/>
              <a:defRPr lang="en-US" sz="831"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8" name="Rectangle 7">
            <a:hlinkClick r:id="rId2"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7"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5479754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Graphs_Synthesi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8792308" cy="228600"/>
          </a:xfrm>
          <a:prstGeom prst="rect">
            <a:avLst/>
          </a:prstGeom>
        </p:spPr>
        <p:txBody>
          <a:bodyPr/>
          <a:lstStyle>
            <a:lvl1pPr marL="0"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406776" y="152400"/>
            <a:ext cx="6189785" cy="228600"/>
          </a:xfrm>
          <a:prstGeom prst="rect">
            <a:avLst/>
          </a:prstGeom>
        </p:spPr>
        <p:txBody>
          <a:bodyPr/>
          <a:lstStyle>
            <a:lvl1pPr marL="0" indent="0">
              <a:buNone/>
              <a:defRPr lang="en-US" sz="831"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Synthesis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rId2" action="ppaction://hlinksldjump"/>
          </p:cNvPr>
          <p:cNvSpPr/>
          <p:nvPr userDrawn="1"/>
        </p:nvSpPr>
        <p:spPr>
          <a:xfrm>
            <a:off x="890313" y="152399"/>
            <a:ext cx="485623" cy="27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rId3"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 Placeholder 9"/>
          <p:cNvSpPr>
            <a:spLocks noGrp="1"/>
          </p:cNvSpPr>
          <p:nvPr>
            <p:ph type="body" sz="quarter" idx="13"/>
          </p:nvPr>
        </p:nvSpPr>
        <p:spPr>
          <a:xfrm>
            <a:off x="2164863" y="1388534"/>
            <a:ext cx="6861906" cy="212196"/>
          </a:xfrm>
          <a:prstGeom prst="rect">
            <a:avLst/>
          </a:prstGeom>
        </p:spPr>
        <p:txBody>
          <a:bodyPr/>
          <a:lstStyle>
            <a:lvl1pPr marL="0" indent="0">
              <a:buNone/>
              <a:defRPr sz="1292">
                <a:solidFill>
                  <a:srgbClr val="202661"/>
                </a:solidFill>
              </a:defRPr>
            </a:lvl1pPr>
            <a:lvl2pPr marL="422041" indent="0">
              <a:buNone/>
              <a:defRPr sz="1292">
                <a:solidFill>
                  <a:srgbClr val="202661"/>
                </a:solidFill>
              </a:defRPr>
            </a:lvl2pPr>
            <a:lvl3pPr marL="844083" indent="0">
              <a:buNone/>
              <a:defRPr sz="1292">
                <a:solidFill>
                  <a:srgbClr val="202661"/>
                </a:solidFill>
              </a:defRPr>
            </a:lvl3pPr>
            <a:lvl4pPr marL="1266124" indent="0">
              <a:buNone/>
              <a:defRPr sz="1292">
                <a:solidFill>
                  <a:srgbClr val="202661"/>
                </a:solidFill>
              </a:defRPr>
            </a:lvl4pPr>
            <a:lvl5pPr marL="1688165" indent="0">
              <a:buNone/>
              <a:defRPr sz="1292">
                <a:solidFill>
                  <a:srgbClr val="20266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625332555"/>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Graphs_introduction">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6189785" cy="228600"/>
          </a:xfrm>
          <a:prstGeom prst="rect">
            <a:avLst/>
          </a:prstGeom>
        </p:spPr>
        <p:txBody>
          <a:bodyPr/>
          <a:lstStyle>
            <a:lvl1pPr marL="0"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875323" y="153516"/>
            <a:ext cx="6189785" cy="228600"/>
          </a:xfrm>
          <a:prstGeom prst="rect">
            <a:avLst/>
          </a:prstGeom>
        </p:spPr>
        <p:txBody>
          <a:bodyPr/>
          <a:lstStyle>
            <a:lvl1pPr marL="0" indent="0">
              <a:buNone/>
              <a:defRPr lang="en-US" sz="831"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8" name="Rectangle 7">
            <a:hlinkClick r:id="rId2"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7"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344859382"/>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Graphs_Cross-country">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66"/>
            <a:ext cx="8645850" cy="319307"/>
          </a:xfrm>
          <a:prstGeom prst="rect">
            <a:avLst/>
          </a:prstGeom>
        </p:spPr>
        <p:txBody>
          <a:bodyPr/>
          <a:lstStyle>
            <a:lvl1pPr marL="0" indent="0">
              <a:buNone/>
              <a:defRPr lang="en-US" sz="1292" kern="1200" baseline="0" dirty="0" smtClean="0">
                <a:solidFill>
                  <a:srgbClr val="007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2274277" y="152400"/>
            <a:ext cx="5541964" cy="228600"/>
          </a:xfrm>
          <a:prstGeom prst="rect">
            <a:avLst/>
          </a:prstGeom>
        </p:spPr>
        <p:txBody>
          <a:bodyPr/>
          <a:lstStyle>
            <a:lvl1pPr marL="0" indent="0">
              <a:buNone/>
              <a:defRPr lang="en-US" sz="831" kern="1200" baseline="0" dirty="0" smtClean="0">
                <a:solidFill>
                  <a:srgbClr val="007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Cross-country comparisons/</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 action="ppaction://noaction"/>
          </p:cNvPr>
          <p:cNvSpPr/>
          <p:nvPr userDrawn="1"/>
        </p:nvSpPr>
        <p:spPr>
          <a:xfrm>
            <a:off x="875323" y="152400"/>
            <a:ext cx="1398954"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rId2"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781495448"/>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Graphs_Country_region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6189785" cy="228600"/>
          </a:xfrm>
          <a:prstGeom prst="rect">
            <a:avLst/>
          </a:prstGeom>
        </p:spPr>
        <p:txBody>
          <a:bodyPr/>
          <a:lstStyle>
            <a:lvl1pPr marL="0" indent="0">
              <a:buNone/>
              <a:defRPr lang="en-US" sz="1292" kern="1200" baseline="0" dirty="0" smtClean="0">
                <a:solidFill>
                  <a:srgbClr val="D63D27"/>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903960" y="152400"/>
            <a:ext cx="6189785" cy="228600"/>
          </a:xfrm>
          <a:prstGeom prst="rect">
            <a:avLst/>
          </a:prstGeom>
        </p:spPr>
        <p:txBody>
          <a:bodyPr/>
          <a:lstStyle>
            <a:lvl1pPr marL="0" indent="0">
              <a:buNone/>
              <a:defRPr lang="en-US" sz="831" kern="1200" baseline="0" dirty="0" smtClean="0">
                <a:solidFill>
                  <a:srgbClr val="D63D27"/>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Countries &amp; regions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 action="ppaction://noaction"/>
          </p:cNvPr>
          <p:cNvSpPr/>
          <p:nvPr userDrawn="1"/>
        </p:nvSpPr>
        <p:spPr>
          <a:xfrm>
            <a:off x="890339" y="152399"/>
            <a:ext cx="101364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rId2"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621304732"/>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Graphs_European Briefing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8403037" cy="292274"/>
          </a:xfrm>
          <a:prstGeom prst="rect">
            <a:avLst/>
          </a:prstGeom>
        </p:spPr>
        <p:txBody>
          <a:bodyPr/>
          <a:lstStyle>
            <a:lvl1pPr marL="0" indent="0">
              <a:buNone/>
              <a:defRPr lang="en-US" sz="1292" kern="1200" baseline="0" dirty="0" smtClean="0">
                <a:solidFill>
                  <a:srgbClr val="54803A"/>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834580" y="152400"/>
            <a:ext cx="6189785" cy="228600"/>
          </a:xfrm>
          <a:prstGeom prst="rect">
            <a:avLst/>
          </a:prstGeom>
        </p:spPr>
        <p:txBody>
          <a:bodyPr/>
          <a:lstStyle>
            <a:lvl1pPr marL="0" indent="0">
              <a:buNone/>
              <a:defRPr lang="en-US" sz="831" kern="1200" baseline="0" dirty="0" smtClean="0">
                <a:solidFill>
                  <a:srgbClr val="54803A"/>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2" name="Rectangle 1"/>
          <p:cNvSpPr/>
          <p:nvPr userDrawn="1"/>
        </p:nvSpPr>
        <p:spPr>
          <a:xfrm>
            <a:off x="211015" y="5867400"/>
            <a:ext cx="119575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6" name="TextBox 5"/>
          <p:cNvSpPr txBox="1"/>
          <p:nvPr userDrawn="1"/>
        </p:nvSpPr>
        <p:spPr>
          <a:xfrm>
            <a:off x="140679" y="5932904"/>
            <a:ext cx="3587262" cy="220188"/>
          </a:xfrm>
          <a:prstGeom prst="rect">
            <a:avLst/>
          </a:prstGeom>
          <a:noFill/>
        </p:spPr>
        <p:txBody>
          <a:bodyPr wrap="square" rtlCol="0">
            <a:spAutoFit/>
          </a:bodyPr>
          <a:lstStyle/>
          <a:p>
            <a:pPr eaLnBrk="1" fontAlgn="auto" hangingPunct="1">
              <a:spcBef>
                <a:spcPts val="0"/>
              </a:spcBef>
              <a:spcAft>
                <a:spcPts val="0"/>
              </a:spcAft>
            </a:pPr>
            <a:r>
              <a:rPr lang="en-US" sz="831" b="1" dirty="0" smtClean="0">
                <a:solidFill>
                  <a:prstClr val="white">
                    <a:lumMod val="65000"/>
                  </a:prstClr>
                </a:solidFill>
                <a:latin typeface="Open Sans"/>
              </a:rPr>
              <a:t>Related content</a:t>
            </a:r>
            <a:endParaRPr lang="en-US" sz="831" b="1" dirty="0">
              <a:solidFill>
                <a:prstClr val="white">
                  <a:lumMod val="65000"/>
                </a:prstClr>
              </a:solidFill>
              <a:latin typeface="Open Sans"/>
            </a:endParaRPr>
          </a:p>
        </p:txBody>
      </p:sp>
      <p:sp>
        <p:nvSpPr>
          <p:cNvPr id="7" name="TextBox 6"/>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European briefings/</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8" name="Rectangle 7">
            <a:hlinkClick r:id="rId2" action="ppaction://hlinksldjump"/>
          </p:cNvPr>
          <p:cNvSpPr/>
          <p:nvPr userDrawn="1"/>
        </p:nvSpPr>
        <p:spPr>
          <a:xfrm>
            <a:off x="890313" y="152399"/>
            <a:ext cx="104062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Rectangle 8">
            <a:hlinkClick r:id="rId3"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10"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914883415"/>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Graphs_Global Megatrend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66"/>
            <a:ext cx="8668974" cy="292275"/>
          </a:xfrm>
          <a:prstGeom prst="rect">
            <a:avLst/>
          </a:prstGeom>
        </p:spPr>
        <p:txBody>
          <a:bodyPr/>
          <a:lstStyle>
            <a:lvl1pPr marL="0" indent="0">
              <a:buNone/>
              <a:defRPr lang="en-US" sz="1292" kern="1200" baseline="0" dirty="0" smtClean="0">
                <a:solidFill>
                  <a:srgbClr val="833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880836" y="152400"/>
            <a:ext cx="6189785" cy="228600"/>
          </a:xfrm>
          <a:prstGeom prst="rect">
            <a:avLst/>
          </a:prstGeom>
        </p:spPr>
        <p:txBody>
          <a:bodyPr/>
          <a:lstStyle>
            <a:lvl1pPr marL="0" indent="0">
              <a:buNone/>
              <a:defRPr lang="en-US" sz="831" kern="1200" baseline="0" dirty="0" smtClean="0">
                <a:solidFill>
                  <a:srgbClr val="833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2" name="Rectangle 1"/>
          <p:cNvSpPr/>
          <p:nvPr userDrawn="1"/>
        </p:nvSpPr>
        <p:spPr>
          <a:xfrm>
            <a:off x="211015" y="5867400"/>
            <a:ext cx="119575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Global megatrends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rId2" action="ppaction://hlinksldjump"/>
          </p:cNvPr>
          <p:cNvSpPr/>
          <p:nvPr userDrawn="1"/>
        </p:nvSpPr>
        <p:spPr>
          <a:xfrm>
            <a:off x="890313" y="152399"/>
            <a:ext cx="104062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rId3"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 Placeholder 9"/>
          <p:cNvSpPr>
            <a:spLocks noGrp="1"/>
          </p:cNvSpPr>
          <p:nvPr>
            <p:ph type="body" sz="quarter" idx="13"/>
          </p:nvPr>
        </p:nvSpPr>
        <p:spPr>
          <a:xfrm>
            <a:off x="211015" y="1380067"/>
            <a:ext cx="8792308" cy="212196"/>
          </a:xfrm>
          <a:prstGeom prst="rect">
            <a:avLst/>
          </a:prstGeom>
        </p:spPr>
        <p:txBody>
          <a:bodyPr/>
          <a:lstStyle>
            <a:lvl1pPr marL="0" indent="0">
              <a:buNone/>
              <a:defRPr sz="1108">
                <a:solidFill>
                  <a:schemeClr val="bg1">
                    <a:lumMod val="50000"/>
                  </a:schemeClr>
                </a:solidFill>
              </a:defRPr>
            </a:lvl1pPr>
            <a:lvl2pPr marL="422041" indent="0">
              <a:buNone/>
              <a:defRPr sz="1108">
                <a:solidFill>
                  <a:schemeClr val="bg1">
                    <a:lumMod val="50000"/>
                  </a:schemeClr>
                </a:solidFill>
              </a:defRPr>
            </a:lvl2pPr>
            <a:lvl3pPr marL="844083" indent="0">
              <a:buNone/>
              <a:defRPr sz="1108">
                <a:solidFill>
                  <a:schemeClr val="bg1">
                    <a:lumMod val="50000"/>
                  </a:schemeClr>
                </a:solidFill>
              </a:defRPr>
            </a:lvl3pPr>
            <a:lvl4pPr marL="1266124" indent="0">
              <a:buNone/>
              <a:defRPr sz="1108">
                <a:solidFill>
                  <a:schemeClr val="bg1">
                    <a:lumMod val="50000"/>
                  </a:schemeClr>
                </a:solidFill>
              </a:defRPr>
            </a:lvl4pPr>
            <a:lvl5pPr marL="1688165" indent="0">
              <a:buNone/>
              <a:defRPr sz="1108">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41642449"/>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key message_image_European_brief">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54803A"/>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54803A"/>
                </a:solidFill>
                <a:latin typeface="+mn-lt"/>
                <a:ea typeface="+mn-ea"/>
                <a:cs typeface="+mn-cs"/>
              </a:defRPr>
            </a:lvl1pPr>
            <a:lvl2pPr>
              <a:spcBef>
                <a:spcPts val="554"/>
              </a:spcBef>
              <a:spcAft>
                <a:spcPts val="1108"/>
              </a:spcAft>
              <a:defRPr lang="en-US" sz="1477" b="0" i="0" kern="1200" baseline="0" smtClean="0">
                <a:solidFill>
                  <a:srgbClr val="54803A"/>
                </a:solidFill>
                <a:latin typeface="+mn-lt"/>
                <a:ea typeface="+mn-ea"/>
                <a:cs typeface="+mn-cs"/>
              </a:defRPr>
            </a:lvl2pPr>
            <a:lvl3pPr>
              <a:spcBef>
                <a:spcPts val="554"/>
              </a:spcBef>
              <a:spcAft>
                <a:spcPts val="1108"/>
              </a:spcAft>
              <a:defRPr lang="en-US" sz="1477" b="0" i="0" kern="1200" baseline="0" smtClean="0">
                <a:solidFill>
                  <a:srgbClr val="54803A"/>
                </a:solidFill>
                <a:latin typeface="+mn-lt"/>
                <a:ea typeface="+mn-ea"/>
                <a:cs typeface="+mn-cs"/>
              </a:defRPr>
            </a:lvl3pPr>
            <a:lvl4pPr>
              <a:spcBef>
                <a:spcPts val="554"/>
              </a:spcBef>
              <a:spcAft>
                <a:spcPts val="1108"/>
              </a:spcAft>
              <a:defRPr lang="en-US" sz="1477" b="0" i="0" kern="1200" baseline="0" smtClean="0">
                <a:solidFill>
                  <a:srgbClr val="54803A"/>
                </a:solidFill>
                <a:latin typeface="+mn-lt"/>
                <a:ea typeface="+mn-ea"/>
                <a:cs typeface="+mn-cs"/>
              </a:defRPr>
            </a:lvl4pPr>
            <a:lvl5pPr>
              <a:spcBef>
                <a:spcPts val="554"/>
              </a:spcBef>
              <a:spcAft>
                <a:spcPts val="1108"/>
              </a:spcAft>
              <a:defRPr lang="en-GB" sz="1477" b="0" i="0" kern="1200" baseline="0">
                <a:solidFill>
                  <a:srgbClr val="54803A"/>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Rectangle 7">
            <a:hlinkClick r:id="" action="ppaction://noaction"/>
          </p:cNvPr>
          <p:cNvSpPr/>
          <p:nvPr userDrawn="1"/>
        </p:nvSpPr>
        <p:spPr>
          <a:xfrm>
            <a:off x="2475336" y="152407"/>
            <a:ext cx="877785"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4139615254"/>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key message_image_Synthesi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202661"/>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1921935"/>
            <a:ext cx="7033846" cy="3996267"/>
          </a:xfrm>
          <a:prstGeom prst="rect">
            <a:avLst/>
          </a:prstGeom>
        </p:spPr>
        <p:txBody>
          <a:bodyPr/>
          <a:lstStyle>
            <a:lvl1pPr>
              <a:spcBef>
                <a:spcPts val="554"/>
              </a:spcBef>
              <a:spcAft>
                <a:spcPts val="1108"/>
              </a:spcAft>
              <a:defRPr lang="en-US" sz="1477" b="0" i="0" kern="1200" baseline="0" smtClean="0">
                <a:solidFill>
                  <a:srgbClr val="202661"/>
                </a:solidFill>
                <a:latin typeface="+mn-lt"/>
                <a:ea typeface="+mn-ea"/>
                <a:cs typeface="+mn-cs"/>
              </a:defRPr>
            </a:lvl1pPr>
            <a:lvl2pPr>
              <a:spcBef>
                <a:spcPts val="554"/>
              </a:spcBef>
              <a:spcAft>
                <a:spcPts val="1108"/>
              </a:spcAft>
              <a:defRPr lang="en-US" sz="1477" b="0" i="0" kern="1200" baseline="0" smtClean="0">
                <a:solidFill>
                  <a:srgbClr val="202661"/>
                </a:solidFill>
                <a:latin typeface="+mn-lt"/>
                <a:ea typeface="+mn-ea"/>
                <a:cs typeface="+mn-cs"/>
              </a:defRPr>
            </a:lvl2pPr>
            <a:lvl3pPr>
              <a:spcBef>
                <a:spcPts val="554"/>
              </a:spcBef>
              <a:spcAft>
                <a:spcPts val="1108"/>
              </a:spcAft>
              <a:defRPr lang="en-US" sz="1477" b="0" i="0" kern="1200" baseline="0" smtClean="0">
                <a:solidFill>
                  <a:srgbClr val="202661"/>
                </a:solidFill>
                <a:latin typeface="+mn-lt"/>
                <a:ea typeface="+mn-ea"/>
                <a:cs typeface="+mn-cs"/>
              </a:defRPr>
            </a:lvl3pPr>
            <a:lvl4pPr>
              <a:spcBef>
                <a:spcPts val="554"/>
              </a:spcBef>
              <a:spcAft>
                <a:spcPts val="1108"/>
              </a:spcAft>
              <a:defRPr lang="en-US" sz="1477" b="0" i="0" kern="1200" baseline="0" smtClean="0">
                <a:solidFill>
                  <a:srgbClr val="202661"/>
                </a:solidFill>
                <a:latin typeface="+mn-lt"/>
                <a:ea typeface="+mn-ea"/>
                <a:cs typeface="+mn-cs"/>
              </a:defRPr>
            </a:lvl4pPr>
            <a:lvl5pPr>
              <a:spcBef>
                <a:spcPts val="554"/>
              </a:spcBef>
              <a:spcAft>
                <a:spcPts val="1108"/>
              </a:spcAft>
              <a:defRPr lang="en-GB" sz="1477" b="0" i="0" kern="1200" baseline="0">
                <a:solidFill>
                  <a:srgbClr val="20266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Rectangle 7">
            <a:hlinkClick r:id="rId2" action="ppaction://hlinksldjump"/>
          </p:cNvPr>
          <p:cNvSpPr/>
          <p:nvPr userDrawn="1"/>
        </p:nvSpPr>
        <p:spPr>
          <a:xfrm>
            <a:off x="2405966" y="152399"/>
            <a:ext cx="577160" cy="2484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377754581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5847560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key message_image_introduc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7" name="Text Placeholder 6"/>
          <p:cNvSpPr>
            <a:spLocks noGrp="1"/>
          </p:cNvSpPr>
          <p:nvPr>
            <p:ph type="body" sz="quarter" idx="11"/>
          </p:nvPr>
        </p:nvSpPr>
        <p:spPr>
          <a:xfrm>
            <a:off x="2413506" y="147325"/>
            <a:ext cx="3024554" cy="304800"/>
          </a:xfrm>
          <a:prstGeom prst="rect">
            <a:avLst/>
          </a:prstGeom>
        </p:spPr>
        <p:txBody>
          <a:bodyPr/>
          <a:lstStyle>
            <a:lvl1pPr marL="0" indent="0">
              <a:buNone/>
              <a:defRPr lang="en-US" sz="831" b="1" kern="1200" baseline="0" dirty="0" smtClean="0">
                <a:solidFill>
                  <a:srgbClr val="202661"/>
                </a:solidFill>
                <a:latin typeface="+mn-lt"/>
                <a:ea typeface="+mn-ea"/>
                <a:cs typeface="+mn-cs"/>
              </a:defRPr>
            </a:lvl1pPr>
            <a:lvl2pPr marL="422041" indent="0">
              <a:buNone/>
              <a:defRPr lang="en-US" sz="831" kern="1200" baseline="0" dirty="0" smtClean="0">
                <a:solidFill>
                  <a:srgbClr val="202661"/>
                </a:solidFill>
                <a:latin typeface="+mn-lt"/>
                <a:ea typeface="+mn-ea"/>
                <a:cs typeface="+mn-cs"/>
              </a:defRPr>
            </a:lvl2pPr>
            <a:lvl3pPr marL="844083" indent="0">
              <a:buNone/>
              <a:defRPr lang="en-US" sz="831" kern="1200" baseline="0" dirty="0" smtClean="0">
                <a:solidFill>
                  <a:srgbClr val="202661"/>
                </a:solidFill>
                <a:latin typeface="+mn-lt"/>
                <a:ea typeface="+mn-ea"/>
                <a:cs typeface="+mn-cs"/>
              </a:defRPr>
            </a:lvl3pPr>
            <a:lvl4pPr marL="1266124" indent="0">
              <a:buNone/>
              <a:defRPr lang="en-US" sz="831" kern="1200" baseline="0" dirty="0" smtClean="0">
                <a:solidFill>
                  <a:srgbClr val="202661"/>
                </a:solidFill>
                <a:latin typeface="+mn-lt"/>
                <a:ea typeface="+mn-ea"/>
                <a:cs typeface="+mn-cs"/>
              </a:defRPr>
            </a:lvl4pPr>
            <a:lvl5pPr marL="1688165" indent="0">
              <a:buNone/>
              <a:defRPr lang="en-GB" sz="831"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202661"/>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202661"/>
                </a:solidFill>
                <a:latin typeface="+mn-lt"/>
                <a:ea typeface="+mn-ea"/>
                <a:cs typeface="+mn-cs"/>
              </a:defRPr>
            </a:lvl1pPr>
            <a:lvl2pPr>
              <a:spcBef>
                <a:spcPts val="554"/>
              </a:spcBef>
              <a:spcAft>
                <a:spcPts val="1108"/>
              </a:spcAft>
              <a:defRPr lang="en-US" sz="1477" b="0" i="0" kern="1200" baseline="0" smtClean="0">
                <a:solidFill>
                  <a:srgbClr val="202661"/>
                </a:solidFill>
                <a:latin typeface="+mn-lt"/>
                <a:ea typeface="+mn-ea"/>
                <a:cs typeface="+mn-cs"/>
              </a:defRPr>
            </a:lvl2pPr>
            <a:lvl3pPr>
              <a:spcBef>
                <a:spcPts val="554"/>
              </a:spcBef>
              <a:spcAft>
                <a:spcPts val="1108"/>
              </a:spcAft>
              <a:defRPr lang="en-US" sz="1477" b="0" i="0" kern="1200" baseline="0" smtClean="0">
                <a:solidFill>
                  <a:srgbClr val="202661"/>
                </a:solidFill>
                <a:latin typeface="+mn-lt"/>
                <a:ea typeface="+mn-ea"/>
                <a:cs typeface="+mn-cs"/>
              </a:defRPr>
            </a:lvl3pPr>
            <a:lvl4pPr>
              <a:spcBef>
                <a:spcPts val="554"/>
              </a:spcBef>
              <a:spcAft>
                <a:spcPts val="1108"/>
              </a:spcAft>
              <a:defRPr lang="en-US" sz="1477" b="0" i="0" kern="1200" baseline="0" smtClean="0">
                <a:solidFill>
                  <a:srgbClr val="202661"/>
                </a:solidFill>
                <a:latin typeface="+mn-lt"/>
                <a:ea typeface="+mn-ea"/>
                <a:cs typeface="+mn-cs"/>
              </a:defRPr>
            </a:lvl4pPr>
            <a:lvl5pPr>
              <a:spcBef>
                <a:spcPts val="554"/>
              </a:spcBef>
              <a:spcAft>
                <a:spcPts val="1108"/>
              </a:spcAft>
              <a:defRPr lang="en-GB" sz="1477" b="0" i="0" kern="1200" baseline="0">
                <a:solidFill>
                  <a:srgbClr val="20266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758462" y="152400"/>
            <a:ext cx="6471138" cy="220188"/>
          </a:xfrm>
          <a:prstGeom prst="rect">
            <a:avLst/>
          </a:prstGeom>
          <a:noFill/>
        </p:spPr>
        <p:txBody>
          <a:bodyPr wrap="square" rtlCol="0">
            <a:spAutoFit/>
          </a:bodyPr>
          <a:lstStyle/>
          <a:p>
            <a:pPr eaLnBrk="1" fontAlgn="auto" hangingPunct="1">
              <a:spcBef>
                <a:spcPts val="0"/>
              </a:spcBef>
              <a:spcAft>
                <a:spcPts val="0"/>
              </a:spcAft>
            </a:pPr>
            <a:r>
              <a:rPr lang="en-US" sz="831" dirty="0" smtClean="0">
                <a:solidFill>
                  <a:prstClr val="white">
                    <a:lumMod val="65000"/>
                  </a:prstClr>
                </a:solidFill>
                <a:latin typeface="Open Sans"/>
              </a:rPr>
              <a:t>SOER2015 /</a:t>
            </a:r>
            <a:endParaRPr lang="en-US" sz="831" dirty="0">
              <a:solidFill>
                <a:prstClr val="black"/>
              </a:solidFill>
              <a:latin typeface="Open Sans"/>
            </a:endParaRPr>
          </a:p>
        </p:txBody>
      </p:sp>
      <p:sp>
        <p:nvSpPr>
          <p:cNvPr id="9" name="Rectangle 8">
            <a:hlinkClick r:id="" action="ppaction://noaction"/>
          </p:cNvPr>
          <p:cNvSpPr/>
          <p:nvPr userDrawn="1"/>
        </p:nvSpPr>
        <p:spPr>
          <a:xfrm>
            <a:off x="1686678" y="147331"/>
            <a:ext cx="704830"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2921446329"/>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key message_image_Regions_Countrie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7" name="Text Placeholder 6"/>
          <p:cNvSpPr>
            <a:spLocks noGrp="1"/>
          </p:cNvSpPr>
          <p:nvPr>
            <p:ph type="body" sz="quarter" idx="11"/>
          </p:nvPr>
        </p:nvSpPr>
        <p:spPr>
          <a:xfrm>
            <a:off x="3451401" y="152400"/>
            <a:ext cx="3024554" cy="304800"/>
          </a:xfrm>
          <a:prstGeom prst="rect">
            <a:avLst/>
          </a:prstGeom>
        </p:spPr>
        <p:txBody>
          <a:bodyPr/>
          <a:lstStyle>
            <a:lvl1pPr marL="0" indent="0">
              <a:buNone/>
              <a:defRPr lang="en-US" sz="831" b="1" kern="1200" baseline="0" dirty="0" smtClean="0">
                <a:solidFill>
                  <a:srgbClr val="D63D27"/>
                </a:solidFill>
                <a:latin typeface="+mn-lt"/>
                <a:ea typeface="+mn-ea"/>
                <a:cs typeface="+mn-cs"/>
              </a:defRPr>
            </a:lvl1pPr>
            <a:lvl2pPr marL="422041" indent="0">
              <a:buNone/>
              <a:defRPr lang="en-US" sz="831" kern="1200" baseline="0" dirty="0" smtClean="0">
                <a:solidFill>
                  <a:srgbClr val="202661"/>
                </a:solidFill>
                <a:latin typeface="+mn-lt"/>
                <a:ea typeface="+mn-ea"/>
                <a:cs typeface="+mn-cs"/>
              </a:defRPr>
            </a:lvl2pPr>
            <a:lvl3pPr marL="844083" indent="0">
              <a:buNone/>
              <a:defRPr lang="en-US" sz="831" kern="1200" baseline="0" dirty="0" smtClean="0">
                <a:solidFill>
                  <a:srgbClr val="202661"/>
                </a:solidFill>
                <a:latin typeface="+mn-lt"/>
                <a:ea typeface="+mn-ea"/>
                <a:cs typeface="+mn-cs"/>
              </a:defRPr>
            </a:lvl3pPr>
            <a:lvl4pPr marL="1266124" indent="0">
              <a:buNone/>
              <a:defRPr lang="en-US" sz="831" kern="1200" baseline="0" dirty="0" smtClean="0">
                <a:solidFill>
                  <a:srgbClr val="202661"/>
                </a:solidFill>
                <a:latin typeface="+mn-lt"/>
                <a:ea typeface="+mn-ea"/>
                <a:cs typeface="+mn-cs"/>
              </a:defRPr>
            </a:lvl4pPr>
            <a:lvl5pPr marL="1688165" indent="0">
              <a:buNone/>
              <a:defRPr lang="en-GB" sz="831"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D63D27"/>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D63D27"/>
                </a:solidFill>
                <a:latin typeface="+mn-lt"/>
                <a:ea typeface="+mn-ea"/>
                <a:cs typeface="+mn-cs"/>
              </a:defRPr>
            </a:lvl1pPr>
            <a:lvl2pPr>
              <a:spcBef>
                <a:spcPts val="554"/>
              </a:spcBef>
              <a:spcAft>
                <a:spcPts val="1108"/>
              </a:spcAft>
              <a:defRPr lang="en-US" sz="1477" b="0" i="0" kern="1200" baseline="0" smtClean="0">
                <a:solidFill>
                  <a:srgbClr val="D63D27"/>
                </a:solidFill>
                <a:latin typeface="+mn-lt"/>
                <a:ea typeface="+mn-ea"/>
                <a:cs typeface="+mn-cs"/>
              </a:defRPr>
            </a:lvl2pPr>
            <a:lvl3pPr>
              <a:spcBef>
                <a:spcPts val="554"/>
              </a:spcBef>
              <a:spcAft>
                <a:spcPts val="1108"/>
              </a:spcAft>
              <a:defRPr lang="en-US" sz="1477" b="0" i="0" kern="1200" baseline="0" smtClean="0">
                <a:solidFill>
                  <a:srgbClr val="D63D27"/>
                </a:solidFill>
                <a:latin typeface="+mn-lt"/>
                <a:ea typeface="+mn-ea"/>
                <a:cs typeface="+mn-cs"/>
              </a:defRPr>
            </a:lvl3pPr>
            <a:lvl4pPr>
              <a:spcBef>
                <a:spcPts val="554"/>
              </a:spcBef>
              <a:spcAft>
                <a:spcPts val="1108"/>
              </a:spcAft>
              <a:defRPr lang="en-US" sz="1477" b="0" i="0" kern="1200" baseline="0" smtClean="0">
                <a:solidFill>
                  <a:srgbClr val="D63D27"/>
                </a:solidFill>
                <a:latin typeface="+mn-lt"/>
                <a:ea typeface="+mn-ea"/>
                <a:cs typeface="+mn-cs"/>
              </a:defRPr>
            </a:lvl4pPr>
            <a:lvl5pPr>
              <a:spcBef>
                <a:spcPts val="554"/>
              </a:spcBef>
              <a:spcAft>
                <a:spcPts val="1108"/>
              </a:spcAft>
              <a:defRPr lang="en-GB" sz="1477" b="0" i="0" kern="1200" baseline="0">
                <a:solidFill>
                  <a:srgbClr val="D63D27"/>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758462" y="152400"/>
            <a:ext cx="6471138" cy="220188"/>
          </a:xfrm>
          <a:prstGeom prst="rect">
            <a:avLst/>
          </a:prstGeom>
          <a:noFill/>
        </p:spPr>
        <p:txBody>
          <a:bodyPr wrap="square" rtlCol="0">
            <a:spAutoFit/>
          </a:bodyPr>
          <a:lstStyle/>
          <a:p>
            <a:pPr eaLnBrk="1" fontAlgn="auto" hangingPunct="1">
              <a:spcBef>
                <a:spcPts val="0"/>
              </a:spcBef>
              <a:spcAft>
                <a:spcPts val="0"/>
              </a:spcAft>
            </a:pPr>
            <a:r>
              <a:rPr lang="en-US" sz="831" dirty="0" smtClean="0">
                <a:solidFill>
                  <a:prstClr val="white">
                    <a:lumMod val="65000"/>
                  </a:prstClr>
                </a:solidFill>
                <a:latin typeface="Open Sans"/>
              </a:rPr>
              <a:t>SOER2015 / Countries &amp; regions /</a:t>
            </a:r>
            <a:endParaRPr lang="en-US" sz="831" dirty="0">
              <a:solidFill>
                <a:prstClr val="black"/>
              </a:solidFill>
              <a:latin typeface="Open Sans"/>
            </a:endParaRPr>
          </a:p>
        </p:txBody>
      </p:sp>
      <p:sp>
        <p:nvSpPr>
          <p:cNvPr id="8" name="Rectangle 7">
            <a:hlinkClick r:id="" action="ppaction://noaction"/>
          </p:cNvPr>
          <p:cNvSpPr/>
          <p:nvPr userDrawn="1"/>
        </p:nvSpPr>
        <p:spPr>
          <a:xfrm>
            <a:off x="2475336" y="152407"/>
            <a:ext cx="976065"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Rectangle 8">
            <a:hlinkClick r:id="" action="ppaction://noaction"/>
          </p:cNvPr>
          <p:cNvSpPr/>
          <p:nvPr userDrawn="1"/>
        </p:nvSpPr>
        <p:spPr>
          <a:xfrm>
            <a:off x="1686678" y="147331"/>
            <a:ext cx="704830"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2727667473"/>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key message_image_Cross_Country">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7" name="Text Placeholder 6"/>
          <p:cNvSpPr>
            <a:spLocks noGrp="1"/>
          </p:cNvSpPr>
          <p:nvPr>
            <p:ph type="body" sz="quarter" idx="11"/>
          </p:nvPr>
        </p:nvSpPr>
        <p:spPr>
          <a:xfrm>
            <a:off x="3782645" y="155792"/>
            <a:ext cx="3024554" cy="304800"/>
          </a:xfrm>
          <a:prstGeom prst="rect">
            <a:avLst/>
          </a:prstGeom>
        </p:spPr>
        <p:txBody>
          <a:bodyPr/>
          <a:lstStyle>
            <a:lvl1pPr marL="0" indent="0">
              <a:buNone/>
              <a:defRPr lang="en-US" sz="831" b="1" kern="1200" baseline="0" dirty="0" smtClean="0">
                <a:solidFill>
                  <a:srgbClr val="007A88"/>
                </a:solidFill>
                <a:latin typeface="+mn-lt"/>
                <a:ea typeface="+mn-ea"/>
                <a:cs typeface="+mn-cs"/>
              </a:defRPr>
            </a:lvl1pPr>
            <a:lvl2pPr marL="422041" indent="0">
              <a:buNone/>
              <a:defRPr lang="en-US" sz="831" kern="1200" baseline="0" dirty="0" smtClean="0">
                <a:solidFill>
                  <a:srgbClr val="202661"/>
                </a:solidFill>
                <a:latin typeface="+mn-lt"/>
                <a:ea typeface="+mn-ea"/>
                <a:cs typeface="+mn-cs"/>
              </a:defRPr>
            </a:lvl2pPr>
            <a:lvl3pPr marL="844083" indent="0">
              <a:buNone/>
              <a:defRPr lang="en-US" sz="831" kern="1200" baseline="0" dirty="0" smtClean="0">
                <a:solidFill>
                  <a:srgbClr val="202661"/>
                </a:solidFill>
                <a:latin typeface="+mn-lt"/>
                <a:ea typeface="+mn-ea"/>
                <a:cs typeface="+mn-cs"/>
              </a:defRPr>
            </a:lvl3pPr>
            <a:lvl4pPr marL="1266124" indent="0">
              <a:buNone/>
              <a:defRPr lang="en-US" sz="831" kern="1200" baseline="0" dirty="0" smtClean="0">
                <a:solidFill>
                  <a:srgbClr val="202661"/>
                </a:solidFill>
                <a:latin typeface="+mn-lt"/>
                <a:ea typeface="+mn-ea"/>
                <a:cs typeface="+mn-cs"/>
              </a:defRPr>
            </a:lvl4pPr>
            <a:lvl5pPr marL="1688165" indent="0">
              <a:buNone/>
              <a:defRPr lang="en-GB" sz="831"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007A88"/>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007A88"/>
                </a:solidFill>
                <a:latin typeface="+mn-lt"/>
                <a:ea typeface="+mn-ea"/>
                <a:cs typeface="+mn-cs"/>
              </a:defRPr>
            </a:lvl1pPr>
            <a:lvl2pPr>
              <a:spcBef>
                <a:spcPts val="554"/>
              </a:spcBef>
              <a:spcAft>
                <a:spcPts val="1108"/>
              </a:spcAft>
              <a:defRPr lang="en-US" sz="1477" b="0" i="0" kern="1200" baseline="0" smtClean="0">
                <a:solidFill>
                  <a:srgbClr val="007A88"/>
                </a:solidFill>
                <a:latin typeface="+mn-lt"/>
                <a:ea typeface="+mn-ea"/>
                <a:cs typeface="+mn-cs"/>
              </a:defRPr>
            </a:lvl2pPr>
            <a:lvl3pPr>
              <a:spcBef>
                <a:spcPts val="554"/>
              </a:spcBef>
              <a:spcAft>
                <a:spcPts val="1108"/>
              </a:spcAft>
              <a:defRPr lang="en-US" sz="1477" b="0" i="0" kern="1200" baseline="0" smtClean="0">
                <a:solidFill>
                  <a:srgbClr val="007A88"/>
                </a:solidFill>
                <a:latin typeface="+mn-lt"/>
                <a:ea typeface="+mn-ea"/>
                <a:cs typeface="+mn-cs"/>
              </a:defRPr>
            </a:lvl3pPr>
            <a:lvl4pPr>
              <a:spcBef>
                <a:spcPts val="554"/>
              </a:spcBef>
              <a:spcAft>
                <a:spcPts val="1108"/>
              </a:spcAft>
              <a:defRPr lang="en-US" sz="1477" b="0" i="0" kern="1200" baseline="0" smtClean="0">
                <a:solidFill>
                  <a:srgbClr val="007A88"/>
                </a:solidFill>
                <a:latin typeface="+mn-lt"/>
                <a:ea typeface="+mn-ea"/>
                <a:cs typeface="+mn-cs"/>
              </a:defRPr>
            </a:lvl4pPr>
            <a:lvl5pPr>
              <a:spcBef>
                <a:spcPts val="554"/>
              </a:spcBef>
              <a:spcAft>
                <a:spcPts val="1108"/>
              </a:spcAft>
              <a:defRPr lang="en-GB" sz="1477" b="0" i="0" kern="1200" baseline="0">
                <a:solidFill>
                  <a:srgbClr val="007A88"/>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758462" y="152400"/>
            <a:ext cx="6471138" cy="220188"/>
          </a:xfrm>
          <a:prstGeom prst="rect">
            <a:avLst/>
          </a:prstGeom>
          <a:noFill/>
        </p:spPr>
        <p:txBody>
          <a:bodyPr wrap="square" rtlCol="0">
            <a:spAutoFit/>
          </a:bodyPr>
          <a:lstStyle/>
          <a:p>
            <a:pPr eaLnBrk="1" fontAlgn="auto" hangingPunct="1">
              <a:spcBef>
                <a:spcPts val="0"/>
              </a:spcBef>
              <a:spcAft>
                <a:spcPts val="0"/>
              </a:spcAft>
            </a:pPr>
            <a:r>
              <a:rPr lang="en-US" sz="831" dirty="0" smtClean="0">
                <a:solidFill>
                  <a:prstClr val="white">
                    <a:lumMod val="65000"/>
                  </a:prstClr>
                </a:solidFill>
                <a:latin typeface="Open Sans"/>
              </a:rPr>
              <a:t>SOER2015 / Cross-country comparisons/</a:t>
            </a:r>
            <a:endParaRPr lang="en-US" sz="831" dirty="0">
              <a:solidFill>
                <a:prstClr val="black"/>
              </a:solidFill>
              <a:latin typeface="Open Sans"/>
            </a:endParaRPr>
          </a:p>
        </p:txBody>
      </p:sp>
      <p:sp>
        <p:nvSpPr>
          <p:cNvPr id="8" name="Rectangle 7">
            <a:hlinkClick r:id="" action="ppaction://noaction"/>
          </p:cNvPr>
          <p:cNvSpPr/>
          <p:nvPr userDrawn="1"/>
        </p:nvSpPr>
        <p:spPr>
          <a:xfrm>
            <a:off x="1686678" y="147331"/>
            <a:ext cx="704830"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Rectangle 8">
            <a:hlinkClick r:id="" action="ppaction://noaction"/>
          </p:cNvPr>
          <p:cNvSpPr/>
          <p:nvPr userDrawn="1"/>
        </p:nvSpPr>
        <p:spPr>
          <a:xfrm>
            <a:off x="2460402" y="163151"/>
            <a:ext cx="1322245"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2336781209"/>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key message_image_Global_megatrend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7" name="Text Placeholder 6"/>
          <p:cNvSpPr>
            <a:spLocks noGrp="1"/>
          </p:cNvSpPr>
          <p:nvPr>
            <p:ph type="body" sz="quarter" idx="11"/>
          </p:nvPr>
        </p:nvSpPr>
        <p:spPr>
          <a:xfrm>
            <a:off x="3393589" y="152400"/>
            <a:ext cx="3024554" cy="304800"/>
          </a:xfrm>
          <a:prstGeom prst="rect">
            <a:avLst/>
          </a:prstGeom>
        </p:spPr>
        <p:txBody>
          <a:bodyPr/>
          <a:lstStyle>
            <a:lvl1pPr marL="0" indent="0">
              <a:buNone/>
              <a:defRPr lang="en-US" sz="831" b="1" kern="1200" baseline="0" dirty="0" smtClean="0">
                <a:solidFill>
                  <a:srgbClr val="833A88"/>
                </a:solidFill>
                <a:latin typeface="+mn-lt"/>
                <a:ea typeface="+mn-ea"/>
                <a:cs typeface="+mn-cs"/>
              </a:defRPr>
            </a:lvl1pPr>
            <a:lvl2pPr marL="422041" indent="0">
              <a:buNone/>
              <a:defRPr lang="en-US" sz="831" kern="1200" baseline="0" dirty="0" smtClean="0">
                <a:solidFill>
                  <a:srgbClr val="202661"/>
                </a:solidFill>
                <a:latin typeface="+mn-lt"/>
                <a:ea typeface="+mn-ea"/>
                <a:cs typeface="+mn-cs"/>
              </a:defRPr>
            </a:lvl2pPr>
            <a:lvl3pPr marL="844083" indent="0">
              <a:buNone/>
              <a:defRPr lang="en-US" sz="831" kern="1200" baseline="0" dirty="0" smtClean="0">
                <a:solidFill>
                  <a:srgbClr val="202661"/>
                </a:solidFill>
                <a:latin typeface="+mn-lt"/>
                <a:ea typeface="+mn-ea"/>
                <a:cs typeface="+mn-cs"/>
              </a:defRPr>
            </a:lvl3pPr>
            <a:lvl4pPr marL="1266124" indent="0">
              <a:buNone/>
              <a:defRPr lang="en-US" sz="831" kern="1200" baseline="0" dirty="0" smtClean="0">
                <a:solidFill>
                  <a:srgbClr val="202661"/>
                </a:solidFill>
                <a:latin typeface="+mn-lt"/>
                <a:ea typeface="+mn-ea"/>
                <a:cs typeface="+mn-cs"/>
              </a:defRPr>
            </a:lvl4pPr>
            <a:lvl5pPr marL="1688165" indent="0">
              <a:buNone/>
              <a:defRPr lang="en-GB" sz="831"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833A88"/>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833A88"/>
                </a:solidFill>
                <a:latin typeface="+mn-lt"/>
                <a:ea typeface="+mn-ea"/>
                <a:cs typeface="+mn-cs"/>
              </a:defRPr>
            </a:lvl1pPr>
            <a:lvl2pPr>
              <a:spcBef>
                <a:spcPts val="554"/>
              </a:spcBef>
              <a:spcAft>
                <a:spcPts val="1108"/>
              </a:spcAft>
              <a:defRPr lang="en-US" sz="1477" b="0" i="0" kern="1200" baseline="0" smtClean="0">
                <a:solidFill>
                  <a:srgbClr val="833A88"/>
                </a:solidFill>
                <a:latin typeface="+mn-lt"/>
                <a:ea typeface="+mn-ea"/>
                <a:cs typeface="+mn-cs"/>
              </a:defRPr>
            </a:lvl2pPr>
            <a:lvl3pPr>
              <a:spcBef>
                <a:spcPts val="554"/>
              </a:spcBef>
              <a:spcAft>
                <a:spcPts val="1108"/>
              </a:spcAft>
              <a:defRPr lang="en-US" sz="1477" b="0" i="0" kern="1200" baseline="0" smtClean="0">
                <a:solidFill>
                  <a:srgbClr val="833A88"/>
                </a:solidFill>
                <a:latin typeface="+mn-lt"/>
                <a:ea typeface="+mn-ea"/>
                <a:cs typeface="+mn-cs"/>
              </a:defRPr>
            </a:lvl3pPr>
            <a:lvl4pPr>
              <a:spcBef>
                <a:spcPts val="554"/>
              </a:spcBef>
              <a:spcAft>
                <a:spcPts val="1108"/>
              </a:spcAft>
              <a:defRPr lang="en-US" sz="1477" b="0" i="0" kern="1200" baseline="0" smtClean="0">
                <a:solidFill>
                  <a:srgbClr val="833A88"/>
                </a:solidFill>
                <a:latin typeface="+mn-lt"/>
                <a:ea typeface="+mn-ea"/>
                <a:cs typeface="+mn-cs"/>
              </a:defRPr>
            </a:lvl4pPr>
            <a:lvl5pPr>
              <a:spcBef>
                <a:spcPts val="554"/>
              </a:spcBef>
              <a:spcAft>
                <a:spcPts val="1108"/>
              </a:spcAft>
              <a:defRPr lang="en-GB" sz="1477" b="0" i="0" kern="1200" baseline="0">
                <a:solidFill>
                  <a:srgbClr val="833A88"/>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758462" y="152400"/>
            <a:ext cx="6471138" cy="220188"/>
          </a:xfrm>
          <a:prstGeom prst="rect">
            <a:avLst/>
          </a:prstGeom>
          <a:noFill/>
        </p:spPr>
        <p:txBody>
          <a:bodyPr wrap="square" rtlCol="0">
            <a:spAutoFit/>
          </a:bodyPr>
          <a:lstStyle/>
          <a:p>
            <a:pPr eaLnBrk="1" fontAlgn="auto" hangingPunct="1">
              <a:spcBef>
                <a:spcPts val="0"/>
              </a:spcBef>
              <a:spcAft>
                <a:spcPts val="0"/>
              </a:spcAft>
            </a:pPr>
            <a:r>
              <a:rPr lang="en-US" sz="831" dirty="0" smtClean="0">
                <a:solidFill>
                  <a:prstClr val="white">
                    <a:lumMod val="65000"/>
                  </a:prstClr>
                </a:solidFill>
                <a:latin typeface="Open Sans"/>
              </a:rPr>
              <a:t>SOER2015 / Global megatrends /</a:t>
            </a:r>
            <a:endParaRPr lang="en-US" sz="831" dirty="0">
              <a:solidFill>
                <a:prstClr val="black"/>
              </a:solidFill>
              <a:latin typeface="Open Sans"/>
            </a:endParaRPr>
          </a:p>
        </p:txBody>
      </p:sp>
      <p:sp>
        <p:nvSpPr>
          <p:cNvPr id="8" name="Rectangle 7">
            <a:hlinkClick r:id="" action="ppaction://noaction"/>
          </p:cNvPr>
          <p:cNvSpPr/>
          <p:nvPr userDrawn="1"/>
        </p:nvSpPr>
        <p:spPr>
          <a:xfrm>
            <a:off x="2475336" y="152407"/>
            <a:ext cx="877785"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Rectangle 8">
            <a:hlinkClick r:id="" action="ppaction://noaction"/>
          </p:cNvPr>
          <p:cNvSpPr/>
          <p:nvPr userDrawn="1"/>
        </p:nvSpPr>
        <p:spPr>
          <a:xfrm>
            <a:off x="1686678" y="147331"/>
            <a:ext cx="704830"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188984594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key message_image_European_brief">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54803A"/>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54803A"/>
                </a:solidFill>
                <a:latin typeface="+mn-lt"/>
                <a:ea typeface="+mn-ea"/>
                <a:cs typeface="+mn-cs"/>
              </a:defRPr>
            </a:lvl1pPr>
            <a:lvl2pPr>
              <a:spcBef>
                <a:spcPts val="554"/>
              </a:spcBef>
              <a:spcAft>
                <a:spcPts val="1108"/>
              </a:spcAft>
              <a:defRPr lang="en-US" sz="1477" b="0" i="0" kern="1200" baseline="0" smtClean="0">
                <a:solidFill>
                  <a:srgbClr val="54803A"/>
                </a:solidFill>
                <a:latin typeface="+mn-lt"/>
                <a:ea typeface="+mn-ea"/>
                <a:cs typeface="+mn-cs"/>
              </a:defRPr>
            </a:lvl2pPr>
            <a:lvl3pPr>
              <a:spcBef>
                <a:spcPts val="554"/>
              </a:spcBef>
              <a:spcAft>
                <a:spcPts val="1108"/>
              </a:spcAft>
              <a:defRPr lang="en-US" sz="1477" b="0" i="0" kern="1200" baseline="0" smtClean="0">
                <a:solidFill>
                  <a:srgbClr val="54803A"/>
                </a:solidFill>
                <a:latin typeface="+mn-lt"/>
                <a:ea typeface="+mn-ea"/>
                <a:cs typeface="+mn-cs"/>
              </a:defRPr>
            </a:lvl3pPr>
            <a:lvl4pPr>
              <a:spcBef>
                <a:spcPts val="554"/>
              </a:spcBef>
              <a:spcAft>
                <a:spcPts val="1108"/>
              </a:spcAft>
              <a:defRPr lang="en-US" sz="1477" b="0" i="0" kern="1200" baseline="0" smtClean="0">
                <a:solidFill>
                  <a:srgbClr val="54803A"/>
                </a:solidFill>
                <a:latin typeface="+mn-lt"/>
                <a:ea typeface="+mn-ea"/>
                <a:cs typeface="+mn-cs"/>
              </a:defRPr>
            </a:lvl4pPr>
            <a:lvl5pPr>
              <a:spcBef>
                <a:spcPts val="554"/>
              </a:spcBef>
              <a:spcAft>
                <a:spcPts val="1108"/>
              </a:spcAft>
              <a:defRPr lang="en-GB" sz="1477" b="0" i="0" kern="1200" baseline="0">
                <a:solidFill>
                  <a:srgbClr val="54803A"/>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Rectangle 7">
            <a:hlinkClick r:id="" action="ppaction://noaction"/>
          </p:cNvPr>
          <p:cNvSpPr/>
          <p:nvPr userDrawn="1"/>
        </p:nvSpPr>
        <p:spPr>
          <a:xfrm>
            <a:off x="2475336" y="152407"/>
            <a:ext cx="877785"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105643082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key message_image_Synthesi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202661"/>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1921935"/>
            <a:ext cx="7033846" cy="3996267"/>
          </a:xfrm>
          <a:prstGeom prst="rect">
            <a:avLst/>
          </a:prstGeom>
        </p:spPr>
        <p:txBody>
          <a:bodyPr/>
          <a:lstStyle>
            <a:lvl1pPr>
              <a:spcBef>
                <a:spcPts val="554"/>
              </a:spcBef>
              <a:spcAft>
                <a:spcPts val="1108"/>
              </a:spcAft>
              <a:defRPr lang="en-US" sz="1477" b="0" i="0" kern="1200" baseline="0" smtClean="0">
                <a:solidFill>
                  <a:srgbClr val="202661"/>
                </a:solidFill>
                <a:latin typeface="+mn-lt"/>
                <a:ea typeface="+mn-ea"/>
                <a:cs typeface="+mn-cs"/>
              </a:defRPr>
            </a:lvl1pPr>
            <a:lvl2pPr>
              <a:spcBef>
                <a:spcPts val="554"/>
              </a:spcBef>
              <a:spcAft>
                <a:spcPts val="1108"/>
              </a:spcAft>
              <a:defRPr lang="en-US" sz="1477" b="0" i="0" kern="1200" baseline="0" smtClean="0">
                <a:solidFill>
                  <a:srgbClr val="202661"/>
                </a:solidFill>
                <a:latin typeface="+mn-lt"/>
                <a:ea typeface="+mn-ea"/>
                <a:cs typeface="+mn-cs"/>
              </a:defRPr>
            </a:lvl2pPr>
            <a:lvl3pPr>
              <a:spcBef>
                <a:spcPts val="554"/>
              </a:spcBef>
              <a:spcAft>
                <a:spcPts val="1108"/>
              </a:spcAft>
              <a:defRPr lang="en-US" sz="1477" b="0" i="0" kern="1200" baseline="0" smtClean="0">
                <a:solidFill>
                  <a:srgbClr val="202661"/>
                </a:solidFill>
                <a:latin typeface="+mn-lt"/>
                <a:ea typeface="+mn-ea"/>
                <a:cs typeface="+mn-cs"/>
              </a:defRPr>
            </a:lvl3pPr>
            <a:lvl4pPr>
              <a:spcBef>
                <a:spcPts val="554"/>
              </a:spcBef>
              <a:spcAft>
                <a:spcPts val="1108"/>
              </a:spcAft>
              <a:defRPr lang="en-US" sz="1477" b="0" i="0" kern="1200" baseline="0" smtClean="0">
                <a:solidFill>
                  <a:srgbClr val="202661"/>
                </a:solidFill>
                <a:latin typeface="+mn-lt"/>
                <a:ea typeface="+mn-ea"/>
                <a:cs typeface="+mn-cs"/>
              </a:defRPr>
            </a:lvl4pPr>
            <a:lvl5pPr>
              <a:spcBef>
                <a:spcPts val="554"/>
              </a:spcBef>
              <a:spcAft>
                <a:spcPts val="1108"/>
              </a:spcAft>
              <a:defRPr lang="en-GB" sz="1477" b="0" i="0" kern="1200" baseline="0">
                <a:solidFill>
                  <a:srgbClr val="20266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Rectangle 7">
            <a:hlinkClick r:id="rId2" action="ppaction://hlinksldjump"/>
          </p:cNvPr>
          <p:cNvSpPr/>
          <p:nvPr userDrawn="1"/>
        </p:nvSpPr>
        <p:spPr>
          <a:xfrm>
            <a:off x="2405966" y="152399"/>
            <a:ext cx="577160" cy="2484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2689005889"/>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key message_image_introduc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7" name="Text Placeholder 6"/>
          <p:cNvSpPr>
            <a:spLocks noGrp="1"/>
          </p:cNvSpPr>
          <p:nvPr>
            <p:ph type="body" sz="quarter" idx="11"/>
          </p:nvPr>
        </p:nvSpPr>
        <p:spPr>
          <a:xfrm>
            <a:off x="2413506" y="147325"/>
            <a:ext cx="3024554" cy="304800"/>
          </a:xfrm>
          <a:prstGeom prst="rect">
            <a:avLst/>
          </a:prstGeom>
        </p:spPr>
        <p:txBody>
          <a:bodyPr/>
          <a:lstStyle>
            <a:lvl1pPr marL="0" indent="0">
              <a:buNone/>
              <a:defRPr lang="en-US" sz="831" b="1" kern="1200" baseline="0" dirty="0" smtClean="0">
                <a:solidFill>
                  <a:srgbClr val="202661"/>
                </a:solidFill>
                <a:latin typeface="+mn-lt"/>
                <a:ea typeface="+mn-ea"/>
                <a:cs typeface="+mn-cs"/>
              </a:defRPr>
            </a:lvl1pPr>
            <a:lvl2pPr marL="422041" indent="0">
              <a:buNone/>
              <a:defRPr lang="en-US" sz="831" kern="1200" baseline="0" dirty="0" smtClean="0">
                <a:solidFill>
                  <a:srgbClr val="202661"/>
                </a:solidFill>
                <a:latin typeface="+mn-lt"/>
                <a:ea typeface="+mn-ea"/>
                <a:cs typeface="+mn-cs"/>
              </a:defRPr>
            </a:lvl2pPr>
            <a:lvl3pPr marL="844083" indent="0">
              <a:buNone/>
              <a:defRPr lang="en-US" sz="831" kern="1200" baseline="0" dirty="0" smtClean="0">
                <a:solidFill>
                  <a:srgbClr val="202661"/>
                </a:solidFill>
                <a:latin typeface="+mn-lt"/>
                <a:ea typeface="+mn-ea"/>
                <a:cs typeface="+mn-cs"/>
              </a:defRPr>
            </a:lvl3pPr>
            <a:lvl4pPr marL="1266124" indent="0">
              <a:buNone/>
              <a:defRPr lang="en-US" sz="831" kern="1200" baseline="0" dirty="0" smtClean="0">
                <a:solidFill>
                  <a:srgbClr val="202661"/>
                </a:solidFill>
                <a:latin typeface="+mn-lt"/>
                <a:ea typeface="+mn-ea"/>
                <a:cs typeface="+mn-cs"/>
              </a:defRPr>
            </a:lvl4pPr>
            <a:lvl5pPr marL="1688165" indent="0">
              <a:buNone/>
              <a:defRPr lang="en-GB" sz="831"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202661"/>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202661"/>
                </a:solidFill>
                <a:latin typeface="+mn-lt"/>
                <a:ea typeface="+mn-ea"/>
                <a:cs typeface="+mn-cs"/>
              </a:defRPr>
            </a:lvl1pPr>
            <a:lvl2pPr>
              <a:spcBef>
                <a:spcPts val="554"/>
              </a:spcBef>
              <a:spcAft>
                <a:spcPts val="1108"/>
              </a:spcAft>
              <a:defRPr lang="en-US" sz="1477" b="0" i="0" kern="1200" baseline="0" smtClean="0">
                <a:solidFill>
                  <a:srgbClr val="202661"/>
                </a:solidFill>
                <a:latin typeface="+mn-lt"/>
                <a:ea typeface="+mn-ea"/>
                <a:cs typeface="+mn-cs"/>
              </a:defRPr>
            </a:lvl2pPr>
            <a:lvl3pPr>
              <a:spcBef>
                <a:spcPts val="554"/>
              </a:spcBef>
              <a:spcAft>
                <a:spcPts val="1108"/>
              </a:spcAft>
              <a:defRPr lang="en-US" sz="1477" b="0" i="0" kern="1200" baseline="0" smtClean="0">
                <a:solidFill>
                  <a:srgbClr val="202661"/>
                </a:solidFill>
                <a:latin typeface="+mn-lt"/>
                <a:ea typeface="+mn-ea"/>
                <a:cs typeface="+mn-cs"/>
              </a:defRPr>
            </a:lvl3pPr>
            <a:lvl4pPr>
              <a:spcBef>
                <a:spcPts val="554"/>
              </a:spcBef>
              <a:spcAft>
                <a:spcPts val="1108"/>
              </a:spcAft>
              <a:defRPr lang="en-US" sz="1477" b="0" i="0" kern="1200" baseline="0" smtClean="0">
                <a:solidFill>
                  <a:srgbClr val="202661"/>
                </a:solidFill>
                <a:latin typeface="+mn-lt"/>
                <a:ea typeface="+mn-ea"/>
                <a:cs typeface="+mn-cs"/>
              </a:defRPr>
            </a:lvl4pPr>
            <a:lvl5pPr>
              <a:spcBef>
                <a:spcPts val="554"/>
              </a:spcBef>
              <a:spcAft>
                <a:spcPts val="1108"/>
              </a:spcAft>
              <a:defRPr lang="en-GB" sz="1477" b="0" i="0" kern="1200" baseline="0">
                <a:solidFill>
                  <a:srgbClr val="20266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758462" y="152400"/>
            <a:ext cx="6471138" cy="220188"/>
          </a:xfrm>
          <a:prstGeom prst="rect">
            <a:avLst/>
          </a:prstGeom>
          <a:noFill/>
        </p:spPr>
        <p:txBody>
          <a:bodyPr wrap="square" rtlCol="0">
            <a:spAutoFit/>
          </a:bodyPr>
          <a:lstStyle/>
          <a:p>
            <a:pPr eaLnBrk="1" fontAlgn="auto" hangingPunct="1">
              <a:spcBef>
                <a:spcPts val="0"/>
              </a:spcBef>
              <a:spcAft>
                <a:spcPts val="0"/>
              </a:spcAft>
            </a:pPr>
            <a:r>
              <a:rPr lang="en-US" sz="831" dirty="0" smtClean="0">
                <a:solidFill>
                  <a:prstClr val="white">
                    <a:lumMod val="65000"/>
                  </a:prstClr>
                </a:solidFill>
                <a:latin typeface="Open Sans"/>
              </a:rPr>
              <a:t>SOER2015 /</a:t>
            </a:r>
            <a:endParaRPr lang="en-US" sz="831" dirty="0">
              <a:solidFill>
                <a:prstClr val="black"/>
              </a:solidFill>
              <a:latin typeface="Open Sans"/>
            </a:endParaRPr>
          </a:p>
        </p:txBody>
      </p:sp>
      <p:sp>
        <p:nvSpPr>
          <p:cNvPr id="9" name="Rectangle 8">
            <a:hlinkClick r:id="" action="ppaction://noaction"/>
          </p:cNvPr>
          <p:cNvSpPr/>
          <p:nvPr userDrawn="1"/>
        </p:nvSpPr>
        <p:spPr>
          <a:xfrm>
            <a:off x="1686678" y="147331"/>
            <a:ext cx="704830"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3512592932"/>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key message_image_Regions_Countrie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7" name="Text Placeholder 6"/>
          <p:cNvSpPr>
            <a:spLocks noGrp="1"/>
          </p:cNvSpPr>
          <p:nvPr>
            <p:ph type="body" sz="quarter" idx="11"/>
          </p:nvPr>
        </p:nvSpPr>
        <p:spPr>
          <a:xfrm>
            <a:off x="3451401" y="152400"/>
            <a:ext cx="3024554" cy="304800"/>
          </a:xfrm>
          <a:prstGeom prst="rect">
            <a:avLst/>
          </a:prstGeom>
        </p:spPr>
        <p:txBody>
          <a:bodyPr/>
          <a:lstStyle>
            <a:lvl1pPr marL="0" indent="0">
              <a:buNone/>
              <a:defRPr lang="en-US" sz="831" b="1" kern="1200" baseline="0" dirty="0" smtClean="0">
                <a:solidFill>
                  <a:srgbClr val="D63D27"/>
                </a:solidFill>
                <a:latin typeface="+mn-lt"/>
                <a:ea typeface="+mn-ea"/>
                <a:cs typeface="+mn-cs"/>
              </a:defRPr>
            </a:lvl1pPr>
            <a:lvl2pPr marL="422041" indent="0">
              <a:buNone/>
              <a:defRPr lang="en-US" sz="831" kern="1200" baseline="0" dirty="0" smtClean="0">
                <a:solidFill>
                  <a:srgbClr val="202661"/>
                </a:solidFill>
                <a:latin typeface="+mn-lt"/>
                <a:ea typeface="+mn-ea"/>
                <a:cs typeface="+mn-cs"/>
              </a:defRPr>
            </a:lvl2pPr>
            <a:lvl3pPr marL="844083" indent="0">
              <a:buNone/>
              <a:defRPr lang="en-US" sz="831" kern="1200" baseline="0" dirty="0" smtClean="0">
                <a:solidFill>
                  <a:srgbClr val="202661"/>
                </a:solidFill>
                <a:latin typeface="+mn-lt"/>
                <a:ea typeface="+mn-ea"/>
                <a:cs typeface="+mn-cs"/>
              </a:defRPr>
            </a:lvl3pPr>
            <a:lvl4pPr marL="1266124" indent="0">
              <a:buNone/>
              <a:defRPr lang="en-US" sz="831" kern="1200" baseline="0" dirty="0" smtClean="0">
                <a:solidFill>
                  <a:srgbClr val="202661"/>
                </a:solidFill>
                <a:latin typeface="+mn-lt"/>
                <a:ea typeface="+mn-ea"/>
                <a:cs typeface="+mn-cs"/>
              </a:defRPr>
            </a:lvl4pPr>
            <a:lvl5pPr marL="1688165" indent="0">
              <a:buNone/>
              <a:defRPr lang="en-GB" sz="831"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D63D27"/>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D63D27"/>
                </a:solidFill>
                <a:latin typeface="+mn-lt"/>
                <a:ea typeface="+mn-ea"/>
                <a:cs typeface="+mn-cs"/>
              </a:defRPr>
            </a:lvl1pPr>
            <a:lvl2pPr>
              <a:spcBef>
                <a:spcPts val="554"/>
              </a:spcBef>
              <a:spcAft>
                <a:spcPts val="1108"/>
              </a:spcAft>
              <a:defRPr lang="en-US" sz="1477" b="0" i="0" kern="1200" baseline="0" smtClean="0">
                <a:solidFill>
                  <a:srgbClr val="D63D27"/>
                </a:solidFill>
                <a:latin typeface="+mn-lt"/>
                <a:ea typeface="+mn-ea"/>
                <a:cs typeface="+mn-cs"/>
              </a:defRPr>
            </a:lvl2pPr>
            <a:lvl3pPr>
              <a:spcBef>
                <a:spcPts val="554"/>
              </a:spcBef>
              <a:spcAft>
                <a:spcPts val="1108"/>
              </a:spcAft>
              <a:defRPr lang="en-US" sz="1477" b="0" i="0" kern="1200" baseline="0" smtClean="0">
                <a:solidFill>
                  <a:srgbClr val="D63D27"/>
                </a:solidFill>
                <a:latin typeface="+mn-lt"/>
                <a:ea typeface="+mn-ea"/>
                <a:cs typeface="+mn-cs"/>
              </a:defRPr>
            </a:lvl3pPr>
            <a:lvl4pPr>
              <a:spcBef>
                <a:spcPts val="554"/>
              </a:spcBef>
              <a:spcAft>
                <a:spcPts val="1108"/>
              </a:spcAft>
              <a:defRPr lang="en-US" sz="1477" b="0" i="0" kern="1200" baseline="0" smtClean="0">
                <a:solidFill>
                  <a:srgbClr val="D63D27"/>
                </a:solidFill>
                <a:latin typeface="+mn-lt"/>
                <a:ea typeface="+mn-ea"/>
                <a:cs typeface="+mn-cs"/>
              </a:defRPr>
            </a:lvl4pPr>
            <a:lvl5pPr>
              <a:spcBef>
                <a:spcPts val="554"/>
              </a:spcBef>
              <a:spcAft>
                <a:spcPts val="1108"/>
              </a:spcAft>
              <a:defRPr lang="en-GB" sz="1477" b="0" i="0" kern="1200" baseline="0">
                <a:solidFill>
                  <a:srgbClr val="D63D27"/>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758462" y="152400"/>
            <a:ext cx="6471138" cy="220188"/>
          </a:xfrm>
          <a:prstGeom prst="rect">
            <a:avLst/>
          </a:prstGeom>
          <a:noFill/>
        </p:spPr>
        <p:txBody>
          <a:bodyPr wrap="square" rtlCol="0">
            <a:spAutoFit/>
          </a:bodyPr>
          <a:lstStyle/>
          <a:p>
            <a:pPr eaLnBrk="1" fontAlgn="auto" hangingPunct="1">
              <a:spcBef>
                <a:spcPts val="0"/>
              </a:spcBef>
              <a:spcAft>
                <a:spcPts val="0"/>
              </a:spcAft>
            </a:pPr>
            <a:r>
              <a:rPr lang="en-US" sz="831" dirty="0" smtClean="0">
                <a:solidFill>
                  <a:prstClr val="white">
                    <a:lumMod val="65000"/>
                  </a:prstClr>
                </a:solidFill>
                <a:latin typeface="Open Sans"/>
              </a:rPr>
              <a:t>SOER2015 / Countries &amp; regions /</a:t>
            </a:r>
            <a:endParaRPr lang="en-US" sz="831" dirty="0">
              <a:solidFill>
                <a:prstClr val="black"/>
              </a:solidFill>
              <a:latin typeface="Open Sans"/>
            </a:endParaRPr>
          </a:p>
        </p:txBody>
      </p:sp>
      <p:sp>
        <p:nvSpPr>
          <p:cNvPr id="8" name="Rectangle 7">
            <a:hlinkClick r:id="" action="ppaction://noaction"/>
          </p:cNvPr>
          <p:cNvSpPr/>
          <p:nvPr userDrawn="1"/>
        </p:nvSpPr>
        <p:spPr>
          <a:xfrm>
            <a:off x="2475336" y="152407"/>
            <a:ext cx="976065"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Rectangle 8">
            <a:hlinkClick r:id="" action="ppaction://noaction"/>
          </p:cNvPr>
          <p:cNvSpPr/>
          <p:nvPr userDrawn="1"/>
        </p:nvSpPr>
        <p:spPr>
          <a:xfrm>
            <a:off x="1686678" y="147331"/>
            <a:ext cx="704830"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3746793803"/>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key message_image_Cross_Country">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7" name="Text Placeholder 6"/>
          <p:cNvSpPr>
            <a:spLocks noGrp="1"/>
          </p:cNvSpPr>
          <p:nvPr>
            <p:ph type="body" sz="quarter" idx="11"/>
          </p:nvPr>
        </p:nvSpPr>
        <p:spPr>
          <a:xfrm>
            <a:off x="3782645" y="155792"/>
            <a:ext cx="3024554" cy="304800"/>
          </a:xfrm>
          <a:prstGeom prst="rect">
            <a:avLst/>
          </a:prstGeom>
        </p:spPr>
        <p:txBody>
          <a:bodyPr/>
          <a:lstStyle>
            <a:lvl1pPr marL="0" indent="0">
              <a:buNone/>
              <a:defRPr lang="en-US" sz="831" b="1" kern="1200" baseline="0" dirty="0" smtClean="0">
                <a:solidFill>
                  <a:srgbClr val="007A88"/>
                </a:solidFill>
                <a:latin typeface="+mn-lt"/>
                <a:ea typeface="+mn-ea"/>
                <a:cs typeface="+mn-cs"/>
              </a:defRPr>
            </a:lvl1pPr>
            <a:lvl2pPr marL="422041" indent="0">
              <a:buNone/>
              <a:defRPr lang="en-US" sz="831" kern="1200" baseline="0" dirty="0" smtClean="0">
                <a:solidFill>
                  <a:srgbClr val="202661"/>
                </a:solidFill>
                <a:latin typeface="+mn-lt"/>
                <a:ea typeface="+mn-ea"/>
                <a:cs typeface="+mn-cs"/>
              </a:defRPr>
            </a:lvl2pPr>
            <a:lvl3pPr marL="844083" indent="0">
              <a:buNone/>
              <a:defRPr lang="en-US" sz="831" kern="1200" baseline="0" dirty="0" smtClean="0">
                <a:solidFill>
                  <a:srgbClr val="202661"/>
                </a:solidFill>
                <a:latin typeface="+mn-lt"/>
                <a:ea typeface="+mn-ea"/>
                <a:cs typeface="+mn-cs"/>
              </a:defRPr>
            </a:lvl3pPr>
            <a:lvl4pPr marL="1266124" indent="0">
              <a:buNone/>
              <a:defRPr lang="en-US" sz="831" kern="1200" baseline="0" dirty="0" smtClean="0">
                <a:solidFill>
                  <a:srgbClr val="202661"/>
                </a:solidFill>
                <a:latin typeface="+mn-lt"/>
                <a:ea typeface="+mn-ea"/>
                <a:cs typeface="+mn-cs"/>
              </a:defRPr>
            </a:lvl4pPr>
            <a:lvl5pPr marL="1688165" indent="0">
              <a:buNone/>
              <a:defRPr lang="en-GB" sz="831"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007A88"/>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007A88"/>
                </a:solidFill>
                <a:latin typeface="+mn-lt"/>
                <a:ea typeface="+mn-ea"/>
                <a:cs typeface="+mn-cs"/>
              </a:defRPr>
            </a:lvl1pPr>
            <a:lvl2pPr>
              <a:spcBef>
                <a:spcPts val="554"/>
              </a:spcBef>
              <a:spcAft>
                <a:spcPts val="1108"/>
              </a:spcAft>
              <a:defRPr lang="en-US" sz="1477" b="0" i="0" kern="1200" baseline="0" smtClean="0">
                <a:solidFill>
                  <a:srgbClr val="007A88"/>
                </a:solidFill>
                <a:latin typeface="+mn-lt"/>
                <a:ea typeface="+mn-ea"/>
                <a:cs typeface="+mn-cs"/>
              </a:defRPr>
            </a:lvl2pPr>
            <a:lvl3pPr>
              <a:spcBef>
                <a:spcPts val="554"/>
              </a:spcBef>
              <a:spcAft>
                <a:spcPts val="1108"/>
              </a:spcAft>
              <a:defRPr lang="en-US" sz="1477" b="0" i="0" kern="1200" baseline="0" smtClean="0">
                <a:solidFill>
                  <a:srgbClr val="007A88"/>
                </a:solidFill>
                <a:latin typeface="+mn-lt"/>
                <a:ea typeface="+mn-ea"/>
                <a:cs typeface="+mn-cs"/>
              </a:defRPr>
            </a:lvl3pPr>
            <a:lvl4pPr>
              <a:spcBef>
                <a:spcPts val="554"/>
              </a:spcBef>
              <a:spcAft>
                <a:spcPts val="1108"/>
              </a:spcAft>
              <a:defRPr lang="en-US" sz="1477" b="0" i="0" kern="1200" baseline="0" smtClean="0">
                <a:solidFill>
                  <a:srgbClr val="007A88"/>
                </a:solidFill>
                <a:latin typeface="+mn-lt"/>
                <a:ea typeface="+mn-ea"/>
                <a:cs typeface="+mn-cs"/>
              </a:defRPr>
            </a:lvl4pPr>
            <a:lvl5pPr>
              <a:spcBef>
                <a:spcPts val="554"/>
              </a:spcBef>
              <a:spcAft>
                <a:spcPts val="1108"/>
              </a:spcAft>
              <a:defRPr lang="en-GB" sz="1477" b="0" i="0" kern="1200" baseline="0">
                <a:solidFill>
                  <a:srgbClr val="007A88"/>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758462" y="152400"/>
            <a:ext cx="6471138" cy="220188"/>
          </a:xfrm>
          <a:prstGeom prst="rect">
            <a:avLst/>
          </a:prstGeom>
          <a:noFill/>
        </p:spPr>
        <p:txBody>
          <a:bodyPr wrap="square" rtlCol="0">
            <a:spAutoFit/>
          </a:bodyPr>
          <a:lstStyle/>
          <a:p>
            <a:pPr eaLnBrk="1" fontAlgn="auto" hangingPunct="1">
              <a:spcBef>
                <a:spcPts val="0"/>
              </a:spcBef>
              <a:spcAft>
                <a:spcPts val="0"/>
              </a:spcAft>
            </a:pPr>
            <a:r>
              <a:rPr lang="en-US" sz="831" dirty="0" smtClean="0">
                <a:solidFill>
                  <a:prstClr val="white">
                    <a:lumMod val="65000"/>
                  </a:prstClr>
                </a:solidFill>
                <a:latin typeface="Open Sans"/>
              </a:rPr>
              <a:t>SOER2015 / Cross-country comparisons/</a:t>
            </a:r>
            <a:endParaRPr lang="en-US" sz="831" dirty="0">
              <a:solidFill>
                <a:prstClr val="black"/>
              </a:solidFill>
              <a:latin typeface="Open Sans"/>
            </a:endParaRPr>
          </a:p>
        </p:txBody>
      </p:sp>
      <p:sp>
        <p:nvSpPr>
          <p:cNvPr id="8" name="Rectangle 7">
            <a:hlinkClick r:id="" action="ppaction://noaction"/>
          </p:cNvPr>
          <p:cNvSpPr/>
          <p:nvPr userDrawn="1"/>
        </p:nvSpPr>
        <p:spPr>
          <a:xfrm>
            <a:off x="1686678" y="147331"/>
            <a:ext cx="704830"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Rectangle 8">
            <a:hlinkClick r:id="" action="ppaction://noaction"/>
          </p:cNvPr>
          <p:cNvSpPr/>
          <p:nvPr userDrawn="1"/>
        </p:nvSpPr>
        <p:spPr>
          <a:xfrm>
            <a:off x="2460402" y="163151"/>
            <a:ext cx="1322245"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2331343187"/>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key message_image_Global_megatrend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7" name="Text Placeholder 6"/>
          <p:cNvSpPr>
            <a:spLocks noGrp="1"/>
          </p:cNvSpPr>
          <p:nvPr>
            <p:ph type="body" sz="quarter" idx="11"/>
          </p:nvPr>
        </p:nvSpPr>
        <p:spPr>
          <a:xfrm>
            <a:off x="3393589" y="152400"/>
            <a:ext cx="3024554" cy="304800"/>
          </a:xfrm>
          <a:prstGeom prst="rect">
            <a:avLst/>
          </a:prstGeom>
        </p:spPr>
        <p:txBody>
          <a:bodyPr/>
          <a:lstStyle>
            <a:lvl1pPr marL="0" indent="0">
              <a:buNone/>
              <a:defRPr lang="en-US" sz="831" b="1" kern="1200" baseline="0" dirty="0" smtClean="0">
                <a:solidFill>
                  <a:srgbClr val="833A88"/>
                </a:solidFill>
                <a:latin typeface="+mn-lt"/>
                <a:ea typeface="+mn-ea"/>
                <a:cs typeface="+mn-cs"/>
              </a:defRPr>
            </a:lvl1pPr>
            <a:lvl2pPr marL="422041" indent="0">
              <a:buNone/>
              <a:defRPr lang="en-US" sz="831" kern="1200" baseline="0" dirty="0" smtClean="0">
                <a:solidFill>
                  <a:srgbClr val="202661"/>
                </a:solidFill>
                <a:latin typeface="+mn-lt"/>
                <a:ea typeface="+mn-ea"/>
                <a:cs typeface="+mn-cs"/>
              </a:defRPr>
            </a:lvl2pPr>
            <a:lvl3pPr marL="844083" indent="0">
              <a:buNone/>
              <a:defRPr lang="en-US" sz="831" kern="1200" baseline="0" dirty="0" smtClean="0">
                <a:solidFill>
                  <a:srgbClr val="202661"/>
                </a:solidFill>
                <a:latin typeface="+mn-lt"/>
                <a:ea typeface="+mn-ea"/>
                <a:cs typeface="+mn-cs"/>
              </a:defRPr>
            </a:lvl3pPr>
            <a:lvl4pPr marL="1266124" indent="0">
              <a:buNone/>
              <a:defRPr lang="en-US" sz="831" kern="1200" baseline="0" dirty="0" smtClean="0">
                <a:solidFill>
                  <a:srgbClr val="202661"/>
                </a:solidFill>
                <a:latin typeface="+mn-lt"/>
                <a:ea typeface="+mn-ea"/>
                <a:cs typeface="+mn-cs"/>
              </a:defRPr>
            </a:lvl4pPr>
            <a:lvl5pPr marL="1688165" indent="0">
              <a:buNone/>
              <a:defRPr lang="en-GB" sz="831"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833A88"/>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833A88"/>
                </a:solidFill>
                <a:latin typeface="+mn-lt"/>
                <a:ea typeface="+mn-ea"/>
                <a:cs typeface="+mn-cs"/>
              </a:defRPr>
            </a:lvl1pPr>
            <a:lvl2pPr>
              <a:spcBef>
                <a:spcPts val="554"/>
              </a:spcBef>
              <a:spcAft>
                <a:spcPts val="1108"/>
              </a:spcAft>
              <a:defRPr lang="en-US" sz="1477" b="0" i="0" kern="1200" baseline="0" smtClean="0">
                <a:solidFill>
                  <a:srgbClr val="833A88"/>
                </a:solidFill>
                <a:latin typeface="+mn-lt"/>
                <a:ea typeface="+mn-ea"/>
                <a:cs typeface="+mn-cs"/>
              </a:defRPr>
            </a:lvl2pPr>
            <a:lvl3pPr>
              <a:spcBef>
                <a:spcPts val="554"/>
              </a:spcBef>
              <a:spcAft>
                <a:spcPts val="1108"/>
              </a:spcAft>
              <a:defRPr lang="en-US" sz="1477" b="0" i="0" kern="1200" baseline="0" smtClean="0">
                <a:solidFill>
                  <a:srgbClr val="833A88"/>
                </a:solidFill>
                <a:latin typeface="+mn-lt"/>
                <a:ea typeface="+mn-ea"/>
                <a:cs typeface="+mn-cs"/>
              </a:defRPr>
            </a:lvl3pPr>
            <a:lvl4pPr>
              <a:spcBef>
                <a:spcPts val="554"/>
              </a:spcBef>
              <a:spcAft>
                <a:spcPts val="1108"/>
              </a:spcAft>
              <a:defRPr lang="en-US" sz="1477" b="0" i="0" kern="1200" baseline="0" smtClean="0">
                <a:solidFill>
                  <a:srgbClr val="833A88"/>
                </a:solidFill>
                <a:latin typeface="+mn-lt"/>
                <a:ea typeface="+mn-ea"/>
                <a:cs typeface="+mn-cs"/>
              </a:defRPr>
            </a:lvl4pPr>
            <a:lvl5pPr>
              <a:spcBef>
                <a:spcPts val="554"/>
              </a:spcBef>
              <a:spcAft>
                <a:spcPts val="1108"/>
              </a:spcAft>
              <a:defRPr lang="en-GB" sz="1477" b="0" i="0" kern="1200" baseline="0">
                <a:solidFill>
                  <a:srgbClr val="833A88"/>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758462" y="152400"/>
            <a:ext cx="6471138" cy="220188"/>
          </a:xfrm>
          <a:prstGeom prst="rect">
            <a:avLst/>
          </a:prstGeom>
          <a:noFill/>
        </p:spPr>
        <p:txBody>
          <a:bodyPr wrap="square" rtlCol="0">
            <a:spAutoFit/>
          </a:bodyPr>
          <a:lstStyle/>
          <a:p>
            <a:pPr eaLnBrk="1" fontAlgn="auto" hangingPunct="1">
              <a:spcBef>
                <a:spcPts val="0"/>
              </a:spcBef>
              <a:spcAft>
                <a:spcPts val="0"/>
              </a:spcAft>
            </a:pPr>
            <a:r>
              <a:rPr lang="en-US" sz="831" dirty="0" smtClean="0">
                <a:solidFill>
                  <a:prstClr val="white">
                    <a:lumMod val="65000"/>
                  </a:prstClr>
                </a:solidFill>
                <a:latin typeface="Open Sans"/>
              </a:rPr>
              <a:t>SOER2015 / Global megatrends /</a:t>
            </a:r>
            <a:endParaRPr lang="en-US" sz="831" dirty="0">
              <a:solidFill>
                <a:prstClr val="black"/>
              </a:solidFill>
              <a:latin typeface="Open Sans"/>
            </a:endParaRPr>
          </a:p>
        </p:txBody>
      </p:sp>
      <p:sp>
        <p:nvSpPr>
          <p:cNvPr id="8" name="Rectangle 7">
            <a:hlinkClick r:id="" action="ppaction://noaction"/>
          </p:cNvPr>
          <p:cNvSpPr/>
          <p:nvPr userDrawn="1"/>
        </p:nvSpPr>
        <p:spPr>
          <a:xfrm>
            <a:off x="2475336" y="152407"/>
            <a:ext cx="877785"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Rectangle 8">
            <a:hlinkClick r:id="" action="ppaction://noaction"/>
          </p:cNvPr>
          <p:cNvSpPr/>
          <p:nvPr userDrawn="1"/>
        </p:nvSpPr>
        <p:spPr>
          <a:xfrm>
            <a:off x="1686678" y="147331"/>
            <a:ext cx="704830"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367540421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35993A12-1C85-4748-ADA4-7BF89038E63E}" type="slidenum">
              <a:rPr lang="cs-CZ" altLang="cs-CZ"/>
              <a:pPr>
                <a:defRPr/>
              </a:pPr>
              <a:t>‹#›</a:t>
            </a:fld>
            <a:endParaRPr lang="cs-CZ" altLang="cs-CZ"/>
          </a:p>
        </p:txBody>
      </p:sp>
    </p:spTree>
    <p:extLst>
      <p:ext uri="{BB962C8B-B14F-4D97-AF65-F5344CB8AC3E}">
        <p14:creationId xmlns:p14="http://schemas.microsoft.com/office/powerpoint/2010/main" val="27211063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key message_image_European_brief">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54803A"/>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54803A"/>
                </a:solidFill>
                <a:latin typeface="+mn-lt"/>
                <a:ea typeface="+mn-ea"/>
                <a:cs typeface="+mn-cs"/>
              </a:defRPr>
            </a:lvl1pPr>
            <a:lvl2pPr>
              <a:spcBef>
                <a:spcPts val="554"/>
              </a:spcBef>
              <a:spcAft>
                <a:spcPts val="1108"/>
              </a:spcAft>
              <a:defRPr lang="en-US" sz="1477" b="0" i="0" kern="1200" baseline="0" smtClean="0">
                <a:solidFill>
                  <a:srgbClr val="54803A"/>
                </a:solidFill>
                <a:latin typeface="+mn-lt"/>
                <a:ea typeface="+mn-ea"/>
                <a:cs typeface="+mn-cs"/>
              </a:defRPr>
            </a:lvl2pPr>
            <a:lvl3pPr>
              <a:spcBef>
                <a:spcPts val="554"/>
              </a:spcBef>
              <a:spcAft>
                <a:spcPts val="1108"/>
              </a:spcAft>
              <a:defRPr lang="en-US" sz="1477" b="0" i="0" kern="1200" baseline="0" smtClean="0">
                <a:solidFill>
                  <a:srgbClr val="54803A"/>
                </a:solidFill>
                <a:latin typeface="+mn-lt"/>
                <a:ea typeface="+mn-ea"/>
                <a:cs typeface="+mn-cs"/>
              </a:defRPr>
            </a:lvl3pPr>
            <a:lvl4pPr>
              <a:spcBef>
                <a:spcPts val="554"/>
              </a:spcBef>
              <a:spcAft>
                <a:spcPts val="1108"/>
              </a:spcAft>
              <a:defRPr lang="en-US" sz="1477" b="0" i="0" kern="1200" baseline="0" smtClean="0">
                <a:solidFill>
                  <a:srgbClr val="54803A"/>
                </a:solidFill>
                <a:latin typeface="+mn-lt"/>
                <a:ea typeface="+mn-ea"/>
                <a:cs typeface="+mn-cs"/>
              </a:defRPr>
            </a:lvl4pPr>
            <a:lvl5pPr>
              <a:spcBef>
                <a:spcPts val="554"/>
              </a:spcBef>
              <a:spcAft>
                <a:spcPts val="1108"/>
              </a:spcAft>
              <a:defRPr lang="en-GB" sz="1477" b="0" i="0" kern="1200" baseline="0">
                <a:solidFill>
                  <a:srgbClr val="54803A"/>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Rectangle 7">
            <a:hlinkClick r:id="" action="ppaction://noaction"/>
          </p:cNvPr>
          <p:cNvSpPr/>
          <p:nvPr userDrawn="1"/>
        </p:nvSpPr>
        <p:spPr>
          <a:xfrm>
            <a:off x="2475336" y="152407"/>
            <a:ext cx="877785"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2823045753"/>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key message_image_Synthesi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202661"/>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1921935"/>
            <a:ext cx="7033846" cy="3996267"/>
          </a:xfrm>
          <a:prstGeom prst="rect">
            <a:avLst/>
          </a:prstGeom>
        </p:spPr>
        <p:txBody>
          <a:bodyPr/>
          <a:lstStyle>
            <a:lvl1pPr>
              <a:spcBef>
                <a:spcPts val="554"/>
              </a:spcBef>
              <a:spcAft>
                <a:spcPts val="1108"/>
              </a:spcAft>
              <a:defRPr lang="en-US" sz="1477" b="0" i="0" kern="1200" baseline="0" smtClean="0">
                <a:solidFill>
                  <a:srgbClr val="202661"/>
                </a:solidFill>
                <a:latin typeface="+mn-lt"/>
                <a:ea typeface="+mn-ea"/>
                <a:cs typeface="+mn-cs"/>
              </a:defRPr>
            </a:lvl1pPr>
            <a:lvl2pPr>
              <a:spcBef>
                <a:spcPts val="554"/>
              </a:spcBef>
              <a:spcAft>
                <a:spcPts val="1108"/>
              </a:spcAft>
              <a:defRPr lang="en-US" sz="1477" b="0" i="0" kern="1200" baseline="0" smtClean="0">
                <a:solidFill>
                  <a:srgbClr val="202661"/>
                </a:solidFill>
                <a:latin typeface="+mn-lt"/>
                <a:ea typeface="+mn-ea"/>
                <a:cs typeface="+mn-cs"/>
              </a:defRPr>
            </a:lvl2pPr>
            <a:lvl3pPr>
              <a:spcBef>
                <a:spcPts val="554"/>
              </a:spcBef>
              <a:spcAft>
                <a:spcPts val="1108"/>
              </a:spcAft>
              <a:defRPr lang="en-US" sz="1477" b="0" i="0" kern="1200" baseline="0" smtClean="0">
                <a:solidFill>
                  <a:srgbClr val="202661"/>
                </a:solidFill>
                <a:latin typeface="+mn-lt"/>
                <a:ea typeface="+mn-ea"/>
                <a:cs typeface="+mn-cs"/>
              </a:defRPr>
            </a:lvl3pPr>
            <a:lvl4pPr>
              <a:spcBef>
                <a:spcPts val="554"/>
              </a:spcBef>
              <a:spcAft>
                <a:spcPts val="1108"/>
              </a:spcAft>
              <a:defRPr lang="en-US" sz="1477" b="0" i="0" kern="1200" baseline="0" smtClean="0">
                <a:solidFill>
                  <a:srgbClr val="202661"/>
                </a:solidFill>
                <a:latin typeface="+mn-lt"/>
                <a:ea typeface="+mn-ea"/>
                <a:cs typeface="+mn-cs"/>
              </a:defRPr>
            </a:lvl4pPr>
            <a:lvl5pPr>
              <a:spcBef>
                <a:spcPts val="554"/>
              </a:spcBef>
              <a:spcAft>
                <a:spcPts val="1108"/>
              </a:spcAft>
              <a:defRPr lang="en-GB" sz="1477" b="0" i="0" kern="1200" baseline="0">
                <a:solidFill>
                  <a:srgbClr val="20266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Rectangle 7">
            <a:hlinkClick r:id="rId2" action="ppaction://hlinksldjump"/>
          </p:cNvPr>
          <p:cNvSpPr/>
          <p:nvPr userDrawn="1"/>
        </p:nvSpPr>
        <p:spPr>
          <a:xfrm>
            <a:off x="2405966" y="152399"/>
            <a:ext cx="577160" cy="2484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369803518"/>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key message_image_introduc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7" name="Text Placeholder 6"/>
          <p:cNvSpPr>
            <a:spLocks noGrp="1"/>
          </p:cNvSpPr>
          <p:nvPr>
            <p:ph type="body" sz="quarter" idx="11"/>
          </p:nvPr>
        </p:nvSpPr>
        <p:spPr>
          <a:xfrm>
            <a:off x="2413506" y="147325"/>
            <a:ext cx="3024554" cy="304800"/>
          </a:xfrm>
          <a:prstGeom prst="rect">
            <a:avLst/>
          </a:prstGeom>
        </p:spPr>
        <p:txBody>
          <a:bodyPr/>
          <a:lstStyle>
            <a:lvl1pPr marL="0" indent="0">
              <a:buNone/>
              <a:defRPr lang="en-US" sz="831" b="1" kern="1200" baseline="0" dirty="0" smtClean="0">
                <a:solidFill>
                  <a:srgbClr val="202661"/>
                </a:solidFill>
                <a:latin typeface="+mn-lt"/>
                <a:ea typeface="+mn-ea"/>
                <a:cs typeface="+mn-cs"/>
              </a:defRPr>
            </a:lvl1pPr>
            <a:lvl2pPr marL="422041" indent="0">
              <a:buNone/>
              <a:defRPr lang="en-US" sz="831" kern="1200" baseline="0" dirty="0" smtClean="0">
                <a:solidFill>
                  <a:srgbClr val="202661"/>
                </a:solidFill>
                <a:latin typeface="+mn-lt"/>
                <a:ea typeface="+mn-ea"/>
                <a:cs typeface="+mn-cs"/>
              </a:defRPr>
            </a:lvl2pPr>
            <a:lvl3pPr marL="844083" indent="0">
              <a:buNone/>
              <a:defRPr lang="en-US" sz="831" kern="1200" baseline="0" dirty="0" smtClean="0">
                <a:solidFill>
                  <a:srgbClr val="202661"/>
                </a:solidFill>
                <a:latin typeface="+mn-lt"/>
                <a:ea typeface="+mn-ea"/>
                <a:cs typeface="+mn-cs"/>
              </a:defRPr>
            </a:lvl3pPr>
            <a:lvl4pPr marL="1266124" indent="0">
              <a:buNone/>
              <a:defRPr lang="en-US" sz="831" kern="1200" baseline="0" dirty="0" smtClean="0">
                <a:solidFill>
                  <a:srgbClr val="202661"/>
                </a:solidFill>
                <a:latin typeface="+mn-lt"/>
                <a:ea typeface="+mn-ea"/>
                <a:cs typeface="+mn-cs"/>
              </a:defRPr>
            </a:lvl4pPr>
            <a:lvl5pPr marL="1688165" indent="0">
              <a:buNone/>
              <a:defRPr lang="en-GB" sz="831"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202661"/>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202661"/>
                </a:solidFill>
                <a:latin typeface="+mn-lt"/>
                <a:ea typeface="+mn-ea"/>
                <a:cs typeface="+mn-cs"/>
              </a:defRPr>
            </a:lvl1pPr>
            <a:lvl2pPr>
              <a:spcBef>
                <a:spcPts val="554"/>
              </a:spcBef>
              <a:spcAft>
                <a:spcPts val="1108"/>
              </a:spcAft>
              <a:defRPr lang="en-US" sz="1477" b="0" i="0" kern="1200" baseline="0" smtClean="0">
                <a:solidFill>
                  <a:srgbClr val="202661"/>
                </a:solidFill>
                <a:latin typeface="+mn-lt"/>
                <a:ea typeface="+mn-ea"/>
                <a:cs typeface="+mn-cs"/>
              </a:defRPr>
            </a:lvl2pPr>
            <a:lvl3pPr>
              <a:spcBef>
                <a:spcPts val="554"/>
              </a:spcBef>
              <a:spcAft>
                <a:spcPts val="1108"/>
              </a:spcAft>
              <a:defRPr lang="en-US" sz="1477" b="0" i="0" kern="1200" baseline="0" smtClean="0">
                <a:solidFill>
                  <a:srgbClr val="202661"/>
                </a:solidFill>
                <a:latin typeface="+mn-lt"/>
                <a:ea typeface="+mn-ea"/>
                <a:cs typeface="+mn-cs"/>
              </a:defRPr>
            </a:lvl3pPr>
            <a:lvl4pPr>
              <a:spcBef>
                <a:spcPts val="554"/>
              </a:spcBef>
              <a:spcAft>
                <a:spcPts val="1108"/>
              </a:spcAft>
              <a:defRPr lang="en-US" sz="1477" b="0" i="0" kern="1200" baseline="0" smtClean="0">
                <a:solidFill>
                  <a:srgbClr val="202661"/>
                </a:solidFill>
                <a:latin typeface="+mn-lt"/>
                <a:ea typeface="+mn-ea"/>
                <a:cs typeface="+mn-cs"/>
              </a:defRPr>
            </a:lvl4pPr>
            <a:lvl5pPr>
              <a:spcBef>
                <a:spcPts val="554"/>
              </a:spcBef>
              <a:spcAft>
                <a:spcPts val="1108"/>
              </a:spcAft>
              <a:defRPr lang="en-GB" sz="1477" b="0" i="0" kern="1200" baseline="0">
                <a:solidFill>
                  <a:srgbClr val="20266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758462" y="152400"/>
            <a:ext cx="6471138" cy="220188"/>
          </a:xfrm>
          <a:prstGeom prst="rect">
            <a:avLst/>
          </a:prstGeom>
          <a:noFill/>
        </p:spPr>
        <p:txBody>
          <a:bodyPr wrap="square" rtlCol="0">
            <a:spAutoFit/>
          </a:bodyPr>
          <a:lstStyle/>
          <a:p>
            <a:pPr eaLnBrk="1" fontAlgn="auto" hangingPunct="1">
              <a:spcBef>
                <a:spcPts val="0"/>
              </a:spcBef>
              <a:spcAft>
                <a:spcPts val="0"/>
              </a:spcAft>
            </a:pPr>
            <a:r>
              <a:rPr lang="en-US" sz="831" dirty="0" smtClean="0">
                <a:solidFill>
                  <a:prstClr val="white">
                    <a:lumMod val="65000"/>
                  </a:prstClr>
                </a:solidFill>
                <a:latin typeface="Open Sans"/>
              </a:rPr>
              <a:t>SOER2015 /</a:t>
            </a:r>
            <a:endParaRPr lang="en-US" sz="831" dirty="0">
              <a:solidFill>
                <a:prstClr val="black"/>
              </a:solidFill>
              <a:latin typeface="Open Sans"/>
            </a:endParaRPr>
          </a:p>
        </p:txBody>
      </p:sp>
      <p:sp>
        <p:nvSpPr>
          <p:cNvPr id="9" name="Rectangle 8">
            <a:hlinkClick r:id="" action="ppaction://noaction"/>
          </p:cNvPr>
          <p:cNvSpPr/>
          <p:nvPr userDrawn="1"/>
        </p:nvSpPr>
        <p:spPr>
          <a:xfrm>
            <a:off x="1686678" y="147331"/>
            <a:ext cx="704830"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1636618258"/>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key message_image_Regions_Countrie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7" name="Text Placeholder 6"/>
          <p:cNvSpPr>
            <a:spLocks noGrp="1"/>
          </p:cNvSpPr>
          <p:nvPr>
            <p:ph type="body" sz="quarter" idx="11"/>
          </p:nvPr>
        </p:nvSpPr>
        <p:spPr>
          <a:xfrm>
            <a:off x="3451401" y="152400"/>
            <a:ext cx="3024554" cy="304800"/>
          </a:xfrm>
          <a:prstGeom prst="rect">
            <a:avLst/>
          </a:prstGeom>
        </p:spPr>
        <p:txBody>
          <a:bodyPr/>
          <a:lstStyle>
            <a:lvl1pPr marL="0" indent="0">
              <a:buNone/>
              <a:defRPr lang="en-US" sz="831" b="1" kern="1200" baseline="0" dirty="0" smtClean="0">
                <a:solidFill>
                  <a:srgbClr val="D63D27"/>
                </a:solidFill>
                <a:latin typeface="+mn-lt"/>
                <a:ea typeface="+mn-ea"/>
                <a:cs typeface="+mn-cs"/>
              </a:defRPr>
            </a:lvl1pPr>
            <a:lvl2pPr marL="422041" indent="0">
              <a:buNone/>
              <a:defRPr lang="en-US" sz="831" kern="1200" baseline="0" dirty="0" smtClean="0">
                <a:solidFill>
                  <a:srgbClr val="202661"/>
                </a:solidFill>
                <a:latin typeface="+mn-lt"/>
                <a:ea typeface="+mn-ea"/>
                <a:cs typeface="+mn-cs"/>
              </a:defRPr>
            </a:lvl2pPr>
            <a:lvl3pPr marL="844083" indent="0">
              <a:buNone/>
              <a:defRPr lang="en-US" sz="831" kern="1200" baseline="0" dirty="0" smtClean="0">
                <a:solidFill>
                  <a:srgbClr val="202661"/>
                </a:solidFill>
                <a:latin typeface="+mn-lt"/>
                <a:ea typeface="+mn-ea"/>
                <a:cs typeface="+mn-cs"/>
              </a:defRPr>
            </a:lvl3pPr>
            <a:lvl4pPr marL="1266124" indent="0">
              <a:buNone/>
              <a:defRPr lang="en-US" sz="831" kern="1200" baseline="0" dirty="0" smtClean="0">
                <a:solidFill>
                  <a:srgbClr val="202661"/>
                </a:solidFill>
                <a:latin typeface="+mn-lt"/>
                <a:ea typeface="+mn-ea"/>
                <a:cs typeface="+mn-cs"/>
              </a:defRPr>
            </a:lvl4pPr>
            <a:lvl5pPr marL="1688165" indent="0">
              <a:buNone/>
              <a:defRPr lang="en-GB" sz="831"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D63D27"/>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D63D27"/>
                </a:solidFill>
                <a:latin typeface="+mn-lt"/>
                <a:ea typeface="+mn-ea"/>
                <a:cs typeface="+mn-cs"/>
              </a:defRPr>
            </a:lvl1pPr>
            <a:lvl2pPr>
              <a:spcBef>
                <a:spcPts val="554"/>
              </a:spcBef>
              <a:spcAft>
                <a:spcPts val="1108"/>
              </a:spcAft>
              <a:defRPr lang="en-US" sz="1477" b="0" i="0" kern="1200" baseline="0" smtClean="0">
                <a:solidFill>
                  <a:srgbClr val="D63D27"/>
                </a:solidFill>
                <a:latin typeface="+mn-lt"/>
                <a:ea typeface="+mn-ea"/>
                <a:cs typeface="+mn-cs"/>
              </a:defRPr>
            </a:lvl2pPr>
            <a:lvl3pPr>
              <a:spcBef>
                <a:spcPts val="554"/>
              </a:spcBef>
              <a:spcAft>
                <a:spcPts val="1108"/>
              </a:spcAft>
              <a:defRPr lang="en-US" sz="1477" b="0" i="0" kern="1200" baseline="0" smtClean="0">
                <a:solidFill>
                  <a:srgbClr val="D63D27"/>
                </a:solidFill>
                <a:latin typeface="+mn-lt"/>
                <a:ea typeface="+mn-ea"/>
                <a:cs typeface="+mn-cs"/>
              </a:defRPr>
            </a:lvl3pPr>
            <a:lvl4pPr>
              <a:spcBef>
                <a:spcPts val="554"/>
              </a:spcBef>
              <a:spcAft>
                <a:spcPts val="1108"/>
              </a:spcAft>
              <a:defRPr lang="en-US" sz="1477" b="0" i="0" kern="1200" baseline="0" smtClean="0">
                <a:solidFill>
                  <a:srgbClr val="D63D27"/>
                </a:solidFill>
                <a:latin typeface="+mn-lt"/>
                <a:ea typeface="+mn-ea"/>
                <a:cs typeface="+mn-cs"/>
              </a:defRPr>
            </a:lvl4pPr>
            <a:lvl5pPr>
              <a:spcBef>
                <a:spcPts val="554"/>
              </a:spcBef>
              <a:spcAft>
                <a:spcPts val="1108"/>
              </a:spcAft>
              <a:defRPr lang="en-GB" sz="1477" b="0" i="0" kern="1200" baseline="0">
                <a:solidFill>
                  <a:srgbClr val="D63D27"/>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758462" y="152400"/>
            <a:ext cx="6471138" cy="220188"/>
          </a:xfrm>
          <a:prstGeom prst="rect">
            <a:avLst/>
          </a:prstGeom>
          <a:noFill/>
        </p:spPr>
        <p:txBody>
          <a:bodyPr wrap="square" rtlCol="0">
            <a:spAutoFit/>
          </a:bodyPr>
          <a:lstStyle/>
          <a:p>
            <a:pPr eaLnBrk="1" fontAlgn="auto" hangingPunct="1">
              <a:spcBef>
                <a:spcPts val="0"/>
              </a:spcBef>
              <a:spcAft>
                <a:spcPts val="0"/>
              </a:spcAft>
            </a:pPr>
            <a:r>
              <a:rPr lang="en-US" sz="831" dirty="0" smtClean="0">
                <a:solidFill>
                  <a:prstClr val="white">
                    <a:lumMod val="65000"/>
                  </a:prstClr>
                </a:solidFill>
                <a:latin typeface="Open Sans"/>
              </a:rPr>
              <a:t>SOER2015 / Countries &amp; regions /</a:t>
            </a:r>
            <a:endParaRPr lang="en-US" sz="831" dirty="0">
              <a:solidFill>
                <a:prstClr val="black"/>
              </a:solidFill>
              <a:latin typeface="Open Sans"/>
            </a:endParaRPr>
          </a:p>
        </p:txBody>
      </p:sp>
      <p:sp>
        <p:nvSpPr>
          <p:cNvPr id="8" name="Rectangle 7">
            <a:hlinkClick r:id="" action="ppaction://noaction"/>
          </p:cNvPr>
          <p:cNvSpPr/>
          <p:nvPr userDrawn="1"/>
        </p:nvSpPr>
        <p:spPr>
          <a:xfrm>
            <a:off x="2475336" y="152407"/>
            <a:ext cx="976065"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Rectangle 8">
            <a:hlinkClick r:id="" action="ppaction://noaction"/>
          </p:cNvPr>
          <p:cNvSpPr/>
          <p:nvPr userDrawn="1"/>
        </p:nvSpPr>
        <p:spPr>
          <a:xfrm>
            <a:off x="1686678" y="147331"/>
            <a:ext cx="704830"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444299788"/>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key message_image_Cross_Country">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7" name="Text Placeholder 6"/>
          <p:cNvSpPr>
            <a:spLocks noGrp="1"/>
          </p:cNvSpPr>
          <p:nvPr>
            <p:ph type="body" sz="quarter" idx="11"/>
          </p:nvPr>
        </p:nvSpPr>
        <p:spPr>
          <a:xfrm>
            <a:off x="3782645" y="155792"/>
            <a:ext cx="3024554" cy="304800"/>
          </a:xfrm>
          <a:prstGeom prst="rect">
            <a:avLst/>
          </a:prstGeom>
        </p:spPr>
        <p:txBody>
          <a:bodyPr/>
          <a:lstStyle>
            <a:lvl1pPr marL="0" indent="0">
              <a:buNone/>
              <a:defRPr lang="en-US" sz="831" b="1" kern="1200" baseline="0" dirty="0" smtClean="0">
                <a:solidFill>
                  <a:srgbClr val="007A88"/>
                </a:solidFill>
                <a:latin typeface="+mn-lt"/>
                <a:ea typeface="+mn-ea"/>
                <a:cs typeface="+mn-cs"/>
              </a:defRPr>
            </a:lvl1pPr>
            <a:lvl2pPr marL="422041" indent="0">
              <a:buNone/>
              <a:defRPr lang="en-US" sz="831" kern="1200" baseline="0" dirty="0" smtClean="0">
                <a:solidFill>
                  <a:srgbClr val="202661"/>
                </a:solidFill>
                <a:latin typeface="+mn-lt"/>
                <a:ea typeface="+mn-ea"/>
                <a:cs typeface="+mn-cs"/>
              </a:defRPr>
            </a:lvl2pPr>
            <a:lvl3pPr marL="844083" indent="0">
              <a:buNone/>
              <a:defRPr lang="en-US" sz="831" kern="1200" baseline="0" dirty="0" smtClean="0">
                <a:solidFill>
                  <a:srgbClr val="202661"/>
                </a:solidFill>
                <a:latin typeface="+mn-lt"/>
                <a:ea typeface="+mn-ea"/>
                <a:cs typeface="+mn-cs"/>
              </a:defRPr>
            </a:lvl3pPr>
            <a:lvl4pPr marL="1266124" indent="0">
              <a:buNone/>
              <a:defRPr lang="en-US" sz="831" kern="1200" baseline="0" dirty="0" smtClean="0">
                <a:solidFill>
                  <a:srgbClr val="202661"/>
                </a:solidFill>
                <a:latin typeface="+mn-lt"/>
                <a:ea typeface="+mn-ea"/>
                <a:cs typeface="+mn-cs"/>
              </a:defRPr>
            </a:lvl4pPr>
            <a:lvl5pPr marL="1688165" indent="0">
              <a:buNone/>
              <a:defRPr lang="en-GB" sz="831"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007A88"/>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007A88"/>
                </a:solidFill>
                <a:latin typeface="+mn-lt"/>
                <a:ea typeface="+mn-ea"/>
                <a:cs typeface="+mn-cs"/>
              </a:defRPr>
            </a:lvl1pPr>
            <a:lvl2pPr>
              <a:spcBef>
                <a:spcPts val="554"/>
              </a:spcBef>
              <a:spcAft>
                <a:spcPts val="1108"/>
              </a:spcAft>
              <a:defRPr lang="en-US" sz="1477" b="0" i="0" kern="1200" baseline="0" smtClean="0">
                <a:solidFill>
                  <a:srgbClr val="007A88"/>
                </a:solidFill>
                <a:latin typeface="+mn-lt"/>
                <a:ea typeface="+mn-ea"/>
                <a:cs typeface="+mn-cs"/>
              </a:defRPr>
            </a:lvl2pPr>
            <a:lvl3pPr>
              <a:spcBef>
                <a:spcPts val="554"/>
              </a:spcBef>
              <a:spcAft>
                <a:spcPts val="1108"/>
              </a:spcAft>
              <a:defRPr lang="en-US" sz="1477" b="0" i="0" kern="1200" baseline="0" smtClean="0">
                <a:solidFill>
                  <a:srgbClr val="007A88"/>
                </a:solidFill>
                <a:latin typeface="+mn-lt"/>
                <a:ea typeface="+mn-ea"/>
                <a:cs typeface="+mn-cs"/>
              </a:defRPr>
            </a:lvl3pPr>
            <a:lvl4pPr>
              <a:spcBef>
                <a:spcPts val="554"/>
              </a:spcBef>
              <a:spcAft>
                <a:spcPts val="1108"/>
              </a:spcAft>
              <a:defRPr lang="en-US" sz="1477" b="0" i="0" kern="1200" baseline="0" smtClean="0">
                <a:solidFill>
                  <a:srgbClr val="007A88"/>
                </a:solidFill>
                <a:latin typeface="+mn-lt"/>
                <a:ea typeface="+mn-ea"/>
                <a:cs typeface="+mn-cs"/>
              </a:defRPr>
            </a:lvl4pPr>
            <a:lvl5pPr>
              <a:spcBef>
                <a:spcPts val="554"/>
              </a:spcBef>
              <a:spcAft>
                <a:spcPts val="1108"/>
              </a:spcAft>
              <a:defRPr lang="en-GB" sz="1477" b="0" i="0" kern="1200" baseline="0">
                <a:solidFill>
                  <a:srgbClr val="007A88"/>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758462" y="152400"/>
            <a:ext cx="6471138" cy="220188"/>
          </a:xfrm>
          <a:prstGeom prst="rect">
            <a:avLst/>
          </a:prstGeom>
          <a:noFill/>
        </p:spPr>
        <p:txBody>
          <a:bodyPr wrap="square" rtlCol="0">
            <a:spAutoFit/>
          </a:bodyPr>
          <a:lstStyle/>
          <a:p>
            <a:pPr eaLnBrk="1" fontAlgn="auto" hangingPunct="1">
              <a:spcBef>
                <a:spcPts val="0"/>
              </a:spcBef>
              <a:spcAft>
                <a:spcPts val="0"/>
              </a:spcAft>
            </a:pPr>
            <a:r>
              <a:rPr lang="en-US" sz="831" dirty="0" smtClean="0">
                <a:solidFill>
                  <a:prstClr val="white">
                    <a:lumMod val="65000"/>
                  </a:prstClr>
                </a:solidFill>
                <a:latin typeface="Open Sans"/>
              </a:rPr>
              <a:t>SOER2015 / Cross-country comparisons/</a:t>
            </a:r>
            <a:endParaRPr lang="en-US" sz="831" dirty="0">
              <a:solidFill>
                <a:prstClr val="black"/>
              </a:solidFill>
              <a:latin typeface="Open Sans"/>
            </a:endParaRPr>
          </a:p>
        </p:txBody>
      </p:sp>
      <p:sp>
        <p:nvSpPr>
          <p:cNvPr id="8" name="Rectangle 7">
            <a:hlinkClick r:id="" action="ppaction://noaction"/>
          </p:cNvPr>
          <p:cNvSpPr/>
          <p:nvPr userDrawn="1"/>
        </p:nvSpPr>
        <p:spPr>
          <a:xfrm>
            <a:off x="1686678" y="147331"/>
            <a:ext cx="704830"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Rectangle 8">
            <a:hlinkClick r:id="" action="ppaction://noaction"/>
          </p:cNvPr>
          <p:cNvSpPr/>
          <p:nvPr userDrawn="1"/>
        </p:nvSpPr>
        <p:spPr>
          <a:xfrm>
            <a:off x="2460402" y="163151"/>
            <a:ext cx="1322245"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2124955975"/>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key message_image_Global_megatrend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7" name="Text Placeholder 6"/>
          <p:cNvSpPr>
            <a:spLocks noGrp="1"/>
          </p:cNvSpPr>
          <p:nvPr>
            <p:ph type="body" sz="quarter" idx="11"/>
          </p:nvPr>
        </p:nvSpPr>
        <p:spPr>
          <a:xfrm>
            <a:off x="3393589" y="152400"/>
            <a:ext cx="3024554" cy="304800"/>
          </a:xfrm>
          <a:prstGeom prst="rect">
            <a:avLst/>
          </a:prstGeom>
        </p:spPr>
        <p:txBody>
          <a:bodyPr/>
          <a:lstStyle>
            <a:lvl1pPr marL="0" indent="0">
              <a:buNone/>
              <a:defRPr lang="en-US" sz="831" b="1" kern="1200" baseline="0" dirty="0" smtClean="0">
                <a:solidFill>
                  <a:srgbClr val="833A88"/>
                </a:solidFill>
                <a:latin typeface="+mn-lt"/>
                <a:ea typeface="+mn-ea"/>
                <a:cs typeface="+mn-cs"/>
              </a:defRPr>
            </a:lvl1pPr>
            <a:lvl2pPr marL="422041" indent="0">
              <a:buNone/>
              <a:defRPr lang="en-US" sz="831" kern="1200" baseline="0" dirty="0" smtClean="0">
                <a:solidFill>
                  <a:srgbClr val="202661"/>
                </a:solidFill>
                <a:latin typeface="+mn-lt"/>
                <a:ea typeface="+mn-ea"/>
                <a:cs typeface="+mn-cs"/>
              </a:defRPr>
            </a:lvl2pPr>
            <a:lvl3pPr marL="844083" indent="0">
              <a:buNone/>
              <a:defRPr lang="en-US" sz="831" kern="1200" baseline="0" dirty="0" smtClean="0">
                <a:solidFill>
                  <a:srgbClr val="202661"/>
                </a:solidFill>
                <a:latin typeface="+mn-lt"/>
                <a:ea typeface="+mn-ea"/>
                <a:cs typeface="+mn-cs"/>
              </a:defRPr>
            </a:lvl3pPr>
            <a:lvl4pPr marL="1266124" indent="0">
              <a:buNone/>
              <a:defRPr lang="en-US" sz="831" kern="1200" baseline="0" dirty="0" smtClean="0">
                <a:solidFill>
                  <a:srgbClr val="202661"/>
                </a:solidFill>
                <a:latin typeface="+mn-lt"/>
                <a:ea typeface="+mn-ea"/>
                <a:cs typeface="+mn-cs"/>
              </a:defRPr>
            </a:lvl4pPr>
            <a:lvl5pPr marL="1688165" indent="0">
              <a:buNone/>
              <a:defRPr lang="en-GB" sz="831"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833A88"/>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833A88"/>
                </a:solidFill>
                <a:latin typeface="+mn-lt"/>
                <a:ea typeface="+mn-ea"/>
                <a:cs typeface="+mn-cs"/>
              </a:defRPr>
            </a:lvl1pPr>
            <a:lvl2pPr>
              <a:spcBef>
                <a:spcPts val="554"/>
              </a:spcBef>
              <a:spcAft>
                <a:spcPts val="1108"/>
              </a:spcAft>
              <a:defRPr lang="en-US" sz="1477" b="0" i="0" kern="1200" baseline="0" smtClean="0">
                <a:solidFill>
                  <a:srgbClr val="833A88"/>
                </a:solidFill>
                <a:latin typeface="+mn-lt"/>
                <a:ea typeface="+mn-ea"/>
                <a:cs typeface="+mn-cs"/>
              </a:defRPr>
            </a:lvl2pPr>
            <a:lvl3pPr>
              <a:spcBef>
                <a:spcPts val="554"/>
              </a:spcBef>
              <a:spcAft>
                <a:spcPts val="1108"/>
              </a:spcAft>
              <a:defRPr lang="en-US" sz="1477" b="0" i="0" kern="1200" baseline="0" smtClean="0">
                <a:solidFill>
                  <a:srgbClr val="833A88"/>
                </a:solidFill>
                <a:latin typeface="+mn-lt"/>
                <a:ea typeface="+mn-ea"/>
                <a:cs typeface="+mn-cs"/>
              </a:defRPr>
            </a:lvl3pPr>
            <a:lvl4pPr>
              <a:spcBef>
                <a:spcPts val="554"/>
              </a:spcBef>
              <a:spcAft>
                <a:spcPts val="1108"/>
              </a:spcAft>
              <a:defRPr lang="en-US" sz="1477" b="0" i="0" kern="1200" baseline="0" smtClean="0">
                <a:solidFill>
                  <a:srgbClr val="833A88"/>
                </a:solidFill>
                <a:latin typeface="+mn-lt"/>
                <a:ea typeface="+mn-ea"/>
                <a:cs typeface="+mn-cs"/>
              </a:defRPr>
            </a:lvl4pPr>
            <a:lvl5pPr>
              <a:spcBef>
                <a:spcPts val="554"/>
              </a:spcBef>
              <a:spcAft>
                <a:spcPts val="1108"/>
              </a:spcAft>
              <a:defRPr lang="en-GB" sz="1477" b="0" i="0" kern="1200" baseline="0">
                <a:solidFill>
                  <a:srgbClr val="833A88"/>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758462" y="152400"/>
            <a:ext cx="6471138" cy="220188"/>
          </a:xfrm>
          <a:prstGeom prst="rect">
            <a:avLst/>
          </a:prstGeom>
          <a:noFill/>
        </p:spPr>
        <p:txBody>
          <a:bodyPr wrap="square" rtlCol="0">
            <a:spAutoFit/>
          </a:bodyPr>
          <a:lstStyle/>
          <a:p>
            <a:pPr eaLnBrk="1" fontAlgn="auto" hangingPunct="1">
              <a:spcBef>
                <a:spcPts val="0"/>
              </a:spcBef>
              <a:spcAft>
                <a:spcPts val="0"/>
              </a:spcAft>
            </a:pPr>
            <a:r>
              <a:rPr lang="en-US" sz="831" dirty="0" smtClean="0">
                <a:solidFill>
                  <a:prstClr val="white">
                    <a:lumMod val="65000"/>
                  </a:prstClr>
                </a:solidFill>
                <a:latin typeface="Open Sans"/>
              </a:rPr>
              <a:t>SOER2015 / Global megatrends /</a:t>
            </a:r>
            <a:endParaRPr lang="en-US" sz="831" dirty="0">
              <a:solidFill>
                <a:prstClr val="black"/>
              </a:solidFill>
              <a:latin typeface="Open Sans"/>
            </a:endParaRPr>
          </a:p>
        </p:txBody>
      </p:sp>
      <p:sp>
        <p:nvSpPr>
          <p:cNvPr id="8" name="Rectangle 7">
            <a:hlinkClick r:id="" action="ppaction://noaction"/>
          </p:cNvPr>
          <p:cNvSpPr/>
          <p:nvPr userDrawn="1"/>
        </p:nvSpPr>
        <p:spPr>
          <a:xfrm>
            <a:off x="2475336" y="152407"/>
            <a:ext cx="877785"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Rectangle 8">
            <a:hlinkClick r:id="" action="ppaction://noaction"/>
          </p:cNvPr>
          <p:cNvSpPr/>
          <p:nvPr userDrawn="1"/>
        </p:nvSpPr>
        <p:spPr>
          <a:xfrm>
            <a:off x="1686678" y="147331"/>
            <a:ext cx="704830"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4073985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Graphs_Synthesi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8792308" cy="228600"/>
          </a:xfrm>
          <a:prstGeom prst="rect">
            <a:avLst/>
          </a:prstGeom>
        </p:spPr>
        <p:txBody>
          <a:bodyPr/>
          <a:lstStyle>
            <a:lvl1pPr marL="0"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406776" y="152400"/>
            <a:ext cx="6189785" cy="228600"/>
          </a:xfrm>
          <a:prstGeom prst="rect">
            <a:avLst/>
          </a:prstGeom>
        </p:spPr>
        <p:txBody>
          <a:bodyPr/>
          <a:lstStyle>
            <a:lvl1pPr marL="0" indent="0">
              <a:buNone/>
              <a:defRPr lang="en-US" sz="831"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Synthesis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rId2" action="ppaction://hlinksldjump"/>
          </p:cNvPr>
          <p:cNvSpPr/>
          <p:nvPr userDrawn="1"/>
        </p:nvSpPr>
        <p:spPr>
          <a:xfrm>
            <a:off x="890313" y="152399"/>
            <a:ext cx="485623" cy="27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rId3"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 Placeholder 9"/>
          <p:cNvSpPr>
            <a:spLocks noGrp="1"/>
          </p:cNvSpPr>
          <p:nvPr>
            <p:ph type="body" sz="quarter" idx="13"/>
          </p:nvPr>
        </p:nvSpPr>
        <p:spPr>
          <a:xfrm>
            <a:off x="2164863" y="1388534"/>
            <a:ext cx="6861906" cy="212196"/>
          </a:xfrm>
          <a:prstGeom prst="rect">
            <a:avLst/>
          </a:prstGeom>
        </p:spPr>
        <p:txBody>
          <a:bodyPr/>
          <a:lstStyle>
            <a:lvl1pPr marL="0" indent="0">
              <a:buNone/>
              <a:defRPr sz="1292">
                <a:solidFill>
                  <a:srgbClr val="202661"/>
                </a:solidFill>
              </a:defRPr>
            </a:lvl1pPr>
            <a:lvl2pPr marL="422041" indent="0">
              <a:buNone/>
              <a:defRPr sz="1292">
                <a:solidFill>
                  <a:srgbClr val="202661"/>
                </a:solidFill>
              </a:defRPr>
            </a:lvl2pPr>
            <a:lvl3pPr marL="844083" indent="0">
              <a:buNone/>
              <a:defRPr sz="1292">
                <a:solidFill>
                  <a:srgbClr val="202661"/>
                </a:solidFill>
              </a:defRPr>
            </a:lvl3pPr>
            <a:lvl4pPr marL="1266124" indent="0">
              <a:buNone/>
              <a:defRPr sz="1292">
                <a:solidFill>
                  <a:srgbClr val="202661"/>
                </a:solidFill>
              </a:defRPr>
            </a:lvl4pPr>
            <a:lvl5pPr marL="1688165" indent="0">
              <a:buNone/>
              <a:defRPr sz="1292">
                <a:solidFill>
                  <a:srgbClr val="20266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09093721"/>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Graphs_introduction">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6189785" cy="228600"/>
          </a:xfrm>
          <a:prstGeom prst="rect">
            <a:avLst/>
          </a:prstGeom>
        </p:spPr>
        <p:txBody>
          <a:bodyPr/>
          <a:lstStyle>
            <a:lvl1pPr marL="0"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875323" y="153516"/>
            <a:ext cx="6189785" cy="228600"/>
          </a:xfrm>
          <a:prstGeom prst="rect">
            <a:avLst/>
          </a:prstGeom>
        </p:spPr>
        <p:txBody>
          <a:bodyPr/>
          <a:lstStyle>
            <a:lvl1pPr marL="0" indent="0">
              <a:buNone/>
              <a:defRPr lang="en-US" sz="831"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8" name="Rectangle 7">
            <a:hlinkClick r:id="rId2"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7"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78001358"/>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raphs_Cross-country">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66"/>
            <a:ext cx="8645850" cy="319307"/>
          </a:xfrm>
          <a:prstGeom prst="rect">
            <a:avLst/>
          </a:prstGeom>
        </p:spPr>
        <p:txBody>
          <a:bodyPr/>
          <a:lstStyle>
            <a:lvl1pPr marL="0" indent="0">
              <a:buNone/>
              <a:defRPr lang="en-US" sz="1292" kern="1200" baseline="0" dirty="0" smtClean="0">
                <a:solidFill>
                  <a:srgbClr val="007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2274277" y="152400"/>
            <a:ext cx="5541964" cy="228600"/>
          </a:xfrm>
          <a:prstGeom prst="rect">
            <a:avLst/>
          </a:prstGeom>
        </p:spPr>
        <p:txBody>
          <a:bodyPr/>
          <a:lstStyle>
            <a:lvl1pPr marL="0" indent="0">
              <a:buNone/>
              <a:defRPr lang="en-US" sz="831" kern="1200" baseline="0" dirty="0" smtClean="0">
                <a:solidFill>
                  <a:srgbClr val="007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Cross-country comparisons/</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 action="ppaction://noaction"/>
          </p:cNvPr>
          <p:cNvSpPr/>
          <p:nvPr userDrawn="1"/>
        </p:nvSpPr>
        <p:spPr>
          <a:xfrm>
            <a:off x="875323" y="152400"/>
            <a:ext cx="1398954"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rId2"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76120481"/>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Graphs_Country_region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6189785" cy="228600"/>
          </a:xfrm>
          <a:prstGeom prst="rect">
            <a:avLst/>
          </a:prstGeom>
        </p:spPr>
        <p:txBody>
          <a:bodyPr/>
          <a:lstStyle>
            <a:lvl1pPr marL="0" indent="0">
              <a:buNone/>
              <a:defRPr lang="en-US" sz="1292" kern="1200" baseline="0" dirty="0" smtClean="0">
                <a:solidFill>
                  <a:srgbClr val="D63D27"/>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903960" y="152400"/>
            <a:ext cx="6189785" cy="228600"/>
          </a:xfrm>
          <a:prstGeom prst="rect">
            <a:avLst/>
          </a:prstGeom>
        </p:spPr>
        <p:txBody>
          <a:bodyPr/>
          <a:lstStyle>
            <a:lvl1pPr marL="0" indent="0">
              <a:buNone/>
              <a:defRPr lang="en-US" sz="831" kern="1200" baseline="0" dirty="0" smtClean="0">
                <a:solidFill>
                  <a:srgbClr val="D63D27"/>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Countries &amp; regions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 action="ppaction://noaction"/>
          </p:cNvPr>
          <p:cNvSpPr/>
          <p:nvPr userDrawn="1"/>
        </p:nvSpPr>
        <p:spPr>
          <a:xfrm>
            <a:off x="890339" y="152399"/>
            <a:ext cx="101364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rId2"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5439073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DB0BDCA7-BE72-46D9-87BC-0006B4AA6151}" type="slidenum">
              <a:rPr lang="cs-CZ" altLang="cs-CZ"/>
              <a:pPr>
                <a:defRPr/>
              </a:pPr>
              <a:t>‹#›</a:t>
            </a:fld>
            <a:endParaRPr lang="cs-CZ" altLang="cs-CZ"/>
          </a:p>
        </p:txBody>
      </p:sp>
    </p:spTree>
    <p:extLst>
      <p:ext uri="{BB962C8B-B14F-4D97-AF65-F5344CB8AC3E}">
        <p14:creationId xmlns:p14="http://schemas.microsoft.com/office/powerpoint/2010/main" val="41208083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Graphs_European Briefing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8403037" cy="292274"/>
          </a:xfrm>
          <a:prstGeom prst="rect">
            <a:avLst/>
          </a:prstGeom>
        </p:spPr>
        <p:txBody>
          <a:bodyPr/>
          <a:lstStyle>
            <a:lvl1pPr marL="0" indent="0">
              <a:buNone/>
              <a:defRPr lang="en-US" sz="1292" kern="1200" baseline="0" dirty="0" smtClean="0">
                <a:solidFill>
                  <a:srgbClr val="54803A"/>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834580" y="152400"/>
            <a:ext cx="6189785" cy="228600"/>
          </a:xfrm>
          <a:prstGeom prst="rect">
            <a:avLst/>
          </a:prstGeom>
        </p:spPr>
        <p:txBody>
          <a:bodyPr/>
          <a:lstStyle>
            <a:lvl1pPr marL="0" indent="0">
              <a:buNone/>
              <a:defRPr lang="en-US" sz="831" kern="1200" baseline="0" dirty="0" smtClean="0">
                <a:solidFill>
                  <a:srgbClr val="54803A"/>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2" name="Rectangle 1"/>
          <p:cNvSpPr/>
          <p:nvPr userDrawn="1"/>
        </p:nvSpPr>
        <p:spPr>
          <a:xfrm>
            <a:off x="211015" y="5867400"/>
            <a:ext cx="119575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6" name="TextBox 5"/>
          <p:cNvSpPr txBox="1"/>
          <p:nvPr userDrawn="1"/>
        </p:nvSpPr>
        <p:spPr>
          <a:xfrm>
            <a:off x="140679" y="5932904"/>
            <a:ext cx="3587262" cy="220188"/>
          </a:xfrm>
          <a:prstGeom prst="rect">
            <a:avLst/>
          </a:prstGeom>
          <a:noFill/>
        </p:spPr>
        <p:txBody>
          <a:bodyPr wrap="square" rtlCol="0">
            <a:spAutoFit/>
          </a:bodyPr>
          <a:lstStyle/>
          <a:p>
            <a:pPr eaLnBrk="1" fontAlgn="auto" hangingPunct="1">
              <a:spcBef>
                <a:spcPts val="0"/>
              </a:spcBef>
              <a:spcAft>
                <a:spcPts val="0"/>
              </a:spcAft>
            </a:pPr>
            <a:r>
              <a:rPr lang="en-US" sz="831" b="1" dirty="0" smtClean="0">
                <a:solidFill>
                  <a:prstClr val="white">
                    <a:lumMod val="65000"/>
                  </a:prstClr>
                </a:solidFill>
                <a:latin typeface="Open Sans"/>
              </a:rPr>
              <a:t>Related content</a:t>
            </a:r>
            <a:endParaRPr lang="en-US" sz="831" b="1" dirty="0">
              <a:solidFill>
                <a:prstClr val="white">
                  <a:lumMod val="65000"/>
                </a:prstClr>
              </a:solidFill>
              <a:latin typeface="Open Sans"/>
            </a:endParaRPr>
          </a:p>
        </p:txBody>
      </p:sp>
      <p:sp>
        <p:nvSpPr>
          <p:cNvPr id="7" name="TextBox 6"/>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European briefings/</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8" name="Rectangle 7">
            <a:hlinkClick r:id="rId2" action="ppaction://hlinksldjump"/>
          </p:cNvPr>
          <p:cNvSpPr/>
          <p:nvPr userDrawn="1"/>
        </p:nvSpPr>
        <p:spPr>
          <a:xfrm>
            <a:off x="890313" y="152399"/>
            <a:ext cx="104062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Rectangle 8">
            <a:hlinkClick r:id="rId3"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10"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555732818"/>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Graphs_Global Megatrend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66"/>
            <a:ext cx="8668974" cy="292275"/>
          </a:xfrm>
          <a:prstGeom prst="rect">
            <a:avLst/>
          </a:prstGeom>
        </p:spPr>
        <p:txBody>
          <a:bodyPr/>
          <a:lstStyle>
            <a:lvl1pPr marL="0" indent="0">
              <a:buNone/>
              <a:defRPr lang="en-US" sz="1292" kern="1200" baseline="0" dirty="0" smtClean="0">
                <a:solidFill>
                  <a:srgbClr val="833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880836" y="152400"/>
            <a:ext cx="6189785" cy="228600"/>
          </a:xfrm>
          <a:prstGeom prst="rect">
            <a:avLst/>
          </a:prstGeom>
        </p:spPr>
        <p:txBody>
          <a:bodyPr/>
          <a:lstStyle>
            <a:lvl1pPr marL="0" indent="0">
              <a:buNone/>
              <a:defRPr lang="en-US" sz="831" kern="1200" baseline="0" dirty="0" smtClean="0">
                <a:solidFill>
                  <a:srgbClr val="833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2" name="Rectangle 1"/>
          <p:cNvSpPr/>
          <p:nvPr userDrawn="1"/>
        </p:nvSpPr>
        <p:spPr>
          <a:xfrm>
            <a:off x="211015" y="5867400"/>
            <a:ext cx="119575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Global megatrends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rId2" action="ppaction://hlinksldjump"/>
          </p:cNvPr>
          <p:cNvSpPr/>
          <p:nvPr userDrawn="1"/>
        </p:nvSpPr>
        <p:spPr>
          <a:xfrm>
            <a:off x="890313" y="152399"/>
            <a:ext cx="104062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rId3"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 Placeholder 9"/>
          <p:cNvSpPr>
            <a:spLocks noGrp="1"/>
          </p:cNvSpPr>
          <p:nvPr>
            <p:ph type="body" sz="quarter" idx="13"/>
          </p:nvPr>
        </p:nvSpPr>
        <p:spPr>
          <a:xfrm>
            <a:off x="211015" y="1380067"/>
            <a:ext cx="8792308" cy="212196"/>
          </a:xfrm>
          <a:prstGeom prst="rect">
            <a:avLst/>
          </a:prstGeom>
        </p:spPr>
        <p:txBody>
          <a:bodyPr/>
          <a:lstStyle>
            <a:lvl1pPr marL="0" indent="0">
              <a:buNone/>
              <a:defRPr sz="1108">
                <a:solidFill>
                  <a:schemeClr val="bg1">
                    <a:lumMod val="50000"/>
                  </a:schemeClr>
                </a:solidFill>
              </a:defRPr>
            </a:lvl1pPr>
            <a:lvl2pPr marL="422041" indent="0">
              <a:buNone/>
              <a:defRPr sz="1108">
                <a:solidFill>
                  <a:schemeClr val="bg1">
                    <a:lumMod val="50000"/>
                  </a:schemeClr>
                </a:solidFill>
              </a:defRPr>
            </a:lvl2pPr>
            <a:lvl3pPr marL="844083" indent="0">
              <a:buNone/>
              <a:defRPr sz="1108">
                <a:solidFill>
                  <a:schemeClr val="bg1">
                    <a:lumMod val="50000"/>
                  </a:schemeClr>
                </a:solidFill>
              </a:defRPr>
            </a:lvl3pPr>
            <a:lvl4pPr marL="1266124" indent="0">
              <a:buNone/>
              <a:defRPr sz="1108">
                <a:solidFill>
                  <a:schemeClr val="bg1">
                    <a:lumMod val="50000"/>
                  </a:schemeClr>
                </a:solidFill>
              </a:defRPr>
            </a:lvl4pPr>
            <a:lvl5pPr marL="1688165" indent="0">
              <a:buNone/>
              <a:defRPr sz="1108">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2678443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Graphs_Synthesi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8792308" cy="228600"/>
          </a:xfrm>
          <a:prstGeom prst="rect">
            <a:avLst/>
          </a:prstGeom>
        </p:spPr>
        <p:txBody>
          <a:bodyPr/>
          <a:lstStyle>
            <a:lvl1pPr marL="0"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406776" y="152400"/>
            <a:ext cx="6189785" cy="228600"/>
          </a:xfrm>
          <a:prstGeom prst="rect">
            <a:avLst/>
          </a:prstGeom>
        </p:spPr>
        <p:txBody>
          <a:bodyPr/>
          <a:lstStyle>
            <a:lvl1pPr marL="0" indent="0">
              <a:buNone/>
              <a:defRPr lang="en-US" sz="831"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Synthesis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rId2" action="ppaction://hlinksldjump"/>
          </p:cNvPr>
          <p:cNvSpPr/>
          <p:nvPr userDrawn="1"/>
        </p:nvSpPr>
        <p:spPr>
          <a:xfrm>
            <a:off x="890313" y="152399"/>
            <a:ext cx="485623" cy="27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rId3"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 Placeholder 9"/>
          <p:cNvSpPr>
            <a:spLocks noGrp="1"/>
          </p:cNvSpPr>
          <p:nvPr>
            <p:ph type="body" sz="quarter" idx="13"/>
          </p:nvPr>
        </p:nvSpPr>
        <p:spPr>
          <a:xfrm>
            <a:off x="2164863" y="1388534"/>
            <a:ext cx="6861906" cy="212196"/>
          </a:xfrm>
          <a:prstGeom prst="rect">
            <a:avLst/>
          </a:prstGeom>
        </p:spPr>
        <p:txBody>
          <a:bodyPr/>
          <a:lstStyle>
            <a:lvl1pPr marL="0" indent="0">
              <a:buNone/>
              <a:defRPr sz="1292">
                <a:solidFill>
                  <a:srgbClr val="202661"/>
                </a:solidFill>
              </a:defRPr>
            </a:lvl1pPr>
            <a:lvl2pPr marL="422041" indent="0">
              <a:buNone/>
              <a:defRPr sz="1292">
                <a:solidFill>
                  <a:srgbClr val="202661"/>
                </a:solidFill>
              </a:defRPr>
            </a:lvl2pPr>
            <a:lvl3pPr marL="844083" indent="0">
              <a:buNone/>
              <a:defRPr sz="1292">
                <a:solidFill>
                  <a:srgbClr val="202661"/>
                </a:solidFill>
              </a:defRPr>
            </a:lvl3pPr>
            <a:lvl4pPr marL="1266124" indent="0">
              <a:buNone/>
              <a:defRPr sz="1292">
                <a:solidFill>
                  <a:srgbClr val="202661"/>
                </a:solidFill>
              </a:defRPr>
            </a:lvl4pPr>
            <a:lvl5pPr marL="1688165" indent="0">
              <a:buNone/>
              <a:defRPr sz="1292">
                <a:solidFill>
                  <a:srgbClr val="20266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1446310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Graphs_introduction">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6189785" cy="228600"/>
          </a:xfrm>
          <a:prstGeom prst="rect">
            <a:avLst/>
          </a:prstGeom>
        </p:spPr>
        <p:txBody>
          <a:bodyPr/>
          <a:lstStyle>
            <a:lvl1pPr marL="0"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875323" y="153516"/>
            <a:ext cx="6189785" cy="228600"/>
          </a:xfrm>
          <a:prstGeom prst="rect">
            <a:avLst/>
          </a:prstGeom>
        </p:spPr>
        <p:txBody>
          <a:bodyPr/>
          <a:lstStyle>
            <a:lvl1pPr marL="0" indent="0">
              <a:buNone/>
              <a:defRPr lang="en-US" sz="831"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8" name="Rectangle 7">
            <a:hlinkClick r:id="rId2"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7"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55451478"/>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Graphs_Cross-country">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66"/>
            <a:ext cx="8645850" cy="319307"/>
          </a:xfrm>
          <a:prstGeom prst="rect">
            <a:avLst/>
          </a:prstGeom>
        </p:spPr>
        <p:txBody>
          <a:bodyPr/>
          <a:lstStyle>
            <a:lvl1pPr marL="0" indent="0">
              <a:buNone/>
              <a:defRPr lang="en-US" sz="1292" kern="1200" baseline="0" dirty="0" smtClean="0">
                <a:solidFill>
                  <a:srgbClr val="007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2274277" y="152400"/>
            <a:ext cx="5541964" cy="228600"/>
          </a:xfrm>
          <a:prstGeom prst="rect">
            <a:avLst/>
          </a:prstGeom>
        </p:spPr>
        <p:txBody>
          <a:bodyPr/>
          <a:lstStyle>
            <a:lvl1pPr marL="0" indent="0">
              <a:buNone/>
              <a:defRPr lang="en-US" sz="831" kern="1200" baseline="0" dirty="0" smtClean="0">
                <a:solidFill>
                  <a:srgbClr val="007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Cross-country comparisons/</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 action="ppaction://noaction"/>
          </p:cNvPr>
          <p:cNvSpPr/>
          <p:nvPr userDrawn="1"/>
        </p:nvSpPr>
        <p:spPr>
          <a:xfrm>
            <a:off x="875323" y="152400"/>
            <a:ext cx="1398954"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rId2"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22879368"/>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Graphs_Country_region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6189785" cy="228600"/>
          </a:xfrm>
          <a:prstGeom prst="rect">
            <a:avLst/>
          </a:prstGeom>
        </p:spPr>
        <p:txBody>
          <a:bodyPr/>
          <a:lstStyle>
            <a:lvl1pPr marL="0" indent="0">
              <a:buNone/>
              <a:defRPr lang="en-US" sz="1292" kern="1200" baseline="0" dirty="0" smtClean="0">
                <a:solidFill>
                  <a:srgbClr val="D63D27"/>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903960" y="152400"/>
            <a:ext cx="6189785" cy="228600"/>
          </a:xfrm>
          <a:prstGeom prst="rect">
            <a:avLst/>
          </a:prstGeom>
        </p:spPr>
        <p:txBody>
          <a:bodyPr/>
          <a:lstStyle>
            <a:lvl1pPr marL="0" indent="0">
              <a:buNone/>
              <a:defRPr lang="en-US" sz="831" kern="1200" baseline="0" dirty="0" smtClean="0">
                <a:solidFill>
                  <a:srgbClr val="D63D27"/>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Countries &amp; regions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 action="ppaction://noaction"/>
          </p:cNvPr>
          <p:cNvSpPr/>
          <p:nvPr userDrawn="1"/>
        </p:nvSpPr>
        <p:spPr>
          <a:xfrm>
            <a:off x="890339" y="152399"/>
            <a:ext cx="101364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rId2"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27304949"/>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Graphs_European Briefing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8403037" cy="292274"/>
          </a:xfrm>
          <a:prstGeom prst="rect">
            <a:avLst/>
          </a:prstGeom>
        </p:spPr>
        <p:txBody>
          <a:bodyPr/>
          <a:lstStyle>
            <a:lvl1pPr marL="0" indent="0">
              <a:buNone/>
              <a:defRPr lang="en-US" sz="1292" kern="1200" baseline="0" dirty="0" smtClean="0">
                <a:solidFill>
                  <a:srgbClr val="54803A"/>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834580" y="152400"/>
            <a:ext cx="6189785" cy="228600"/>
          </a:xfrm>
          <a:prstGeom prst="rect">
            <a:avLst/>
          </a:prstGeom>
        </p:spPr>
        <p:txBody>
          <a:bodyPr/>
          <a:lstStyle>
            <a:lvl1pPr marL="0" indent="0">
              <a:buNone/>
              <a:defRPr lang="en-US" sz="831" kern="1200" baseline="0" dirty="0" smtClean="0">
                <a:solidFill>
                  <a:srgbClr val="54803A"/>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2" name="Rectangle 1"/>
          <p:cNvSpPr/>
          <p:nvPr userDrawn="1"/>
        </p:nvSpPr>
        <p:spPr>
          <a:xfrm>
            <a:off x="211015" y="5867400"/>
            <a:ext cx="119575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6" name="TextBox 5"/>
          <p:cNvSpPr txBox="1"/>
          <p:nvPr userDrawn="1"/>
        </p:nvSpPr>
        <p:spPr>
          <a:xfrm>
            <a:off x="140679" y="5932904"/>
            <a:ext cx="3587262" cy="220188"/>
          </a:xfrm>
          <a:prstGeom prst="rect">
            <a:avLst/>
          </a:prstGeom>
          <a:noFill/>
        </p:spPr>
        <p:txBody>
          <a:bodyPr wrap="square" rtlCol="0">
            <a:spAutoFit/>
          </a:bodyPr>
          <a:lstStyle/>
          <a:p>
            <a:pPr eaLnBrk="1" fontAlgn="auto" hangingPunct="1">
              <a:spcBef>
                <a:spcPts val="0"/>
              </a:spcBef>
              <a:spcAft>
                <a:spcPts val="0"/>
              </a:spcAft>
            </a:pPr>
            <a:r>
              <a:rPr lang="en-US" sz="831" b="1" dirty="0" smtClean="0">
                <a:solidFill>
                  <a:prstClr val="white">
                    <a:lumMod val="65000"/>
                  </a:prstClr>
                </a:solidFill>
                <a:latin typeface="Open Sans"/>
              </a:rPr>
              <a:t>Related content</a:t>
            </a:r>
            <a:endParaRPr lang="en-US" sz="831" b="1" dirty="0">
              <a:solidFill>
                <a:prstClr val="white">
                  <a:lumMod val="65000"/>
                </a:prstClr>
              </a:solidFill>
              <a:latin typeface="Open Sans"/>
            </a:endParaRPr>
          </a:p>
        </p:txBody>
      </p:sp>
      <p:sp>
        <p:nvSpPr>
          <p:cNvPr id="7" name="TextBox 6"/>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European briefings/</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8" name="Rectangle 7">
            <a:hlinkClick r:id="rId2" action="ppaction://hlinksldjump"/>
          </p:cNvPr>
          <p:cNvSpPr/>
          <p:nvPr userDrawn="1"/>
        </p:nvSpPr>
        <p:spPr>
          <a:xfrm>
            <a:off x="890313" y="152399"/>
            <a:ext cx="104062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Rectangle 8">
            <a:hlinkClick r:id="rId3"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10"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832547543"/>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Graphs_Global Megatrend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66"/>
            <a:ext cx="8668974" cy="292275"/>
          </a:xfrm>
          <a:prstGeom prst="rect">
            <a:avLst/>
          </a:prstGeom>
        </p:spPr>
        <p:txBody>
          <a:bodyPr/>
          <a:lstStyle>
            <a:lvl1pPr marL="0" indent="0">
              <a:buNone/>
              <a:defRPr lang="en-US" sz="1292" kern="1200" baseline="0" dirty="0" smtClean="0">
                <a:solidFill>
                  <a:srgbClr val="833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880836" y="152400"/>
            <a:ext cx="6189785" cy="228600"/>
          </a:xfrm>
          <a:prstGeom prst="rect">
            <a:avLst/>
          </a:prstGeom>
        </p:spPr>
        <p:txBody>
          <a:bodyPr/>
          <a:lstStyle>
            <a:lvl1pPr marL="0" indent="0">
              <a:buNone/>
              <a:defRPr lang="en-US" sz="831" kern="1200" baseline="0" dirty="0" smtClean="0">
                <a:solidFill>
                  <a:srgbClr val="833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2" name="Rectangle 1"/>
          <p:cNvSpPr/>
          <p:nvPr userDrawn="1"/>
        </p:nvSpPr>
        <p:spPr>
          <a:xfrm>
            <a:off x="211015" y="5867400"/>
            <a:ext cx="119575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Global megatrends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rId2" action="ppaction://hlinksldjump"/>
          </p:cNvPr>
          <p:cNvSpPr/>
          <p:nvPr userDrawn="1"/>
        </p:nvSpPr>
        <p:spPr>
          <a:xfrm>
            <a:off x="890313" y="152399"/>
            <a:ext cx="104062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rId3"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 Placeholder 9"/>
          <p:cNvSpPr>
            <a:spLocks noGrp="1"/>
          </p:cNvSpPr>
          <p:nvPr>
            <p:ph type="body" sz="quarter" idx="13"/>
          </p:nvPr>
        </p:nvSpPr>
        <p:spPr>
          <a:xfrm>
            <a:off x="211015" y="1380067"/>
            <a:ext cx="8792308" cy="212196"/>
          </a:xfrm>
          <a:prstGeom prst="rect">
            <a:avLst/>
          </a:prstGeom>
        </p:spPr>
        <p:txBody>
          <a:bodyPr/>
          <a:lstStyle>
            <a:lvl1pPr marL="0" indent="0">
              <a:buNone/>
              <a:defRPr sz="1108">
                <a:solidFill>
                  <a:schemeClr val="bg1">
                    <a:lumMod val="50000"/>
                  </a:schemeClr>
                </a:solidFill>
              </a:defRPr>
            </a:lvl1pPr>
            <a:lvl2pPr marL="422041" indent="0">
              <a:buNone/>
              <a:defRPr sz="1108">
                <a:solidFill>
                  <a:schemeClr val="bg1">
                    <a:lumMod val="50000"/>
                  </a:schemeClr>
                </a:solidFill>
              </a:defRPr>
            </a:lvl2pPr>
            <a:lvl3pPr marL="844083" indent="0">
              <a:buNone/>
              <a:defRPr sz="1108">
                <a:solidFill>
                  <a:schemeClr val="bg1">
                    <a:lumMod val="50000"/>
                  </a:schemeClr>
                </a:solidFill>
              </a:defRPr>
            </a:lvl3pPr>
            <a:lvl4pPr marL="1266124" indent="0">
              <a:buNone/>
              <a:defRPr sz="1108">
                <a:solidFill>
                  <a:schemeClr val="bg1">
                    <a:lumMod val="50000"/>
                  </a:schemeClr>
                </a:solidFill>
              </a:defRPr>
            </a:lvl4pPr>
            <a:lvl5pPr marL="1688165" indent="0">
              <a:buNone/>
              <a:defRPr sz="1108">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9968458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EA2E6379-C493-498B-B89F-A53E31F7B839}" type="slidenum">
              <a:rPr lang="cs-CZ" altLang="cs-CZ"/>
              <a:pPr>
                <a:defRPr/>
              </a:pPr>
              <a:t>‹#›</a:t>
            </a:fld>
            <a:endParaRPr lang="cs-CZ" altLang="cs-CZ"/>
          </a:p>
        </p:txBody>
      </p:sp>
    </p:spTree>
    <p:extLst>
      <p:ext uri="{BB962C8B-B14F-4D97-AF65-F5344CB8AC3E}">
        <p14:creationId xmlns:p14="http://schemas.microsoft.com/office/powerpoint/2010/main" val="3096691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D79B27BC-BE2C-4629-92CE-98A81D903CE7}" type="slidenum">
              <a:rPr lang="cs-CZ" altLang="cs-CZ"/>
              <a:pPr>
                <a:defRPr/>
              </a:pPr>
              <a:t>‹#›</a:t>
            </a:fld>
            <a:endParaRPr lang="cs-CZ" altLang="cs-CZ"/>
          </a:p>
        </p:txBody>
      </p:sp>
    </p:spTree>
    <p:extLst>
      <p:ext uri="{BB962C8B-B14F-4D97-AF65-F5344CB8AC3E}">
        <p14:creationId xmlns:p14="http://schemas.microsoft.com/office/powerpoint/2010/main" val="714450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p:cNvSpPr>
            <a:spLocks noGrp="1" noChangeArrowheads="1"/>
          </p:cNvSpPr>
          <p:nvPr>
            <p:ph type="sldNum" sz="quarter" idx="12"/>
          </p:nvPr>
        </p:nvSpPr>
        <p:spPr>
          <a:ln/>
        </p:spPr>
        <p:txBody>
          <a:bodyPr/>
          <a:lstStyle>
            <a:lvl1pPr>
              <a:defRPr/>
            </a:lvl1pPr>
          </a:lstStyle>
          <a:p>
            <a:pPr>
              <a:defRPr/>
            </a:pPr>
            <a:fld id="{CCF11F53-CFDA-44AC-9E4C-B998EB53DE7C}" type="slidenum">
              <a:rPr lang="cs-CZ" altLang="cs-CZ"/>
              <a:pPr>
                <a:defRPr/>
              </a:pPr>
              <a:t>‹#›</a:t>
            </a:fld>
            <a:endParaRPr lang="cs-CZ" altLang="cs-CZ"/>
          </a:p>
        </p:txBody>
      </p:sp>
    </p:spTree>
    <p:extLst>
      <p:ext uri="{BB962C8B-B14F-4D97-AF65-F5344CB8AC3E}">
        <p14:creationId xmlns:p14="http://schemas.microsoft.com/office/powerpoint/2010/main" val="3977969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23421269-CAC8-4603-9855-8D31E3050F86}" type="slidenum">
              <a:rPr lang="cs-CZ" altLang="cs-CZ"/>
              <a:pPr>
                <a:defRPr/>
              </a:pPr>
              <a:t>‹#›</a:t>
            </a:fld>
            <a:endParaRPr lang="cs-CZ" altLang="cs-CZ"/>
          </a:p>
        </p:txBody>
      </p:sp>
    </p:spTree>
    <p:extLst>
      <p:ext uri="{BB962C8B-B14F-4D97-AF65-F5344CB8AC3E}">
        <p14:creationId xmlns:p14="http://schemas.microsoft.com/office/powerpoint/2010/main" val="235992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p:cNvSpPr>
            <a:spLocks noGrp="1" noChangeArrowheads="1"/>
          </p:cNvSpPr>
          <p:nvPr>
            <p:ph type="sldNum" sz="quarter" idx="12"/>
          </p:nvPr>
        </p:nvSpPr>
        <p:spPr>
          <a:ln/>
        </p:spPr>
        <p:txBody>
          <a:bodyPr/>
          <a:lstStyle>
            <a:lvl1pPr>
              <a:defRPr/>
            </a:lvl1pPr>
          </a:lstStyle>
          <a:p>
            <a:pPr>
              <a:defRPr/>
            </a:pPr>
            <a:fld id="{1844556E-B0C5-4F02-AEC9-7403189F80AC}" type="slidenum">
              <a:rPr lang="cs-CZ" altLang="cs-CZ"/>
              <a:pPr>
                <a:defRPr/>
              </a:pPr>
              <a:t>‹#›</a:t>
            </a:fld>
            <a:endParaRPr lang="cs-CZ" altLang="cs-CZ"/>
          </a:p>
        </p:txBody>
      </p:sp>
    </p:spTree>
    <p:extLst>
      <p:ext uri="{BB962C8B-B14F-4D97-AF65-F5344CB8AC3E}">
        <p14:creationId xmlns:p14="http://schemas.microsoft.com/office/powerpoint/2010/main" val="1896819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41285F6D-B766-4AC3-94A5-A73D6F496572}" type="slidenum">
              <a:rPr lang="cs-CZ" altLang="cs-CZ"/>
              <a:pPr>
                <a:defRPr/>
              </a:pPr>
              <a:t>‹#›</a:t>
            </a:fld>
            <a:endParaRPr lang="cs-CZ" altLang="cs-CZ"/>
          </a:p>
        </p:txBody>
      </p:sp>
    </p:spTree>
    <p:extLst>
      <p:ext uri="{BB962C8B-B14F-4D97-AF65-F5344CB8AC3E}">
        <p14:creationId xmlns:p14="http://schemas.microsoft.com/office/powerpoint/2010/main" val="1595649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457200" y="1600200"/>
            <a:ext cx="8229600" cy="452596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927489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CC58315F-880C-4302-A209-C73FBA19E4FC}" type="slidenum">
              <a:rPr lang="cs-CZ" altLang="cs-CZ"/>
              <a:pPr>
                <a:defRPr/>
              </a:pPr>
              <a:t>‹#›</a:t>
            </a:fld>
            <a:endParaRPr lang="cs-CZ" altLang="cs-CZ"/>
          </a:p>
        </p:txBody>
      </p:sp>
    </p:spTree>
    <p:extLst>
      <p:ext uri="{BB962C8B-B14F-4D97-AF65-F5344CB8AC3E}">
        <p14:creationId xmlns:p14="http://schemas.microsoft.com/office/powerpoint/2010/main" val="2047326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F86B091C-DE8E-4DE8-ADB1-066FB1A2B2E3}" type="slidenum">
              <a:rPr lang="cs-CZ" altLang="cs-CZ"/>
              <a:pPr>
                <a:defRPr/>
              </a:pPr>
              <a:t>‹#›</a:t>
            </a:fld>
            <a:endParaRPr lang="cs-CZ" altLang="cs-CZ"/>
          </a:p>
        </p:txBody>
      </p:sp>
    </p:spTree>
    <p:extLst>
      <p:ext uri="{BB962C8B-B14F-4D97-AF65-F5344CB8AC3E}">
        <p14:creationId xmlns:p14="http://schemas.microsoft.com/office/powerpoint/2010/main" val="3255669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10FAFFF3-EF1B-4ECE-9E8A-34DDEEADC891}" type="slidenum">
              <a:rPr lang="cs-CZ" altLang="cs-CZ"/>
              <a:pPr>
                <a:defRPr/>
              </a:pPr>
              <a:t>‹#›</a:t>
            </a:fld>
            <a:endParaRPr lang="cs-CZ" altLang="cs-CZ"/>
          </a:p>
        </p:txBody>
      </p:sp>
    </p:spTree>
    <p:extLst>
      <p:ext uri="{BB962C8B-B14F-4D97-AF65-F5344CB8AC3E}">
        <p14:creationId xmlns:p14="http://schemas.microsoft.com/office/powerpoint/2010/main" val="3266356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a:prstGeom prst="rect">
            <a:avLst/>
          </a:prstGeo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Tree>
    <p:extLst>
      <p:ext uri="{BB962C8B-B14F-4D97-AF65-F5344CB8AC3E}">
        <p14:creationId xmlns:p14="http://schemas.microsoft.com/office/powerpoint/2010/main" val="230269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457200" y="1600200"/>
            <a:ext cx="8229600" cy="452596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543405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Tree>
    <p:extLst>
      <p:ext uri="{BB962C8B-B14F-4D97-AF65-F5344CB8AC3E}">
        <p14:creationId xmlns:p14="http://schemas.microsoft.com/office/powerpoint/2010/main" val="565238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052409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4436171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2392086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503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Tree>
    <p:extLst>
      <p:ext uri="{BB962C8B-B14F-4D97-AF65-F5344CB8AC3E}">
        <p14:creationId xmlns:p14="http://schemas.microsoft.com/office/powerpoint/2010/main" val="15698239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4150154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3974539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1600200"/>
            <a:ext cx="8229600" cy="4525963"/>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898620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9396047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a:prstGeom prst="rect">
            <a:avLst/>
          </a:prstGeo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Tree>
    <p:extLst>
      <p:ext uri="{BB962C8B-B14F-4D97-AF65-F5344CB8AC3E}">
        <p14:creationId xmlns:p14="http://schemas.microsoft.com/office/powerpoint/2010/main" val="3663721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457200" y="1600200"/>
            <a:ext cx="8229600" cy="452596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732643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Tree>
    <p:extLst>
      <p:ext uri="{BB962C8B-B14F-4D97-AF65-F5344CB8AC3E}">
        <p14:creationId xmlns:p14="http://schemas.microsoft.com/office/powerpoint/2010/main" val="763987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29201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4066567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546741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3358204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406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2949030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284015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1600200"/>
            <a:ext cx="8229600" cy="4525963"/>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818958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2700679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a:prstGeom prst="rect">
            <a:avLst/>
          </a:prstGeo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Tree>
    <p:extLst>
      <p:ext uri="{BB962C8B-B14F-4D97-AF65-F5344CB8AC3E}">
        <p14:creationId xmlns:p14="http://schemas.microsoft.com/office/powerpoint/2010/main" val="2742402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457200" y="1600200"/>
            <a:ext cx="8229600" cy="452596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8365441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Tree>
    <p:extLst>
      <p:ext uri="{BB962C8B-B14F-4D97-AF65-F5344CB8AC3E}">
        <p14:creationId xmlns:p14="http://schemas.microsoft.com/office/powerpoint/2010/main" val="1249586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1970830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2784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644026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1704409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1152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1078763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250237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1600200"/>
            <a:ext cx="8229600" cy="4525963"/>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12549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41923235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a:prstGeom prst="rect">
            <a:avLst/>
          </a:prstGeo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Tree>
    <p:extLst>
      <p:ext uri="{BB962C8B-B14F-4D97-AF65-F5344CB8AC3E}">
        <p14:creationId xmlns:p14="http://schemas.microsoft.com/office/powerpoint/2010/main" val="772378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457200" y="1600200"/>
            <a:ext cx="8229600" cy="452596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869054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Tree>
    <p:extLst>
      <p:ext uri="{BB962C8B-B14F-4D97-AF65-F5344CB8AC3E}">
        <p14:creationId xmlns:p14="http://schemas.microsoft.com/office/powerpoint/2010/main" val="38789246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395971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24846937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4078605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15256506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595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2033319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9908711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1600200"/>
            <a:ext cx="8229600" cy="4525963"/>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5352259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2293545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01C1C9BD-E155-49B5-A7EC-1794D99BE039}" type="slidenum">
              <a:rPr lang="cs-CZ" altLang="cs-CZ"/>
              <a:pPr>
                <a:defRPr/>
              </a:pPr>
              <a:t>‹#›</a:t>
            </a:fld>
            <a:endParaRPr lang="cs-CZ" altLang="cs-CZ"/>
          </a:p>
        </p:txBody>
      </p:sp>
    </p:spTree>
    <p:extLst>
      <p:ext uri="{BB962C8B-B14F-4D97-AF65-F5344CB8AC3E}">
        <p14:creationId xmlns:p14="http://schemas.microsoft.com/office/powerpoint/2010/main" val="36224041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A697ACCE-0371-4EB5-93CE-5E4EA9850682}" type="slidenum">
              <a:rPr lang="cs-CZ" altLang="cs-CZ"/>
              <a:pPr>
                <a:defRPr/>
              </a:pPr>
              <a:t>‹#›</a:t>
            </a:fld>
            <a:endParaRPr lang="cs-CZ" altLang="cs-CZ"/>
          </a:p>
        </p:txBody>
      </p:sp>
    </p:spTree>
    <p:extLst>
      <p:ext uri="{BB962C8B-B14F-4D97-AF65-F5344CB8AC3E}">
        <p14:creationId xmlns:p14="http://schemas.microsoft.com/office/powerpoint/2010/main" val="31951752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04FCD990-831D-4338-83AF-2D456374FDDF}" type="slidenum">
              <a:rPr lang="cs-CZ" altLang="cs-CZ"/>
              <a:pPr>
                <a:defRPr/>
              </a:pPr>
              <a:t>‹#›</a:t>
            </a:fld>
            <a:endParaRPr lang="cs-CZ" altLang="cs-CZ"/>
          </a:p>
        </p:txBody>
      </p:sp>
    </p:spTree>
    <p:extLst>
      <p:ext uri="{BB962C8B-B14F-4D97-AF65-F5344CB8AC3E}">
        <p14:creationId xmlns:p14="http://schemas.microsoft.com/office/powerpoint/2010/main" val="3672480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8426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D881FE08-DCE9-4E32-AAC4-94E2CCDC1BD2}" type="slidenum">
              <a:rPr lang="cs-CZ" altLang="cs-CZ"/>
              <a:pPr>
                <a:defRPr/>
              </a:pPr>
              <a:t>‹#›</a:t>
            </a:fld>
            <a:endParaRPr lang="cs-CZ" altLang="cs-CZ"/>
          </a:p>
        </p:txBody>
      </p:sp>
    </p:spTree>
    <p:extLst>
      <p:ext uri="{BB962C8B-B14F-4D97-AF65-F5344CB8AC3E}">
        <p14:creationId xmlns:p14="http://schemas.microsoft.com/office/powerpoint/2010/main" val="42644347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p:cNvSpPr>
            <a:spLocks noGrp="1" noChangeArrowheads="1"/>
          </p:cNvSpPr>
          <p:nvPr>
            <p:ph type="sldNum" sz="quarter" idx="12"/>
          </p:nvPr>
        </p:nvSpPr>
        <p:spPr>
          <a:ln/>
        </p:spPr>
        <p:txBody>
          <a:bodyPr/>
          <a:lstStyle>
            <a:lvl1pPr>
              <a:defRPr/>
            </a:lvl1pPr>
          </a:lstStyle>
          <a:p>
            <a:pPr>
              <a:defRPr/>
            </a:pPr>
            <a:fld id="{37F80EDA-6FF2-4C75-BD19-367AA84808A6}" type="slidenum">
              <a:rPr lang="cs-CZ" altLang="cs-CZ"/>
              <a:pPr>
                <a:defRPr/>
              </a:pPr>
              <a:t>‹#›</a:t>
            </a:fld>
            <a:endParaRPr lang="cs-CZ" altLang="cs-CZ"/>
          </a:p>
        </p:txBody>
      </p:sp>
    </p:spTree>
    <p:extLst>
      <p:ext uri="{BB962C8B-B14F-4D97-AF65-F5344CB8AC3E}">
        <p14:creationId xmlns:p14="http://schemas.microsoft.com/office/powerpoint/2010/main" val="19221414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A30F5205-9FE0-4A5F-A638-A20C0FAA9B9E}" type="slidenum">
              <a:rPr lang="cs-CZ" altLang="cs-CZ"/>
              <a:pPr>
                <a:defRPr/>
              </a:pPr>
              <a:t>‹#›</a:t>
            </a:fld>
            <a:endParaRPr lang="cs-CZ" altLang="cs-CZ"/>
          </a:p>
        </p:txBody>
      </p:sp>
    </p:spTree>
    <p:extLst>
      <p:ext uri="{BB962C8B-B14F-4D97-AF65-F5344CB8AC3E}">
        <p14:creationId xmlns:p14="http://schemas.microsoft.com/office/powerpoint/2010/main" val="39205704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p:cNvSpPr>
            <a:spLocks noGrp="1" noChangeArrowheads="1"/>
          </p:cNvSpPr>
          <p:nvPr>
            <p:ph type="sldNum" sz="quarter" idx="12"/>
          </p:nvPr>
        </p:nvSpPr>
        <p:spPr>
          <a:ln/>
        </p:spPr>
        <p:txBody>
          <a:bodyPr/>
          <a:lstStyle>
            <a:lvl1pPr>
              <a:defRPr/>
            </a:lvl1pPr>
          </a:lstStyle>
          <a:p>
            <a:pPr>
              <a:defRPr/>
            </a:pPr>
            <a:fld id="{D004B34F-7ADE-40C3-9C09-27D512494445}" type="slidenum">
              <a:rPr lang="cs-CZ" altLang="cs-CZ"/>
              <a:pPr>
                <a:defRPr/>
              </a:pPr>
              <a:t>‹#›</a:t>
            </a:fld>
            <a:endParaRPr lang="cs-CZ" altLang="cs-CZ"/>
          </a:p>
        </p:txBody>
      </p:sp>
    </p:spTree>
    <p:extLst>
      <p:ext uri="{BB962C8B-B14F-4D97-AF65-F5344CB8AC3E}">
        <p14:creationId xmlns:p14="http://schemas.microsoft.com/office/powerpoint/2010/main" val="27704519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1AAD0D7D-6887-4341-82D5-2D9FCEFB88E8}" type="slidenum">
              <a:rPr lang="cs-CZ" altLang="cs-CZ"/>
              <a:pPr>
                <a:defRPr/>
              </a:pPr>
              <a:t>‹#›</a:t>
            </a:fld>
            <a:endParaRPr lang="cs-CZ" altLang="cs-CZ"/>
          </a:p>
        </p:txBody>
      </p:sp>
    </p:spTree>
    <p:extLst>
      <p:ext uri="{BB962C8B-B14F-4D97-AF65-F5344CB8AC3E}">
        <p14:creationId xmlns:p14="http://schemas.microsoft.com/office/powerpoint/2010/main" val="852148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5A0CA93F-AF4C-45E6-8CA1-1FC3EE72A020}" type="slidenum">
              <a:rPr lang="cs-CZ" altLang="cs-CZ"/>
              <a:pPr>
                <a:defRPr/>
              </a:pPr>
              <a:t>‹#›</a:t>
            </a:fld>
            <a:endParaRPr lang="cs-CZ" altLang="cs-CZ"/>
          </a:p>
        </p:txBody>
      </p:sp>
    </p:spTree>
    <p:extLst>
      <p:ext uri="{BB962C8B-B14F-4D97-AF65-F5344CB8AC3E}">
        <p14:creationId xmlns:p14="http://schemas.microsoft.com/office/powerpoint/2010/main" val="22160967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2C732A37-FA8C-4145-B993-02A1277CA046}" type="slidenum">
              <a:rPr lang="cs-CZ" altLang="cs-CZ"/>
              <a:pPr>
                <a:defRPr/>
              </a:pPr>
              <a:t>‹#›</a:t>
            </a:fld>
            <a:endParaRPr lang="cs-CZ" altLang="cs-CZ"/>
          </a:p>
        </p:txBody>
      </p:sp>
    </p:spTree>
    <p:extLst>
      <p:ext uri="{BB962C8B-B14F-4D97-AF65-F5344CB8AC3E}">
        <p14:creationId xmlns:p14="http://schemas.microsoft.com/office/powerpoint/2010/main" val="36240753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30DC7566-C874-4E2C-8D32-1E7993ECFA2A}" type="slidenum">
              <a:rPr lang="cs-CZ" altLang="cs-CZ"/>
              <a:pPr>
                <a:defRPr/>
              </a:pPr>
              <a:t>‹#›</a:t>
            </a:fld>
            <a:endParaRPr lang="cs-CZ" altLang="cs-CZ"/>
          </a:p>
        </p:txBody>
      </p:sp>
    </p:spTree>
    <p:extLst>
      <p:ext uri="{BB962C8B-B14F-4D97-AF65-F5344CB8AC3E}">
        <p14:creationId xmlns:p14="http://schemas.microsoft.com/office/powerpoint/2010/main" val="2586474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442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aphs_Synthesi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8792308" cy="228600"/>
          </a:xfrm>
          <a:prstGeom prst="rect">
            <a:avLst/>
          </a:prstGeom>
        </p:spPr>
        <p:txBody>
          <a:bodyPr/>
          <a:lstStyle>
            <a:lvl1pPr marL="0"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406776" y="152400"/>
            <a:ext cx="6189785" cy="228600"/>
          </a:xfrm>
          <a:prstGeom prst="rect">
            <a:avLst/>
          </a:prstGeom>
        </p:spPr>
        <p:txBody>
          <a:bodyPr/>
          <a:lstStyle>
            <a:lvl1pPr marL="0" indent="0">
              <a:buNone/>
              <a:defRPr lang="en-US" sz="831"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Synthesis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rId2" action="ppaction://hlinksldjump"/>
          </p:cNvPr>
          <p:cNvSpPr/>
          <p:nvPr userDrawn="1"/>
        </p:nvSpPr>
        <p:spPr>
          <a:xfrm>
            <a:off x="890313" y="152399"/>
            <a:ext cx="485623" cy="27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rId3"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 Placeholder 9"/>
          <p:cNvSpPr>
            <a:spLocks noGrp="1"/>
          </p:cNvSpPr>
          <p:nvPr>
            <p:ph type="body" sz="quarter" idx="13"/>
          </p:nvPr>
        </p:nvSpPr>
        <p:spPr>
          <a:xfrm>
            <a:off x="2164863" y="1388534"/>
            <a:ext cx="6861906" cy="212196"/>
          </a:xfrm>
          <a:prstGeom prst="rect">
            <a:avLst/>
          </a:prstGeom>
        </p:spPr>
        <p:txBody>
          <a:bodyPr/>
          <a:lstStyle>
            <a:lvl1pPr marL="0" indent="0">
              <a:buNone/>
              <a:defRPr sz="1292">
                <a:solidFill>
                  <a:srgbClr val="202661"/>
                </a:solidFill>
              </a:defRPr>
            </a:lvl1pPr>
            <a:lvl2pPr marL="422041" indent="0">
              <a:buNone/>
              <a:defRPr sz="1292">
                <a:solidFill>
                  <a:srgbClr val="202661"/>
                </a:solidFill>
              </a:defRPr>
            </a:lvl2pPr>
            <a:lvl3pPr marL="844083" indent="0">
              <a:buNone/>
              <a:defRPr sz="1292">
                <a:solidFill>
                  <a:srgbClr val="202661"/>
                </a:solidFill>
              </a:defRPr>
            </a:lvl3pPr>
            <a:lvl4pPr marL="1266124" indent="0">
              <a:buNone/>
              <a:defRPr sz="1292">
                <a:solidFill>
                  <a:srgbClr val="202661"/>
                </a:solidFill>
              </a:defRPr>
            </a:lvl4pPr>
            <a:lvl5pPr marL="1688165" indent="0">
              <a:buNone/>
              <a:defRPr sz="1292">
                <a:solidFill>
                  <a:srgbClr val="20266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421585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23030064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Graphs_introduction">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6189785" cy="228600"/>
          </a:xfrm>
          <a:prstGeom prst="rect">
            <a:avLst/>
          </a:prstGeom>
        </p:spPr>
        <p:txBody>
          <a:bodyPr/>
          <a:lstStyle>
            <a:lvl1pPr marL="0"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875323" y="153516"/>
            <a:ext cx="6189785" cy="228600"/>
          </a:xfrm>
          <a:prstGeom prst="rect">
            <a:avLst/>
          </a:prstGeom>
        </p:spPr>
        <p:txBody>
          <a:bodyPr/>
          <a:lstStyle>
            <a:lvl1pPr marL="0" indent="0">
              <a:buNone/>
              <a:defRPr lang="en-US" sz="831"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8" name="Rectangle 7">
            <a:hlinkClick r:id="rId2"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7"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306017924"/>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aphs_Cross-country">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66"/>
            <a:ext cx="8645850" cy="319307"/>
          </a:xfrm>
          <a:prstGeom prst="rect">
            <a:avLst/>
          </a:prstGeom>
        </p:spPr>
        <p:txBody>
          <a:bodyPr/>
          <a:lstStyle>
            <a:lvl1pPr marL="0" indent="0">
              <a:buNone/>
              <a:defRPr lang="en-US" sz="1292" kern="1200" baseline="0" dirty="0" smtClean="0">
                <a:solidFill>
                  <a:srgbClr val="007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2274277" y="152400"/>
            <a:ext cx="5541964" cy="228600"/>
          </a:xfrm>
          <a:prstGeom prst="rect">
            <a:avLst/>
          </a:prstGeom>
        </p:spPr>
        <p:txBody>
          <a:bodyPr/>
          <a:lstStyle>
            <a:lvl1pPr marL="0" indent="0">
              <a:buNone/>
              <a:defRPr lang="en-US" sz="831" kern="1200" baseline="0" dirty="0" smtClean="0">
                <a:solidFill>
                  <a:srgbClr val="007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Cross-country comparisons/</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 action="ppaction://noaction"/>
          </p:cNvPr>
          <p:cNvSpPr/>
          <p:nvPr userDrawn="1"/>
        </p:nvSpPr>
        <p:spPr>
          <a:xfrm>
            <a:off x="875323" y="152400"/>
            <a:ext cx="1398954"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rId2"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30180537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Graphs_Country_region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6189785" cy="228600"/>
          </a:xfrm>
          <a:prstGeom prst="rect">
            <a:avLst/>
          </a:prstGeom>
        </p:spPr>
        <p:txBody>
          <a:bodyPr/>
          <a:lstStyle>
            <a:lvl1pPr marL="0" indent="0">
              <a:buNone/>
              <a:defRPr lang="en-US" sz="1292" kern="1200" baseline="0" dirty="0" smtClean="0">
                <a:solidFill>
                  <a:srgbClr val="D63D27"/>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903960" y="152400"/>
            <a:ext cx="6189785" cy="228600"/>
          </a:xfrm>
          <a:prstGeom prst="rect">
            <a:avLst/>
          </a:prstGeom>
        </p:spPr>
        <p:txBody>
          <a:bodyPr/>
          <a:lstStyle>
            <a:lvl1pPr marL="0" indent="0">
              <a:buNone/>
              <a:defRPr lang="en-US" sz="831" kern="1200" baseline="0" dirty="0" smtClean="0">
                <a:solidFill>
                  <a:srgbClr val="D63D27"/>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Countries &amp; regions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 action="ppaction://noaction"/>
          </p:cNvPr>
          <p:cNvSpPr/>
          <p:nvPr userDrawn="1"/>
        </p:nvSpPr>
        <p:spPr>
          <a:xfrm>
            <a:off x="890339" y="152399"/>
            <a:ext cx="101364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rId2"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17927354"/>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raphs_European Briefing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8403037" cy="292274"/>
          </a:xfrm>
          <a:prstGeom prst="rect">
            <a:avLst/>
          </a:prstGeom>
        </p:spPr>
        <p:txBody>
          <a:bodyPr/>
          <a:lstStyle>
            <a:lvl1pPr marL="0" indent="0">
              <a:buNone/>
              <a:defRPr lang="en-US" sz="1292" kern="1200" baseline="0" dirty="0" smtClean="0">
                <a:solidFill>
                  <a:srgbClr val="54803A"/>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834580" y="152400"/>
            <a:ext cx="6189785" cy="228600"/>
          </a:xfrm>
          <a:prstGeom prst="rect">
            <a:avLst/>
          </a:prstGeom>
        </p:spPr>
        <p:txBody>
          <a:bodyPr/>
          <a:lstStyle>
            <a:lvl1pPr marL="0" indent="0">
              <a:buNone/>
              <a:defRPr lang="en-US" sz="831" kern="1200" baseline="0" dirty="0" smtClean="0">
                <a:solidFill>
                  <a:srgbClr val="54803A"/>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2" name="Rectangle 1"/>
          <p:cNvSpPr/>
          <p:nvPr userDrawn="1"/>
        </p:nvSpPr>
        <p:spPr>
          <a:xfrm>
            <a:off x="211015" y="5867400"/>
            <a:ext cx="119575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6" name="TextBox 5"/>
          <p:cNvSpPr txBox="1"/>
          <p:nvPr userDrawn="1"/>
        </p:nvSpPr>
        <p:spPr>
          <a:xfrm>
            <a:off x="140679" y="5932904"/>
            <a:ext cx="3587262" cy="220188"/>
          </a:xfrm>
          <a:prstGeom prst="rect">
            <a:avLst/>
          </a:prstGeom>
          <a:noFill/>
        </p:spPr>
        <p:txBody>
          <a:bodyPr wrap="square" rtlCol="0">
            <a:spAutoFit/>
          </a:bodyPr>
          <a:lstStyle/>
          <a:p>
            <a:pPr eaLnBrk="1" fontAlgn="auto" hangingPunct="1">
              <a:spcBef>
                <a:spcPts val="0"/>
              </a:spcBef>
              <a:spcAft>
                <a:spcPts val="0"/>
              </a:spcAft>
            </a:pPr>
            <a:r>
              <a:rPr lang="en-US" sz="831" b="1" dirty="0" smtClean="0">
                <a:solidFill>
                  <a:prstClr val="white">
                    <a:lumMod val="65000"/>
                  </a:prstClr>
                </a:solidFill>
                <a:latin typeface="Open Sans"/>
              </a:rPr>
              <a:t>Related content</a:t>
            </a:r>
            <a:endParaRPr lang="en-US" sz="831" b="1" dirty="0">
              <a:solidFill>
                <a:prstClr val="white">
                  <a:lumMod val="65000"/>
                </a:prstClr>
              </a:solidFill>
              <a:latin typeface="Open Sans"/>
            </a:endParaRPr>
          </a:p>
        </p:txBody>
      </p:sp>
      <p:sp>
        <p:nvSpPr>
          <p:cNvPr id="7" name="TextBox 6"/>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European briefings/</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8" name="Rectangle 7">
            <a:hlinkClick r:id="rId2" action="ppaction://hlinksldjump"/>
          </p:cNvPr>
          <p:cNvSpPr/>
          <p:nvPr userDrawn="1"/>
        </p:nvSpPr>
        <p:spPr>
          <a:xfrm>
            <a:off x="890313" y="152399"/>
            <a:ext cx="104062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Rectangle 8">
            <a:hlinkClick r:id="rId3"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10"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606937971"/>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Graphs_Global Megatrend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66"/>
            <a:ext cx="8668974" cy="292275"/>
          </a:xfrm>
          <a:prstGeom prst="rect">
            <a:avLst/>
          </a:prstGeom>
        </p:spPr>
        <p:txBody>
          <a:bodyPr/>
          <a:lstStyle>
            <a:lvl1pPr marL="0" indent="0">
              <a:buNone/>
              <a:defRPr lang="en-US" sz="1292" kern="1200" baseline="0" dirty="0" smtClean="0">
                <a:solidFill>
                  <a:srgbClr val="833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880836" y="152400"/>
            <a:ext cx="6189785" cy="228600"/>
          </a:xfrm>
          <a:prstGeom prst="rect">
            <a:avLst/>
          </a:prstGeom>
        </p:spPr>
        <p:txBody>
          <a:bodyPr/>
          <a:lstStyle>
            <a:lvl1pPr marL="0" indent="0">
              <a:buNone/>
              <a:defRPr lang="en-US" sz="831" kern="1200" baseline="0" dirty="0" smtClean="0">
                <a:solidFill>
                  <a:srgbClr val="833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2" name="Rectangle 1"/>
          <p:cNvSpPr/>
          <p:nvPr userDrawn="1"/>
        </p:nvSpPr>
        <p:spPr>
          <a:xfrm>
            <a:off x="211015" y="5867400"/>
            <a:ext cx="119575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Global megatrends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rId2" action="ppaction://hlinksldjump"/>
          </p:cNvPr>
          <p:cNvSpPr/>
          <p:nvPr userDrawn="1"/>
        </p:nvSpPr>
        <p:spPr>
          <a:xfrm>
            <a:off x="890313" y="152399"/>
            <a:ext cx="104062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rId3"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 Placeholder 9"/>
          <p:cNvSpPr>
            <a:spLocks noGrp="1"/>
          </p:cNvSpPr>
          <p:nvPr>
            <p:ph type="body" sz="quarter" idx="13"/>
          </p:nvPr>
        </p:nvSpPr>
        <p:spPr>
          <a:xfrm>
            <a:off x="211015" y="1380067"/>
            <a:ext cx="8792308" cy="212196"/>
          </a:xfrm>
          <a:prstGeom prst="rect">
            <a:avLst/>
          </a:prstGeom>
        </p:spPr>
        <p:txBody>
          <a:bodyPr/>
          <a:lstStyle>
            <a:lvl1pPr marL="0" indent="0">
              <a:buNone/>
              <a:defRPr sz="1108">
                <a:solidFill>
                  <a:schemeClr val="bg1">
                    <a:lumMod val="50000"/>
                  </a:schemeClr>
                </a:solidFill>
              </a:defRPr>
            </a:lvl1pPr>
            <a:lvl2pPr marL="422041" indent="0">
              <a:buNone/>
              <a:defRPr sz="1108">
                <a:solidFill>
                  <a:schemeClr val="bg1">
                    <a:lumMod val="50000"/>
                  </a:schemeClr>
                </a:solidFill>
              </a:defRPr>
            </a:lvl2pPr>
            <a:lvl3pPr marL="844083" indent="0">
              <a:buNone/>
              <a:defRPr sz="1108">
                <a:solidFill>
                  <a:schemeClr val="bg1">
                    <a:lumMod val="50000"/>
                  </a:schemeClr>
                </a:solidFill>
              </a:defRPr>
            </a:lvl3pPr>
            <a:lvl4pPr marL="1266124" indent="0">
              <a:buNone/>
              <a:defRPr sz="1108">
                <a:solidFill>
                  <a:schemeClr val="bg1">
                    <a:lumMod val="50000"/>
                  </a:schemeClr>
                </a:solidFill>
              </a:defRPr>
            </a:lvl4pPr>
            <a:lvl5pPr marL="1688165" indent="0">
              <a:buNone/>
              <a:defRPr sz="1108">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96874080"/>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Graphs_Synthesi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8792308" cy="228600"/>
          </a:xfrm>
          <a:prstGeom prst="rect">
            <a:avLst/>
          </a:prstGeom>
        </p:spPr>
        <p:txBody>
          <a:bodyPr/>
          <a:lstStyle>
            <a:lvl1pPr marL="0"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8" name="Rectangle 7">
            <a:hlinkClick r:id="" action="ppaction://noaction"/>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 Placeholder 9"/>
          <p:cNvSpPr>
            <a:spLocks noGrp="1"/>
          </p:cNvSpPr>
          <p:nvPr>
            <p:ph type="body" sz="quarter" idx="13"/>
          </p:nvPr>
        </p:nvSpPr>
        <p:spPr>
          <a:xfrm>
            <a:off x="2164863" y="1388534"/>
            <a:ext cx="6861906" cy="212196"/>
          </a:xfrm>
          <a:prstGeom prst="rect">
            <a:avLst/>
          </a:prstGeom>
        </p:spPr>
        <p:txBody>
          <a:bodyPr/>
          <a:lstStyle>
            <a:lvl1pPr marL="0" indent="0">
              <a:buNone/>
              <a:defRPr sz="1292">
                <a:solidFill>
                  <a:srgbClr val="202661"/>
                </a:solidFill>
              </a:defRPr>
            </a:lvl1pPr>
            <a:lvl2pPr marL="422041" indent="0">
              <a:buNone/>
              <a:defRPr sz="1292">
                <a:solidFill>
                  <a:srgbClr val="202661"/>
                </a:solidFill>
              </a:defRPr>
            </a:lvl2pPr>
            <a:lvl3pPr marL="844083" indent="0">
              <a:buNone/>
              <a:defRPr sz="1292">
                <a:solidFill>
                  <a:srgbClr val="202661"/>
                </a:solidFill>
              </a:defRPr>
            </a:lvl3pPr>
            <a:lvl4pPr marL="1266124" indent="0">
              <a:buNone/>
              <a:defRPr sz="1292">
                <a:solidFill>
                  <a:srgbClr val="202661"/>
                </a:solidFill>
              </a:defRPr>
            </a:lvl4pPr>
            <a:lvl5pPr marL="1688165" indent="0">
              <a:buNone/>
              <a:defRPr sz="1292">
                <a:solidFill>
                  <a:srgbClr val="20266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34048725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aphs_Synthesi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8792308" cy="228600"/>
          </a:xfrm>
          <a:prstGeom prst="rect">
            <a:avLst/>
          </a:prstGeom>
        </p:spPr>
        <p:txBody>
          <a:bodyPr/>
          <a:lstStyle>
            <a:lvl1pPr marL="0"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8" name="Rectangle 7">
            <a:hlinkClick r:id="" action="ppaction://noaction"/>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 Placeholder 9"/>
          <p:cNvSpPr>
            <a:spLocks noGrp="1"/>
          </p:cNvSpPr>
          <p:nvPr>
            <p:ph type="body" sz="quarter" idx="13"/>
          </p:nvPr>
        </p:nvSpPr>
        <p:spPr>
          <a:xfrm>
            <a:off x="2164863" y="1388534"/>
            <a:ext cx="6861906" cy="212196"/>
          </a:xfrm>
          <a:prstGeom prst="rect">
            <a:avLst/>
          </a:prstGeom>
        </p:spPr>
        <p:txBody>
          <a:bodyPr/>
          <a:lstStyle>
            <a:lvl1pPr marL="0" indent="0">
              <a:buNone/>
              <a:defRPr sz="1292">
                <a:solidFill>
                  <a:srgbClr val="202661"/>
                </a:solidFill>
              </a:defRPr>
            </a:lvl1pPr>
            <a:lvl2pPr marL="422041" indent="0">
              <a:buNone/>
              <a:defRPr sz="1292">
                <a:solidFill>
                  <a:srgbClr val="202661"/>
                </a:solidFill>
              </a:defRPr>
            </a:lvl2pPr>
            <a:lvl3pPr marL="844083" indent="0">
              <a:buNone/>
              <a:defRPr sz="1292">
                <a:solidFill>
                  <a:srgbClr val="202661"/>
                </a:solidFill>
              </a:defRPr>
            </a:lvl3pPr>
            <a:lvl4pPr marL="1266124" indent="0">
              <a:buNone/>
              <a:defRPr sz="1292">
                <a:solidFill>
                  <a:srgbClr val="202661"/>
                </a:solidFill>
              </a:defRPr>
            </a:lvl4pPr>
            <a:lvl5pPr marL="1688165" indent="0">
              <a:buNone/>
              <a:defRPr sz="1292">
                <a:solidFill>
                  <a:srgbClr val="20266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03554054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Graphs_introduction">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6189785" cy="228600"/>
          </a:xfrm>
          <a:prstGeom prst="rect">
            <a:avLst/>
          </a:prstGeom>
        </p:spPr>
        <p:txBody>
          <a:bodyPr/>
          <a:lstStyle>
            <a:lvl1pPr marL="0"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8" name="Rectangle 7">
            <a:hlinkClick r:id="" action="ppaction://noaction"/>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7"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007439939"/>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Graphs_Cross-country">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66"/>
            <a:ext cx="8645850" cy="319307"/>
          </a:xfrm>
          <a:prstGeom prst="rect">
            <a:avLst/>
          </a:prstGeom>
        </p:spPr>
        <p:txBody>
          <a:bodyPr/>
          <a:lstStyle>
            <a:lvl1pPr marL="0" indent="0">
              <a:buNone/>
              <a:defRPr lang="en-US" sz="1292" kern="1200" baseline="0" dirty="0" smtClean="0">
                <a:solidFill>
                  <a:srgbClr val="007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2274277" y="152400"/>
            <a:ext cx="5541964" cy="228600"/>
          </a:xfrm>
          <a:prstGeom prst="rect">
            <a:avLst/>
          </a:prstGeom>
        </p:spPr>
        <p:txBody>
          <a:bodyPr/>
          <a:lstStyle>
            <a:lvl1pPr marL="0" indent="0">
              <a:buNone/>
              <a:defRPr lang="en-US" sz="831" kern="1200" baseline="0" dirty="0" smtClean="0">
                <a:solidFill>
                  <a:srgbClr val="007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Cross-country comparisons/</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 action="ppaction://noaction"/>
          </p:cNvPr>
          <p:cNvSpPr/>
          <p:nvPr userDrawn="1"/>
        </p:nvSpPr>
        <p:spPr>
          <a:xfrm>
            <a:off x="875323" y="152400"/>
            <a:ext cx="1398954"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 action="ppaction://noaction"/>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40326114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raphs_Country_region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6189785" cy="228600"/>
          </a:xfrm>
          <a:prstGeom prst="rect">
            <a:avLst/>
          </a:prstGeom>
        </p:spPr>
        <p:txBody>
          <a:bodyPr/>
          <a:lstStyle>
            <a:lvl1pPr marL="0" indent="0">
              <a:buNone/>
              <a:defRPr lang="en-US" sz="1292" kern="1200" baseline="0" dirty="0" smtClean="0">
                <a:solidFill>
                  <a:srgbClr val="D63D27"/>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903960" y="152400"/>
            <a:ext cx="6189785" cy="228600"/>
          </a:xfrm>
          <a:prstGeom prst="rect">
            <a:avLst/>
          </a:prstGeom>
        </p:spPr>
        <p:txBody>
          <a:bodyPr/>
          <a:lstStyle>
            <a:lvl1pPr marL="0" indent="0">
              <a:buNone/>
              <a:defRPr lang="en-US" sz="831" kern="1200" baseline="0" dirty="0" smtClean="0">
                <a:solidFill>
                  <a:srgbClr val="D63D27"/>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Countries &amp; regions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 action="ppaction://noaction"/>
          </p:cNvPr>
          <p:cNvSpPr/>
          <p:nvPr userDrawn="1"/>
        </p:nvSpPr>
        <p:spPr>
          <a:xfrm>
            <a:off x="890339" y="152399"/>
            <a:ext cx="101364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 action="ppaction://noaction"/>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19969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23033579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raphs_European Briefing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8403037" cy="292274"/>
          </a:xfrm>
          <a:prstGeom prst="rect">
            <a:avLst/>
          </a:prstGeom>
        </p:spPr>
        <p:txBody>
          <a:bodyPr/>
          <a:lstStyle>
            <a:lvl1pPr marL="0" indent="0">
              <a:buNone/>
              <a:defRPr lang="en-US" sz="1292" kern="1200" baseline="0" dirty="0" smtClean="0">
                <a:solidFill>
                  <a:srgbClr val="54803A"/>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834580" y="152400"/>
            <a:ext cx="6189785" cy="228600"/>
          </a:xfrm>
          <a:prstGeom prst="rect">
            <a:avLst/>
          </a:prstGeom>
        </p:spPr>
        <p:txBody>
          <a:bodyPr/>
          <a:lstStyle>
            <a:lvl1pPr marL="0" indent="0">
              <a:buNone/>
              <a:defRPr lang="en-US" sz="831" kern="1200" baseline="0" dirty="0" smtClean="0">
                <a:solidFill>
                  <a:srgbClr val="54803A"/>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2" name="Rectangle 1"/>
          <p:cNvSpPr/>
          <p:nvPr userDrawn="1"/>
        </p:nvSpPr>
        <p:spPr>
          <a:xfrm>
            <a:off x="211015" y="5867400"/>
            <a:ext cx="119575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6" name="TextBox 5"/>
          <p:cNvSpPr txBox="1"/>
          <p:nvPr userDrawn="1"/>
        </p:nvSpPr>
        <p:spPr>
          <a:xfrm>
            <a:off x="140679" y="5932904"/>
            <a:ext cx="3587262" cy="220188"/>
          </a:xfrm>
          <a:prstGeom prst="rect">
            <a:avLst/>
          </a:prstGeom>
          <a:noFill/>
        </p:spPr>
        <p:txBody>
          <a:bodyPr wrap="square" rtlCol="0">
            <a:spAutoFit/>
          </a:bodyPr>
          <a:lstStyle/>
          <a:p>
            <a:pPr eaLnBrk="1" fontAlgn="auto" hangingPunct="1">
              <a:spcBef>
                <a:spcPts val="0"/>
              </a:spcBef>
              <a:spcAft>
                <a:spcPts val="0"/>
              </a:spcAft>
            </a:pPr>
            <a:r>
              <a:rPr lang="en-US" sz="831" b="1" dirty="0" smtClean="0">
                <a:solidFill>
                  <a:prstClr val="white">
                    <a:lumMod val="65000"/>
                  </a:prstClr>
                </a:solidFill>
                <a:latin typeface="Open Sans"/>
              </a:rPr>
              <a:t>Related content</a:t>
            </a:r>
            <a:endParaRPr lang="en-US" sz="831" b="1" dirty="0">
              <a:solidFill>
                <a:prstClr val="white">
                  <a:lumMod val="65000"/>
                </a:prstClr>
              </a:solidFill>
              <a:latin typeface="Open Sans"/>
            </a:endParaRPr>
          </a:p>
        </p:txBody>
      </p:sp>
      <p:sp>
        <p:nvSpPr>
          <p:cNvPr id="7" name="TextBox 6"/>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European briefings/</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8" name="Rectangle 7">
            <a:hlinkClick r:id="" action="ppaction://noaction"/>
          </p:cNvPr>
          <p:cNvSpPr/>
          <p:nvPr userDrawn="1"/>
        </p:nvSpPr>
        <p:spPr>
          <a:xfrm>
            <a:off x="890313" y="152399"/>
            <a:ext cx="104062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Rectangle 8">
            <a:hlinkClick r:id="" action="ppaction://noaction"/>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10"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810576371"/>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raphs_Global Megatrend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66"/>
            <a:ext cx="8668974" cy="292275"/>
          </a:xfrm>
          <a:prstGeom prst="rect">
            <a:avLst/>
          </a:prstGeom>
        </p:spPr>
        <p:txBody>
          <a:bodyPr/>
          <a:lstStyle>
            <a:lvl1pPr marL="0" indent="0">
              <a:buNone/>
              <a:defRPr lang="en-US" sz="1292" kern="1200" baseline="0" dirty="0" smtClean="0">
                <a:solidFill>
                  <a:srgbClr val="833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880836" y="152400"/>
            <a:ext cx="6189785" cy="228600"/>
          </a:xfrm>
          <a:prstGeom prst="rect">
            <a:avLst/>
          </a:prstGeom>
        </p:spPr>
        <p:txBody>
          <a:bodyPr/>
          <a:lstStyle>
            <a:lvl1pPr marL="0" indent="0">
              <a:buNone/>
              <a:defRPr lang="en-US" sz="831" kern="1200" baseline="0" dirty="0" smtClean="0">
                <a:solidFill>
                  <a:srgbClr val="833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2" name="Rectangle 1"/>
          <p:cNvSpPr/>
          <p:nvPr userDrawn="1"/>
        </p:nvSpPr>
        <p:spPr>
          <a:xfrm>
            <a:off x="211015" y="5867400"/>
            <a:ext cx="119575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Global megatrends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 action="ppaction://noaction"/>
          </p:cNvPr>
          <p:cNvSpPr/>
          <p:nvPr userDrawn="1"/>
        </p:nvSpPr>
        <p:spPr>
          <a:xfrm>
            <a:off x="890313" y="152399"/>
            <a:ext cx="104062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 action="ppaction://noaction"/>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 Placeholder 9"/>
          <p:cNvSpPr>
            <a:spLocks noGrp="1"/>
          </p:cNvSpPr>
          <p:nvPr>
            <p:ph type="body" sz="quarter" idx="13"/>
          </p:nvPr>
        </p:nvSpPr>
        <p:spPr>
          <a:xfrm>
            <a:off x="211015" y="1380067"/>
            <a:ext cx="8792308" cy="212196"/>
          </a:xfrm>
          <a:prstGeom prst="rect">
            <a:avLst/>
          </a:prstGeom>
        </p:spPr>
        <p:txBody>
          <a:bodyPr/>
          <a:lstStyle>
            <a:lvl1pPr marL="0" indent="0">
              <a:buNone/>
              <a:defRPr sz="1108">
                <a:solidFill>
                  <a:schemeClr val="bg1">
                    <a:lumMod val="50000"/>
                  </a:schemeClr>
                </a:solidFill>
              </a:defRPr>
            </a:lvl1pPr>
            <a:lvl2pPr marL="422041" indent="0">
              <a:buNone/>
              <a:defRPr sz="1108">
                <a:solidFill>
                  <a:schemeClr val="bg1">
                    <a:lumMod val="50000"/>
                  </a:schemeClr>
                </a:solidFill>
              </a:defRPr>
            </a:lvl2pPr>
            <a:lvl3pPr marL="844083" indent="0">
              <a:buNone/>
              <a:defRPr sz="1108">
                <a:solidFill>
                  <a:schemeClr val="bg1">
                    <a:lumMod val="50000"/>
                  </a:schemeClr>
                </a:solidFill>
              </a:defRPr>
            </a:lvl3pPr>
            <a:lvl4pPr marL="1266124" indent="0">
              <a:buNone/>
              <a:defRPr sz="1108">
                <a:solidFill>
                  <a:schemeClr val="bg1">
                    <a:lumMod val="50000"/>
                  </a:schemeClr>
                </a:solidFill>
              </a:defRPr>
            </a:lvl4pPr>
            <a:lvl5pPr marL="1688165" indent="0">
              <a:buNone/>
              <a:defRPr sz="1108">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82651006"/>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key message_image_introduc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 y="0"/>
            <a:ext cx="1617785" cy="6858000"/>
          </a:xfrm>
          <a:prstGeom prst="rect">
            <a:avLst/>
          </a:prstGeom>
        </p:spPr>
        <p:txBody>
          <a:bodyPr/>
          <a:lstStyle/>
          <a:p>
            <a:endParaRPr lang="en-GB" dirty="0"/>
          </a:p>
        </p:txBody>
      </p:sp>
      <p:sp>
        <p:nvSpPr>
          <p:cNvPr id="7" name="Text Placeholder 6"/>
          <p:cNvSpPr>
            <a:spLocks noGrp="1"/>
          </p:cNvSpPr>
          <p:nvPr>
            <p:ph type="body" sz="quarter" idx="11"/>
          </p:nvPr>
        </p:nvSpPr>
        <p:spPr>
          <a:xfrm>
            <a:off x="2413506" y="147325"/>
            <a:ext cx="3024554" cy="304800"/>
          </a:xfrm>
          <a:prstGeom prst="rect">
            <a:avLst/>
          </a:prstGeom>
        </p:spPr>
        <p:txBody>
          <a:bodyPr/>
          <a:lstStyle>
            <a:lvl1pPr marL="0" indent="0">
              <a:buNone/>
              <a:defRPr lang="en-US" sz="831" b="1" kern="1200" baseline="0" dirty="0" smtClean="0">
                <a:solidFill>
                  <a:srgbClr val="202661"/>
                </a:solidFill>
                <a:latin typeface="+mn-lt"/>
                <a:ea typeface="+mn-ea"/>
                <a:cs typeface="+mn-cs"/>
              </a:defRPr>
            </a:lvl1pPr>
            <a:lvl2pPr marL="422041" indent="0">
              <a:buNone/>
              <a:defRPr lang="en-US" sz="831" kern="1200" baseline="0" dirty="0" smtClean="0">
                <a:solidFill>
                  <a:srgbClr val="202661"/>
                </a:solidFill>
                <a:latin typeface="+mn-lt"/>
                <a:ea typeface="+mn-ea"/>
                <a:cs typeface="+mn-cs"/>
              </a:defRPr>
            </a:lvl2pPr>
            <a:lvl3pPr marL="844083" indent="0">
              <a:buNone/>
              <a:defRPr lang="en-US" sz="831" kern="1200" baseline="0" dirty="0" smtClean="0">
                <a:solidFill>
                  <a:srgbClr val="202661"/>
                </a:solidFill>
                <a:latin typeface="+mn-lt"/>
                <a:ea typeface="+mn-ea"/>
                <a:cs typeface="+mn-cs"/>
              </a:defRPr>
            </a:lvl3pPr>
            <a:lvl4pPr marL="1266124" indent="0">
              <a:buNone/>
              <a:defRPr lang="en-US" sz="831" kern="1200" baseline="0" dirty="0" smtClean="0">
                <a:solidFill>
                  <a:srgbClr val="202661"/>
                </a:solidFill>
                <a:latin typeface="+mn-lt"/>
                <a:ea typeface="+mn-ea"/>
                <a:cs typeface="+mn-cs"/>
              </a:defRPr>
            </a:lvl4pPr>
            <a:lvl5pPr marL="1688165" indent="0">
              <a:buNone/>
              <a:defRPr lang="en-GB" sz="831"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828800" y="609600"/>
            <a:ext cx="6119446" cy="838200"/>
          </a:xfrm>
          <a:prstGeom prst="rect">
            <a:avLst/>
          </a:prstGeom>
        </p:spPr>
        <p:txBody>
          <a:bodyPr/>
          <a:lstStyle>
            <a:lvl1pPr marL="0" indent="0">
              <a:buNone/>
              <a:defRPr lang="en-US" sz="2400" kern="1200" baseline="0" smtClean="0">
                <a:solidFill>
                  <a:srgbClr val="202661"/>
                </a:solidFill>
                <a:latin typeface="Open Sans Extrabold" pitchFamily="34" charset="0"/>
                <a:ea typeface="Open Sans Extrabold" pitchFamily="34" charset="0"/>
                <a:cs typeface="Open Sans Extrabold" pitchFamily="34" charset="0"/>
              </a:defRPr>
            </a:lvl1pPr>
            <a:lvl2pPr>
              <a:defRPr lang="en-US" sz="24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4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4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4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828800" y="2133600"/>
            <a:ext cx="7033846" cy="3581400"/>
          </a:xfrm>
          <a:prstGeom prst="rect">
            <a:avLst/>
          </a:prstGeom>
        </p:spPr>
        <p:txBody>
          <a:bodyPr/>
          <a:lstStyle>
            <a:lvl1pPr>
              <a:spcBef>
                <a:spcPts val="554"/>
              </a:spcBef>
              <a:spcAft>
                <a:spcPts val="1108"/>
              </a:spcAft>
              <a:defRPr lang="en-US" sz="1477" b="0" i="0" kern="1200" baseline="0" smtClean="0">
                <a:solidFill>
                  <a:srgbClr val="202661"/>
                </a:solidFill>
                <a:latin typeface="+mn-lt"/>
                <a:ea typeface="+mn-ea"/>
                <a:cs typeface="+mn-cs"/>
              </a:defRPr>
            </a:lvl1pPr>
            <a:lvl2pPr>
              <a:spcBef>
                <a:spcPts val="554"/>
              </a:spcBef>
              <a:spcAft>
                <a:spcPts val="1108"/>
              </a:spcAft>
              <a:defRPr lang="en-US" sz="1477" b="0" i="0" kern="1200" baseline="0" smtClean="0">
                <a:solidFill>
                  <a:srgbClr val="202661"/>
                </a:solidFill>
                <a:latin typeface="+mn-lt"/>
                <a:ea typeface="+mn-ea"/>
                <a:cs typeface="+mn-cs"/>
              </a:defRPr>
            </a:lvl2pPr>
            <a:lvl3pPr>
              <a:spcBef>
                <a:spcPts val="554"/>
              </a:spcBef>
              <a:spcAft>
                <a:spcPts val="1108"/>
              </a:spcAft>
              <a:defRPr lang="en-US" sz="1477" b="0" i="0" kern="1200" baseline="0" smtClean="0">
                <a:solidFill>
                  <a:srgbClr val="202661"/>
                </a:solidFill>
                <a:latin typeface="+mn-lt"/>
                <a:ea typeface="+mn-ea"/>
                <a:cs typeface="+mn-cs"/>
              </a:defRPr>
            </a:lvl3pPr>
            <a:lvl4pPr>
              <a:spcBef>
                <a:spcPts val="554"/>
              </a:spcBef>
              <a:spcAft>
                <a:spcPts val="1108"/>
              </a:spcAft>
              <a:defRPr lang="en-US" sz="1477" b="0" i="0" kern="1200" baseline="0" smtClean="0">
                <a:solidFill>
                  <a:srgbClr val="202661"/>
                </a:solidFill>
                <a:latin typeface="+mn-lt"/>
                <a:ea typeface="+mn-ea"/>
                <a:cs typeface="+mn-cs"/>
              </a:defRPr>
            </a:lvl4pPr>
            <a:lvl5pPr>
              <a:spcBef>
                <a:spcPts val="554"/>
              </a:spcBef>
              <a:spcAft>
                <a:spcPts val="1108"/>
              </a:spcAft>
              <a:defRPr lang="en-GB" sz="1477" b="0" i="0" kern="1200" baseline="0">
                <a:solidFill>
                  <a:srgbClr val="20266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758462" y="152400"/>
            <a:ext cx="6471138" cy="220188"/>
          </a:xfrm>
          <a:prstGeom prst="rect">
            <a:avLst/>
          </a:prstGeom>
          <a:noFill/>
        </p:spPr>
        <p:txBody>
          <a:bodyPr wrap="square" rtlCol="0">
            <a:spAutoFit/>
          </a:bodyPr>
          <a:lstStyle/>
          <a:p>
            <a:pPr eaLnBrk="1" fontAlgn="auto" hangingPunct="1">
              <a:spcBef>
                <a:spcPts val="0"/>
              </a:spcBef>
              <a:spcAft>
                <a:spcPts val="0"/>
              </a:spcAft>
            </a:pPr>
            <a:r>
              <a:rPr lang="en-US" sz="831" dirty="0" smtClean="0">
                <a:solidFill>
                  <a:prstClr val="white">
                    <a:lumMod val="65000"/>
                  </a:prstClr>
                </a:solidFill>
                <a:latin typeface="Open Sans"/>
              </a:rPr>
              <a:t>SOER2015 /</a:t>
            </a:r>
            <a:endParaRPr lang="en-US" sz="831" dirty="0">
              <a:solidFill>
                <a:prstClr val="black"/>
              </a:solidFill>
              <a:latin typeface="Open Sans"/>
            </a:endParaRPr>
          </a:p>
        </p:txBody>
      </p:sp>
      <p:sp>
        <p:nvSpPr>
          <p:cNvPr id="9" name="Rectangle 8">
            <a:hlinkClick r:id="rId2" action="ppaction://hlinksldjump"/>
          </p:cNvPr>
          <p:cNvSpPr/>
          <p:nvPr userDrawn="1"/>
        </p:nvSpPr>
        <p:spPr>
          <a:xfrm>
            <a:off x="1686678" y="147331"/>
            <a:ext cx="704830"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2340583447"/>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Graphs_introduction">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6189785" cy="228600"/>
          </a:xfrm>
          <a:prstGeom prst="rect">
            <a:avLst/>
          </a:prstGeom>
        </p:spPr>
        <p:txBody>
          <a:bodyPr/>
          <a:lstStyle>
            <a:lvl1pPr marL="0"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875323" y="153516"/>
            <a:ext cx="6189785" cy="228600"/>
          </a:xfrm>
          <a:prstGeom prst="rect">
            <a:avLst/>
          </a:prstGeom>
        </p:spPr>
        <p:txBody>
          <a:bodyPr/>
          <a:lstStyle>
            <a:lvl1pPr marL="0" indent="0">
              <a:buNone/>
              <a:defRPr lang="en-US" sz="831"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8" name="Rectangle 7">
            <a:hlinkClick r:id="rId2" action="ppaction://hlinksldjump"/>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7"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59019504"/>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aphs_Synthesi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8792308" cy="228600"/>
          </a:xfrm>
          <a:prstGeom prst="rect">
            <a:avLst/>
          </a:prstGeom>
        </p:spPr>
        <p:txBody>
          <a:bodyPr/>
          <a:lstStyle>
            <a:lvl1pPr marL="0"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8" name="Rectangle 7">
            <a:hlinkClick r:id="" action="ppaction://noaction"/>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 Placeholder 9"/>
          <p:cNvSpPr>
            <a:spLocks noGrp="1"/>
          </p:cNvSpPr>
          <p:nvPr>
            <p:ph type="body" sz="quarter" idx="13"/>
          </p:nvPr>
        </p:nvSpPr>
        <p:spPr>
          <a:xfrm>
            <a:off x="2164863" y="1388534"/>
            <a:ext cx="6861906" cy="212196"/>
          </a:xfrm>
          <a:prstGeom prst="rect">
            <a:avLst/>
          </a:prstGeom>
        </p:spPr>
        <p:txBody>
          <a:bodyPr/>
          <a:lstStyle>
            <a:lvl1pPr marL="0" indent="0">
              <a:buNone/>
              <a:defRPr sz="1292">
                <a:solidFill>
                  <a:srgbClr val="202661"/>
                </a:solidFill>
              </a:defRPr>
            </a:lvl1pPr>
            <a:lvl2pPr marL="422041" indent="0">
              <a:buNone/>
              <a:defRPr sz="1292">
                <a:solidFill>
                  <a:srgbClr val="202661"/>
                </a:solidFill>
              </a:defRPr>
            </a:lvl2pPr>
            <a:lvl3pPr marL="844083" indent="0">
              <a:buNone/>
              <a:defRPr sz="1292">
                <a:solidFill>
                  <a:srgbClr val="202661"/>
                </a:solidFill>
              </a:defRPr>
            </a:lvl3pPr>
            <a:lvl4pPr marL="1266124" indent="0">
              <a:buNone/>
              <a:defRPr sz="1292">
                <a:solidFill>
                  <a:srgbClr val="202661"/>
                </a:solidFill>
              </a:defRPr>
            </a:lvl4pPr>
            <a:lvl5pPr marL="1688165" indent="0">
              <a:buNone/>
              <a:defRPr sz="1292">
                <a:solidFill>
                  <a:srgbClr val="20266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264247611"/>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Graphs_introduction">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6189785" cy="228600"/>
          </a:xfrm>
          <a:prstGeom prst="rect">
            <a:avLst/>
          </a:prstGeom>
        </p:spPr>
        <p:txBody>
          <a:bodyPr/>
          <a:lstStyle>
            <a:lvl1pPr marL="0"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8" name="Rectangle 7">
            <a:hlinkClick r:id="" action="ppaction://noaction"/>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7"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29894179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aphs_Cross-country">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66"/>
            <a:ext cx="8645850" cy="319307"/>
          </a:xfrm>
          <a:prstGeom prst="rect">
            <a:avLst/>
          </a:prstGeom>
        </p:spPr>
        <p:txBody>
          <a:bodyPr/>
          <a:lstStyle>
            <a:lvl1pPr marL="0" indent="0">
              <a:buNone/>
              <a:defRPr lang="en-US" sz="1292" kern="1200" baseline="0" dirty="0" smtClean="0">
                <a:solidFill>
                  <a:srgbClr val="007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2274277" y="152400"/>
            <a:ext cx="5541964" cy="228600"/>
          </a:xfrm>
          <a:prstGeom prst="rect">
            <a:avLst/>
          </a:prstGeom>
        </p:spPr>
        <p:txBody>
          <a:bodyPr/>
          <a:lstStyle>
            <a:lvl1pPr marL="0" indent="0">
              <a:buNone/>
              <a:defRPr lang="en-US" sz="831" kern="1200" baseline="0" dirty="0" smtClean="0">
                <a:solidFill>
                  <a:srgbClr val="007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Cross-country comparisons/</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 action="ppaction://noaction"/>
          </p:cNvPr>
          <p:cNvSpPr/>
          <p:nvPr userDrawn="1"/>
        </p:nvSpPr>
        <p:spPr>
          <a:xfrm>
            <a:off x="875323" y="152400"/>
            <a:ext cx="1398954"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 action="ppaction://noaction"/>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48151966"/>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raphs_Country_region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6189785" cy="228600"/>
          </a:xfrm>
          <a:prstGeom prst="rect">
            <a:avLst/>
          </a:prstGeom>
        </p:spPr>
        <p:txBody>
          <a:bodyPr/>
          <a:lstStyle>
            <a:lvl1pPr marL="0" indent="0">
              <a:buNone/>
              <a:defRPr lang="en-US" sz="1292" kern="1200" baseline="0" dirty="0" smtClean="0">
                <a:solidFill>
                  <a:srgbClr val="D63D27"/>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903960" y="152400"/>
            <a:ext cx="6189785" cy="228600"/>
          </a:xfrm>
          <a:prstGeom prst="rect">
            <a:avLst/>
          </a:prstGeom>
        </p:spPr>
        <p:txBody>
          <a:bodyPr/>
          <a:lstStyle>
            <a:lvl1pPr marL="0" indent="0">
              <a:buNone/>
              <a:defRPr lang="en-US" sz="831" kern="1200" baseline="0" dirty="0" smtClean="0">
                <a:solidFill>
                  <a:srgbClr val="D63D27"/>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Countries &amp; regions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 action="ppaction://noaction"/>
          </p:cNvPr>
          <p:cNvSpPr/>
          <p:nvPr userDrawn="1"/>
        </p:nvSpPr>
        <p:spPr>
          <a:xfrm>
            <a:off x="890339" y="152399"/>
            <a:ext cx="101364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 action="ppaction://noaction"/>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41133541"/>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raphs_European Briefing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00"/>
            <a:ext cx="8403037" cy="292274"/>
          </a:xfrm>
          <a:prstGeom prst="rect">
            <a:avLst/>
          </a:prstGeom>
        </p:spPr>
        <p:txBody>
          <a:bodyPr/>
          <a:lstStyle>
            <a:lvl1pPr marL="0" indent="0">
              <a:buNone/>
              <a:defRPr lang="en-US" sz="1292" kern="1200" baseline="0" dirty="0" smtClean="0">
                <a:solidFill>
                  <a:srgbClr val="54803A"/>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834580" y="152400"/>
            <a:ext cx="6189785" cy="228600"/>
          </a:xfrm>
          <a:prstGeom prst="rect">
            <a:avLst/>
          </a:prstGeom>
        </p:spPr>
        <p:txBody>
          <a:bodyPr/>
          <a:lstStyle>
            <a:lvl1pPr marL="0" indent="0">
              <a:buNone/>
              <a:defRPr lang="en-US" sz="831" kern="1200" baseline="0" dirty="0" smtClean="0">
                <a:solidFill>
                  <a:srgbClr val="54803A"/>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2" name="Rectangle 1"/>
          <p:cNvSpPr/>
          <p:nvPr userDrawn="1"/>
        </p:nvSpPr>
        <p:spPr>
          <a:xfrm>
            <a:off x="211015" y="5867400"/>
            <a:ext cx="119575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6" name="TextBox 5"/>
          <p:cNvSpPr txBox="1"/>
          <p:nvPr userDrawn="1"/>
        </p:nvSpPr>
        <p:spPr>
          <a:xfrm>
            <a:off x="140679" y="5932904"/>
            <a:ext cx="3587262" cy="220188"/>
          </a:xfrm>
          <a:prstGeom prst="rect">
            <a:avLst/>
          </a:prstGeom>
          <a:noFill/>
        </p:spPr>
        <p:txBody>
          <a:bodyPr wrap="square" rtlCol="0">
            <a:spAutoFit/>
          </a:bodyPr>
          <a:lstStyle/>
          <a:p>
            <a:pPr eaLnBrk="1" fontAlgn="auto" hangingPunct="1">
              <a:spcBef>
                <a:spcPts val="0"/>
              </a:spcBef>
              <a:spcAft>
                <a:spcPts val="0"/>
              </a:spcAft>
            </a:pPr>
            <a:r>
              <a:rPr lang="en-US" sz="831" b="1" dirty="0" smtClean="0">
                <a:solidFill>
                  <a:prstClr val="white">
                    <a:lumMod val="65000"/>
                  </a:prstClr>
                </a:solidFill>
                <a:latin typeface="Open Sans"/>
              </a:rPr>
              <a:t>Related content</a:t>
            </a:r>
            <a:endParaRPr lang="en-US" sz="831" b="1" dirty="0">
              <a:solidFill>
                <a:prstClr val="white">
                  <a:lumMod val="65000"/>
                </a:prstClr>
              </a:solidFill>
              <a:latin typeface="Open Sans"/>
            </a:endParaRPr>
          </a:p>
        </p:txBody>
      </p:sp>
      <p:sp>
        <p:nvSpPr>
          <p:cNvPr id="7" name="TextBox 6"/>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European briefings/</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8" name="Rectangle 7">
            <a:hlinkClick r:id="" action="ppaction://noaction"/>
          </p:cNvPr>
          <p:cNvSpPr/>
          <p:nvPr userDrawn="1"/>
        </p:nvSpPr>
        <p:spPr>
          <a:xfrm>
            <a:off x="890313" y="152399"/>
            <a:ext cx="104062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Rectangle 8">
            <a:hlinkClick r:id="" action="ppaction://noaction"/>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10"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08998419"/>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Graphs_Global Megatrend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1015" y="609666"/>
            <a:ext cx="8668974" cy="292275"/>
          </a:xfrm>
          <a:prstGeom prst="rect">
            <a:avLst/>
          </a:prstGeom>
        </p:spPr>
        <p:txBody>
          <a:bodyPr/>
          <a:lstStyle>
            <a:lvl1pPr marL="0" indent="0">
              <a:buNone/>
              <a:defRPr lang="en-US" sz="1292" kern="1200" baseline="0" dirty="0" smtClean="0">
                <a:solidFill>
                  <a:srgbClr val="833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4" name="Text Placeholder 2"/>
          <p:cNvSpPr>
            <a:spLocks noGrp="1"/>
          </p:cNvSpPr>
          <p:nvPr>
            <p:ph type="body" sz="quarter" idx="11"/>
          </p:nvPr>
        </p:nvSpPr>
        <p:spPr>
          <a:xfrm>
            <a:off x="1880836" y="152400"/>
            <a:ext cx="6189785" cy="228600"/>
          </a:xfrm>
          <a:prstGeom prst="rect">
            <a:avLst/>
          </a:prstGeom>
        </p:spPr>
        <p:txBody>
          <a:bodyPr/>
          <a:lstStyle>
            <a:lvl1pPr marL="0" indent="0">
              <a:buNone/>
              <a:defRPr lang="en-US" sz="831" kern="1200" baseline="0" dirty="0" smtClean="0">
                <a:solidFill>
                  <a:srgbClr val="833A88"/>
                </a:solidFill>
                <a:latin typeface="Open Sans Extrabold" pitchFamily="34" charset="0"/>
                <a:ea typeface="Open Sans Extrabold" pitchFamily="34" charset="0"/>
                <a:cs typeface="Open Sans Extrabold" pitchFamily="34" charset="0"/>
              </a:defRPr>
            </a:lvl1pPr>
            <a:lvl2pPr marL="422041"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2pPr>
            <a:lvl3pPr marL="844083"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3pPr>
            <a:lvl4pPr marL="1266124" indent="0">
              <a:buNone/>
              <a:defRPr lang="en-US" sz="1292" kern="1200" baseline="0" dirty="0" smtClean="0">
                <a:solidFill>
                  <a:srgbClr val="202661"/>
                </a:solidFill>
                <a:latin typeface="Open Sans Extrabold" pitchFamily="34" charset="0"/>
                <a:ea typeface="Open Sans Extrabold" pitchFamily="34" charset="0"/>
                <a:cs typeface="Open Sans Extrabold" pitchFamily="34" charset="0"/>
              </a:defRPr>
            </a:lvl4pPr>
            <a:lvl5pPr marL="1688165" indent="0">
              <a:buNone/>
              <a:defRPr lang="en-GB" sz="1292" kern="1200" baseline="0" dirty="0">
                <a:solidFill>
                  <a:srgbClr val="202661"/>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p>
        </p:txBody>
      </p:sp>
      <p:sp>
        <p:nvSpPr>
          <p:cNvPr id="2" name="Rectangle 1"/>
          <p:cNvSpPr/>
          <p:nvPr userDrawn="1"/>
        </p:nvSpPr>
        <p:spPr>
          <a:xfrm>
            <a:off x="211015" y="5867400"/>
            <a:ext cx="119575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6" name="TextBox 5"/>
          <p:cNvSpPr txBox="1"/>
          <p:nvPr userDrawn="1"/>
        </p:nvSpPr>
        <p:spPr>
          <a:xfrm>
            <a:off x="211017" y="152400"/>
            <a:ext cx="6471138" cy="220188"/>
          </a:xfrm>
          <a:prstGeom prst="rect">
            <a:avLst/>
          </a:prstGeom>
          <a:noFill/>
        </p:spPr>
        <p:txBody>
          <a:bodyPr wrap="square" rtlCol="0">
            <a:spAutoFit/>
          </a:bodyPr>
          <a:lstStyle/>
          <a:p>
            <a:pPr eaLnBrk="1" fontAlgn="auto" hangingPunct="1">
              <a:spcBef>
                <a:spcPts val="0"/>
              </a:spcBef>
              <a:spcAft>
                <a:spcPts val="0"/>
              </a:spcAft>
              <a:defRPr/>
            </a:pPr>
            <a:r>
              <a:rPr lang="en-US" sz="831" dirty="0" smtClean="0">
                <a:solidFill>
                  <a:prstClr val="white">
                    <a:lumMod val="65000"/>
                  </a:prstClr>
                </a:solidFill>
                <a:latin typeface="Open Sans"/>
              </a:rPr>
              <a:t>SOER2015 / Global megatrends /</a:t>
            </a:r>
            <a:endParaRPr lang="en-US" sz="831" dirty="0" smtClean="0">
              <a:solidFill>
                <a:srgbClr val="202661"/>
              </a:solidFill>
              <a:latin typeface="Open Sans Extrabold" pitchFamily="34" charset="0"/>
              <a:ea typeface="Open Sans Extrabold" pitchFamily="34" charset="0"/>
              <a:cs typeface="Open Sans Extrabold" pitchFamily="34" charset="0"/>
            </a:endParaRPr>
          </a:p>
        </p:txBody>
      </p:sp>
      <p:sp>
        <p:nvSpPr>
          <p:cNvPr id="7" name="Rectangle 6">
            <a:hlinkClick r:id="" action="ppaction://noaction"/>
          </p:cNvPr>
          <p:cNvSpPr/>
          <p:nvPr userDrawn="1"/>
        </p:nvSpPr>
        <p:spPr>
          <a:xfrm>
            <a:off x="890313" y="152399"/>
            <a:ext cx="1040623" cy="26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8" name="Rectangle 7">
            <a:hlinkClick r:id="" action="ppaction://noaction"/>
          </p:cNvPr>
          <p:cNvSpPr/>
          <p:nvPr userDrawn="1"/>
        </p:nvSpPr>
        <p:spPr>
          <a:xfrm>
            <a:off x="162839" y="152400"/>
            <a:ext cx="664307"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9" name="Text Placeholder 8"/>
          <p:cNvSpPr>
            <a:spLocks noGrp="1"/>
          </p:cNvSpPr>
          <p:nvPr>
            <p:ph type="body" sz="quarter" idx="12"/>
          </p:nvPr>
        </p:nvSpPr>
        <p:spPr>
          <a:xfrm>
            <a:off x="162840" y="5452600"/>
            <a:ext cx="8840484" cy="482599"/>
          </a:xfrm>
          <a:prstGeom prst="rect">
            <a:avLst/>
          </a:prstGeom>
        </p:spPr>
        <p:txBody>
          <a:bodyPr anchor="b"/>
          <a:lstStyle>
            <a:lvl1pPr marL="0" indent="0" algn="r">
              <a:buNone/>
              <a:defRPr sz="646">
                <a:solidFill>
                  <a:schemeClr val="bg1">
                    <a:lumMod val="65000"/>
                  </a:schemeClr>
                </a:solidFill>
                <a:latin typeface="+mn-lt"/>
              </a:defRPr>
            </a:lvl1pPr>
            <a:lvl2pPr marL="422041" indent="0" algn="r">
              <a:buNone/>
              <a:defRPr sz="646">
                <a:solidFill>
                  <a:schemeClr val="bg1">
                    <a:lumMod val="65000"/>
                  </a:schemeClr>
                </a:solidFill>
                <a:latin typeface="+mn-lt"/>
              </a:defRPr>
            </a:lvl2pPr>
            <a:lvl3pPr marL="844083" indent="0" algn="r">
              <a:buNone/>
              <a:defRPr sz="646">
                <a:solidFill>
                  <a:schemeClr val="bg1">
                    <a:lumMod val="65000"/>
                  </a:schemeClr>
                </a:solidFill>
                <a:latin typeface="+mn-lt"/>
              </a:defRPr>
            </a:lvl3pPr>
            <a:lvl4pPr marL="1266124" indent="0" algn="r">
              <a:buNone/>
              <a:defRPr sz="646">
                <a:solidFill>
                  <a:schemeClr val="bg1">
                    <a:lumMod val="65000"/>
                  </a:schemeClr>
                </a:solidFill>
                <a:latin typeface="+mn-lt"/>
              </a:defRPr>
            </a:lvl4pPr>
            <a:lvl5pPr marL="1688165" indent="0" algn="r">
              <a:buNone/>
              <a:defRPr sz="646">
                <a:solidFill>
                  <a:schemeClr val="bg1">
                    <a:lumMod val="6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 Placeholder 9"/>
          <p:cNvSpPr>
            <a:spLocks noGrp="1"/>
          </p:cNvSpPr>
          <p:nvPr>
            <p:ph type="body" sz="quarter" idx="13"/>
          </p:nvPr>
        </p:nvSpPr>
        <p:spPr>
          <a:xfrm>
            <a:off x="211015" y="1380067"/>
            <a:ext cx="8792308" cy="212196"/>
          </a:xfrm>
          <a:prstGeom prst="rect">
            <a:avLst/>
          </a:prstGeom>
        </p:spPr>
        <p:txBody>
          <a:bodyPr/>
          <a:lstStyle>
            <a:lvl1pPr marL="0" indent="0">
              <a:buNone/>
              <a:defRPr sz="1108">
                <a:solidFill>
                  <a:schemeClr val="bg1">
                    <a:lumMod val="50000"/>
                  </a:schemeClr>
                </a:solidFill>
              </a:defRPr>
            </a:lvl1pPr>
            <a:lvl2pPr marL="422041" indent="0">
              <a:buNone/>
              <a:defRPr sz="1108">
                <a:solidFill>
                  <a:schemeClr val="bg1">
                    <a:lumMod val="50000"/>
                  </a:schemeClr>
                </a:solidFill>
              </a:defRPr>
            </a:lvl2pPr>
            <a:lvl3pPr marL="844083" indent="0">
              <a:buNone/>
              <a:defRPr sz="1108">
                <a:solidFill>
                  <a:schemeClr val="bg1">
                    <a:lumMod val="50000"/>
                  </a:schemeClr>
                </a:solidFill>
              </a:defRPr>
            </a:lvl3pPr>
            <a:lvl4pPr marL="1266124" indent="0">
              <a:buNone/>
              <a:defRPr sz="1108">
                <a:solidFill>
                  <a:schemeClr val="bg1">
                    <a:lumMod val="50000"/>
                  </a:schemeClr>
                </a:solidFill>
              </a:defRPr>
            </a:lvl4pPr>
            <a:lvl5pPr marL="1688165" indent="0">
              <a:buNone/>
              <a:defRPr sz="1108">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147569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image" Target="../media/image5.png"/><Relationship Id="rId5" Type="http://schemas.openxmlformats.org/officeDocument/2006/relationships/slideLayout" Target="../slideLayouts/slideLayout90.xml"/><Relationship Id="rId10" Type="http://schemas.openxmlformats.org/officeDocument/2006/relationships/slide" Target="../slides/slide17.xml"/><Relationship Id="rId4" Type="http://schemas.openxmlformats.org/officeDocument/2006/relationships/slideLayout" Target="../slideLayouts/slideLayout89.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image" Target="../media/image5.png"/><Relationship Id="rId5" Type="http://schemas.openxmlformats.org/officeDocument/2006/relationships/slideLayout" Target="../slideLayouts/slideLayout98.xml"/><Relationship Id="rId10" Type="http://schemas.openxmlformats.org/officeDocument/2006/relationships/slide" Target="../slides/slide17.xml"/><Relationship Id="rId4" Type="http://schemas.openxmlformats.org/officeDocument/2006/relationships/slideLayout" Target="../slideLayouts/slideLayout97.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 Target="../slides/slide37.xml"/><Relationship Id="rId3" Type="http://schemas.openxmlformats.org/officeDocument/2006/relationships/slideLayout" Target="../slideLayouts/slideLayout104.xml"/><Relationship Id="rId7"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image" Target="../media/image5.png"/><Relationship Id="rId5" Type="http://schemas.openxmlformats.org/officeDocument/2006/relationships/slideLayout" Target="../slideLayouts/slideLayout106.xml"/><Relationship Id="rId10" Type="http://schemas.openxmlformats.org/officeDocument/2006/relationships/slide" Target="../slides/slide17.xml"/><Relationship Id="rId4" Type="http://schemas.openxmlformats.org/officeDocument/2006/relationships/slideLayout" Target="../slideLayouts/slideLayout105.xml"/><Relationship Id="rId9" Type="http://schemas.openxmlformats.org/officeDocument/2006/relationships/slide" Target="../slides/slide52.xml"/></Relationships>
</file>

<file path=ppt/slideMasters/_rels/slideMaster13.xml.rels><?xml version="1.0" encoding="UTF-8" standalone="yes"?>
<Relationships xmlns="http://schemas.openxmlformats.org/package/2006/relationships"><Relationship Id="rId8" Type="http://schemas.openxmlformats.org/officeDocument/2006/relationships/slide" Target="../slides/slide17.xml"/><Relationship Id="rId3" Type="http://schemas.openxmlformats.org/officeDocument/2006/relationships/slideLayout" Target="../slideLayouts/slideLayout110.xml"/><Relationship Id="rId7" Type="http://schemas.openxmlformats.org/officeDocument/2006/relationships/theme" Target="../theme/theme1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 Id="rId9" Type="http://schemas.openxmlformats.org/officeDocument/2006/relationships/image" Target="../media/image5.png"/></Relationships>
</file>

<file path=ppt/slideMasters/_rels/slideMaster14.xml.rels><?xml version="1.0" encoding="UTF-8" standalone="yes"?>
<Relationships xmlns="http://schemas.openxmlformats.org/package/2006/relationships"><Relationship Id="rId8" Type="http://schemas.openxmlformats.org/officeDocument/2006/relationships/slide" Target="../slides/slide17.xml"/><Relationship Id="rId3" Type="http://schemas.openxmlformats.org/officeDocument/2006/relationships/slideLayout" Target="../slideLayouts/slideLayout116.xml"/><Relationship Id="rId7" Type="http://schemas.openxmlformats.org/officeDocument/2006/relationships/theme" Target="../theme/theme14.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4" Type="http://schemas.openxmlformats.org/officeDocument/2006/relationships/slideLayout" Target="../slideLayouts/slideLayout117.xml"/><Relationship Id="rId9" Type="http://schemas.openxmlformats.org/officeDocument/2006/relationships/image" Target="../media/image5.png"/></Relationships>
</file>

<file path=ppt/slideMasters/_rels/slideMaster15.xml.rels><?xml version="1.0" encoding="UTF-8" standalone="yes"?>
<Relationships xmlns="http://schemas.openxmlformats.org/package/2006/relationships"><Relationship Id="rId8" Type="http://schemas.openxmlformats.org/officeDocument/2006/relationships/slide" Target="../slides/slide17.xml"/><Relationship Id="rId3" Type="http://schemas.openxmlformats.org/officeDocument/2006/relationships/slideLayout" Target="../slideLayouts/slideLayout122.xml"/><Relationship Id="rId7" Type="http://schemas.openxmlformats.org/officeDocument/2006/relationships/theme" Target="../theme/theme15.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4" Type="http://schemas.openxmlformats.org/officeDocument/2006/relationships/slideLayout" Target="../slideLayouts/slideLayout123.xml"/><Relationship Id="rId9"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8" Type="http://schemas.openxmlformats.org/officeDocument/2006/relationships/slide" Target="../slides/slide37.xml"/><Relationship Id="rId3" Type="http://schemas.openxmlformats.org/officeDocument/2006/relationships/slideLayout" Target="../slideLayouts/slideLayout128.xml"/><Relationship Id="rId7" Type="http://schemas.openxmlformats.org/officeDocument/2006/relationships/theme" Target="../theme/theme16.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image" Target="../media/image5.png"/><Relationship Id="rId5" Type="http://schemas.openxmlformats.org/officeDocument/2006/relationships/slideLayout" Target="../slideLayouts/slideLayout130.xml"/><Relationship Id="rId10" Type="http://schemas.openxmlformats.org/officeDocument/2006/relationships/slide" Target="../slides/slide17.xml"/><Relationship Id="rId4" Type="http://schemas.openxmlformats.org/officeDocument/2006/relationships/slideLayout" Target="../slideLayouts/slideLayout129.xml"/><Relationship Id="rId9" Type="http://schemas.openxmlformats.org/officeDocument/2006/relationships/slide" Target="../slides/slide52.xml"/></Relationships>
</file>

<file path=ppt/slideMasters/_rels/slideMaster17.xml.rels><?xml version="1.0" encoding="UTF-8" standalone="yes"?>
<Relationships xmlns="http://schemas.openxmlformats.org/package/2006/relationships"><Relationship Id="rId8" Type="http://schemas.openxmlformats.org/officeDocument/2006/relationships/slide" Target="../slides/slide37.xml"/><Relationship Id="rId3" Type="http://schemas.openxmlformats.org/officeDocument/2006/relationships/slideLayout" Target="../slideLayouts/slideLayout134.xml"/><Relationship Id="rId7" Type="http://schemas.openxmlformats.org/officeDocument/2006/relationships/theme" Target="../theme/theme17.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image" Target="../media/image5.png"/><Relationship Id="rId5" Type="http://schemas.openxmlformats.org/officeDocument/2006/relationships/slideLayout" Target="../slideLayouts/slideLayout136.xml"/><Relationship Id="rId10" Type="http://schemas.openxmlformats.org/officeDocument/2006/relationships/slide" Target="../slides/slide17.xml"/><Relationship Id="rId4" Type="http://schemas.openxmlformats.org/officeDocument/2006/relationships/slideLayout" Target="../slideLayouts/slideLayout135.xml"/><Relationship Id="rId9" Type="http://schemas.openxmlformats.org/officeDocument/2006/relationships/slide" Target="../slides/slide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78.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image" Target="../media/image5.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 Target="../slides/slide17.xml"/><Relationship Id="rId5" Type="http://schemas.openxmlformats.org/officeDocument/2006/relationships/slideLayout" Target="../slideLayouts/slideLayout83.xml"/><Relationship Id="rId10" Type="http://schemas.openxmlformats.org/officeDocument/2006/relationships/slide" Target="../slides/slide52.xml"/><Relationship Id="rId4" Type="http://schemas.openxmlformats.org/officeDocument/2006/relationships/slideLayout" Target="../slideLayouts/slideLayout82.xml"/><Relationship Id="rId9" Type="http://schemas.openxmlformats.org/officeDocument/2006/relationships/slide" Target="../slides/slide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4" name="Straight Connector 13"/>
          <p:cNvCxnSpPr/>
          <p:nvPr userDrawn="1"/>
        </p:nvCxnSpPr>
        <p:spPr>
          <a:xfrm>
            <a:off x="0" y="1152000"/>
            <a:ext cx="9144000" cy="0"/>
          </a:xfrm>
          <a:prstGeom prst="line">
            <a:avLst/>
          </a:prstGeom>
          <a:ln>
            <a:solidFill>
              <a:srgbClr val="202661"/>
            </a:solidFill>
          </a:ln>
        </p:spPr>
        <p:style>
          <a:lnRef idx="1">
            <a:schemeClr val="accent1"/>
          </a:lnRef>
          <a:fillRef idx="0">
            <a:schemeClr val="accent1"/>
          </a:fillRef>
          <a:effectRef idx="0">
            <a:schemeClr val="accent1"/>
          </a:effectRef>
          <a:fontRef idx="minor">
            <a:schemeClr val="tx1"/>
          </a:fontRef>
        </p:style>
      </p:cxnSp>
      <p:sp>
        <p:nvSpPr>
          <p:cNvPr id="19" name="Rectangle 18">
            <a:hlinkClick r:id="" action="ppaction://noaction"/>
          </p:cNvPr>
          <p:cNvSpPr/>
          <p:nvPr userDrawn="1"/>
        </p:nvSpPr>
        <p:spPr>
          <a:xfrm>
            <a:off x="7399606" y="1152000"/>
            <a:ext cx="759655" cy="304800"/>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COUNTRY COMPARISONS</a:t>
            </a:r>
            <a:endParaRPr lang="en-US" sz="646" b="1" dirty="0">
              <a:solidFill>
                <a:prstClr val="white"/>
              </a:solidFill>
            </a:endParaRPr>
          </a:p>
        </p:txBody>
      </p:sp>
      <p:sp>
        <p:nvSpPr>
          <p:cNvPr id="21" name="Rectangle 20">
            <a:hlinkClick r:id="" action="ppaction://noaction"/>
          </p:cNvPr>
          <p:cNvSpPr/>
          <p:nvPr userDrawn="1"/>
        </p:nvSpPr>
        <p:spPr>
          <a:xfrm>
            <a:off x="5711483" y="1152000"/>
            <a:ext cx="759655" cy="304800"/>
          </a:xfrm>
          <a:prstGeom prst="rect">
            <a:avLst/>
          </a:prstGeom>
          <a:solidFill>
            <a:srgbClr val="833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GLOBAL</a:t>
            </a:r>
          </a:p>
          <a:p>
            <a:pPr algn="ctr" eaLnBrk="1" fontAlgn="auto" hangingPunct="1">
              <a:spcBef>
                <a:spcPts val="0"/>
              </a:spcBef>
              <a:spcAft>
                <a:spcPts val="0"/>
              </a:spcAft>
            </a:pPr>
            <a:r>
              <a:rPr lang="en-US" sz="646" b="1" dirty="0" smtClean="0">
                <a:solidFill>
                  <a:prstClr val="white"/>
                </a:solidFill>
              </a:rPr>
              <a:t>MEGATRENDS</a:t>
            </a:r>
            <a:endParaRPr lang="en-US" sz="646" b="1" dirty="0">
              <a:solidFill>
                <a:prstClr val="white"/>
              </a:solidFill>
            </a:endParaRPr>
          </a:p>
        </p:txBody>
      </p:sp>
      <p:sp>
        <p:nvSpPr>
          <p:cNvPr id="23" name="Rectangle 22">
            <a:hlinkClick r:id="" action="ppaction://noaction"/>
          </p:cNvPr>
          <p:cNvSpPr/>
          <p:nvPr userDrawn="1"/>
        </p:nvSpPr>
        <p:spPr>
          <a:xfrm>
            <a:off x="6555549" y="1152000"/>
            <a:ext cx="759655" cy="304800"/>
          </a:xfrm>
          <a:prstGeom prst="rect">
            <a:avLst/>
          </a:prstGeom>
          <a:solidFill>
            <a:srgbClr val="54803A"/>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EUROPEAN</a:t>
            </a:r>
          </a:p>
          <a:p>
            <a:pPr algn="ctr" eaLnBrk="1" fontAlgn="auto" hangingPunct="1">
              <a:spcBef>
                <a:spcPts val="0"/>
              </a:spcBef>
              <a:spcAft>
                <a:spcPts val="0"/>
              </a:spcAft>
            </a:pPr>
            <a:r>
              <a:rPr lang="en-US" sz="646" b="1" dirty="0" smtClean="0">
                <a:solidFill>
                  <a:prstClr val="white"/>
                </a:solidFill>
              </a:rPr>
              <a:t>BRIEFINGS</a:t>
            </a:r>
            <a:endParaRPr lang="en-US" sz="646" b="1" dirty="0">
              <a:solidFill>
                <a:prstClr val="white"/>
              </a:solidFill>
            </a:endParaRPr>
          </a:p>
        </p:txBody>
      </p:sp>
      <p:sp>
        <p:nvSpPr>
          <p:cNvPr id="29" name="Rectangle 28">
            <a:hlinkClick r:id="" action="ppaction://noaction"/>
          </p:cNvPr>
          <p:cNvSpPr/>
          <p:nvPr userDrawn="1"/>
        </p:nvSpPr>
        <p:spPr>
          <a:xfrm>
            <a:off x="8243673" y="1152000"/>
            <a:ext cx="759655" cy="304800"/>
          </a:xfrm>
          <a:prstGeom prst="rect">
            <a:avLst/>
          </a:prstGeom>
          <a:solidFill>
            <a:srgbClr val="D63D27"/>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COUNTRIES  &amp; REGIONS</a:t>
            </a:r>
            <a:endParaRPr lang="en-US" sz="646" b="1" dirty="0">
              <a:solidFill>
                <a:prstClr val="white"/>
              </a:solidFill>
            </a:endParaRPr>
          </a:p>
        </p:txBody>
      </p:sp>
      <p:sp>
        <p:nvSpPr>
          <p:cNvPr id="35" name="Rectangle 34">
            <a:hlinkClick r:id="rId10" action="ppaction://hlinksldjump"/>
          </p:cNvPr>
          <p:cNvSpPr/>
          <p:nvPr userDrawn="1"/>
        </p:nvSpPr>
        <p:spPr>
          <a:xfrm>
            <a:off x="4881489" y="1152000"/>
            <a:ext cx="759655" cy="304800"/>
          </a:xfrm>
          <a:prstGeom prst="rec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SYNTHESIS</a:t>
            </a:r>
          </a:p>
          <a:p>
            <a:pPr algn="ctr" eaLnBrk="1" fontAlgn="auto" hangingPunct="1">
              <a:spcBef>
                <a:spcPts val="0"/>
              </a:spcBef>
              <a:spcAft>
                <a:spcPts val="0"/>
              </a:spcAft>
            </a:pPr>
            <a:r>
              <a:rPr lang="en-US" sz="646" b="1" dirty="0" smtClean="0">
                <a:solidFill>
                  <a:prstClr val="white"/>
                </a:solidFill>
              </a:rPr>
              <a:t>REPORT</a:t>
            </a:r>
            <a:endParaRPr lang="en-US" sz="646" b="1" dirty="0">
              <a:solidFill>
                <a:prstClr val="white"/>
              </a:solidFill>
            </a:endParaRPr>
          </a:p>
        </p:txBody>
      </p:sp>
      <p:pic>
        <p:nvPicPr>
          <p:cNvPr id="10" name="Picture 9"/>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7258154" y="6300751"/>
            <a:ext cx="1661538" cy="362026"/>
          </a:xfrm>
          <a:prstGeom prst="rect">
            <a:avLst/>
          </a:prstGeom>
        </p:spPr>
      </p:pic>
    </p:spTree>
    <p:extLst>
      <p:ext uri="{BB962C8B-B14F-4D97-AF65-F5344CB8AC3E}">
        <p14:creationId xmlns:p14="http://schemas.microsoft.com/office/powerpoint/2010/main" val="42339986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Lst>
  <p:timing>
    <p:tnLst>
      <p:par>
        <p:cTn id="1" dur="indefinite" restart="never" nodeType="tmRoot"/>
      </p:par>
    </p:tnLst>
  </p:timing>
  <p:hf hdr="0" ftr="0" dt="0"/>
  <p:txStyles>
    <p:titleStyle>
      <a:lvl1pPr algn="ctr" defTabSz="844083" rtl="0" eaLnBrk="1" latinLnBrk="0" hangingPunct="1">
        <a:spcBef>
          <a:spcPct val="0"/>
        </a:spcBef>
        <a:buNone/>
        <a:defRPr sz="4062" kern="1200">
          <a:solidFill>
            <a:schemeClr val="tx1"/>
          </a:solidFill>
          <a:latin typeface="+mj-lt"/>
          <a:ea typeface="+mj-ea"/>
          <a:cs typeface="+mj-cs"/>
        </a:defRPr>
      </a:lvl1pPr>
    </p:titleStyle>
    <p:bodyStyle>
      <a:lvl1pPr marL="316531" indent="-316531" algn="l" defTabSz="844083" rtl="0" eaLnBrk="1" latinLnBrk="0" hangingPunct="1">
        <a:spcBef>
          <a:spcPct val="20000"/>
        </a:spcBef>
        <a:buFont typeface="Arial" pitchFamily="34" charset="0"/>
        <a:buChar char="•"/>
        <a:defRPr sz="2954" kern="1200">
          <a:solidFill>
            <a:schemeClr val="tx1"/>
          </a:solidFill>
          <a:latin typeface="+mn-lt"/>
          <a:ea typeface="+mn-ea"/>
          <a:cs typeface="+mn-cs"/>
        </a:defRPr>
      </a:lvl1pPr>
      <a:lvl2pPr marL="685817" indent="-263776" algn="l" defTabSz="844083" rtl="0" eaLnBrk="1" latinLnBrk="0" hangingPunct="1">
        <a:spcBef>
          <a:spcPct val="20000"/>
        </a:spcBef>
        <a:buFont typeface="Arial" pitchFamily="34" charset="0"/>
        <a:buChar char="–"/>
        <a:defRPr sz="2585" kern="1200">
          <a:solidFill>
            <a:schemeClr val="tx1"/>
          </a:solidFill>
          <a:latin typeface="+mn-lt"/>
          <a:ea typeface="+mn-ea"/>
          <a:cs typeface="+mn-cs"/>
        </a:defRPr>
      </a:lvl2pPr>
      <a:lvl3pPr marL="1055103" indent="-211021" algn="l" defTabSz="844083" rtl="0" eaLnBrk="1" latinLnBrk="0" hangingPunct="1">
        <a:spcBef>
          <a:spcPct val="20000"/>
        </a:spcBef>
        <a:buFont typeface="Arial" pitchFamily="34" charset="0"/>
        <a:buChar char="•"/>
        <a:defRPr sz="2215" kern="1200">
          <a:solidFill>
            <a:schemeClr val="tx1"/>
          </a:solidFill>
          <a:latin typeface="+mn-lt"/>
          <a:ea typeface="+mn-ea"/>
          <a:cs typeface="+mn-cs"/>
        </a:defRPr>
      </a:lvl3pPr>
      <a:lvl4pPr marL="1477145"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4pPr>
      <a:lvl5pPr marL="1899186"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4" name="Straight Connector 13"/>
          <p:cNvCxnSpPr/>
          <p:nvPr userDrawn="1"/>
        </p:nvCxnSpPr>
        <p:spPr>
          <a:xfrm>
            <a:off x="0" y="1152000"/>
            <a:ext cx="9144000" cy="0"/>
          </a:xfrm>
          <a:prstGeom prst="line">
            <a:avLst/>
          </a:prstGeom>
          <a:ln>
            <a:solidFill>
              <a:srgbClr val="202661"/>
            </a:solidFill>
          </a:ln>
        </p:spPr>
        <p:style>
          <a:lnRef idx="1">
            <a:schemeClr val="accent1"/>
          </a:lnRef>
          <a:fillRef idx="0">
            <a:schemeClr val="accent1"/>
          </a:fillRef>
          <a:effectRef idx="0">
            <a:schemeClr val="accent1"/>
          </a:effectRef>
          <a:fontRef idx="minor">
            <a:schemeClr val="tx1"/>
          </a:fontRef>
        </p:style>
      </p:cxnSp>
      <p:sp>
        <p:nvSpPr>
          <p:cNvPr id="19" name="Rectangle 18">
            <a:hlinkClick r:id="" action="ppaction://noaction"/>
          </p:cNvPr>
          <p:cNvSpPr/>
          <p:nvPr userDrawn="1"/>
        </p:nvSpPr>
        <p:spPr>
          <a:xfrm>
            <a:off x="7399606" y="1152000"/>
            <a:ext cx="759655" cy="304800"/>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COUNTRY COMPARISONS</a:t>
            </a:r>
            <a:endParaRPr lang="en-US" sz="646" b="1" dirty="0">
              <a:solidFill>
                <a:prstClr val="white"/>
              </a:solidFill>
            </a:endParaRPr>
          </a:p>
        </p:txBody>
      </p:sp>
      <p:sp>
        <p:nvSpPr>
          <p:cNvPr id="21" name="Rectangle 20">
            <a:hlinkClick r:id="" action="ppaction://noaction"/>
          </p:cNvPr>
          <p:cNvSpPr/>
          <p:nvPr userDrawn="1"/>
        </p:nvSpPr>
        <p:spPr>
          <a:xfrm>
            <a:off x="5711483" y="1152000"/>
            <a:ext cx="759655" cy="304800"/>
          </a:xfrm>
          <a:prstGeom prst="rect">
            <a:avLst/>
          </a:prstGeom>
          <a:solidFill>
            <a:srgbClr val="833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GLOBAL</a:t>
            </a:r>
          </a:p>
          <a:p>
            <a:pPr algn="ctr" eaLnBrk="1" fontAlgn="auto" hangingPunct="1">
              <a:spcBef>
                <a:spcPts val="0"/>
              </a:spcBef>
              <a:spcAft>
                <a:spcPts val="0"/>
              </a:spcAft>
            </a:pPr>
            <a:r>
              <a:rPr lang="en-US" sz="646" b="1" dirty="0" smtClean="0">
                <a:solidFill>
                  <a:prstClr val="white"/>
                </a:solidFill>
              </a:rPr>
              <a:t>MEGATRENDS</a:t>
            </a:r>
            <a:endParaRPr lang="en-US" sz="646" b="1" dirty="0">
              <a:solidFill>
                <a:prstClr val="white"/>
              </a:solidFill>
            </a:endParaRPr>
          </a:p>
        </p:txBody>
      </p:sp>
      <p:sp>
        <p:nvSpPr>
          <p:cNvPr id="23" name="Rectangle 22">
            <a:hlinkClick r:id="" action="ppaction://noaction"/>
          </p:cNvPr>
          <p:cNvSpPr/>
          <p:nvPr userDrawn="1"/>
        </p:nvSpPr>
        <p:spPr>
          <a:xfrm>
            <a:off x="6555549" y="1152000"/>
            <a:ext cx="759655" cy="304800"/>
          </a:xfrm>
          <a:prstGeom prst="rect">
            <a:avLst/>
          </a:prstGeom>
          <a:solidFill>
            <a:srgbClr val="54803A"/>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EUROPEAN</a:t>
            </a:r>
          </a:p>
          <a:p>
            <a:pPr algn="ctr" eaLnBrk="1" fontAlgn="auto" hangingPunct="1">
              <a:spcBef>
                <a:spcPts val="0"/>
              </a:spcBef>
              <a:spcAft>
                <a:spcPts val="0"/>
              </a:spcAft>
            </a:pPr>
            <a:r>
              <a:rPr lang="en-US" sz="646" b="1" dirty="0" smtClean="0">
                <a:solidFill>
                  <a:prstClr val="white"/>
                </a:solidFill>
              </a:rPr>
              <a:t>BRIEFINGS</a:t>
            </a:r>
            <a:endParaRPr lang="en-US" sz="646" b="1" dirty="0">
              <a:solidFill>
                <a:prstClr val="white"/>
              </a:solidFill>
            </a:endParaRPr>
          </a:p>
        </p:txBody>
      </p:sp>
      <p:sp>
        <p:nvSpPr>
          <p:cNvPr id="29" name="Rectangle 28">
            <a:hlinkClick r:id="" action="ppaction://noaction"/>
          </p:cNvPr>
          <p:cNvSpPr/>
          <p:nvPr userDrawn="1"/>
        </p:nvSpPr>
        <p:spPr>
          <a:xfrm>
            <a:off x="8243673" y="1152000"/>
            <a:ext cx="759655" cy="304800"/>
          </a:xfrm>
          <a:prstGeom prst="rect">
            <a:avLst/>
          </a:prstGeom>
          <a:solidFill>
            <a:srgbClr val="D63D27"/>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COUNTRIES  &amp; REGIONS</a:t>
            </a:r>
            <a:endParaRPr lang="en-US" sz="646" b="1" dirty="0">
              <a:solidFill>
                <a:prstClr val="white"/>
              </a:solidFill>
            </a:endParaRPr>
          </a:p>
        </p:txBody>
      </p:sp>
      <p:sp>
        <p:nvSpPr>
          <p:cNvPr id="35" name="Rectangle 34">
            <a:hlinkClick r:id="rId10" action="ppaction://hlinksldjump"/>
          </p:cNvPr>
          <p:cNvSpPr/>
          <p:nvPr userDrawn="1"/>
        </p:nvSpPr>
        <p:spPr>
          <a:xfrm>
            <a:off x="4881489" y="1152000"/>
            <a:ext cx="759655" cy="304800"/>
          </a:xfrm>
          <a:prstGeom prst="rec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SYNTHESIS</a:t>
            </a:r>
          </a:p>
          <a:p>
            <a:pPr algn="ctr" eaLnBrk="1" fontAlgn="auto" hangingPunct="1">
              <a:spcBef>
                <a:spcPts val="0"/>
              </a:spcBef>
              <a:spcAft>
                <a:spcPts val="0"/>
              </a:spcAft>
            </a:pPr>
            <a:r>
              <a:rPr lang="en-US" sz="646" b="1" dirty="0" smtClean="0">
                <a:solidFill>
                  <a:prstClr val="white"/>
                </a:solidFill>
              </a:rPr>
              <a:t>REPORT</a:t>
            </a:r>
            <a:endParaRPr lang="en-US" sz="646" b="1" dirty="0">
              <a:solidFill>
                <a:prstClr val="white"/>
              </a:solidFill>
            </a:endParaRPr>
          </a:p>
        </p:txBody>
      </p:sp>
      <p:pic>
        <p:nvPicPr>
          <p:cNvPr id="10" name="Picture 9"/>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7258154" y="6300751"/>
            <a:ext cx="1661538" cy="362026"/>
          </a:xfrm>
          <a:prstGeom prst="rect">
            <a:avLst/>
          </a:prstGeom>
        </p:spPr>
      </p:pic>
    </p:spTree>
    <p:extLst>
      <p:ext uri="{BB962C8B-B14F-4D97-AF65-F5344CB8AC3E}">
        <p14:creationId xmlns:p14="http://schemas.microsoft.com/office/powerpoint/2010/main" val="260273179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Lst>
  <p:timing>
    <p:tnLst>
      <p:par>
        <p:cTn id="1" dur="indefinite" restart="never" nodeType="tmRoot"/>
      </p:par>
    </p:tnLst>
  </p:timing>
  <p:hf hdr="0" ftr="0" dt="0"/>
  <p:txStyles>
    <p:titleStyle>
      <a:lvl1pPr algn="ctr" defTabSz="844083" rtl="0" eaLnBrk="1" latinLnBrk="0" hangingPunct="1">
        <a:spcBef>
          <a:spcPct val="0"/>
        </a:spcBef>
        <a:buNone/>
        <a:defRPr sz="4062" kern="1200">
          <a:solidFill>
            <a:schemeClr val="tx1"/>
          </a:solidFill>
          <a:latin typeface="+mj-lt"/>
          <a:ea typeface="+mj-ea"/>
          <a:cs typeface="+mj-cs"/>
        </a:defRPr>
      </a:lvl1pPr>
    </p:titleStyle>
    <p:bodyStyle>
      <a:lvl1pPr marL="316531" indent="-316531" algn="l" defTabSz="844083" rtl="0" eaLnBrk="1" latinLnBrk="0" hangingPunct="1">
        <a:spcBef>
          <a:spcPct val="20000"/>
        </a:spcBef>
        <a:buFont typeface="Arial" pitchFamily="34" charset="0"/>
        <a:buChar char="•"/>
        <a:defRPr sz="2954" kern="1200">
          <a:solidFill>
            <a:schemeClr val="tx1"/>
          </a:solidFill>
          <a:latin typeface="+mn-lt"/>
          <a:ea typeface="+mn-ea"/>
          <a:cs typeface="+mn-cs"/>
        </a:defRPr>
      </a:lvl1pPr>
      <a:lvl2pPr marL="685817" indent="-263776" algn="l" defTabSz="844083" rtl="0" eaLnBrk="1" latinLnBrk="0" hangingPunct="1">
        <a:spcBef>
          <a:spcPct val="20000"/>
        </a:spcBef>
        <a:buFont typeface="Arial" pitchFamily="34" charset="0"/>
        <a:buChar char="–"/>
        <a:defRPr sz="2585" kern="1200">
          <a:solidFill>
            <a:schemeClr val="tx1"/>
          </a:solidFill>
          <a:latin typeface="+mn-lt"/>
          <a:ea typeface="+mn-ea"/>
          <a:cs typeface="+mn-cs"/>
        </a:defRPr>
      </a:lvl2pPr>
      <a:lvl3pPr marL="1055103" indent="-211021" algn="l" defTabSz="844083" rtl="0" eaLnBrk="1" latinLnBrk="0" hangingPunct="1">
        <a:spcBef>
          <a:spcPct val="20000"/>
        </a:spcBef>
        <a:buFont typeface="Arial" pitchFamily="34" charset="0"/>
        <a:buChar char="•"/>
        <a:defRPr sz="2215" kern="1200">
          <a:solidFill>
            <a:schemeClr val="tx1"/>
          </a:solidFill>
          <a:latin typeface="+mn-lt"/>
          <a:ea typeface="+mn-ea"/>
          <a:cs typeface="+mn-cs"/>
        </a:defRPr>
      </a:lvl3pPr>
      <a:lvl4pPr marL="1477145"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4pPr>
      <a:lvl5pPr marL="1899186"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4" name="Straight Connector 13"/>
          <p:cNvCxnSpPr/>
          <p:nvPr userDrawn="1"/>
        </p:nvCxnSpPr>
        <p:spPr>
          <a:xfrm>
            <a:off x="0" y="990600"/>
            <a:ext cx="9144000" cy="0"/>
          </a:xfrm>
          <a:prstGeom prst="line">
            <a:avLst/>
          </a:prstGeom>
          <a:ln>
            <a:solidFill>
              <a:srgbClr val="202661"/>
            </a:solidFill>
          </a:ln>
        </p:spPr>
        <p:style>
          <a:lnRef idx="1">
            <a:schemeClr val="accent1"/>
          </a:lnRef>
          <a:fillRef idx="0">
            <a:schemeClr val="accent1"/>
          </a:fillRef>
          <a:effectRef idx="0">
            <a:schemeClr val="accent1"/>
          </a:effectRef>
          <a:fontRef idx="minor">
            <a:schemeClr val="tx1"/>
          </a:fontRef>
        </p:style>
      </p:cxnSp>
      <p:sp>
        <p:nvSpPr>
          <p:cNvPr id="19" name="Rectangle 18">
            <a:hlinkClick r:id="" action="ppaction://noaction"/>
          </p:cNvPr>
          <p:cNvSpPr/>
          <p:nvPr userDrawn="1"/>
        </p:nvSpPr>
        <p:spPr>
          <a:xfrm>
            <a:off x="7399606" y="993075"/>
            <a:ext cx="759655" cy="304800"/>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COUNTRY COMPARISONS</a:t>
            </a:r>
            <a:endParaRPr lang="en-US" sz="646" b="1" dirty="0">
              <a:solidFill>
                <a:prstClr val="white"/>
              </a:solidFill>
            </a:endParaRPr>
          </a:p>
        </p:txBody>
      </p:sp>
      <p:sp>
        <p:nvSpPr>
          <p:cNvPr id="21" name="Rectangle 20">
            <a:hlinkClick r:id="rId8" action="ppaction://hlinksldjump"/>
          </p:cNvPr>
          <p:cNvSpPr/>
          <p:nvPr userDrawn="1"/>
        </p:nvSpPr>
        <p:spPr>
          <a:xfrm>
            <a:off x="5711483" y="993075"/>
            <a:ext cx="759655" cy="304800"/>
          </a:xfrm>
          <a:prstGeom prst="rect">
            <a:avLst/>
          </a:prstGeom>
          <a:solidFill>
            <a:srgbClr val="833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GLOBAL</a:t>
            </a:r>
          </a:p>
          <a:p>
            <a:pPr algn="ctr" eaLnBrk="1" fontAlgn="auto" hangingPunct="1">
              <a:spcBef>
                <a:spcPts val="0"/>
              </a:spcBef>
              <a:spcAft>
                <a:spcPts val="0"/>
              </a:spcAft>
            </a:pPr>
            <a:r>
              <a:rPr lang="en-US" sz="646" b="1" dirty="0" smtClean="0">
                <a:solidFill>
                  <a:prstClr val="white"/>
                </a:solidFill>
              </a:rPr>
              <a:t>MEGATRENDS</a:t>
            </a:r>
            <a:endParaRPr lang="en-US" sz="646" b="1" dirty="0">
              <a:solidFill>
                <a:prstClr val="white"/>
              </a:solidFill>
            </a:endParaRPr>
          </a:p>
        </p:txBody>
      </p:sp>
      <p:sp>
        <p:nvSpPr>
          <p:cNvPr id="23" name="Rectangle 22">
            <a:hlinkClick r:id="rId9" action="ppaction://hlinksldjump"/>
          </p:cNvPr>
          <p:cNvSpPr/>
          <p:nvPr userDrawn="1"/>
        </p:nvSpPr>
        <p:spPr>
          <a:xfrm>
            <a:off x="6555549" y="993075"/>
            <a:ext cx="759655" cy="304800"/>
          </a:xfrm>
          <a:prstGeom prst="rect">
            <a:avLst/>
          </a:prstGeom>
          <a:solidFill>
            <a:srgbClr val="54803A"/>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EUROPEAN</a:t>
            </a:r>
          </a:p>
          <a:p>
            <a:pPr algn="ctr" eaLnBrk="1" fontAlgn="auto" hangingPunct="1">
              <a:spcBef>
                <a:spcPts val="0"/>
              </a:spcBef>
              <a:spcAft>
                <a:spcPts val="0"/>
              </a:spcAft>
            </a:pPr>
            <a:r>
              <a:rPr lang="en-US" sz="646" b="1" dirty="0" smtClean="0">
                <a:solidFill>
                  <a:prstClr val="white"/>
                </a:solidFill>
              </a:rPr>
              <a:t>BRIEFINGS</a:t>
            </a:r>
            <a:endParaRPr lang="en-US" sz="646" b="1" dirty="0">
              <a:solidFill>
                <a:prstClr val="white"/>
              </a:solidFill>
            </a:endParaRPr>
          </a:p>
        </p:txBody>
      </p:sp>
      <p:sp>
        <p:nvSpPr>
          <p:cNvPr id="29" name="Rectangle 28">
            <a:hlinkClick r:id="" action="ppaction://noaction"/>
          </p:cNvPr>
          <p:cNvSpPr/>
          <p:nvPr userDrawn="1"/>
        </p:nvSpPr>
        <p:spPr>
          <a:xfrm>
            <a:off x="8243673" y="993075"/>
            <a:ext cx="759655" cy="304800"/>
          </a:xfrm>
          <a:prstGeom prst="rect">
            <a:avLst/>
          </a:prstGeom>
          <a:solidFill>
            <a:srgbClr val="D63D27"/>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COUNTRIES  &amp; REGIONS</a:t>
            </a:r>
            <a:endParaRPr lang="en-US" sz="646" b="1" dirty="0">
              <a:solidFill>
                <a:prstClr val="white"/>
              </a:solidFill>
            </a:endParaRPr>
          </a:p>
        </p:txBody>
      </p:sp>
      <p:sp>
        <p:nvSpPr>
          <p:cNvPr id="35" name="Rectangle 34">
            <a:hlinkClick r:id="rId10" action="ppaction://hlinksldjump"/>
          </p:cNvPr>
          <p:cNvSpPr/>
          <p:nvPr userDrawn="1"/>
        </p:nvSpPr>
        <p:spPr>
          <a:xfrm>
            <a:off x="4881489" y="993075"/>
            <a:ext cx="759655" cy="304800"/>
          </a:xfrm>
          <a:prstGeom prst="rec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SYNTHESIS</a:t>
            </a:r>
          </a:p>
          <a:p>
            <a:pPr algn="ctr" eaLnBrk="1" fontAlgn="auto" hangingPunct="1">
              <a:spcBef>
                <a:spcPts val="0"/>
              </a:spcBef>
              <a:spcAft>
                <a:spcPts val="0"/>
              </a:spcAft>
            </a:pPr>
            <a:r>
              <a:rPr lang="en-US" sz="646" b="1" dirty="0" smtClean="0">
                <a:solidFill>
                  <a:prstClr val="white"/>
                </a:solidFill>
              </a:rPr>
              <a:t>REPORT</a:t>
            </a:r>
            <a:endParaRPr lang="en-US" sz="646" b="1" dirty="0">
              <a:solidFill>
                <a:prstClr val="white"/>
              </a:solidFill>
            </a:endParaRPr>
          </a:p>
        </p:txBody>
      </p:sp>
      <p:pic>
        <p:nvPicPr>
          <p:cNvPr id="10" name="Picture 9"/>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7258154" y="6300751"/>
            <a:ext cx="1661538" cy="362026"/>
          </a:xfrm>
          <a:prstGeom prst="rect">
            <a:avLst/>
          </a:prstGeom>
        </p:spPr>
      </p:pic>
      <p:sp>
        <p:nvSpPr>
          <p:cNvPr id="9" name="TextBox 8"/>
          <p:cNvSpPr txBox="1"/>
          <p:nvPr userDrawn="1"/>
        </p:nvSpPr>
        <p:spPr>
          <a:xfrm>
            <a:off x="140679" y="5932904"/>
            <a:ext cx="3587262" cy="220188"/>
          </a:xfrm>
          <a:prstGeom prst="rect">
            <a:avLst/>
          </a:prstGeom>
          <a:noFill/>
        </p:spPr>
        <p:txBody>
          <a:bodyPr wrap="square" rtlCol="0">
            <a:spAutoFit/>
          </a:bodyPr>
          <a:lstStyle/>
          <a:p>
            <a:pPr eaLnBrk="1" fontAlgn="auto" hangingPunct="1">
              <a:spcBef>
                <a:spcPts val="0"/>
              </a:spcBef>
              <a:spcAft>
                <a:spcPts val="0"/>
              </a:spcAft>
            </a:pPr>
            <a:r>
              <a:rPr lang="en-US" sz="831" b="1" dirty="0" smtClean="0">
                <a:solidFill>
                  <a:prstClr val="white">
                    <a:lumMod val="65000"/>
                  </a:prstClr>
                </a:solidFill>
                <a:latin typeface="Open Sans"/>
              </a:rPr>
              <a:t>Related content</a:t>
            </a:r>
            <a:endParaRPr lang="en-US" sz="831" b="1" dirty="0">
              <a:solidFill>
                <a:prstClr val="white">
                  <a:lumMod val="65000"/>
                </a:prstClr>
              </a:solidFill>
              <a:latin typeface="Open Sans"/>
            </a:endParaRPr>
          </a:p>
        </p:txBody>
      </p:sp>
    </p:spTree>
    <p:extLst>
      <p:ext uri="{BB962C8B-B14F-4D97-AF65-F5344CB8AC3E}">
        <p14:creationId xmlns:p14="http://schemas.microsoft.com/office/powerpoint/2010/main" val="196121843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Lst>
  <p:timing>
    <p:tnLst>
      <p:par>
        <p:cTn id="1" dur="indefinite" restart="never" nodeType="tmRoot"/>
      </p:par>
    </p:tnLst>
  </p:timing>
  <p:hf hdr="0" ftr="0" dt="0"/>
  <p:txStyles>
    <p:titleStyle>
      <a:lvl1pPr algn="ctr" defTabSz="844083" rtl="0" eaLnBrk="1" latinLnBrk="0" hangingPunct="1">
        <a:spcBef>
          <a:spcPct val="0"/>
        </a:spcBef>
        <a:buNone/>
        <a:defRPr sz="4062" kern="1200">
          <a:solidFill>
            <a:schemeClr val="tx1"/>
          </a:solidFill>
          <a:latin typeface="+mj-lt"/>
          <a:ea typeface="+mj-ea"/>
          <a:cs typeface="+mj-cs"/>
        </a:defRPr>
      </a:lvl1pPr>
    </p:titleStyle>
    <p:bodyStyle>
      <a:lvl1pPr marL="316531" indent="-316531" algn="l" defTabSz="844083" rtl="0" eaLnBrk="1" latinLnBrk="0" hangingPunct="1">
        <a:spcBef>
          <a:spcPct val="20000"/>
        </a:spcBef>
        <a:buFont typeface="Arial" pitchFamily="34" charset="0"/>
        <a:buChar char="•"/>
        <a:defRPr sz="2954" kern="1200">
          <a:solidFill>
            <a:schemeClr val="tx1"/>
          </a:solidFill>
          <a:latin typeface="+mn-lt"/>
          <a:ea typeface="+mn-ea"/>
          <a:cs typeface="+mn-cs"/>
        </a:defRPr>
      </a:lvl1pPr>
      <a:lvl2pPr marL="685817" indent="-263776" algn="l" defTabSz="844083" rtl="0" eaLnBrk="1" latinLnBrk="0" hangingPunct="1">
        <a:spcBef>
          <a:spcPct val="20000"/>
        </a:spcBef>
        <a:buFont typeface="Arial" pitchFamily="34" charset="0"/>
        <a:buChar char="–"/>
        <a:defRPr sz="2585" kern="1200">
          <a:solidFill>
            <a:schemeClr val="tx1"/>
          </a:solidFill>
          <a:latin typeface="+mn-lt"/>
          <a:ea typeface="+mn-ea"/>
          <a:cs typeface="+mn-cs"/>
        </a:defRPr>
      </a:lvl2pPr>
      <a:lvl3pPr marL="1055103" indent="-211021" algn="l" defTabSz="844083" rtl="0" eaLnBrk="1" latinLnBrk="0" hangingPunct="1">
        <a:spcBef>
          <a:spcPct val="20000"/>
        </a:spcBef>
        <a:buFont typeface="Arial" pitchFamily="34" charset="0"/>
        <a:buChar char="•"/>
        <a:defRPr sz="2215" kern="1200">
          <a:solidFill>
            <a:schemeClr val="tx1"/>
          </a:solidFill>
          <a:latin typeface="+mn-lt"/>
          <a:ea typeface="+mn-ea"/>
          <a:cs typeface="+mn-cs"/>
        </a:defRPr>
      </a:lvl3pPr>
      <a:lvl4pPr marL="1477145"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4pPr>
      <a:lvl5pPr marL="1899186"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p:cNvCxnSpPr/>
          <p:nvPr userDrawn="1"/>
        </p:nvCxnSpPr>
        <p:spPr>
          <a:xfrm>
            <a:off x="1617789" y="1152000"/>
            <a:ext cx="7526215" cy="0"/>
          </a:xfrm>
          <a:prstGeom prst="line">
            <a:avLst/>
          </a:prstGeom>
          <a:ln>
            <a:solidFill>
              <a:srgbClr val="202661"/>
            </a:solidFill>
          </a:ln>
        </p:spPr>
        <p:style>
          <a:lnRef idx="1">
            <a:schemeClr val="accent1"/>
          </a:lnRef>
          <a:fillRef idx="0">
            <a:schemeClr val="accent1"/>
          </a:fillRef>
          <a:effectRef idx="0">
            <a:schemeClr val="accent1"/>
          </a:effectRef>
          <a:fontRef idx="minor">
            <a:schemeClr val="tx1"/>
          </a:fontRef>
        </p:style>
      </p:cxnSp>
      <p:sp>
        <p:nvSpPr>
          <p:cNvPr id="20" name="Rectangle 19">
            <a:hlinkClick r:id="" action="ppaction://noaction"/>
          </p:cNvPr>
          <p:cNvSpPr/>
          <p:nvPr userDrawn="1"/>
        </p:nvSpPr>
        <p:spPr>
          <a:xfrm>
            <a:off x="7385541" y="1152000"/>
            <a:ext cx="759655" cy="304800"/>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COUNTRY COMPARISONS</a:t>
            </a:r>
            <a:endParaRPr lang="en-US" sz="646" b="1" dirty="0">
              <a:solidFill>
                <a:prstClr val="white"/>
              </a:solidFill>
            </a:endParaRPr>
          </a:p>
        </p:txBody>
      </p:sp>
      <p:sp>
        <p:nvSpPr>
          <p:cNvPr id="25" name="Rectangle 24">
            <a:hlinkClick r:id="" action="ppaction://noaction"/>
          </p:cNvPr>
          <p:cNvSpPr/>
          <p:nvPr userDrawn="1"/>
        </p:nvSpPr>
        <p:spPr>
          <a:xfrm>
            <a:off x="5697417" y="1152000"/>
            <a:ext cx="759655" cy="304800"/>
          </a:xfrm>
          <a:prstGeom prst="rect">
            <a:avLst/>
          </a:prstGeom>
          <a:solidFill>
            <a:srgbClr val="833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GLOBAL</a:t>
            </a:r>
          </a:p>
          <a:p>
            <a:pPr algn="ctr" eaLnBrk="1" fontAlgn="auto" hangingPunct="1">
              <a:spcBef>
                <a:spcPts val="0"/>
              </a:spcBef>
              <a:spcAft>
                <a:spcPts val="0"/>
              </a:spcAft>
            </a:pPr>
            <a:r>
              <a:rPr lang="en-US" sz="646" b="1" dirty="0" smtClean="0">
                <a:solidFill>
                  <a:prstClr val="white"/>
                </a:solidFill>
              </a:rPr>
              <a:t>MEGATRENDS</a:t>
            </a:r>
            <a:endParaRPr lang="en-US" sz="646" b="1" dirty="0">
              <a:solidFill>
                <a:prstClr val="white"/>
              </a:solidFill>
            </a:endParaRPr>
          </a:p>
        </p:txBody>
      </p:sp>
      <p:sp>
        <p:nvSpPr>
          <p:cNvPr id="26" name="Rectangle 25">
            <a:hlinkClick r:id="" action="ppaction://noaction"/>
          </p:cNvPr>
          <p:cNvSpPr/>
          <p:nvPr userDrawn="1"/>
        </p:nvSpPr>
        <p:spPr>
          <a:xfrm>
            <a:off x="6541477" y="1152000"/>
            <a:ext cx="759655" cy="304800"/>
          </a:xfrm>
          <a:prstGeom prst="rect">
            <a:avLst/>
          </a:prstGeom>
          <a:solidFill>
            <a:srgbClr val="54803A"/>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EUROPEAN</a:t>
            </a:r>
          </a:p>
          <a:p>
            <a:pPr algn="ctr" eaLnBrk="1" fontAlgn="auto" hangingPunct="1">
              <a:spcBef>
                <a:spcPts val="0"/>
              </a:spcBef>
              <a:spcAft>
                <a:spcPts val="0"/>
              </a:spcAft>
            </a:pPr>
            <a:r>
              <a:rPr lang="en-US" sz="646" b="1" dirty="0" smtClean="0">
                <a:solidFill>
                  <a:prstClr val="white"/>
                </a:solidFill>
              </a:rPr>
              <a:t>BRIEFINGS</a:t>
            </a:r>
            <a:endParaRPr lang="en-US" sz="646" b="1" dirty="0">
              <a:solidFill>
                <a:prstClr val="white"/>
              </a:solidFill>
            </a:endParaRPr>
          </a:p>
        </p:txBody>
      </p:sp>
      <p:sp>
        <p:nvSpPr>
          <p:cNvPr id="27" name="Rectangle 26">
            <a:hlinkClick r:id="" action="ppaction://noaction"/>
          </p:cNvPr>
          <p:cNvSpPr/>
          <p:nvPr userDrawn="1"/>
        </p:nvSpPr>
        <p:spPr>
          <a:xfrm>
            <a:off x="8229600" y="1152000"/>
            <a:ext cx="759655" cy="304800"/>
          </a:xfrm>
          <a:prstGeom prst="rect">
            <a:avLst/>
          </a:prstGeom>
          <a:solidFill>
            <a:srgbClr val="D63D27"/>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COUNTRIES  &amp; REGIONS</a:t>
            </a:r>
            <a:endParaRPr lang="en-US" sz="646" b="1" dirty="0">
              <a:solidFill>
                <a:prstClr val="white"/>
              </a:solidFill>
            </a:endParaRPr>
          </a:p>
        </p:txBody>
      </p:sp>
      <p:sp>
        <p:nvSpPr>
          <p:cNvPr id="28" name="Rectangle 27">
            <a:hlinkClick r:id="rId8" action="ppaction://hlinksldjump"/>
          </p:cNvPr>
          <p:cNvSpPr/>
          <p:nvPr userDrawn="1"/>
        </p:nvSpPr>
        <p:spPr>
          <a:xfrm>
            <a:off x="4867425" y="1152000"/>
            <a:ext cx="759655" cy="304800"/>
          </a:xfrm>
          <a:prstGeom prst="rec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SYNTHESIS</a:t>
            </a:r>
          </a:p>
          <a:p>
            <a:pPr algn="ctr" eaLnBrk="1" fontAlgn="auto" hangingPunct="1">
              <a:spcBef>
                <a:spcPts val="0"/>
              </a:spcBef>
              <a:spcAft>
                <a:spcPts val="0"/>
              </a:spcAft>
            </a:pPr>
            <a:r>
              <a:rPr lang="en-US" sz="646" b="1" dirty="0" smtClean="0">
                <a:solidFill>
                  <a:prstClr val="white"/>
                </a:solidFill>
              </a:rPr>
              <a:t>REPORT</a:t>
            </a:r>
            <a:endParaRPr lang="en-US" sz="646" b="1" dirty="0">
              <a:solidFill>
                <a:prstClr val="white"/>
              </a:solidFill>
            </a:endParaRPr>
          </a:p>
        </p:txBody>
      </p:sp>
      <p:pic>
        <p:nvPicPr>
          <p:cNvPr id="11" name="Picture 10"/>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7258154" y="6300751"/>
            <a:ext cx="1661538" cy="362026"/>
          </a:xfrm>
          <a:prstGeom prst="rect">
            <a:avLst/>
          </a:prstGeom>
        </p:spPr>
      </p:pic>
    </p:spTree>
    <p:extLst>
      <p:ext uri="{BB962C8B-B14F-4D97-AF65-F5344CB8AC3E}">
        <p14:creationId xmlns:p14="http://schemas.microsoft.com/office/powerpoint/2010/main" val="126506327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Lst>
  <p:timing>
    <p:tnLst>
      <p:par>
        <p:cTn id="1" dur="indefinite" restart="never" nodeType="tmRoot"/>
      </p:par>
    </p:tnLst>
  </p:timing>
  <p:hf hdr="0" ftr="0" dt="0"/>
  <p:txStyles>
    <p:titleStyle>
      <a:lvl1pPr algn="ctr" defTabSz="844083" rtl="0" eaLnBrk="1" latinLnBrk="0" hangingPunct="1">
        <a:spcBef>
          <a:spcPct val="0"/>
        </a:spcBef>
        <a:buNone/>
        <a:defRPr sz="4062" kern="1200">
          <a:solidFill>
            <a:schemeClr val="tx1"/>
          </a:solidFill>
          <a:latin typeface="+mj-lt"/>
          <a:ea typeface="+mj-ea"/>
          <a:cs typeface="+mj-cs"/>
        </a:defRPr>
      </a:lvl1pPr>
    </p:titleStyle>
    <p:bodyStyle>
      <a:lvl1pPr marL="316531" indent="-316531" algn="l" defTabSz="844083" rtl="0" eaLnBrk="1" latinLnBrk="0" hangingPunct="1">
        <a:spcBef>
          <a:spcPct val="20000"/>
        </a:spcBef>
        <a:buFont typeface="Arial" pitchFamily="34" charset="0"/>
        <a:buChar char="•"/>
        <a:defRPr sz="2954" kern="1200">
          <a:solidFill>
            <a:schemeClr val="tx1"/>
          </a:solidFill>
          <a:latin typeface="+mn-lt"/>
          <a:ea typeface="+mn-ea"/>
          <a:cs typeface="+mn-cs"/>
        </a:defRPr>
      </a:lvl1pPr>
      <a:lvl2pPr marL="685817" indent="-263776" algn="l" defTabSz="844083" rtl="0" eaLnBrk="1" latinLnBrk="0" hangingPunct="1">
        <a:spcBef>
          <a:spcPct val="20000"/>
        </a:spcBef>
        <a:buFont typeface="Arial" pitchFamily="34" charset="0"/>
        <a:buChar char="–"/>
        <a:defRPr sz="2585" kern="1200">
          <a:solidFill>
            <a:schemeClr val="tx1"/>
          </a:solidFill>
          <a:latin typeface="+mn-lt"/>
          <a:ea typeface="+mn-ea"/>
          <a:cs typeface="+mn-cs"/>
        </a:defRPr>
      </a:lvl2pPr>
      <a:lvl3pPr marL="1055103" indent="-211021" algn="l" defTabSz="844083" rtl="0" eaLnBrk="1" latinLnBrk="0" hangingPunct="1">
        <a:spcBef>
          <a:spcPct val="20000"/>
        </a:spcBef>
        <a:buFont typeface="Arial" pitchFamily="34" charset="0"/>
        <a:buChar char="•"/>
        <a:defRPr sz="2215" kern="1200">
          <a:solidFill>
            <a:schemeClr val="tx1"/>
          </a:solidFill>
          <a:latin typeface="+mn-lt"/>
          <a:ea typeface="+mn-ea"/>
          <a:cs typeface="+mn-cs"/>
        </a:defRPr>
      </a:lvl3pPr>
      <a:lvl4pPr marL="1477145"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4pPr>
      <a:lvl5pPr marL="1899186"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p:cNvCxnSpPr/>
          <p:nvPr userDrawn="1"/>
        </p:nvCxnSpPr>
        <p:spPr>
          <a:xfrm>
            <a:off x="1617789" y="1152000"/>
            <a:ext cx="7526215" cy="0"/>
          </a:xfrm>
          <a:prstGeom prst="line">
            <a:avLst/>
          </a:prstGeom>
          <a:ln>
            <a:solidFill>
              <a:srgbClr val="202661"/>
            </a:solidFill>
          </a:ln>
        </p:spPr>
        <p:style>
          <a:lnRef idx="1">
            <a:schemeClr val="accent1"/>
          </a:lnRef>
          <a:fillRef idx="0">
            <a:schemeClr val="accent1"/>
          </a:fillRef>
          <a:effectRef idx="0">
            <a:schemeClr val="accent1"/>
          </a:effectRef>
          <a:fontRef idx="minor">
            <a:schemeClr val="tx1"/>
          </a:fontRef>
        </p:style>
      </p:cxnSp>
      <p:sp>
        <p:nvSpPr>
          <p:cNvPr id="20" name="Rectangle 19">
            <a:hlinkClick r:id="" action="ppaction://noaction"/>
          </p:cNvPr>
          <p:cNvSpPr/>
          <p:nvPr userDrawn="1"/>
        </p:nvSpPr>
        <p:spPr>
          <a:xfrm>
            <a:off x="7385541" y="1152000"/>
            <a:ext cx="759655" cy="304800"/>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COUNTRY COMPARISONS</a:t>
            </a:r>
            <a:endParaRPr lang="en-US" sz="646" b="1" dirty="0">
              <a:solidFill>
                <a:prstClr val="white"/>
              </a:solidFill>
            </a:endParaRPr>
          </a:p>
        </p:txBody>
      </p:sp>
      <p:sp>
        <p:nvSpPr>
          <p:cNvPr id="25" name="Rectangle 24">
            <a:hlinkClick r:id="" action="ppaction://noaction"/>
          </p:cNvPr>
          <p:cNvSpPr/>
          <p:nvPr userDrawn="1"/>
        </p:nvSpPr>
        <p:spPr>
          <a:xfrm>
            <a:off x="5697417" y="1152000"/>
            <a:ext cx="759655" cy="304800"/>
          </a:xfrm>
          <a:prstGeom prst="rect">
            <a:avLst/>
          </a:prstGeom>
          <a:solidFill>
            <a:srgbClr val="833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GLOBAL</a:t>
            </a:r>
          </a:p>
          <a:p>
            <a:pPr algn="ctr" eaLnBrk="1" fontAlgn="auto" hangingPunct="1">
              <a:spcBef>
                <a:spcPts val="0"/>
              </a:spcBef>
              <a:spcAft>
                <a:spcPts val="0"/>
              </a:spcAft>
            </a:pPr>
            <a:r>
              <a:rPr lang="en-US" sz="646" b="1" dirty="0" smtClean="0">
                <a:solidFill>
                  <a:prstClr val="white"/>
                </a:solidFill>
              </a:rPr>
              <a:t>MEGATRENDS</a:t>
            </a:r>
            <a:endParaRPr lang="en-US" sz="646" b="1" dirty="0">
              <a:solidFill>
                <a:prstClr val="white"/>
              </a:solidFill>
            </a:endParaRPr>
          </a:p>
        </p:txBody>
      </p:sp>
      <p:sp>
        <p:nvSpPr>
          <p:cNvPr id="26" name="Rectangle 25">
            <a:hlinkClick r:id="" action="ppaction://noaction"/>
          </p:cNvPr>
          <p:cNvSpPr/>
          <p:nvPr userDrawn="1"/>
        </p:nvSpPr>
        <p:spPr>
          <a:xfrm>
            <a:off x="6541477" y="1152000"/>
            <a:ext cx="759655" cy="304800"/>
          </a:xfrm>
          <a:prstGeom prst="rect">
            <a:avLst/>
          </a:prstGeom>
          <a:solidFill>
            <a:srgbClr val="54803A"/>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EUROPEAN</a:t>
            </a:r>
          </a:p>
          <a:p>
            <a:pPr algn="ctr" eaLnBrk="1" fontAlgn="auto" hangingPunct="1">
              <a:spcBef>
                <a:spcPts val="0"/>
              </a:spcBef>
              <a:spcAft>
                <a:spcPts val="0"/>
              </a:spcAft>
            </a:pPr>
            <a:r>
              <a:rPr lang="en-US" sz="646" b="1" dirty="0" smtClean="0">
                <a:solidFill>
                  <a:prstClr val="white"/>
                </a:solidFill>
              </a:rPr>
              <a:t>BRIEFINGS</a:t>
            </a:r>
            <a:endParaRPr lang="en-US" sz="646" b="1" dirty="0">
              <a:solidFill>
                <a:prstClr val="white"/>
              </a:solidFill>
            </a:endParaRPr>
          </a:p>
        </p:txBody>
      </p:sp>
      <p:sp>
        <p:nvSpPr>
          <p:cNvPr id="27" name="Rectangle 26">
            <a:hlinkClick r:id="" action="ppaction://noaction"/>
          </p:cNvPr>
          <p:cNvSpPr/>
          <p:nvPr userDrawn="1"/>
        </p:nvSpPr>
        <p:spPr>
          <a:xfrm>
            <a:off x="8229600" y="1152000"/>
            <a:ext cx="759655" cy="304800"/>
          </a:xfrm>
          <a:prstGeom prst="rect">
            <a:avLst/>
          </a:prstGeom>
          <a:solidFill>
            <a:srgbClr val="D63D27"/>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COUNTRIES  &amp; REGIONS</a:t>
            </a:r>
            <a:endParaRPr lang="en-US" sz="646" b="1" dirty="0">
              <a:solidFill>
                <a:prstClr val="white"/>
              </a:solidFill>
            </a:endParaRPr>
          </a:p>
        </p:txBody>
      </p:sp>
      <p:sp>
        <p:nvSpPr>
          <p:cNvPr id="28" name="Rectangle 27">
            <a:hlinkClick r:id="rId8" action="ppaction://hlinksldjump"/>
          </p:cNvPr>
          <p:cNvSpPr/>
          <p:nvPr userDrawn="1"/>
        </p:nvSpPr>
        <p:spPr>
          <a:xfrm>
            <a:off x="4867425" y="1152000"/>
            <a:ext cx="759655" cy="304800"/>
          </a:xfrm>
          <a:prstGeom prst="rec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SYNTHESIS</a:t>
            </a:r>
          </a:p>
          <a:p>
            <a:pPr algn="ctr" eaLnBrk="1" fontAlgn="auto" hangingPunct="1">
              <a:spcBef>
                <a:spcPts val="0"/>
              </a:spcBef>
              <a:spcAft>
                <a:spcPts val="0"/>
              </a:spcAft>
            </a:pPr>
            <a:r>
              <a:rPr lang="en-US" sz="646" b="1" dirty="0" smtClean="0">
                <a:solidFill>
                  <a:prstClr val="white"/>
                </a:solidFill>
              </a:rPr>
              <a:t>REPORT</a:t>
            </a:r>
            <a:endParaRPr lang="en-US" sz="646" b="1" dirty="0">
              <a:solidFill>
                <a:prstClr val="white"/>
              </a:solidFill>
            </a:endParaRPr>
          </a:p>
        </p:txBody>
      </p:sp>
      <p:pic>
        <p:nvPicPr>
          <p:cNvPr id="11" name="Picture 10"/>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7258154" y="6300751"/>
            <a:ext cx="1661538" cy="362026"/>
          </a:xfrm>
          <a:prstGeom prst="rect">
            <a:avLst/>
          </a:prstGeom>
        </p:spPr>
      </p:pic>
    </p:spTree>
    <p:extLst>
      <p:ext uri="{BB962C8B-B14F-4D97-AF65-F5344CB8AC3E}">
        <p14:creationId xmlns:p14="http://schemas.microsoft.com/office/powerpoint/2010/main" val="324548560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Lst>
  <p:timing>
    <p:tnLst>
      <p:par>
        <p:cTn id="1" dur="indefinite" restart="never" nodeType="tmRoot"/>
      </p:par>
    </p:tnLst>
  </p:timing>
  <p:hf hdr="0" ftr="0" dt="0"/>
  <p:txStyles>
    <p:titleStyle>
      <a:lvl1pPr algn="ctr" defTabSz="844083" rtl="0" eaLnBrk="1" latinLnBrk="0" hangingPunct="1">
        <a:spcBef>
          <a:spcPct val="0"/>
        </a:spcBef>
        <a:buNone/>
        <a:defRPr sz="4062" kern="1200">
          <a:solidFill>
            <a:schemeClr val="tx1"/>
          </a:solidFill>
          <a:latin typeface="+mj-lt"/>
          <a:ea typeface="+mj-ea"/>
          <a:cs typeface="+mj-cs"/>
        </a:defRPr>
      </a:lvl1pPr>
    </p:titleStyle>
    <p:bodyStyle>
      <a:lvl1pPr marL="316531" indent="-316531" algn="l" defTabSz="844083" rtl="0" eaLnBrk="1" latinLnBrk="0" hangingPunct="1">
        <a:spcBef>
          <a:spcPct val="20000"/>
        </a:spcBef>
        <a:buFont typeface="Arial" pitchFamily="34" charset="0"/>
        <a:buChar char="•"/>
        <a:defRPr sz="2954" kern="1200">
          <a:solidFill>
            <a:schemeClr val="tx1"/>
          </a:solidFill>
          <a:latin typeface="+mn-lt"/>
          <a:ea typeface="+mn-ea"/>
          <a:cs typeface="+mn-cs"/>
        </a:defRPr>
      </a:lvl1pPr>
      <a:lvl2pPr marL="685817" indent="-263776" algn="l" defTabSz="844083" rtl="0" eaLnBrk="1" latinLnBrk="0" hangingPunct="1">
        <a:spcBef>
          <a:spcPct val="20000"/>
        </a:spcBef>
        <a:buFont typeface="Arial" pitchFamily="34" charset="0"/>
        <a:buChar char="–"/>
        <a:defRPr sz="2585" kern="1200">
          <a:solidFill>
            <a:schemeClr val="tx1"/>
          </a:solidFill>
          <a:latin typeface="+mn-lt"/>
          <a:ea typeface="+mn-ea"/>
          <a:cs typeface="+mn-cs"/>
        </a:defRPr>
      </a:lvl2pPr>
      <a:lvl3pPr marL="1055103" indent="-211021" algn="l" defTabSz="844083" rtl="0" eaLnBrk="1" latinLnBrk="0" hangingPunct="1">
        <a:spcBef>
          <a:spcPct val="20000"/>
        </a:spcBef>
        <a:buFont typeface="Arial" pitchFamily="34" charset="0"/>
        <a:buChar char="•"/>
        <a:defRPr sz="2215" kern="1200">
          <a:solidFill>
            <a:schemeClr val="tx1"/>
          </a:solidFill>
          <a:latin typeface="+mn-lt"/>
          <a:ea typeface="+mn-ea"/>
          <a:cs typeface="+mn-cs"/>
        </a:defRPr>
      </a:lvl3pPr>
      <a:lvl4pPr marL="1477145"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4pPr>
      <a:lvl5pPr marL="1899186"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p:cNvCxnSpPr/>
          <p:nvPr userDrawn="1"/>
        </p:nvCxnSpPr>
        <p:spPr>
          <a:xfrm>
            <a:off x="1617789" y="1152000"/>
            <a:ext cx="7526215" cy="0"/>
          </a:xfrm>
          <a:prstGeom prst="line">
            <a:avLst/>
          </a:prstGeom>
          <a:ln>
            <a:solidFill>
              <a:srgbClr val="202661"/>
            </a:solidFill>
          </a:ln>
        </p:spPr>
        <p:style>
          <a:lnRef idx="1">
            <a:schemeClr val="accent1"/>
          </a:lnRef>
          <a:fillRef idx="0">
            <a:schemeClr val="accent1"/>
          </a:fillRef>
          <a:effectRef idx="0">
            <a:schemeClr val="accent1"/>
          </a:effectRef>
          <a:fontRef idx="minor">
            <a:schemeClr val="tx1"/>
          </a:fontRef>
        </p:style>
      </p:cxnSp>
      <p:sp>
        <p:nvSpPr>
          <p:cNvPr id="20" name="Rectangle 19">
            <a:hlinkClick r:id="" action="ppaction://noaction"/>
          </p:cNvPr>
          <p:cNvSpPr/>
          <p:nvPr userDrawn="1"/>
        </p:nvSpPr>
        <p:spPr>
          <a:xfrm>
            <a:off x="7385541" y="1152000"/>
            <a:ext cx="759655" cy="304800"/>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COUNTRY COMPARISONS</a:t>
            </a:r>
            <a:endParaRPr lang="en-US" sz="646" b="1" dirty="0">
              <a:solidFill>
                <a:prstClr val="white"/>
              </a:solidFill>
            </a:endParaRPr>
          </a:p>
        </p:txBody>
      </p:sp>
      <p:sp>
        <p:nvSpPr>
          <p:cNvPr id="25" name="Rectangle 24">
            <a:hlinkClick r:id="" action="ppaction://noaction"/>
          </p:cNvPr>
          <p:cNvSpPr/>
          <p:nvPr userDrawn="1"/>
        </p:nvSpPr>
        <p:spPr>
          <a:xfrm>
            <a:off x="5697417" y="1152000"/>
            <a:ext cx="759655" cy="304800"/>
          </a:xfrm>
          <a:prstGeom prst="rect">
            <a:avLst/>
          </a:prstGeom>
          <a:solidFill>
            <a:srgbClr val="833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GLOBAL</a:t>
            </a:r>
          </a:p>
          <a:p>
            <a:pPr algn="ctr" eaLnBrk="1" fontAlgn="auto" hangingPunct="1">
              <a:spcBef>
                <a:spcPts val="0"/>
              </a:spcBef>
              <a:spcAft>
                <a:spcPts val="0"/>
              </a:spcAft>
            </a:pPr>
            <a:r>
              <a:rPr lang="en-US" sz="646" b="1" dirty="0" smtClean="0">
                <a:solidFill>
                  <a:prstClr val="white"/>
                </a:solidFill>
              </a:rPr>
              <a:t>MEGATRENDS</a:t>
            </a:r>
            <a:endParaRPr lang="en-US" sz="646" b="1" dirty="0">
              <a:solidFill>
                <a:prstClr val="white"/>
              </a:solidFill>
            </a:endParaRPr>
          </a:p>
        </p:txBody>
      </p:sp>
      <p:sp>
        <p:nvSpPr>
          <p:cNvPr id="26" name="Rectangle 25">
            <a:hlinkClick r:id="" action="ppaction://noaction"/>
          </p:cNvPr>
          <p:cNvSpPr/>
          <p:nvPr userDrawn="1"/>
        </p:nvSpPr>
        <p:spPr>
          <a:xfrm>
            <a:off x="6541477" y="1152000"/>
            <a:ext cx="759655" cy="304800"/>
          </a:xfrm>
          <a:prstGeom prst="rect">
            <a:avLst/>
          </a:prstGeom>
          <a:solidFill>
            <a:srgbClr val="54803A"/>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EUROPEAN</a:t>
            </a:r>
          </a:p>
          <a:p>
            <a:pPr algn="ctr" eaLnBrk="1" fontAlgn="auto" hangingPunct="1">
              <a:spcBef>
                <a:spcPts val="0"/>
              </a:spcBef>
              <a:spcAft>
                <a:spcPts val="0"/>
              </a:spcAft>
            </a:pPr>
            <a:r>
              <a:rPr lang="en-US" sz="646" b="1" dirty="0" smtClean="0">
                <a:solidFill>
                  <a:prstClr val="white"/>
                </a:solidFill>
              </a:rPr>
              <a:t>BRIEFINGS</a:t>
            </a:r>
            <a:endParaRPr lang="en-US" sz="646" b="1" dirty="0">
              <a:solidFill>
                <a:prstClr val="white"/>
              </a:solidFill>
            </a:endParaRPr>
          </a:p>
        </p:txBody>
      </p:sp>
      <p:sp>
        <p:nvSpPr>
          <p:cNvPr id="27" name="Rectangle 26">
            <a:hlinkClick r:id="" action="ppaction://noaction"/>
          </p:cNvPr>
          <p:cNvSpPr/>
          <p:nvPr userDrawn="1"/>
        </p:nvSpPr>
        <p:spPr>
          <a:xfrm>
            <a:off x="8229600" y="1152000"/>
            <a:ext cx="759655" cy="304800"/>
          </a:xfrm>
          <a:prstGeom prst="rect">
            <a:avLst/>
          </a:prstGeom>
          <a:solidFill>
            <a:srgbClr val="D63D27"/>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COUNTRIES  &amp; REGIONS</a:t>
            </a:r>
            <a:endParaRPr lang="en-US" sz="646" b="1" dirty="0">
              <a:solidFill>
                <a:prstClr val="white"/>
              </a:solidFill>
            </a:endParaRPr>
          </a:p>
        </p:txBody>
      </p:sp>
      <p:sp>
        <p:nvSpPr>
          <p:cNvPr id="28" name="Rectangle 27">
            <a:hlinkClick r:id="rId8" action="ppaction://hlinksldjump"/>
          </p:cNvPr>
          <p:cNvSpPr/>
          <p:nvPr userDrawn="1"/>
        </p:nvSpPr>
        <p:spPr>
          <a:xfrm>
            <a:off x="4867425" y="1152000"/>
            <a:ext cx="759655" cy="304800"/>
          </a:xfrm>
          <a:prstGeom prst="rec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SYNTHESIS</a:t>
            </a:r>
          </a:p>
          <a:p>
            <a:pPr algn="ctr" eaLnBrk="1" fontAlgn="auto" hangingPunct="1">
              <a:spcBef>
                <a:spcPts val="0"/>
              </a:spcBef>
              <a:spcAft>
                <a:spcPts val="0"/>
              </a:spcAft>
            </a:pPr>
            <a:r>
              <a:rPr lang="en-US" sz="646" b="1" dirty="0" smtClean="0">
                <a:solidFill>
                  <a:prstClr val="white"/>
                </a:solidFill>
              </a:rPr>
              <a:t>REPORT</a:t>
            </a:r>
            <a:endParaRPr lang="en-US" sz="646" b="1" dirty="0">
              <a:solidFill>
                <a:prstClr val="white"/>
              </a:solidFill>
            </a:endParaRPr>
          </a:p>
        </p:txBody>
      </p:sp>
      <p:pic>
        <p:nvPicPr>
          <p:cNvPr id="11" name="Picture 10"/>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7258154" y="6300751"/>
            <a:ext cx="1661538" cy="362026"/>
          </a:xfrm>
          <a:prstGeom prst="rect">
            <a:avLst/>
          </a:prstGeom>
        </p:spPr>
      </p:pic>
    </p:spTree>
    <p:extLst>
      <p:ext uri="{BB962C8B-B14F-4D97-AF65-F5344CB8AC3E}">
        <p14:creationId xmlns:p14="http://schemas.microsoft.com/office/powerpoint/2010/main" val="15982380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Lst>
  <p:timing>
    <p:tnLst>
      <p:par>
        <p:cTn id="1" dur="indefinite" restart="never" nodeType="tmRoot"/>
      </p:par>
    </p:tnLst>
  </p:timing>
  <p:hf hdr="0" ftr="0" dt="0"/>
  <p:txStyles>
    <p:titleStyle>
      <a:lvl1pPr algn="ctr" defTabSz="844083" rtl="0" eaLnBrk="1" latinLnBrk="0" hangingPunct="1">
        <a:spcBef>
          <a:spcPct val="0"/>
        </a:spcBef>
        <a:buNone/>
        <a:defRPr sz="4062" kern="1200">
          <a:solidFill>
            <a:schemeClr val="tx1"/>
          </a:solidFill>
          <a:latin typeface="+mj-lt"/>
          <a:ea typeface="+mj-ea"/>
          <a:cs typeface="+mj-cs"/>
        </a:defRPr>
      </a:lvl1pPr>
    </p:titleStyle>
    <p:bodyStyle>
      <a:lvl1pPr marL="316531" indent="-316531" algn="l" defTabSz="844083" rtl="0" eaLnBrk="1" latinLnBrk="0" hangingPunct="1">
        <a:spcBef>
          <a:spcPct val="20000"/>
        </a:spcBef>
        <a:buFont typeface="Arial" pitchFamily="34" charset="0"/>
        <a:buChar char="•"/>
        <a:defRPr sz="2954" kern="1200">
          <a:solidFill>
            <a:schemeClr val="tx1"/>
          </a:solidFill>
          <a:latin typeface="+mn-lt"/>
          <a:ea typeface="+mn-ea"/>
          <a:cs typeface="+mn-cs"/>
        </a:defRPr>
      </a:lvl1pPr>
      <a:lvl2pPr marL="685817" indent="-263776" algn="l" defTabSz="844083" rtl="0" eaLnBrk="1" latinLnBrk="0" hangingPunct="1">
        <a:spcBef>
          <a:spcPct val="20000"/>
        </a:spcBef>
        <a:buFont typeface="Arial" pitchFamily="34" charset="0"/>
        <a:buChar char="–"/>
        <a:defRPr sz="2585" kern="1200">
          <a:solidFill>
            <a:schemeClr val="tx1"/>
          </a:solidFill>
          <a:latin typeface="+mn-lt"/>
          <a:ea typeface="+mn-ea"/>
          <a:cs typeface="+mn-cs"/>
        </a:defRPr>
      </a:lvl2pPr>
      <a:lvl3pPr marL="1055103" indent="-211021" algn="l" defTabSz="844083" rtl="0" eaLnBrk="1" latinLnBrk="0" hangingPunct="1">
        <a:spcBef>
          <a:spcPct val="20000"/>
        </a:spcBef>
        <a:buFont typeface="Arial" pitchFamily="34" charset="0"/>
        <a:buChar char="•"/>
        <a:defRPr sz="2215" kern="1200">
          <a:solidFill>
            <a:schemeClr val="tx1"/>
          </a:solidFill>
          <a:latin typeface="+mn-lt"/>
          <a:ea typeface="+mn-ea"/>
          <a:cs typeface="+mn-cs"/>
        </a:defRPr>
      </a:lvl3pPr>
      <a:lvl4pPr marL="1477145"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4pPr>
      <a:lvl5pPr marL="1899186"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4" name="Straight Connector 13"/>
          <p:cNvCxnSpPr/>
          <p:nvPr userDrawn="1"/>
        </p:nvCxnSpPr>
        <p:spPr>
          <a:xfrm>
            <a:off x="0" y="990600"/>
            <a:ext cx="9144000" cy="0"/>
          </a:xfrm>
          <a:prstGeom prst="line">
            <a:avLst/>
          </a:prstGeom>
          <a:ln>
            <a:solidFill>
              <a:srgbClr val="202661"/>
            </a:solidFill>
          </a:ln>
        </p:spPr>
        <p:style>
          <a:lnRef idx="1">
            <a:schemeClr val="accent1"/>
          </a:lnRef>
          <a:fillRef idx="0">
            <a:schemeClr val="accent1"/>
          </a:fillRef>
          <a:effectRef idx="0">
            <a:schemeClr val="accent1"/>
          </a:effectRef>
          <a:fontRef idx="minor">
            <a:schemeClr val="tx1"/>
          </a:fontRef>
        </p:style>
      </p:cxnSp>
      <p:sp>
        <p:nvSpPr>
          <p:cNvPr id="19" name="Rectangle 18">
            <a:hlinkClick r:id="" action="ppaction://noaction"/>
          </p:cNvPr>
          <p:cNvSpPr/>
          <p:nvPr userDrawn="1"/>
        </p:nvSpPr>
        <p:spPr>
          <a:xfrm>
            <a:off x="7399606" y="993075"/>
            <a:ext cx="759655" cy="304800"/>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COUNTRY COMPARISONS</a:t>
            </a:r>
            <a:endParaRPr lang="en-US" sz="646" b="1" dirty="0">
              <a:solidFill>
                <a:prstClr val="white"/>
              </a:solidFill>
            </a:endParaRPr>
          </a:p>
        </p:txBody>
      </p:sp>
      <p:sp>
        <p:nvSpPr>
          <p:cNvPr id="21" name="Rectangle 20">
            <a:hlinkClick r:id="rId8" action="ppaction://hlinksldjump"/>
          </p:cNvPr>
          <p:cNvSpPr/>
          <p:nvPr userDrawn="1"/>
        </p:nvSpPr>
        <p:spPr>
          <a:xfrm>
            <a:off x="5711483" y="993075"/>
            <a:ext cx="759655" cy="304800"/>
          </a:xfrm>
          <a:prstGeom prst="rect">
            <a:avLst/>
          </a:prstGeom>
          <a:solidFill>
            <a:srgbClr val="833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GLOBAL</a:t>
            </a:r>
          </a:p>
          <a:p>
            <a:pPr algn="ctr" eaLnBrk="1" fontAlgn="auto" hangingPunct="1">
              <a:spcBef>
                <a:spcPts val="0"/>
              </a:spcBef>
              <a:spcAft>
                <a:spcPts val="0"/>
              </a:spcAft>
            </a:pPr>
            <a:r>
              <a:rPr lang="en-US" sz="646" b="1" dirty="0" smtClean="0">
                <a:solidFill>
                  <a:prstClr val="white"/>
                </a:solidFill>
              </a:rPr>
              <a:t>MEGATRENDS</a:t>
            </a:r>
            <a:endParaRPr lang="en-US" sz="646" b="1" dirty="0">
              <a:solidFill>
                <a:prstClr val="white"/>
              </a:solidFill>
            </a:endParaRPr>
          </a:p>
        </p:txBody>
      </p:sp>
      <p:sp>
        <p:nvSpPr>
          <p:cNvPr id="23" name="Rectangle 22">
            <a:hlinkClick r:id="rId9" action="ppaction://hlinksldjump"/>
          </p:cNvPr>
          <p:cNvSpPr/>
          <p:nvPr userDrawn="1"/>
        </p:nvSpPr>
        <p:spPr>
          <a:xfrm>
            <a:off x="6555549" y="993075"/>
            <a:ext cx="759655" cy="304800"/>
          </a:xfrm>
          <a:prstGeom prst="rect">
            <a:avLst/>
          </a:prstGeom>
          <a:solidFill>
            <a:srgbClr val="54803A"/>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EUROPEAN</a:t>
            </a:r>
          </a:p>
          <a:p>
            <a:pPr algn="ctr" eaLnBrk="1" fontAlgn="auto" hangingPunct="1">
              <a:spcBef>
                <a:spcPts val="0"/>
              </a:spcBef>
              <a:spcAft>
                <a:spcPts val="0"/>
              </a:spcAft>
            </a:pPr>
            <a:r>
              <a:rPr lang="en-US" sz="646" b="1" dirty="0" smtClean="0">
                <a:solidFill>
                  <a:prstClr val="white"/>
                </a:solidFill>
              </a:rPr>
              <a:t>BRIEFINGS</a:t>
            </a:r>
            <a:endParaRPr lang="en-US" sz="646" b="1" dirty="0">
              <a:solidFill>
                <a:prstClr val="white"/>
              </a:solidFill>
            </a:endParaRPr>
          </a:p>
        </p:txBody>
      </p:sp>
      <p:sp>
        <p:nvSpPr>
          <p:cNvPr id="29" name="Rectangle 28">
            <a:hlinkClick r:id="" action="ppaction://noaction"/>
          </p:cNvPr>
          <p:cNvSpPr/>
          <p:nvPr userDrawn="1"/>
        </p:nvSpPr>
        <p:spPr>
          <a:xfrm>
            <a:off x="8243673" y="993075"/>
            <a:ext cx="759655" cy="304800"/>
          </a:xfrm>
          <a:prstGeom prst="rect">
            <a:avLst/>
          </a:prstGeom>
          <a:solidFill>
            <a:srgbClr val="D63D27"/>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COUNTRIES  &amp; REGIONS</a:t>
            </a:r>
            <a:endParaRPr lang="en-US" sz="646" b="1" dirty="0">
              <a:solidFill>
                <a:prstClr val="white"/>
              </a:solidFill>
            </a:endParaRPr>
          </a:p>
        </p:txBody>
      </p:sp>
      <p:sp>
        <p:nvSpPr>
          <p:cNvPr id="35" name="Rectangle 34">
            <a:hlinkClick r:id="rId10" action="ppaction://hlinksldjump"/>
          </p:cNvPr>
          <p:cNvSpPr/>
          <p:nvPr userDrawn="1"/>
        </p:nvSpPr>
        <p:spPr>
          <a:xfrm>
            <a:off x="4881489" y="993075"/>
            <a:ext cx="759655" cy="304800"/>
          </a:xfrm>
          <a:prstGeom prst="rec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SYNTHESIS</a:t>
            </a:r>
          </a:p>
          <a:p>
            <a:pPr algn="ctr" eaLnBrk="1" fontAlgn="auto" hangingPunct="1">
              <a:spcBef>
                <a:spcPts val="0"/>
              </a:spcBef>
              <a:spcAft>
                <a:spcPts val="0"/>
              </a:spcAft>
            </a:pPr>
            <a:r>
              <a:rPr lang="en-US" sz="646" b="1" dirty="0" smtClean="0">
                <a:solidFill>
                  <a:prstClr val="white"/>
                </a:solidFill>
              </a:rPr>
              <a:t>REPORT</a:t>
            </a:r>
            <a:endParaRPr lang="en-US" sz="646" b="1" dirty="0">
              <a:solidFill>
                <a:prstClr val="white"/>
              </a:solidFill>
            </a:endParaRPr>
          </a:p>
        </p:txBody>
      </p:sp>
      <p:pic>
        <p:nvPicPr>
          <p:cNvPr id="10" name="Picture 9"/>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7258154" y="6300751"/>
            <a:ext cx="1661538" cy="362026"/>
          </a:xfrm>
          <a:prstGeom prst="rect">
            <a:avLst/>
          </a:prstGeom>
        </p:spPr>
      </p:pic>
      <p:sp>
        <p:nvSpPr>
          <p:cNvPr id="9" name="TextBox 8"/>
          <p:cNvSpPr txBox="1"/>
          <p:nvPr userDrawn="1"/>
        </p:nvSpPr>
        <p:spPr>
          <a:xfrm>
            <a:off x="140679" y="5932904"/>
            <a:ext cx="3587262" cy="220188"/>
          </a:xfrm>
          <a:prstGeom prst="rect">
            <a:avLst/>
          </a:prstGeom>
          <a:noFill/>
        </p:spPr>
        <p:txBody>
          <a:bodyPr wrap="square" rtlCol="0">
            <a:spAutoFit/>
          </a:bodyPr>
          <a:lstStyle/>
          <a:p>
            <a:pPr eaLnBrk="1" fontAlgn="auto" hangingPunct="1">
              <a:spcBef>
                <a:spcPts val="0"/>
              </a:spcBef>
              <a:spcAft>
                <a:spcPts val="0"/>
              </a:spcAft>
            </a:pPr>
            <a:r>
              <a:rPr lang="en-US" sz="831" b="1" dirty="0" smtClean="0">
                <a:solidFill>
                  <a:prstClr val="white">
                    <a:lumMod val="65000"/>
                  </a:prstClr>
                </a:solidFill>
                <a:latin typeface="Open Sans"/>
              </a:rPr>
              <a:t>Related content</a:t>
            </a:r>
            <a:endParaRPr lang="en-US" sz="831" b="1" dirty="0">
              <a:solidFill>
                <a:prstClr val="white">
                  <a:lumMod val="65000"/>
                </a:prstClr>
              </a:solidFill>
              <a:latin typeface="Open Sans"/>
            </a:endParaRPr>
          </a:p>
        </p:txBody>
      </p:sp>
    </p:spTree>
    <p:extLst>
      <p:ext uri="{BB962C8B-B14F-4D97-AF65-F5344CB8AC3E}">
        <p14:creationId xmlns:p14="http://schemas.microsoft.com/office/powerpoint/2010/main" val="319565617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Lst>
  <p:timing>
    <p:tnLst>
      <p:par>
        <p:cTn id="1" dur="indefinite" restart="never" nodeType="tmRoot"/>
      </p:par>
    </p:tnLst>
  </p:timing>
  <p:hf hdr="0" ftr="0" dt="0"/>
  <p:txStyles>
    <p:titleStyle>
      <a:lvl1pPr algn="ctr" defTabSz="844083" rtl="0" eaLnBrk="1" latinLnBrk="0" hangingPunct="1">
        <a:spcBef>
          <a:spcPct val="0"/>
        </a:spcBef>
        <a:buNone/>
        <a:defRPr sz="4062" kern="1200">
          <a:solidFill>
            <a:schemeClr val="tx1"/>
          </a:solidFill>
          <a:latin typeface="+mj-lt"/>
          <a:ea typeface="+mj-ea"/>
          <a:cs typeface="+mj-cs"/>
        </a:defRPr>
      </a:lvl1pPr>
    </p:titleStyle>
    <p:bodyStyle>
      <a:lvl1pPr marL="316531" indent="-316531" algn="l" defTabSz="844083" rtl="0" eaLnBrk="1" latinLnBrk="0" hangingPunct="1">
        <a:spcBef>
          <a:spcPct val="20000"/>
        </a:spcBef>
        <a:buFont typeface="Arial" pitchFamily="34" charset="0"/>
        <a:buChar char="•"/>
        <a:defRPr sz="2954" kern="1200">
          <a:solidFill>
            <a:schemeClr val="tx1"/>
          </a:solidFill>
          <a:latin typeface="+mn-lt"/>
          <a:ea typeface="+mn-ea"/>
          <a:cs typeface="+mn-cs"/>
        </a:defRPr>
      </a:lvl1pPr>
      <a:lvl2pPr marL="685817" indent="-263776" algn="l" defTabSz="844083" rtl="0" eaLnBrk="1" latinLnBrk="0" hangingPunct="1">
        <a:spcBef>
          <a:spcPct val="20000"/>
        </a:spcBef>
        <a:buFont typeface="Arial" pitchFamily="34" charset="0"/>
        <a:buChar char="–"/>
        <a:defRPr sz="2585" kern="1200">
          <a:solidFill>
            <a:schemeClr val="tx1"/>
          </a:solidFill>
          <a:latin typeface="+mn-lt"/>
          <a:ea typeface="+mn-ea"/>
          <a:cs typeface="+mn-cs"/>
        </a:defRPr>
      </a:lvl2pPr>
      <a:lvl3pPr marL="1055103" indent="-211021" algn="l" defTabSz="844083" rtl="0" eaLnBrk="1" latinLnBrk="0" hangingPunct="1">
        <a:spcBef>
          <a:spcPct val="20000"/>
        </a:spcBef>
        <a:buFont typeface="Arial" pitchFamily="34" charset="0"/>
        <a:buChar char="•"/>
        <a:defRPr sz="2215" kern="1200">
          <a:solidFill>
            <a:schemeClr val="tx1"/>
          </a:solidFill>
          <a:latin typeface="+mn-lt"/>
          <a:ea typeface="+mn-ea"/>
          <a:cs typeface="+mn-cs"/>
        </a:defRPr>
      </a:lvl3pPr>
      <a:lvl4pPr marL="1477145"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4pPr>
      <a:lvl5pPr marL="1899186"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4" name="Straight Connector 13"/>
          <p:cNvCxnSpPr/>
          <p:nvPr userDrawn="1"/>
        </p:nvCxnSpPr>
        <p:spPr>
          <a:xfrm>
            <a:off x="0" y="990600"/>
            <a:ext cx="9144000" cy="0"/>
          </a:xfrm>
          <a:prstGeom prst="line">
            <a:avLst/>
          </a:prstGeom>
          <a:ln>
            <a:solidFill>
              <a:srgbClr val="202661"/>
            </a:solidFill>
          </a:ln>
        </p:spPr>
        <p:style>
          <a:lnRef idx="1">
            <a:schemeClr val="accent1"/>
          </a:lnRef>
          <a:fillRef idx="0">
            <a:schemeClr val="accent1"/>
          </a:fillRef>
          <a:effectRef idx="0">
            <a:schemeClr val="accent1"/>
          </a:effectRef>
          <a:fontRef idx="minor">
            <a:schemeClr val="tx1"/>
          </a:fontRef>
        </p:style>
      </p:cxnSp>
      <p:sp>
        <p:nvSpPr>
          <p:cNvPr id="19" name="Rectangle 18">
            <a:hlinkClick r:id="" action="ppaction://noaction"/>
          </p:cNvPr>
          <p:cNvSpPr/>
          <p:nvPr userDrawn="1"/>
        </p:nvSpPr>
        <p:spPr>
          <a:xfrm>
            <a:off x="7399606" y="993075"/>
            <a:ext cx="759655" cy="304800"/>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COUNTRY COMPARISONS</a:t>
            </a:r>
            <a:endParaRPr lang="en-US" sz="646" b="1" dirty="0">
              <a:solidFill>
                <a:prstClr val="white"/>
              </a:solidFill>
            </a:endParaRPr>
          </a:p>
        </p:txBody>
      </p:sp>
      <p:sp>
        <p:nvSpPr>
          <p:cNvPr id="21" name="Rectangle 20">
            <a:hlinkClick r:id="rId8" action="ppaction://hlinksldjump"/>
          </p:cNvPr>
          <p:cNvSpPr/>
          <p:nvPr userDrawn="1"/>
        </p:nvSpPr>
        <p:spPr>
          <a:xfrm>
            <a:off x="5711483" y="993075"/>
            <a:ext cx="759655" cy="304800"/>
          </a:xfrm>
          <a:prstGeom prst="rect">
            <a:avLst/>
          </a:prstGeom>
          <a:solidFill>
            <a:srgbClr val="833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GLOBAL</a:t>
            </a:r>
          </a:p>
          <a:p>
            <a:pPr algn="ctr" eaLnBrk="1" fontAlgn="auto" hangingPunct="1">
              <a:spcBef>
                <a:spcPts val="0"/>
              </a:spcBef>
              <a:spcAft>
                <a:spcPts val="0"/>
              </a:spcAft>
            </a:pPr>
            <a:r>
              <a:rPr lang="en-US" sz="646" b="1" dirty="0" smtClean="0">
                <a:solidFill>
                  <a:prstClr val="white"/>
                </a:solidFill>
              </a:rPr>
              <a:t>MEGATRENDS</a:t>
            </a:r>
            <a:endParaRPr lang="en-US" sz="646" b="1" dirty="0">
              <a:solidFill>
                <a:prstClr val="white"/>
              </a:solidFill>
            </a:endParaRPr>
          </a:p>
        </p:txBody>
      </p:sp>
      <p:sp>
        <p:nvSpPr>
          <p:cNvPr id="23" name="Rectangle 22">
            <a:hlinkClick r:id="rId9" action="ppaction://hlinksldjump"/>
          </p:cNvPr>
          <p:cNvSpPr/>
          <p:nvPr userDrawn="1"/>
        </p:nvSpPr>
        <p:spPr>
          <a:xfrm>
            <a:off x="6555549" y="993075"/>
            <a:ext cx="759655" cy="304800"/>
          </a:xfrm>
          <a:prstGeom prst="rect">
            <a:avLst/>
          </a:prstGeom>
          <a:solidFill>
            <a:srgbClr val="54803A"/>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EUROPEAN</a:t>
            </a:r>
          </a:p>
          <a:p>
            <a:pPr algn="ctr" eaLnBrk="1" fontAlgn="auto" hangingPunct="1">
              <a:spcBef>
                <a:spcPts val="0"/>
              </a:spcBef>
              <a:spcAft>
                <a:spcPts val="0"/>
              </a:spcAft>
            </a:pPr>
            <a:r>
              <a:rPr lang="en-US" sz="646" b="1" dirty="0" smtClean="0">
                <a:solidFill>
                  <a:prstClr val="white"/>
                </a:solidFill>
              </a:rPr>
              <a:t>BRIEFINGS</a:t>
            </a:r>
            <a:endParaRPr lang="en-US" sz="646" b="1" dirty="0">
              <a:solidFill>
                <a:prstClr val="white"/>
              </a:solidFill>
            </a:endParaRPr>
          </a:p>
        </p:txBody>
      </p:sp>
      <p:sp>
        <p:nvSpPr>
          <p:cNvPr id="29" name="Rectangle 28">
            <a:hlinkClick r:id="" action="ppaction://noaction"/>
          </p:cNvPr>
          <p:cNvSpPr/>
          <p:nvPr userDrawn="1"/>
        </p:nvSpPr>
        <p:spPr>
          <a:xfrm>
            <a:off x="8243673" y="993075"/>
            <a:ext cx="759655" cy="304800"/>
          </a:xfrm>
          <a:prstGeom prst="rect">
            <a:avLst/>
          </a:prstGeom>
          <a:solidFill>
            <a:srgbClr val="D63D27"/>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COUNTRIES  &amp; REGIONS</a:t>
            </a:r>
            <a:endParaRPr lang="en-US" sz="646" b="1" dirty="0">
              <a:solidFill>
                <a:prstClr val="white"/>
              </a:solidFill>
            </a:endParaRPr>
          </a:p>
        </p:txBody>
      </p:sp>
      <p:sp>
        <p:nvSpPr>
          <p:cNvPr id="35" name="Rectangle 34">
            <a:hlinkClick r:id="rId10" action="ppaction://hlinksldjump"/>
          </p:cNvPr>
          <p:cNvSpPr/>
          <p:nvPr userDrawn="1"/>
        </p:nvSpPr>
        <p:spPr>
          <a:xfrm>
            <a:off x="4881489" y="993075"/>
            <a:ext cx="759655" cy="304800"/>
          </a:xfrm>
          <a:prstGeom prst="rec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SYNTHESIS</a:t>
            </a:r>
          </a:p>
          <a:p>
            <a:pPr algn="ctr" eaLnBrk="1" fontAlgn="auto" hangingPunct="1">
              <a:spcBef>
                <a:spcPts val="0"/>
              </a:spcBef>
              <a:spcAft>
                <a:spcPts val="0"/>
              </a:spcAft>
            </a:pPr>
            <a:r>
              <a:rPr lang="en-US" sz="646" b="1" dirty="0" smtClean="0">
                <a:solidFill>
                  <a:prstClr val="white"/>
                </a:solidFill>
              </a:rPr>
              <a:t>REPORT</a:t>
            </a:r>
            <a:endParaRPr lang="en-US" sz="646" b="1" dirty="0">
              <a:solidFill>
                <a:prstClr val="white"/>
              </a:solidFill>
            </a:endParaRPr>
          </a:p>
        </p:txBody>
      </p:sp>
      <p:pic>
        <p:nvPicPr>
          <p:cNvPr id="10" name="Picture 9"/>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7258154" y="6300751"/>
            <a:ext cx="1661538" cy="362026"/>
          </a:xfrm>
          <a:prstGeom prst="rect">
            <a:avLst/>
          </a:prstGeom>
        </p:spPr>
      </p:pic>
      <p:sp>
        <p:nvSpPr>
          <p:cNvPr id="9" name="TextBox 8"/>
          <p:cNvSpPr txBox="1"/>
          <p:nvPr userDrawn="1"/>
        </p:nvSpPr>
        <p:spPr>
          <a:xfrm>
            <a:off x="140679" y="5932904"/>
            <a:ext cx="3587262" cy="220188"/>
          </a:xfrm>
          <a:prstGeom prst="rect">
            <a:avLst/>
          </a:prstGeom>
          <a:noFill/>
        </p:spPr>
        <p:txBody>
          <a:bodyPr wrap="square" rtlCol="0">
            <a:spAutoFit/>
          </a:bodyPr>
          <a:lstStyle/>
          <a:p>
            <a:pPr eaLnBrk="1" fontAlgn="auto" hangingPunct="1">
              <a:spcBef>
                <a:spcPts val="0"/>
              </a:spcBef>
              <a:spcAft>
                <a:spcPts val="0"/>
              </a:spcAft>
            </a:pPr>
            <a:r>
              <a:rPr lang="en-US" sz="831" b="1" dirty="0" smtClean="0">
                <a:solidFill>
                  <a:prstClr val="white">
                    <a:lumMod val="65000"/>
                  </a:prstClr>
                </a:solidFill>
                <a:latin typeface="Open Sans"/>
              </a:rPr>
              <a:t>Related content</a:t>
            </a:r>
            <a:endParaRPr lang="en-US" sz="831" b="1" dirty="0">
              <a:solidFill>
                <a:prstClr val="white">
                  <a:lumMod val="65000"/>
                </a:prstClr>
              </a:solidFill>
              <a:latin typeface="Open Sans"/>
            </a:endParaRPr>
          </a:p>
        </p:txBody>
      </p:sp>
    </p:spTree>
    <p:extLst>
      <p:ext uri="{BB962C8B-B14F-4D97-AF65-F5344CB8AC3E}">
        <p14:creationId xmlns:p14="http://schemas.microsoft.com/office/powerpoint/2010/main" val="124381354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Lst>
  <p:timing>
    <p:tnLst>
      <p:par>
        <p:cTn id="1" dur="indefinite" restart="never" nodeType="tmRoot"/>
      </p:par>
    </p:tnLst>
  </p:timing>
  <p:hf hdr="0" ftr="0" dt="0"/>
  <p:txStyles>
    <p:titleStyle>
      <a:lvl1pPr algn="ctr" defTabSz="844083" rtl="0" eaLnBrk="1" latinLnBrk="0" hangingPunct="1">
        <a:spcBef>
          <a:spcPct val="0"/>
        </a:spcBef>
        <a:buNone/>
        <a:defRPr sz="4062" kern="1200">
          <a:solidFill>
            <a:schemeClr val="tx1"/>
          </a:solidFill>
          <a:latin typeface="+mj-lt"/>
          <a:ea typeface="+mj-ea"/>
          <a:cs typeface="+mj-cs"/>
        </a:defRPr>
      </a:lvl1pPr>
    </p:titleStyle>
    <p:bodyStyle>
      <a:lvl1pPr marL="316531" indent="-316531" algn="l" defTabSz="844083" rtl="0" eaLnBrk="1" latinLnBrk="0" hangingPunct="1">
        <a:spcBef>
          <a:spcPct val="20000"/>
        </a:spcBef>
        <a:buFont typeface="Arial" pitchFamily="34" charset="0"/>
        <a:buChar char="•"/>
        <a:defRPr sz="2954" kern="1200">
          <a:solidFill>
            <a:schemeClr val="tx1"/>
          </a:solidFill>
          <a:latin typeface="+mn-lt"/>
          <a:ea typeface="+mn-ea"/>
          <a:cs typeface="+mn-cs"/>
        </a:defRPr>
      </a:lvl1pPr>
      <a:lvl2pPr marL="685817" indent="-263776" algn="l" defTabSz="844083" rtl="0" eaLnBrk="1" latinLnBrk="0" hangingPunct="1">
        <a:spcBef>
          <a:spcPct val="20000"/>
        </a:spcBef>
        <a:buFont typeface="Arial" pitchFamily="34" charset="0"/>
        <a:buChar char="–"/>
        <a:defRPr sz="2585" kern="1200">
          <a:solidFill>
            <a:schemeClr val="tx1"/>
          </a:solidFill>
          <a:latin typeface="+mn-lt"/>
          <a:ea typeface="+mn-ea"/>
          <a:cs typeface="+mn-cs"/>
        </a:defRPr>
      </a:lvl2pPr>
      <a:lvl3pPr marL="1055103" indent="-211021" algn="l" defTabSz="844083" rtl="0" eaLnBrk="1" latinLnBrk="0" hangingPunct="1">
        <a:spcBef>
          <a:spcPct val="20000"/>
        </a:spcBef>
        <a:buFont typeface="Arial" pitchFamily="34" charset="0"/>
        <a:buChar char="•"/>
        <a:defRPr sz="2215" kern="1200">
          <a:solidFill>
            <a:schemeClr val="tx1"/>
          </a:solidFill>
          <a:latin typeface="+mn-lt"/>
          <a:ea typeface="+mn-ea"/>
          <a:cs typeface="+mn-cs"/>
        </a:defRPr>
      </a:lvl3pPr>
      <a:lvl4pPr marL="1477145"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4pPr>
      <a:lvl5pPr marL="1899186"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cs-CZ" altLang="cs-CZ"/>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cs-CZ" altLang="cs-CZ"/>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923EB8BD-AFC0-4E4D-872F-168D94975C8F}"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cs-CZ" altLang="cs-CZ"/>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cs-CZ" altLang="cs-CZ"/>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762A07FD-DE0C-43BB-BD81-8B08BA1410DF}"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02661"/>
        </a:solidFill>
        <a:effectLst/>
      </p:bgPr>
    </p:bg>
    <p:spTree>
      <p:nvGrpSpPr>
        <p:cNvPr id="1" name=""/>
        <p:cNvGrpSpPr/>
        <p:nvPr/>
      </p:nvGrpSpPr>
      <p:grpSpPr>
        <a:xfrm>
          <a:off x="0" y="0"/>
          <a:ext cx="0" cy="0"/>
          <a:chOff x="0" y="0"/>
          <a:chExt cx="0" cy="0"/>
        </a:xfrm>
      </p:grpSpPr>
      <p:sp>
        <p:nvSpPr>
          <p:cNvPr id="7" name="Title 1"/>
          <p:cNvSpPr txBox="1">
            <a:spLocks/>
          </p:cNvSpPr>
          <p:nvPr userDrawn="1"/>
        </p:nvSpPr>
        <p:spPr>
          <a:xfrm>
            <a:off x="1942090" y="1141538"/>
            <a:ext cx="6622192" cy="1023790"/>
          </a:xfrm>
          <a:prstGeom prst="rect">
            <a:avLst/>
          </a:prstGeom>
        </p:spPr>
        <p:txBody>
          <a:bodyPr>
            <a:noAutofit/>
          </a:bodyPr>
          <a:lstStyle/>
          <a:p>
            <a:pPr algn="r" eaLnBrk="1" fontAlgn="auto" hangingPunct="1">
              <a:spcBef>
                <a:spcPts val="0"/>
              </a:spcBef>
              <a:spcAft>
                <a:spcPts val="0"/>
              </a:spcAft>
            </a:pPr>
            <a:r>
              <a:rPr lang="en-GB" sz="3139" b="1" dirty="0" smtClean="0">
                <a:solidFill>
                  <a:prstClr val="white"/>
                </a:solidFill>
                <a:latin typeface="Open Sans"/>
              </a:rPr>
              <a:t>THE EUROPEAN ENVIRONMENT</a:t>
            </a:r>
            <a:r>
              <a:rPr lang="en-GB" sz="2215" b="1" dirty="0" smtClean="0">
                <a:solidFill>
                  <a:prstClr val="white"/>
                </a:solidFill>
                <a:latin typeface="Open Sans"/>
              </a:rPr>
              <a:t/>
            </a:r>
            <a:br>
              <a:rPr lang="en-GB" sz="2215" b="1" dirty="0" smtClean="0">
                <a:solidFill>
                  <a:prstClr val="white"/>
                </a:solidFill>
                <a:latin typeface="Open Sans"/>
              </a:rPr>
            </a:br>
            <a:r>
              <a:rPr lang="en-GB" sz="2585" dirty="0" smtClean="0">
                <a:solidFill>
                  <a:prstClr val="white"/>
                </a:solidFill>
                <a:latin typeface="Open Sans"/>
              </a:rPr>
              <a:t>STATE AND OUTLOOK 2015</a:t>
            </a:r>
          </a:p>
        </p:txBody>
      </p:sp>
      <p:pic>
        <p:nvPicPr>
          <p:cNvPr id="23" name="Picture 22" descr="Logo_H_White.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633910" y="5715000"/>
            <a:ext cx="3036925" cy="609600"/>
          </a:xfrm>
          <a:prstGeom prst="rect">
            <a:avLst/>
          </a:prstGeom>
        </p:spPr>
      </p:pic>
      <p:grpSp>
        <p:nvGrpSpPr>
          <p:cNvPr id="3" name="Group 2"/>
          <p:cNvGrpSpPr/>
          <p:nvPr userDrawn="1"/>
        </p:nvGrpSpPr>
        <p:grpSpPr>
          <a:xfrm>
            <a:off x="4089856" y="2651048"/>
            <a:ext cx="4396301" cy="1587553"/>
            <a:chOff x="4430641" y="2651046"/>
            <a:chExt cx="4762659" cy="1587553"/>
          </a:xfrm>
        </p:grpSpPr>
        <p:sp>
          <p:nvSpPr>
            <p:cNvPr id="17" name="Rectangle 16"/>
            <p:cNvSpPr/>
            <p:nvPr userDrawn="1"/>
          </p:nvSpPr>
          <p:spPr>
            <a:xfrm>
              <a:off x="4430641" y="2651046"/>
              <a:ext cx="1587553" cy="1587553"/>
            </a:xfrm>
            <a:prstGeom prst="rect">
              <a:avLst/>
            </a:prstGeom>
            <a:blipFill>
              <a:blip r:embed="rId4"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8" name="Rectangle 17"/>
            <p:cNvSpPr/>
            <p:nvPr userDrawn="1"/>
          </p:nvSpPr>
          <p:spPr>
            <a:xfrm>
              <a:off x="7605747" y="2651046"/>
              <a:ext cx="1587553" cy="1587553"/>
            </a:xfrm>
            <a:prstGeom prst="rect">
              <a:avLst/>
            </a:prstGeom>
            <a:blipFill>
              <a:blip r:embed="rId5"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9" name="Rectangle 18"/>
            <p:cNvSpPr/>
            <p:nvPr userDrawn="1"/>
          </p:nvSpPr>
          <p:spPr>
            <a:xfrm>
              <a:off x="6018194" y="2651046"/>
              <a:ext cx="1587553" cy="1587553"/>
            </a:xfrm>
            <a:prstGeom prst="rect">
              <a:avLst/>
            </a:prstGeom>
            <a:blipFill>
              <a:blip r:embed="rId6"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4" name="Group 3"/>
          <p:cNvGrpSpPr/>
          <p:nvPr userDrawn="1"/>
        </p:nvGrpSpPr>
        <p:grpSpPr>
          <a:xfrm>
            <a:off x="1942090" y="4691952"/>
            <a:ext cx="7201912" cy="127077"/>
            <a:chOff x="2107794" y="4691885"/>
            <a:chExt cx="7802071" cy="127077"/>
          </a:xfrm>
        </p:grpSpPr>
        <p:sp>
          <p:nvSpPr>
            <p:cNvPr id="25" name="Rectangle 24"/>
            <p:cNvSpPr/>
            <p:nvPr userDrawn="1"/>
          </p:nvSpPr>
          <p:spPr>
            <a:xfrm>
              <a:off x="7959685" y="4691885"/>
              <a:ext cx="1950180" cy="127077"/>
            </a:xfrm>
            <a:prstGeom prst="rect">
              <a:avLst/>
            </a:prstGeom>
            <a:solidFill>
              <a:srgbClr val="D63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6" name="Rectangle 25"/>
            <p:cNvSpPr/>
            <p:nvPr userDrawn="1"/>
          </p:nvSpPr>
          <p:spPr>
            <a:xfrm>
              <a:off x="6008155" y="4691885"/>
              <a:ext cx="1950180" cy="127077"/>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7" name="Rectangle 26"/>
            <p:cNvSpPr/>
            <p:nvPr userDrawn="1"/>
          </p:nvSpPr>
          <p:spPr>
            <a:xfrm>
              <a:off x="4057975" y="4691885"/>
              <a:ext cx="1950180" cy="127077"/>
            </a:xfrm>
            <a:prstGeom prst="rect">
              <a:avLst/>
            </a:prstGeom>
            <a:solidFill>
              <a:srgbClr val="548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8" name="Rectangle 27"/>
            <p:cNvSpPr/>
            <p:nvPr userDrawn="1"/>
          </p:nvSpPr>
          <p:spPr>
            <a:xfrm>
              <a:off x="2107794" y="4691885"/>
              <a:ext cx="1950180" cy="127077"/>
            </a:xfrm>
            <a:prstGeom prst="rect">
              <a:avLst/>
            </a:prstGeom>
            <a:solidFill>
              <a:srgbClr val="833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1251979024"/>
      </p:ext>
    </p:extLst>
  </p:cSld>
  <p:clrMap bg1="lt1" tx1="dk1" bg2="lt2" tx2="dk2" accent1="accent1" accent2="accent2" accent3="accent3" accent4="accent4" accent5="accent5" accent6="accent6" hlink="hlink" folHlink="folHlink"/>
  <p:sldLayoutIdLst>
    <p:sldLayoutId id="2147483742" r:id="rId1"/>
  </p:sldLayoutIdLst>
  <p:hf hdr="0" ftr="0" dt="0"/>
  <p:txStyles>
    <p:titleStyle>
      <a:lvl1pPr algn="ctr" defTabSz="844083" rtl="0" eaLnBrk="1" latinLnBrk="0" hangingPunct="1">
        <a:spcBef>
          <a:spcPct val="0"/>
        </a:spcBef>
        <a:buNone/>
        <a:defRPr sz="4062" kern="1200">
          <a:solidFill>
            <a:schemeClr val="tx1"/>
          </a:solidFill>
          <a:latin typeface="+mj-lt"/>
          <a:ea typeface="+mj-ea"/>
          <a:cs typeface="+mj-cs"/>
        </a:defRPr>
      </a:lvl1pPr>
    </p:titleStyle>
    <p:bodyStyle>
      <a:lvl1pPr marL="316531" indent="-316531" algn="l" defTabSz="844083" rtl="0" eaLnBrk="1" latinLnBrk="0" hangingPunct="1">
        <a:spcBef>
          <a:spcPct val="20000"/>
        </a:spcBef>
        <a:buFont typeface="Arial" pitchFamily="34" charset="0"/>
        <a:buChar char="•"/>
        <a:defRPr sz="2954" kern="1200">
          <a:solidFill>
            <a:schemeClr val="tx1"/>
          </a:solidFill>
          <a:latin typeface="+mn-lt"/>
          <a:ea typeface="+mn-ea"/>
          <a:cs typeface="+mn-cs"/>
        </a:defRPr>
      </a:lvl1pPr>
      <a:lvl2pPr marL="685817" indent="-263776" algn="l" defTabSz="844083" rtl="0" eaLnBrk="1" latinLnBrk="0" hangingPunct="1">
        <a:spcBef>
          <a:spcPct val="20000"/>
        </a:spcBef>
        <a:buFont typeface="Arial" pitchFamily="34" charset="0"/>
        <a:buChar char="–"/>
        <a:defRPr sz="2585" kern="1200">
          <a:solidFill>
            <a:schemeClr val="tx1"/>
          </a:solidFill>
          <a:latin typeface="+mn-lt"/>
          <a:ea typeface="+mn-ea"/>
          <a:cs typeface="+mn-cs"/>
        </a:defRPr>
      </a:lvl2pPr>
      <a:lvl3pPr marL="1055103" indent="-211021" algn="l" defTabSz="844083" rtl="0" eaLnBrk="1" latinLnBrk="0" hangingPunct="1">
        <a:spcBef>
          <a:spcPct val="20000"/>
        </a:spcBef>
        <a:buFont typeface="Arial" pitchFamily="34" charset="0"/>
        <a:buChar char="•"/>
        <a:defRPr sz="2215" kern="1200">
          <a:solidFill>
            <a:schemeClr val="tx1"/>
          </a:solidFill>
          <a:latin typeface="+mn-lt"/>
          <a:ea typeface="+mn-ea"/>
          <a:cs typeface="+mn-cs"/>
        </a:defRPr>
      </a:lvl3pPr>
      <a:lvl4pPr marL="1477145"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4pPr>
      <a:lvl5pPr marL="1899186"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4" name="Straight Connector 13"/>
          <p:cNvCxnSpPr/>
          <p:nvPr userDrawn="1"/>
        </p:nvCxnSpPr>
        <p:spPr>
          <a:xfrm>
            <a:off x="0" y="990600"/>
            <a:ext cx="9144000" cy="0"/>
          </a:xfrm>
          <a:prstGeom prst="line">
            <a:avLst/>
          </a:prstGeom>
          <a:ln>
            <a:solidFill>
              <a:srgbClr val="202661"/>
            </a:solidFill>
          </a:ln>
        </p:spPr>
        <p:style>
          <a:lnRef idx="1">
            <a:schemeClr val="accent1"/>
          </a:lnRef>
          <a:fillRef idx="0">
            <a:schemeClr val="accent1"/>
          </a:fillRef>
          <a:effectRef idx="0">
            <a:schemeClr val="accent1"/>
          </a:effectRef>
          <a:fontRef idx="minor">
            <a:schemeClr val="tx1"/>
          </a:fontRef>
        </p:style>
      </p:cxnSp>
      <p:sp>
        <p:nvSpPr>
          <p:cNvPr id="19" name="Rectangle 18">
            <a:hlinkClick r:id="" action="ppaction://noaction"/>
          </p:cNvPr>
          <p:cNvSpPr/>
          <p:nvPr userDrawn="1"/>
        </p:nvSpPr>
        <p:spPr>
          <a:xfrm>
            <a:off x="7399606" y="993075"/>
            <a:ext cx="759655" cy="304800"/>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COUNTRY COMPARISONS</a:t>
            </a:r>
            <a:endParaRPr lang="en-US" sz="646" b="1" dirty="0">
              <a:solidFill>
                <a:prstClr val="white"/>
              </a:solidFill>
            </a:endParaRPr>
          </a:p>
        </p:txBody>
      </p:sp>
      <p:sp>
        <p:nvSpPr>
          <p:cNvPr id="21" name="Rectangle 20">
            <a:hlinkClick r:id="rId9" action="ppaction://hlinksldjump"/>
          </p:cNvPr>
          <p:cNvSpPr/>
          <p:nvPr userDrawn="1"/>
        </p:nvSpPr>
        <p:spPr>
          <a:xfrm>
            <a:off x="5711483" y="993075"/>
            <a:ext cx="759655" cy="304800"/>
          </a:xfrm>
          <a:prstGeom prst="rect">
            <a:avLst/>
          </a:prstGeom>
          <a:solidFill>
            <a:srgbClr val="833A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GLOBAL</a:t>
            </a:r>
          </a:p>
          <a:p>
            <a:pPr algn="ctr" eaLnBrk="1" fontAlgn="auto" hangingPunct="1">
              <a:spcBef>
                <a:spcPts val="0"/>
              </a:spcBef>
              <a:spcAft>
                <a:spcPts val="0"/>
              </a:spcAft>
            </a:pPr>
            <a:r>
              <a:rPr lang="en-US" sz="646" b="1" dirty="0" smtClean="0">
                <a:solidFill>
                  <a:prstClr val="white"/>
                </a:solidFill>
              </a:rPr>
              <a:t>MEGATRENDS</a:t>
            </a:r>
            <a:endParaRPr lang="en-US" sz="646" b="1" dirty="0">
              <a:solidFill>
                <a:prstClr val="white"/>
              </a:solidFill>
            </a:endParaRPr>
          </a:p>
        </p:txBody>
      </p:sp>
      <p:sp>
        <p:nvSpPr>
          <p:cNvPr id="23" name="Rectangle 22">
            <a:hlinkClick r:id="rId10" action="ppaction://hlinksldjump"/>
          </p:cNvPr>
          <p:cNvSpPr/>
          <p:nvPr userDrawn="1"/>
        </p:nvSpPr>
        <p:spPr>
          <a:xfrm>
            <a:off x="6555549" y="993075"/>
            <a:ext cx="759655" cy="304800"/>
          </a:xfrm>
          <a:prstGeom prst="rect">
            <a:avLst/>
          </a:prstGeom>
          <a:solidFill>
            <a:srgbClr val="54803A"/>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EUROPEAN</a:t>
            </a:r>
          </a:p>
          <a:p>
            <a:pPr algn="ctr" eaLnBrk="1" fontAlgn="auto" hangingPunct="1">
              <a:spcBef>
                <a:spcPts val="0"/>
              </a:spcBef>
              <a:spcAft>
                <a:spcPts val="0"/>
              </a:spcAft>
            </a:pPr>
            <a:r>
              <a:rPr lang="en-US" sz="646" b="1" dirty="0" smtClean="0">
                <a:solidFill>
                  <a:prstClr val="white"/>
                </a:solidFill>
              </a:rPr>
              <a:t>BRIEFINGS</a:t>
            </a:r>
            <a:endParaRPr lang="en-US" sz="646" b="1" dirty="0">
              <a:solidFill>
                <a:prstClr val="white"/>
              </a:solidFill>
            </a:endParaRPr>
          </a:p>
        </p:txBody>
      </p:sp>
      <p:sp>
        <p:nvSpPr>
          <p:cNvPr id="29" name="Rectangle 28">
            <a:hlinkClick r:id="" action="ppaction://noaction"/>
          </p:cNvPr>
          <p:cNvSpPr/>
          <p:nvPr userDrawn="1"/>
        </p:nvSpPr>
        <p:spPr>
          <a:xfrm>
            <a:off x="8243673" y="993075"/>
            <a:ext cx="759655" cy="304800"/>
          </a:xfrm>
          <a:prstGeom prst="rect">
            <a:avLst/>
          </a:prstGeom>
          <a:solidFill>
            <a:srgbClr val="D63D27"/>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COUNTRIES  &amp; REGIONS</a:t>
            </a:r>
            <a:endParaRPr lang="en-US" sz="646" b="1" dirty="0">
              <a:solidFill>
                <a:prstClr val="white"/>
              </a:solidFill>
            </a:endParaRPr>
          </a:p>
        </p:txBody>
      </p:sp>
      <p:sp>
        <p:nvSpPr>
          <p:cNvPr id="35" name="Rectangle 34">
            <a:hlinkClick r:id="rId11" action="ppaction://hlinksldjump"/>
          </p:cNvPr>
          <p:cNvSpPr/>
          <p:nvPr userDrawn="1"/>
        </p:nvSpPr>
        <p:spPr>
          <a:xfrm>
            <a:off x="4881489" y="993075"/>
            <a:ext cx="759655" cy="304800"/>
          </a:xfrm>
          <a:prstGeom prst="rec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1" fontAlgn="auto" hangingPunct="1">
              <a:spcBef>
                <a:spcPts val="0"/>
              </a:spcBef>
              <a:spcAft>
                <a:spcPts val="0"/>
              </a:spcAft>
            </a:pPr>
            <a:r>
              <a:rPr lang="en-US" sz="646" b="1" dirty="0" smtClean="0">
                <a:solidFill>
                  <a:prstClr val="white"/>
                </a:solidFill>
              </a:rPr>
              <a:t>SYNTHESIS</a:t>
            </a:r>
          </a:p>
          <a:p>
            <a:pPr algn="ctr" eaLnBrk="1" fontAlgn="auto" hangingPunct="1">
              <a:spcBef>
                <a:spcPts val="0"/>
              </a:spcBef>
              <a:spcAft>
                <a:spcPts val="0"/>
              </a:spcAft>
            </a:pPr>
            <a:r>
              <a:rPr lang="en-US" sz="646" b="1" dirty="0" smtClean="0">
                <a:solidFill>
                  <a:prstClr val="white"/>
                </a:solidFill>
              </a:rPr>
              <a:t>REPORT</a:t>
            </a:r>
            <a:endParaRPr lang="en-US" sz="646" b="1" dirty="0">
              <a:solidFill>
                <a:prstClr val="white"/>
              </a:solidFill>
            </a:endParaRPr>
          </a:p>
        </p:txBody>
      </p:sp>
      <p:pic>
        <p:nvPicPr>
          <p:cNvPr id="10" name="Picture 9"/>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7258154" y="6300751"/>
            <a:ext cx="1661538" cy="362026"/>
          </a:xfrm>
          <a:prstGeom prst="rect">
            <a:avLst/>
          </a:prstGeom>
        </p:spPr>
      </p:pic>
      <p:sp>
        <p:nvSpPr>
          <p:cNvPr id="9" name="TextBox 8"/>
          <p:cNvSpPr txBox="1"/>
          <p:nvPr userDrawn="1"/>
        </p:nvSpPr>
        <p:spPr>
          <a:xfrm>
            <a:off x="140679" y="5932904"/>
            <a:ext cx="3587262" cy="220188"/>
          </a:xfrm>
          <a:prstGeom prst="rect">
            <a:avLst/>
          </a:prstGeom>
          <a:noFill/>
        </p:spPr>
        <p:txBody>
          <a:bodyPr wrap="square" rtlCol="0">
            <a:spAutoFit/>
          </a:bodyPr>
          <a:lstStyle/>
          <a:p>
            <a:pPr eaLnBrk="1" fontAlgn="auto" hangingPunct="1">
              <a:spcBef>
                <a:spcPts val="0"/>
              </a:spcBef>
              <a:spcAft>
                <a:spcPts val="0"/>
              </a:spcAft>
            </a:pPr>
            <a:r>
              <a:rPr lang="en-US" sz="831" b="1" dirty="0" smtClean="0">
                <a:solidFill>
                  <a:prstClr val="white">
                    <a:lumMod val="65000"/>
                  </a:prstClr>
                </a:solidFill>
                <a:latin typeface="Open Sans"/>
              </a:rPr>
              <a:t>Related content</a:t>
            </a:r>
            <a:endParaRPr lang="en-US" sz="831" b="1" dirty="0">
              <a:solidFill>
                <a:prstClr val="white">
                  <a:lumMod val="65000"/>
                </a:prstClr>
              </a:solidFill>
              <a:latin typeface="Open Sans"/>
            </a:endParaRPr>
          </a:p>
        </p:txBody>
      </p:sp>
    </p:spTree>
    <p:extLst>
      <p:ext uri="{BB962C8B-B14F-4D97-AF65-F5344CB8AC3E}">
        <p14:creationId xmlns:p14="http://schemas.microsoft.com/office/powerpoint/2010/main" val="81381140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p:timing>
    <p:tnLst>
      <p:par>
        <p:cTn id="1" dur="indefinite" restart="never" nodeType="tmRoot"/>
      </p:par>
    </p:tnLst>
  </p:timing>
  <p:hf hdr="0" ftr="0" dt="0"/>
  <p:txStyles>
    <p:titleStyle>
      <a:lvl1pPr algn="ctr" defTabSz="844083" rtl="0" eaLnBrk="1" latinLnBrk="0" hangingPunct="1">
        <a:spcBef>
          <a:spcPct val="0"/>
        </a:spcBef>
        <a:buNone/>
        <a:defRPr sz="4062" kern="1200">
          <a:solidFill>
            <a:schemeClr val="tx1"/>
          </a:solidFill>
          <a:latin typeface="+mj-lt"/>
          <a:ea typeface="+mj-ea"/>
          <a:cs typeface="+mj-cs"/>
        </a:defRPr>
      </a:lvl1pPr>
    </p:titleStyle>
    <p:bodyStyle>
      <a:lvl1pPr marL="316531" indent="-316531" algn="l" defTabSz="844083" rtl="0" eaLnBrk="1" latinLnBrk="0" hangingPunct="1">
        <a:spcBef>
          <a:spcPct val="20000"/>
        </a:spcBef>
        <a:buFont typeface="Arial" pitchFamily="34" charset="0"/>
        <a:buChar char="•"/>
        <a:defRPr sz="2954" kern="1200">
          <a:solidFill>
            <a:schemeClr val="tx1"/>
          </a:solidFill>
          <a:latin typeface="+mn-lt"/>
          <a:ea typeface="+mn-ea"/>
          <a:cs typeface="+mn-cs"/>
        </a:defRPr>
      </a:lvl1pPr>
      <a:lvl2pPr marL="685817" indent="-263776" algn="l" defTabSz="844083" rtl="0" eaLnBrk="1" latinLnBrk="0" hangingPunct="1">
        <a:spcBef>
          <a:spcPct val="20000"/>
        </a:spcBef>
        <a:buFont typeface="Arial" pitchFamily="34" charset="0"/>
        <a:buChar char="–"/>
        <a:defRPr sz="2585" kern="1200">
          <a:solidFill>
            <a:schemeClr val="tx1"/>
          </a:solidFill>
          <a:latin typeface="+mn-lt"/>
          <a:ea typeface="+mn-ea"/>
          <a:cs typeface="+mn-cs"/>
        </a:defRPr>
      </a:lvl2pPr>
      <a:lvl3pPr marL="1055103" indent="-211021" algn="l" defTabSz="844083" rtl="0" eaLnBrk="1" latinLnBrk="0" hangingPunct="1">
        <a:spcBef>
          <a:spcPct val="20000"/>
        </a:spcBef>
        <a:buFont typeface="Arial" pitchFamily="34" charset="0"/>
        <a:buChar char="•"/>
        <a:defRPr sz="2215" kern="1200">
          <a:solidFill>
            <a:schemeClr val="tx1"/>
          </a:solidFill>
          <a:latin typeface="+mn-lt"/>
          <a:ea typeface="+mn-ea"/>
          <a:cs typeface="+mn-cs"/>
        </a:defRPr>
      </a:lvl3pPr>
      <a:lvl4pPr marL="1477145"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4pPr>
      <a:lvl5pPr marL="1899186"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0.pn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t=77&amp;v=o1VdL4KH_24" TargetMode="External"/><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8.xml"/><Relationship Id="rId1" Type="http://schemas.openxmlformats.org/officeDocument/2006/relationships/slideLayout" Target="../slideLayouts/slideLayout102.xml"/><Relationship Id="rId5" Type="http://schemas.openxmlformats.org/officeDocument/2006/relationships/slide" Target="slide49.xml"/><Relationship Id="rId4" Type="http://schemas.openxmlformats.org/officeDocument/2006/relationships/slide" Target="slide5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09.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15.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28.png"/><Relationship Id="rId1" Type="http://schemas.openxmlformats.org/officeDocument/2006/relationships/slideLayout" Target="../slideLayouts/slideLayout130.xml"/><Relationship Id="rId4" Type="http://schemas.openxmlformats.org/officeDocument/2006/relationships/slide" Target="slide5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21.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32.png"/><Relationship Id="rId1" Type="http://schemas.openxmlformats.org/officeDocument/2006/relationships/slideLayout" Target="../slideLayouts/slideLayout130.xml"/><Relationship Id="rId4" Type="http://schemas.openxmlformats.org/officeDocument/2006/relationships/slide" Target="slide25.xml"/></Relationships>
</file>

<file path=ppt/slides/_rels/slide2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33.png"/><Relationship Id="rId1" Type="http://schemas.openxmlformats.org/officeDocument/2006/relationships/slideLayout" Target="../slideLayouts/slideLayout130.xml"/><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34.png"/><Relationship Id="rId1" Type="http://schemas.openxmlformats.org/officeDocument/2006/relationships/slideLayout" Target="../slideLayouts/slideLayout130.xml"/><Relationship Id="rId4" Type="http://schemas.openxmlformats.org/officeDocument/2006/relationships/slide" Target="slide54.xml"/></Relationships>
</file>

<file path=ppt/slides/_rels/slide3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slide" Target="slide53.xml"/><Relationship Id="rId1" Type="http://schemas.openxmlformats.org/officeDocument/2006/relationships/slideLayout" Target="../slideLayouts/slideLayout136.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hyperlink" Target="http://www.ma21.cz/" TargetMode="External"/><Relationship Id="rId2" Type="http://schemas.openxmlformats.org/officeDocument/2006/relationships/image" Target="../media/image10.png"/><Relationship Id="rId1" Type="http://schemas.openxmlformats.org/officeDocument/2006/relationships/slideLayout" Target="../slideLayouts/slideLayout68.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7.jp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6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8.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8.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8.xml"/><Relationship Id="rId5" Type="http://schemas.openxmlformats.org/officeDocument/2006/relationships/hyperlink" Target="http://www.ma21.cz/" TargetMode="Externa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8.xml"/><Relationship Id="rId6" Type="http://schemas.openxmlformats.org/officeDocument/2006/relationships/hyperlink" Target="http://dataplan.info/" TargetMode="External"/><Relationship Id="rId5" Type="http://schemas.openxmlformats.org/officeDocument/2006/relationships/hyperlink" Target="http://galerie.udrzitelne-mesto.cz/" TargetMode="External"/><Relationship Id="rId4" Type="http://schemas.openxmlformats.org/officeDocument/2006/relationships/hyperlink" Target="http://dobrapraxe.cz/"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3.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68.xml"/><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68.xm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8.xml"/><Relationship Id="rId4" Type="http://schemas.openxmlformats.org/officeDocument/2006/relationships/image" Target="../media/image45.jp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8.xml"/><Relationship Id="rId4" Type="http://schemas.openxmlformats.org/officeDocument/2006/relationships/image" Target="../media/image46.jp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68.xml"/><Relationship Id="rId6" Type="http://schemas.openxmlformats.org/officeDocument/2006/relationships/image" Target="../media/image48.gif"/><Relationship Id="rId5" Type="http://schemas.openxmlformats.org/officeDocument/2006/relationships/image" Target="../media/image47.png"/><Relationship Id="rId4" Type="http://schemas.openxmlformats.org/officeDocument/2006/relationships/image" Target="../media/image39.gif"/></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68.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hyperlink" Target="mailto:jarmila.cikankova@cenia.cz" TargetMode="External"/><Relationship Id="rId2" Type="http://schemas.openxmlformats.org/officeDocument/2006/relationships/image" Target="../media/image10.png"/><Relationship Id="rId1" Type="http://schemas.openxmlformats.org/officeDocument/2006/relationships/slideLayout" Target="../slideLayouts/slideLayout68.xml"/><Relationship Id="rId5" Type="http://schemas.openxmlformats.org/officeDocument/2006/relationships/image" Target="../media/image7.png"/><Relationship Id="rId4" Type="http://schemas.openxmlformats.org/officeDocument/2006/relationships/hyperlink" Target="http://www.ma21.cz/"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8.xml"/><Relationship Id="rId5" Type="http://schemas.openxmlformats.org/officeDocument/2006/relationships/image" Target="../media/image17.gi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6" descr="C:\Users\lenka.jiraskova\Desktop\cen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7" y="-5009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3"/>
          <p:cNvSpPr>
            <a:spLocks noGrp="1" noChangeArrowheads="1"/>
          </p:cNvSpPr>
          <p:nvPr>
            <p:ph type="ctrTitle"/>
          </p:nvPr>
        </p:nvSpPr>
        <p:spPr>
          <a:xfrm>
            <a:off x="1763688" y="1450335"/>
            <a:ext cx="6913563" cy="1466850"/>
          </a:xfrm>
        </p:spPr>
        <p:txBody>
          <a:bodyPr/>
          <a:lstStyle/>
          <a:p>
            <a:pPr eaLnBrk="1" hangingPunct="1"/>
            <a:r>
              <a:rPr lang="cs-CZ" altLang="cs-CZ" dirty="0" smtClean="0">
                <a:solidFill>
                  <a:srgbClr val="339933"/>
                </a:solidFill>
                <a:latin typeface="Helvetica" panose="020B0604020202020204" pitchFamily="34" charset="0"/>
              </a:rPr>
              <a:t>Udržitelný rozvoj </a:t>
            </a:r>
            <a:br>
              <a:rPr lang="cs-CZ" altLang="cs-CZ" dirty="0" smtClean="0">
                <a:solidFill>
                  <a:srgbClr val="339933"/>
                </a:solidFill>
                <a:latin typeface="Helvetica" panose="020B0604020202020204" pitchFamily="34" charset="0"/>
              </a:rPr>
            </a:br>
            <a:r>
              <a:rPr lang="cs-CZ" altLang="cs-CZ" dirty="0" smtClean="0">
                <a:solidFill>
                  <a:srgbClr val="339933"/>
                </a:solidFill>
                <a:latin typeface="Helvetica" panose="020B0604020202020204" pitchFamily="34" charset="0"/>
              </a:rPr>
              <a:t>Místní Agenda 21 v ČR</a:t>
            </a:r>
            <a:br>
              <a:rPr lang="cs-CZ" altLang="cs-CZ" dirty="0" smtClean="0">
                <a:solidFill>
                  <a:srgbClr val="339933"/>
                </a:solidFill>
                <a:latin typeface="Helvetica" panose="020B0604020202020204" pitchFamily="34" charset="0"/>
              </a:rPr>
            </a:br>
            <a:r>
              <a:rPr lang="cs-CZ" sz="2400" dirty="0" smtClean="0"/>
              <a:t/>
            </a:r>
            <a:br>
              <a:rPr lang="cs-CZ" sz="2400" dirty="0" smtClean="0"/>
            </a:br>
            <a:endParaRPr lang="cs-CZ" altLang="cs-CZ" sz="2400" dirty="0" smtClean="0">
              <a:solidFill>
                <a:srgbClr val="339933"/>
              </a:solidFill>
              <a:latin typeface="Helvetica" panose="020B0604020202020204" pitchFamily="34" charset="0"/>
            </a:endParaRPr>
          </a:p>
        </p:txBody>
      </p:sp>
      <p:sp>
        <p:nvSpPr>
          <p:cNvPr id="3076" name="Rectangle 14"/>
          <p:cNvSpPr>
            <a:spLocks noGrp="1" noChangeArrowheads="1"/>
          </p:cNvSpPr>
          <p:nvPr>
            <p:ph type="subTitle" idx="1"/>
          </p:nvPr>
        </p:nvSpPr>
        <p:spPr>
          <a:xfrm>
            <a:off x="1802655" y="4588183"/>
            <a:ext cx="6913563" cy="648196"/>
          </a:xfrm>
        </p:spPr>
        <p:txBody>
          <a:bodyPr/>
          <a:lstStyle/>
          <a:p>
            <a:pPr algn="l" eaLnBrk="1" hangingPunct="1"/>
            <a:r>
              <a:rPr lang="cs-CZ" altLang="cs-CZ" sz="2400" dirty="0" smtClean="0">
                <a:latin typeface="Helvetica" panose="020B0604020202020204" pitchFamily="34" charset="0"/>
              </a:rPr>
              <a:t>Ing. Jarmila Cikánková</a:t>
            </a:r>
          </a:p>
        </p:txBody>
      </p:sp>
      <p:pic>
        <p:nvPicPr>
          <p:cNvPr id="3077"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122238"/>
            <a:ext cx="1377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123728" y="3152519"/>
            <a:ext cx="5832648" cy="923330"/>
          </a:xfrm>
          <a:prstGeom prst="rect">
            <a:avLst/>
          </a:prstGeom>
          <a:noFill/>
        </p:spPr>
        <p:txBody>
          <a:bodyPr wrap="square" rtlCol="0">
            <a:spAutoFit/>
          </a:bodyPr>
          <a:lstStyle/>
          <a:p>
            <a:pPr algn="ctr"/>
            <a:r>
              <a:rPr lang="cs-CZ" altLang="cs-CZ" dirty="0" smtClean="0">
                <a:solidFill>
                  <a:srgbClr val="339933"/>
                </a:solidFill>
                <a:latin typeface="Helvetica" panose="020B0604020202020204" pitchFamily="34" charset="0"/>
              </a:rPr>
              <a:t>budovat </a:t>
            </a:r>
            <a:r>
              <a:rPr lang="cs-CZ" altLang="cs-CZ" dirty="0">
                <a:solidFill>
                  <a:srgbClr val="339933"/>
                </a:solidFill>
                <a:latin typeface="Helvetica" panose="020B0604020202020204" pitchFamily="34" charset="0"/>
              </a:rPr>
              <a:t>obce </a:t>
            </a:r>
            <a:r>
              <a:rPr lang="cs-CZ" altLang="cs-CZ" dirty="0" smtClean="0">
                <a:solidFill>
                  <a:srgbClr val="339933"/>
                </a:solidFill>
                <a:latin typeface="Helvetica" panose="020B0604020202020204" pitchFamily="34" charset="0"/>
              </a:rPr>
              <a:t>s </a:t>
            </a:r>
            <a:r>
              <a:rPr lang="cs-CZ" altLang="cs-CZ" dirty="0">
                <a:solidFill>
                  <a:srgbClr val="339933"/>
                </a:solidFill>
                <a:latin typeface="Helvetica" panose="020B0604020202020204" pitchFamily="34" charset="0"/>
              </a:rPr>
              <a:t>úctou k odkazu předků</a:t>
            </a:r>
            <a:r>
              <a:rPr lang="cs-CZ" altLang="cs-CZ" dirty="0" smtClean="0">
                <a:solidFill>
                  <a:srgbClr val="339933"/>
                </a:solidFill>
                <a:latin typeface="Helvetica" panose="020B0604020202020204" pitchFamily="34" charset="0"/>
              </a:rPr>
              <a:t>, s </a:t>
            </a:r>
            <a:r>
              <a:rPr lang="cs-CZ" altLang="cs-CZ" dirty="0">
                <a:solidFill>
                  <a:srgbClr val="339933"/>
                </a:solidFill>
                <a:latin typeface="Helvetica" panose="020B0604020202020204" pitchFamily="34" charset="0"/>
              </a:rPr>
              <a:t>ohledem na </a:t>
            </a:r>
            <a:r>
              <a:rPr lang="cs-CZ" altLang="cs-CZ" dirty="0" smtClean="0">
                <a:solidFill>
                  <a:srgbClr val="339933"/>
                </a:solidFill>
                <a:latin typeface="Helvetica" panose="020B0604020202020204" pitchFamily="34" charset="0"/>
              </a:rPr>
              <a:t>spokojenost </a:t>
            </a:r>
            <a:r>
              <a:rPr lang="cs-CZ" altLang="cs-CZ" dirty="0">
                <a:solidFill>
                  <a:srgbClr val="339933"/>
                </a:solidFill>
                <a:latin typeface="Helvetica" panose="020B0604020202020204" pitchFamily="34" charset="0"/>
              </a:rPr>
              <a:t>současníků a </a:t>
            </a:r>
            <a:r>
              <a:rPr lang="cs-CZ" altLang="cs-CZ" dirty="0" smtClean="0">
                <a:solidFill>
                  <a:srgbClr val="339933"/>
                </a:solidFill>
                <a:latin typeface="Helvetica" panose="020B0604020202020204" pitchFamily="34" charset="0"/>
              </a:rPr>
              <a:t>s </a:t>
            </a:r>
            <a:r>
              <a:rPr lang="cs-CZ" altLang="cs-CZ" dirty="0">
                <a:solidFill>
                  <a:srgbClr val="339933"/>
                </a:solidFill>
                <a:latin typeface="Helvetica" panose="020B0604020202020204" pitchFamily="34" charset="0"/>
              </a:rPr>
              <a:t>odpovědností za budoucnost potomků</a:t>
            </a:r>
            <a:endParaRPr lang="cs-CZ"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sp>
        <p:nvSpPr>
          <p:cNvPr id="3" name="Rectangle 7"/>
          <p:cNvSpPr txBox="1">
            <a:spLocks noChangeArrowheads="1"/>
          </p:cNvSpPr>
          <p:nvPr/>
        </p:nvSpPr>
        <p:spPr>
          <a:xfrm>
            <a:off x="457199" y="18864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cs-CZ" altLang="cs-CZ" kern="0" dirty="0" smtClean="0"/>
              <a:t>Rozvojové cíle </a:t>
            </a:r>
            <a:r>
              <a:rPr lang="cs-CZ" altLang="cs-CZ" kern="0" dirty="0" err="1" smtClean="0"/>
              <a:t>tisíletí</a:t>
            </a:r>
            <a:r>
              <a:rPr lang="cs-CZ" altLang="cs-CZ" kern="0" dirty="0" smtClean="0"/>
              <a:t> (</a:t>
            </a:r>
            <a:r>
              <a:rPr lang="cs-CZ" altLang="cs-CZ" kern="0" dirty="0" err="1" smtClean="0"/>
              <a:t>MDGs</a:t>
            </a:r>
            <a:r>
              <a:rPr lang="cs-CZ" altLang="cs-CZ" kern="0" dirty="0" smtClean="0"/>
              <a:t>)</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812" y="1155576"/>
            <a:ext cx="5286375" cy="5667375"/>
          </a:xfrm>
          <a:prstGeom prst="rect">
            <a:avLst/>
          </a:prstGeom>
        </p:spPr>
      </p:pic>
      <p:sp>
        <p:nvSpPr>
          <p:cNvPr id="7" name="Rectangle 7"/>
          <p:cNvSpPr txBox="1">
            <a:spLocks noChangeArrowheads="1"/>
          </p:cNvSpPr>
          <p:nvPr/>
        </p:nvSpPr>
        <p:spPr>
          <a:xfrm>
            <a:off x="0" y="3505795"/>
            <a:ext cx="1928812"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cs-CZ" altLang="cs-CZ" kern="0" dirty="0" smtClean="0"/>
              <a:t>2000</a:t>
            </a:r>
          </a:p>
        </p:txBody>
      </p:sp>
      <p:sp>
        <p:nvSpPr>
          <p:cNvPr id="8" name="Rectangle 7"/>
          <p:cNvSpPr txBox="1">
            <a:spLocks noChangeArrowheads="1"/>
          </p:cNvSpPr>
          <p:nvPr/>
        </p:nvSpPr>
        <p:spPr>
          <a:xfrm>
            <a:off x="7238852" y="3505795"/>
            <a:ext cx="1928812"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cs-CZ" altLang="cs-CZ" kern="0" dirty="0" smtClean="0"/>
              <a:t>2015</a:t>
            </a:r>
          </a:p>
        </p:txBody>
      </p:sp>
    </p:spTree>
    <p:extLst>
      <p:ext uri="{BB962C8B-B14F-4D97-AF65-F5344CB8AC3E}">
        <p14:creationId xmlns:p14="http://schemas.microsoft.com/office/powerpoint/2010/main" val="2995004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9606"/>
            <a:ext cx="9124916" cy="5628394"/>
          </a:xfrm>
          <a:prstGeom prst="rect">
            <a:avLst/>
          </a:prstGeom>
        </p:spPr>
      </p:pic>
      <p:sp>
        <p:nvSpPr>
          <p:cNvPr id="5" name="Rectangle 7"/>
          <p:cNvSpPr txBox="1">
            <a:spLocks noChangeArrowheads="1"/>
          </p:cNvSpPr>
          <p:nvPr/>
        </p:nvSpPr>
        <p:spPr>
          <a:xfrm>
            <a:off x="-180528" y="0"/>
            <a:ext cx="9505056"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cs-CZ" altLang="cs-CZ" sz="4000" b="1" kern="0" dirty="0" smtClean="0">
                <a:solidFill>
                  <a:srgbClr val="C00000"/>
                </a:solidFill>
              </a:rPr>
              <a:t>17 cílů udržitelného rozvoje  (</a:t>
            </a:r>
            <a:r>
              <a:rPr lang="cs-CZ" altLang="cs-CZ" sz="4000" b="1" kern="0" dirty="0" err="1" smtClean="0">
                <a:solidFill>
                  <a:srgbClr val="C00000"/>
                </a:solidFill>
              </a:rPr>
              <a:t>SDGs</a:t>
            </a:r>
            <a:r>
              <a:rPr lang="cs-CZ" altLang="cs-CZ" sz="4000" b="1" kern="0" dirty="0" smtClean="0">
                <a:solidFill>
                  <a:srgbClr val="C00000"/>
                </a:solidFill>
              </a:rPr>
              <a:t>) </a:t>
            </a:r>
            <a:endParaRPr lang="cs-CZ" altLang="cs-CZ" sz="4000" b="1" kern="0" dirty="0">
              <a:solidFill>
                <a:srgbClr val="C00000"/>
              </a:solidFill>
            </a:endParaRPr>
          </a:p>
        </p:txBody>
      </p:sp>
      <p:sp>
        <p:nvSpPr>
          <p:cNvPr id="6" name="Rectangle 7"/>
          <p:cNvSpPr txBox="1">
            <a:spLocks noChangeArrowheads="1"/>
          </p:cNvSpPr>
          <p:nvPr/>
        </p:nvSpPr>
        <p:spPr>
          <a:xfrm>
            <a:off x="8434" y="5715000"/>
            <a:ext cx="2592288"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cs-CZ" altLang="cs-CZ" sz="4000" b="1" kern="0" dirty="0" smtClean="0">
                <a:solidFill>
                  <a:srgbClr val="C00000"/>
                </a:solidFill>
              </a:rPr>
              <a:t>2016</a:t>
            </a:r>
            <a:endParaRPr lang="cs-CZ" altLang="cs-CZ" sz="4000" b="1" kern="0" dirty="0">
              <a:solidFill>
                <a:srgbClr val="C00000"/>
              </a:solidFill>
            </a:endParaRPr>
          </a:p>
        </p:txBody>
      </p:sp>
      <p:sp>
        <p:nvSpPr>
          <p:cNvPr id="7" name="Rectangle 7"/>
          <p:cNvSpPr txBox="1">
            <a:spLocks noChangeArrowheads="1"/>
          </p:cNvSpPr>
          <p:nvPr/>
        </p:nvSpPr>
        <p:spPr>
          <a:xfrm>
            <a:off x="6444208" y="5715000"/>
            <a:ext cx="2592288"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cs-CZ" altLang="cs-CZ" sz="4000" b="1" kern="0" dirty="0" smtClean="0">
                <a:solidFill>
                  <a:srgbClr val="C00000"/>
                </a:solidFill>
              </a:rPr>
              <a:t>2030</a:t>
            </a:r>
            <a:endParaRPr lang="cs-CZ" altLang="cs-CZ" sz="4000" b="1" kern="0" dirty="0">
              <a:solidFill>
                <a:srgbClr val="C00000"/>
              </a:solidFill>
            </a:endParaRPr>
          </a:p>
        </p:txBody>
      </p:sp>
    </p:spTree>
    <p:extLst>
      <p:ext uri="{BB962C8B-B14F-4D97-AF65-F5344CB8AC3E}">
        <p14:creationId xmlns:p14="http://schemas.microsoft.com/office/powerpoint/2010/main" val="2308529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7" y="-99392"/>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7"/>
          <p:cNvSpPr>
            <a:spLocks noGrp="1" noChangeArrowheads="1"/>
          </p:cNvSpPr>
          <p:nvPr>
            <p:ph type="title"/>
          </p:nvPr>
        </p:nvSpPr>
        <p:spPr/>
        <p:txBody>
          <a:bodyPr/>
          <a:lstStyle/>
          <a:p>
            <a:pPr algn="r" eaLnBrk="1" hangingPunct="1"/>
            <a:r>
              <a:rPr lang="cs-CZ" altLang="cs-CZ" sz="3200" dirty="0" smtClean="0">
                <a:solidFill>
                  <a:srgbClr val="C00000"/>
                </a:solidFill>
              </a:rPr>
              <a:t>17 cílů udržitelného rozvoje</a:t>
            </a:r>
          </a:p>
        </p:txBody>
      </p:sp>
      <p:sp>
        <p:nvSpPr>
          <p:cNvPr id="4100" name="Rectangle 8"/>
          <p:cNvSpPr>
            <a:spLocks noGrp="1" noChangeArrowheads="1"/>
          </p:cNvSpPr>
          <p:nvPr>
            <p:ph type="body" idx="1"/>
          </p:nvPr>
        </p:nvSpPr>
        <p:spPr>
          <a:xfrm>
            <a:off x="457200" y="1124744"/>
            <a:ext cx="8229600" cy="4525963"/>
          </a:xfrm>
        </p:spPr>
        <p:txBody>
          <a:bodyPr/>
          <a:lstStyle/>
          <a:p>
            <a:r>
              <a:rPr lang="cs-CZ" sz="1800" dirty="0" smtClean="0"/>
              <a:t>SDG </a:t>
            </a:r>
            <a:r>
              <a:rPr lang="cs-CZ" sz="1800" dirty="0"/>
              <a:t>1: Vymýtit chudobu ve všech jejích formách všude na světě </a:t>
            </a:r>
          </a:p>
          <a:p>
            <a:r>
              <a:rPr lang="cs-CZ" sz="1800" dirty="0"/>
              <a:t>SDG 2: Vymýtit hlad, dosáhnout potravinové bezpečnosti a zlepšení výživy, prosazovat udržitelné zemědělství </a:t>
            </a:r>
          </a:p>
          <a:p>
            <a:r>
              <a:rPr lang="cs-CZ" sz="1800" dirty="0"/>
              <a:t>SDG 3: Zajistit zdravý život a zvyšovat jeho kvalitu pro všechny v jakémkoli věku </a:t>
            </a:r>
          </a:p>
          <a:p>
            <a:r>
              <a:rPr lang="cs-CZ" sz="1800" dirty="0"/>
              <a:t>SDG 4: Zajistit rovný přístup k inkluzivnímu a kvalitnímu vzdělání a podporovat celoživotní vzdělávání pro všechny </a:t>
            </a:r>
          </a:p>
          <a:p>
            <a:r>
              <a:rPr lang="cs-CZ" sz="1800" dirty="0"/>
              <a:t>SDG 5 : Dosáhnout genderové rovnosti a posílit postavení všech žen a dívek </a:t>
            </a:r>
          </a:p>
          <a:p>
            <a:r>
              <a:rPr lang="cs-CZ" sz="1800" dirty="0"/>
              <a:t>SDG 6: Zajistit všem dostupnost vody a sanitačních zařízení a udržitelné hospodaření s nimi </a:t>
            </a:r>
          </a:p>
          <a:p>
            <a:r>
              <a:rPr lang="cs-CZ" sz="1800" dirty="0"/>
              <a:t>SDG 7: Zajistit přístup k cenově dostupným, spolehlivým, udržitelným a moderním zdrojům energie pro všechny </a:t>
            </a:r>
          </a:p>
          <a:p>
            <a:r>
              <a:rPr lang="cs-CZ" sz="1800" dirty="0"/>
              <a:t>SDG 8: Podporovat trvalý, inkluzivní a udržitelný hospodářský růst, plnou a produktivní zaměstnanost a důstojnou práci pro všechny </a:t>
            </a:r>
            <a:endParaRPr lang="cs-CZ" sz="1800" dirty="0" smtClean="0"/>
          </a:p>
          <a:p>
            <a:r>
              <a:rPr lang="cs-CZ" sz="1800" dirty="0"/>
              <a:t>SDG 9: Vybudovat odolnou infrastrukturu, podporovat inkluzivní a udržitelnou industrializaci a inovace </a:t>
            </a:r>
          </a:p>
          <a:p>
            <a:pPr marL="0" indent="0">
              <a:buNone/>
            </a:pPr>
            <a:endParaRPr lang="cs-CZ" altLang="cs-CZ" sz="1800" dirty="0" smtClean="0"/>
          </a:p>
        </p:txBody>
      </p:sp>
    </p:spTree>
    <p:extLst>
      <p:ext uri="{BB962C8B-B14F-4D97-AF65-F5344CB8AC3E}">
        <p14:creationId xmlns:p14="http://schemas.microsoft.com/office/powerpoint/2010/main" val="94006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500"/>
                                        <p:tgtEl>
                                          <p:spTgt spid="4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500"/>
                                        <p:tgtEl>
                                          <p:spTgt spid="41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00">
                                            <p:txEl>
                                              <p:pRg st="3" end="3"/>
                                            </p:txEl>
                                          </p:spTgt>
                                        </p:tgtEl>
                                        <p:attrNameLst>
                                          <p:attrName>style.visibility</p:attrName>
                                        </p:attrNameLst>
                                      </p:cBhvr>
                                      <p:to>
                                        <p:strVal val="visible"/>
                                      </p:to>
                                    </p:set>
                                    <p:animEffect transition="in" filter="fade">
                                      <p:cBhvr>
                                        <p:cTn id="22" dur="500"/>
                                        <p:tgtEl>
                                          <p:spTgt spid="41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00">
                                            <p:txEl>
                                              <p:pRg st="4" end="4"/>
                                            </p:txEl>
                                          </p:spTgt>
                                        </p:tgtEl>
                                        <p:attrNameLst>
                                          <p:attrName>style.visibility</p:attrName>
                                        </p:attrNameLst>
                                      </p:cBhvr>
                                      <p:to>
                                        <p:strVal val="visible"/>
                                      </p:to>
                                    </p:set>
                                    <p:animEffect transition="in" filter="fade">
                                      <p:cBhvr>
                                        <p:cTn id="27" dur="500"/>
                                        <p:tgtEl>
                                          <p:spTgt spid="41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00">
                                            <p:txEl>
                                              <p:pRg st="5" end="5"/>
                                            </p:txEl>
                                          </p:spTgt>
                                        </p:tgtEl>
                                        <p:attrNameLst>
                                          <p:attrName>style.visibility</p:attrName>
                                        </p:attrNameLst>
                                      </p:cBhvr>
                                      <p:to>
                                        <p:strVal val="visible"/>
                                      </p:to>
                                    </p:set>
                                    <p:animEffect transition="in" filter="fade">
                                      <p:cBhvr>
                                        <p:cTn id="32" dur="500"/>
                                        <p:tgtEl>
                                          <p:spTgt spid="410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00">
                                            <p:txEl>
                                              <p:pRg st="6" end="6"/>
                                            </p:txEl>
                                          </p:spTgt>
                                        </p:tgtEl>
                                        <p:attrNameLst>
                                          <p:attrName>style.visibility</p:attrName>
                                        </p:attrNameLst>
                                      </p:cBhvr>
                                      <p:to>
                                        <p:strVal val="visible"/>
                                      </p:to>
                                    </p:set>
                                    <p:animEffect transition="in" filter="fade">
                                      <p:cBhvr>
                                        <p:cTn id="37" dur="500"/>
                                        <p:tgtEl>
                                          <p:spTgt spid="410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00">
                                            <p:txEl>
                                              <p:pRg st="7" end="7"/>
                                            </p:txEl>
                                          </p:spTgt>
                                        </p:tgtEl>
                                        <p:attrNameLst>
                                          <p:attrName>style.visibility</p:attrName>
                                        </p:attrNameLst>
                                      </p:cBhvr>
                                      <p:to>
                                        <p:strVal val="visible"/>
                                      </p:to>
                                    </p:set>
                                    <p:animEffect transition="in" filter="fade">
                                      <p:cBhvr>
                                        <p:cTn id="42" dur="500"/>
                                        <p:tgtEl>
                                          <p:spTgt spid="410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00">
                                            <p:txEl>
                                              <p:pRg st="8" end="8"/>
                                            </p:txEl>
                                          </p:spTgt>
                                        </p:tgtEl>
                                        <p:attrNameLst>
                                          <p:attrName>style.visibility</p:attrName>
                                        </p:attrNameLst>
                                      </p:cBhvr>
                                      <p:to>
                                        <p:strVal val="visible"/>
                                      </p:to>
                                    </p:set>
                                    <p:animEffect transition="in" filter="fade">
                                      <p:cBhvr>
                                        <p:cTn id="47" dur="500"/>
                                        <p:tgtEl>
                                          <p:spTgt spid="410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7" y="-99392"/>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7"/>
          <p:cNvSpPr>
            <a:spLocks noGrp="1" noChangeArrowheads="1"/>
          </p:cNvSpPr>
          <p:nvPr>
            <p:ph type="title"/>
          </p:nvPr>
        </p:nvSpPr>
        <p:spPr/>
        <p:txBody>
          <a:bodyPr/>
          <a:lstStyle/>
          <a:p>
            <a:pPr algn="r" eaLnBrk="1" hangingPunct="1"/>
            <a:r>
              <a:rPr lang="cs-CZ" altLang="cs-CZ" sz="3200" dirty="0" smtClean="0">
                <a:solidFill>
                  <a:srgbClr val="C00000"/>
                </a:solidFill>
              </a:rPr>
              <a:t>17 cílů udržitelného rozvoje</a:t>
            </a:r>
          </a:p>
        </p:txBody>
      </p:sp>
      <p:sp>
        <p:nvSpPr>
          <p:cNvPr id="4100" name="Rectangle 8"/>
          <p:cNvSpPr>
            <a:spLocks noGrp="1" noChangeArrowheads="1"/>
          </p:cNvSpPr>
          <p:nvPr>
            <p:ph type="body" idx="1"/>
          </p:nvPr>
        </p:nvSpPr>
        <p:spPr>
          <a:xfrm>
            <a:off x="457200" y="1328738"/>
            <a:ext cx="8229600" cy="4525963"/>
          </a:xfrm>
        </p:spPr>
        <p:txBody>
          <a:bodyPr/>
          <a:lstStyle/>
          <a:p>
            <a:r>
              <a:rPr lang="cs-CZ" sz="1800" dirty="0" smtClean="0"/>
              <a:t>SDG </a:t>
            </a:r>
            <a:r>
              <a:rPr lang="cs-CZ" sz="1800" dirty="0"/>
              <a:t>10: Snížit nerovnost uvnitř zemí i mezi nimi </a:t>
            </a:r>
          </a:p>
          <a:p>
            <a:r>
              <a:rPr lang="cs-CZ" sz="1800" b="1" dirty="0">
                <a:solidFill>
                  <a:srgbClr val="C00000"/>
                </a:solidFill>
              </a:rPr>
              <a:t>SDG 11: Vytvořit inkluzivní, bezpečná, odolná a udržitelná města a obce </a:t>
            </a:r>
          </a:p>
          <a:p>
            <a:r>
              <a:rPr lang="cs-CZ" sz="1800" dirty="0"/>
              <a:t>SDG 12: Zajistit udržitelnou spotřebu a výrobu </a:t>
            </a:r>
          </a:p>
          <a:p>
            <a:r>
              <a:rPr lang="cs-CZ" sz="1800" dirty="0"/>
              <a:t>SDG 13: Přijmout bezodkladná opatření na boj se změnou klimatu a zvládání jejích dopadů </a:t>
            </a:r>
          </a:p>
          <a:p>
            <a:r>
              <a:rPr lang="cs-CZ" sz="1800" dirty="0"/>
              <a:t>SDG 14: Chránit a udržitelně využívat oceány, moře a mořské zdroje pro zajištění udržitelného rozvoje </a:t>
            </a:r>
          </a:p>
          <a:p>
            <a:r>
              <a:rPr lang="cs-CZ" sz="1800" dirty="0"/>
              <a:t>SDG 15: Chránit, obnovovat a podporovat udržitelné využívání suchozemských ekosystémů, udržitelně hospodařit s lesy, potírat rozšiřování pouští, zastavit a následně zvrátit degradaci půdy a zastavit úbytek biodiverzity </a:t>
            </a:r>
          </a:p>
          <a:p>
            <a:r>
              <a:rPr lang="cs-CZ" sz="1800" dirty="0"/>
              <a:t>SDG 16: Podporovat mírové a inkluzivní společnosti pro udržitelný rozvoj, zajistit všem přístup ke spravedlnosti a vytvořit efektivní, odpovědné a inkluzivní instituce na všech úrovních </a:t>
            </a:r>
          </a:p>
          <a:p>
            <a:r>
              <a:rPr lang="cs-CZ" sz="1800" dirty="0"/>
              <a:t>SDG 17: Oživit globální partnerství pro udržitelný rozvoj a posílit prostředky pro jeho uplatňování </a:t>
            </a:r>
            <a:endParaRPr lang="cs-CZ" altLang="cs-CZ" sz="1800" dirty="0" smtClean="0"/>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74638"/>
            <a:ext cx="1222360" cy="1054100"/>
          </a:xfrm>
          <a:prstGeom prst="rect">
            <a:avLst/>
          </a:prstGeom>
        </p:spPr>
      </p:pic>
    </p:spTree>
    <p:extLst>
      <p:ext uri="{BB962C8B-B14F-4D97-AF65-F5344CB8AC3E}">
        <p14:creationId xmlns:p14="http://schemas.microsoft.com/office/powerpoint/2010/main" val="337054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500"/>
                                        <p:tgtEl>
                                          <p:spTgt spid="4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500"/>
                                        <p:tgtEl>
                                          <p:spTgt spid="41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00">
                                            <p:txEl>
                                              <p:pRg st="3" end="3"/>
                                            </p:txEl>
                                          </p:spTgt>
                                        </p:tgtEl>
                                        <p:attrNameLst>
                                          <p:attrName>style.visibility</p:attrName>
                                        </p:attrNameLst>
                                      </p:cBhvr>
                                      <p:to>
                                        <p:strVal val="visible"/>
                                      </p:to>
                                    </p:set>
                                    <p:animEffect transition="in" filter="fade">
                                      <p:cBhvr>
                                        <p:cTn id="22" dur="500"/>
                                        <p:tgtEl>
                                          <p:spTgt spid="41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00">
                                            <p:txEl>
                                              <p:pRg st="4" end="4"/>
                                            </p:txEl>
                                          </p:spTgt>
                                        </p:tgtEl>
                                        <p:attrNameLst>
                                          <p:attrName>style.visibility</p:attrName>
                                        </p:attrNameLst>
                                      </p:cBhvr>
                                      <p:to>
                                        <p:strVal val="visible"/>
                                      </p:to>
                                    </p:set>
                                    <p:animEffect transition="in" filter="fade">
                                      <p:cBhvr>
                                        <p:cTn id="27" dur="500"/>
                                        <p:tgtEl>
                                          <p:spTgt spid="41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00">
                                            <p:txEl>
                                              <p:pRg st="5" end="5"/>
                                            </p:txEl>
                                          </p:spTgt>
                                        </p:tgtEl>
                                        <p:attrNameLst>
                                          <p:attrName>style.visibility</p:attrName>
                                        </p:attrNameLst>
                                      </p:cBhvr>
                                      <p:to>
                                        <p:strVal val="visible"/>
                                      </p:to>
                                    </p:set>
                                    <p:animEffect transition="in" filter="fade">
                                      <p:cBhvr>
                                        <p:cTn id="32" dur="500"/>
                                        <p:tgtEl>
                                          <p:spTgt spid="410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00">
                                            <p:txEl>
                                              <p:pRg st="6" end="6"/>
                                            </p:txEl>
                                          </p:spTgt>
                                        </p:tgtEl>
                                        <p:attrNameLst>
                                          <p:attrName>style.visibility</p:attrName>
                                        </p:attrNameLst>
                                      </p:cBhvr>
                                      <p:to>
                                        <p:strVal val="visible"/>
                                      </p:to>
                                    </p:set>
                                    <p:animEffect transition="in" filter="fade">
                                      <p:cBhvr>
                                        <p:cTn id="37" dur="500"/>
                                        <p:tgtEl>
                                          <p:spTgt spid="410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00">
                                            <p:txEl>
                                              <p:pRg st="7" end="7"/>
                                            </p:txEl>
                                          </p:spTgt>
                                        </p:tgtEl>
                                        <p:attrNameLst>
                                          <p:attrName>style.visibility</p:attrName>
                                        </p:attrNameLst>
                                      </p:cBhvr>
                                      <p:to>
                                        <p:strVal val="visible"/>
                                      </p:to>
                                    </p:set>
                                    <p:animEffect transition="in" filter="fade">
                                      <p:cBhvr>
                                        <p:cTn id="42" dur="500"/>
                                        <p:tgtEl>
                                          <p:spTgt spid="410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17000" r="-17000"/>
          </a:stretch>
        </a:blipFill>
        <a:effectLst/>
      </p:bgPr>
    </p:bg>
    <p:spTree>
      <p:nvGrpSpPr>
        <p:cNvPr id="1" name=""/>
        <p:cNvGrpSpPr/>
        <p:nvPr/>
      </p:nvGrpSpPr>
      <p:grpSpPr>
        <a:xfrm>
          <a:off x="0" y="0"/>
          <a:ext cx="0" cy="0"/>
          <a:chOff x="0" y="0"/>
          <a:chExt cx="0" cy="0"/>
        </a:xfrm>
      </p:grpSpPr>
      <p:sp>
        <p:nvSpPr>
          <p:cNvPr id="4099" name="Rectangle 7"/>
          <p:cNvSpPr>
            <a:spLocks noGrp="1" noChangeArrowheads="1"/>
          </p:cNvSpPr>
          <p:nvPr>
            <p:ph type="title"/>
          </p:nvPr>
        </p:nvSpPr>
        <p:spPr>
          <a:xfrm>
            <a:off x="457200" y="476672"/>
            <a:ext cx="8229600" cy="706090"/>
          </a:xfrm>
        </p:spPr>
        <p:txBody>
          <a:bodyPr/>
          <a:lstStyle/>
          <a:p>
            <a:pPr algn="r" eaLnBrk="1" hangingPunct="1"/>
            <a:r>
              <a:rPr lang="cs-CZ" altLang="cs-CZ" sz="3200" dirty="0" smtClean="0">
                <a:solidFill>
                  <a:srgbClr val="C00000"/>
                </a:solidFill>
              </a:rPr>
              <a:t>Cíl 11 - </a:t>
            </a:r>
            <a:r>
              <a:rPr lang="cs-CZ" sz="1800" dirty="0">
                <a:solidFill>
                  <a:srgbClr val="C00000"/>
                </a:solidFill>
              </a:rPr>
              <a:t>Vytvořit inkluzivní, bezpečná, odolná a udržitelná města a obce </a:t>
            </a:r>
            <a:r>
              <a:rPr lang="cs-CZ" sz="3200" b="1" dirty="0">
                <a:solidFill>
                  <a:srgbClr val="C00000"/>
                </a:solidFill>
              </a:rPr>
              <a:t/>
            </a:r>
            <a:br>
              <a:rPr lang="cs-CZ" sz="3200" b="1" dirty="0">
                <a:solidFill>
                  <a:srgbClr val="C00000"/>
                </a:solidFill>
              </a:rPr>
            </a:br>
            <a:endParaRPr lang="cs-CZ" altLang="cs-CZ" sz="3200" dirty="0" smtClean="0">
              <a:solidFill>
                <a:srgbClr val="C00000"/>
              </a:solidFill>
            </a:endParaRPr>
          </a:p>
        </p:txBody>
      </p:sp>
      <p:sp>
        <p:nvSpPr>
          <p:cNvPr id="4100" name="Rectangle 8"/>
          <p:cNvSpPr>
            <a:spLocks noGrp="1" noChangeArrowheads="1"/>
          </p:cNvSpPr>
          <p:nvPr>
            <p:ph type="body" idx="1"/>
          </p:nvPr>
        </p:nvSpPr>
        <p:spPr>
          <a:xfrm>
            <a:off x="457200" y="1057101"/>
            <a:ext cx="8229600" cy="4525963"/>
          </a:xfrm>
        </p:spPr>
        <p:txBody>
          <a:bodyPr/>
          <a:lstStyle/>
          <a:p>
            <a:r>
              <a:rPr lang="cs-CZ" sz="1600" dirty="0" smtClean="0"/>
              <a:t>11.1 </a:t>
            </a:r>
            <a:r>
              <a:rPr lang="cs-CZ" sz="1600" dirty="0"/>
              <a:t>Do roku 2030 zajistit všem přístup k odpovídajícímu, bezpečnému a cenově dostupnému </a:t>
            </a:r>
            <a:r>
              <a:rPr lang="cs-CZ" sz="1600" b="1" dirty="0"/>
              <a:t>bydlen</a:t>
            </a:r>
            <a:r>
              <a:rPr lang="cs-CZ" sz="1600" dirty="0"/>
              <a:t>í a základním službám, zlepšit podmínky bydlení ve slumech </a:t>
            </a:r>
          </a:p>
          <a:p>
            <a:r>
              <a:rPr lang="cs-CZ" sz="1600" dirty="0"/>
              <a:t>11.2 Do roku 2030 poskytnout všem přístup k bezpečným, finančně dostupným, snadno přístupným a udržitelným dopravním systémům zlepšit bezpečnost silničního provozu zejména </a:t>
            </a:r>
            <a:r>
              <a:rPr lang="cs-CZ" sz="1600" b="1" dirty="0"/>
              <a:t>rozšířením veřejné dopravy </a:t>
            </a:r>
            <a:r>
              <a:rPr lang="cs-CZ" sz="1600" dirty="0"/>
              <a:t>se zvláštním důrazem na potřeby lidí v těžké situaci jako ženy, děti, osoby se zdravotním postižením a starší osoby </a:t>
            </a:r>
          </a:p>
          <a:p>
            <a:r>
              <a:rPr lang="cs-CZ" sz="1600" dirty="0"/>
              <a:t>11.3 Do roku 2030 posílit </a:t>
            </a:r>
            <a:r>
              <a:rPr lang="cs-CZ" sz="1600" b="1" dirty="0"/>
              <a:t>inkluzivní a udržitelnou urbanizaci a kapacity pro participativní, integrované a udržitelné plánování a správu měst a obcí </a:t>
            </a:r>
            <a:r>
              <a:rPr lang="cs-CZ" sz="1600" dirty="0"/>
              <a:t>ve všech zemích </a:t>
            </a:r>
          </a:p>
          <a:p>
            <a:r>
              <a:rPr lang="cs-CZ" sz="1600" dirty="0"/>
              <a:t>11.4 Zlepšit úsilí na </a:t>
            </a:r>
            <a:r>
              <a:rPr lang="cs-CZ" sz="1600" b="1" dirty="0"/>
              <a:t>ochranu a záchranu světového kulturního a přírodního dědictví </a:t>
            </a:r>
            <a:endParaRPr lang="cs-CZ" sz="1600" dirty="0"/>
          </a:p>
          <a:p>
            <a:r>
              <a:rPr lang="cs-CZ" sz="1600" dirty="0"/>
              <a:t>11.5 Do roku 2030 výrazně snížit počet úmrtí a dalších negativních dopadů přírodních katastrof zahrnujících pohromy spojené s vodou. Týká se to také přímých ekonomických ztrát ve vztahu ke globálnímu HDP. Zvláštní pozornost je nutné věnovat </a:t>
            </a:r>
            <a:r>
              <a:rPr lang="cs-CZ" sz="1600" b="1" dirty="0"/>
              <a:t>ochraně chudých a zranitelných lidí </a:t>
            </a:r>
            <a:endParaRPr lang="cs-CZ" sz="1600" dirty="0"/>
          </a:p>
          <a:p>
            <a:r>
              <a:rPr lang="cs-CZ" sz="1600" dirty="0"/>
              <a:t>11.6 Do roku 2030 snížit nepříznivý dopad životního prostředí měst na jejich obyvatele, zejména zaměřením pozornosti na </a:t>
            </a:r>
            <a:r>
              <a:rPr lang="cs-CZ" sz="1600" b="1" dirty="0"/>
              <a:t>kvalitu ovzduší a nakládání s komunálním i jiným odpadem </a:t>
            </a:r>
            <a:endParaRPr lang="cs-CZ" sz="1600" dirty="0"/>
          </a:p>
        </p:txBody>
      </p:sp>
    </p:spTree>
    <p:extLst>
      <p:ext uri="{BB962C8B-B14F-4D97-AF65-F5344CB8AC3E}">
        <p14:creationId xmlns:p14="http://schemas.microsoft.com/office/powerpoint/2010/main" val="9729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500"/>
                                        <p:tgtEl>
                                          <p:spTgt spid="4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500"/>
                                        <p:tgtEl>
                                          <p:spTgt spid="41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00">
                                            <p:txEl>
                                              <p:pRg st="3" end="3"/>
                                            </p:txEl>
                                          </p:spTgt>
                                        </p:tgtEl>
                                        <p:attrNameLst>
                                          <p:attrName>style.visibility</p:attrName>
                                        </p:attrNameLst>
                                      </p:cBhvr>
                                      <p:to>
                                        <p:strVal val="visible"/>
                                      </p:to>
                                    </p:set>
                                    <p:animEffect transition="in" filter="fade">
                                      <p:cBhvr>
                                        <p:cTn id="22" dur="500"/>
                                        <p:tgtEl>
                                          <p:spTgt spid="41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00">
                                            <p:txEl>
                                              <p:pRg st="4" end="4"/>
                                            </p:txEl>
                                          </p:spTgt>
                                        </p:tgtEl>
                                        <p:attrNameLst>
                                          <p:attrName>style.visibility</p:attrName>
                                        </p:attrNameLst>
                                      </p:cBhvr>
                                      <p:to>
                                        <p:strVal val="visible"/>
                                      </p:to>
                                    </p:set>
                                    <p:animEffect transition="in" filter="fade">
                                      <p:cBhvr>
                                        <p:cTn id="27" dur="500"/>
                                        <p:tgtEl>
                                          <p:spTgt spid="41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00">
                                            <p:txEl>
                                              <p:pRg st="5" end="5"/>
                                            </p:txEl>
                                          </p:spTgt>
                                        </p:tgtEl>
                                        <p:attrNameLst>
                                          <p:attrName>style.visibility</p:attrName>
                                        </p:attrNameLst>
                                      </p:cBhvr>
                                      <p:to>
                                        <p:strVal val="visible"/>
                                      </p:to>
                                    </p:set>
                                    <p:animEffect transition="in" filter="fade">
                                      <p:cBhvr>
                                        <p:cTn id="32" dur="500"/>
                                        <p:tgtEl>
                                          <p:spTgt spid="41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13000" r="-13000"/>
          </a:stretch>
        </a:blipFill>
        <a:effectLst/>
      </p:bgPr>
    </p:bg>
    <p:spTree>
      <p:nvGrpSpPr>
        <p:cNvPr id="1" name=""/>
        <p:cNvGrpSpPr/>
        <p:nvPr/>
      </p:nvGrpSpPr>
      <p:grpSpPr>
        <a:xfrm>
          <a:off x="0" y="0"/>
          <a:ext cx="0" cy="0"/>
          <a:chOff x="0" y="0"/>
          <a:chExt cx="0" cy="0"/>
        </a:xfrm>
      </p:grpSpPr>
      <p:sp>
        <p:nvSpPr>
          <p:cNvPr id="4099" name="Rectangle 7"/>
          <p:cNvSpPr>
            <a:spLocks noGrp="1" noChangeArrowheads="1"/>
          </p:cNvSpPr>
          <p:nvPr>
            <p:ph type="title"/>
          </p:nvPr>
        </p:nvSpPr>
        <p:spPr>
          <a:xfrm>
            <a:off x="457200" y="274638"/>
            <a:ext cx="8229600" cy="706090"/>
          </a:xfrm>
        </p:spPr>
        <p:txBody>
          <a:bodyPr/>
          <a:lstStyle/>
          <a:p>
            <a:pPr algn="r" eaLnBrk="1" hangingPunct="1"/>
            <a:r>
              <a:rPr lang="cs-CZ" altLang="cs-CZ" sz="3200" dirty="0" smtClean="0">
                <a:solidFill>
                  <a:srgbClr val="C00000"/>
                </a:solidFill>
              </a:rPr>
              <a:t>Cíl 11</a:t>
            </a:r>
          </a:p>
        </p:txBody>
      </p:sp>
      <p:sp>
        <p:nvSpPr>
          <p:cNvPr id="4100" name="Rectangle 8"/>
          <p:cNvSpPr>
            <a:spLocks noGrp="1" noChangeArrowheads="1"/>
          </p:cNvSpPr>
          <p:nvPr>
            <p:ph type="body" idx="1"/>
          </p:nvPr>
        </p:nvSpPr>
        <p:spPr>
          <a:xfrm>
            <a:off x="457200" y="1328738"/>
            <a:ext cx="8229600" cy="4525963"/>
          </a:xfrm>
        </p:spPr>
        <p:txBody>
          <a:bodyPr/>
          <a:lstStyle/>
          <a:p>
            <a:pPr marL="0" indent="0">
              <a:buNone/>
            </a:pPr>
            <a:endParaRPr lang="cs-CZ" sz="1800" dirty="0"/>
          </a:p>
          <a:p>
            <a:r>
              <a:rPr lang="cs-CZ" sz="1800" dirty="0"/>
              <a:t>11.7 Do roku 2030 zajistit všeobecný přístup k bezpečné, inkluzivní a přístupné </a:t>
            </a:r>
            <a:r>
              <a:rPr lang="cs-CZ" sz="1800" b="1" dirty="0"/>
              <a:t>městské zeleni a veřejnému prostoru </a:t>
            </a:r>
            <a:r>
              <a:rPr lang="cs-CZ" sz="1800" dirty="0"/>
              <a:t>, zejména pro ženy a děti, starší osoby a osoby se zdravotním postižením </a:t>
            </a:r>
            <a:endParaRPr lang="cs-CZ" sz="1800" dirty="0" smtClean="0"/>
          </a:p>
          <a:p>
            <a:r>
              <a:rPr lang="cs-CZ" sz="1800" dirty="0" smtClean="0"/>
              <a:t>11.a </a:t>
            </a:r>
            <a:r>
              <a:rPr lang="cs-CZ" sz="1800" dirty="0"/>
              <a:t>Podporovat pozitivní </a:t>
            </a:r>
            <a:r>
              <a:rPr lang="cs-CZ" sz="1800" b="1" dirty="0"/>
              <a:t>ekonomické, sociální a </a:t>
            </a:r>
            <a:r>
              <a:rPr lang="cs-CZ" sz="1800" b="1" dirty="0" err="1"/>
              <a:t>enviromentální</a:t>
            </a:r>
            <a:r>
              <a:rPr lang="cs-CZ" sz="1800" b="1" dirty="0"/>
              <a:t> vazby </a:t>
            </a:r>
            <a:r>
              <a:rPr lang="cs-CZ" sz="1800" dirty="0"/>
              <a:t>mezi městskými, příměstskými a venkovskými oblastmi </a:t>
            </a:r>
            <a:r>
              <a:rPr lang="cs-CZ" sz="1800" b="1" dirty="0"/>
              <a:t>zlepšením národního a regionálního rozvojového plánování </a:t>
            </a:r>
            <a:endParaRPr lang="cs-CZ" sz="1800" dirty="0"/>
          </a:p>
          <a:p>
            <a:r>
              <a:rPr lang="cs-CZ" sz="1800" dirty="0"/>
              <a:t>11.b Do roku 2020 výrazně zvýšit počet měst a obcí, které přijímají a realizují </a:t>
            </a:r>
            <a:r>
              <a:rPr lang="cs-CZ" sz="1800" b="1" dirty="0" smtClean="0"/>
              <a:t>integrované </a:t>
            </a:r>
            <a:r>
              <a:rPr lang="cs-CZ" sz="1800" b="1" dirty="0"/>
              <a:t>politiky a plány </a:t>
            </a:r>
            <a:r>
              <a:rPr lang="cs-CZ" sz="1800" dirty="0"/>
              <a:t>na podporu inkluze, účinného využívání zdrojů, zmírňování a adaptace na změnu klimatu, odolnost vůči katastrofám, a vypracovat a realizovat komplexní </a:t>
            </a:r>
            <a:r>
              <a:rPr lang="cs-CZ" sz="1800" b="1" dirty="0"/>
              <a:t>řízení rizik katastro</a:t>
            </a:r>
            <a:r>
              <a:rPr lang="cs-CZ" sz="1800" dirty="0"/>
              <a:t>f na všech úrovních v souladu se </a:t>
            </a:r>
            <a:r>
              <a:rPr lang="cs-CZ" sz="1800" dirty="0" err="1"/>
              <a:t>Sendaiským</a:t>
            </a:r>
            <a:r>
              <a:rPr lang="cs-CZ" sz="1800" dirty="0"/>
              <a:t> rámcem pro DRR 2015 – 2030 </a:t>
            </a:r>
          </a:p>
          <a:p>
            <a:r>
              <a:rPr lang="cs-CZ" sz="1800" dirty="0"/>
              <a:t>11.c </a:t>
            </a:r>
            <a:r>
              <a:rPr lang="cs-CZ" sz="1800" b="1" dirty="0"/>
              <a:t>Podporovat nejméně rozvinuté země</a:t>
            </a:r>
            <a:r>
              <a:rPr lang="cs-CZ" sz="1800" dirty="0"/>
              <a:t>, mimo jiné prostřednictvím finanční a technické pomoci, </a:t>
            </a:r>
            <a:r>
              <a:rPr lang="cs-CZ" sz="1800" b="1" dirty="0"/>
              <a:t>při stavbě udržitelných a odolných budov </a:t>
            </a:r>
            <a:r>
              <a:rPr lang="cs-CZ" sz="1800" dirty="0"/>
              <a:t>s využitím místních materiálů </a:t>
            </a:r>
          </a:p>
        </p:txBody>
      </p:sp>
    </p:spTree>
    <p:extLst>
      <p:ext uri="{BB962C8B-B14F-4D97-AF65-F5344CB8AC3E}">
        <p14:creationId xmlns:p14="http://schemas.microsoft.com/office/powerpoint/2010/main" val="27821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xEl>
                                              <p:pRg st="1" end="1"/>
                                            </p:txEl>
                                          </p:spTgt>
                                        </p:tgtEl>
                                        <p:attrNameLst>
                                          <p:attrName>style.visibility</p:attrName>
                                        </p:attrNameLst>
                                      </p:cBhvr>
                                      <p:to>
                                        <p:strVal val="visible"/>
                                      </p:to>
                                    </p:set>
                                    <p:animEffect transition="in" filter="fade">
                                      <p:cBhvr>
                                        <p:cTn id="7" dur="500"/>
                                        <p:tgtEl>
                                          <p:spTgt spid="410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0">
                                            <p:txEl>
                                              <p:pRg st="2" end="2"/>
                                            </p:txEl>
                                          </p:spTgt>
                                        </p:tgtEl>
                                        <p:attrNameLst>
                                          <p:attrName>style.visibility</p:attrName>
                                        </p:attrNameLst>
                                      </p:cBhvr>
                                      <p:to>
                                        <p:strVal val="visible"/>
                                      </p:to>
                                    </p:set>
                                    <p:animEffect transition="in" filter="fade">
                                      <p:cBhvr>
                                        <p:cTn id="12" dur="500"/>
                                        <p:tgtEl>
                                          <p:spTgt spid="410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00">
                                            <p:txEl>
                                              <p:pRg st="3" end="3"/>
                                            </p:txEl>
                                          </p:spTgt>
                                        </p:tgtEl>
                                        <p:attrNameLst>
                                          <p:attrName>style.visibility</p:attrName>
                                        </p:attrNameLst>
                                      </p:cBhvr>
                                      <p:to>
                                        <p:strVal val="visible"/>
                                      </p:to>
                                    </p:set>
                                    <p:animEffect transition="in" filter="fade">
                                      <p:cBhvr>
                                        <p:cTn id="17" dur="500"/>
                                        <p:tgtEl>
                                          <p:spTgt spid="410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00">
                                            <p:txEl>
                                              <p:pRg st="4" end="4"/>
                                            </p:txEl>
                                          </p:spTgt>
                                        </p:tgtEl>
                                        <p:attrNameLst>
                                          <p:attrName>style.visibility</p:attrName>
                                        </p:attrNameLst>
                                      </p:cBhvr>
                                      <p:to>
                                        <p:strVal val="visible"/>
                                      </p:to>
                                    </p:set>
                                    <p:animEffect transition="in" filter="fade">
                                      <p:cBhvr>
                                        <p:cTn id="22" dur="500"/>
                                        <p:tgtEl>
                                          <p:spTgt spid="4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sp>
        <p:nvSpPr>
          <p:cNvPr id="5123" name="Rectangle 7"/>
          <p:cNvSpPr>
            <a:spLocks noGrp="1" noChangeArrowheads="1"/>
          </p:cNvSpPr>
          <p:nvPr>
            <p:ph type="title"/>
          </p:nvPr>
        </p:nvSpPr>
        <p:spPr>
          <a:xfrm>
            <a:off x="395288" y="274638"/>
            <a:ext cx="8291512" cy="1143000"/>
          </a:xfrm>
        </p:spPr>
        <p:txBody>
          <a:bodyPr/>
          <a:lstStyle/>
          <a:p>
            <a:pPr algn="r" eaLnBrk="1" hangingPunct="1"/>
            <a:r>
              <a:rPr lang="cs-CZ" altLang="cs-CZ" sz="3600" dirty="0" smtClean="0"/>
              <a:t>Česko 2030+</a:t>
            </a:r>
          </a:p>
        </p:txBody>
      </p:sp>
      <p:pic>
        <p:nvPicPr>
          <p:cNvPr id="2" name="Obrázek 1"/>
          <p:cNvPicPr>
            <a:picLocks noChangeAspect="1"/>
          </p:cNvPicPr>
          <p:nvPr/>
        </p:nvPicPr>
        <p:blipFill>
          <a:blip r:embed="rId2"/>
          <a:stretch>
            <a:fillRect/>
          </a:stretch>
        </p:blipFill>
        <p:spPr>
          <a:xfrm>
            <a:off x="683568" y="1136263"/>
            <a:ext cx="7560840" cy="5673422"/>
          </a:xfrm>
          <a:prstGeom prst="rect">
            <a:avLst/>
          </a:prstGeom>
          <a:solidFill>
            <a:schemeClr val="bg1"/>
          </a:solidFill>
        </p:spPr>
      </p:pic>
    </p:spTree>
    <p:extLst>
      <p:ext uri="{BB962C8B-B14F-4D97-AF65-F5344CB8AC3E}">
        <p14:creationId xmlns:p14="http://schemas.microsoft.com/office/powerpoint/2010/main" val="24064161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16388" y="4968375"/>
            <a:ext cx="6932374" cy="369332"/>
          </a:xfrm>
          <a:prstGeom prst="rect">
            <a:avLst/>
          </a:prstGeom>
          <a:noFill/>
        </p:spPr>
        <p:txBody>
          <a:bodyPr wrap="square" rtlCol="0">
            <a:spAutoFit/>
          </a:bodyPr>
          <a:lstStyle/>
          <a:p>
            <a:pPr eaLnBrk="1" fontAlgn="auto" hangingPunct="1">
              <a:spcBef>
                <a:spcPts val="0"/>
              </a:spcBef>
              <a:spcAft>
                <a:spcPts val="0"/>
              </a:spcAft>
            </a:pPr>
            <a:r>
              <a:rPr lang="cs-CZ" dirty="0" err="1" smtClean="0">
                <a:solidFill>
                  <a:prstClr val="white"/>
                </a:solidFill>
                <a:latin typeface="Open Sans"/>
                <a:hlinkClick r:id="rId3"/>
              </a:rPr>
              <a:t>SoER</a:t>
            </a:r>
            <a:r>
              <a:rPr lang="cs-CZ" dirty="0" smtClean="0">
                <a:solidFill>
                  <a:prstClr val="white"/>
                </a:solidFill>
                <a:latin typeface="Open Sans"/>
                <a:hlinkClick r:id="rId3"/>
              </a:rPr>
              <a:t> 201</a:t>
            </a:r>
            <a:r>
              <a:rPr lang="cs-CZ" dirty="0" smtClean="0">
                <a:solidFill>
                  <a:prstClr val="black"/>
                </a:solidFill>
                <a:latin typeface="Open Sans"/>
                <a:hlinkClick r:id="rId3"/>
              </a:rPr>
              <a:t>5</a:t>
            </a:r>
            <a:endParaRPr lang="cs-CZ" dirty="0">
              <a:solidFill>
                <a:prstClr val="black"/>
              </a:solidFill>
              <a:latin typeface="Open Sans"/>
            </a:endParaRPr>
          </a:p>
        </p:txBody>
      </p:sp>
    </p:spTree>
    <p:extLst>
      <p:ext uri="{BB962C8B-B14F-4D97-AF65-F5344CB8AC3E}">
        <p14:creationId xmlns:p14="http://schemas.microsoft.com/office/powerpoint/2010/main" val="94316106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2070" y="5645768"/>
            <a:ext cx="1261914" cy="2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2" name="Text Placeholder 1"/>
          <p:cNvSpPr>
            <a:spLocks noGrp="1"/>
          </p:cNvSpPr>
          <p:nvPr>
            <p:ph type="body" sz="quarter" idx="10"/>
          </p:nvPr>
        </p:nvSpPr>
        <p:spPr/>
        <p:txBody>
          <a:bodyPr/>
          <a:lstStyle/>
          <a:p>
            <a:r>
              <a:rPr lang="en-GB" dirty="0" smtClean="0"/>
              <a:t>SOER 2015</a:t>
            </a:r>
            <a:endParaRPr lang="en-GB" dirty="0"/>
          </a:p>
        </p:txBody>
      </p:sp>
      <p:sp>
        <p:nvSpPr>
          <p:cNvPr id="3" name="Text Placeholder 2"/>
          <p:cNvSpPr>
            <a:spLocks noGrp="1"/>
          </p:cNvSpPr>
          <p:nvPr>
            <p:ph type="body" sz="quarter" idx="11"/>
          </p:nvPr>
        </p:nvSpPr>
        <p:spPr/>
        <p:txBody>
          <a:bodyPr/>
          <a:lstStyle/>
          <a:p>
            <a:r>
              <a:rPr lang="en-GB" dirty="0"/>
              <a:t>Introduction to SOER 2015</a:t>
            </a:r>
          </a:p>
        </p:txBody>
      </p:sp>
      <p:sp>
        <p:nvSpPr>
          <p:cNvPr id="4" name="Rectangle 3"/>
          <p:cNvSpPr/>
          <p:nvPr/>
        </p:nvSpPr>
        <p:spPr>
          <a:xfrm>
            <a:off x="849925" y="1658109"/>
            <a:ext cx="7373410" cy="1446871"/>
          </a:xfrm>
          <a:prstGeom prst="rect">
            <a:avLst/>
          </a:prstGeom>
        </p:spPr>
        <p:txBody>
          <a:bodyPr wrap="square">
            <a:spAutoFit/>
          </a:bodyPr>
          <a:lstStyle/>
          <a:p>
            <a:pPr eaLnBrk="1" fontAlgn="auto" hangingPunct="1">
              <a:spcBef>
                <a:spcPts val="1108"/>
              </a:spcBef>
              <a:spcAft>
                <a:spcPts val="554"/>
              </a:spcAft>
            </a:pPr>
            <a:r>
              <a:rPr lang="en-GB" sz="1477" dirty="0">
                <a:solidFill>
                  <a:srgbClr val="202661"/>
                </a:solidFill>
                <a:latin typeface="Open Sans"/>
              </a:rPr>
              <a:t>EEA</a:t>
            </a:r>
            <a:r>
              <a:rPr lang="cs-CZ" sz="1477" dirty="0">
                <a:solidFill>
                  <a:srgbClr val="202661"/>
                </a:solidFill>
                <a:latin typeface="Open Sans"/>
              </a:rPr>
              <a:t> publikuje Zprávu o stavu životního prostředí v Evropě (</a:t>
            </a:r>
            <a:r>
              <a:rPr lang="en-GB" sz="1477" dirty="0">
                <a:solidFill>
                  <a:srgbClr val="202661"/>
                </a:solidFill>
                <a:latin typeface="Open Sans"/>
              </a:rPr>
              <a:t>State of the Environment Report (SOER)</a:t>
            </a:r>
            <a:r>
              <a:rPr lang="cs-CZ" sz="1477" dirty="0">
                <a:solidFill>
                  <a:srgbClr val="202661"/>
                </a:solidFill>
                <a:latin typeface="Open Sans"/>
              </a:rPr>
              <a:t>)</a:t>
            </a:r>
            <a:r>
              <a:rPr lang="en-GB" sz="1477" dirty="0">
                <a:solidFill>
                  <a:srgbClr val="202661"/>
                </a:solidFill>
                <a:latin typeface="Open Sans"/>
              </a:rPr>
              <a:t> </a:t>
            </a:r>
            <a:r>
              <a:rPr lang="cs-CZ" sz="1477" dirty="0">
                <a:solidFill>
                  <a:srgbClr val="202661"/>
                </a:solidFill>
                <a:latin typeface="Open Sans"/>
              </a:rPr>
              <a:t>každých 5 let s cílem hodnotit stav, vývoj vyhlídky evropského životního prostředí.</a:t>
            </a:r>
            <a:endParaRPr lang="en-GB" sz="1477" dirty="0">
              <a:solidFill>
                <a:srgbClr val="202661"/>
              </a:solidFill>
              <a:latin typeface="Open Sans"/>
            </a:endParaRPr>
          </a:p>
          <a:p>
            <a:pPr marL="263776" indent="-263776" eaLnBrk="1" fontAlgn="auto" hangingPunct="1">
              <a:spcBef>
                <a:spcPts val="1108"/>
              </a:spcBef>
              <a:spcAft>
                <a:spcPts val="554"/>
              </a:spcAft>
              <a:buFont typeface="Arial" panose="020B0604020202020204" pitchFamily="34" charset="0"/>
              <a:buChar char="•"/>
            </a:pPr>
            <a:r>
              <a:rPr lang="en-GB" sz="1477" dirty="0">
                <a:solidFill>
                  <a:srgbClr val="202661"/>
                </a:solidFill>
                <a:latin typeface="Open Sans"/>
              </a:rPr>
              <a:t>SOER 2015 </a:t>
            </a:r>
            <a:r>
              <a:rPr lang="cs-CZ" sz="1477" dirty="0">
                <a:solidFill>
                  <a:srgbClr val="202661"/>
                </a:solidFill>
                <a:latin typeface="Open Sans"/>
              </a:rPr>
              <a:t>je koncipován jako základ pro hodnocení, zda Evropa postupuje směrem k plnění cílů 7. akčního programu pro životní prostředí</a:t>
            </a:r>
            <a:r>
              <a:rPr lang="en-GB" sz="1477" dirty="0">
                <a:solidFill>
                  <a:srgbClr val="202661"/>
                </a:solidFill>
                <a:latin typeface="Open Sans"/>
              </a:rPr>
              <a:t>. </a:t>
            </a:r>
          </a:p>
        </p:txBody>
      </p:sp>
      <p:sp>
        <p:nvSpPr>
          <p:cNvPr id="19" name="Rectangle 18"/>
          <p:cNvSpPr/>
          <p:nvPr/>
        </p:nvSpPr>
        <p:spPr>
          <a:xfrm>
            <a:off x="849922" y="3797329"/>
            <a:ext cx="7373411" cy="384424"/>
          </a:xfrm>
          <a:prstGeom prst="rec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fontAlgn="auto" hangingPunct="1">
              <a:lnSpc>
                <a:spcPct val="200000"/>
              </a:lnSpc>
              <a:spcBef>
                <a:spcPts val="0"/>
              </a:spcBef>
              <a:spcAft>
                <a:spcPts val="0"/>
              </a:spcAft>
            </a:pPr>
            <a:endParaRPr lang="en-US" sz="738" b="1" dirty="0">
              <a:solidFill>
                <a:prstClr val="white"/>
              </a:solidFill>
            </a:endParaRPr>
          </a:p>
        </p:txBody>
      </p:sp>
      <p:sp>
        <p:nvSpPr>
          <p:cNvPr id="38" name="TextBox 37"/>
          <p:cNvSpPr txBox="1"/>
          <p:nvPr/>
        </p:nvSpPr>
        <p:spPr>
          <a:xfrm>
            <a:off x="936218" y="3875900"/>
            <a:ext cx="3091941" cy="227306"/>
          </a:xfrm>
          <a:prstGeom prst="rect">
            <a:avLst/>
          </a:prstGeom>
          <a:noFill/>
        </p:spPr>
        <p:txBody>
          <a:bodyPr wrap="square" lIns="0" tIns="0" bIns="0" rtlCol="0">
            <a:spAutoFit/>
          </a:bodyPr>
          <a:lstStyle/>
          <a:p>
            <a:pPr eaLnBrk="1" fontAlgn="auto" hangingPunct="1">
              <a:spcBef>
                <a:spcPts val="0"/>
              </a:spcBef>
              <a:spcAft>
                <a:spcPts val="0"/>
              </a:spcAft>
            </a:pPr>
            <a:r>
              <a:rPr lang="en-US" sz="1477" b="1" dirty="0">
                <a:solidFill>
                  <a:prstClr val="white"/>
                </a:solidFill>
                <a:latin typeface="Open Sans"/>
              </a:rPr>
              <a:t>SOER 2015 S</a:t>
            </a:r>
            <a:r>
              <a:rPr lang="cs-CZ" sz="1477" b="1" dirty="0">
                <a:solidFill>
                  <a:prstClr val="white"/>
                </a:solidFill>
                <a:latin typeface="Open Sans"/>
              </a:rPr>
              <a:t>hrnutí</a:t>
            </a:r>
            <a:r>
              <a:rPr lang="en-US" sz="1477" b="1" dirty="0">
                <a:solidFill>
                  <a:prstClr val="white"/>
                </a:solidFill>
                <a:latin typeface="Open Sans"/>
              </a:rPr>
              <a:t> </a:t>
            </a:r>
          </a:p>
        </p:txBody>
      </p:sp>
      <p:sp>
        <p:nvSpPr>
          <p:cNvPr id="53" name="Rectangle 52"/>
          <p:cNvSpPr/>
          <p:nvPr/>
        </p:nvSpPr>
        <p:spPr>
          <a:xfrm>
            <a:off x="849922" y="4308636"/>
            <a:ext cx="7373411" cy="384424"/>
          </a:xfrm>
          <a:prstGeom prst="rect">
            <a:avLst/>
          </a:prstGeom>
          <a:solidFill>
            <a:srgbClr val="833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fontAlgn="auto" hangingPunct="1">
              <a:lnSpc>
                <a:spcPct val="200000"/>
              </a:lnSpc>
              <a:spcBef>
                <a:spcPts val="0"/>
              </a:spcBef>
              <a:spcAft>
                <a:spcPts val="0"/>
              </a:spcAft>
            </a:pPr>
            <a:endParaRPr lang="en-US" sz="738" b="1" dirty="0">
              <a:solidFill>
                <a:prstClr val="white"/>
              </a:solidFill>
            </a:endParaRPr>
          </a:p>
        </p:txBody>
      </p:sp>
      <p:sp>
        <p:nvSpPr>
          <p:cNvPr id="54" name="TextBox 53"/>
          <p:cNvSpPr txBox="1"/>
          <p:nvPr/>
        </p:nvSpPr>
        <p:spPr>
          <a:xfrm>
            <a:off x="936208" y="4400241"/>
            <a:ext cx="5571618" cy="227306"/>
          </a:xfrm>
          <a:prstGeom prst="rect">
            <a:avLst/>
          </a:prstGeom>
          <a:noFill/>
        </p:spPr>
        <p:txBody>
          <a:bodyPr wrap="square" lIns="0" tIns="0" bIns="0" rtlCol="0">
            <a:spAutoFit/>
          </a:bodyPr>
          <a:lstStyle/>
          <a:p>
            <a:pPr eaLnBrk="1" fontAlgn="auto" hangingPunct="1">
              <a:spcBef>
                <a:spcPts val="0"/>
              </a:spcBef>
              <a:spcAft>
                <a:spcPts val="0"/>
              </a:spcAft>
            </a:pPr>
            <a:r>
              <a:rPr lang="en-US" sz="1477" b="1" dirty="0">
                <a:solidFill>
                  <a:prstClr val="white"/>
                </a:solidFill>
                <a:latin typeface="Open Sans"/>
              </a:rPr>
              <a:t>SOER 2015 </a:t>
            </a:r>
            <a:r>
              <a:rPr lang="cs-CZ" sz="1477" b="1" dirty="0">
                <a:solidFill>
                  <a:prstClr val="white"/>
                </a:solidFill>
                <a:latin typeface="Open Sans"/>
              </a:rPr>
              <a:t>Globální </a:t>
            </a:r>
            <a:r>
              <a:rPr lang="cs-CZ" sz="1477" b="1" dirty="0" err="1">
                <a:solidFill>
                  <a:prstClr val="white"/>
                </a:solidFill>
                <a:latin typeface="Open Sans"/>
              </a:rPr>
              <a:t>megatrendy</a:t>
            </a:r>
            <a:endParaRPr lang="en-US" sz="1477" b="1" dirty="0">
              <a:solidFill>
                <a:prstClr val="white"/>
              </a:solidFill>
              <a:latin typeface="Open Sans"/>
            </a:endParaRPr>
          </a:p>
        </p:txBody>
      </p:sp>
      <p:grpSp>
        <p:nvGrpSpPr>
          <p:cNvPr id="6" name="Group 5"/>
          <p:cNvGrpSpPr/>
          <p:nvPr/>
        </p:nvGrpSpPr>
        <p:grpSpPr>
          <a:xfrm>
            <a:off x="849927" y="4899272"/>
            <a:ext cx="1758462" cy="824455"/>
            <a:chOff x="604628" y="4933264"/>
            <a:chExt cx="1905000" cy="893160"/>
          </a:xfrm>
        </p:grpSpPr>
        <p:cxnSp>
          <p:nvCxnSpPr>
            <p:cNvPr id="26" name="Straight Connector 25"/>
            <p:cNvCxnSpPr/>
            <p:nvPr/>
          </p:nvCxnSpPr>
          <p:spPr>
            <a:xfrm>
              <a:off x="604628" y="5503974"/>
              <a:ext cx="1905000" cy="0"/>
            </a:xfrm>
            <a:prstGeom prst="line">
              <a:avLst/>
            </a:prstGeom>
            <a:ln>
              <a:solidFill>
                <a:srgbClr val="833A88"/>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04628" y="5580176"/>
              <a:ext cx="1524000" cy="246248"/>
            </a:xfrm>
            <a:prstGeom prst="rect">
              <a:avLst/>
            </a:prstGeom>
            <a:noFill/>
          </p:spPr>
          <p:txBody>
            <a:bodyPr wrap="square" lIns="0" tIns="0" bIns="0" rtlCol="0">
              <a:spAutoFit/>
            </a:bodyPr>
            <a:lstStyle/>
            <a:p>
              <a:pPr eaLnBrk="1" fontAlgn="auto" hangingPunct="1">
                <a:spcBef>
                  <a:spcPts val="0"/>
                </a:spcBef>
                <a:spcAft>
                  <a:spcPts val="0"/>
                </a:spcAft>
              </a:pPr>
              <a:r>
                <a:rPr lang="en-US" sz="1477" dirty="0">
                  <a:solidFill>
                    <a:srgbClr val="833A88"/>
                  </a:solidFill>
                  <a:latin typeface="Open Sans"/>
                </a:rPr>
                <a:t>11 </a:t>
              </a:r>
              <a:r>
                <a:rPr lang="cs-CZ" sz="1477" dirty="0">
                  <a:solidFill>
                    <a:srgbClr val="833A88"/>
                  </a:solidFill>
                  <a:latin typeface="Open Sans"/>
                </a:rPr>
                <a:t>příspěvků</a:t>
              </a:r>
              <a:endParaRPr lang="en-US" sz="1477" dirty="0">
                <a:solidFill>
                  <a:srgbClr val="833A88"/>
                </a:solidFill>
                <a:latin typeface="Open Sans"/>
              </a:endParaRPr>
            </a:p>
          </p:txBody>
        </p:sp>
        <p:sp>
          <p:nvSpPr>
            <p:cNvPr id="22" name="TextBox 21"/>
            <p:cNvSpPr txBox="1"/>
            <p:nvPr/>
          </p:nvSpPr>
          <p:spPr>
            <a:xfrm>
              <a:off x="604628" y="4933264"/>
              <a:ext cx="1524000" cy="492497"/>
            </a:xfrm>
            <a:prstGeom prst="rect">
              <a:avLst/>
            </a:prstGeom>
            <a:noFill/>
          </p:spPr>
          <p:txBody>
            <a:bodyPr wrap="square" lIns="0" tIns="0" bIns="0" rtlCol="0">
              <a:spAutoFit/>
            </a:bodyPr>
            <a:lstStyle/>
            <a:p>
              <a:pPr eaLnBrk="1" fontAlgn="auto" hangingPunct="1">
                <a:spcBef>
                  <a:spcPts val="0"/>
                </a:spcBef>
                <a:spcAft>
                  <a:spcPts val="0"/>
                </a:spcAft>
              </a:pPr>
              <a:r>
                <a:rPr lang="en-US" sz="1477" b="1" dirty="0">
                  <a:solidFill>
                    <a:srgbClr val="833A88"/>
                  </a:solidFill>
                  <a:latin typeface="Open Sans"/>
                </a:rPr>
                <a:t>Glob</a:t>
              </a:r>
              <a:r>
                <a:rPr lang="cs-CZ" sz="1477" b="1" dirty="0" err="1">
                  <a:solidFill>
                    <a:srgbClr val="833A88"/>
                  </a:solidFill>
                  <a:latin typeface="Open Sans"/>
                </a:rPr>
                <a:t>ální</a:t>
              </a:r>
              <a:endParaRPr lang="en-US" sz="1477" b="1" dirty="0">
                <a:solidFill>
                  <a:srgbClr val="833A88"/>
                </a:solidFill>
                <a:latin typeface="Open Sans"/>
              </a:endParaRPr>
            </a:p>
            <a:p>
              <a:pPr eaLnBrk="1" fontAlgn="auto" hangingPunct="1">
                <a:spcBef>
                  <a:spcPts val="0"/>
                </a:spcBef>
                <a:spcAft>
                  <a:spcPts val="0"/>
                </a:spcAft>
              </a:pPr>
              <a:r>
                <a:rPr lang="en-US" sz="1477" b="1" dirty="0">
                  <a:solidFill>
                    <a:srgbClr val="833A88"/>
                  </a:solidFill>
                  <a:latin typeface="Open Sans"/>
                </a:rPr>
                <a:t>megatrend</a:t>
              </a:r>
              <a:r>
                <a:rPr lang="cs-CZ" sz="1477" b="1" dirty="0">
                  <a:solidFill>
                    <a:srgbClr val="833A88"/>
                  </a:solidFill>
                  <a:latin typeface="Open Sans"/>
                </a:rPr>
                <a:t>y</a:t>
              </a:r>
              <a:endParaRPr lang="en-US" sz="1477" b="1" dirty="0">
                <a:solidFill>
                  <a:srgbClr val="833A88"/>
                </a:solidFill>
                <a:latin typeface="Open Sans"/>
              </a:endParaRPr>
            </a:p>
          </p:txBody>
        </p:sp>
      </p:grpSp>
      <p:grpSp>
        <p:nvGrpSpPr>
          <p:cNvPr id="9" name="Group 8"/>
          <p:cNvGrpSpPr/>
          <p:nvPr/>
        </p:nvGrpSpPr>
        <p:grpSpPr>
          <a:xfrm>
            <a:off x="2669469" y="4899272"/>
            <a:ext cx="1805354" cy="824455"/>
            <a:chOff x="2839828" y="4931198"/>
            <a:chExt cx="1955800" cy="893160"/>
          </a:xfrm>
        </p:grpSpPr>
        <p:cxnSp>
          <p:nvCxnSpPr>
            <p:cNvPr id="27" name="Straight Connector 26"/>
            <p:cNvCxnSpPr/>
            <p:nvPr/>
          </p:nvCxnSpPr>
          <p:spPr>
            <a:xfrm>
              <a:off x="2839828" y="5501908"/>
              <a:ext cx="1955800" cy="0"/>
            </a:xfrm>
            <a:prstGeom prst="line">
              <a:avLst/>
            </a:prstGeom>
            <a:ln>
              <a:solidFill>
                <a:srgbClr val="54803A"/>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39828" y="5578110"/>
              <a:ext cx="1524000" cy="246248"/>
            </a:xfrm>
            <a:prstGeom prst="rect">
              <a:avLst/>
            </a:prstGeom>
            <a:noFill/>
          </p:spPr>
          <p:txBody>
            <a:bodyPr wrap="square" lIns="0" tIns="0" bIns="0" rtlCol="0">
              <a:spAutoFit/>
            </a:bodyPr>
            <a:lstStyle/>
            <a:p>
              <a:pPr eaLnBrk="1" fontAlgn="auto" hangingPunct="1">
                <a:spcBef>
                  <a:spcPts val="0"/>
                </a:spcBef>
                <a:spcAft>
                  <a:spcPts val="0"/>
                </a:spcAft>
              </a:pPr>
              <a:r>
                <a:rPr lang="en-US" sz="1477" dirty="0">
                  <a:solidFill>
                    <a:srgbClr val="54803A"/>
                  </a:solidFill>
                  <a:latin typeface="Open Sans"/>
                </a:rPr>
                <a:t>25 </a:t>
              </a:r>
              <a:r>
                <a:rPr lang="cs-CZ" sz="1477" dirty="0">
                  <a:solidFill>
                    <a:srgbClr val="54803A"/>
                  </a:solidFill>
                  <a:latin typeface="Open Sans"/>
                </a:rPr>
                <a:t>příspěvků</a:t>
              </a:r>
              <a:endParaRPr lang="en-US" sz="1477" dirty="0">
                <a:solidFill>
                  <a:srgbClr val="54803A"/>
                </a:solidFill>
                <a:latin typeface="Open Sans"/>
              </a:endParaRPr>
            </a:p>
          </p:txBody>
        </p:sp>
        <p:sp>
          <p:nvSpPr>
            <p:cNvPr id="23" name="TextBox 22"/>
            <p:cNvSpPr txBox="1"/>
            <p:nvPr/>
          </p:nvSpPr>
          <p:spPr>
            <a:xfrm>
              <a:off x="2839828" y="4931198"/>
              <a:ext cx="1524000" cy="492497"/>
            </a:xfrm>
            <a:prstGeom prst="rect">
              <a:avLst/>
            </a:prstGeom>
            <a:noFill/>
          </p:spPr>
          <p:txBody>
            <a:bodyPr wrap="square" lIns="0" tIns="0" bIns="0" rtlCol="0">
              <a:spAutoFit/>
            </a:bodyPr>
            <a:lstStyle/>
            <a:p>
              <a:pPr eaLnBrk="1" fontAlgn="auto" hangingPunct="1">
                <a:spcBef>
                  <a:spcPts val="0"/>
                </a:spcBef>
                <a:spcAft>
                  <a:spcPts val="0"/>
                </a:spcAft>
              </a:pPr>
              <a:r>
                <a:rPr lang="cs-CZ" sz="1477" b="1" dirty="0">
                  <a:solidFill>
                    <a:srgbClr val="54803A"/>
                  </a:solidFill>
                  <a:latin typeface="Open Sans"/>
                </a:rPr>
                <a:t>Tematické </a:t>
              </a:r>
            </a:p>
            <a:p>
              <a:pPr eaLnBrk="1" fontAlgn="auto" hangingPunct="1">
                <a:spcBef>
                  <a:spcPts val="0"/>
                </a:spcBef>
                <a:spcAft>
                  <a:spcPts val="0"/>
                </a:spcAft>
              </a:pPr>
              <a:r>
                <a:rPr lang="cs-CZ" sz="1477" b="1" dirty="0">
                  <a:solidFill>
                    <a:srgbClr val="54803A"/>
                  </a:solidFill>
                  <a:latin typeface="Open Sans"/>
                </a:rPr>
                <a:t>příspěvky</a:t>
              </a:r>
            </a:p>
          </p:txBody>
        </p:sp>
      </p:grpSp>
      <p:grpSp>
        <p:nvGrpSpPr>
          <p:cNvPr id="8" name="Group 7"/>
          <p:cNvGrpSpPr/>
          <p:nvPr/>
        </p:nvGrpSpPr>
        <p:grpSpPr>
          <a:xfrm>
            <a:off x="4535911" y="4899272"/>
            <a:ext cx="1797539" cy="824455"/>
            <a:chOff x="5134294" y="4931198"/>
            <a:chExt cx="1947334" cy="893160"/>
          </a:xfrm>
        </p:grpSpPr>
        <p:cxnSp>
          <p:nvCxnSpPr>
            <p:cNvPr id="30" name="Straight Connector 29"/>
            <p:cNvCxnSpPr/>
            <p:nvPr/>
          </p:nvCxnSpPr>
          <p:spPr>
            <a:xfrm>
              <a:off x="5134295" y="5501908"/>
              <a:ext cx="1947333" cy="0"/>
            </a:xfrm>
            <a:prstGeom prst="line">
              <a:avLst/>
            </a:prstGeom>
            <a:ln>
              <a:solidFill>
                <a:srgbClr val="007A88"/>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134294" y="5578110"/>
              <a:ext cx="1877169" cy="246248"/>
            </a:xfrm>
            <a:prstGeom prst="rect">
              <a:avLst/>
            </a:prstGeom>
            <a:noFill/>
          </p:spPr>
          <p:txBody>
            <a:bodyPr wrap="square" lIns="0" tIns="0" bIns="0" rtlCol="0">
              <a:spAutoFit/>
            </a:bodyPr>
            <a:lstStyle/>
            <a:p>
              <a:pPr eaLnBrk="1" fontAlgn="auto" hangingPunct="1">
                <a:spcBef>
                  <a:spcPts val="0"/>
                </a:spcBef>
                <a:spcAft>
                  <a:spcPts val="0"/>
                </a:spcAft>
              </a:pPr>
              <a:r>
                <a:rPr lang="en-US" sz="1477" dirty="0">
                  <a:solidFill>
                    <a:srgbClr val="007A88"/>
                  </a:solidFill>
                  <a:latin typeface="Open Sans"/>
                </a:rPr>
                <a:t>9 </a:t>
              </a:r>
              <a:r>
                <a:rPr lang="cs-CZ" sz="1477" dirty="0">
                  <a:solidFill>
                    <a:srgbClr val="007A88"/>
                  </a:solidFill>
                  <a:latin typeface="Open Sans"/>
                </a:rPr>
                <a:t>příspěvků</a:t>
              </a:r>
              <a:endParaRPr lang="en-US" sz="1477" dirty="0">
                <a:solidFill>
                  <a:srgbClr val="007A88"/>
                </a:solidFill>
                <a:latin typeface="Open Sans"/>
              </a:endParaRPr>
            </a:p>
          </p:txBody>
        </p:sp>
        <p:sp>
          <p:nvSpPr>
            <p:cNvPr id="24" name="TextBox 23"/>
            <p:cNvSpPr txBox="1"/>
            <p:nvPr/>
          </p:nvSpPr>
          <p:spPr>
            <a:xfrm>
              <a:off x="5134294" y="4931198"/>
              <a:ext cx="1877169" cy="492497"/>
            </a:xfrm>
            <a:prstGeom prst="rect">
              <a:avLst/>
            </a:prstGeom>
            <a:noFill/>
          </p:spPr>
          <p:txBody>
            <a:bodyPr wrap="square" lIns="0" tIns="0" bIns="0" rtlCol="0">
              <a:spAutoFit/>
            </a:bodyPr>
            <a:lstStyle/>
            <a:p>
              <a:pPr eaLnBrk="1" fontAlgn="auto" hangingPunct="1">
                <a:spcBef>
                  <a:spcPts val="0"/>
                </a:spcBef>
                <a:spcAft>
                  <a:spcPts val="0"/>
                </a:spcAft>
              </a:pPr>
              <a:r>
                <a:rPr lang="cs-CZ" sz="1477" b="1" dirty="0">
                  <a:solidFill>
                    <a:srgbClr val="007A88"/>
                  </a:solidFill>
                  <a:latin typeface="Open Sans"/>
                </a:rPr>
                <a:t>Mezinárodní srovnání</a:t>
              </a:r>
              <a:endParaRPr lang="en-US" sz="1477" b="1" dirty="0">
                <a:solidFill>
                  <a:srgbClr val="007A88"/>
                </a:solidFill>
                <a:latin typeface="Open Sans"/>
              </a:endParaRPr>
            </a:p>
          </p:txBody>
        </p:sp>
      </p:grpSp>
      <p:grpSp>
        <p:nvGrpSpPr>
          <p:cNvPr id="7" name="Group 6"/>
          <p:cNvGrpSpPr/>
          <p:nvPr/>
        </p:nvGrpSpPr>
        <p:grpSpPr>
          <a:xfrm>
            <a:off x="6394532" y="4899272"/>
            <a:ext cx="1828800" cy="824455"/>
            <a:chOff x="7386428" y="4931198"/>
            <a:chExt cx="1981200" cy="893160"/>
          </a:xfrm>
        </p:grpSpPr>
        <p:cxnSp>
          <p:nvCxnSpPr>
            <p:cNvPr id="31" name="Straight Connector 30"/>
            <p:cNvCxnSpPr/>
            <p:nvPr/>
          </p:nvCxnSpPr>
          <p:spPr>
            <a:xfrm>
              <a:off x="7386428" y="5501908"/>
              <a:ext cx="1981200" cy="0"/>
            </a:xfrm>
            <a:prstGeom prst="line">
              <a:avLst/>
            </a:prstGeom>
            <a:ln>
              <a:solidFill>
                <a:srgbClr val="D63D27"/>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462629" y="5578110"/>
              <a:ext cx="1600200" cy="246248"/>
            </a:xfrm>
            <a:prstGeom prst="rect">
              <a:avLst/>
            </a:prstGeom>
            <a:noFill/>
          </p:spPr>
          <p:txBody>
            <a:bodyPr wrap="square" lIns="0" tIns="0" bIns="0" rtlCol="0">
              <a:spAutoFit/>
            </a:bodyPr>
            <a:lstStyle/>
            <a:p>
              <a:pPr eaLnBrk="1" fontAlgn="auto" hangingPunct="1">
                <a:spcBef>
                  <a:spcPts val="0"/>
                </a:spcBef>
                <a:spcAft>
                  <a:spcPts val="0"/>
                </a:spcAft>
              </a:pPr>
              <a:r>
                <a:rPr lang="en-US" sz="1477" dirty="0">
                  <a:solidFill>
                    <a:srgbClr val="D63D27"/>
                  </a:solidFill>
                  <a:latin typeface="Open Sans"/>
                </a:rPr>
                <a:t>39+3 </a:t>
              </a:r>
              <a:r>
                <a:rPr lang="cs-CZ" sz="1477" dirty="0">
                  <a:solidFill>
                    <a:srgbClr val="D63D27"/>
                  </a:solidFill>
                  <a:latin typeface="Open Sans"/>
                </a:rPr>
                <a:t>příspěvky</a:t>
              </a:r>
              <a:endParaRPr lang="en-US" sz="1477" dirty="0">
                <a:solidFill>
                  <a:srgbClr val="D63D27"/>
                </a:solidFill>
                <a:latin typeface="Open Sans"/>
              </a:endParaRPr>
            </a:p>
          </p:txBody>
        </p:sp>
        <p:sp>
          <p:nvSpPr>
            <p:cNvPr id="25" name="TextBox 24"/>
            <p:cNvSpPr txBox="1"/>
            <p:nvPr/>
          </p:nvSpPr>
          <p:spPr>
            <a:xfrm>
              <a:off x="7462629" y="4931198"/>
              <a:ext cx="1600200" cy="492497"/>
            </a:xfrm>
            <a:prstGeom prst="rect">
              <a:avLst/>
            </a:prstGeom>
            <a:noFill/>
          </p:spPr>
          <p:txBody>
            <a:bodyPr wrap="square" lIns="0" tIns="0" bIns="0" rtlCol="0">
              <a:spAutoFit/>
            </a:bodyPr>
            <a:lstStyle/>
            <a:p>
              <a:pPr eaLnBrk="1" fontAlgn="auto" hangingPunct="1">
                <a:spcBef>
                  <a:spcPts val="0"/>
                </a:spcBef>
                <a:spcAft>
                  <a:spcPts val="0"/>
                </a:spcAft>
              </a:pPr>
              <a:r>
                <a:rPr lang="cs-CZ" sz="1477" b="1" dirty="0">
                  <a:solidFill>
                    <a:srgbClr val="D63D27"/>
                  </a:solidFill>
                  <a:latin typeface="Open Sans"/>
                </a:rPr>
                <a:t>Krajiny a regiony</a:t>
              </a:r>
              <a:endParaRPr lang="en-US" sz="1477" b="1" dirty="0">
                <a:solidFill>
                  <a:srgbClr val="D63D27"/>
                </a:solidFill>
                <a:latin typeface="Open Sans"/>
              </a:endParaRPr>
            </a:p>
          </p:txBody>
        </p:sp>
      </p:grpSp>
    </p:spTree>
    <p:extLst>
      <p:ext uri="{BB962C8B-B14F-4D97-AF65-F5344CB8AC3E}">
        <p14:creationId xmlns:p14="http://schemas.microsoft.com/office/powerpoint/2010/main" val="2626524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6928" y="130903"/>
            <a:ext cx="8792308" cy="211015"/>
          </a:xfrm>
        </p:spPr>
        <p:txBody>
          <a:bodyPr/>
          <a:lstStyle/>
          <a:p>
            <a:r>
              <a:rPr lang="cs-CZ" sz="2400" dirty="0"/>
              <a:t>Tematický cíl </a:t>
            </a:r>
            <a:r>
              <a:rPr lang="en-GB" sz="2400" dirty="0"/>
              <a:t>1:</a:t>
            </a:r>
            <a:br>
              <a:rPr lang="en-GB" sz="2400" dirty="0"/>
            </a:br>
            <a:r>
              <a:rPr lang="en-GB" sz="2585" dirty="0" err="1"/>
              <a:t>Chránit</a:t>
            </a:r>
            <a:r>
              <a:rPr lang="en-GB" sz="2585" dirty="0"/>
              <a:t>, </a:t>
            </a:r>
            <a:r>
              <a:rPr lang="en-GB" sz="2585" dirty="0" err="1"/>
              <a:t>zachovávat</a:t>
            </a:r>
            <a:r>
              <a:rPr lang="en-GB" sz="2585" dirty="0"/>
              <a:t> a </a:t>
            </a:r>
            <a:r>
              <a:rPr lang="en-GB" sz="2585" dirty="0" err="1"/>
              <a:t>rozvíjet</a:t>
            </a:r>
            <a:r>
              <a:rPr lang="en-GB" sz="2585" dirty="0"/>
              <a:t> </a:t>
            </a:r>
            <a:r>
              <a:rPr lang="en-GB" sz="2585" dirty="0" err="1"/>
              <a:t>přírodní</a:t>
            </a:r>
            <a:r>
              <a:rPr lang="en-GB" sz="2585" dirty="0"/>
              <a:t> </a:t>
            </a:r>
            <a:r>
              <a:rPr lang="en-GB" sz="2585" dirty="0" err="1"/>
              <a:t>bohatství</a:t>
            </a:r>
            <a:r>
              <a:rPr lang="en-GB" sz="2585" dirty="0"/>
              <a:t> </a:t>
            </a:r>
            <a:r>
              <a:rPr lang="en-GB" sz="2585" dirty="0" err="1"/>
              <a:t>Unie</a:t>
            </a:r>
            <a:endParaRPr lang="en-GB" sz="2585" dirty="0"/>
          </a:p>
          <a:p>
            <a:endParaRPr lang="en-GB" sz="2400" dirty="0"/>
          </a:p>
        </p:txBody>
      </p:sp>
      <p:sp>
        <p:nvSpPr>
          <p:cNvPr id="5" name="Text Placeholder 4"/>
          <p:cNvSpPr>
            <a:spLocks noGrp="1"/>
          </p:cNvSpPr>
          <p:nvPr>
            <p:ph type="body" sz="quarter" idx="12"/>
          </p:nvPr>
        </p:nvSpPr>
        <p:spPr>
          <a:xfrm>
            <a:off x="162840" y="5569292"/>
            <a:ext cx="8840484" cy="445476"/>
          </a:xfrm>
        </p:spPr>
        <p:txBody>
          <a:bodyPr/>
          <a:lstStyle/>
          <a:p>
            <a:r>
              <a:rPr lang="en-GB" dirty="0" smtClean="0"/>
              <a:t>Source: EEA. SOER 2015 Synthesis report.</a:t>
            </a:r>
            <a:endParaRPr lang="en-GB" dirty="0"/>
          </a:p>
        </p:txBody>
      </p:sp>
      <p:graphicFrame>
        <p:nvGraphicFramePr>
          <p:cNvPr id="4" name="Table 3"/>
          <p:cNvGraphicFramePr>
            <a:graphicFrameLocks noGrp="1"/>
          </p:cNvGraphicFramePr>
          <p:nvPr>
            <p:extLst/>
          </p:nvPr>
        </p:nvGraphicFramePr>
        <p:xfrm>
          <a:off x="540036" y="1877673"/>
          <a:ext cx="8185740" cy="2890117"/>
        </p:xfrm>
        <a:graphic>
          <a:graphicData uri="http://schemas.openxmlformats.org/drawingml/2006/table">
            <a:tbl>
              <a:tblPr firstRow="1" firstCol="1" bandRow="1">
                <a:effectLst/>
              </a:tblPr>
              <a:tblGrid>
                <a:gridCol w="4632091"/>
                <a:gridCol w="1258570"/>
                <a:gridCol w="1017581"/>
                <a:gridCol w="1277498"/>
              </a:tblGrid>
              <a:tr h="379828">
                <a:tc>
                  <a:txBody>
                    <a:bodyPr/>
                    <a:lstStyle/>
                    <a:p>
                      <a:pPr>
                        <a:spcAft>
                          <a:spcPts val="0"/>
                        </a:spcAft>
                      </a:pPr>
                      <a:r>
                        <a:rPr lang="en-GB" sz="1100" b="0" i="1" dirty="0">
                          <a:solidFill>
                            <a:srgbClr val="202661"/>
                          </a:solidFill>
                          <a:effectLst/>
                          <a:latin typeface="+mn-lt"/>
                          <a:ea typeface="ヒラギノ角ゴ Pro W3"/>
                        </a:rPr>
                        <a:t> </a:t>
                      </a:r>
                    </a:p>
                  </a:txBody>
                  <a:tcPr marL="84406" marR="84406" marT="42203" marB="42203">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3175" cap="flat" cmpd="sng" algn="ctr">
                      <a:solidFill>
                        <a:schemeClr val="bg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000" b="0" dirty="0" smtClean="0">
                          <a:solidFill>
                            <a:schemeClr val="bg1"/>
                          </a:solidFill>
                          <a:effectLst/>
                          <a:latin typeface="+mn-lt"/>
                          <a:ea typeface="Verdana" panose="020B0604030504040204" pitchFamily="34" charset="0"/>
                          <a:cs typeface="Verdana" panose="020B0604030504040204" pitchFamily="34" charset="0"/>
                        </a:rPr>
                        <a:t>Past (5–10 </a:t>
                      </a:r>
                      <a:br>
                        <a:rPr lang="en-GB" sz="1000" b="0" dirty="0" smtClean="0">
                          <a:solidFill>
                            <a:schemeClr val="bg1"/>
                          </a:solidFill>
                          <a:effectLst/>
                          <a:latin typeface="+mn-lt"/>
                          <a:ea typeface="Verdana" panose="020B0604030504040204" pitchFamily="34" charset="0"/>
                          <a:cs typeface="Verdana" panose="020B0604030504040204" pitchFamily="34" charset="0"/>
                        </a:rPr>
                      </a:br>
                      <a:r>
                        <a:rPr lang="en-GB" sz="1000" b="0" dirty="0" smtClean="0">
                          <a:solidFill>
                            <a:schemeClr val="bg1"/>
                          </a:solidFill>
                          <a:effectLst/>
                          <a:latin typeface="+mn-lt"/>
                          <a:ea typeface="Verdana" panose="020B0604030504040204" pitchFamily="34" charset="0"/>
                          <a:cs typeface="Verdana" panose="020B0604030504040204" pitchFamily="34" charset="0"/>
                        </a:rPr>
                        <a:t>year) trends</a:t>
                      </a:r>
                      <a:endParaRPr lang="en-GB" sz="1000" b="0" dirty="0">
                        <a:solidFill>
                          <a:schemeClr val="bg1"/>
                        </a:solidFill>
                        <a:effectLst/>
                        <a:latin typeface="+mn-lt"/>
                        <a:ea typeface="Verdana" panose="020B0604030504040204" pitchFamily="34" charset="0"/>
                        <a:cs typeface="Verdana" panose="020B0604030504040204" pitchFamily="34" charset="0"/>
                      </a:endParaRPr>
                    </a:p>
                  </a:txBody>
                  <a:tcPr marL="84406" marR="84406" marT="42203" marB="42203" anchor="ctr">
                    <a:lnL w="6350" cap="flat" cmpd="sng" algn="ctr">
                      <a:solidFill>
                        <a:schemeClr val="tx1"/>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202661"/>
                    </a:solidFill>
                  </a:tcPr>
                </a:tc>
                <a:tc>
                  <a:txBody>
                    <a:bodyPr/>
                    <a:lstStyle/>
                    <a:p>
                      <a:pPr algn="ctr">
                        <a:spcAft>
                          <a:spcPts val="0"/>
                        </a:spcAft>
                      </a:pPr>
                      <a:endParaRPr lang="en-GB" sz="1000" b="0" dirty="0">
                        <a:solidFill>
                          <a:schemeClr val="bg1"/>
                        </a:solidFill>
                        <a:effectLst/>
                        <a:latin typeface="+mn-lt"/>
                        <a:ea typeface="Verdana" panose="020B0604030504040204" pitchFamily="34" charset="0"/>
                        <a:cs typeface="Verdana" panose="020B0604030504040204" pitchFamily="34" charset="0"/>
                      </a:endParaRPr>
                    </a:p>
                  </a:txBody>
                  <a:tcPr marL="84406" marR="84406" marT="42203" marB="42203" anchor="ctr">
                    <a:lnL w="3175" cap="flat" cmpd="sng" algn="ctr">
                      <a:solidFill>
                        <a:schemeClr val="bg1">
                          <a:lumMod val="65000"/>
                        </a:schemeClr>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000" b="0" dirty="0">
                          <a:solidFill>
                            <a:schemeClr val="bg1"/>
                          </a:solidFill>
                          <a:effectLst/>
                          <a:latin typeface="+mn-lt"/>
                          <a:ea typeface="Verdana" panose="020B0604030504040204" pitchFamily="34" charset="0"/>
                          <a:cs typeface="Verdana" panose="020B0604030504040204" pitchFamily="34" charset="0"/>
                        </a:rPr>
                        <a:t>Progress to policy targets</a:t>
                      </a: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202661"/>
                    </a:solidFill>
                  </a:tcPr>
                </a:tc>
              </a:tr>
              <a:tr h="357273">
                <a:tc>
                  <a:txBody>
                    <a:bodyPr/>
                    <a:lstStyle/>
                    <a:p>
                      <a:pPr lvl="1">
                        <a:spcAft>
                          <a:spcPts val="0"/>
                        </a:spcAft>
                      </a:pPr>
                      <a:r>
                        <a:rPr lang="cs-CZ" sz="1100" b="1" dirty="0" smtClean="0">
                          <a:solidFill>
                            <a:srgbClr val="202661"/>
                          </a:solidFill>
                          <a:effectLst/>
                          <a:latin typeface="+mn-lt"/>
                          <a:ea typeface="ヒラギノ角ゴ Pro W3"/>
                        </a:rPr>
                        <a:t>Biodiverzita suchozemských a sladkovodních ekosystémů</a:t>
                      </a:r>
                      <a:r>
                        <a:rPr lang="en-GB" sz="1100" b="1" dirty="0" smtClean="0">
                          <a:solidFill>
                            <a:srgbClr val="202661"/>
                          </a:solidFill>
                          <a:effectLst/>
                          <a:latin typeface="+mn-lt"/>
                          <a:ea typeface="ヒラギノ角ゴ Pro W3"/>
                        </a:rPr>
                        <a:t> </a:t>
                      </a:r>
                      <a:endParaRPr lang="en-GB" sz="1100" b="1" dirty="0">
                        <a:solidFill>
                          <a:srgbClr val="202661"/>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C0033"/>
                    </a:solidFill>
                  </a:tcPr>
                </a:tc>
                <a:tc>
                  <a:txBody>
                    <a:bodyPr/>
                    <a:lstStyle/>
                    <a:p>
                      <a:endParaRPr lang="en-GB" sz="1500" dirty="0"/>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700" dirty="0">
                          <a:solidFill>
                            <a:srgbClr val="FFC000"/>
                          </a:solidFill>
                          <a:effectLst/>
                          <a:latin typeface="+mn-lt"/>
                          <a:ea typeface="ヒラギノ角ゴ Pro W3"/>
                          <a:sym typeface="Wingdings" panose="05000000000000000000" pitchFamily="2" charset="2"/>
                        </a:rPr>
                        <a:t></a:t>
                      </a:r>
                      <a:endParaRPr lang="en-GB" sz="2600" dirty="0">
                        <a:solidFill>
                          <a:srgbClr val="FFC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dirty="0" smtClean="0">
                          <a:solidFill>
                            <a:srgbClr val="202661"/>
                          </a:solidFill>
                          <a:effectLst/>
                          <a:latin typeface="+mn-lt"/>
                          <a:ea typeface="ヒラギノ角ゴ Pro W3"/>
                        </a:rPr>
                        <a:t>Využití území a funkce půdy</a:t>
                      </a:r>
                      <a:endParaRPr lang="en-GB" sz="1100" b="1" dirty="0">
                        <a:solidFill>
                          <a:srgbClr val="202661"/>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C0033"/>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cs-CZ" sz="900" dirty="0" smtClean="0">
                          <a:solidFill>
                            <a:srgbClr val="000000"/>
                          </a:solidFill>
                          <a:effectLst/>
                          <a:latin typeface="+mn-lt"/>
                          <a:ea typeface="ヒラギノ角ゴ Pro W3"/>
                        </a:rPr>
                        <a:t>Žádný cíl</a:t>
                      </a: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dirty="0" smtClean="0">
                          <a:solidFill>
                            <a:srgbClr val="202661"/>
                          </a:solidFill>
                          <a:effectLst/>
                          <a:latin typeface="+mn-lt"/>
                          <a:ea typeface="ヒラギノ角ゴ Pro W3"/>
                        </a:rPr>
                        <a:t>Ekologický</a:t>
                      </a:r>
                      <a:r>
                        <a:rPr lang="cs-CZ" sz="1100" b="1" baseline="0" dirty="0" smtClean="0">
                          <a:solidFill>
                            <a:srgbClr val="202661"/>
                          </a:solidFill>
                          <a:effectLst/>
                          <a:latin typeface="+mn-lt"/>
                          <a:ea typeface="ヒラギノ角ゴ Pro W3"/>
                        </a:rPr>
                        <a:t> stav útvarů povrchových a podzemních vod</a:t>
                      </a:r>
                      <a:endParaRPr lang="en-GB" sz="1100" b="1" dirty="0">
                        <a:solidFill>
                          <a:srgbClr val="202661"/>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500" dirty="0">
                          <a:solidFill>
                            <a:srgbClr val="CC0033"/>
                          </a:solidFill>
                          <a:sym typeface="Wingdings" panose="05000000000000000000" pitchFamily="2" charset="2"/>
                        </a:rPr>
                        <a:t></a:t>
                      </a:r>
                      <a:endParaRPr lang="en-GB" sz="1500" dirty="0">
                        <a:solidFill>
                          <a:srgbClr val="CC0033"/>
                        </a:solidFill>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dirty="0" smtClean="0">
                          <a:solidFill>
                            <a:srgbClr val="202661"/>
                          </a:solidFill>
                          <a:effectLst/>
                          <a:latin typeface="+mn-lt"/>
                          <a:ea typeface="ヒラギノ角ゴ Pro W3"/>
                        </a:rPr>
                        <a:t>Jakost vody a obsah živin</a:t>
                      </a:r>
                      <a:endParaRPr lang="en-GB" sz="1100" b="1" dirty="0">
                        <a:solidFill>
                          <a:srgbClr val="202661"/>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700" dirty="0">
                          <a:solidFill>
                            <a:srgbClr val="FFC000"/>
                          </a:solidFill>
                          <a:effectLst/>
                          <a:latin typeface="+mn-lt"/>
                          <a:ea typeface="ヒラギノ角ゴ Pro W3"/>
                          <a:sym typeface="Wingdings" panose="05000000000000000000" pitchFamily="2" charset="2"/>
                        </a:rPr>
                        <a:t></a:t>
                      </a:r>
                      <a:endParaRPr lang="en-GB" sz="2600" dirty="0">
                        <a:solidFill>
                          <a:srgbClr val="FFC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dirty="0" smtClean="0">
                          <a:solidFill>
                            <a:srgbClr val="202661"/>
                          </a:solidFill>
                          <a:effectLst/>
                          <a:latin typeface="+mn-lt"/>
                          <a:ea typeface="ヒラギノ角ゴ Pro W3"/>
                        </a:rPr>
                        <a:t>Znečištění ovzduší a jeho dopady na ekosystém</a:t>
                      </a:r>
                      <a:endParaRPr lang="en-GB" sz="1100" b="1" dirty="0">
                        <a:solidFill>
                          <a:srgbClr val="202661"/>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700" dirty="0">
                          <a:solidFill>
                            <a:srgbClr val="FFC000"/>
                          </a:solidFill>
                          <a:effectLst/>
                          <a:latin typeface="+mn-lt"/>
                          <a:ea typeface="ヒラギノ角ゴ Pro W3"/>
                          <a:sym typeface="Wingdings" panose="05000000000000000000" pitchFamily="2" charset="2"/>
                        </a:rPr>
                        <a:t></a:t>
                      </a:r>
                      <a:endParaRPr lang="en-GB" sz="2600" dirty="0">
                        <a:solidFill>
                          <a:srgbClr val="FFC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dirty="0" smtClean="0">
                          <a:solidFill>
                            <a:srgbClr val="202661"/>
                          </a:solidFill>
                          <a:effectLst/>
                          <a:latin typeface="+mn-lt"/>
                          <a:ea typeface="ヒラギノ角ゴ Pro W3"/>
                        </a:rPr>
                        <a:t>Biodiverzita v mořském a pobřežním prostředí</a:t>
                      </a:r>
                      <a:endParaRPr lang="en-GB" sz="1100" b="1" dirty="0">
                        <a:solidFill>
                          <a:srgbClr val="202661"/>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C0033"/>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700" dirty="0">
                          <a:solidFill>
                            <a:srgbClr val="CC0033"/>
                          </a:solidFill>
                          <a:effectLst/>
                          <a:latin typeface="+mn-lt"/>
                          <a:ea typeface="ヒラギノ角ゴ Pro W3"/>
                          <a:sym typeface="Wingdings" panose="05000000000000000000" pitchFamily="2" charset="2"/>
                        </a:rPr>
                        <a:t></a:t>
                      </a:r>
                      <a:endParaRPr lang="en-GB" sz="2600" dirty="0">
                        <a:solidFill>
                          <a:srgbClr val="CC0033"/>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dirty="0" smtClean="0">
                          <a:solidFill>
                            <a:srgbClr val="202661"/>
                          </a:solidFill>
                          <a:effectLst/>
                          <a:latin typeface="+mn-lt"/>
                          <a:ea typeface="ヒラギノ角ゴ Pro W3"/>
                        </a:rPr>
                        <a:t>Dopady změny klimatu na ekosystémy</a:t>
                      </a:r>
                      <a:endParaRPr lang="en-GB" sz="1100" b="1" dirty="0">
                        <a:solidFill>
                          <a:srgbClr val="202661"/>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C0033"/>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cs-CZ" sz="900" kern="1200" dirty="0" smtClean="0">
                          <a:solidFill>
                            <a:srgbClr val="000000"/>
                          </a:solidFill>
                          <a:effectLst/>
                          <a:latin typeface="+mn-lt"/>
                          <a:ea typeface="ヒラギノ角ゴ Pro W3"/>
                          <a:cs typeface="+mn-cs"/>
                        </a:rPr>
                        <a:t>Žádný cíl</a:t>
                      </a:r>
                      <a:endParaRPr lang="en-GB" sz="900" kern="1200" dirty="0">
                        <a:solidFill>
                          <a:srgbClr val="000000"/>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bl>
          </a:graphicData>
        </a:graphic>
      </p:graphicFrame>
      <p:sp>
        <p:nvSpPr>
          <p:cNvPr id="7" name="Pentagon 6"/>
          <p:cNvSpPr/>
          <p:nvPr/>
        </p:nvSpPr>
        <p:spPr>
          <a:xfrm>
            <a:off x="682335" y="2373924"/>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738" dirty="0">
              <a:solidFill>
                <a:prstClr val="white"/>
              </a:solidFill>
            </a:endParaRPr>
          </a:p>
        </p:txBody>
      </p:sp>
      <p:sp>
        <p:nvSpPr>
          <p:cNvPr id="47" name="Pentagon 46"/>
          <p:cNvSpPr/>
          <p:nvPr/>
        </p:nvSpPr>
        <p:spPr>
          <a:xfrm>
            <a:off x="682335" y="2725615"/>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738" dirty="0">
              <a:solidFill>
                <a:prstClr val="white"/>
              </a:solidFill>
            </a:endParaRPr>
          </a:p>
        </p:txBody>
      </p:sp>
      <p:sp>
        <p:nvSpPr>
          <p:cNvPr id="48" name="Pentagon 47"/>
          <p:cNvSpPr/>
          <p:nvPr/>
        </p:nvSpPr>
        <p:spPr>
          <a:xfrm>
            <a:off x="682335" y="3077308"/>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738" dirty="0">
              <a:solidFill>
                <a:prstClr val="white"/>
              </a:solidFill>
            </a:endParaRPr>
          </a:p>
        </p:txBody>
      </p:sp>
      <p:sp>
        <p:nvSpPr>
          <p:cNvPr id="49" name="Pentagon 48"/>
          <p:cNvSpPr/>
          <p:nvPr/>
        </p:nvSpPr>
        <p:spPr>
          <a:xfrm>
            <a:off x="682335" y="3444777"/>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738" dirty="0">
              <a:solidFill>
                <a:prstClr val="white"/>
              </a:solidFill>
            </a:endParaRPr>
          </a:p>
        </p:txBody>
      </p:sp>
      <p:sp>
        <p:nvSpPr>
          <p:cNvPr id="50" name="Pentagon 49"/>
          <p:cNvSpPr/>
          <p:nvPr/>
        </p:nvSpPr>
        <p:spPr>
          <a:xfrm>
            <a:off x="682335" y="3796470"/>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738" dirty="0">
              <a:solidFill>
                <a:prstClr val="white"/>
              </a:solidFill>
            </a:endParaRPr>
          </a:p>
        </p:txBody>
      </p:sp>
      <p:sp>
        <p:nvSpPr>
          <p:cNvPr id="51" name="Pentagon 50"/>
          <p:cNvSpPr/>
          <p:nvPr/>
        </p:nvSpPr>
        <p:spPr>
          <a:xfrm>
            <a:off x="682335" y="4171169"/>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738" dirty="0">
              <a:solidFill>
                <a:prstClr val="white"/>
              </a:solidFill>
            </a:endParaRPr>
          </a:p>
        </p:txBody>
      </p:sp>
      <p:sp>
        <p:nvSpPr>
          <p:cNvPr id="52" name="Pentagon 51"/>
          <p:cNvSpPr/>
          <p:nvPr/>
        </p:nvSpPr>
        <p:spPr>
          <a:xfrm>
            <a:off x="682335" y="4522861"/>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738" dirty="0">
              <a:solidFill>
                <a:prstClr val="white"/>
              </a:solidFill>
            </a:endParaRPr>
          </a:p>
        </p:txBody>
      </p:sp>
      <p:grpSp>
        <p:nvGrpSpPr>
          <p:cNvPr id="29" name="Group 28"/>
          <p:cNvGrpSpPr/>
          <p:nvPr/>
        </p:nvGrpSpPr>
        <p:grpSpPr>
          <a:xfrm>
            <a:off x="4292109" y="4900139"/>
            <a:ext cx="2545420" cy="668223"/>
            <a:chOff x="4794631" y="5022666"/>
            <a:chExt cx="2757538" cy="723908"/>
          </a:xfrm>
        </p:grpSpPr>
        <p:sp>
          <p:nvSpPr>
            <p:cNvPr id="36" name="Rectangle 35"/>
            <p:cNvSpPr/>
            <p:nvPr/>
          </p:nvSpPr>
          <p:spPr>
            <a:xfrm>
              <a:off x="7147405" y="5045427"/>
              <a:ext cx="404764" cy="1674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Rectangle 36"/>
            <p:cNvSpPr/>
            <p:nvPr/>
          </p:nvSpPr>
          <p:spPr>
            <a:xfrm>
              <a:off x="7147405" y="5284710"/>
              <a:ext cx="404764" cy="1674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Rectangle 37"/>
            <p:cNvSpPr/>
            <p:nvPr/>
          </p:nvSpPr>
          <p:spPr>
            <a:xfrm>
              <a:off x="7147405" y="5523992"/>
              <a:ext cx="404764" cy="167489"/>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TextBox 43"/>
            <p:cNvSpPr txBox="1"/>
            <p:nvPr/>
          </p:nvSpPr>
          <p:spPr>
            <a:xfrm>
              <a:off x="4811557" y="5022666"/>
              <a:ext cx="2258841" cy="253890"/>
            </a:xfrm>
            <a:prstGeom prst="rect">
              <a:avLst/>
            </a:prstGeom>
            <a:noFill/>
          </p:spPr>
          <p:txBody>
            <a:bodyPr wrap="square" rtlCol="0">
              <a:spAutoFit/>
            </a:bodyPr>
            <a:lstStyle/>
            <a:p>
              <a:pPr algn="r"/>
              <a:r>
                <a:rPr lang="cs-CZ" sz="923" dirty="0" smtClean="0">
                  <a:solidFill>
                    <a:prstClr val="black"/>
                  </a:solidFill>
                </a:rPr>
                <a:t>Převládají pozitivní trendy </a:t>
              </a:r>
              <a:endParaRPr lang="en-GB" sz="923" dirty="0">
                <a:solidFill>
                  <a:prstClr val="black"/>
                </a:solidFill>
              </a:endParaRPr>
            </a:p>
          </p:txBody>
        </p:sp>
        <p:sp>
          <p:nvSpPr>
            <p:cNvPr id="45" name="TextBox 44"/>
            <p:cNvSpPr txBox="1"/>
            <p:nvPr/>
          </p:nvSpPr>
          <p:spPr>
            <a:xfrm>
              <a:off x="4834479" y="5253909"/>
              <a:ext cx="2258841" cy="253890"/>
            </a:xfrm>
            <a:prstGeom prst="rect">
              <a:avLst/>
            </a:prstGeom>
            <a:noFill/>
          </p:spPr>
          <p:txBody>
            <a:bodyPr wrap="square" rtlCol="0">
              <a:spAutoFit/>
            </a:bodyPr>
            <a:lstStyle/>
            <a:p>
              <a:pPr algn="r"/>
              <a:r>
                <a:rPr lang="cs-CZ" sz="923" dirty="0" smtClean="0">
                  <a:solidFill>
                    <a:prstClr val="black"/>
                  </a:solidFill>
                </a:rPr>
                <a:t>Trendy ukazují nejednoznačný obrázek</a:t>
              </a:r>
              <a:endParaRPr lang="en-GB" sz="923" dirty="0">
                <a:solidFill>
                  <a:prstClr val="black"/>
                </a:solidFill>
              </a:endParaRPr>
            </a:p>
          </p:txBody>
        </p:sp>
        <p:sp>
          <p:nvSpPr>
            <p:cNvPr id="46" name="TextBox 45"/>
            <p:cNvSpPr txBox="1"/>
            <p:nvPr/>
          </p:nvSpPr>
          <p:spPr>
            <a:xfrm>
              <a:off x="4794631" y="5492684"/>
              <a:ext cx="2298819" cy="253890"/>
            </a:xfrm>
            <a:prstGeom prst="rect">
              <a:avLst/>
            </a:prstGeom>
            <a:noFill/>
          </p:spPr>
          <p:txBody>
            <a:bodyPr wrap="square" rtlCol="0">
              <a:spAutoFit/>
            </a:bodyPr>
            <a:lstStyle/>
            <a:p>
              <a:pPr algn="r"/>
              <a:r>
                <a:rPr lang="cs-CZ" sz="923" dirty="0" smtClean="0">
                  <a:solidFill>
                    <a:prstClr val="black"/>
                  </a:solidFill>
                </a:rPr>
                <a:t>Převládají zhoršující trendy</a:t>
              </a:r>
              <a:endParaRPr lang="en-GB" sz="923" dirty="0">
                <a:solidFill>
                  <a:prstClr val="black"/>
                </a:solidFill>
              </a:endParaRPr>
            </a:p>
          </p:txBody>
        </p:sp>
      </p:grpSp>
      <p:grpSp>
        <p:nvGrpSpPr>
          <p:cNvPr id="53" name="Group 52"/>
          <p:cNvGrpSpPr/>
          <p:nvPr/>
        </p:nvGrpSpPr>
        <p:grpSpPr>
          <a:xfrm>
            <a:off x="6034114" y="4838320"/>
            <a:ext cx="2409534" cy="806106"/>
            <a:chOff x="3648891" y="4951264"/>
            <a:chExt cx="2610328" cy="873282"/>
          </a:xfrm>
        </p:grpSpPr>
        <p:sp>
          <p:nvSpPr>
            <p:cNvPr id="54" name="TextBox 53"/>
            <p:cNvSpPr txBox="1"/>
            <p:nvPr/>
          </p:nvSpPr>
          <p:spPr>
            <a:xfrm>
              <a:off x="3648891" y="5002827"/>
              <a:ext cx="2258841" cy="253890"/>
            </a:xfrm>
            <a:prstGeom prst="rect">
              <a:avLst/>
            </a:prstGeom>
            <a:noFill/>
          </p:spPr>
          <p:txBody>
            <a:bodyPr wrap="square" rtlCol="0">
              <a:spAutoFit/>
            </a:bodyPr>
            <a:lstStyle/>
            <a:p>
              <a:pPr algn="r"/>
              <a:r>
                <a:rPr lang="cs-CZ" sz="923" dirty="0" smtClean="0">
                  <a:solidFill>
                    <a:prstClr val="black"/>
                  </a:solidFill>
                </a:rPr>
                <a:t>Většinou ve směru</a:t>
              </a:r>
              <a:endParaRPr lang="en-GB" sz="923" dirty="0">
                <a:solidFill>
                  <a:prstClr val="black"/>
                </a:solidFill>
              </a:endParaRPr>
            </a:p>
          </p:txBody>
        </p:sp>
        <p:sp>
          <p:nvSpPr>
            <p:cNvPr id="55" name="TextBox 54"/>
            <p:cNvSpPr txBox="1"/>
            <p:nvPr/>
          </p:nvSpPr>
          <p:spPr>
            <a:xfrm>
              <a:off x="3654717" y="5225016"/>
              <a:ext cx="2258841" cy="253890"/>
            </a:xfrm>
            <a:prstGeom prst="rect">
              <a:avLst/>
            </a:prstGeom>
            <a:noFill/>
          </p:spPr>
          <p:txBody>
            <a:bodyPr wrap="square" rtlCol="0">
              <a:spAutoFit/>
            </a:bodyPr>
            <a:lstStyle/>
            <a:p>
              <a:pPr algn="r"/>
              <a:r>
                <a:rPr lang="cs-CZ" sz="923" dirty="0" smtClean="0">
                  <a:solidFill>
                    <a:prstClr val="black"/>
                  </a:solidFill>
                </a:rPr>
                <a:t>Částečně ve směru</a:t>
              </a:r>
              <a:endParaRPr lang="en-GB" sz="923" dirty="0">
                <a:solidFill>
                  <a:prstClr val="black"/>
                </a:solidFill>
              </a:endParaRPr>
            </a:p>
          </p:txBody>
        </p:sp>
        <p:sp>
          <p:nvSpPr>
            <p:cNvPr id="56" name="TextBox 55"/>
            <p:cNvSpPr txBox="1"/>
            <p:nvPr/>
          </p:nvSpPr>
          <p:spPr>
            <a:xfrm>
              <a:off x="3669088" y="5472842"/>
              <a:ext cx="2258841" cy="253890"/>
            </a:xfrm>
            <a:prstGeom prst="rect">
              <a:avLst/>
            </a:prstGeom>
            <a:noFill/>
          </p:spPr>
          <p:txBody>
            <a:bodyPr wrap="square" rtlCol="0">
              <a:spAutoFit/>
            </a:bodyPr>
            <a:lstStyle/>
            <a:p>
              <a:pPr algn="r"/>
              <a:r>
                <a:rPr lang="cs-CZ" sz="923" dirty="0" smtClean="0">
                  <a:solidFill>
                    <a:prstClr val="black"/>
                  </a:solidFill>
                </a:rPr>
                <a:t>Většinou ne ve směru</a:t>
              </a:r>
              <a:endParaRPr lang="en-GB" sz="923" dirty="0">
                <a:solidFill>
                  <a:prstClr val="black"/>
                </a:solidFill>
              </a:endParaRPr>
            </a:p>
          </p:txBody>
        </p:sp>
        <p:sp>
          <p:nvSpPr>
            <p:cNvPr id="57" name="Rectangle 56"/>
            <p:cNvSpPr/>
            <p:nvPr/>
          </p:nvSpPr>
          <p:spPr>
            <a:xfrm>
              <a:off x="5813959" y="5098534"/>
              <a:ext cx="422337" cy="530979"/>
            </a:xfrm>
            <a:prstGeom prst="rect">
              <a:avLst/>
            </a:prstGeom>
          </p:spPr>
          <p:txBody>
            <a:bodyPr wrap="none">
              <a:spAutoFit/>
            </a:bodyPr>
            <a:lstStyle/>
            <a:p>
              <a:pPr algn="ctr"/>
              <a:r>
                <a:rPr lang="en-GB" dirty="0">
                  <a:solidFill>
                    <a:srgbClr val="FFC000"/>
                  </a:solidFill>
                  <a:ea typeface="ヒラギノ角ゴ Pro W3"/>
                  <a:sym typeface="Wingdings" panose="05000000000000000000" pitchFamily="2" charset="2"/>
                </a:rPr>
                <a:t></a:t>
              </a:r>
              <a:endParaRPr lang="en-GB" sz="2585" dirty="0">
                <a:solidFill>
                  <a:srgbClr val="FFC000"/>
                </a:solidFill>
                <a:ea typeface="ヒラギノ角ゴ Pro W3"/>
              </a:endParaRPr>
            </a:p>
          </p:txBody>
        </p:sp>
        <p:sp>
          <p:nvSpPr>
            <p:cNvPr id="58" name="Rectangle 57"/>
            <p:cNvSpPr/>
            <p:nvPr/>
          </p:nvSpPr>
          <p:spPr>
            <a:xfrm>
              <a:off x="5819065" y="5424436"/>
              <a:ext cx="422337" cy="400110"/>
            </a:xfrm>
            <a:prstGeom prst="rect">
              <a:avLst/>
            </a:prstGeom>
          </p:spPr>
          <p:txBody>
            <a:bodyPr wrap="none">
              <a:spAutoFit/>
            </a:bodyPr>
            <a:lstStyle/>
            <a:p>
              <a:pPr algn="ctr"/>
              <a:r>
                <a:rPr lang="en-GB" dirty="0">
                  <a:solidFill>
                    <a:srgbClr val="CC0033"/>
                  </a:solidFill>
                  <a:sym typeface="Wingdings" panose="05000000000000000000" pitchFamily="2" charset="2"/>
                </a:rPr>
                <a:t></a:t>
              </a:r>
              <a:endParaRPr lang="en-GB" dirty="0">
                <a:solidFill>
                  <a:srgbClr val="CC0033"/>
                </a:solidFill>
              </a:endParaRPr>
            </a:p>
          </p:txBody>
        </p:sp>
        <p:sp>
          <p:nvSpPr>
            <p:cNvPr id="59" name="Rectangle 58"/>
            <p:cNvSpPr/>
            <p:nvPr/>
          </p:nvSpPr>
          <p:spPr>
            <a:xfrm>
              <a:off x="5836882" y="4951264"/>
              <a:ext cx="422337" cy="400110"/>
            </a:xfrm>
            <a:prstGeom prst="rect">
              <a:avLst/>
            </a:prstGeom>
          </p:spPr>
          <p:txBody>
            <a:bodyPr wrap="none">
              <a:spAutoFit/>
            </a:bodyPr>
            <a:lstStyle/>
            <a:p>
              <a:r>
                <a:rPr lang="en-GB" dirty="0">
                  <a:solidFill>
                    <a:srgbClr val="B4CB4C"/>
                  </a:solidFill>
                  <a:latin typeface="Times New Roman" panose="02020603050405020304" pitchFamily="18" charset="0"/>
                  <a:ea typeface="ヒラギノ角ゴ Pro W3"/>
                  <a:sym typeface="Wingdings" panose="05000000000000000000" pitchFamily="2" charset="2"/>
                </a:rPr>
                <a:t></a:t>
              </a:r>
              <a:endParaRPr lang="en-GB" dirty="0">
                <a:solidFill>
                  <a:srgbClr val="B4CB4C"/>
                </a:solidFill>
              </a:endParaRPr>
            </a:p>
          </p:txBody>
        </p:sp>
      </p:grpSp>
      <p:graphicFrame>
        <p:nvGraphicFramePr>
          <p:cNvPr id="8" name="Table 7"/>
          <p:cNvGraphicFramePr>
            <a:graphicFrameLocks noGrp="1"/>
          </p:cNvGraphicFramePr>
          <p:nvPr>
            <p:extLst/>
          </p:nvPr>
        </p:nvGraphicFramePr>
        <p:xfrm>
          <a:off x="6261591" y="1877673"/>
          <a:ext cx="1255120" cy="2881106"/>
        </p:xfrm>
        <a:graphic>
          <a:graphicData uri="http://schemas.openxmlformats.org/drawingml/2006/table">
            <a:tbl>
              <a:tblPr firstRow="1" firstCol="1" bandRow="1">
                <a:effectLst/>
              </a:tblPr>
              <a:tblGrid>
                <a:gridCol w="1255120"/>
              </a:tblGrid>
              <a:tr h="378831">
                <a:tc>
                  <a:txBody>
                    <a:bodyPr/>
                    <a:lstStyle/>
                    <a:p>
                      <a:pPr algn="ctr">
                        <a:spcAft>
                          <a:spcPts val="0"/>
                        </a:spcAft>
                      </a:pPr>
                      <a:r>
                        <a:rPr lang="en-GB" sz="1000" b="0" dirty="0">
                          <a:solidFill>
                            <a:schemeClr val="bg1"/>
                          </a:solidFill>
                          <a:effectLst/>
                          <a:latin typeface="+mn-lt"/>
                          <a:ea typeface="Verdana" panose="020B0604030504040204" pitchFamily="34" charset="0"/>
                          <a:cs typeface="Verdana" panose="020B0604030504040204" pitchFamily="34" charset="0"/>
                        </a:rPr>
                        <a:t>20+ years  outlook</a:t>
                      </a:r>
                    </a:p>
                  </a:txBody>
                  <a:tcPr marL="84406" marR="84406" marT="42203" marB="42203" anchor="ctr">
                    <a:lnL w="3175" cap="flat" cmpd="sng" algn="ctr">
                      <a:solidFill>
                        <a:schemeClr val="bg1">
                          <a:lumMod val="65000"/>
                        </a:schemeClr>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202661"/>
                    </a:solidFill>
                  </a:tcPr>
                </a:tc>
              </a:tr>
              <a:tr h="358892">
                <a:tc>
                  <a:txBody>
                    <a:bodyPr/>
                    <a:lstStyle/>
                    <a:p>
                      <a:endParaRPr lang="en-GB" sz="900" dirty="0"/>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C0033"/>
                    </a:solidFill>
                  </a:tcPr>
                </a:tc>
              </a:tr>
              <a:tr h="355569">
                <a:tc>
                  <a:txBody>
                    <a:bodyPr/>
                    <a:lstStyle/>
                    <a:p>
                      <a:pPr algn="ctr">
                        <a:spcAft>
                          <a:spcPts val="0"/>
                        </a:spcAft>
                      </a:pPr>
                      <a:endParaRPr lang="en-GB" sz="9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C0033"/>
                    </a:solidFill>
                  </a:tcPr>
                </a:tc>
              </a:tr>
              <a:tr h="358892">
                <a:tc>
                  <a:txBody>
                    <a:bodyPr/>
                    <a:lstStyle/>
                    <a:p>
                      <a:pPr algn="ctr">
                        <a:spcAft>
                          <a:spcPts val="0"/>
                        </a:spcAft>
                      </a:pPr>
                      <a:endParaRPr lang="en-GB" sz="9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r>
              <a:tr h="358892">
                <a:tc>
                  <a:txBody>
                    <a:bodyPr/>
                    <a:lstStyle/>
                    <a:p>
                      <a:pPr algn="ctr">
                        <a:spcAft>
                          <a:spcPts val="0"/>
                        </a:spcAft>
                      </a:pPr>
                      <a:endParaRPr lang="en-GB" sz="9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r>
              <a:tr h="358892">
                <a:tc>
                  <a:txBody>
                    <a:bodyPr/>
                    <a:lstStyle/>
                    <a:p>
                      <a:pPr algn="ctr">
                        <a:spcAft>
                          <a:spcPts val="0"/>
                        </a:spcAft>
                      </a:pPr>
                      <a:endParaRPr lang="en-GB" sz="9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r>
              <a:tr h="352246">
                <a:tc>
                  <a:txBody>
                    <a:bodyPr/>
                    <a:lstStyle/>
                    <a:p>
                      <a:pPr algn="ctr">
                        <a:spcAft>
                          <a:spcPts val="0"/>
                        </a:spcAft>
                      </a:pPr>
                      <a:endParaRPr lang="en-GB" sz="9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r>
              <a:tr h="358892">
                <a:tc>
                  <a:txBody>
                    <a:bodyPr/>
                    <a:lstStyle/>
                    <a:p>
                      <a:pPr algn="ctr">
                        <a:spcAft>
                          <a:spcPts val="0"/>
                        </a:spcAft>
                      </a:pPr>
                      <a:endParaRPr lang="en-GB" sz="9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C0033"/>
                    </a:solidFill>
                  </a:tcPr>
                </a:tc>
              </a:tr>
            </a:tbl>
          </a:graphicData>
        </a:graphic>
      </p:graphicFrame>
      <p:sp>
        <p:nvSpPr>
          <p:cNvPr id="6" name="Rectangle 5"/>
          <p:cNvSpPr/>
          <p:nvPr/>
        </p:nvSpPr>
        <p:spPr>
          <a:xfrm>
            <a:off x="407136" y="1783082"/>
            <a:ext cx="415876" cy="466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929910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 name="udrziteln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805328"/>
            <a:ext cx="9144000" cy="5143951"/>
          </a:xfrm>
          <a:prstGeom prst="rect">
            <a:avLst/>
          </a:prstGeom>
          <a:effectLst/>
        </p:spPr>
      </p:pic>
    </p:spTree>
    <p:extLst>
      <p:ext uri="{BB962C8B-B14F-4D97-AF65-F5344CB8AC3E}">
        <p14:creationId xmlns:p14="http://schemas.microsoft.com/office/powerpoint/2010/main" val="308236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62840" y="236411"/>
            <a:ext cx="8792308" cy="211015"/>
          </a:xfrm>
        </p:spPr>
        <p:txBody>
          <a:bodyPr/>
          <a:lstStyle/>
          <a:p>
            <a:r>
              <a:rPr lang="en-GB" sz="2400" dirty="0" err="1"/>
              <a:t>Te</a:t>
            </a:r>
            <a:r>
              <a:rPr lang="cs-CZ" sz="2400" dirty="0" err="1"/>
              <a:t>matický</a:t>
            </a:r>
            <a:r>
              <a:rPr lang="cs-CZ" sz="2400" dirty="0"/>
              <a:t> cíl</a:t>
            </a:r>
            <a:r>
              <a:rPr lang="en-GB" sz="2400" dirty="0"/>
              <a:t> 2:</a:t>
            </a:r>
            <a:r>
              <a:rPr lang="cs-CZ" sz="2400" dirty="0"/>
              <a:t> </a:t>
            </a:r>
            <a:r>
              <a:rPr lang="cs-CZ" sz="2585" dirty="0"/>
              <a:t>Zelené </a:t>
            </a:r>
            <a:r>
              <a:rPr lang="en-GB" sz="2585" dirty="0"/>
              <a:t>a </a:t>
            </a:r>
            <a:r>
              <a:rPr lang="en-GB" sz="2585" dirty="0" err="1"/>
              <a:t>konkurenceschopné</a:t>
            </a:r>
            <a:r>
              <a:rPr lang="en-GB" sz="2585" dirty="0"/>
              <a:t> </a:t>
            </a:r>
            <a:r>
              <a:rPr lang="en-GB" sz="2585" dirty="0" err="1"/>
              <a:t>nízkouhlíkové</a:t>
            </a:r>
            <a:r>
              <a:rPr lang="en-GB" sz="2585" dirty="0"/>
              <a:t> </a:t>
            </a:r>
            <a:r>
              <a:rPr lang="en-GB" sz="2585" dirty="0" err="1"/>
              <a:t>hospodářství</a:t>
            </a:r>
            <a:r>
              <a:rPr lang="en-GB" sz="2585" dirty="0"/>
              <a:t> </a:t>
            </a:r>
            <a:r>
              <a:rPr lang="en-GB" sz="2585" dirty="0" err="1"/>
              <a:t>účinně</a:t>
            </a:r>
            <a:r>
              <a:rPr lang="en-GB" sz="2585" dirty="0"/>
              <a:t> </a:t>
            </a:r>
            <a:r>
              <a:rPr lang="en-GB" sz="2585" dirty="0" err="1"/>
              <a:t>využívající</a:t>
            </a:r>
            <a:r>
              <a:rPr lang="en-GB" sz="2585" dirty="0"/>
              <a:t> </a:t>
            </a:r>
            <a:r>
              <a:rPr lang="en-GB" sz="2585" dirty="0" err="1"/>
              <a:t>zdroje</a:t>
            </a:r>
            <a:endParaRPr lang="en-GB" sz="2585" dirty="0"/>
          </a:p>
          <a:p>
            <a:endParaRPr lang="en-GB" sz="2400" dirty="0"/>
          </a:p>
        </p:txBody>
      </p:sp>
      <p:sp>
        <p:nvSpPr>
          <p:cNvPr id="5" name="Text Placeholder 4"/>
          <p:cNvSpPr>
            <a:spLocks noGrp="1"/>
          </p:cNvSpPr>
          <p:nvPr>
            <p:ph type="body" sz="quarter" idx="12"/>
          </p:nvPr>
        </p:nvSpPr>
        <p:spPr/>
        <p:txBody>
          <a:bodyPr/>
          <a:lstStyle/>
          <a:p>
            <a:r>
              <a:rPr lang="en-GB" dirty="0"/>
              <a:t>Source: EEA. SOER 2015 Synthesis report</a:t>
            </a:r>
            <a:r>
              <a:rPr lang="en-GB" dirty="0" smtClean="0"/>
              <a:t>.</a:t>
            </a:r>
            <a:endParaRPr lang="en-GB" dirty="0"/>
          </a:p>
        </p:txBody>
      </p:sp>
      <p:graphicFrame>
        <p:nvGraphicFramePr>
          <p:cNvPr id="4" name="Table 3"/>
          <p:cNvGraphicFramePr>
            <a:graphicFrameLocks noGrp="1"/>
          </p:cNvGraphicFramePr>
          <p:nvPr>
            <p:extLst/>
          </p:nvPr>
        </p:nvGraphicFramePr>
        <p:xfrm>
          <a:off x="552195" y="1880480"/>
          <a:ext cx="7933975" cy="2890117"/>
        </p:xfrm>
        <a:graphic>
          <a:graphicData uri="http://schemas.openxmlformats.org/drawingml/2006/table">
            <a:tbl>
              <a:tblPr firstRow="1" firstCol="1" bandRow="1">
                <a:effectLst/>
              </a:tblPr>
              <a:tblGrid>
                <a:gridCol w="4489625"/>
                <a:gridCol w="1219862"/>
                <a:gridCol w="1186275"/>
                <a:gridCol w="1038213"/>
              </a:tblGrid>
              <a:tr h="379828">
                <a:tc>
                  <a:txBody>
                    <a:bodyPr/>
                    <a:lstStyle/>
                    <a:p>
                      <a:pPr>
                        <a:spcAft>
                          <a:spcPts val="0"/>
                        </a:spcAft>
                      </a:pPr>
                      <a:r>
                        <a:rPr lang="en-GB" sz="1100" b="0" i="1" dirty="0">
                          <a:solidFill>
                            <a:srgbClr val="202661"/>
                          </a:solidFill>
                          <a:effectLst/>
                          <a:latin typeface="+mn-lt"/>
                          <a:ea typeface="ヒラギノ角ゴ Pro W3"/>
                        </a:rPr>
                        <a:t> </a:t>
                      </a:r>
                    </a:p>
                  </a:txBody>
                  <a:tcPr marL="84406" marR="84406" marT="42203" marB="42203">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3175" cap="flat" cmpd="sng" algn="ctr">
                      <a:solidFill>
                        <a:schemeClr val="bg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000" b="0" dirty="0" smtClean="0">
                          <a:solidFill>
                            <a:schemeClr val="bg1"/>
                          </a:solidFill>
                          <a:effectLst/>
                          <a:latin typeface="+mn-lt"/>
                          <a:ea typeface="Verdana" panose="020B0604030504040204" pitchFamily="34" charset="0"/>
                          <a:cs typeface="Verdana" panose="020B0604030504040204" pitchFamily="34" charset="0"/>
                        </a:rPr>
                        <a:t>Past (5–10 </a:t>
                      </a:r>
                      <a:br>
                        <a:rPr lang="en-GB" sz="1000" b="0" dirty="0" smtClean="0">
                          <a:solidFill>
                            <a:schemeClr val="bg1"/>
                          </a:solidFill>
                          <a:effectLst/>
                          <a:latin typeface="+mn-lt"/>
                          <a:ea typeface="Verdana" panose="020B0604030504040204" pitchFamily="34" charset="0"/>
                          <a:cs typeface="Verdana" panose="020B0604030504040204" pitchFamily="34" charset="0"/>
                        </a:rPr>
                      </a:br>
                      <a:r>
                        <a:rPr lang="en-GB" sz="1000" b="0" dirty="0" smtClean="0">
                          <a:solidFill>
                            <a:schemeClr val="bg1"/>
                          </a:solidFill>
                          <a:effectLst/>
                          <a:latin typeface="+mn-lt"/>
                          <a:ea typeface="Verdana" panose="020B0604030504040204" pitchFamily="34" charset="0"/>
                          <a:cs typeface="Verdana" panose="020B0604030504040204" pitchFamily="34" charset="0"/>
                        </a:rPr>
                        <a:t>year) trends</a:t>
                      </a:r>
                      <a:endParaRPr lang="en-GB" sz="1000" b="0" dirty="0">
                        <a:solidFill>
                          <a:schemeClr val="bg1"/>
                        </a:solidFill>
                        <a:effectLst/>
                        <a:latin typeface="+mn-lt"/>
                        <a:ea typeface="Verdana" panose="020B0604030504040204" pitchFamily="34" charset="0"/>
                        <a:cs typeface="Verdana" panose="020B0604030504040204" pitchFamily="34" charset="0"/>
                      </a:endParaRPr>
                    </a:p>
                  </a:txBody>
                  <a:tcPr marL="84406" marR="84406" marT="42203" marB="42203" anchor="ctr">
                    <a:lnL w="6350" cap="flat" cmpd="sng" algn="ctr">
                      <a:solidFill>
                        <a:schemeClr val="tx1"/>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202661"/>
                    </a:solidFill>
                  </a:tcPr>
                </a:tc>
                <a:tc>
                  <a:txBody>
                    <a:bodyPr/>
                    <a:lstStyle/>
                    <a:p>
                      <a:pPr algn="ctr">
                        <a:spcAft>
                          <a:spcPts val="0"/>
                        </a:spcAft>
                      </a:pPr>
                      <a:endParaRPr lang="en-GB" sz="1000" b="0" dirty="0">
                        <a:solidFill>
                          <a:schemeClr val="bg1"/>
                        </a:solidFill>
                        <a:effectLst/>
                        <a:latin typeface="+mn-lt"/>
                        <a:ea typeface="Verdana" panose="020B0604030504040204" pitchFamily="34" charset="0"/>
                        <a:cs typeface="Verdana" panose="020B0604030504040204" pitchFamily="34" charset="0"/>
                      </a:endParaRPr>
                    </a:p>
                  </a:txBody>
                  <a:tcPr marL="84406" marR="84406" marT="42203" marB="42203" anchor="ctr">
                    <a:lnL w="3175" cap="flat" cmpd="sng" algn="ctr">
                      <a:solidFill>
                        <a:schemeClr val="bg1">
                          <a:lumMod val="65000"/>
                        </a:schemeClr>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000" b="0" dirty="0">
                          <a:solidFill>
                            <a:schemeClr val="bg1"/>
                          </a:solidFill>
                          <a:effectLst/>
                          <a:latin typeface="+mn-lt"/>
                          <a:ea typeface="Verdana" panose="020B0604030504040204" pitchFamily="34" charset="0"/>
                          <a:cs typeface="Verdana" panose="020B0604030504040204" pitchFamily="34" charset="0"/>
                        </a:rPr>
                        <a:t>Progress to policy targets</a:t>
                      </a: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202661"/>
                    </a:solidFill>
                  </a:tcPr>
                </a:tc>
              </a:tr>
              <a:tr h="357273">
                <a:tc>
                  <a:txBody>
                    <a:bodyPr/>
                    <a:lstStyle/>
                    <a:p>
                      <a:pPr lvl="1">
                        <a:spcAft>
                          <a:spcPts val="0"/>
                        </a:spcAft>
                      </a:pPr>
                      <a:r>
                        <a:rPr lang="cs-CZ" sz="1100" b="1" kern="1200" dirty="0" smtClean="0">
                          <a:solidFill>
                            <a:srgbClr val="202661"/>
                          </a:solidFill>
                          <a:effectLst/>
                          <a:latin typeface="+mn-lt"/>
                          <a:ea typeface="ヒラギノ角ゴ Pro W3"/>
                          <a:cs typeface="+mn-cs"/>
                        </a:rPr>
                        <a:t>Využití</a:t>
                      </a:r>
                      <a:r>
                        <a:rPr lang="cs-CZ" sz="1100" b="1" kern="1200" baseline="0" dirty="0" smtClean="0">
                          <a:solidFill>
                            <a:srgbClr val="202661"/>
                          </a:solidFill>
                          <a:effectLst/>
                          <a:latin typeface="+mn-lt"/>
                          <a:ea typeface="ヒラギノ角ゴ Pro W3"/>
                          <a:cs typeface="+mn-cs"/>
                        </a:rPr>
                        <a:t> materiálových zdrojů a jeho účinnost</a:t>
                      </a:r>
                      <a:endParaRPr lang="en-GB" sz="1100" b="1" kern="1200" dirty="0">
                        <a:solidFill>
                          <a:srgbClr val="202661"/>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1500" dirty="0"/>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GB" sz="1500" dirty="0"/>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900" kern="1200" dirty="0" smtClean="0">
                          <a:solidFill>
                            <a:srgbClr val="000000"/>
                          </a:solidFill>
                          <a:effectLst/>
                          <a:latin typeface="+mn-lt"/>
                          <a:ea typeface="ヒラギノ角ゴ Pro W3"/>
                          <a:cs typeface="+mn-cs"/>
                        </a:rPr>
                        <a:t>No target</a:t>
                      </a:r>
                      <a:endParaRPr lang="en-GB" sz="900" kern="1200" dirty="0">
                        <a:solidFill>
                          <a:srgbClr val="000000"/>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kern="1200" dirty="0" smtClean="0">
                          <a:solidFill>
                            <a:srgbClr val="202661"/>
                          </a:solidFill>
                          <a:effectLst/>
                          <a:latin typeface="+mn-lt"/>
                          <a:ea typeface="ヒラギノ角ゴ Pro W3"/>
                          <a:cs typeface="+mn-cs"/>
                        </a:rPr>
                        <a:t>Odpadové hospodářství</a:t>
                      </a:r>
                      <a:endParaRPr lang="en-GB" sz="1100" b="1" kern="1200" dirty="0">
                        <a:solidFill>
                          <a:srgbClr val="202661"/>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spcAft>
                          <a:spcPts val="0"/>
                        </a:spcAft>
                      </a:pPr>
                      <a:r>
                        <a:rPr lang="en-GB" sz="1700" kern="1200" dirty="0" smtClean="0">
                          <a:solidFill>
                            <a:srgbClr val="FFC000"/>
                          </a:solidFill>
                          <a:effectLst/>
                          <a:latin typeface="+mn-lt"/>
                          <a:ea typeface="ヒラギノ角ゴ Pro W3"/>
                          <a:cs typeface="+mn-cs"/>
                          <a:sym typeface="Wingdings" panose="05000000000000000000" pitchFamily="2" charset="2"/>
                        </a:rPr>
                        <a:t></a:t>
                      </a:r>
                      <a:endParaRPr lang="en-GB" sz="1700" kern="1200" dirty="0">
                        <a:solidFill>
                          <a:srgbClr val="FFC000"/>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kern="1200" dirty="0" smtClean="0">
                          <a:solidFill>
                            <a:srgbClr val="202661"/>
                          </a:solidFill>
                          <a:effectLst/>
                          <a:latin typeface="+mn-lt"/>
                          <a:ea typeface="ヒラギノ角ゴ Pro W3"/>
                          <a:cs typeface="+mn-cs"/>
                        </a:rPr>
                        <a:t>Skleníkové plyny a zmínění změny klimatu</a:t>
                      </a:r>
                      <a:endParaRPr lang="en-GB" sz="1100" b="1" kern="1200" dirty="0">
                        <a:solidFill>
                          <a:srgbClr val="202661"/>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500" dirty="0" smtClean="0">
                          <a:solidFill>
                            <a:srgbClr val="B4CB4C"/>
                          </a:solidFill>
                          <a:latin typeface="Times New Roman" panose="02020603050405020304" pitchFamily="18" charset="0"/>
                          <a:ea typeface="ヒラギノ角ゴ Pro W3"/>
                          <a:sym typeface="Wingdings" panose="05000000000000000000" pitchFamily="2" charset="2"/>
                        </a:rPr>
                        <a:t> </a:t>
                      </a:r>
                      <a:r>
                        <a:rPr lang="en-GB" sz="1500" dirty="0" smtClean="0">
                          <a:solidFill>
                            <a:schemeClr val="tx1"/>
                          </a:solidFill>
                          <a:latin typeface="Times New Roman" panose="02020603050405020304" pitchFamily="18" charset="0"/>
                          <a:ea typeface="ヒラギノ角ゴ Pro W3"/>
                          <a:sym typeface="Wingdings" panose="05000000000000000000" pitchFamily="2" charset="2"/>
                        </a:rPr>
                        <a:t>/ </a:t>
                      </a:r>
                      <a:r>
                        <a:rPr lang="en-GB" sz="1500" dirty="0" smtClean="0">
                          <a:solidFill>
                            <a:srgbClr val="CC0033"/>
                          </a:solidFill>
                          <a:sym typeface="Wingdings" panose="05000000000000000000" pitchFamily="2" charset="2"/>
                        </a:rPr>
                        <a:t></a:t>
                      </a:r>
                      <a:endParaRPr lang="en-GB" sz="1500" dirty="0">
                        <a:solidFill>
                          <a:srgbClr val="CC0033"/>
                        </a:solidFill>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kern="1200" dirty="0" smtClean="0">
                          <a:solidFill>
                            <a:srgbClr val="202661"/>
                          </a:solidFill>
                          <a:effectLst/>
                          <a:latin typeface="+mn-lt"/>
                          <a:ea typeface="ヒラギノ角ゴ Pro W3"/>
                          <a:cs typeface="+mn-cs"/>
                        </a:rPr>
                        <a:t>Spotřeba energie a využívání fosilních paliv</a:t>
                      </a:r>
                      <a:endParaRPr lang="en-GB" sz="1100" b="1" kern="1200" dirty="0">
                        <a:solidFill>
                          <a:srgbClr val="202661"/>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500" dirty="0" smtClean="0">
                          <a:solidFill>
                            <a:srgbClr val="B4CB4C"/>
                          </a:solidFill>
                          <a:latin typeface="Times New Roman" panose="02020603050405020304" pitchFamily="18" charset="0"/>
                          <a:ea typeface="ヒラギノ角ゴ Pro W3"/>
                          <a:sym typeface="Wingdings" panose="05000000000000000000" pitchFamily="2" charset="2"/>
                        </a:rPr>
                        <a:t></a:t>
                      </a:r>
                      <a:endParaRPr lang="en-GB" sz="1700" kern="1200" dirty="0">
                        <a:solidFill>
                          <a:srgbClr val="61CDC0"/>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kern="1200" dirty="0" smtClean="0">
                          <a:solidFill>
                            <a:srgbClr val="202661"/>
                          </a:solidFill>
                          <a:effectLst/>
                          <a:latin typeface="+mn-lt"/>
                          <a:ea typeface="ヒラギノ角ゴ Pro W3"/>
                          <a:cs typeface="+mn-cs"/>
                        </a:rPr>
                        <a:t>Poptávka po dopravě a související dopady</a:t>
                      </a:r>
                      <a:endParaRPr lang="en-GB" sz="1100" b="1" kern="1200" dirty="0">
                        <a:solidFill>
                          <a:srgbClr val="202661"/>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700" dirty="0">
                          <a:solidFill>
                            <a:srgbClr val="FFC000"/>
                          </a:solidFill>
                          <a:effectLst/>
                          <a:latin typeface="+mn-lt"/>
                          <a:ea typeface="ヒラギノ角ゴ Pro W3"/>
                          <a:sym typeface="Wingdings" panose="05000000000000000000" pitchFamily="2" charset="2"/>
                        </a:rPr>
                        <a:t></a:t>
                      </a:r>
                      <a:endParaRPr lang="en-GB" sz="2600" dirty="0">
                        <a:solidFill>
                          <a:srgbClr val="FFC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kern="1200" dirty="0" smtClean="0">
                          <a:solidFill>
                            <a:srgbClr val="202661"/>
                          </a:solidFill>
                          <a:effectLst/>
                          <a:latin typeface="+mn-lt"/>
                          <a:ea typeface="ヒラギノ角ゴ Pro W3"/>
                          <a:cs typeface="+mn-cs"/>
                        </a:rPr>
                        <a:t>Průmyslové</a:t>
                      </a:r>
                      <a:r>
                        <a:rPr lang="cs-CZ" sz="1100" b="1" kern="1200" baseline="0" dirty="0" smtClean="0">
                          <a:solidFill>
                            <a:srgbClr val="202661"/>
                          </a:solidFill>
                          <a:effectLst/>
                          <a:latin typeface="+mn-lt"/>
                          <a:ea typeface="ヒラギノ角ゴ Pro W3"/>
                          <a:cs typeface="+mn-cs"/>
                        </a:rPr>
                        <a:t> znečištění ovzduší vody a půdy</a:t>
                      </a:r>
                      <a:endParaRPr lang="en-GB" sz="1100" b="1" kern="1200" dirty="0">
                        <a:solidFill>
                          <a:srgbClr val="202661"/>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700" kern="1200" dirty="0" smtClean="0">
                          <a:solidFill>
                            <a:srgbClr val="FFC000"/>
                          </a:solidFill>
                          <a:effectLst/>
                          <a:latin typeface="+mn-lt"/>
                          <a:ea typeface="ヒラギノ角ゴ Pro W3"/>
                          <a:cs typeface="+mn-cs"/>
                          <a:sym typeface="Wingdings" panose="05000000000000000000" pitchFamily="2" charset="2"/>
                        </a:rPr>
                        <a:t></a:t>
                      </a:r>
                      <a:endParaRPr lang="en-GB" sz="1700" kern="1200" dirty="0" smtClean="0">
                        <a:solidFill>
                          <a:srgbClr val="FFC000"/>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kern="1200" dirty="0" smtClean="0">
                          <a:solidFill>
                            <a:srgbClr val="202661"/>
                          </a:solidFill>
                          <a:effectLst/>
                          <a:latin typeface="+mn-lt"/>
                          <a:ea typeface="ヒラギノ角ゴ Pro W3"/>
                          <a:cs typeface="+mn-cs"/>
                        </a:rPr>
                        <a:t>Využití a nedostatek vody</a:t>
                      </a:r>
                      <a:endParaRPr lang="en-GB" sz="1100" b="1" kern="1200" dirty="0">
                        <a:solidFill>
                          <a:srgbClr val="202661"/>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700" kern="1200" dirty="0" smtClean="0">
                          <a:solidFill>
                            <a:srgbClr val="CC0033"/>
                          </a:solidFill>
                          <a:latin typeface="+mn-lt"/>
                          <a:ea typeface="+mn-ea"/>
                          <a:cs typeface="+mn-cs"/>
                          <a:sym typeface="Wingdings" panose="05000000000000000000" pitchFamily="2" charset="2"/>
                        </a:rPr>
                        <a:t></a:t>
                      </a:r>
                      <a:endParaRPr lang="en-GB" sz="1700" kern="1200" dirty="0">
                        <a:solidFill>
                          <a:srgbClr val="CC0033"/>
                        </a:solidFill>
                        <a:latin typeface="+mn-lt"/>
                        <a:ea typeface="+mn-ea"/>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bl>
          </a:graphicData>
        </a:graphic>
      </p:graphicFrame>
      <p:sp>
        <p:nvSpPr>
          <p:cNvPr id="7" name="Pentagon 6"/>
          <p:cNvSpPr/>
          <p:nvPr/>
        </p:nvSpPr>
        <p:spPr>
          <a:xfrm>
            <a:off x="682335" y="2373924"/>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eaLnBrk="1" fontAlgn="auto" hangingPunct="1">
              <a:spcBef>
                <a:spcPts val="0"/>
              </a:spcBef>
              <a:spcAft>
                <a:spcPts val="0"/>
              </a:spcAft>
            </a:pPr>
            <a:endParaRPr lang="en-US" sz="738" dirty="0">
              <a:solidFill>
                <a:prstClr val="white"/>
              </a:solidFill>
            </a:endParaRPr>
          </a:p>
        </p:txBody>
      </p:sp>
      <p:sp>
        <p:nvSpPr>
          <p:cNvPr id="47" name="Pentagon 46"/>
          <p:cNvSpPr/>
          <p:nvPr/>
        </p:nvSpPr>
        <p:spPr>
          <a:xfrm>
            <a:off x="682335" y="2725615"/>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eaLnBrk="1" fontAlgn="auto" hangingPunct="1">
              <a:spcBef>
                <a:spcPts val="0"/>
              </a:spcBef>
              <a:spcAft>
                <a:spcPts val="0"/>
              </a:spcAft>
            </a:pPr>
            <a:endParaRPr lang="en-US" sz="738" dirty="0">
              <a:solidFill>
                <a:prstClr val="white"/>
              </a:solidFill>
            </a:endParaRPr>
          </a:p>
        </p:txBody>
      </p:sp>
      <p:sp>
        <p:nvSpPr>
          <p:cNvPr id="48" name="Pentagon 47"/>
          <p:cNvSpPr/>
          <p:nvPr/>
        </p:nvSpPr>
        <p:spPr>
          <a:xfrm>
            <a:off x="682335" y="3077308"/>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eaLnBrk="1" fontAlgn="auto" hangingPunct="1">
              <a:spcBef>
                <a:spcPts val="0"/>
              </a:spcBef>
              <a:spcAft>
                <a:spcPts val="0"/>
              </a:spcAft>
            </a:pPr>
            <a:endParaRPr lang="en-US" sz="738" dirty="0">
              <a:solidFill>
                <a:prstClr val="white"/>
              </a:solidFill>
            </a:endParaRPr>
          </a:p>
        </p:txBody>
      </p:sp>
      <p:sp>
        <p:nvSpPr>
          <p:cNvPr id="49" name="Pentagon 48"/>
          <p:cNvSpPr/>
          <p:nvPr/>
        </p:nvSpPr>
        <p:spPr>
          <a:xfrm>
            <a:off x="682335" y="3444777"/>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eaLnBrk="1" fontAlgn="auto" hangingPunct="1">
              <a:spcBef>
                <a:spcPts val="0"/>
              </a:spcBef>
              <a:spcAft>
                <a:spcPts val="0"/>
              </a:spcAft>
            </a:pPr>
            <a:endParaRPr lang="en-US" sz="738" dirty="0">
              <a:solidFill>
                <a:prstClr val="white"/>
              </a:solidFill>
            </a:endParaRPr>
          </a:p>
        </p:txBody>
      </p:sp>
      <p:sp>
        <p:nvSpPr>
          <p:cNvPr id="50" name="Pentagon 49"/>
          <p:cNvSpPr/>
          <p:nvPr/>
        </p:nvSpPr>
        <p:spPr>
          <a:xfrm>
            <a:off x="682335" y="3796470"/>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eaLnBrk="1" fontAlgn="auto" hangingPunct="1">
              <a:spcBef>
                <a:spcPts val="0"/>
              </a:spcBef>
              <a:spcAft>
                <a:spcPts val="0"/>
              </a:spcAft>
            </a:pPr>
            <a:endParaRPr lang="en-US" sz="738" dirty="0">
              <a:solidFill>
                <a:prstClr val="white"/>
              </a:solidFill>
            </a:endParaRPr>
          </a:p>
        </p:txBody>
      </p:sp>
      <p:sp>
        <p:nvSpPr>
          <p:cNvPr id="51" name="Pentagon 50"/>
          <p:cNvSpPr/>
          <p:nvPr/>
        </p:nvSpPr>
        <p:spPr>
          <a:xfrm>
            <a:off x="682335" y="4171169"/>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eaLnBrk="1" fontAlgn="auto" hangingPunct="1">
              <a:spcBef>
                <a:spcPts val="0"/>
              </a:spcBef>
              <a:spcAft>
                <a:spcPts val="0"/>
              </a:spcAft>
            </a:pPr>
            <a:endParaRPr lang="en-US" sz="738" dirty="0">
              <a:solidFill>
                <a:prstClr val="white"/>
              </a:solidFill>
            </a:endParaRPr>
          </a:p>
        </p:txBody>
      </p:sp>
      <p:sp>
        <p:nvSpPr>
          <p:cNvPr id="52" name="Pentagon 51"/>
          <p:cNvSpPr/>
          <p:nvPr/>
        </p:nvSpPr>
        <p:spPr>
          <a:xfrm>
            <a:off x="682335" y="4522861"/>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eaLnBrk="1" fontAlgn="auto" hangingPunct="1">
              <a:spcBef>
                <a:spcPts val="0"/>
              </a:spcBef>
              <a:spcAft>
                <a:spcPts val="0"/>
              </a:spcAft>
            </a:pPr>
            <a:endParaRPr lang="en-US" sz="738" dirty="0">
              <a:solidFill>
                <a:prstClr val="white"/>
              </a:solidFill>
            </a:endParaRPr>
          </a:p>
        </p:txBody>
      </p:sp>
      <p:graphicFrame>
        <p:nvGraphicFramePr>
          <p:cNvPr id="9" name="Table 8"/>
          <p:cNvGraphicFramePr>
            <a:graphicFrameLocks noGrp="1"/>
          </p:cNvGraphicFramePr>
          <p:nvPr>
            <p:extLst/>
          </p:nvPr>
        </p:nvGraphicFramePr>
        <p:xfrm>
          <a:off x="6261622" y="1880480"/>
          <a:ext cx="1186275" cy="2890117"/>
        </p:xfrm>
        <a:graphic>
          <a:graphicData uri="http://schemas.openxmlformats.org/drawingml/2006/table">
            <a:tbl>
              <a:tblPr firstRow="1" firstCol="1" bandRow="1">
                <a:effectLst/>
              </a:tblPr>
              <a:tblGrid>
                <a:gridCol w="1186275"/>
              </a:tblGrid>
              <a:tr h="378831">
                <a:tc>
                  <a:txBody>
                    <a:bodyPr/>
                    <a:lstStyle/>
                    <a:p>
                      <a:pPr algn="ctr">
                        <a:spcAft>
                          <a:spcPts val="0"/>
                        </a:spcAft>
                      </a:pPr>
                      <a:r>
                        <a:rPr lang="en-GB" sz="1000" b="0" dirty="0">
                          <a:solidFill>
                            <a:schemeClr val="bg1"/>
                          </a:solidFill>
                          <a:effectLst/>
                          <a:latin typeface="+mn-lt"/>
                          <a:ea typeface="Verdana" panose="020B0604030504040204" pitchFamily="34" charset="0"/>
                          <a:cs typeface="Verdana" panose="020B0604030504040204" pitchFamily="34" charset="0"/>
                        </a:rPr>
                        <a:t>20+ years  outlook</a:t>
                      </a:r>
                    </a:p>
                  </a:txBody>
                  <a:tcPr marL="84406" marR="84406" marT="42203" marB="42203" anchor="ctr">
                    <a:lnL w="3175" cap="flat" cmpd="sng" algn="ctr">
                      <a:solidFill>
                        <a:schemeClr val="bg1">
                          <a:lumMod val="65000"/>
                        </a:schemeClr>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202661"/>
                    </a:solidFill>
                  </a:tcPr>
                </a:tc>
              </a:tr>
              <a:tr h="357273">
                <a:tc>
                  <a:txBody>
                    <a:bodyPr/>
                    <a:lstStyle/>
                    <a:p>
                      <a:endParaRPr lang="en-GB" sz="1500" dirty="0"/>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r>
              <a:tr h="357273">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r>
              <a:tr h="357273">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C0033"/>
                    </a:solidFill>
                  </a:tcPr>
                </a:tc>
              </a:tr>
              <a:tr h="357273">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C0033"/>
                    </a:solidFill>
                  </a:tcPr>
                </a:tc>
              </a:tr>
              <a:tr h="357273">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C0033"/>
                    </a:solidFill>
                  </a:tcPr>
                </a:tc>
              </a:tr>
              <a:tr h="357273">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r>
              <a:tr h="357273">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r>
            </a:tbl>
          </a:graphicData>
        </a:graphic>
      </p:graphicFrame>
      <p:sp>
        <p:nvSpPr>
          <p:cNvPr id="53" name="Rectangle 52"/>
          <p:cNvSpPr/>
          <p:nvPr/>
        </p:nvSpPr>
        <p:spPr>
          <a:xfrm>
            <a:off x="407136" y="1783082"/>
            <a:ext cx="415876" cy="466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grpSp>
        <p:nvGrpSpPr>
          <p:cNvPr id="28" name="Group 28"/>
          <p:cNvGrpSpPr/>
          <p:nvPr/>
        </p:nvGrpSpPr>
        <p:grpSpPr>
          <a:xfrm>
            <a:off x="4281900" y="4913391"/>
            <a:ext cx="2545420" cy="668223"/>
            <a:chOff x="4794631" y="5022666"/>
            <a:chExt cx="2757538" cy="723908"/>
          </a:xfrm>
        </p:grpSpPr>
        <p:sp>
          <p:nvSpPr>
            <p:cNvPr id="29" name="Rectangle 35"/>
            <p:cNvSpPr/>
            <p:nvPr/>
          </p:nvSpPr>
          <p:spPr>
            <a:xfrm>
              <a:off x="7147405" y="5045427"/>
              <a:ext cx="404764" cy="1674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Rectangle 36"/>
            <p:cNvSpPr/>
            <p:nvPr/>
          </p:nvSpPr>
          <p:spPr>
            <a:xfrm>
              <a:off x="7147405" y="5284710"/>
              <a:ext cx="404764" cy="1674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Rectangle 37"/>
            <p:cNvSpPr/>
            <p:nvPr/>
          </p:nvSpPr>
          <p:spPr>
            <a:xfrm>
              <a:off x="7147405" y="5523992"/>
              <a:ext cx="404764" cy="167489"/>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TextBox 43"/>
            <p:cNvSpPr txBox="1"/>
            <p:nvPr/>
          </p:nvSpPr>
          <p:spPr>
            <a:xfrm>
              <a:off x="4811557" y="5022666"/>
              <a:ext cx="2258841" cy="253890"/>
            </a:xfrm>
            <a:prstGeom prst="rect">
              <a:avLst/>
            </a:prstGeom>
            <a:noFill/>
          </p:spPr>
          <p:txBody>
            <a:bodyPr wrap="square" rtlCol="0">
              <a:spAutoFit/>
            </a:bodyPr>
            <a:lstStyle/>
            <a:p>
              <a:pPr algn="r"/>
              <a:r>
                <a:rPr lang="cs-CZ" sz="923" dirty="0" smtClean="0">
                  <a:solidFill>
                    <a:prstClr val="black"/>
                  </a:solidFill>
                </a:rPr>
                <a:t>Převládají pozitivní trendy </a:t>
              </a:r>
              <a:endParaRPr lang="en-GB" sz="923" dirty="0">
                <a:solidFill>
                  <a:prstClr val="black"/>
                </a:solidFill>
              </a:endParaRPr>
            </a:p>
          </p:txBody>
        </p:sp>
        <p:sp>
          <p:nvSpPr>
            <p:cNvPr id="44" name="TextBox 44"/>
            <p:cNvSpPr txBox="1"/>
            <p:nvPr/>
          </p:nvSpPr>
          <p:spPr>
            <a:xfrm>
              <a:off x="4834479" y="5253909"/>
              <a:ext cx="2258841" cy="253890"/>
            </a:xfrm>
            <a:prstGeom prst="rect">
              <a:avLst/>
            </a:prstGeom>
            <a:noFill/>
          </p:spPr>
          <p:txBody>
            <a:bodyPr wrap="square" rtlCol="0">
              <a:spAutoFit/>
            </a:bodyPr>
            <a:lstStyle/>
            <a:p>
              <a:pPr algn="r"/>
              <a:r>
                <a:rPr lang="cs-CZ" sz="923" dirty="0" smtClean="0">
                  <a:solidFill>
                    <a:prstClr val="black"/>
                  </a:solidFill>
                </a:rPr>
                <a:t>Trendy ukazují nejednoznačný obrázek</a:t>
              </a:r>
              <a:endParaRPr lang="en-GB" sz="923" dirty="0">
                <a:solidFill>
                  <a:prstClr val="black"/>
                </a:solidFill>
              </a:endParaRPr>
            </a:p>
          </p:txBody>
        </p:sp>
        <p:sp>
          <p:nvSpPr>
            <p:cNvPr id="45" name="TextBox 45"/>
            <p:cNvSpPr txBox="1"/>
            <p:nvPr/>
          </p:nvSpPr>
          <p:spPr>
            <a:xfrm>
              <a:off x="4794631" y="5492684"/>
              <a:ext cx="2298819" cy="253890"/>
            </a:xfrm>
            <a:prstGeom prst="rect">
              <a:avLst/>
            </a:prstGeom>
            <a:noFill/>
          </p:spPr>
          <p:txBody>
            <a:bodyPr wrap="square" rtlCol="0">
              <a:spAutoFit/>
            </a:bodyPr>
            <a:lstStyle/>
            <a:p>
              <a:pPr algn="r"/>
              <a:r>
                <a:rPr lang="cs-CZ" sz="923" dirty="0" smtClean="0">
                  <a:solidFill>
                    <a:prstClr val="black"/>
                  </a:solidFill>
                </a:rPr>
                <a:t>Převládají zhoršující trendy</a:t>
              </a:r>
              <a:endParaRPr lang="en-GB" sz="923" dirty="0">
                <a:solidFill>
                  <a:prstClr val="black"/>
                </a:solidFill>
              </a:endParaRPr>
            </a:p>
          </p:txBody>
        </p:sp>
      </p:grpSp>
      <p:grpSp>
        <p:nvGrpSpPr>
          <p:cNvPr id="46" name="Group 52"/>
          <p:cNvGrpSpPr/>
          <p:nvPr/>
        </p:nvGrpSpPr>
        <p:grpSpPr>
          <a:xfrm>
            <a:off x="6034114" y="4838320"/>
            <a:ext cx="2409534" cy="806106"/>
            <a:chOff x="3648891" y="4951264"/>
            <a:chExt cx="2610328" cy="873282"/>
          </a:xfrm>
        </p:grpSpPr>
        <p:sp>
          <p:nvSpPr>
            <p:cNvPr id="54" name="TextBox 53"/>
            <p:cNvSpPr txBox="1"/>
            <p:nvPr/>
          </p:nvSpPr>
          <p:spPr>
            <a:xfrm>
              <a:off x="3648891" y="5002827"/>
              <a:ext cx="2258841" cy="253890"/>
            </a:xfrm>
            <a:prstGeom prst="rect">
              <a:avLst/>
            </a:prstGeom>
            <a:noFill/>
          </p:spPr>
          <p:txBody>
            <a:bodyPr wrap="square" rtlCol="0">
              <a:spAutoFit/>
            </a:bodyPr>
            <a:lstStyle/>
            <a:p>
              <a:pPr algn="r"/>
              <a:r>
                <a:rPr lang="cs-CZ" sz="923" dirty="0" smtClean="0">
                  <a:solidFill>
                    <a:prstClr val="black"/>
                  </a:solidFill>
                </a:rPr>
                <a:t>Většinou ve směru</a:t>
              </a:r>
              <a:endParaRPr lang="en-GB" sz="923" dirty="0">
                <a:solidFill>
                  <a:prstClr val="black"/>
                </a:solidFill>
              </a:endParaRPr>
            </a:p>
          </p:txBody>
        </p:sp>
        <p:sp>
          <p:nvSpPr>
            <p:cNvPr id="55" name="TextBox 54"/>
            <p:cNvSpPr txBox="1"/>
            <p:nvPr/>
          </p:nvSpPr>
          <p:spPr>
            <a:xfrm>
              <a:off x="3654717" y="5225016"/>
              <a:ext cx="2258841" cy="253890"/>
            </a:xfrm>
            <a:prstGeom prst="rect">
              <a:avLst/>
            </a:prstGeom>
            <a:noFill/>
          </p:spPr>
          <p:txBody>
            <a:bodyPr wrap="square" rtlCol="0">
              <a:spAutoFit/>
            </a:bodyPr>
            <a:lstStyle/>
            <a:p>
              <a:pPr algn="r"/>
              <a:r>
                <a:rPr lang="cs-CZ" sz="923" dirty="0" smtClean="0">
                  <a:solidFill>
                    <a:prstClr val="black"/>
                  </a:solidFill>
                </a:rPr>
                <a:t>Částečně ve směru</a:t>
              </a:r>
              <a:endParaRPr lang="en-GB" sz="923" dirty="0">
                <a:solidFill>
                  <a:prstClr val="black"/>
                </a:solidFill>
              </a:endParaRPr>
            </a:p>
          </p:txBody>
        </p:sp>
        <p:sp>
          <p:nvSpPr>
            <p:cNvPr id="56" name="TextBox 55"/>
            <p:cNvSpPr txBox="1"/>
            <p:nvPr/>
          </p:nvSpPr>
          <p:spPr>
            <a:xfrm>
              <a:off x="3669088" y="5472842"/>
              <a:ext cx="2258841" cy="253890"/>
            </a:xfrm>
            <a:prstGeom prst="rect">
              <a:avLst/>
            </a:prstGeom>
            <a:noFill/>
          </p:spPr>
          <p:txBody>
            <a:bodyPr wrap="square" rtlCol="0">
              <a:spAutoFit/>
            </a:bodyPr>
            <a:lstStyle/>
            <a:p>
              <a:pPr algn="r"/>
              <a:r>
                <a:rPr lang="cs-CZ" sz="923" dirty="0" smtClean="0">
                  <a:solidFill>
                    <a:prstClr val="black"/>
                  </a:solidFill>
                </a:rPr>
                <a:t>Většinou ne ve směru</a:t>
              </a:r>
              <a:endParaRPr lang="en-GB" sz="923" dirty="0">
                <a:solidFill>
                  <a:prstClr val="black"/>
                </a:solidFill>
              </a:endParaRPr>
            </a:p>
          </p:txBody>
        </p:sp>
        <p:sp>
          <p:nvSpPr>
            <p:cNvPr id="57" name="Rectangle 56"/>
            <p:cNvSpPr/>
            <p:nvPr/>
          </p:nvSpPr>
          <p:spPr>
            <a:xfrm>
              <a:off x="5813959" y="5098534"/>
              <a:ext cx="422337" cy="530979"/>
            </a:xfrm>
            <a:prstGeom prst="rect">
              <a:avLst/>
            </a:prstGeom>
          </p:spPr>
          <p:txBody>
            <a:bodyPr wrap="none">
              <a:spAutoFit/>
            </a:bodyPr>
            <a:lstStyle/>
            <a:p>
              <a:pPr algn="ctr"/>
              <a:r>
                <a:rPr lang="en-GB" dirty="0">
                  <a:solidFill>
                    <a:srgbClr val="FFC000"/>
                  </a:solidFill>
                  <a:ea typeface="ヒラギノ角ゴ Pro W3"/>
                  <a:sym typeface="Wingdings" panose="05000000000000000000" pitchFamily="2" charset="2"/>
                </a:rPr>
                <a:t></a:t>
              </a:r>
              <a:endParaRPr lang="en-GB" sz="2585" dirty="0">
                <a:solidFill>
                  <a:srgbClr val="FFC000"/>
                </a:solidFill>
                <a:ea typeface="ヒラギノ角ゴ Pro W3"/>
              </a:endParaRPr>
            </a:p>
          </p:txBody>
        </p:sp>
        <p:sp>
          <p:nvSpPr>
            <p:cNvPr id="58" name="Rectangle 57"/>
            <p:cNvSpPr/>
            <p:nvPr/>
          </p:nvSpPr>
          <p:spPr>
            <a:xfrm>
              <a:off x="5819065" y="5424436"/>
              <a:ext cx="422337" cy="400110"/>
            </a:xfrm>
            <a:prstGeom prst="rect">
              <a:avLst/>
            </a:prstGeom>
          </p:spPr>
          <p:txBody>
            <a:bodyPr wrap="none">
              <a:spAutoFit/>
            </a:bodyPr>
            <a:lstStyle/>
            <a:p>
              <a:pPr algn="ctr"/>
              <a:r>
                <a:rPr lang="en-GB" dirty="0">
                  <a:solidFill>
                    <a:srgbClr val="CC0033"/>
                  </a:solidFill>
                  <a:sym typeface="Wingdings" panose="05000000000000000000" pitchFamily="2" charset="2"/>
                </a:rPr>
                <a:t></a:t>
              </a:r>
              <a:endParaRPr lang="en-GB" dirty="0">
                <a:solidFill>
                  <a:srgbClr val="CC0033"/>
                </a:solidFill>
              </a:endParaRPr>
            </a:p>
          </p:txBody>
        </p:sp>
        <p:sp>
          <p:nvSpPr>
            <p:cNvPr id="59" name="Rectangle 58"/>
            <p:cNvSpPr/>
            <p:nvPr/>
          </p:nvSpPr>
          <p:spPr>
            <a:xfrm>
              <a:off x="5836882" y="4951264"/>
              <a:ext cx="422337" cy="400110"/>
            </a:xfrm>
            <a:prstGeom prst="rect">
              <a:avLst/>
            </a:prstGeom>
          </p:spPr>
          <p:txBody>
            <a:bodyPr wrap="none">
              <a:spAutoFit/>
            </a:bodyPr>
            <a:lstStyle/>
            <a:p>
              <a:r>
                <a:rPr lang="en-GB" dirty="0">
                  <a:solidFill>
                    <a:srgbClr val="B4CB4C"/>
                  </a:solidFill>
                  <a:latin typeface="Times New Roman" panose="02020603050405020304" pitchFamily="18" charset="0"/>
                  <a:ea typeface="ヒラギノ角ゴ Pro W3"/>
                  <a:sym typeface="Wingdings" panose="05000000000000000000" pitchFamily="2" charset="2"/>
                </a:rPr>
                <a:t></a:t>
              </a:r>
              <a:endParaRPr lang="en-GB" dirty="0">
                <a:solidFill>
                  <a:srgbClr val="B4CB4C"/>
                </a:solidFill>
              </a:endParaRPr>
            </a:p>
          </p:txBody>
        </p:sp>
      </p:grpSp>
    </p:spTree>
    <p:extLst>
      <p:ext uri="{BB962C8B-B14F-4D97-AF65-F5344CB8AC3E}">
        <p14:creationId xmlns:p14="http://schemas.microsoft.com/office/powerpoint/2010/main" val="620167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6928" y="212016"/>
            <a:ext cx="8792308" cy="211015"/>
          </a:xfrm>
        </p:spPr>
        <p:txBody>
          <a:bodyPr/>
          <a:lstStyle/>
          <a:p>
            <a:r>
              <a:rPr lang="en-GB" sz="2400" dirty="0"/>
              <a:t>T</a:t>
            </a:r>
            <a:r>
              <a:rPr lang="cs-CZ" sz="2400" dirty="0" err="1"/>
              <a:t>ematický</a:t>
            </a:r>
            <a:r>
              <a:rPr lang="cs-CZ" sz="2400" dirty="0"/>
              <a:t> cíl</a:t>
            </a:r>
            <a:r>
              <a:rPr lang="en-GB" sz="2400" dirty="0"/>
              <a:t> 3:</a:t>
            </a:r>
            <a:r>
              <a:rPr lang="cs-CZ" sz="2400" dirty="0"/>
              <a:t> </a:t>
            </a:r>
            <a:r>
              <a:rPr lang="cs-CZ" sz="2585" dirty="0"/>
              <a:t>Ochrana před zdravotními riziky </a:t>
            </a:r>
            <a:br>
              <a:rPr lang="cs-CZ" sz="2585" dirty="0"/>
            </a:br>
            <a:r>
              <a:rPr lang="cs-CZ" sz="2585" dirty="0"/>
              <a:t>z nezdravého životního prostředí</a:t>
            </a:r>
            <a:endParaRPr lang="en-GB" sz="2585" dirty="0"/>
          </a:p>
        </p:txBody>
      </p:sp>
      <p:sp>
        <p:nvSpPr>
          <p:cNvPr id="5" name="Text Placeholder 4"/>
          <p:cNvSpPr>
            <a:spLocks noGrp="1"/>
          </p:cNvSpPr>
          <p:nvPr>
            <p:ph type="body" sz="quarter" idx="12"/>
          </p:nvPr>
        </p:nvSpPr>
        <p:spPr/>
        <p:txBody>
          <a:bodyPr/>
          <a:lstStyle/>
          <a:p>
            <a:r>
              <a:rPr lang="en-GB" dirty="0"/>
              <a:t>Source: EEA. SOER 2015 Synthesis report</a:t>
            </a:r>
            <a:r>
              <a:rPr lang="en-GB" dirty="0" smtClean="0"/>
              <a:t>.</a:t>
            </a:r>
            <a:endParaRPr lang="en-GB" dirty="0"/>
          </a:p>
        </p:txBody>
      </p:sp>
      <p:graphicFrame>
        <p:nvGraphicFramePr>
          <p:cNvPr id="4" name="Table 3"/>
          <p:cNvGraphicFramePr>
            <a:graphicFrameLocks noGrp="1"/>
          </p:cNvGraphicFramePr>
          <p:nvPr>
            <p:extLst/>
          </p:nvPr>
        </p:nvGraphicFramePr>
        <p:xfrm>
          <a:off x="552195" y="1880580"/>
          <a:ext cx="7933975" cy="2532844"/>
        </p:xfrm>
        <a:graphic>
          <a:graphicData uri="http://schemas.openxmlformats.org/drawingml/2006/table">
            <a:tbl>
              <a:tblPr firstRow="1" firstCol="1" bandRow="1">
                <a:effectLst/>
              </a:tblPr>
              <a:tblGrid>
                <a:gridCol w="4489625"/>
                <a:gridCol w="1219862"/>
                <a:gridCol w="1186275"/>
                <a:gridCol w="1038213"/>
              </a:tblGrid>
              <a:tr h="379828">
                <a:tc>
                  <a:txBody>
                    <a:bodyPr/>
                    <a:lstStyle/>
                    <a:p>
                      <a:pPr>
                        <a:spcAft>
                          <a:spcPts val="0"/>
                        </a:spcAft>
                      </a:pPr>
                      <a:r>
                        <a:rPr lang="en-GB" sz="1100" b="0" i="1" dirty="0">
                          <a:solidFill>
                            <a:srgbClr val="202661"/>
                          </a:solidFill>
                          <a:effectLst/>
                          <a:latin typeface="+mn-lt"/>
                          <a:ea typeface="ヒラギノ角ゴ Pro W3"/>
                        </a:rPr>
                        <a:t> </a:t>
                      </a:r>
                    </a:p>
                  </a:txBody>
                  <a:tcPr marL="84406" marR="84406" marT="42203" marB="42203">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3175" cap="flat" cmpd="sng" algn="ctr">
                      <a:solidFill>
                        <a:schemeClr val="bg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000" b="0" dirty="0" smtClean="0">
                          <a:solidFill>
                            <a:schemeClr val="bg1"/>
                          </a:solidFill>
                          <a:effectLst/>
                          <a:latin typeface="+mn-lt"/>
                          <a:ea typeface="Verdana" panose="020B0604030504040204" pitchFamily="34" charset="0"/>
                          <a:cs typeface="Verdana" panose="020B0604030504040204" pitchFamily="34" charset="0"/>
                        </a:rPr>
                        <a:t>Past </a:t>
                      </a:r>
                      <a:r>
                        <a:rPr lang="en-GB" sz="1000" b="0" baseline="0" dirty="0" smtClean="0">
                          <a:solidFill>
                            <a:schemeClr val="bg1"/>
                          </a:solidFill>
                          <a:effectLst/>
                          <a:latin typeface="+mn-lt"/>
                          <a:ea typeface="Verdana" panose="020B0604030504040204" pitchFamily="34" charset="0"/>
                          <a:cs typeface="Verdana" panose="020B0604030504040204" pitchFamily="34" charset="0"/>
                        </a:rPr>
                        <a:t>(</a:t>
                      </a:r>
                      <a:r>
                        <a:rPr lang="en-GB" sz="1000" b="0" dirty="0" smtClean="0">
                          <a:solidFill>
                            <a:schemeClr val="bg1"/>
                          </a:solidFill>
                          <a:effectLst/>
                          <a:latin typeface="+mn-lt"/>
                          <a:ea typeface="Verdana" panose="020B0604030504040204" pitchFamily="34" charset="0"/>
                          <a:cs typeface="Verdana" panose="020B0604030504040204" pitchFamily="34" charset="0"/>
                        </a:rPr>
                        <a:t>5–10 </a:t>
                      </a:r>
                      <a:br>
                        <a:rPr lang="en-GB" sz="1000" b="0" dirty="0" smtClean="0">
                          <a:solidFill>
                            <a:schemeClr val="bg1"/>
                          </a:solidFill>
                          <a:effectLst/>
                          <a:latin typeface="+mn-lt"/>
                          <a:ea typeface="Verdana" panose="020B0604030504040204" pitchFamily="34" charset="0"/>
                          <a:cs typeface="Verdana" panose="020B0604030504040204" pitchFamily="34" charset="0"/>
                        </a:rPr>
                      </a:br>
                      <a:r>
                        <a:rPr lang="en-GB" sz="1000" b="0" dirty="0" smtClean="0">
                          <a:solidFill>
                            <a:schemeClr val="bg1"/>
                          </a:solidFill>
                          <a:effectLst/>
                          <a:latin typeface="+mn-lt"/>
                          <a:ea typeface="Verdana" panose="020B0604030504040204" pitchFamily="34" charset="0"/>
                          <a:cs typeface="Verdana" panose="020B0604030504040204" pitchFamily="34" charset="0"/>
                        </a:rPr>
                        <a:t>year) trends</a:t>
                      </a:r>
                      <a:endParaRPr lang="en-GB" sz="1000" b="0" dirty="0">
                        <a:solidFill>
                          <a:schemeClr val="bg1"/>
                        </a:solidFill>
                        <a:effectLst/>
                        <a:latin typeface="+mn-lt"/>
                        <a:ea typeface="Verdana" panose="020B0604030504040204" pitchFamily="34" charset="0"/>
                        <a:cs typeface="Verdana" panose="020B0604030504040204" pitchFamily="34" charset="0"/>
                      </a:endParaRPr>
                    </a:p>
                  </a:txBody>
                  <a:tcPr marL="84406" marR="84406" marT="42203" marB="42203" anchor="ctr">
                    <a:lnL w="6350" cap="flat" cmpd="sng" algn="ctr">
                      <a:solidFill>
                        <a:schemeClr val="tx1"/>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202661"/>
                    </a:solidFill>
                  </a:tcPr>
                </a:tc>
                <a:tc>
                  <a:txBody>
                    <a:bodyPr/>
                    <a:lstStyle/>
                    <a:p>
                      <a:pPr algn="ctr">
                        <a:spcAft>
                          <a:spcPts val="0"/>
                        </a:spcAft>
                      </a:pPr>
                      <a:endParaRPr lang="en-GB" sz="1000" b="0" dirty="0">
                        <a:solidFill>
                          <a:schemeClr val="bg1"/>
                        </a:solidFill>
                        <a:effectLst/>
                        <a:latin typeface="+mn-lt"/>
                        <a:ea typeface="Verdana" panose="020B0604030504040204" pitchFamily="34" charset="0"/>
                        <a:cs typeface="Verdana" panose="020B0604030504040204" pitchFamily="34" charset="0"/>
                      </a:endParaRPr>
                    </a:p>
                  </a:txBody>
                  <a:tcPr marL="84406" marR="84406" marT="42203" marB="42203" anchor="ctr">
                    <a:lnL w="3175" cap="flat" cmpd="sng" algn="ctr">
                      <a:solidFill>
                        <a:schemeClr val="bg1">
                          <a:lumMod val="65000"/>
                        </a:schemeClr>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000" b="0" dirty="0">
                          <a:solidFill>
                            <a:schemeClr val="bg1"/>
                          </a:solidFill>
                          <a:effectLst/>
                          <a:latin typeface="+mn-lt"/>
                          <a:ea typeface="Verdana" panose="020B0604030504040204" pitchFamily="34" charset="0"/>
                          <a:cs typeface="Verdana" panose="020B0604030504040204" pitchFamily="34" charset="0"/>
                        </a:rPr>
                        <a:t>Progress to policy targets</a:t>
                      </a: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202661"/>
                    </a:solidFill>
                  </a:tcPr>
                </a:tc>
              </a:tr>
              <a:tr h="357273">
                <a:tc>
                  <a:txBody>
                    <a:bodyPr/>
                    <a:lstStyle/>
                    <a:p>
                      <a:pPr lvl="1">
                        <a:spcAft>
                          <a:spcPts val="0"/>
                        </a:spcAft>
                      </a:pPr>
                      <a:r>
                        <a:rPr lang="cs-CZ" sz="1100" b="1" kern="1200" dirty="0" smtClean="0">
                          <a:solidFill>
                            <a:srgbClr val="202661"/>
                          </a:solidFill>
                          <a:effectLst/>
                          <a:latin typeface="+mn-lt"/>
                          <a:ea typeface="ヒラギノ角ゴ Pro W3"/>
                          <a:cs typeface="+mn-cs"/>
                        </a:rPr>
                        <a:t>Znečistění vody a související zdravotní rizika</a:t>
                      </a:r>
                      <a:endParaRPr lang="en-GB" sz="1100" b="1" kern="1200" dirty="0">
                        <a:solidFill>
                          <a:srgbClr val="202661"/>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1500" dirty="0"/>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GB" sz="1500" dirty="0"/>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500" dirty="0" smtClean="0">
                          <a:solidFill>
                            <a:srgbClr val="B4CB4C"/>
                          </a:solidFill>
                          <a:latin typeface="Times New Roman" panose="02020603050405020304" pitchFamily="18" charset="0"/>
                          <a:ea typeface="ヒラギノ角ゴ Pro W3"/>
                          <a:sym typeface="Wingdings" panose="05000000000000000000" pitchFamily="2" charset="2"/>
                        </a:rPr>
                        <a:t> </a:t>
                      </a:r>
                      <a:r>
                        <a:rPr lang="en-GB" sz="1700" dirty="0" smtClean="0">
                          <a:solidFill>
                            <a:schemeClr val="tx1"/>
                          </a:solidFill>
                          <a:effectLst/>
                          <a:latin typeface="+mn-lt"/>
                          <a:ea typeface="ヒラギノ角ゴ Pro W3"/>
                          <a:sym typeface="Wingdings" panose="05000000000000000000" pitchFamily="2" charset="2"/>
                        </a:rPr>
                        <a:t>/ </a:t>
                      </a:r>
                      <a:r>
                        <a:rPr lang="en-GB" sz="1700" dirty="0" smtClean="0">
                          <a:solidFill>
                            <a:srgbClr val="FFC000"/>
                          </a:solidFill>
                          <a:effectLst/>
                          <a:latin typeface="+mn-lt"/>
                          <a:ea typeface="ヒラギノ角ゴ Pro W3"/>
                          <a:sym typeface="Wingdings" panose="05000000000000000000" pitchFamily="2" charset="2"/>
                        </a:rPr>
                        <a:t></a:t>
                      </a:r>
                      <a:endParaRPr lang="en-GB" sz="2600" dirty="0">
                        <a:solidFill>
                          <a:srgbClr val="FFC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kern="1200" dirty="0" smtClean="0">
                          <a:solidFill>
                            <a:srgbClr val="202661"/>
                          </a:solidFill>
                          <a:effectLst/>
                          <a:latin typeface="+mn-lt"/>
                          <a:ea typeface="ヒラギノ角ゴ Pro W3"/>
                          <a:cs typeface="+mn-cs"/>
                        </a:rPr>
                        <a:t>Znečištění ovzduší a související zdravotní rizika</a:t>
                      </a:r>
                      <a:endParaRPr lang="en-GB" sz="1100" b="1" kern="1200" dirty="0">
                        <a:solidFill>
                          <a:srgbClr val="202661"/>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spcAft>
                          <a:spcPts val="0"/>
                        </a:spcAft>
                      </a:pPr>
                      <a:r>
                        <a:rPr lang="en-GB" sz="1700" kern="1200" dirty="0" smtClean="0">
                          <a:solidFill>
                            <a:srgbClr val="FFC000"/>
                          </a:solidFill>
                          <a:effectLst/>
                          <a:latin typeface="+mn-lt"/>
                          <a:ea typeface="ヒラギノ角ゴ Pro W3"/>
                          <a:cs typeface="+mn-cs"/>
                          <a:sym typeface="Wingdings" panose="05000000000000000000" pitchFamily="2" charset="2"/>
                        </a:rPr>
                        <a:t></a:t>
                      </a:r>
                      <a:endParaRPr lang="en-GB" sz="1700" kern="1200" dirty="0">
                        <a:solidFill>
                          <a:srgbClr val="FFC000"/>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kern="1200" dirty="0" smtClean="0">
                          <a:solidFill>
                            <a:srgbClr val="202661"/>
                          </a:solidFill>
                          <a:effectLst/>
                          <a:latin typeface="+mn-lt"/>
                          <a:ea typeface="ヒラギノ角ゴ Pro W3"/>
                          <a:cs typeface="+mn-cs"/>
                        </a:rPr>
                        <a:t>Hluk </a:t>
                      </a:r>
                      <a:r>
                        <a:rPr lang="en-GB" sz="1100" b="1" kern="1200" dirty="0" smtClean="0">
                          <a:solidFill>
                            <a:srgbClr val="202661"/>
                          </a:solidFill>
                          <a:effectLst/>
                          <a:latin typeface="+mn-lt"/>
                          <a:ea typeface="ヒラギノ角ゴ Pro W3"/>
                          <a:cs typeface="+mn-cs"/>
                        </a:rPr>
                        <a:t>(</a:t>
                      </a:r>
                      <a:r>
                        <a:rPr lang="cs-CZ" sz="1100" b="1" kern="1200" dirty="0" smtClean="0">
                          <a:solidFill>
                            <a:srgbClr val="202661"/>
                          </a:solidFill>
                          <a:effectLst/>
                          <a:latin typeface="+mn-lt"/>
                          <a:ea typeface="ヒラギノ角ゴ Pro W3"/>
                          <a:cs typeface="+mn-cs"/>
                        </a:rPr>
                        <a:t>hlavně</a:t>
                      </a:r>
                      <a:r>
                        <a:rPr lang="cs-CZ" sz="1100" b="1" kern="1200" baseline="0" dirty="0" smtClean="0">
                          <a:solidFill>
                            <a:srgbClr val="202661"/>
                          </a:solidFill>
                          <a:effectLst/>
                          <a:latin typeface="+mn-lt"/>
                          <a:ea typeface="ヒラギノ角ゴ Pro W3"/>
                          <a:cs typeface="+mn-cs"/>
                        </a:rPr>
                        <a:t> v městských oblastech</a:t>
                      </a:r>
                      <a:r>
                        <a:rPr lang="en-GB" sz="1100" b="1" kern="1200" dirty="0" smtClean="0">
                          <a:solidFill>
                            <a:srgbClr val="202661"/>
                          </a:solidFill>
                          <a:effectLst/>
                          <a:latin typeface="+mn-lt"/>
                          <a:ea typeface="ヒラギノ角ゴ Pro W3"/>
                          <a:cs typeface="+mn-cs"/>
                        </a:rPr>
                        <a:t>)</a:t>
                      </a:r>
                      <a:endParaRPr lang="en-GB" sz="1100" b="1" kern="1200" dirty="0">
                        <a:solidFill>
                          <a:srgbClr val="202661"/>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700" dirty="0" smtClean="0">
                          <a:solidFill>
                            <a:srgbClr val="FFC000"/>
                          </a:solidFill>
                          <a:effectLst/>
                          <a:latin typeface="+mn-lt"/>
                          <a:ea typeface="ヒラギノ角ゴ Pro W3"/>
                          <a:sym typeface="Wingdings" panose="05000000000000000000" pitchFamily="2" charset="2"/>
                        </a:rPr>
                        <a:t></a:t>
                      </a:r>
                      <a:endParaRPr lang="en-GB" sz="2600" dirty="0">
                        <a:solidFill>
                          <a:srgbClr val="FFC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kern="1200" dirty="0" smtClean="0">
                          <a:solidFill>
                            <a:srgbClr val="202661"/>
                          </a:solidFill>
                          <a:effectLst/>
                          <a:latin typeface="+mn-lt"/>
                          <a:ea typeface="ヒラギノ角ゴ Pro W3"/>
                          <a:cs typeface="+mn-cs"/>
                        </a:rPr>
                        <a:t>Městské systémy a kvalita života</a:t>
                      </a:r>
                      <a:endParaRPr lang="en-GB" sz="1100" b="1" kern="1200" dirty="0">
                        <a:solidFill>
                          <a:srgbClr val="202661"/>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900" smtClean="0">
                          <a:solidFill>
                            <a:srgbClr val="000000"/>
                          </a:solidFill>
                          <a:effectLst/>
                          <a:latin typeface="+mn-lt"/>
                          <a:ea typeface="ヒラギノ角ゴ Pro W3"/>
                        </a:rPr>
                        <a:t>No target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kern="1200" dirty="0" smtClean="0">
                          <a:solidFill>
                            <a:srgbClr val="202661"/>
                          </a:solidFill>
                          <a:effectLst/>
                          <a:latin typeface="+mn-lt"/>
                          <a:ea typeface="ヒラギノ角ゴ Pro W3"/>
                          <a:cs typeface="+mn-cs"/>
                        </a:rPr>
                        <a:t>Klimatická změna a související zdravotní rizika</a:t>
                      </a:r>
                      <a:endParaRPr lang="en-GB" sz="1100" b="1" kern="1200" dirty="0">
                        <a:solidFill>
                          <a:srgbClr val="202661"/>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C0033"/>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900" dirty="0" smtClean="0">
                          <a:solidFill>
                            <a:srgbClr val="000000"/>
                          </a:solidFill>
                          <a:effectLst/>
                          <a:latin typeface="+mn-lt"/>
                          <a:ea typeface="ヒラギノ角ゴ Pro W3"/>
                        </a:rPr>
                        <a:t>No target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357273">
                <a:tc>
                  <a:txBody>
                    <a:bodyPr/>
                    <a:lstStyle/>
                    <a:p>
                      <a:pPr lvl="1">
                        <a:spcAft>
                          <a:spcPts val="0"/>
                        </a:spcAft>
                      </a:pPr>
                      <a:r>
                        <a:rPr lang="cs-CZ" sz="1100" b="1" kern="1200" dirty="0" smtClean="0">
                          <a:solidFill>
                            <a:srgbClr val="202661"/>
                          </a:solidFill>
                          <a:effectLst/>
                          <a:latin typeface="+mn-lt"/>
                          <a:ea typeface="ヒラギノ角ゴ Pro W3"/>
                          <a:cs typeface="+mn-cs"/>
                        </a:rPr>
                        <a:t>Chemikálie a související zdravotní rizika</a:t>
                      </a:r>
                      <a:endParaRPr lang="en-GB" sz="1100" b="1" kern="1200" dirty="0">
                        <a:solidFill>
                          <a:srgbClr val="202661"/>
                        </a:solidFill>
                        <a:effectLst/>
                        <a:latin typeface="+mn-lt"/>
                        <a:ea typeface="ヒラギノ角ゴ Pro W3"/>
                        <a:cs typeface="+mn-cs"/>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900" dirty="0">
                          <a:solidFill>
                            <a:srgbClr val="000000"/>
                          </a:solidFill>
                          <a:effectLst/>
                          <a:latin typeface="+mn-lt"/>
                          <a:ea typeface="ヒラギノ角ゴ Pro W3"/>
                        </a:rPr>
                        <a:t> </a:t>
                      </a: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C0033"/>
                    </a:solidFill>
                  </a:tcPr>
                </a:tc>
                <a:tc>
                  <a:txBody>
                    <a:bodyPr/>
                    <a:lstStyle/>
                    <a:p>
                      <a:pPr algn="ctr">
                        <a:spcAft>
                          <a:spcPts val="0"/>
                        </a:spcAft>
                      </a:pPr>
                      <a:endParaRPr lang="en-GB" sz="11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700" dirty="0" smtClean="0">
                          <a:solidFill>
                            <a:srgbClr val="FFC000"/>
                          </a:solidFill>
                          <a:effectLst/>
                          <a:latin typeface="+mn-lt"/>
                          <a:ea typeface="ヒラギノ角ゴ Pro W3"/>
                          <a:sym typeface="Wingdings" panose="05000000000000000000" pitchFamily="2" charset="2"/>
                        </a:rPr>
                        <a:t></a:t>
                      </a:r>
                      <a:r>
                        <a:rPr lang="en-GB" sz="1700" dirty="0" smtClean="0">
                          <a:solidFill>
                            <a:srgbClr val="61CDC0"/>
                          </a:solidFill>
                          <a:effectLst/>
                          <a:latin typeface="+mn-lt"/>
                          <a:ea typeface="ヒラギノ角ゴ Pro W3"/>
                          <a:sym typeface="Wingdings" panose="05000000000000000000" pitchFamily="2" charset="2"/>
                        </a:rPr>
                        <a:t> </a:t>
                      </a:r>
                      <a:r>
                        <a:rPr lang="en-GB" sz="1700" dirty="0" smtClean="0">
                          <a:solidFill>
                            <a:schemeClr val="tx1"/>
                          </a:solidFill>
                          <a:effectLst/>
                          <a:latin typeface="+mn-lt"/>
                          <a:ea typeface="ヒラギノ角ゴ Pro W3"/>
                          <a:sym typeface="Wingdings" panose="05000000000000000000" pitchFamily="2" charset="2"/>
                        </a:rPr>
                        <a:t>/ </a:t>
                      </a:r>
                      <a:r>
                        <a:rPr lang="en-GB" sz="1700" dirty="0" smtClean="0">
                          <a:solidFill>
                            <a:srgbClr val="CC0033"/>
                          </a:solidFill>
                          <a:effectLst/>
                          <a:latin typeface="+mn-lt"/>
                          <a:ea typeface="ヒラギノ角ゴ Pro W3"/>
                          <a:sym typeface="Wingdings" panose="05000000000000000000" pitchFamily="2" charset="2"/>
                        </a:rPr>
                        <a:t></a:t>
                      </a:r>
                      <a:endParaRPr lang="en-GB" sz="2600" dirty="0">
                        <a:solidFill>
                          <a:srgbClr val="CC0033"/>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bl>
          </a:graphicData>
        </a:graphic>
      </p:graphicFrame>
      <p:sp>
        <p:nvSpPr>
          <p:cNvPr id="7" name="Pentagon 6"/>
          <p:cNvSpPr/>
          <p:nvPr/>
        </p:nvSpPr>
        <p:spPr>
          <a:xfrm>
            <a:off x="682335" y="2373924"/>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eaLnBrk="1" fontAlgn="auto" hangingPunct="1">
              <a:spcBef>
                <a:spcPts val="0"/>
              </a:spcBef>
              <a:spcAft>
                <a:spcPts val="0"/>
              </a:spcAft>
            </a:pPr>
            <a:endParaRPr lang="en-US" sz="738" dirty="0">
              <a:solidFill>
                <a:prstClr val="white"/>
              </a:solidFill>
            </a:endParaRPr>
          </a:p>
        </p:txBody>
      </p:sp>
      <p:sp>
        <p:nvSpPr>
          <p:cNvPr id="47" name="Pentagon 46"/>
          <p:cNvSpPr/>
          <p:nvPr/>
        </p:nvSpPr>
        <p:spPr>
          <a:xfrm>
            <a:off x="682335" y="2725615"/>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eaLnBrk="1" fontAlgn="auto" hangingPunct="1">
              <a:spcBef>
                <a:spcPts val="0"/>
              </a:spcBef>
              <a:spcAft>
                <a:spcPts val="0"/>
              </a:spcAft>
            </a:pPr>
            <a:endParaRPr lang="en-US" sz="738" dirty="0">
              <a:solidFill>
                <a:prstClr val="white"/>
              </a:solidFill>
            </a:endParaRPr>
          </a:p>
        </p:txBody>
      </p:sp>
      <p:sp>
        <p:nvSpPr>
          <p:cNvPr id="48" name="Pentagon 47"/>
          <p:cNvSpPr/>
          <p:nvPr/>
        </p:nvSpPr>
        <p:spPr>
          <a:xfrm>
            <a:off x="682335" y="3077308"/>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eaLnBrk="1" fontAlgn="auto" hangingPunct="1">
              <a:spcBef>
                <a:spcPts val="0"/>
              </a:spcBef>
              <a:spcAft>
                <a:spcPts val="0"/>
              </a:spcAft>
            </a:pPr>
            <a:endParaRPr lang="en-US" sz="738" dirty="0">
              <a:solidFill>
                <a:prstClr val="white"/>
              </a:solidFill>
            </a:endParaRPr>
          </a:p>
        </p:txBody>
      </p:sp>
      <p:sp>
        <p:nvSpPr>
          <p:cNvPr id="49" name="Pentagon 48"/>
          <p:cNvSpPr/>
          <p:nvPr/>
        </p:nvSpPr>
        <p:spPr>
          <a:xfrm>
            <a:off x="682335" y="3444777"/>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eaLnBrk="1" fontAlgn="auto" hangingPunct="1">
              <a:spcBef>
                <a:spcPts val="0"/>
              </a:spcBef>
              <a:spcAft>
                <a:spcPts val="0"/>
              </a:spcAft>
            </a:pPr>
            <a:endParaRPr lang="en-US" sz="738" dirty="0">
              <a:solidFill>
                <a:prstClr val="white"/>
              </a:solidFill>
            </a:endParaRPr>
          </a:p>
        </p:txBody>
      </p:sp>
      <p:sp>
        <p:nvSpPr>
          <p:cNvPr id="50" name="Pentagon 49"/>
          <p:cNvSpPr/>
          <p:nvPr/>
        </p:nvSpPr>
        <p:spPr>
          <a:xfrm>
            <a:off x="682335" y="3796470"/>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eaLnBrk="1" fontAlgn="auto" hangingPunct="1">
              <a:spcBef>
                <a:spcPts val="0"/>
              </a:spcBef>
              <a:spcAft>
                <a:spcPts val="0"/>
              </a:spcAft>
            </a:pPr>
            <a:endParaRPr lang="en-US" sz="738" dirty="0">
              <a:solidFill>
                <a:prstClr val="white"/>
              </a:solidFill>
            </a:endParaRPr>
          </a:p>
        </p:txBody>
      </p:sp>
      <p:sp>
        <p:nvSpPr>
          <p:cNvPr id="51" name="Pentagon 50"/>
          <p:cNvSpPr/>
          <p:nvPr/>
        </p:nvSpPr>
        <p:spPr>
          <a:xfrm>
            <a:off x="682335" y="4171169"/>
            <a:ext cx="281354" cy="140677"/>
          </a:xfrm>
          <a:prstGeom prst="homePlate">
            <a:avLst/>
          </a:prstGeom>
          <a:solidFill>
            <a:srgbClr val="202661"/>
          </a:solidFill>
          <a:ln w="6350">
            <a:solidFill>
              <a:srgbClr val="2026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eaLnBrk="1" fontAlgn="auto" hangingPunct="1">
              <a:spcBef>
                <a:spcPts val="0"/>
              </a:spcBef>
              <a:spcAft>
                <a:spcPts val="0"/>
              </a:spcAft>
            </a:pPr>
            <a:endParaRPr lang="en-US" sz="738" dirty="0">
              <a:solidFill>
                <a:prstClr val="white"/>
              </a:solidFill>
            </a:endParaRPr>
          </a:p>
        </p:txBody>
      </p:sp>
      <p:graphicFrame>
        <p:nvGraphicFramePr>
          <p:cNvPr id="6" name="Table 5"/>
          <p:cNvGraphicFramePr>
            <a:graphicFrameLocks noGrp="1"/>
          </p:cNvGraphicFramePr>
          <p:nvPr>
            <p:extLst/>
          </p:nvPr>
        </p:nvGraphicFramePr>
        <p:xfrm>
          <a:off x="6248400" y="1880580"/>
          <a:ext cx="1216100" cy="2521821"/>
        </p:xfrm>
        <a:graphic>
          <a:graphicData uri="http://schemas.openxmlformats.org/drawingml/2006/table">
            <a:tbl>
              <a:tblPr firstRow="1" firstCol="1" bandRow="1">
                <a:effectLst/>
              </a:tblPr>
              <a:tblGrid>
                <a:gridCol w="1216100"/>
              </a:tblGrid>
              <a:tr h="378831">
                <a:tc>
                  <a:txBody>
                    <a:bodyPr/>
                    <a:lstStyle/>
                    <a:p>
                      <a:pPr algn="ctr">
                        <a:spcAft>
                          <a:spcPts val="0"/>
                        </a:spcAft>
                      </a:pPr>
                      <a:r>
                        <a:rPr lang="en-GB" sz="1000" b="0" dirty="0">
                          <a:solidFill>
                            <a:schemeClr val="bg1"/>
                          </a:solidFill>
                          <a:effectLst/>
                          <a:latin typeface="+mn-lt"/>
                          <a:ea typeface="Verdana" panose="020B0604030504040204" pitchFamily="34" charset="0"/>
                          <a:cs typeface="Verdana" panose="020B0604030504040204" pitchFamily="34" charset="0"/>
                        </a:rPr>
                        <a:t>20+ years  outlook</a:t>
                      </a:r>
                    </a:p>
                  </a:txBody>
                  <a:tcPr marL="84406" marR="84406" marT="42203" marB="42203" anchor="ctr">
                    <a:lnL w="3175" cap="flat" cmpd="sng" algn="ctr">
                      <a:solidFill>
                        <a:schemeClr val="bg1">
                          <a:lumMod val="65000"/>
                        </a:schemeClr>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202661"/>
                    </a:solidFill>
                  </a:tcPr>
                </a:tc>
              </a:tr>
              <a:tr h="357963">
                <a:tc>
                  <a:txBody>
                    <a:bodyPr/>
                    <a:lstStyle/>
                    <a:p>
                      <a:endParaRPr lang="en-GB" sz="900" dirty="0"/>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r>
              <a:tr h="357963">
                <a:tc>
                  <a:txBody>
                    <a:bodyPr/>
                    <a:lstStyle/>
                    <a:p>
                      <a:pPr algn="ctr">
                        <a:spcAft>
                          <a:spcPts val="0"/>
                        </a:spcAft>
                      </a:pPr>
                      <a:r>
                        <a:rPr lang="en-GB" sz="900" dirty="0">
                          <a:solidFill>
                            <a:srgbClr val="000000"/>
                          </a:solidFill>
                          <a:effectLst/>
                          <a:latin typeface="+mn-lt"/>
                          <a:ea typeface="ヒラギノ角ゴ Pro W3"/>
                        </a:rPr>
                        <a:t> </a:t>
                      </a: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r>
              <a:tr h="357963">
                <a:tc>
                  <a:txBody>
                    <a:bodyPr/>
                    <a:lstStyle/>
                    <a:p>
                      <a:pPr algn="ctr">
                        <a:spcAft>
                          <a:spcPts val="0"/>
                        </a:spcAft>
                      </a:pPr>
                      <a:r>
                        <a:rPr lang="en-GB" sz="900" dirty="0" smtClean="0">
                          <a:solidFill>
                            <a:srgbClr val="000000"/>
                          </a:solidFill>
                          <a:effectLst/>
                          <a:latin typeface="+mn-lt"/>
                          <a:ea typeface="ヒラギノ角ゴ Pro W3"/>
                        </a:rPr>
                        <a:t>/</a:t>
                      </a:r>
                      <a:r>
                        <a:rPr lang="en-GB" sz="900" dirty="0">
                          <a:solidFill>
                            <a:srgbClr val="000000"/>
                          </a:solidFill>
                          <a:effectLst/>
                          <a:latin typeface="+mn-lt"/>
                          <a:ea typeface="ヒラギノ角ゴ Pro W3"/>
                        </a:rPr>
                        <a:t> </a:t>
                      </a: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357963">
                <a:tc>
                  <a:txBody>
                    <a:bodyPr/>
                    <a:lstStyle/>
                    <a:p>
                      <a:pPr algn="ctr">
                        <a:spcAft>
                          <a:spcPts val="0"/>
                        </a:spcAft>
                      </a:pPr>
                      <a:r>
                        <a:rPr lang="en-GB" sz="900" dirty="0">
                          <a:solidFill>
                            <a:srgbClr val="000000"/>
                          </a:solidFill>
                          <a:effectLst/>
                          <a:latin typeface="+mn-lt"/>
                          <a:ea typeface="ヒラギノ角ゴ Pro W3"/>
                        </a:rPr>
                        <a:t> </a:t>
                      </a: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r>
              <a:tr h="355569">
                <a:tc>
                  <a:txBody>
                    <a:bodyPr/>
                    <a:lstStyle/>
                    <a:p>
                      <a:pPr algn="ctr">
                        <a:spcAft>
                          <a:spcPts val="0"/>
                        </a:spcAft>
                      </a:pPr>
                      <a:r>
                        <a:rPr lang="en-GB" sz="900" dirty="0">
                          <a:solidFill>
                            <a:srgbClr val="000000"/>
                          </a:solidFill>
                          <a:effectLst/>
                          <a:latin typeface="+mn-lt"/>
                          <a:ea typeface="ヒラギノ角ゴ Pro W3"/>
                        </a:rPr>
                        <a:t> </a:t>
                      </a: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C0033"/>
                    </a:solidFill>
                  </a:tcPr>
                </a:tc>
              </a:tr>
              <a:tr h="355569">
                <a:tc>
                  <a:txBody>
                    <a:bodyPr/>
                    <a:lstStyle/>
                    <a:p>
                      <a:pPr algn="ctr">
                        <a:spcAft>
                          <a:spcPts val="0"/>
                        </a:spcAft>
                      </a:pPr>
                      <a:r>
                        <a:rPr lang="en-GB" sz="900" dirty="0">
                          <a:solidFill>
                            <a:srgbClr val="1F497D"/>
                          </a:solidFill>
                          <a:effectLst/>
                          <a:latin typeface="+mn-lt"/>
                          <a:ea typeface="ヒラギノ角ゴ Pro W3"/>
                        </a:rPr>
                        <a:t>  </a:t>
                      </a:r>
                      <a:endParaRPr lang="en-GB" sz="900" dirty="0">
                        <a:solidFill>
                          <a:srgbClr val="000000"/>
                        </a:solidFill>
                        <a:effectLst/>
                        <a:latin typeface="+mn-lt"/>
                        <a:ea typeface="ヒラギノ角ゴ Pro W3"/>
                      </a:endParaRPr>
                    </a:p>
                  </a:txBody>
                  <a:tcPr marL="84406" marR="84406" marT="42203" marB="42203"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C000"/>
                    </a:solidFill>
                  </a:tcPr>
                </a:tc>
              </a:tr>
            </a:tbl>
          </a:graphicData>
        </a:graphic>
      </p:graphicFrame>
      <p:sp>
        <p:nvSpPr>
          <p:cNvPr id="32" name="Rectangle 31"/>
          <p:cNvSpPr/>
          <p:nvPr/>
        </p:nvSpPr>
        <p:spPr>
          <a:xfrm>
            <a:off x="407136" y="1783082"/>
            <a:ext cx="415876" cy="466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grpSp>
        <p:nvGrpSpPr>
          <p:cNvPr id="27" name="Group 52"/>
          <p:cNvGrpSpPr/>
          <p:nvPr/>
        </p:nvGrpSpPr>
        <p:grpSpPr>
          <a:xfrm>
            <a:off x="6259733" y="4646494"/>
            <a:ext cx="2409534" cy="806106"/>
            <a:chOff x="3648891" y="4951264"/>
            <a:chExt cx="2610328" cy="873282"/>
          </a:xfrm>
        </p:grpSpPr>
        <p:sp>
          <p:nvSpPr>
            <p:cNvPr id="30" name="TextBox 53"/>
            <p:cNvSpPr txBox="1"/>
            <p:nvPr/>
          </p:nvSpPr>
          <p:spPr>
            <a:xfrm>
              <a:off x="3648891" y="5002827"/>
              <a:ext cx="2258841" cy="253890"/>
            </a:xfrm>
            <a:prstGeom prst="rect">
              <a:avLst/>
            </a:prstGeom>
            <a:noFill/>
          </p:spPr>
          <p:txBody>
            <a:bodyPr wrap="square" rtlCol="0">
              <a:spAutoFit/>
            </a:bodyPr>
            <a:lstStyle/>
            <a:p>
              <a:pPr algn="r"/>
              <a:r>
                <a:rPr lang="cs-CZ" sz="923" dirty="0" smtClean="0">
                  <a:solidFill>
                    <a:prstClr val="black"/>
                  </a:solidFill>
                </a:rPr>
                <a:t>Většinou ve směru</a:t>
              </a:r>
              <a:endParaRPr lang="en-GB" sz="923" dirty="0">
                <a:solidFill>
                  <a:prstClr val="black"/>
                </a:solidFill>
              </a:endParaRPr>
            </a:p>
          </p:txBody>
        </p:sp>
        <p:sp>
          <p:nvSpPr>
            <p:cNvPr id="31" name="TextBox 54"/>
            <p:cNvSpPr txBox="1"/>
            <p:nvPr/>
          </p:nvSpPr>
          <p:spPr>
            <a:xfrm>
              <a:off x="3654717" y="5225016"/>
              <a:ext cx="2258841" cy="253890"/>
            </a:xfrm>
            <a:prstGeom prst="rect">
              <a:avLst/>
            </a:prstGeom>
            <a:noFill/>
          </p:spPr>
          <p:txBody>
            <a:bodyPr wrap="square" rtlCol="0">
              <a:spAutoFit/>
            </a:bodyPr>
            <a:lstStyle/>
            <a:p>
              <a:pPr algn="r"/>
              <a:r>
                <a:rPr lang="cs-CZ" sz="923" dirty="0" smtClean="0">
                  <a:solidFill>
                    <a:prstClr val="black"/>
                  </a:solidFill>
                </a:rPr>
                <a:t>Částečně ve směru</a:t>
              </a:r>
              <a:endParaRPr lang="en-GB" sz="923" dirty="0">
                <a:solidFill>
                  <a:prstClr val="black"/>
                </a:solidFill>
              </a:endParaRPr>
            </a:p>
          </p:txBody>
        </p:sp>
        <p:sp>
          <p:nvSpPr>
            <p:cNvPr id="33" name="TextBox 55"/>
            <p:cNvSpPr txBox="1"/>
            <p:nvPr/>
          </p:nvSpPr>
          <p:spPr>
            <a:xfrm>
              <a:off x="3669088" y="5472842"/>
              <a:ext cx="2258841" cy="253890"/>
            </a:xfrm>
            <a:prstGeom prst="rect">
              <a:avLst/>
            </a:prstGeom>
            <a:noFill/>
          </p:spPr>
          <p:txBody>
            <a:bodyPr wrap="square" rtlCol="0">
              <a:spAutoFit/>
            </a:bodyPr>
            <a:lstStyle/>
            <a:p>
              <a:pPr algn="r"/>
              <a:r>
                <a:rPr lang="cs-CZ" sz="923" dirty="0" smtClean="0">
                  <a:solidFill>
                    <a:prstClr val="black"/>
                  </a:solidFill>
                </a:rPr>
                <a:t>Většinou ne ve směru</a:t>
              </a:r>
              <a:endParaRPr lang="en-GB" sz="923" dirty="0">
                <a:solidFill>
                  <a:prstClr val="black"/>
                </a:solidFill>
              </a:endParaRPr>
            </a:p>
          </p:txBody>
        </p:sp>
        <p:sp>
          <p:nvSpPr>
            <p:cNvPr id="34" name="Rectangle 56"/>
            <p:cNvSpPr/>
            <p:nvPr/>
          </p:nvSpPr>
          <p:spPr>
            <a:xfrm>
              <a:off x="5813959" y="5098534"/>
              <a:ext cx="422337" cy="530979"/>
            </a:xfrm>
            <a:prstGeom prst="rect">
              <a:avLst/>
            </a:prstGeom>
          </p:spPr>
          <p:txBody>
            <a:bodyPr wrap="none">
              <a:spAutoFit/>
            </a:bodyPr>
            <a:lstStyle/>
            <a:p>
              <a:pPr algn="ctr"/>
              <a:r>
                <a:rPr lang="en-GB" dirty="0">
                  <a:solidFill>
                    <a:srgbClr val="FFC000"/>
                  </a:solidFill>
                  <a:ea typeface="ヒラギノ角ゴ Pro W3"/>
                  <a:sym typeface="Wingdings" panose="05000000000000000000" pitchFamily="2" charset="2"/>
                </a:rPr>
                <a:t></a:t>
              </a:r>
              <a:endParaRPr lang="en-GB" sz="2585" dirty="0">
                <a:solidFill>
                  <a:srgbClr val="FFC000"/>
                </a:solidFill>
                <a:ea typeface="ヒラギノ角ゴ Pro W3"/>
              </a:endParaRPr>
            </a:p>
          </p:txBody>
        </p:sp>
        <p:sp>
          <p:nvSpPr>
            <p:cNvPr id="35" name="Rectangle 57"/>
            <p:cNvSpPr/>
            <p:nvPr/>
          </p:nvSpPr>
          <p:spPr>
            <a:xfrm>
              <a:off x="5819065" y="5424436"/>
              <a:ext cx="422337" cy="400110"/>
            </a:xfrm>
            <a:prstGeom prst="rect">
              <a:avLst/>
            </a:prstGeom>
          </p:spPr>
          <p:txBody>
            <a:bodyPr wrap="none">
              <a:spAutoFit/>
            </a:bodyPr>
            <a:lstStyle/>
            <a:p>
              <a:pPr algn="ctr"/>
              <a:r>
                <a:rPr lang="en-GB" dirty="0">
                  <a:solidFill>
                    <a:srgbClr val="CC0033"/>
                  </a:solidFill>
                  <a:sym typeface="Wingdings" panose="05000000000000000000" pitchFamily="2" charset="2"/>
                </a:rPr>
                <a:t></a:t>
              </a:r>
              <a:endParaRPr lang="en-GB" dirty="0">
                <a:solidFill>
                  <a:srgbClr val="CC0033"/>
                </a:solidFill>
              </a:endParaRPr>
            </a:p>
          </p:txBody>
        </p:sp>
        <p:sp>
          <p:nvSpPr>
            <p:cNvPr id="39" name="Rectangle 58"/>
            <p:cNvSpPr/>
            <p:nvPr/>
          </p:nvSpPr>
          <p:spPr>
            <a:xfrm>
              <a:off x="5836882" y="4951264"/>
              <a:ext cx="422337" cy="400110"/>
            </a:xfrm>
            <a:prstGeom prst="rect">
              <a:avLst/>
            </a:prstGeom>
          </p:spPr>
          <p:txBody>
            <a:bodyPr wrap="none">
              <a:spAutoFit/>
            </a:bodyPr>
            <a:lstStyle/>
            <a:p>
              <a:r>
                <a:rPr lang="en-GB" dirty="0">
                  <a:solidFill>
                    <a:srgbClr val="B4CB4C"/>
                  </a:solidFill>
                  <a:latin typeface="Times New Roman" panose="02020603050405020304" pitchFamily="18" charset="0"/>
                  <a:ea typeface="ヒラギノ角ゴ Pro W3"/>
                  <a:sym typeface="Wingdings" panose="05000000000000000000" pitchFamily="2" charset="2"/>
                </a:rPr>
                <a:t></a:t>
              </a:r>
              <a:endParaRPr lang="en-GB" dirty="0">
                <a:solidFill>
                  <a:srgbClr val="B4CB4C"/>
                </a:solidFill>
              </a:endParaRPr>
            </a:p>
          </p:txBody>
        </p:sp>
      </p:grpSp>
      <p:grpSp>
        <p:nvGrpSpPr>
          <p:cNvPr id="40" name="Group 28"/>
          <p:cNvGrpSpPr/>
          <p:nvPr/>
        </p:nvGrpSpPr>
        <p:grpSpPr>
          <a:xfrm>
            <a:off x="4429549" y="4690362"/>
            <a:ext cx="2545420" cy="668223"/>
            <a:chOff x="4794631" y="5022666"/>
            <a:chExt cx="2757538" cy="723908"/>
          </a:xfrm>
        </p:grpSpPr>
        <p:sp>
          <p:nvSpPr>
            <p:cNvPr id="41" name="Rectangle 35"/>
            <p:cNvSpPr/>
            <p:nvPr/>
          </p:nvSpPr>
          <p:spPr>
            <a:xfrm>
              <a:off x="7147405" y="5045427"/>
              <a:ext cx="404764" cy="1674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Rectangle 36"/>
            <p:cNvSpPr/>
            <p:nvPr/>
          </p:nvSpPr>
          <p:spPr>
            <a:xfrm>
              <a:off x="7147405" y="5284710"/>
              <a:ext cx="404764" cy="1674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3" name="Rectangle 37"/>
            <p:cNvSpPr/>
            <p:nvPr/>
          </p:nvSpPr>
          <p:spPr>
            <a:xfrm>
              <a:off x="7147405" y="5523992"/>
              <a:ext cx="404764" cy="167489"/>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8" name="TextBox 43"/>
            <p:cNvSpPr txBox="1"/>
            <p:nvPr/>
          </p:nvSpPr>
          <p:spPr>
            <a:xfrm>
              <a:off x="4811557" y="5022666"/>
              <a:ext cx="2258841" cy="253890"/>
            </a:xfrm>
            <a:prstGeom prst="rect">
              <a:avLst/>
            </a:prstGeom>
            <a:noFill/>
          </p:spPr>
          <p:txBody>
            <a:bodyPr wrap="square" rtlCol="0">
              <a:spAutoFit/>
            </a:bodyPr>
            <a:lstStyle/>
            <a:p>
              <a:pPr algn="r"/>
              <a:r>
                <a:rPr lang="cs-CZ" sz="923" dirty="0" smtClean="0">
                  <a:solidFill>
                    <a:prstClr val="black"/>
                  </a:solidFill>
                </a:rPr>
                <a:t>Převládají pozitivní trendy </a:t>
              </a:r>
              <a:endParaRPr lang="en-GB" sz="923" dirty="0">
                <a:solidFill>
                  <a:prstClr val="black"/>
                </a:solidFill>
              </a:endParaRPr>
            </a:p>
          </p:txBody>
        </p:sp>
        <p:sp>
          <p:nvSpPr>
            <p:cNvPr id="59" name="TextBox 44"/>
            <p:cNvSpPr txBox="1"/>
            <p:nvPr/>
          </p:nvSpPr>
          <p:spPr>
            <a:xfrm>
              <a:off x="4834479" y="5253909"/>
              <a:ext cx="2258841" cy="253890"/>
            </a:xfrm>
            <a:prstGeom prst="rect">
              <a:avLst/>
            </a:prstGeom>
            <a:noFill/>
          </p:spPr>
          <p:txBody>
            <a:bodyPr wrap="square" rtlCol="0">
              <a:spAutoFit/>
            </a:bodyPr>
            <a:lstStyle/>
            <a:p>
              <a:pPr algn="r"/>
              <a:r>
                <a:rPr lang="cs-CZ" sz="923" dirty="0" smtClean="0">
                  <a:solidFill>
                    <a:prstClr val="black"/>
                  </a:solidFill>
                </a:rPr>
                <a:t>Trendy ukazují nejednoznačný obrázek</a:t>
              </a:r>
              <a:endParaRPr lang="en-GB" sz="923" dirty="0">
                <a:solidFill>
                  <a:prstClr val="black"/>
                </a:solidFill>
              </a:endParaRPr>
            </a:p>
          </p:txBody>
        </p:sp>
        <p:sp>
          <p:nvSpPr>
            <p:cNvPr id="60" name="TextBox 45"/>
            <p:cNvSpPr txBox="1"/>
            <p:nvPr/>
          </p:nvSpPr>
          <p:spPr>
            <a:xfrm>
              <a:off x="4794631" y="5492684"/>
              <a:ext cx="2298819" cy="253890"/>
            </a:xfrm>
            <a:prstGeom prst="rect">
              <a:avLst/>
            </a:prstGeom>
            <a:noFill/>
          </p:spPr>
          <p:txBody>
            <a:bodyPr wrap="square" rtlCol="0">
              <a:spAutoFit/>
            </a:bodyPr>
            <a:lstStyle/>
            <a:p>
              <a:pPr algn="r"/>
              <a:r>
                <a:rPr lang="cs-CZ" sz="923" dirty="0" smtClean="0">
                  <a:solidFill>
                    <a:prstClr val="black"/>
                  </a:solidFill>
                </a:rPr>
                <a:t>Převládají zhoršující trendy</a:t>
              </a:r>
              <a:endParaRPr lang="en-GB" sz="923" dirty="0">
                <a:solidFill>
                  <a:prstClr val="black"/>
                </a:solidFill>
              </a:endParaRPr>
            </a:p>
          </p:txBody>
        </p:sp>
      </p:grpSp>
    </p:spTree>
    <p:extLst>
      <p:ext uri="{BB962C8B-B14F-4D97-AF65-F5344CB8AC3E}">
        <p14:creationId xmlns:p14="http://schemas.microsoft.com/office/powerpoint/2010/main" val="293240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621753107"/>
              </p:ext>
            </p:extLst>
          </p:nvPr>
        </p:nvGraphicFramePr>
        <p:xfrm>
          <a:off x="1268005" y="1898654"/>
          <a:ext cx="6492839" cy="1989788"/>
        </p:xfrm>
        <a:graphic>
          <a:graphicData uri="http://schemas.openxmlformats.org/drawingml/2006/table">
            <a:tbl>
              <a:tblPr firstRow="1" firstCol="1" bandRow="1">
                <a:tableStyleId>{93296810-A885-4BE3-A3E7-6D5BEEA58F35}</a:tableStyleId>
              </a:tblPr>
              <a:tblGrid>
                <a:gridCol w="845843"/>
                <a:gridCol w="194212"/>
                <a:gridCol w="253218"/>
                <a:gridCol w="253218"/>
                <a:gridCol w="253218"/>
                <a:gridCol w="253218"/>
                <a:gridCol w="253218"/>
                <a:gridCol w="253218"/>
                <a:gridCol w="253218"/>
                <a:gridCol w="194212"/>
                <a:gridCol w="253218"/>
                <a:gridCol w="253218"/>
                <a:gridCol w="253218"/>
                <a:gridCol w="253218"/>
                <a:gridCol w="253218"/>
                <a:gridCol w="253218"/>
                <a:gridCol w="253218"/>
                <a:gridCol w="194212"/>
                <a:gridCol w="253218"/>
                <a:gridCol w="253218"/>
                <a:gridCol w="253218"/>
                <a:gridCol w="253218"/>
                <a:gridCol w="253218"/>
                <a:gridCol w="253218"/>
              </a:tblGrid>
              <a:tr h="652347">
                <a:tc>
                  <a:txBody>
                    <a:bodyPr/>
                    <a:lstStyle/>
                    <a:p>
                      <a:pPr algn="ctr" rtl="0" fontAlgn="b">
                        <a:lnSpc>
                          <a:spcPct val="100000"/>
                        </a:lnSpc>
                      </a:pPr>
                      <a:endParaRPr lang="en-GB" sz="1100" b="0" i="0" u="none" strike="noStrike" dirty="0">
                        <a:solidFill>
                          <a:srgbClr val="202661"/>
                        </a:solidFill>
                        <a:effectLst/>
                        <a:latin typeface="+mn-lt"/>
                      </a:endParaRPr>
                    </a:p>
                  </a:txBody>
                  <a:tcPr marL="0" marR="0" marT="0" marB="0" anchor="ctr">
                    <a:lnB w="3175" cap="flat" cmpd="sng" algn="ctr">
                      <a:solidFill>
                        <a:schemeClr val="bg1"/>
                      </a:solidFill>
                      <a:prstDash val="sysDot"/>
                      <a:round/>
                      <a:headEnd type="none" w="med" len="med"/>
                      <a:tailEnd type="none" w="med" len="med"/>
                    </a:lnB>
                    <a:noFill/>
                  </a:tcPr>
                </a:tc>
                <a:tc>
                  <a:txBody>
                    <a:bodyPr/>
                    <a:lstStyle/>
                    <a:p>
                      <a:pPr algn="ctr" rtl="0" fontAlgn="b">
                        <a:lnSpc>
                          <a:spcPct val="100000"/>
                        </a:lnSpc>
                      </a:pPr>
                      <a:endParaRPr lang="en-GB" sz="1100" b="0" i="0" u="none" strike="noStrike" dirty="0">
                        <a:solidFill>
                          <a:srgbClr val="202661"/>
                        </a:solidFill>
                        <a:effectLst/>
                        <a:latin typeface="+mn-lt"/>
                      </a:endParaRPr>
                    </a:p>
                  </a:txBody>
                  <a:tcPr marL="0" marR="0" marT="0" marB="0" anchor="ctr">
                    <a:lnB w="3175" cap="flat" cmpd="sng" algn="ctr">
                      <a:solidFill>
                        <a:schemeClr val="bg1"/>
                      </a:solidFill>
                      <a:prstDash val="sysDot"/>
                      <a:round/>
                      <a:headEnd type="none" w="med" len="med"/>
                      <a:tailEnd type="none" w="med" len="med"/>
                    </a:lnB>
                    <a:noFill/>
                  </a:tcPr>
                </a:tc>
                <a:tc gridSpan="7">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cs-CZ" sz="1000" b="0" kern="1200" baseline="0" dirty="0" smtClean="0"/>
                        <a:t>Ochrana, zachování a rozvoj přírodního bohatství</a:t>
                      </a:r>
                      <a:endParaRPr lang="en-GB" sz="1000" b="0" kern="1200" baseline="0" dirty="0" smtClean="0">
                        <a:solidFill>
                          <a:srgbClr val="202661"/>
                        </a:solidFill>
                        <a:latin typeface="+mn-lt"/>
                        <a:ea typeface="Open Sans Extrabold" pitchFamily="34" charset="0"/>
                        <a:cs typeface="Open Sans Extrabold" pitchFamily="34" charset="0"/>
                      </a:endParaRPr>
                    </a:p>
                  </a:txBody>
                  <a:tcPr marL="84406" marR="84406" marT="42203" marB="42203" anchor="ctr">
                    <a:solidFill>
                      <a:srgbClr val="202661"/>
                    </a:solidFill>
                  </a:tcPr>
                </a:tc>
                <a:tc hMerge="1">
                  <a:txBody>
                    <a:bodyPr/>
                    <a:lstStyle/>
                    <a:p>
                      <a:pPr algn="l" rtl="0" fontAlgn="b">
                        <a:lnSpc>
                          <a:spcPts val="1100"/>
                        </a:lnSpc>
                      </a:pPr>
                      <a:endParaRPr lang="en-GB" sz="1000" b="0" i="0" u="none" strike="noStrike" dirty="0">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c hMerge="1">
                  <a:txBody>
                    <a:bodyPr/>
                    <a:lstStyle/>
                    <a:p>
                      <a:pPr algn="l" rtl="0" fontAlgn="b">
                        <a:lnSpc>
                          <a:spcPts val="1100"/>
                        </a:lnSpc>
                      </a:pPr>
                      <a:endParaRPr lang="en-GB" sz="1000" b="0" i="0" u="none" strike="noStrike" dirty="0">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c hMerge="1">
                  <a:txBody>
                    <a:bodyPr/>
                    <a:lstStyle/>
                    <a:p>
                      <a:pPr algn="l" rtl="0" fontAlgn="b">
                        <a:lnSpc>
                          <a:spcPts val="1100"/>
                        </a:lnSpc>
                      </a:pPr>
                      <a:endParaRPr lang="en-GB" sz="1000" b="0" i="0" u="none" strike="noStrike" dirty="0">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c hMerge="1">
                  <a:txBody>
                    <a:bodyPr/>
                    <a:lstStyle/>
                    <a:p>
                      <a:pPr algn="l" rtl="0" fontAlgn="b">
                        <a:lnSpc>
                          <a:spcPts val="1100"/>
                        </a:lnSpc>
                      </a:pPr>
                      <a:endParaRPr lang="en-GB" sz="1000" b="0" i="0" u="none" strike="noStrike" dirty="0">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c hMerge="1">
                  <a:txBody>
                    <a:bodyPr/>
                    <a:lstStyle/>
                    <a:p>
                      <a:pPr algn="l" rtl="0" fontAlgn="b">
                        <a:lnSpc>
                          <a:spcPts val="1100"/>
                        </a:lnSpc>
                      </a:pPr>
                      <a:endParaRPr lang="en-GB" sz="1000" b="0" i="0" u="none" strike="noStrike" dirty="0">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c hMerge="1">
                  <a:txBody>
                    <a:bodyPr/>
                    <a:lstStyle/>
                    <a:p>
                      <a:pPr algn="l" rtl="0" fontAlgn="b">
                        <a:lnSpc>
                          <a:spcPts val="1100"/>
                        </a:lnSpc>
                      </a:pPr>
                      <a:endParaRPr lang="en-GB" sz="1000" b="0" i="0" u="none" strike="noStrike" dirty="0">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GB" sz="1100" b="0" kern="1200" baseline="0" dirty="0" smtClean="0">
                        <a:solidFill>
                          <a:srgbClr val="202661"/>
                        </a:solidFill>
                        <a:latin typeface="+mn-lt"/>
                        <a:ea typeface="Open Sans Extrabold" pitchFamily="34" charset="0"/>
                        <a:cs typeface="Open Sans Extrabold" pitchFamily="34" charset="0"/>
                      </a:endParaRPr>
                    </a:p>
                  </a:txBody>
                  <a:tcPr marL="0" marR="0" marT="0" marB="0" anchor="ctr">
                    <a:solidFill>
                      <a:schemeClr val="bg1"/>
                    </a:solidFill>
                  </a:tcPr>
                </a:tc>
                <a:tc gridSpan="7">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cs-CZ" altLang="en-US" sz="1000" b="0" kern="1200" baseline="0" dirty="0" smtClean="0"/>
                        <a:t>Efektivní využívání zdrojů a nízkouhlíková ekonomika </a:t>
                      </a:r>
                      <a:endParaRPr lang="en-GB" altLang="en-US" sz="1000" b="0" kern="1200" baseline="0" dirty="0" smtClean="0">
                        <a:solidFill>
                          <a:srgbClr val="202661"/>
                        </a:solidFill>
                        <a:latin typeface="+mn-lt"/>
                        <a:ea typeface="Open Sans Extrabold" pitchFamily="34" charset="0"/>
                        <a:cs typeface="Open Sans Extrabold" pitchFamily="34" charset="0"/>
                      </a:endParaRPr>
                    </a:p>
                  </a:txBody>
                  <a:tcPr marL="84406" marR="84406" marT="42203" marB="42203" anchor="ctr">
                    <a:solidFill>
                      <a:srgbClr val="202661"/>
                    </a:solidFill>
                  </a:tcPr>
                </a:tc>
                <a:tc hMerge="1">
                  <a:txBody>
                    <a:bodyPr/>
                    <a:lstStyle/>
                    <a:p>
                      <a:pPr algn="l" rtl="0" fontAlgn="b">
                        <a:lnSpc>
                          <a:spcPts val="1100"/>
                        </a:lnSpc>
                      </a:pPr>
                      <a:endParaRPr lang="en-GB" sz="1000" b="0" i="0" u="none" strike="noStrike" dirty="0">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c hMerge="1">
                  <a:txBody>
                    <a:bodyPr/>
                    <a:lstStyle/>
                    <a:p>
                      <a:pPr algn="l" rtl="0" fontAlgn="b">
                        <a:lnSpc>
                          <a:spcPts val="1100"/>
                        </a:lnSpc>
                      </a:pPr>
                      <a:endParaRPr lang="en-GB" sz="1000" b="0" i="0" u="none" strike="noStrike" dirty="0">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c hMerge="1">
                  <a:txBody>
                    <a:bodyPr/>
                    <a:lstStyle/>
                    <a:p>
                      <a:pPr algn="l" rtl="0" fontAlgn="b">
                        <a:lnSpc>
                          <a:spcPts val="1100"/>
                        </a:lnSpc>
                      </a:pPr>
                      <a:endParaRPr lang="en-GB" sz="1000" b="0" i="0" u="none" strike="noStrike" dirty="0">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c hMerge="1">
                  <a:txBody>
                    <a:bodyPr/>
                    <a:lstStyle/>
                    <a:p>
                      <a:pPr algn="l" rtl="0" fontAlgn="b">
                        <a:lnSpc>
                          <a:spcPts val="1100"/>
                        </a:lnSpc>
                      </a:pPr>
                      <a:endParaRPr lang="en-GB" sz="1000" b="0" i="0" u="none" strike="noStrike" dirty="0">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c hMerge="1">
                  <a:txBody>
                    <a:bodyPr/>
                    <a:lstStyle/>
                    <a:p>
                      <a:pPr algn="l" rtl="0" fontAlgn="b">
                        <a:lnSpc>
                          <a:spcPts val="1100"/>
                        </a:lnSpc>
                      </a:pPr>
                      <a:endParaRPr lang="en-GB" sz="1000" b="0" i="0" u="none" strike="noStrike" dirty="0">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c hMerge="1">
                  <a:txBody>
                    <a:bodyPr/>
                    <a:lstStyle/>
                    <a:p>
                      <a:pPr algn="l" rtl="0" fontAlgn="b">
                        <a:lnSpc>
                          <a:spcPts val="1100"/>
                        </a:lnSpc>
                      </a:pPr>
                      <a:endParaRPr lang="en-GB" sz="1000" b="0" i="0" u="none" strike="noStrike" dirty="0">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GB" altLang="en-US" sz="1100" b="0" kern="1200" baseline="0" dirty="0" smtClean="0">
                        <a:solidFill>
                          <a:srgbClr val="202661"/>
                        </a:solidFill>
                        <a:latin typeface="+mn-lt"/>
                        <a:ea typeface="Open Sans Extrabold" pitchFamily="34" charset="0"/>
                        <a:cs typeface="Open Sans Extrabold" pitchFamily="34" charset="0"/>
                      </a:endParaRPr>
                    </a:p>
                  </a:txBody>
                  <a:tcPr marL="0" marR="0" marT="0" marB="0" anchor="ctr">
                    <a:solidFill>
                      <a:schemeClr val="bg1"/>
                    </a:solidFill>
                  </a:tcPr>
                </a:tc>
                <a:tc gridSpan="6">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cs-CZ" sz="1000" b="0" kern="1200" baseline="0" dirty="0" smtClean="0"/>
                        <a:t>Ochrana před zdravotními riziky z nezdravého životního prostředí</a:t>
                      </a:r>
                      <a:endParaRPr lang="en-GB" sz="1000" b="0" kern="1200" baseline="0" dirty="0" smtClean="0">
                        <a:solidFill>
                          <a:srgbClr val="202661"/>
                        </a:solidFill>
                        <a:latin typeface="+mn-lt"/>
                        <a:ea typeface="Open Sans Extrabold" pitchFamily="34" charset="0"/>
                        <a:cs typeface="Open Sans Extrabold" pitchFamily="34" charset="0"/>
                      </a:endParaRPr>
                    </a:p>
                  </a:txBody>
                  <a:tcPr marL="84406" marR="84406" marT="42203" marB="42203" anchor="ctr">
                    <a:solidFill>
                      <a:srgbClr val="202661"/>
                    </a:solidFill>
                  </a:tcPr>
                </a:tc>
                <a:tc hMerge="1">
                  <a:txBody>
                    <a:bodyPr/>
                    <a:lstStyle/>
                    <a:p>
                      <a:pPr algn="l" rtl="0" fontAlgn="b">
                        <a:lnSpc>
                          <a:spcPts val="1100"/>
                        </a:lnSpc>
                      </a:pPr>
                      <a:endParaRPr lang="en-GB" sz="1000" b="0" i="0" u="none" strike="noStrike" dirty="0">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c hMerge="1">
                  <a:txBody>
                    <a:bodyPr/>
                    <a:lstStyle/>
                    <a:p>
                      <a:pPr algn="l" rtl="0" fontAlgn="b">
                        <a:lnSpc>
                          <a:spcPts val="1100"/>
                        </a:lnSpc>
                      </a:pPr>
                      <a:endParaRPr lang="en-GB" sz="1000" b="0" i="0" u="none" strike="noStrike" dirty="0">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c hMerge="1">
                  <a:txBody>
                    <a:bodyPr/>
                    <a:lstStyle/>
                    <a:p>
                      <a:pPr algn="l" rtl="0" fontAlgn="b">
                        <a:lnSpc>
                          <a:spcPts val="1100"/>
                        </a:lnSpc>
                      </a:pPr>
                      <a:endParaRPr lang="en-GB" sz="1000" b="0" i="0" u="none" strike="noStrike">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c hMerge="1">
                  <a:txBody>
                    <a:bodyPr/>
                    <a:lstStyle/>
                    <a:p>
                      <a:pPr algn="l" rtl="0" fontAlgn="b">
                        <a:lnSpc>
                          <a:spcPts val="1100"/>
                        </a:lnSpc>
                      </a:pPr>
                      <a:endParaRPr lang="en-GB" sz="1000" b="0" i="0" u="none" strike="noStrike" dirty="0">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c hMerge="1">
                  <a:txBody>
                    <a:bodyPr/>
                    <a:lstStyle/>
                    <a:p>
                      <a:pPr algn="l" rtl="0" fontAlgn="b">
                        <a:lnSpc>
                          <a:spcPts val="1100"/>
                        </a:lnSpc>
                      </a:pPr>
                      <a:endParaRPr lang="en-GB" sz="1000" b="0" i="0" u="none" strike="noStrike" dirty="0">
                        <a:solidFill>
                          <a:srgbClr val="202661"/>
                        </a:solidFill>
                        <a:effectLst/>
                        <a:latin typeface="+mn-lt"/>
                      </a:endParaRPr>
                    </a:p>
                  </a:txBody>
                  <a:tcPr vert="vert270" anchor="ctr">
                    <a:lnB w="76200" cap="flat" cmpd="sng" algn="ctr">
                      <a:solidFill>
                        <a:schemeClr val="bg1"/>
                      </a:solidFill>
                      <a:prstDash val="solid"/>
                      <a:round/>
                      <a:headEnd type="none" w="med" len="med"/>
                      <a:tailEnd type="none" w="med" len="med"/>
                    </a:lnB>
                    <a:noFill/>
                  </a:tcPr>
                </a:tc>
              </a:tr>
              <a:tr h="168812">
                <a:tc>
                  <a:txBody>
                    <a:bodyPr/>
                    <a:lstStyle/>
                    <a:p>
                      <a:pPr algn="ctr" rtl="0" fontAlgn="b">
                        <a:lnSpc>
                          <a:spcPct val="100000"/>
                        </a:lnSpc>
                      </a:pPr>
                      <a:endParaRPr lang="en-GB" sz="1100" b="0" i="0" u="none" strike="noStrike" dirty="0">
                        <a:solidFill>
                          <a:srgbClr val="202661"/>
                        </a:solidFill>
                        <a:effectLst/>
                        <a:latin typeface="+mn-lt"/>
                      </a:endParaRPr>
                    </a:p>
                  </a:txBody>
                  <a:tcPr marL="0" marR="0" marT="0" marB="0" anchor="ct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solidFill>
                      <a:schemeClr val="bg1"/>
                    </a:solidFill>
                  </a:tcPr>
                </a:tc>
                <a:tc>
                  <a:txBody>
                    <a:bodyPr/>
                    <a:lstStyle/>
                    <a:p>
                      <a:pPr algn="ctr" rtl="0" fontAlgn="b">
                        <a:lnSpc>
                          <a:spcPct val="100000"/>
                        </a:lnSpc>
                      </a:pPr>
                      <a:endParaRPr lang="en-GB" sz="1100" b="0" i="0" u="none" strike="noStrike" dirty="0">
                        <a:solidFill>
                          <a:srgbClr val="202661"/>
                        </a:solidFill>
                        <a:effectLst/>
                        <a:latin typeface="+mn-lt"/>
                      </a:endParaRPr>
                    </a:p>
                  </a:txBody>
                  <a:tcPr marL="0" marR="0" marT="0" marB="0" anchor="ct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solidFill>
                      <a:schemeClr val="bg1"/>
                    </a:solidFill>
                  </a:tcPr>
                </a:tc>
                <a:tc gridSpan="7">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GB" sz="1100" b="0" kern="1200" baseline="0" dirty="0" smtClean="0">
                        <a:solidFill>
                          <a:srgbClr val="202661"/>
                        </a:solidFill>
                        <a:latin typeface="+mn-lt"/>
                        <a:ea typeface="Open Sans Extrabold" pitchFamily="34" charset="0"/>
                        <a:cs typeface="Open Sans Extrabold" pitchFamily="34" charset="0"/>
                      </a:endParaRPr>
                    </a:p>
                  </a:txBody>
                  <a:tcPr marL="0" marR="0"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GB" sz="1100" b="0" kern="1200" baseline="0" dirty="0" smtClean="0">
                        <a:solidFill>
                          <a:srgbClr val="202661"/>
                        </a:solidFill>
                        <a:latin typeface="+mn-lt"/>
                        <a:ea typeface="Open Sans Extrabold" pitchFamily="34" charset="0"/>
                        <a:cs typeface="Open Sans Extrabold" pitchFamily="34" charset="0"/>
                      </a:endParaRPr>
                    </a:p>
                  </a:txBody>
                  <a:tcPr marL="0" marR="0" marT="0" marB="0" anchor="ctr">
                    <a:solidFill>
                      <a:schemeClr val="bg1"/>
                    </a:solidFill>
                  </a:tcPr>
                </a:tc>
                <a:tc gridSpan="7">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GB" altLang="en-US" sz="1100" b="0" kern="1200" baseline="0" dirty="0" smtClean="0">
                        <a:solidFill>
                          <a:srgbClr val="202661"/>
                        </a:solidFill>
                        <a:latin typeface="+mn-lt"/>
                        <a:ea typeface="Open Sans Extrabold" pitchFamily="34" charset="0"/>
                        <a:cs typeface="Open Sans Extrabold" pitchFamily="34" charset="0"/>
                      </a:endParaRPr>
                    </a:p>
                  </a:txBody>
                  <a:tcPr marL="0" marR="0"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GB" altLang="en-US" sz="1100" b="0" kern="1200" baseline="0" dirty="0" smtClean="0">
                        <a:solidFill>
                          <a:srgbClr val="202661"/>
                        </a:solidFill>
                        <a:latin typeface="+mn-lt"/>
                        <a:ea typeface="Open Sans Extrabold" pitchFamily="34" charset="0"/>
                        <a:cs typeface="Open Sans Extrabold" pitchFamily="34" charset="0"/>
                      </a:endParaRPr>
                    </a:p>
                  </a:txBody>
                  <a:tcPr marL="0" marR="0" marT="0" marB="0" anchor="ctr">
                    <a:solidFill>
                      <a:schemeClr val="bg1"/>
                    </a:solidFill>
                  </a:tcPr>
                </a:tc>
                <a:tc gridSpan="6">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GB" sz="1100" b="0" kern="1200" baseline="0" dirty="0" smtClean="0">
                        <a:solidFill>
                          <a:srgbClr val="202661"/>
                        </a:solidFill>
                        <a:latin typeface="+mn-lt"/>
                        <a:ea typeface="Open Sans Extrabold" pitchFamily="34" charset="0"/>
                        <a:cs typeface="Open Sans Extrabold" pitchFamily="34" charset="0"/>
                      </a:endParaRPr>
                    </a:p>
                  </a:txBody>
                  <a:tcPr marL="0" marR="0"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28850">
                <a:tc>
                  <a:txBody>
                    <a:bodyPr/>
                    <a:lstStyle/>
                    <a:p>
                      <a:pPr algn="l" rtl="0" fontAlgn="b"/>
                      <a:r>
                        <a:rPr lang="en-GB" sz="1300" u="none" strike="noStrike" dirty="0" smtClean="0">
                          <a:effectLst/>
                        </a:rPr>
                        <a:t>5–10</a:t>
                      </a:r>
                      <a:r>
                        <a:rPr lang="en-GB" sz="1300" u="none" strike="noStrike" baseline="0" dirty="0" smtClean="0">
                          <a:effectLst/>
                        </a:rPr>
                        <a:t> </a:t>
                      </a:r>
                      <a:r>
                        <a:rPr lang="cs-CZ" sz="1300" u="none" strike="noStrike" dirty="0" smtClean="0">
                          <a:effectLst/>
                        </a:rPr>
                        <a:t>leté trendy</a:t>
                      </a:r>
                      <a:endParaRPr lang="en-GB" sz="1300" b="0" i="0" u="none" strike="noStrike" dirty="0">
                        <a:solidFill>
                          <a:srgbClr val="202661"/>
                        </a:solidFill>
                        <a:effectLst/>
                        <a:latin typeface="+mn-lt"/>
                      </a:endParaRPr>
                    </a:p>
                  </a:txBody>
                  <a:tcPr marL="84406" marR="84406" marT="42203" marB="42203" anchor="ctr">
                    <a:lnL w="3175" cap="flat" cmpd="sng" algn="ctr">
                      <a:solidFill>
                        <a:schemeClr val="bg1"/>
                      </a:solidFill>
                      <a:prstDash val="sysDot"/>
                      <a:round/>
                      <a:headEnd type="none" w="med" len="med"/>
                      <a:tailEnd type="none" w="med" len="med"/>
                    </a:lnL>
                    <a:lnR w="3175" cap="flat" cmpd="sng" algn="ctr">
                      <a:solidFill>
                        <a:schemeClr val="bg1"/>
                      </a:solidFill>
                      <a:prstDash val="sysDot"/>
                      <a:round/>
                      <a:headEnd type="none" w="med" len="med"/>
                      <a:tailEnd type="none" w="med" len="med"/>
                    </a:lnR>
                    <a:lnT w="3175" cap="flat" cmpd="sng" algn="ctr">
                      <a:solidFill>
                        <a:schemeClr val="bg1"/>
                      </a:solidFill>
                      <a:prstDash val="sysDot"/>
                      <a:round/>
                      <a:headEnd type="none" w="med" len="med"/>
                      <a:tailEnd type="none" w="med" len="med"/>
                    </a:lnT>
                    <a:solidFill>
                      <a:srgbClr val="202661"/>
                    </a:solidFill>
                  </a:tcPr>
                </a:tc>
                <a:tc>
                  <a:txBody>
                    <a:bodyPr/>
                    <a:lstStyle/>
                    <a:p>
                      <a:pPr algn="l" rtl="0" fontAlgn="b"/>
                      <a:endParaRPr lang="en-GB" sz="1300" b="0" i="0" u="none" strike="noStrike" dirty="0">
                        <a:solidFill>
                          <a:srgbClr val="202661"/>
                        </a:solidFill>
                        <a:effectLst/>
                        <a:latin typeface="+mn-lt"/>
                      </a:endParaRPr>
                    </a:p>
                  </a:txBody>
                  <a:tcPr marL="84406" marR="84406" marT="42203" marB="42203" anchor="ctr">
                    <a:lnL w="3175" cap="flat" cmpd="sng" algn="ctr">
                      <a:solidFill>
                        <a:schemeClr val="bg1"/>
                      </a:solidFill>
                      <a:prstDash val="sysDot"/>
                      <a:round/>
                      <a:headEnd type="none" w="med" len="med"/>
                      <a:tailEnd type="none" w="med" len="med"/>
                    </a:lnL>
                    <a:lnR w="3175" cap="flat" cmpd="sng" algn="ctr">
                      <a:solidFill>
                        <a:schemeClr val="bg1"/>
                      </a:solidFill>
                      <a:prstDash val="sysDot"/>
                      <a:round/>
                      <a:headEnd type="none" w="med" len="med"/>
                      <a:tailEnd type="none" w="med" len="med"/>
                    </a:lnR>
                    <a:lnT w="3175" cap="flat" cmpd="sng" algn="ctr">
                      <a:solidFill>
                        <a:schemeClr val="bg1"/>
                      </a:solidFill>
                      <a:prstDash val="sysDot"/>
                      <a:round/>
                      <a:headEnd type="none" w="med" len="med"/>
                      <a:tailEnd type="none" w="med" len="med"/>
                    </a:lnT>
                    <a:solidFill>
                      <a:schemeClr val="bg1"/>
                    </a:solidFill>
                  </a:tcPr>
                </a:tc>
                <a:tc>
                  <a:txBody>
                    <a:bodyPr/>
                    <a:lstStyle/>
                    <a:p>
                      <a:pPr algn="ctr" rtl="0" fontAlgn="b"/>
                      <a:endParaRPr lang="en-GB" sz="800" b="0" i="0" u="none" strike="noStrike" dirty="0">
                        <a:solidFill>
                          <a:srgbClr val="000000"/>
                        </a:solidFill>
                        <a:effectLst/>
                        <a:latin typeface="Arial" panose="020B0604020202020204" pitchFamily="34" charset="0"/>
                      </a:endParaRPr>
                    </a:p>
                  </a:txBody>
                  <a:tcPr marL="84406" marR="84406" marT="42203" marB="42203" anchor="ctr">
                    <a:lnL w="3175" cap="flat" cmpd="sng" algn="ctr">
                      <a:solidFill>
                        <a:schemeClr val="bg1"/>
                      </a:solidFill>
                      <a:prstDash val="sysDot"/>
                      <a:round/>
                      <a:headEnd type="none" w="med" len="med"/>
                      <a:tailEnd type="none" w="med" len="med"/>
                    </a:lnL>
                    <a:solidFill>
                      <a:srgbClr val="CC0033"/>
                    </a:solidFill>
                  </a:tcPr>
                </a:tc>
                <a:tc>
                  <a:txBody>
                    <a:bodyPr/>
                    <a:lstStyle/>
                    <a:p>
                      <a:pPr algn="ctr" rtl="0" fontAlgn="b"/>
                      <a:endParaRPr lang="en-GB" sz="800" b="0" i="0" u="none" strike="noStrike" dirty="0">
                        <a:solidFill>
                          <a:srgbClr val="000000"/>
                        </a:solidFill>
                        <a:effectLst/>
                        <a:latin typeface="Open Sans"/>
                      </a:endParaRPr>
                    </a:p>
                  </a:txBody>
                  <a:tcPr marL="84406" marR="84406" marT="42203" marB="42203" anchor="ctr">
                    <a:solidFill>
                      <a:srgbClr val="CC0033"/>
                    </a:solidFill>
                  </a:tcPr>
                </a:tc>
                <a:tc>
                  <a:txBody>
                    <a:bodyPr/>
                    <a:lstStyle/>
                    <a:p>
                      <a:pPr algn="ctr" rtl="0" fontAlgn="b"/>
                      <a:endParaRPr lang="en-GB" sz="800" b="0" i="0" u="none" strike="noStrike" dirty="0">
                        <a:solidFill>
                          <a:srgbClr val="000000"/>
                        </a:solidFill>
                        <a:effectLst/>
                        <a:latin typeface="Open Sans"/>
                      </a:endParaRPr>
                    </a:p>
                  </a:txBody>
                  <a:tcPr marL="84406" marR="84406" marT="42203" marB="42203" anchor="ctr">
                    <a:solidFill>
                      <a:srgbClr val="FFC000"/>
                    </a:solidFill>
                  </a:tcPr>
                </a:tc>
                <a:tc>
                  <a:txBody>
                    <a:bodyPr/>
                    <a:lstStyle/>
                    <a:p>
                      <a:pPr algn="ctr" rtl="0" fontAlgn="b"/>
                      <a:endParaRPr lang="en-GB" sz="800" b="0" i="0" u="none" strike="noStrike" dirty="0">
                        <a:solidFill>
                          <a:srgbClr val="000000"/>
                        </a:solidFill>
                        <a:effectLst/>
                        <a:latin typeface="Open Sans"/>
                      </a:endParaRPr>
                    </a:p>
                  </a:txBody>
                  <a:tcPr marL="84406" marR="84406" marT="42203" marB="42203" anchor="ctr">
                    <a:solidFill>
                      <a:schemeClr val="accent3">
                        <a:lumMod val="75000"/>
                      </a:schemeClr>
                    </a:solidFill>
                  </a:tcPr>
                </a:tc>
                <a:tc>
                  <a:txBody>
                    <a:bodyPr/>
                    <a:lstStyle/>
                    <a:p>
                      <a:pPr algn="ctr" rtl="0" fontAlgn="b"/>
                      <a:endParaRPr lang="en-GB" sz="800" b="0" i="0" u="none" strike="noStrike" dirty="0">
                        <a:solidFill>
                          <a:srgbClr val="000000"/>
                        </a:solidFill>
                        <a:effectLst/>
                        <a:latin typeface="Open Sans"/>
                      </a:endParaRPr>
                    </a:p>
                  </a:txBody>
                  <a:tcPr marL="84406" marR="84406" marT="42203" marB="42203" anchor="ctr">
                    <a:solidFill>
                      <a:schemeClr val="accent3">
                        <a:lumMod val="75000"/>
                      </a:schemeClr>
                    </a:solidFill>
                  </a:tcPr>
                </a:tc>
                <a:tc>
                  <a:txBody>
                    <a:bodyPr/>
                    <a:lstStyle/>
                    <a:p>
                      <a:pPr algn="ctr" rtl="0" fontAlgn="b"/>
                      <a:endParaRPr lang="en-GB" sz="800" b="0" i="0" u="none" strike="noStrike" dirty="0">
                        <a:solidFill>
                          <a:srgbClr val="1F497D"/>
                        </a:solidFill>
                        <a:effectLst/>
                        <a:latin typeface="Open Sans"/>
                      </a:endParaRPr>
                    </a:p>
                  </a:txBody>
                  <a:tcPr marL="84406" marR="84406" marT="42203" marB="42203" anchor="ctr">
                    <a:solidFill>
                      <a:srgbClr val="CC0033"/>
                    </a:solidFill>
                  </a:tcPr>
                </a:tc>
                <a:tc>
                  <a:txBody>
                    <a:bodyPr/>
                    <a:lstStyle/>
                    <a:p>
                      <a:pPr algn="ctr" rtl="0" fontAlgn="b"/>
                      <a:endParaRPr lang="en-GB" sz="800" b="0" i="0" u="none" strike="noStrike" dirty="0">
                        <a:solidFill>
                          <a:srgbClr val="000000"/>
                        </a:solidFill>
                        <a:effectLst/>
                        <a:latin typeface="Open Sans"/>
                      </a:endParaRPr>
                    </a:p>
                  </a:txBody>
                  <a:tcPr marL="84406" marR="84406" marT="42203" marB="42203" anchor="ctr">
                    <a:solidFill>
                      <a:srgbClr val="CC0033"/>
                    </a:solidFill>
                  </a:tcPr>
                </a:tc>
                <a:tc>
                  <a:txBody>
                    <a:bodyPr/>
                    <a:lstStyle/>
                    <a:p>
                      <a:pPr algn="ctr" rtl="0" fontAlgn="b"/>
                      <a:endParaRPr lang="en-GB" sz="800" b="0" i="0" u="none" strike="noStrike" dirty="0">
                        <a:solidFill>
                          <a:srgbClr val="000000"/>
                        </a:solidFill>
                        <a:effectLst/>
                        <a:latin typeface="Open Sans"/>
                      </a:endParaRPr>
                    </a:p>
                  </a:txBody>
                  <a:tcPr marL="84406" marR="84406" marT="42203" marB="42203" anchor="ctr">
                    <a:solidFill>
                      <a:schemeClr val="bg1"/>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FFC000"/>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chemeClr val="accent3">
                        <a:lumMod val="75000"/>
                      </a:schemeClr>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chemeClr val="accent3">
                        <a:lumMod val="75000"/>
                      </a:schemeClr>
                    </a:solidFill>
                  </a:tcPr>
                </a:tc>
                <a:tc>
                  <a:txBody>
                    <a:bodyPr/>
                    <a:lstStyle/>
                    <a:p>
                      <a:pPr marL="0" algn="ctr" defTabSz="914400" rtl="0" eaLnBrk="1" fontAlgn="b" latinLnBrk="0" hangingPunct="1"/>
                      <a:r>
                        <a:rPr lang="en-GB" sz="800" u="none" strike="noStrike" kern="1200" dirty="0">
                          <a:solidFill>
                            <a:schemeClr val="dk1"/>
                          </a:solidFill>
                          <a:effectLst/>
                          <a:latin typeface="+mn-lt"/>
                          <a:ea typeface="+mn-ea"/>
                          <a:cs typeface="+mn-cs"/>
                        </a:rPr>
                        <a:t> </a:t>
                      </a:r>
                    </a:p>
                  </a:txBody>
                  <a:tcPr marL="84406" marR="84406" marT="42203" marB="42203" anchor="ctr">
                    <a:solidFill>
                      <a:schemeClr val="accent3">
                        <a:lumMod val="75000"/>
                      </a:schemeClr>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FFC000"/>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chemeClr val="accent3">
                        <a:lumMod val="75000"/>
                      </a:schemeClr>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FFC000"/>
                    </a:solidFill>
                  </a:tcPr>
                </a:tc>
                <a:tc>
                  <a:txBody>
                    <a:bodyPr/>
                    <a:lstStyle/>
                    <a:p>
                      <a:pPr algn="ctr" rtl="0" fontAlgn="b"/>
                      <a:endParaRPr lang="en-GB" sz="800" b="0" i="0" u="none" strike="noStrike" dirty="0">
                        <a:solidFill>
                          <a:srgbClr val="000000"/>
                        </a:solidFill>
                        <a:effectLst/>
                        <a:latin typeface="Open Sans"/>
                      </a:endParaRPr>
                    </a:p>
                  </a:txBody>
                  <a:tcPr marL="84406" marR="84406" marT="42203" marB="42203" anchor="ctr">
                    <a:solidFill>
                      <a:schemeClr val="bg1"/>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Arial" panose="020B0604020202020204" pitchFamily="34" charset="0"/>
                      </a:endParaRPr>
                    </a:p>
                  </a:txBody>
                  <a:tcPr marL="84406" marR="84406" marT="42203" marB="42203" anchor="ctr">
                    <a:solidFill>
                      <a:schemeClr val="accent3">
                        <a:lumMod val="75000"/>
                      </a:schemeClr>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FFC000"/>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FFC000"/>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FFC000"/>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CC0033"/>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CC0033"/>
                    </a:solidFill>
                  </a:tcPr>
                </a:tc>
              </a:tr>
              <a:tr h="196948">
                <a:tc>
                  <a:txBody>
                    <a:bodyPr/>
                    <a:lstStyle/>
                    <a:p>
                      <a:pPr algn="l" rtl="0" fontAlgn="b"/>
                      <a:endParaRPr lang="en-GB" sz="1300" b="0" i="0" u="none" strike="noStrike" dirty="0">
                        <a:solidFill>
                          <a:srgbClr val="202661"/>
                        </a:solidFill>
                        <a:effectLst/>
                        <a:latin typeface="+mn-lt"/>
                      </a:endParaRPr>
                    </a:p>
                  </a:txBody>
                  <a:tcPr marL="0" marR="0" marT="0" marB="0" anchor="ctr">
                    <a:lnL w="3175" cap="flat" cmpd="sng" algn="ctr">
                      <a:solidFill>
                        <a:schemeClr val="bg1"/>
                      </a:solidFill>
                      <a:prstDash val="sysDot"/>
                      <a:round/>
                      <a:headEnd type="none" w="med" len="med"/>
                      <a:tailEnd type="none" w="med" len="med"/>
                    </a:lnL>
                    <a:lnR w="3175" cap="flat" cmpd="sng" algn="ctr">
                      <a:solidFill>
                        <a:schemeClr val="bg1"/>
                      </a:solidFill>
                      <a:prstDash val="sysDot"/>
                      <a:round/>
                      <a:headEnd type="none" w="med" len="med"/>
                      <a:tailEnd type="none" w="med" len="med"/>
                    </a:lnR>
                    <a:solidFill>
                      <a:schemeClr val="bg1"/>
                    </a:solidFill>
                  </a:tcPr>
                </a:tc>
                <a:tc>
                  <a:txBody>
                    <a:bodyPr/>
                    <a:lstStyle/>
                    <a:p>
                      <a:pPr algn="l" rtl="0" fontAlgn="b"/>
                      <a:endParaRPr lang="en-GB" sz="1300" b="0" i="0" u="none" strike="noStrike" dirty="0">
                        <a:solidFill>
                          <a:srgbClr val="202661"/>
                        </a:solidFill>
                        <a:effectLst/>
                        <a:latin typeface="+mn-lt"/>
                      </a:endParaRPr>
                    </a:p>
                  </a:txBody>
                  <a:tcPr marL="0" marR="0" marT="0" marB="0" anchor="ctr">
                    <a:lnL w="3175" cap="flat" cmpd="sng" algn="ctr">
                      <a:solidFill>
                        <a:schemeClr val="bg1"/>
                      </a:solidFill>
                      <a:prstDash val="sysDot"/>
                      <a:round/>
                      <a:headEnd type="none" w="med" len="med"/>
                      <a:tailEnd type="none" w="med" len="med"/>
                    </a:lnL>
                    <a:lnR w="3175" cap="flat" cmpd="sng" algn="ctr">
                      <a:solidFill>
                        <a:schemeClr val="bg1"/>
                      </a:solidFill>
                      <a:prstDash val="sysDot"/>
                      <a:round/>
                      <a:headEnd type="none" w="med" len="med"/>
                      <a:tailEnd type="none" w="med" len="med"/>
                    </a:lnR>
                    <a:solidFill>
                      <a:schemeClr val="bg1"/>
                    </a:solidFill>
                  </a:tcPr>
                </a:tc>
                <a:tc>
                  <a:txBody>
                    <a:bodyPr/>
                    <a:lstStyle/>
                    <a:p>
                      <a:pPr algn="ctr" rtl="0" fontAlgn="b"/>
                      <a:endParaRPr lang="en-GB" sz="800" b="0" i="0" u="none" strike="noStrike" dirty="0">
                        <a:solidFill>
                          <a:srgbClr val="000000"/>
                        </a:solidFill>
                        <a:effectLst/>
                        <a:latin typeface="Arial" panose="020B0604020202020204" pitchFamily="34" charset="0"/>
                      </a:endParaRPr>
                    </a:p>
                  </a:txBody>
                  <a:tcPr marL="0" marR="0" marT="0" marB="0" anchor="ctr">
                    <a:lnL w="3175" cap="flat" cmpd="sng" algn="ctr">
                      <a:solidFill>
                        <a:schemeClr val="bg1"/>
                      </a:solidFill>
                      <a:prstDash val="sysDot"/>
                      <a:round/>
                      <a:headEnd type="none" w="med" len="med"/>
                      <a:tailEnd type="none" w="med" len="med"/>
                    </a:lnL>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1F497D"/>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Arial" panose="020B0604020202020204" pitchFamily="34" charset="0"/>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c>
                  <a:txBody>
                    <a:bodyPr/>
                    <a:lstStyle/>
                    <a:p>
                      <a:pPr algn="ctr" rtl="0" fontAlgn="b"/>
                      <a:endParaRPr lang="en-GB" sz="800" b="0" i="0" u="none" strike="noStrike" dirty="0">
                        <a:solidFill>
                          <a:srgbClr val="000000"/>
                        </a:solidFill>
                        <a:effectLst/>
                        <a:latin typeface="Open Sans"/>
                      </a:endParaRPr>
                    </a:p>
                  </a:txBody>
                  <a:tcPr marL="0" marR="0" marT="0" marB="0" anchor="ctr">
                    <a:solidFill>
                      <a:schemeClr val="bg1"/>
                    </a:solidFill>
                  </a:tcPr>
                </a:tc>
              </a:tr>
            </a:tbl>
          </a:graphicData>
        </a:graphic>
      </p:graphicFrame>
      <p:sp>
        <p:nvSpPr>
          <p:cNvPr id="2" name="Text Placeholder 1"/>
          <p:cNvSpPr>
            <a:spLocks noGrp="1"/>
          </p:cNvSpPr>
          <p:nvPr>
            <p:ph type="body" sz="quarter" idx="10"/>
          </p:nvPr>
        </p:nvSpPr>
        <p:spPr/>
        <p:txBody>
          <a:bodyPr/>
          <a:lstStyle/>
          <a:p>
            <a:r>
              <a:rPr lang="cs-CZ" dirty="0" smtClean="0"/>
              <a:t>Souhrnné hodnocení trendů ve vývoji životního prostředí</a:t>
            </a:r>
            <a:endParaRPr lang="en-GB" dirty="0"/>
          </a:p>
        </p:txBody>
      </p:sp>
      <p:sp>
        <p:nvSpPr>
          <p:cNvPr id="3" name="Text Placeholder 2"/>
          <p:cNvSpPr>
            <a:spLocks noGrp="1"/>
          </p:cNvSpPr>
          <p:nvPr>
            <p:ph type="body" sz="quarter" idx="11"/>
          </p:nvPr>
        </p:nvSpPr>
        <p:spPr/>
        <p:txBody>
          <a:bodyPr/>
          <a:lstStyle/>
          <a:p>
            <a:r>
              <a:rPr lang="en-GB" dirty="0"/>
              <a:t>Assessing European </a:t>
            </a:r>
            <a:r>
              <a:rPr lang="en-GB" dirty="0" smtClean="0"/>
              <a:t>trends</a:t>
            </a:r>
            <a:endParaRPr lang="en-GB" dirty="0"/>
          </a:p>
        </p:txBody>
      </p:sp>
      <p:sp>
        <p:nvSpPr>
          <p:cNvPr id="4" name="Text Placeholder 3"/>
          <p:cNvSpPr>
            <a:spLocks noGrp="1"/>
          </p:cNvSpPr>
          <p:nvPr>
            <p:ph type="body" sz="quarter" idx="12"/>
          </p:nvPr>
        </p:nvSpPr>
        <p:spPr>
          <a:xfrm>
            <a:off x="162840" y="5430644"/>
            <a:ext cx="8840484" cy="445476"/>
          </a:xfrm>
        </p:spPr>
        <p:txBody>
          <a:bodyPr/>
          <a:lstStyle/>
          <a:p>
            <a:r>
              <a:rPr lang="en-GB" dirty="0"/>
              <a:t>Source: EEA. SOER 2015 Synthesis report</a:t>
            </a:r>
            <a:r>
              <a:rPr lang="en-GB" dirty="0" smtClean="0"/>
              <a:t>.</a:t>
            </a:r>
            <a:endParaRPr lang="en-GB" dirty="0"/>
          </a:p>
        </p:txBody>
      </p:sp>
      <p:sp>
        <p:nvSpPr>
          <p:cNvPr id="8" name="Rectangular Callout 7">
            <a:hlinkClick r:id="rId3" action="ppaction://hlinksldjump"/>
          </p:cNvPr>
          <p:cNvSpPr/>
          <p:nvPr/>
        </p:nvSpPr>
        <p:spPr>
          <a:xfrm>
            <a:off x="218343" y="5921620"/>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738" dirty="0">
                <a:solidFill>
                  <a:prstClr val="white"/>
                </a:solidFill>
              </a:rPr>
              <a:t>Summary table 1/3</a:t>
            </a:r>
          </a:p>
        </p:txBody>
      </p:sp>
      <p:sp>
        <p:nvSpPr>
          <p:cNvPr id="9" name="Rectangular Callout 8">
            <a:hlinkClick r:id="rId4" action="ppaction://hlinksldjump"/>
          </p:cNvPr>
          <p:cNvSpPr/>
          <p:nvPr/>
        </p:nvSpPr>
        <p:spPr>
          <a:xfrm>
            <a:off x="1132743" y="5921620"/>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738" dirty="0">
                <a:solidFill>
                  <a:prstClr val="white"/>
                </a:solidFill>
              </a:rPr>
              <a:t>Summary table 2/3</a:t>
            </a:r>
          </a:p>
        </p:txBody>
      </p:sp>
      <p:sp>
        <p:nvSpPr>
          <p:cNvPr id="10" name="Rectangular Callout 9">
            <a:hlinkClick r:id="rId5" action="ppaction://hlinksldjump"/>
          </p:cNvPr>
          <p:cNvSpPr/>
          <p:nvPr/>
        </p:nvSpPr>
        <p:spPr>
          <a:xfrm>
            <a:off x="2047143" y="5921620"/>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738" dirty="0">
                <a:solidFill>
                  <a:prstClr val="white"/>
                </a:solidFill>
              </a:rPr>
              <a:t>Summary table 3/3</a:t>
            </a:r>
          </a:p>
        </p:txBody>
      </p:sp>
      <p:graphicFrame>
        <p:nvGraphicFramePr>
          <p:cNvPr id="18" name="Table 17"/>
          <p:cNvGraphicFramePr>
            <a:graphicFrameLocks noGrp="1"/>
          </p:cNvGraphicFramePr>
          <p:nvPr>
            <p:extLst>
              <p:ext uri="{D42A27DB-BD31-4B8C-83A1-F6EECF244321}">
                <p14:modId xmlns:p14="http://schemas.microsoft.com/office/powerpoint/2010/main" val="3411199606"/>
              </p:ext>
            </p:extLst>
          </p:nvPr>
        </p:nvGraphicFramePr>
        <p:xfrm>
          <a:off x="1266693" y="3841236"/>
          <a:ext cx="6492839" cy="928850"/>
        </p:xfrm>
        <a:graphic>
          <a:graphicData uri="http://schemas.openxmlformats.org/drawingml/2006/table">
            <a:tbl>
              <a:tblPr firstRow="1" firstCol="1" bandRow="1">
                <a:tableStyleId>{93296810-A885-4BE3-A3E7-6D5BEEA58F35}</a:tableStyleId>
              </a:tblPr>
              <a:tblGrid>
                <a:gridCol w="845843"/>
                <a:gridCol w="194212"/>
                <a:gridCol w="253218"/>
                <a:gridCol w="253218"/>
                <a:gridCol w="253218"/>
                <a:gridCol w="253218"/>
                <a:gridCol w="253218"/>
                <a:gridCol w="253218"/>
                <a:gridCol w="253218"/>
                <a:gridCol w="194212"/>
                <a:gridCol w="253218"/>
                <a:gridCol w="253218"/>
                <a:gridCol w="253218"/>
                <a:gridCol w="253218"/>
                <a:gridCol w="253218"/>
                <a:gridCol w="253218"/>
                <a:gridCol w="253218"/>
                <a:gridCol w="194212"/>
                <a:gridCol w="253218"/>
                <a:gridCol w="253218"/>
                <a:gridCol w="253218"/>
                <a:gridCol w="253218"/>
                <a:gridCol w="253218"/>
                <a:gridCol w="253218"/>
              </a:tblGrid>
              <a:tr h="928850">
                <a:tc>
                  <a:txBody>
                    <a:bodyPr/>
                    <a:lstStyle/>
                    <a:p>
                      <a:pPr algn="l" rtl="0" fontAlgn="b"/>
                      <a:r>
                        <a:rPr lang="en-GB" sz="1300" u="none" strike="noStrike" dirty="0">
                          <a:effectLst/>
                        </a:rPr>
                        <a:t>20+ </a:t>
                      </a:r>
                      <a:r>
                        <a:rPr lang="cs-CZ" sz="1300" u="none" strike="noStrike" dirty="0" smtClean="0">
                          <a:effectLst/>
                        </a:rPr>
                        <a:t>výhledy</a:t>
                      </a:r>
                      <a:endParaRPr lang="en-GB" sz="1300" b="0" i="0" u="none" strike="noStrike" dirty="0">
                        <a:solidFill>
                          <a:srgbClr val="202661"/>
                        </a:solidFill>
                        <a:effectLst/>
                        <a:latin typeface="+mn-lt"/>
                      </a:endParaRPr>
                    </a:p>
                  </a:txBody>
                  <a:tcPr marL="84406" marR="84406" marT="42203" marB="42203" anchor="ctr">
                    <a:lnL w="3175" cap="flat" cmpd="sng" algn="ctr">
                      <a:solidFill>
                        <a:schemeClr val="bg1"/>
                      </a:solidFill>
                      <a:prstDash val="sysDot"/>
                      <a:round/>
                      <a:headEnd type="none" w="med" len="med"/>
                      <a:tailEnd type="none" w="med" len="med"/>
                    </a:lnL>
                    <a:lnR w="3175" cap="flat" cmpd="sng" algn="ctr">
                      <a:solidFill>
                        <a:schemeClr val="bg1"/>
                      </a:solidFill>
                      <a:prstDash val="sysDot"/>
                      <a:round/>
                      <a:headEnd type="none" w="med" len="med"/>
                      <a:tailEnd type="none" w="med" len="med"/>
                    </a:lnR>
                    <a:lnB w="3175" cap="flat" cmpd="sng" algn="ctr">
                      <a:solidFill>
                        <a:schemeClr val="bg1"/>
                      </a:solidFill>
                      <a:prstDash val="sysDot"/>
                      <a:round/>
                      <a:headEnd type="none" w="med" len="med"/>
                      <a:tailEnd type="none" w="med" len="med"/>
                    </a:lnB>
                    <a:solidFill>
                      <a:srgbClr val="202661"/>
                    </a:solidFill>
                  </a:tcPr>
                </a:tc>
                <a:tc>
                  <a:txBody>
                    <a:bodyPr/>
                    <a:lstStyle/>
                    <a:p>
                      <a:pPr algn="l" rtl="0" fontAlgn="b"/>
                      <a:endParaRPr lang="en-GB" sz="1300" b="0" i="0" u="none" strike="noStrike" dirty="0">
                        <a:solidFill>
                          <a:srgbClr val="202661"/>
                        </a:solidFill>
                        <a:effectLst/>
                        <a:latin typeface="+mn-lt"/>
                      </a:endParaRPr>
                    </a:p>
                  </a:txBody>
                  <a:tcPr marL="84406" marR="84406" marT="42203" marB="42203" anchor="ctr">
                    <a:lnL w="3175" cap="flat" cmpd="sng" algn="ctr">
                      <a:solidFill>
                        <a:schemeClr val="bg1"/>
                      </a:solidFill>
                      <a:prstDash val="sysDot"/>
                      <a:round/>
                      <a:headEnd type="none" w="med" len="med"/>
                      <a:tailEnd type="none" w="med" len="med"/>
                    </a:lnL>
                    <a:lnR w="3175" cap="flat" cmpd="sng" algn="ctr">
                      <a:solidFill>
                        <a:schemeClr val="bg1"/>
                      </a:solidFill>
                      <a:prstDash val="sysDot"/>
                      <a:round/>
                      <a:headEnd type="none" w="med" len="med"/>
                      <a:tailEnd type="none" w="med" len="med"/>
                    </a:lnR>
                    <a:lnB w="3175" cap="flat" cmpd="sng" algn="ctr">
                      <a:solidFill>
                        <a:schemeClr val="bg1"/>
                      </a:solidFill>
                      <a:prstDash val="sysDot"/>
                      <a:round/>
                      <a:headEnd type="none" w="med" len="med"/>
                      <a:tailEnd type="none" w="med" len="med"/>
                    </a:lnB>
                    <a:solidFill>
                      <a:schemeClr val="bg1"/>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Arial" panose="020B0604020202020204" pitchFamily="34" charset="0"/>
                      </a:endParaRPr>
                    </a:p>
                  </a:txBody>
                  <a:tcPr marL="84406" marR="84406" marT="42203" marB="42203" anchor="ctr">
                    <a:lnL w="3175" cap="flat" cmpd="sng" algn="ctr">
                      <a:solidFill>
                        <a:schemeClr val="bg1"/>
                      </a:solidFill>
                      <a:prstDash val="sysDot"/>
                      <a:round/>
                      <a:headEnd type="none" w="med" len="med"/>
                      <a:tailEnd type="none" w="med" len="med"/>
                    </a:lnL>
                    <a:solidFill>
                      <a:srgbClr val="CC0033"/>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CC0033"/>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FFC000"/>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FFC000"/>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FFC000"/>
                    </a:solidFill>
                  </a:tcPr>
                </a:tc>
                <a:tc>
                  <a:txBody>
                    <a:bodyPr/>
                    <a:lstStyle/>
                    <a:p>
                      <a:pPr algn="ctr" rtl="0" fontAlgn="b"/>
                      <a:r>
                        <a:rPr lang="en-GB" sz="800" u="none" strike="noStrike" dirty="0">
                          <a:effectLst/>
                        </a:rPr>
                        <a:t> </a:t>
                      </a:r>
                      <a:endParaRPr lang="en-GB" sz="800" b="0" i="0" u="none" strike="noStrike" dirty="0">
                        <a:solidFill>
                          <a:srgbClr val="1F497D"/>
                        </a:solidFill>
                        <a:effectLst/>
                        <a:latin typeface="Open Sans"/>
                      </a:endParaRPr>
                    </a:p>
                  </a:txBody>
                  <a:tcPr marL="84406" marR="84406" marT="42203" marB="42203" anchor="ctr">
                    <a:solidFill>
                      <a:srgbClr val="FFC000"/>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CC0033"/>
                    </a:solidFill>
                  </a:tcPr>
                </a:tc>
                <a:tc>
                  <a:txBody>
                    <a:bodyPr/>
                    <a:lstStyle/>
                    <a:p>
                      <a:pPr algn="ctr" rtl="0" fontAlgn="b"/>
                      <a:endParaRPr lang="en-GB" sz="800" b="0" i="0" u="none" strike="noStrike" dirty="0">
                        <a:solidFill>
                          <a:srgbClr val="000000"/>
                        </a:solidFill>
                        <a:effectLst/>
                        <a:latin typeface="Open Sans"/>
                      </a:endParaRPr>
                    </a:p>
                  </a:txBody>
                  <a:tcPr marL="84406" marR="84406" marT="42203" marB="42203" anchor="ctr">
                    <a:solidFill>
                      <a:schemeClr val="bg1"/>
                    </a:solidFill>
                  </a:tcPr>
                </a:tc>
                <a:tc>
                  <a:txBody>
                    <a:bodyPr/>
                    <a:lstStyle/>
                    <a:p>
                      <a:pPr algn="ctr" rtl="0" fontAlgn="b"/>
                      <a:r>
                        <a:rPr lang="en-GB" sz="800" u="none" strike="noStrike" dirty="0">
                          <a:effectLst/>
                        </a:rPr>
                        <a:t> </a:t>
                      </a:r>
                      <a:endParaRPr lang="en-GB" sz="800" b="0" i="0" u="none" strike="noStrike" dirty="0">
                        <a:solidFill>
                          <a:srgbClr val="1F497D"/>
                        </a:solidFill>
                        <a:effectLst/>
                        <a:latin typeface="Open Sans"/>
                      </a:endParaRPr>
                    </a:p>
                  </a:txBody>
                  <a:tcPr marL="84406" marR="84406" marT="42203" marB="42203" anchor="ctr">
                    <a:solidFill>
                      <a:srgbClr val="FFC000"/>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FFC000"/>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CC0033"/>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CC0033"/>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CC0033"/>
                    </a:solidFill>
                  </a:tcPr>
                </a:tc>
                <a:tc>
                  <a:txBody>
                    <a:bodyPr/>
                    <a:lstStyle/>
                    <a:p>
                      <a:pPr algn="ctr" rtl="0" fontAlgn="b"/>
                      <a:r>
                        <a:rPr lang="en-GB" sz="800" u="none" strike="noStrike" dirty="0">
                          <a:effectLst/>
                        </a:rPr>
                        <a:t> </a:t>
                      </a:r>
                      <a:endParaRPr lang="en-GB" sz="800" b="0" i="0" u="none" strike="noStrike" dirty="0">
                        <a:solidFill>
                          <a:srgbClr val="1F497D"/>
                        </a:solidFill>
                        <a:effectLst/>
                        <a:latin typeface="Open Sans"/>
                      </a:endParaRPr>
                    </a:p>
                  </a:txBody>
                  <a:tcPr marL="84406" marR="84406" marT="42203" marB="42203" anchor="ctr">
                    <a:solidFill>
                      <a:srgbClr val="FFC000"/>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FFC000"/>
                    </a:solidFill>
                  </a:tcPr>
                </a:tc>
                <a:tc>
                  <a:txBody>
                    <a:bodyPr/>
                    <a:lstStyle/>
                    <a:p>
                      <a:pPr algn="ctr" rtl="0" fontAlgn="b"/>
                      <a:endParaRPr lang="en-GB" sz="800" b="0" i="0" u="none" strike="noStrike" dirty="0">
                        <a:solidFill>
                          <a:srgbClr val="000000"/>
                        </a:solidFill>
                        <a:effectLst/>
                        <a:latin typeface="Open Sans"/>
                      </a:endParaRPr>
                    </a:p>
                  </a:txBody>
                  <a:tcPr marL="84406" marR="84406" marT="42203" marB="42203" anchor="ctr">
                    <a:solidFill>
                      <a:schemeClr val="bg1"/>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Arial" panose="020B0604020202020204" pitchFamily="34" charset="0"/>
                      </a:endParaRPr>
                    </a:p>
                  </a:txBody>
                  <a:tcPr marL="84406" marR="84406" marT="42203" marB="42203" anchor="ctr">
                    <a:solidFill>
                      <a:srgbClr val="FFC000"/>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FFC000"/>
                    </a:solidFill>
                  </a:tcPr>
                </a:tc>
                <a:tc>
                  <a:txBody>
                    <a:bodyPr/>
                    <a:lstStyle/>
                    <a:p>
                      <a:pPr algn="ctr" rtl="0" fontAlgn="b"/>
                      <a:r>
                        <a:rPr lang="en-GB" sz="800" b="0" u="none" strike="noStrike" dirty="0" err="1" smtClean="0">
                          <a:solidFill>
                            <a:schemeClr val="tx1"/>
                          </a:solidFill>
                          <a:effectLst/>
                        </a:rPr>
                        <a:t>n.a</a:t>
                      </a:r>
                      <a:r>
                        <a:rPr lang="en-GB" sz="800" b="0" u="none" strike="noStrike" dirty="0">
                          <a:solidFill>
                            <a:schemeClr val="tx1"/>
                          </a:solidFill>
                          <a:effectLst/>
                        </a:rPr>
                        <a:t>.</a:t>
                      </a:r>
                      <a:endParaRPr lang="en-GB" sz="800" b="0" i="0" u="none" strike="noStrike" dirty="0">
                        <a:solidFill>
                          <a:schemeClr val="tx1"/>
                        </a:solidFill>
                        <a:effectLst/>
                        <a:latin typeface="Open Sans"/>
                      </a:endParaRPr>
                    </a:p>
                  </a:txBody>
                  <a:tcPr marL="84406" marR="84406" marT="42203" marB="42203" anchor="ctr">
                    <a:no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FFC000"/>
                    </a:solidFill>
                  </a:tcPr>
                </a:tc>
                <a:tc>
                  <a:txBody>
                    <a:bodyPr/>
                    <a:lstStyle/>
                    <a:p>
                      <a:pPr algn="ctr" rtl="0" fontAlgn="b"/>
                      <a:r>
                        <a:rPr lang="en-GB" sz="800" u="none" strike="noStrike" dirty="0">
                          <a:effectLst/>
                        </a:rPr>
                        <a:t> </a:t>
                      </a:r>
                      <a:endParaRPr lang="en-GB" sz="800" b="0" i="0" u="none" strike="noStrike" dirty="0">
                        <a:solidFill>
                          <a:srgbClr val="000000"/>
                        </a:solidFill>
                        <a:effectLst/>
                        <a:latin typeface="Open Sans"/>
                      </a:endParaRPr>
                    </a:p>
                  </a:txBody>
                  <a:tcPr marL="84406" marR="84406" marT="42203" marB="42203" anchor="ctr">
                    <a:solidFill>
                      <a:srgbClr val="CC0033"/>
                    </a:solidFill>
                  </a:tcPr>
                </a:tc>
                <a:tc>
                  <a:txBody>
                    <a:bodyPr/>
                    <a:lstStyle/>
                    <a:p>
                      <a:pPr algn="ctr" rtl="0" fontAlgn="b"/>
                      <a:r>
                        <a:rPr lang="en-GB" sz="800" u="none" strike="noStrike" dirty="0">
                          <a:effectLst/>
                        </a:rPr>
                        <a:t> </a:t>
                      </a:r>
                      <a:endParaRPr lang="en-GB" sz="800" b="0" i="0" u="none" strike="noStrike" dirty="0">
                        <a:solidFill>
                          <a:srgbClr val="1F497D"/>
                        </a:solidFill>
                        <a:effectLst/>
                        <a:latin typeface="Open Sans"/>
                      </a:endParaRPr>
                    </a:p>
                  </a:txBody>
                  <a:tcPr marL="84406" marR="84406" marT="42203" marB="42203" anchor="ctr">
                    <a:solidFill>
                      <a:srgbClr val="FFC000"/>
                    </a:solidFill>
                  </a:tcPr>
                </a:tc>
              </a:tr>
            </a:tbl>
          </a:graphicData>
        </a:graphic>
      </p:graphicFrame>
      <p:grpSp>
        <p:nvGrpSpPr>
          <p:cNvPr id="17" name="Group 28"/>
          <p:cNvGrpSpPr/>
          <p:nvPr/>
        </p:nvGrpSpPr>
        <p:grpSpPr>
          <a:xfrm>
            <a:off x="5214112" y="4896536"/>
            <a:ext cx="2545420" cy="668223"/>
            <a:chOff x="4794631" y="5022666"/>
            <a:chExt cx="2757538" cy="723908"/>
          </a:xfrm>
        </p:grpSpPr>
        <p:sp>
          <p:nvSpPr>
            <p:cNvPr id="19" name="Rectangle 35"/>
            <p:cNvSpPr/>
            <p:nvPr/>
          </p:nvSpPr>
          <p:spPr>
            <a:xfrm>
              <a:off x="7147405" y="5045427"/>
              <a:ext cx="404764" cy="1674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Rectangle 36"/>
            <p:cNvSpPr/>
            <p:nvPr/>
          </p:nvSpPr>
          <p:spPr>
            <a:xfrm>
              <a:off x="7147405" y="5284710"/>
              <a:ext cx="404764" cy="1674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Rectangle 37"/>
            <p:cNvSpPr/>
            <p:nvPr/>
          </p:nvSpPr>
          <p:spPr>
            <a:xfrm>
              <a:off x="7147405" y="5523992"/>
              <a:ext cx="404764" cy="167489"/>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TextBox 43"/>
            <p:cNvSpPr txBox="1"/>
            <p:nvPr/>
          </p:nvSpPr>
          <p:spPr>
            <a:xfrm>
              <a:off x="4811557" y="5022666"/>
              <a:ext cx="2258841" cy="253890"/>
            </a:xfrm>
            <a:prstGeom prst="rect">
              <a:avLst/>
            </a:prstGeom>
            <a:noFill/>
          </p:spPr>
          <p:txBody>
            <a:bodyPr wrap="square" rtlCol="0">
              <a:spAutoFit/>
            </a:bodyPr>
            <a:lstStyle/>
            <a:p>
              <a:pPr algn="r"/>
              <a:r>
                <a:rPr lang="cs-CZ" sz="923" dirty="0" smtClean="0">
                  <a:solidFill>
                    <a:prstClr val="black"/>
                  </a:solidFill>
                </a:rPr>
                <a:t>Převládají pozitivní trendy </a:t>
              </a:r>
              <a:endParaRPr lang="en-GB" sz="923" dirty="0">
                <a:solidFill>
                  <a:prstClr val="black"/>
                </a:solidFill>
              </a:endParaRPr>
            </a:p>
          </p:txBody>
        </p:sp>
        <p:sp>
          <p:nvSpPr>
            <p:cNvPr id="23" name="TextBox 44"/>
            <p:cNvSpPr txBox="1"/>
            <p:nvPr/>
          </p:nvSpPr>
          <p:spPr>
            <a:xfrm>
              <a:off x="4834479" y="5253909"/>
              <a:ext cx="2258841" cy="253890"/>
            </a:xfrm>
            <a:prstGeom prst="rect">
              <a:avLst/>
            </a:prstGeom>
            <a:noFill/>
          </p:spPr>
          <p:txBody>
            <a:bodyPr wrap="square" rtlCol="0">
              <a:spAutoFit/>
            </a:bodyPr>
            <a:lstStyle/>
            <a:p>
              <a:pPr algn="r"/>
              <a:r>
                <a:rPr lang="cs-CZ" sz="923" dirty="0" smtClean="0">
                  <a:solidFill>
                    <a:prstClr val="black"/>
                  </a:solidFill>
                </a:rPr>
                <a:t>Trendy ukazují nejednoznačný obrázek</a:t>
              </a:r>
              <a:endParaRPr lang="en-GB" sz="923" dirty="0">
                <a:solidFill>
                  <a:prstClr val="black"/>
                </a:solidFill>
              </a:endParaRPr>
            </a:p>
          </p:txBody>
        </p:sp>
        <p:sp>
          <p:nvSpPr>
            <p:cNvPr id="26" name="TextBox 45"/>
            <p:cNvSpPr txBox="1"/>
            <p:nvPr/>
          </p:nvSpPr>
          <p:spPr>
            <a:xfrm>
              <a:off x="4794631" y="5492684"/>
              <a:ext cx="2298819" cy="253890"/>
            </a:xfrm>
            <a:prstGeom prst="rect">
              <a:avLst/>
            </a:prstGeom>
            <a:noFill/>
          </p:spPr>
          <p:txBody>
            <a:bodyPr wrap="square" rtlCol="0">
              <a:spAutoFit/>
            </a:bodyPr>
            <a:lstStyle/>
            <a:p>
              <a:pPr algn="r"/>
              <a:r>
                <a:rPr lang="cs-CZ" sz="923" dirty="0" smtClean="0">
                  <a:solidFill>
                    <a:prstClr val="black"/>
                  </a:solidFill>
                </a:rPr>
                <a:t>Převládají zhoršující trendy</a:t>
              </a:r>
              <a:endParaRPr lang="en-GB" sz="923" dirty="0">
                <a:solidFill>
                  <a:prstClr val="black"/>
                </a:solidFill>
              </a:endParaRPr>
            </a:p>
          </p:txBody>
        </p:sp>
      </p:grpSp>
    </p:spTree>
    <p:extLst>
      <p:ext uri="{BB962C8B-B14F-4D97-AF65-F5344CB8AC3E}">
        <p14:creationId xmlns:p14="http://schemas.microsoft.com/office/powerpoint/2010/main" val="175560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
        <p:nvSpPr>
          <p:cNvPr id="3" name="Text Placeholder 2"/>
          <p:cNvSpPr>
            <a:spLocks noGrp="1"/>
          </p:cNvSpPr>
          <p:nvPr>
            <p:ph type="body" sz="quarter" idx="14"/>
          </p:nvPr>
        </p:nvSpPr>
        <p:spPr>
          <a:xfrm>
            <a:off x="1728006" y="220796"/>
            <a:ext cx="7465808" cy="773723"/>
          </a:xfrm>
        </p:spPr>
        <p:txBody>
          <a:bodyPr/>
          <a:lstStyle/>
          <a:p>
            <a:r>
              <a:rPr lang="cs-CZ" dirty="0"/>
              <a:t>Porozumění minulým trendům a výhledům</a:t>
            </a:r>
            <a:endParaRPr lang="en-GB" dirty="0"/>
          </a:p>
          <a:p>
            <a:r>
              <a:rPr lang="cs-CZ" dirty="0" smtClean="0"/>
              <a:t>Přírodní bohatství</a:t>
            </a:r>
            <a:endParaRPr lang="en-GB" dirty="0"/>
          </a:p>
        </p:txBody>
      </p:sp>
      <p:sp>
        <p:nvSpPr>
          <p:cNvPr id="6" name="Text Placeholder 5"/>
          <p:cNvSpPr>
            <a:spLocks noGrp="1"/>
          </p:cNvSpPr>
          <p:nvPr>
            <p:ph type="body" sz="quarter" idx="15"/>
          </p:nvPr>
        </p:nvSpPr>
        <p:spPr>
          <a:xfrm>
            <a:off x="1728006" y="1692692"/>
            <a:ext cx="6820741" cy="3317247"/>
          </a:xfrm>
        </p:spPr>
        <p:txBody>
          <a:bodyPr anchor="t"/>
          <a:lstStyle/>
          <a:p>
            <a:pPr>
              <a:spcAft>
                <a:spcPts val="554"/>
              </a:spcAft>
            </a:pPr>
            <a:r>
              <a:rPr lang="cs-CZ" sz="1662" dirty="0"/>
              <a:t>Dlouhá prodleva od snížení tlaků k viditelným pozitivním změnám </a:t>
            </a:r>
            <a:endParaRPr lang="en-GB" sz="1662" dirty="0"/>
          </a:p>
          <a:p>
            <a:pPr>
              <a:spcAft>
                <a:spcPts val="554"/>
              </a:spcAft>
            </a:pPr>
            <a:r>
              <a:rPr lang="cs-CZ" sz="1662" dirty="0"/>
              <a:t>Tlaky na ekosystémy přetrvávají</a:t>
            </a:r>
            <a:endParaRPr lang="en-GB" sz="1662" dirty="0"/>
          </a:p>
          <a:p>
            <a:pPr>
              <a:spcAft>
                <a:spcPts val="554"/>
              </a:spcAft>
            </a:pPr>
            <a:r>
              <a:rPr lang="cs-CZ" sz="1662" dirty="0"/>
              <a:t>Pozitivní efekt, který přináší snaha na lokální úrovni můžou snižovat externí trendy</a:t>
            </a:r>
            <a:r>
              <a:rPr lang="en-GB" sz="1662" dirty="0"/>
              <a:t> </a:t>
            </a:r>
            <a:endParaRPr lang="en-GB" sz="1292" dirty="0"/>
          </a:p>
          <a:p>
            <a:pPr>
              <a:spcAft>
                <a:spcPts val="554"/>
              </a:spcAft>
            </a:pPr>
            <a:endParaRPr lang="en-GB" sz="1662" dirty="0"/>
          </a:p>
        </p:txBody>
      </p:sp>
      <p:sp>
        <p:nvSpPr>
          <p:cNvPr id="10" name="TextBox 9"/>
          <p:cNvSpPr txBox="1"/>
          <p:nvPr/>
        </p:nvSpPr>
        <p:spPr>
          <a:xfrm rot="16200000">
            <a:off x="-1189622" y="5198062"/>
            <a:ext cx="2586507" cy="205890"/>
          </a:xfrm>
          <a:prstGeom prst="rect">
            <a:avLst/>
          </a:prstGeom>
          <a:noFill/>
        </p:spPr>
        <p:txBody>
          <a:bodyPr wrap="square" rtlCol="0">
            <a:spAutoFit/>
          </a:bodyPr>
          <a:lstStyle/>
          <a:p>
            <a:pPr eaLnBrk="1" fontAlgn="auto" hangingPunct="1">
              <a:spcBef>
                <a:spcPts val="0"/>
              </a:spcBef>
              <a:spcAft>
                <a:spcPts val="0"/>
              </a:spcAft>
            </a:pPr>
            <a:r>
              <a:rPr lang="en-GB" sz="738" dirty="0">
                <a:solidFill>
                  <a:prstClr val="white"/>
                </a:solidFill>
                <a:latin typeface="Open Sans"/>
              </a:rPr>
              <a:t>© Alex Dumitrescu, Environment &amp; Me /EEA </a:t>
            </a:r>
          </a:p>
        </p:txBody>
      </p:sp>
      <p:pic>
        <p:nvPicPr>
          <p:cNvPr id="1026" name="Picture 2" descr="http://www.eea.europa.eu/data-and-maps/figures/proportion-of-classified-water-bodies/fig5-2-water-2012-pressures_map_4.eps/image_origina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1146"/>
          <a:stretch/>
        </p:blipFill>
        <p:spPr bwMode="auto">
          <a:xfrm>
            <a:off x="2041492" y="3168719"/>
            <a:ext cx="4975171" cy="27750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4"/>
          <p:cNvSpPr txBox="1">
            <a:spLocks/>
          </p:cNvSpPr>
          <p:nvPr/>
        </p:nvSpPr>
        <p:spPr>
          <a:xfrm>
            <a:off x="2041492" y="6007694"/>
            <a:ext cx="8840484" cy="220188"/>
          </a:xfrm>
          <a:prstGeom prst="rect">
            <a:avLst/>
          </a:prstGeom>
          <a:noFill/>
        </p:spPr>
        <p:txBody>
          <a:bodyPr wrap="square" rtlCol="0">
            <a:spAutoFit/>
          </a:bodyPr>
          <a:lstStyle>
            <a:defPPr>
              <a:defRPr lang="en-US"/>
            </a:defPPr>
            <a:lvl1pPr>
              <a:spcBef>
                <a:spcPct val="20000"/>
              </a:spcBef>
              <a:defRPr sz="900">
                <a:solidFill>
                  <a:schemeClr val="bg1">
                    <a:lumMod val="50000"/>
                  </a:schemeClr>
                </a:solidFill>
              </a:defRPr>
            </a:lvl1pPr>
          </a:lstStyle>
          <a:p>
            <a:pPr eaLnBrk="1" fontAlgn="auto" hangingPunct="1">
              <a:spcAft>
                <a:spcPts val="0"/>
              </a:spcAft>
            </a:pPr>
            <a:r>
              <a:rPr lang="en-GB" sz="831" dirty="0">
                <a:solidFill>
                  <a:prstClr val="white">
                    <a:lumMod val="50000"/>
                  </a:prstClr>
                </a:solidFill>
                <a:latin typeface="Open Sans"/>
              </a:rPr>
              <a:t>Source: EEA, SOER 2015 Synthesis.</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135" t="1675" r="51268" b="22844"/>
          <a:stretch/>
        </p:blipFill>
        <p:spPr>
          <a:xfrm>
            <a:off x="1979712" y="3089038"/>
            <a:ext cx="3442255" cy="2934382"/>
          </a:xfrm>
          <a:prstGeom prst="rect">
            <a:avLst/>
          </a:prstGeom>
        </p:spPr>
      </p:pic>
    </p:spTree>
    <p:extLst>
      <p:ext uri="{BB962C8B-B14F-4D97-AF65-F5344CB8AC3E}">
        <p14:creationId xmlns:p14="http://schemas.microsoft.com/office/powerpoint/2010/main" val="6547938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79" t="14432" r="21141" b="7878"/>
          <a:stretch/>
        </p:blipFill>
        <p:spPr>
          <a:xfrm>
            <a:off x="2198077" y="3017181"/>
            <a:ext cx="4535122" cy="2991466"/>
          </a:xfrm>
          <a:prstGeom prst="rect">
            <a:avLst/>
          </a:prstGeom>
        </p:spPr>
      </p:pic>
      <p:pic>
        <p:nvPicPr>
          <p:cNvPr id="7" name="Picture Placeholder 6"/>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sp>
        <p:nvSpPr>
          <p:cNvPr id="3" name="Text Placeholder 2"/>
          <p:cNvSpPr>
            <a:spLocks noGrp="1"/>
          </p:cNvSpPr>
          <p:nvPr>
            <p:ph type="body" sz="quarter" idx="14"/>
          </p:nvPr>
        </p:nvSpPr>
        <p:spPr>
          <a:xfrm>
            <a:off x="1828801" y="219047"/>
            <a:ext cx="7033846" cy="773723"/>
          </a:xfrm>
        </p:spPr>
        <p:txBody>
          <a:bodyPr/>
          <a:lstStyle/>
          <a:p>
            <a:r>
              <a:rPr lang="cs-CZ" dirty="0"/>
              <a:t>Porozumění minulým trendům a výhledům</a:t>
            </a:r>
            <a:endParaRPr lang="en-GB" dirty="0"/>
          </a:p>
          <a:p>
            <a:r>
              <a:rPr lang="cs-CZ" dirty="0" smtClean="0"/>
              <a:t>Využívání zdrojů a nízkouhlíková ekonomika</a:t>
            </a:r>
            <a:endParaRPr lang="en-GB" dirty="0"/>
          </a:p>
        </p:txBody>
      </p:sp>
      <p:sp>
        <p:nvSpPr>
          <p:cNvPr id="6" name="Text Placeholder 5"/>
          <p:cNvSpPr>
            <a:spLocks noGrp="1"/>
          </p:cNvSpPr>
          <p:nvPr>
            <p:ph type="body" sz="quarter" idx="15"/>
          </p:nvPr>
        </p:nvSpPr>
        <p:spPr>
          <a:xfrm>
            <a:off x="1728000" y="1692698"/>
            <a:ext cx="7315200" cy="3688862"/>
          </a:xfrm>
        </p:spPr>
        <p:txBody>
          <a:bodyPr anchor="t"/>
          <a:lstStyle/>
          <a:p>
            <a:pPr>
              <a:spcAft>
                <a:spcPts val="554"/>
              </a:spcAft>
            </a:pPr>
            <a:r>
              <a:rPr lang="cs-CZ" sz="1662" dirty="0"/>
              <a:t>Systémy produkce a spotřeby zajišťují živobytí, vytvářejí smyčky</a:t>
            </a:r>
            <a:endParaRPr lang="en-GB" sz="1662" dirty="0"/>
          </a:p>
          <a:p>
            <a:pPr>
              <a:spcAft>
                <a:spcPts val="554"/>
              </a:spcAft>
            </a:pPr>
            <a:r>
              <a:rPr lang="cs-CZ" sz="1662" dirty="0"/>
              <a:t>Globální povaha výroby a spotřeby negativně ovlivňuje snahu EU</a:t>
            </a:r>
            <a:endParaRPr lang="en-GB" sz="1662" dirty="0"/>
          </a:p>
          <a:p>
            <a:pPr>
              <a:spcAft>
                <a:spcPts val="554"/>
              </a:spcAft>
            </a:pPr>
            <a:r>
              <a:rPr lang="cs-CZ" sz="1662" dirty="0"/>
              <a:t>Efektivnější výroba snižuje ceny a tím podporuje spotřebu</a:t>
            </a:r>
            <a:endParaRPr lang="en-GB" sz="1662" dirty="0"/>
          </a:p>
          <a:p>
            <a:endParaRPr lang="en-GB" sz="1662" dirty="0"/>
          </a:p>
        </p:txBody>
      </p:sp>
      <p:sp>
        <p:nvSpPr>
          <p:cNvPr id="10" name="TextBox 9"/>
          <p:cNvSpPr txBox="1"/>
          <p:nvPr/>
        </p:nvSpPr>
        <p:spPr>
          <a:xfrm rot="16200000">
            <a:off x="-1189622" y="5198062"/>
            <a:ext cx="2586507" cy="205890"/>
          </a:xfrm>
          <a:prstGeom prst="rect">
            <a:avLst/>
          </a:prstGeom>
          <a:noFill/>
        </p:spPr>
        <p:txBody>
          <a:bodyPr wrap="square" rtlCol="0">
            <a:spAutoFit/>
          </a:bodyPr>
          <a:lstStyle/>
          <a:p>
            <a:pPr eaLnBrk="1" fontAlgn="auto" hangingPunct="1">
              <a:spcBef>
                <a:spcPts val="0"/>
              </a:spcBef>
              <a:spcAft>
                <a:spcPts val="0"/>
              </a:spcAft>
            </a:pPr>
            <a:r>
              <a:rPr lang="en-GB" sz="738" dirty="0">
                <a:solidFill>
                  <a:prstClr val="white"/>
                </a:solidFill>
                <a:latin typeface="Open Sans"/>
              </a:rPr>
              <a:t>© Keith Arkins, Environment &amp; Me /EEA</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8149" t="14432" r="1" b="58150"/>
          <a:stretch/>
        </p:blipFill>
        <p:spPr>
          <a:xfrm>
            <a:off x="6873877" y="3792811"/>
            <a:ext cx="1988770" cy="1535723"/>
          </a:xfrm>
          <a:prstGeom prst="rect">
            <a:avLst/>
          </a:prstGeom>
        </p:spPr>
      </p:pic>
      <p:sp>
        <p:nvSpPr>
          <p:cNvPr id="9" name="Text Placeholder 4"/>
          <p:cNvSpPr txBox="1">
            <a:spLocks/>
          </p:cNvSpPr>
          <p:nvPr/>
        </p:nvSpPr>
        <p:spPr>
          <a:xfrm>
            <a:off x="2041492" y="6007694"/>
            <a:ext cx="8840484" cy="220188"/>
          </a:xfrm>
          <a:prstGeom prst="rect">
            <a:avLst/>
          </a:prstGeom>
          <a:noFill/>
        </p:spPr>
        <p:txBody>
          <a:bodyPr wrap="square" rtlCol="0">
            <a:spAutoFit/>
          </a:bodyPr>
          <a:lstStyle>
            <a:defPPr>
              <a:defRPr lang="en-US"/>
            </a:defPPr>
            <a:lvl1pPr>
              <a:spcBef>
                <a:spcPct val="20000"/>
              </a:spcBef>
              <a:defRPr sz="900">
                <a:solidFill>
                  <a:schemeClr val="bg1">
                    <a:lumMod val="50000"/>
                  </a:schemeClr>
                </a:solidFill>
              </a:defRPr>
            </a:lvl1pPr>
          </a:lstStyle>
          <a:p>
            <a:pPr eaLnBrk="1" fontAlgn="auto" hangingPunct="1">
              <a:spcAft>
                <a:spcPts val="0"/>
              </a:spcAft>
            </a:pPr>
            <a:r>
              <a:rPr lang="en-GB" sz="831" dirty="0">
                <a:solidFill>
                  <a:prstClr val="white">
                    <a:lumMod val="50000"/>
                  </a:prstClr>
                </a:solidFill>
                <a:latin typeface="Open Sans"/>
              </a:rPr>
              <a:t>Source: EEA, SOER 2015 Synthesis.</a:t>
            </a:r>
          </a:p>
        </p:txBody>
      </p:sp>
    </p:spTree>
    <p:extLst>
      <p:ext uri="{BB962C8B-B14F-4D97-AF65-F5344CB8AC3E}">
        <p14:creationId xmlns:p14="http://schemas.microsoft.com/office/powerpoint/2010/main" val="41268635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cs-CZ" dirty="0" smtClean="0"/>
              <a:t>Ekologická stopa nákupů zboží a služeb v domácnostech</a:t>
            </a:r>
            <a:endParaRPr lang="en-US" dirty="0"/>
          </a:p>
        </p:txBody>
      </p:sp>
      <p:sp>
        <p:nvSpPr>
          <p:cNvPr id="3" name="Text Placeholder 2"/>
          <p:cNvSpPr>
            <a:spLocks noGrp="1"/>
          </p:cNvSpPr>
          <p:nvPr>
            <p:ph type="body" sz="quarter" idx="11"/>
          </p:nvPr>
        </p:nvSpPr>
        <p:spPr/>
        <p:txBody>
          <a:bodyPr/>
          <a:lstStyle/>
          <a:p>
            <a:r>
              <a:rPr lang="en-GB" dirty="0" smtClean="0"/>
              <a:t>Consumption</a:t>
            </a:r>
            <a:endParaRPr lang="en-US" dirty="0"/>
          </a:p>
        </p:txBody>
      </p:sp>
      <p:sp>
        <p:nvSpPr>
          <p:cNvPr id="8" name="Text Placeholder 7"/>
          <p:cNvSpPr>
            <a:spLocks noGrp="1"/>
          </p:cNvSpPr>
          <p:nvPr>
            <p:ph type="body" sz="quarter" idx="12"/>
          </p:nvPr>
        </p:nvSpPr>
        <p:spPr>
          <a:xfrm>
            <a:off x="149232" y="5343953"/>
            <a:ext cx="8840484" cy="445476"/>
          </a:xfrm>
        </p:spPr>
        <p:txBody>
          <a:bodyPr/>
          <a:lstStyle/>
          <a:p>
            <a:r>
              <a:rPr lang="en-GB" dirty="0"/>
              <a:t>Data sources: EC. Pressures caused by domestic final use broken down by COICOP category - calculations made for report Global Resources Use and Pollution Volume 1; </a:t>
            </a:r>
            <a:r>
              <a:rPr lang="en-GB" dirty="0" smtClean="0"/>
              <a:t>Eurostat. Final </a:t>
            </a:r>
            <a:r>
              <a:rPr lang="en-GB" dirty="0"/>
              <a:t>consumption expenditure of households by consumption purpose - COICOP 3 digit </a:t>
            </a:r>
            <a:r>
              <a:rPr lang="en-GB" dirty="0" smtClean="0"/>
              <a:t>– volumes </a:t>
            </a:r>
          </a:p>
          <a:p>
            <a:r>
              <a:rPr lang="en-GB" dirty="0" smtClean="0"/>
              <a:t>Note</a:t>
            </a:r>
            <a:r>
              <a:rPr lang="en-GB" dirty="0"/>
              <a:t>: The environmental footprint includes pressures within and outside Europe associated with household purchases of goods and services, but excludes </a:t>
            </a:r>
            <a:endParaRPr lang="en-GB" dirty="0" smtClean="0"/>
          </a:p>
          <a:p>
            <a:r>
              <a:rPr lang="en-GB" dirty="0" smtClean="0"/>
              <a:t>direct </a:t>
            </a:r>
            <a:r>
              <a:rPr lang="en-GB" dirty="0"/>
              <a:t>pressures emitted by households, </a:t>
            </a:r>
            <a:r>
              <a:rPr lang="en-GB" dirty="0" smtClean="0"/>
              <a:t>for example by </a:t>
            </a:r>
            <a:r>
              <a:rPr lang="en-GB" dirty="0"/>
              <a:t>burning fuels for space heating or driving a </a:t>
            </a:r>
            <a:r>
              <a:rPr lang="en-GB" dirty="0" smtClean="0"/>
              <a:t>car. </a:t>
            </a:r>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98453" y="1481226"/>
            <a:ext cx="7228161" cy="3721621"/>
          </a:xfrm>
          <a:prstGeom prst="rect">
            <a:avLst/>
          </a:prstGeom>
        </p:spPr>
      </p:pic>
      <p:sp>
        <p:nvSpPr>
          <p:cNvPr id="5" name="Rectangular Callout 4">
            <a:hlinkClick r:id="rId3" action="ppaction://hlinksldjump"/>
          </p:cNvPr>
          <p:cNvSpPr/>
          <p:nvPr/>
        </p:nvSpPr>
        <p:spPr>
          <a:xfrm>
            <a:off x="228603" y="5930412"/>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GB" sz="738" dirty="0">
                <a:solidFill>
                  <a:prstClr val="white"/>
                </a:solidFill>
              </a:rPr>
              <a:t>Material resource efficiency &amp; use</a:t>
            </a:r>
            <a:endParaRPr lang="en-US" sz="738" dirty="0">
              <a:solidFill>
                <a:prstClr val="white"/>
              </a:solidFill>
            </a:endParaRPr>
          </a:p>
        </p:txBody>
      </p:sp>
      <p:sp>
        <p:nvSpPr>
          <p:cNvPr id="6" name="Rectangular Callout 5">
            <a:hlinkClick r:id="rId4" action="ppaction://hlinksldjump"/>
          </p:cNvPr>
          <p:cNvSpPr/>
          <p:nvPr/>
        </p:nvSpPr>
        <p:spPr>
          <a:xfrm>
            <a:off x="1122111" y="5930412"/>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GB" sz="738" dirty="0">
                <a:solidFill>
                  <a:prstClr val="white"/>
                </a:solidFill>
              </a:rPr>
              <a:t>Waste management</a:t>
            </a:r>
            <a:endParaRPr lang="en-US" sz="738" dirty="0">
              <a:solidFill>
                <a:prstClr val="white"/>
              </a:solidFill>
            </a:endParaRPr>
          </a:p>
        </p:txBody>
      </p:sp>
      <p:sp>
        <p:nvSpPr>
          <p:cNvPr id="7" name="Rectangular Callout 6">
            <a:hlinkClick r:id="" action="ppaction://noaction"/>
          </p:cNvPr>
          <p:cNvSpPr/>
          <p:nvPr/>
        </p:nvSpPr>
        <p:spPr>
          <a:xfrm>
            <a:off x="2015621" y="5930412"/>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GB" sz="738" dirty="0">
                <a:solidFill>
                  <a:prstClr val="white"/>
                </a:solidFill>
              </a:rPr>
              <a:t>Urban systems and grey infrastructure</a:t>
            </a:r>
            <a:endParaRPr lang="en-US" sz="738" dirty="0">
              <a:solidFill>
                <a:prstClr val="white"/>
              </a:solidFill>
            </a:endParaRPr>
          </a:p>
        </p:txBody>
      </p:sp>
    </p:spTree>
    <p:extLst>
      <p:ext uri="{BB962C8B-B14F-4D97-AF65-F5344CB8AC3E}">
        <p14:creationId xmlns:p14="http://schemas.microsoft.com/office/powerpoint/2010/main" val="2514078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a:stretch/>
        </p:blipFill>
        <p:spPr/>
      </p:pic>
      <p:sp>
        <p:nvSpPr>
          <p:cNvPr id="3" name="Text Placeholder 2"/>
          <p:cNvSpPr>
            <a:spLocks noGrp="1"/>
          </p:cNvSpPr>
          <p:nvPr>
            <p:ph type="body" sz="quarter" idx="14"/>
          </p:nvPr>
        </p:nvSpPr>
        <p:spPr>
          <a:xfrm>
            <a:off x="1794462" y="429923"/>
            <a:ext cx="7162800" cy="773723"/>
          </a:xfrm>
        </p:spPr>
        <p:txBody>
          <a:bodyPr/>
          <a:lstStyle/>
          <a:p>
            <a:r>
              <a:rPr lang="cs-CZ" dirty="0"/>
              <a:t>Porozumění minulým trendům a </a:t>
            </a:r>
            <a:r>
              <a:rPr lang="cs-CZ" dirty="0" smtClean="0"/>
              <a:t>výhledům</a:t>
            </a:r>
            <a:r>
              <a:rPr lang="en-GB" dirty="0" smtClean="0"/>
              <a:t>: </a:t>
            </a:r>
            <a:br>
              <a:rPr lang="en-GB" dirty="0" smtClean="0"/>
            </a:br>
            <a:r>
              <a:rPr lang="cs-CZ" sz="2215" dirty="0"/>
              <a:t>Ochrana před zdravotními riziky z nezdravého prostředí</a:t>
            </a:r>
            <a:endParaRPr lang="en-GB" sz="2215" dirty="0"/>
          </a:p>
          <a:p>
            <a:endParaRPr lang="en-GB" dirty="0"/>
          </a:p>
        </p:txBody>
      </p:sp>
      <p:sp>
        <p:nvSpPr>
          <p:cNvPr id="6" name="Text Placeholder 5"/>
          <p:cNvSpPr>
            <a:spLocks noGrp="1"/>
          </p:cNvSpPr>
          <p:nvPr>
            <p:ph type="body" sz="quarter" idx="15"/>
          </p:nvPr>
        </p:nvSpPr>
        <p:spPr>
          <a:xfrm>
            <a:off x="1728000" y="1692698"/>
            <a:ext cx="7033846" cy="3688862"/>
          </a:xfrm>
        </p:spPr>
        <p:txBody>
          <a:bodyPr anchor="t"/>
          <a:lstStyle/>
          <a:p>
            <a:pPr>
              <a:spcAft>
                <a:spcPts val="554"/>
              </a:spcAft>
            </a:pPr>
            <a:r>
              <a:rPr lang="cs-CZ" sz="1662" dirty="0"/>
              <a:t>Negativní vlivy klimatické změny bude stále větší</a:t>
            </a:r>
            <a:endParaRPr lang="en-GB" sz="1662" dirty="0"/>
          </a:p>
          <a:p>
            <a:pPr>
              <a:spcAft>
                <a:spcPts val="554"/>
              </a:spcAft>
            </a:pPr>
            <a:r>
              <a:rPr lang="cs-CZ" sz="1662" dirty="0"/>
              <a:t>Měnící se tlaky, urbanizace a stárnutí populace zvyšují zranitelnost</a:t>
            </a:r>
            <a:endParaRPr lang="en-GB" sz="1662" dirty="0"/>
          </a:p>
          <a:p>
            <a:pPr>
              <a:spcAft>
                <a:spcPts val="554"/>
              </a:spcAft>
            </a:pPr>
            <a:r>
              <a:rPr lang="cs-CZ" sz="1662" dirty="0"/>
              <a:t>Správné urbanistické postupy mohou přispět ke zdraví a spokojenému životu</a:t>
            </a:r>
            <a:endParaRPr lang="en-GB" sz="1662" dirty="0"/>
          </a:p>
        </p:txBody>
      </p:sp>
      <p:sp>
        <p:nvSpPr>
          <p:cNvPr id="10" name="TextBox 9"/>
          <p:cNvSpPr txBox="1"/>
          <p:nvPr/>
        </p:nvSpPr>
        <p:spPr>
          <a:xfrm rot="16200000">
            <a:off x="-1189622" y="5198062"/>
            <a:ext cx="2586507" cy="205890"/>
          </a:xfrm>
          <a:prstGeom prst="rect">
            <a:avLst/>
          </a:prstGeom>
          <a:noFill/>
        </p:spPr>
        <p:txBody>
          <a:bodyPr wrap="square" rtlCol="0">
            <a:spAutoFit/>
          </a:bodyPr>
          <a:lstStyle/>
          <a:p>
            <a:pPr eaLnBrk="1" fontAlgn="auto" hangingPunct="1">
              <a:spcBef>
                <a:spcPts val="0"/>
              </a:spcBef>
              <a:spcAft>
                <a:spcPts val="0"/>
              </a:spcAft>
            </a:pPr>
            <a:r>
              <a:rPr lang="en-GB" sz="738" dirty="0">
                <a:solidFill>
                  <a:prstClr val="white"/>
                </a:solidFill>
                <a:latin typeface="Open Sans"/>
              </a:rPr>
              <a:t>© Alexander Goranov, Environment &amp; Me /EEA</a:t>
            </a:r>
          </a:p>
        </p:txBody>
      </p:sp>
      <p:sp>
        <p:nvSpPr>
          <p:cNvPr id="8" name="Text Placeholder 4"/>
          <p:cNvSpPr txBox="1">
            <a:spLocks/>
          </p:cNvSpPr>
          <p:nvPr/>
        </p:nvSpPr>
        <p:spPr>
          <a:xfrm>
            <a:off x="1905672" y="5949544"/>
            <a:ext cx="8840484" cy="44547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GB" sz="831" dirty="0">
                <a:solidFill>
                  <a:prstClr val="white">
                    <a:lumMod val="50000"/>
                  </a:prstClr>
                </a:solidFill>
              </a:rPr>
              <a:t>Sources: Eurostat, </a:t>
            </a:r>
            <a:r>
              <a:rPr lang="en-GB" sz="831" dirty="0" err="1">
                <a:solidFill>
                  <a:prstClr val="white">
                    <a:lumMod val="50000"/>
                  </a:prstClr>
                </a:solidFill>
              </a:rPr>
              <a:t>Gisco</a:t>
            </a:r>
            <a:r>
              <a:rPr lang="en-GB" sz="831" dirty="0">
                <a:solidFill>
                  <a:prstClr val="white">
                    <a:lumMod val="50000"/>
                  </a:prstClr>
                </a:solidFill>
              </a:rPr>
              <a:t> - Urban Audit 2012; EEA, </a:t>
            </a:r>
            <a:r>
              <a:rPr lang="en-GB" sz="831" dirty="0" err="1">
                <a:solidFill>
                  <a:prstClr val="white">
                    <a:lumMod val="50000"/>
                  </a:prstClr>
                </a:solidFill>
              </a:rPr>
              <a:t>AirBase</a:t>
            </a:r>
            <a:r>
              <a:rPr lang="en-GB" sz="831" dirty="0">
                <a:solidFill>
                  <a:prstClr val="white">
                    <a:lumMod val="50000"/>
                  </a:prstClr>
                </a:solidFill>
              </a:rPr>
              <a:t> and Indicator CSI004.</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1492" y="3114328"/>
            <a:ext cx="5507618" cy="2756283"/>
          </a:xfrm>
          <a:prstGeom prst="rect">
            <a:avLst/>
          </a:prstGeom>
        </p:spPr>
      </p:pic>
    </p:spTree>
    <p:extLst>
      <p:ext uri="{BB962C8B-B14F-4D97-AF65-F5344CB8AC3E}">
        <p14:creationId xmlns:p14="http://schemas.microsoft.com/office/powerpoint/2010/main" val="16192185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cs-CZ" dirty="0" smtClean="0"/>
              <a:t>Hluk v Evropě</a:t>
            </a:r>
            <a:endParaRPr lang="en-US" dirty="0"/>
          </a:p>
        </p:txBody>
      </p:sp>
      <p:sp>
        <p:nvSpPr>
          <p:cNvPr id="3" name="Text Placeholder 2"/>
          <p:cNvSpPr>
            <a:spLocks noGrp="1"/>
          </p:cNvSpPr>
          <p:nvPr>
            <p:ph type="body" sz="quarter" idx="11"/>
          </p:nvPr>
        </p:nvSpPr>
        <p:spPr/>
        <p:txBody>
          <a:bodyPr/>
          <a:lstStyle/>
          <a:p>
            <a:r>
              <a:rPr lang="en-GB" dirty="0" smtClean="0"/>
              <a:t>Noise</a:t>
            </a:r>
            <a:endParaRPr lang="en-US" dirty="0"/>
          </a:p>
        </p:txBody>
      </p:sp>
      <p:sp>
        <p:nvSpPr>
          <p:cNvPr id="4" name="Text Placeholder 3"/>
          <p:cNvSpPr>
            <a:spLocks noGrp="1"/>
          </p:cNvSpPr>
          <p:nvPr>
            <p:ph type="body" sz="quarter" idx="12"/>
          </p:nvPr>
        </p:nvSpPr>
        <p:spPr>
          <a:xfrm>
            <a:off x="162873" y="5296938"/>
            <a:ext cx="8451213" cy="445476"/>
          </a:xfrm>
        </p:spPr>
        <p:txBody>
          <a:bodyPr/>
          <a:lstStyle/>
          <a:p>
            <a:r>
              <a:rPr lang="en-GB" dirty="0" smtClean="0"/>
              <a:t>Source: EEA report. Noise </a:t>
            </a:r>
            <a:r>
              <a:rPr lang="en-GB" dirty="0"/>
              <a:t>in Europe </a:t>
            </a:r>
            <a:r>
              <a:rPr lang="en-GB" dirty="0" smtClean="0"/>
              <a:t>2014.</a:t>
            </a:r>
            <a:endParaRPr lang="en-GB" dirty="0"/>
          </a:p>
        </p:txBody>
      </p:sp>
      <p:sp>
        <p:nvSpPr>
          <p:cNvPr id="5" name="Rectangular Callout 4">
            <a:hlinkClick r:id="" action="ppaction://noaction"/>
          </p:cNvPr>
          <p:cNvSpPr/>
          <p:nvPr/>
        </p:nvSpPr>
        <p:spPr>
          <a:xfrm>
            <a:off x="228603" y="5926066"/>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738" dirty="0">
                <a:solidFill>
                  <a:prstClr val="white"/>
                </a:solidFill>
              </a:rPr>
              <a:t>Noise pollution</a:t>
            </a:r>
          </a:p>
        </p:txBody>
      </p:sp>
      <p:sp>
        <p:nvSpPr>
          <p:cNvPr id="6" name="Rectangular Callout 5">
            <a:hlinkClick r:id="" action="ppaction://noaction"/>
          </p:cNvPr>
          <p:cNvSpPr/>
          <p:nvPr/>
        </p:nvSpPr>
        <p:spPr>
          <a:xfrm>
            <a:off x="1139187" y="5926066"/>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GB" sz="738" dirty="0">
                <a:solidFill>
                  <a:prstClr val="white"/>
                </a:solidFill>
              </a:rPr>
              <a:t>Urban systems and grey infrastructure</a:t>
            </a:r>
            <a:endParaRPr lang="en-US" sz="738" dirty="0">
              <a:solidFill>
                <a:prstClr val="white"/>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476" y="1568431"/>
            <a:ext cx="7903049" cy="3954462"/>
          </a:xfrm>
          <a:prstGeom prst="rect">
            <a:avLst/>
          </a:prstGeom>
        </p:spPr>
      </p:pic>
    </p:spTree>
    <p:extLst>
      <p:ext uri="{BB962C8B-B14F-4D97-AF65-F5344CB8AC3E}">
        <p14:creationId xmlns:p14="http://schemas.microsoft.com/office/powerpoint/2010/main" val="2694961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2082" y="429229"/>
            <a:ext cx="8403037" cy="269791"/>
          </a:xfrm>
        </p:spPr>
        <p:txBody>
          <a:bodyPr/>
          <a:lstStyle/>
          <a:p>
            <a:r>
              <a:rPr lang="cs-CZ" dirty="0" smtClean="0"/>
              <a:t>Procentuální pokles (dle NUTS 3 regionů) rozlohy  orné půdy z důvodu záboru pro ekonomické aktivity a infrastrukturu mezi léty 2000-2006</a:t>
            </a:r>
            <a:endParaRPr lang="en-US" dirty="0"/>
          </a:p>
        </p:txBody>
      </p:sp>
      <p:sp>
        <p:nvSpPr>
          <p:cNvPr id="3" name="Text Placeholder 2"/>
          <p:cNvSpPr>
            <a:spLocks noGrp="1"/>
          </p:cNvSpPr>
          <p:nvPr>
            <p:ph type="body" sz="quarter" idx="11"/>
          </p:nvPr>
        </p:nvSpPr>
        <p:spPr/>
        <p:txBody>
          <a:bodyPr/>
          <a:lstStyle/>
          <a:p>
            <a:r>
              <a:rPr lang="en-GB" dirty="0" smtClean="0"/>
              <a:t>Soil</a:t>
            </a:r>
            <a:endParaRPr lang="en-US" dirty="0"/>
          </a:p>
        </p:txBody>
      </p:sp>
      <p:sp>
        <p:nvSpPr>
          <p:cNvPr id="8" name="Text Placeholder 7"/>
          <p:cNvSpPr>
            <a:spLocks noGrp="1"/>
          </p:cNvSpPr>
          <p:nvPr>
            <p:ph type="body" sz="quarter" idx="12"/>
          </p:nvPr>
        </p:nvSpPr>
        <p:spPr/>
        <p:txBody>
          <a:bodyPr/>
          <a:lstStyle/>
          <a:p>
            <a:r>
              <a:rPr lang="en-GB" dirty="0"/>
              <a:t>Sources: ETC SIA based on </a:t>
            </a:r>
            <a:r>
              <a:rPr lang="en-GB" dirty="0" err="1"/>
              <a:t>Corine</a:t>
            </a:r>
            <a:r>
              <a:rPr lang="en-GB" dirty="0"/>
              <a:t> Land Cover 2000 and 2006.</a:t>
            </a:r>
          </a:p>
          <a:p>
            <a:r>
              <a:rPr lang="en-GB" dirty="0"/>
              <a:t>Note: Orange and red areas are interpreted as hotspots.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34580" y="1534047"/>
            <a:ext cx="5319050" cy="3886026"/>
          </a:xfrm>
          <a:prstGeom prst="rect">
            <a:avLst/>
          </a:prstGeom>
        </p:spPr>
      </p:pic>
      <p:sp>
        <p:nvSpPr>
          <p:cNvPr id="5" name="Rectangular Callout 4">
            <a:hlinkClick r:id="rId3" action="ppaction://hlinksldjump"/>
          </p:cNvPr>
          <p:cNvSpPr/>
          <p:nvPr/>
        </p:nvSpPr>
        <p:spPr>
          <a:xfrm>
            <a:off x="218343" y="5921620"/>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738" dirty="0">
                <a:solidFill>
                  <a:prstClr val="white"/>
                </a:solidFill>
              </a:rPr>
              <a:t>Land use and soil functions</a:t>
            </a:r>
          </a:p>
        </p:txBody>
      </p:sp>
      <p:sp>
        <p:nvSpPr>
          <p:cNvPr id="6" name="Rectangular Callout 5">
            <a:hlinkClick r:id="rId4" action="ppaction://hlinksldjump"/>
          </p:cNvPr>
          <p:cNvSpPr/>
          <p:nvPr/>
        </p:nvSpPr>
        <p:spPr>
          <a:xfrm>
            <a:off x="1134136" y="5921620"/>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GB" sz="738" dirty="0">
                <a:solidFill>
                  <a:prstClr val="white"/>
                </a:solidFill>
              </a:rPr>
              <a:t>Industrial pollution to air, soil and water</a:t>
            </a:r>
            <a:endParaRPr lang="en-US" sz="738" dirty="0">
              <a:solidFill>
                <a:prstClr val="white"/>
              </a:solidFill>
            </a:endParaRPr>
          </a:p>
        </p:txBody>
      </p:sp>
      <p:sp>
        <p:nvSpPr>
          <p:cNvPr id="7" name="Rectangular Callout 6">
            <a:hlinkClick r:id="" action="ppaction://noaction"/>
          </p:cNvPr>
          <p:cNvSpPr/>
          <p:nvPr/>
        </p:nvSpPr>
        <p:spPr>
          <a:xfrm>
            <a:off x="2049930" y="5921620"/>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GB" sz="738" dirty="0">
                <a:solidFill>
                  <a:prstClr val="white"/>
                </a:solidFill>
              </a:rPr>
              <a:t>Urban systems and grey infrastructure</a:t>
            </a:r>
            <a:endParaRPr lang="en-US" sz="738" dirty="0">
              <a:solidFill>
                <a:prstClr val="white"/>
              </a:solidFill>
            </a:endParaRPr>
          </a:p>
        </p:txBody>
      </p:sp>
    </p:spTree>
    <p:extLst>
      <p:ext uri="{BB962C8B-B14F-4D97-AF65-F5344CB8AC3E}">
        <p14:creationId xmlns:p14="http://schemas.microsoft.com/office/powerpoint/2010/main" val="2309780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cs-CZ" dirty="0" smtClean="0"/>
              <a:t>Emise skleníkových plynů – projekce a trendy</a:t>
            </a:r>
            <a:endParaRPr lang="en-US" dirty="0"/>
          </a:p>
        </p:txBody>
      </p:sp>
      <p:sp>
        <p:nvSpPr>
          <p:cNvPr id="3" name="Text Placeholder 2"/>
          <p:cNvSpPr>
            <a:spLocks noGrp="1"/>
          </p:cNvSpPr>
          <p:nvPr>
            <p:ph type="body" sz="quarter" idx="11"/>
          </p:nvPr>
        </p:nvSpPr>
        <p:spPr/>
        <p:txBody>
          <a:bodyPr/>
          <a:lstStyle/>
          <a:p>
            <a:r>
              <a:rPr lang="en-GB" dirty="0" smtClean="0"/>
              <a:t>Mitigating climate change</a:t>
            </a:r>
            <a:endParaRPr lang="en-US" dirty="0"/>
          </a:p>
        </p:txBody>
      </p:sp>
      <p:sp>
        <p:nvSpPr>
          <p:cNvPr id="4" name="Text Placeholder 3"/>
          <p:cNvSpPr>
            <a:spLocks noGrp="1"/>
          </p:cNvSpPr>
          <p:nvPr>
            <p:ph type="body" sz="quarter" idx="12"/>
          </p:nvPr>
        </p:nvSpPr>
        <p:spPr/>
        <p:txBody>
          <a:bodyPr/>
          <a:lstStyle/>
          <a:p>
            <a:r>
              <a:rPr lang="en-GB" dirty="0"/>
              <a:t>Data sources: EEA. National emissions reported to the UNFCCC and to the EU Greenhouse Gas Monitoring Mechanism;  2020 targets; 2050 objectives; European Commission Baseline scenario  </a:t>
            </a:r>
          </a:p>
          <a:p>
            <a:r>
              <a:rPr lang="en-GB" dirty="0" smtClean="0"/>
              <a:t>Note</a:t>
            </a:r>
            <a:r>
              <a:rPr lang="en-GB" dirty="0"/>
              <a:t>: Total EU greenhouse gas (GHG) emissions include those from international aviation and exclude those from land-use, land-use change and forestry. The 2013 GHG emissions data are preliminary </a:t>
            </a:r>
            <a:endParaRPr lang="en-GB" dirty="0" smtClean="0"/>
          </a:p>
          <a:p>
            <a:r>
              <a:rPr lang="en-GB" dirty="0" smtClean="0"/>
              <a:t>estimates </a:t>
            </a:r>
            <a:r>
              <a:rPr lang="en-GB" dirty="0"/>
              <a:t>(from approximated GHG inventories). Final data will be determined in 2015. WEM: with existing measures; WAM: with additional measures</a:t>
            </a:r>
            <a:r>
              <a:rPr lang="en-GB" dirty="0" smtClean="0"/>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799" y="1623006"/>
            <a:ext cx="7438106" cy="3510885"/>
          </a:xfrm>
          <a:prstGeom prst="rect">
            <a:avLst/>
          </a:prstGeom>
        </p:spPr>
      </p:pic>
      <p:sp>
        <p:nvSpPr>
          <p:cNvPr id="6" name="Rectangular Callout 5">
            <a:hlinkClick r:id="rId3" action="ppaction://hlinksldjump"/>
          </p:cNvPr>
          <p:cNvSpPr/>
          <p:nvPr/>
        </p:nvSpPr>
        <p:spPr>
          <a:xfrm>
            <a:off x="228603" y="5930412"/>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GB" sz="738" dirty="0">
                <a:solidFill>
                  <a:prstClr val="white"/>
                </a:solidFill>
              </a:rPr>
              <a:t>GHG emissions &amp; CC mitigation</a:t>
            </a:r>
            <a:endParaRPr lang="en-US" sz="738" dirty="0">
              <a:solidFill>
                <a:prstClr val="white"/>
              </a:solidFill>
            </a:endParaRPr>
          </a:p>
        </p:txBody>
      </p:sp>
      <p:sp>
        <p:nvSpPr>
          <p:cNvPr id="7" name="Rectangular Callout 6">
            <a:hlinkClick r:id="rId4" action="ppaction://hlinksldjump"/>
          </p:cNvPr>
          <p:cNvSpPr/>
          <p:nvPr/>
        </p:nvSpPr>
        <p:spPr>
          <a:xfrm>
            <a:off x="1138124" y="5930412"/>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GB" sz="738" dirty="0">
                <a:solidFill>
                  <a:prstClr val="white"/>
                </a:solidFill>
              </a:rPr>
              <a:t>Energy consumption &amp; fossil fuel use</a:t>
            </a:r>
            <a:endParaRPr lang="en-US" sz="738" dirty="0">
              <a:solidFill>
                <a:prstClr val="white"/>
              </a:solidFill>
            </a:endParaRPr>
          </a:p>
        </p:txBody>
      </p:sp>
      <p:sp>
        <p:nvSpPr>
          <p:cNvPr id="8" name="Rectangular Callout 7">
            <a:hlinkClick r:id="" action="ppaction://noaction"/>
          </p:cNvPr>
          <p:cNvSpPr/>
          <p:nvPr/>
        </p:nvSpPr>
        <p:spPr>
          <a:xfrm>
            <a:off x="2047648" y="5930412"/>
            <a:ext cx="844062" cy="379828"/>
          </a:xfrm>
          <a:prstGeom prst="wedgeRectCallou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738" dirty="0">
                <a:solidFill>
                  <a:prstClr val="white"/>
                </a:solidFill>
              </a:rPr>
              <a:t>Mitigating climate change</a:t>
            </a:r>
          </a:p>
        </p:txBody>
      </p:sp>
    </p:spTree>
    <p:extLst>
      <p:ext uri="{BB962C8B-B14F-4D97-AF65-F5344CB8AC3E}">
        <p14:creationId xmlns:p14="http://schemas.microsoft.com/office/powerpoint/2010/main" val="554393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6" y="332656"/>
            <a:ext cx="9142524" cy="6120680"/>
          </a:xfrm>
        </p:spPr>
      </p:pic>
    </p:spTree>
    <p:extLst>
      <p:ext uri="{BB962C8B-B14F-4D97-AF65-F5344CB8AC3E}">
        <p14:creationId xmlns:p14="http://schemas.microsoft.com/office/powerpoint/2010/main" val="223945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cs-CZ" dirty="0" smtClean="0"/>
              <a:t>Ekologická stopa EU za hranicemi Evropy</a:t>
            </a:r>
            <a:endParaRPr lang="en-US" dirty="0"/>
          </a:p>
        </p:txBody>
      </p:sp>
      <p:sp>
        <p:nvSpPr>
          <p:cNvPr id="3" name="Text Placeholder 2"/>
          <p:cNvSpPr>
            <a:spLocks noGrp="1"/>
          </p:cNvSpPr>
          <p:nvPr>
            <p:ph type="body" sz="quarter" idx="11"/>
          </p:nvPr>
        </p:nvSpPr>
        <p:spPr/>
        <p:txBody>
          <a:bodyPr/>
          <a:lstStyle/>
          <a:p>
            <a:r>
              <a:rPr lang="en-GB" dirty="0" smtClean="0"/>
              <a:t>Consumption</a:t>
            </a:r>
            <a:endParaRPr lang="en-US" dirty="0"/>
          </a:p>
        </p:txBody>
      </p:sp>
      <p:sp>
        <p:nvSpPr>
          <p:cNvPr id="4" name="Text Placeholder 3"/>
          <p:cNvSpPr>
            <a:spLocks noGrp="1"/>
          </p:cNvSpPr>
          <p:nvPr>
            <p:ph type="body" sz="quarter" idx="12"/>
          </p:nvPr>
        </p:nvSpPr>
        <p:spPr/>
        <p:txBody>
          <a:bodyPr/>
          <a:lstStyle/>
          <a:p>
            <a:r>
              <a:rPr lang="en-GB" dirty="0"/>
              <a:t>Data sources: JRC. Global Resources Use and Pollution, Volume 1/Production, Consumption and Trade (1995-2008) </a:t>
            </a:r>
            <a:endParaRPr lang="en-GB" dirty="0" smtClean="0"/>
          </a:p>
          <a:p>
            <a:r>
              <a:rPr lang="en-GB" dirty="0" smtClean="0"/>
              <a:t>Note</a:t>
            </a:r>
            <a:r>
              <a:rPr lang="en-GB" dirty="0"/>
              <a:t>: The footprint relates to total final demand, comprising household and government consumption and capital investments</a:t>
            </a:r>
            <a:r>
              <a:rPr lang="en-GB" dirty="0" smtClean="0"/>
              <a:t>.</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39" y="2586834"/>
            <a:ext cx="8047789" cy="2229237"/>
          </a:xfrm>
          <a:prstGeom prst="rect">
            <a:avLst/>
          </a:prstGeom>
        </p:spPr>
      </p:pic>
      <p:sp>
        <p:nvSpPr>
          <p:cNvPr id="6" name="Rectangular Callout 5">
            <a:hlinkClick r:id="rId3" action="ppaction://hlinksldjump"/>
          </p:cNvPr>
          <p:cNvSpPr/>
          <p:nvPr/>
        </p:nvSpPr>
        <p:spPr>
          <a:xfrm>
            <a:off x="228603" y="5930412"/>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GB" sz="738" dirty="0">
                <a:solidFill>
                  <a:prstClr val="white"/>
                </a:solidFill>
              </a:rPr>
              <a:t>Material resource efficiency &amp; use</a:t>
            </a:r>
            <a:endParaRPr lang="en-US" sz="738" dirty="0">
              <a:solidFill>
                <a:prstClr val="white"/>
              </a:solidFill>
            </a:endParaRPr>
          </a:p>
        </p:txBody>
      </p:sp>
      <p:sp>
        <p:nvSpPr>
          <p:cNvPr id="7" name="Rectangular Callout 6">
            <a:hlinkClick r:id="rId4" action="ppaction://hlinksldjump"/>
          </p:cNvPr>
          <p:cNvSpPr/>
          <p:nvPr/>
        </p:nvSpPr>
        <p:spPr>
          <a:xfrm>
            <a:off x="1122111" y="5930412"/>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GB" sz="738" dirty="0">
                <a:solidFill>
                  <a:prstClr val="white"/>
                </a:solidFill>
              </a:rPr>
              <a:t>Waste management</a:t>
            </a:r>
            <a:endParaRPr lang="en-US" sz="738" dirty="0">
              <a:solidFill>
                <a:prstClr val="white"/>
              </a:solidFill>
            </a:endParaRPr>
          </a:p>
        </p:txBody>
      </p:sp>
      <p:sp>
        <p:nvSpPr>
          <p:cNvPr id="8" name="Rectangular Callout 7">
            <a:hlinkClick r:id="" action="ppaction://noaction"/>
          </p:cNvPr>
          <p:cNvSpPr/>
          <p:nvPr/>
        </p:nvSpPr>
        <p:spPr>
          <a:xfrm>
            <a:off x="2015621" y="5930412"/>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GB" sz="738" dirty="0">
                <a:solidFill>
                  <a:prstClr val="white"/>
                </a:solidFill>
              </a:rPr>
              <a:t>Urban systems and grey infrastructure</a:t>
            </a:r>
            <a:endParaRPr lang="en-US" sz="738" dirty="0">
              <a:solidFill>
                <a:prstClr val="white"/>
              </a:solidFill>
            </a:endParaRPr>
          </a:p>
        </p:txBody>
      </p:sp>
    </p:spTree>
    <p:extLst>
      <p:ext uri="{BB962C8B-B14F-4D97-AF65-F5344CB8AC3E}">
        <p14:creationId xmlns:p14="http://schemas.microsoft.com/office/powerpoint/2010/main" val="3466215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cs-CZ" dirty="0" smtClean="0"/>
              <a:t>Korelace ekologické stopy  (2008) a indexu lidského rozvoje (2012)</a:t>
            </a:r>
            <a:endParaRPr lang="en-US" dirty="0"/>
          </a:p>
        </p:txBody>
      </p:sp>
      <p:sp>
        <p:nvSpPr>
          <p:cNvPr id="3" name="Text Placeholder 2"/>
          <p:cNvSpPr>
            <a:spLocks noGrp="1"/>
          </p:cNvSpPr>
          <p:nvPr>
            <p:ph type="body" sz="quarter" idx="11"/>
          </p:nvPr>
        </p:nvSpPr>
        <p:spPr/>
        <p:txBody>
          <a:bodyPr/>
          <a:lstStyle/>
          <a:p>
            <a:r>
              <a:rPr lang="en-GB" dirty="0" smtClean="0"/>
              <a:t>Green economy</a:t>
            </a:r>
            <a:endParaRPr lang="en-US" dirty="0"/>
          </a:p>
        </p:txBody>
      </p:sp>
      <p:sp>
        <p:nvSpPr>
          <p:cNvPr id="9" name="Text Placeholder 8"/>
          <p:cNvSpPr>
            <a:spLocks noGrp="1"/>
          </p:cNvSpPr>
          <p:nvPr>
            <p:ph type="body" sz="quarter" idx="12"/>
          </p:nvPr>
        </p:nvSpPr>
        <p:spPr/>
        <p:txBody>
          <a:bodyPr/>
          <a:lstStyle/>
          <a:p>
            <a:r>
              <a:rPr lang="en-GB" dirty="0"/>
              <a:t>Source: National footprint accounts 2008, Human Development Index (</a:t>
            </a:r>
            <a:r>
              <a:rPr lang="en-GB" dirty="0" smtClean="0"/>
              <a:t>HDI). Note</a:t>
            </a:r>
            <a:r>
              <a:rPr lang="en-GB" dirty="0"/>
              <a:t>: The Human Development Index is calculated based on indicators of life expectancy at birth, education and per capita income. </a:t>
            </a:r>
            <a:endParaRPr lang="en-GB" dirty="0" smtClean="0"/>
          </a:p>
          <a:p>
            <a:r>
              <a:rPr lang="en-GB" dirty="0" smtClean="0"/>
              <a:t>It </a:t>
            </a:r>
            <a:r>
              <a:rPr lang="en-GB" dirty="0"/>
              <a:t>is expressed as a value between 0 and 1, from least to most developed countries. The Ecological Footprint quantifies the area of land that a population needs (per capita) </a:t>
            </a:r>
            <a:endParaRPr lang="en-GB" dirty="0" smtClean="0"/>
          </a:p>
          <a:p>
            <a:r>
              <a:rPr lang="en-GB" dirty="0" smtClean="0"/>
              <a:t>to </a:t>
            </a:r>
            <a:r>
              <a:rPr lang="en-GB" dirty="0"/>
              <a:t>produce the resources it consumes and to absorb its waste. World </a:t>
            </a:r>
            <a:r>
              <a:rPr lang="en-GB" dirty="0" err="1"/>
              <a:t>biocapacity</a:t>
            </a:r>
            <a:r>
              <a:rPr lang="en-GB" dirty="0"/>
              <a:t> is the global </a:t>
            </a:r>
            <a:r>
              <a:rPr lang="en-GB" dirty="0" smtClean="0"/>
              <a:t>productive area </a:t>
            </a:r>
            <a:r>
              <a:rPr lang="en-GB" dirty="0"/>
              <a:t>available (per capita) on Earth.</a:t>
            </a:r>
          </a:p>
        </p:txBody>
      </p:sp>
      <p:sp>
        <p:nvSpPr>
          <p:cNvPr id="5" name="Rectangular Callout 4">
            <a:hlinkClick r:id="" action="ppaction://noaction"/>
          </p:cNvPr>
          <p:cNvSpPr/>
          <p:nvPr/>
        </p:nvSpPr>
        <p:spPr>
          <a:xfrm>
            <a:off x="2042751" y="5928407"/>
            <a:ext cx="844062" cy="379828"/>
          </a:xfrm>
          <a:prstGeom prst="wedgeRectCallou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738" dirty="0">
                <a:solidFill>
                  <a:prstClr val="white"/>
                </a:solidFill>
              </a:rPr>
              <a:t>Waste</a:t>
            </a:r>
          </a:p>
        </p:txBody>
      </p:sp>
      <p:sp>
        <p:nvSpPr>
          <p:cNvPr id="6" name="Rectangular Callout 5">
            <a:hlinkClick r:id="rId2" action="ppaction://hlinksldjump"/>
          </p:cNvPr>
          <p:cNvSpPr/>
          <p:nvPr/>
        </p:nvSpPr>
        <p:spPr>
          <a:xfrm>
            <a:off x="1133121" y="5928407"/>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GB" sz="738" dirty="0">
                <a:solidFill>
                  <a:prstClr val="white"/>
                </a:solidFill>
              </a:rPr>
              <a:t>Waste management</a:t>
            </a:r>
            <a:endParaRPr lang="en-US" sz="738" dirty="0">
              <a:solidFill>
                <a:prstClr val="white"/>
              </a:solidFill>
            </a:endParaRPr>
          </a:p>
        </p:txBody>
      </p:sp>
      <p:sp>
        <p:nvSpPr>
          <p:cNvPr id="7" name="Rectangular Callout 6">
            <a:hlinkClick r:id="rId3" action="ppaction://hlinksldjump"/>
          </p:cNvPr>
          <p:cNvSpPr/>
          <p:nvPr/>
        </p:nvSpPr>
        <p:spPr>
          <a:xfrm>
            <a:off x="227139" y="5930412"/>
            <a:ext cx="844062" cy="379828"/>
          </a:xfrm>
          <a:prstGeom prst="wedgeRectCallou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GB" sz="738" dirty="0">
                <a:solidFill>
                  <a:prstClr val="white"/>
                </a:solidFill>
              </a:rPr>
              <a:t>Material resource efficiency &amp; use</a:t>
            </a:r>
            <a:endParaRPr lang="en-US" sz="738" dirty="0">
              <a:solidFill>
                <a:prstClr val="white"/>
              </a:solidFill>
            </a:endParaRPr>
          </a:p>
        </p:txBody>
      </p:sp>
      <p:sp>
        <p:nvSpPr>
          <p:cNvPr id="8" name="Rectangular Callout 7">
            <a:hlinkClick r:id="" action="ppaction://noaction"/>
          </p:cNvPr>
          <p:cNvSpPr/>
          <p:nvPr/>
        </p:nvSpPr>
        <p:spPr>
          <a:xfrm>
            <a:off x="2952375" y="5928407"/>
            <a:ext cx="844062" cy="379828"/>
          </a:xfrm>
          <a:prstGeom prst="wedgeRectCallou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738" dirty="0">
                <a:solidFill>
                  <a:prstClr val="white"/>
                </a:solidFill>
              </a:rPr>
              <a:t>Resource efficiency</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6838" y="1499430"/>
            <a:ext cx="5010325" cy="3821538"/>
          </a:xfrm>
          <a:prstGeom prst="rect">
            <a:avLst/>
          </a:prstGeom>
        </p:spPr>
      </p:pic>
    </p:spTree>
    <p:extLst>
      <p:ext uri="{BB962C8B-B14F-4D97-AF65-F5344CB8AC3E}">
        <p14:creationId xmlns:p14="http://schemas.microsoft.com/office/powerpoint/2010/main" val="662234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000">
            <a:alpha val="50000"/>
          </a:srgbClr>
        </a:solidFill>
        <a:effectLst/>
      </p:bgPr>
    </p:bg>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268760"/>
            <a:ext cx="6667500" cy="3952875"/>
          </a:xfrm>
          <a:prstGeom prst="rect">
            <a:avLst/>
          </a:prstGeom>
        </p:spPr>
      </p:pic>
    </p:spTree>
    <p:extLst>
      <p:ext uri="{BB962C8B-B14F-4D97-AF65-F5344CB8AC3E}">
        <p14:creationId xmlns:p14="http://schemas.microsoft.com/office/powerpoint/2010/main" val="48382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600" fill="hold"/>
                                        <p:tgtEl>
                                          <p:spTgt spid="2"/>
                                        </p:tgtEl>
                                        <p:attrNameLst>
                                          <p:attrName>ppt_w</p:attrName>
                                        </p:attrNameLst>
                                      </p:cBhvr>
                                      <p:tavLst>
                                        <p:tav tm="0">
                                          <p:val>
                                            <p:fltVal val="0"/>
                                          </p:val>
                                        </p:tav>
                                        <p:tav tm="100000">
                                          <p:val>
                                            <p:strVal val="#ppt_w"/>
                                          </p:val>
                                        </p:tav>
                                      </p:tavLst>
                                    </p:anim>
                                    <p:anim calcmode="lin" valueType="num">
                                      <p:cBhvr>
                                        <p:cTn id="8" dur="1600" fill="hold"/>
                                        <p:tgtEl>
                                          <p:spTgt spid="2"/>
                                        </p:tgtEl>
                                        <p:attrNameLst>
                                          <p:attrName>ppt_h</p:attrName>
                                        </p:attrNameLst>
                                      </p:cBhvr>
                                      <p:tavLst>
                                        <p:tav tm="0">
                                          <p:val>
                                            <p:fltVal val="0"/>
                                          </p:val>
                                        </p:tav>
                                        <p:tav tm="100000">
                                          <p:val>
                                            <p:strVal val="#ppt_h"/>
                                          </p:val>
                                        </p:tav>
                                      </p:tavLst>
                                    </p:anim>
                                    <p:anim calcmode="lin" valueType="num">
                                      <p:cBhvr>
                                        <p:cTn id="9" dur="1600" fill="hold"/>
                                        <p:tgtEl>
                                          <p:spTgt spid="2"/>
                                        </p:tgtEl>
                                        <p:attrNameLst>
                                          <p:attrName>style.rotation</p:attrName>
                                        </p:attrNameLst>
                                      </p:cBhvr>
                                      <p:tavLst>
                                        <p:tav tm="0">
                                          <p:val>
                                            <p:fltVal val="90"/>
                                          </p:val>
                                        </p:tav>
                                        <p:tav tm="100000">
                                          <p:val>
                                            <p:fltVal val="0"/>
                                          </p:val>
                                        </p:tav>
                                      </p:tavLst>
                                    </p:anim>
                                    <p:animEffect transition="in" filter="fade">
                                      <p:cBhvr>
                                        <p:cTn id="10" dur="1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 y="332656"/>
            <a:ext cx="9142524" cy="6120680"/>
          </a:xfrm>
          <a:prstGeom prst="rect">
            <a:avLst/>
          </a:prstGeom>
        </p:spPr>
      </p:pic>
    </p:spTree>
    <p:extLst>
      <p:ext uri="{BB962C8B-B14F-4D97-AF65-F5344CB8AC3E}">
        <p14:creationId xmlns:p14="http://schemas.microsoft.com/office/powerpoint/2010/main" val="216023207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7"/>
          <p:cNvSpPr>
            <a:spLocks noGrp="1" noChangeArrowheads="1"/>
          </p:cNvSpPr>
          <p:nvPr>
            <p:ph type="title"/>
          </p:nvPr>
        </p:nvSpPr>
        <p:spPr/>
        <p:txBody>
          <a:bodyPr/>
          <a:lstStyle/>
          <a:p>
            <a:pPr algn="r" eaLnBrk="1" hangingPunct="1"/>
            <a:endParaRPr lang="cs-CZ" altLang="cs-CZ" dirty="0" smtClean="0"/>
          </a:p>
        </p:txBody>
      </p:sp>
      <p:sp>
        <p:nvSpPr>
          <p:cNvPr id="4100" name="Rectangle 8"/>
          <p:cNvSpPr>
            <a:spLocks noGrp="1" noChangeArrowheads="1"/>
          </p:cNvSpPr>
          <p:nvPr>
            <p:ph type="body" idx="1"/>
          </p:nvPr>
        </p:nvSpPr>
        <p:spPr/>
        <p:txBody>
          <a:bodyPr/>
          <a:lstStyle/>
          <a:p>
            <a:pPr marL="0" indent="0" eaLnBrk="1" hangingPunct="1">
              <a:buNone/>
            </a:pPr>
            <a:r>
              <a:rPr lang="cs-CZ" altLang="cs-CZ" dirty="0" smtClean="0"/>
              <a:t>místní Agenda 21</a:t>
            </a:r>
          </a:p>
          <a:p>
            <a:pPr lvl="1" eaLnBrk="1" hangingPunct="1"/>
            <a:r>
              <a:rPr lang="cs-CZ" altLang="cs-CZ" sz="2400" dirty="0" smtClean="0">
                <a:solidFill>
                  <a:srgbClr val="0070C0"/>
                </a:solidFill>
              </a:rPr>
              <a:t>Dobrovolný nástroj ke zlepšování kvality veřejné správy s cílem </a:t>
            </a:r>
            <a:r>
              <a:rPr lang="cs-CZ" altLang="cs-CZ" sz="2400" b="1" dirty="0" smtClean="0">
                <a:solidFill>
                  <a:srgbClr val="0070C0"/>
                </a:solidFill>
              </a:rPr>
              <a:t>podpořit systematický postup k udržitelnému rozvoji na místní a regionální úrovni</a:t>
            </a:r>
          </a:p>
          <a:p>
            <a:pPr lvl="1" eaLnBrk="1" hangingPunct="1"/>
            <a:r>
              <a:rPr lang="cs-CZ" altLang="cs-CZ" sz="2400" dirty="0" smtClean="0">
                <a:solidFill>
                  <a:srgbClr val="0070C0"/>
                </a:solidFill>
              </a:rPr>
              <a:t>Metoda kvality veřejné správy (MV)</a:t>
            </a:r>
          </a:p>
        </p:txBody>
      </p:sp>
      <p:pic>
        <p:nvPicPr>
          <p:cNvPr id="4101"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50044"/>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43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fade">
                                      <p:cBhvr>
                                        <p:cTn id="10" dur="500"/>
                                        <p:tgtEl>
                                          <p:spTgt spid="410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Effect transition="in" filter="fade">
                                      <p:cBhvr>
                                        <p:cTn id="13" dur="500"/>
                                        <p:tgtEl>
                                          <p:spTgt spid="4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s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7"/>
          <p:cNvSpPr>
            <a:spLocks noGrp="1" noChangeArrowheads="1"/>
          </p:cNvSpPr>
          <p:nvPr>
            <p:ph type="title"/>
          </p:nvPr>
        </p:nvSpPr>
        <p:spPr>
          <a:xfrm>
            <a:off x="395288" y="274638"/>
            <a:ext cx="8291512" cy="1143000"/>
          </a:xfrm>
        </p:spPr>
        <p:txBody>
          <a:bodyPr/>
          <a:lstStyle/>
          <a:p>
            <a:pPr algn="r" eaLnBrk="1" hangingPunct="1"/>
            <a:r>
              <a:rPr lang="cs-CZ" altLang="cs-CZ" sz="3600" smtClean="0"/>
              <a:t>Nastavení v ČR</a:t>
            </a:r>
          </a:p>
        </p:txBody>
      </p:sp>
      <p:sp>
        <p:nvSpPr>
          <p:cNvPr id="4100" name="Rectangle 8"/>
          <p:cNvSpPr>
            <a:spLocks noGrp="1" noChangeArrowheads="1"/>
          </p:cNvSpPr>
          <p:nvPr>
            <p:ph type="body" idx="1"/>
          </p:nvPr>
        </p:nvSpPr>
        <p:spPr>
          <a:xfrm>
            <a:off x="444500" y="1268413"/>
            <a:ext cx="8291513" cy="4525962"/>
          </a:xfrm>
        </p:spPr>
        <p:txBody>
          <a:bodyPr/>
          <a:lstStyle/>
          <a:p>
            <a:pPr>
              <a:defRPr/>
            </a:pPr>
            <a:r>
              <a:rPr lang="cs-CZ" sz="2800" dirty="0" smtClean="0"/>
              <a:t>2003 </a:t>
            </a:r>
            <a:r>
              <a:rPr lang="pl-PL" sz="2800" i="1" dirty="0" smtClean="0"/>
              <a:t>Pracovní </a:t>
            </a:r>
            <a:r>
              <a:rPr lang="pl-PL" sz="2800" i="1" dirty="0"/>
              <a:t>skupina </a:t>
            </a:r>
            <a:r>
              <a:rPr lang="pl-PL" sz="2800" i="1" dirty="0" smtClean="0"/>
              <a:t>MA21</a:t>
            </a:r>
          </a:p>
          <a:p>
            <a:pPr lvl="1">
              <a:defRPr/>
            </a:pPr>
            <a:r>
              <a:rPr lang="pl-PL" sz="2400" dirty="0" smtClean="0"/>
              <a:t>Koordinace MŽP (UR v gesci) </a:t>
            </a:r>
          </a:p>
          <a:p>
            <a:pPr lvl="1">
              <a:defRPr/>
            </a:pPr>
            <a:r>
              <a:rPr lang="pl-PL" sz="2400" dirty="0" smtClean="0"/>
              <a:t>systém hodnocení</a:t>
            </a:r>
            <a:r>
              <a:rPr lang="cs-CZ" sz="2400" dirty="0" smtClean="0"/>
              <a:t> (21 kritérií v 5 kategoriích pro 5 skupin) </a:t>
            </a:r>
          </a:p>
          <a:p>
            <a:pPr lvl="1">
              <a:defRPr/>
            </a:pPr>
            <a:r>
              <a:rPr lang="cs-CZ" sz="2400" dirty="0" smtClean="0">
                <a:hlinkClick r:id="rId3"/>
              </a:rPr>
              <a:t>www.ma21.cz</a:t>
            </a:r>
            <a:r>
              <a:rPr lang="cs-CZ" sz="2400" dirty="0" smtClean="0"/>
              <a:t> oficiální databáze (provozuje CENIA)</a:t>
            </a:r>
            <a:endParaRPr lang="pl-PL" sz="2400" dirty="0"/>
          </a:p>
          <a:p>
            <a:pPr>
              <a:defRPr/>
            </a:pPr>
            <a:r>
              <a:rPr lang="pl-PL" sz="2800" dirty="0" smtClean="0"/>
              <a:t>2012 </a:t>
            </a:r>
            <a:r>
              <a:rPr lang="cs-CZ" sz="2800" i="1" dirty="0" smtClean="0"/>
              <a:t>Rada vlády pro udržitelný rozvoj (RVUR)</a:t>
            </a:r>
          </a:p>
          <a:p>
            <a:pPr lvl="1">
              <a:defRPr/>
            </a:pPr>
            <a:r>
              <a:rPr lang="cs-CZ" sz="2400" dirty="0" smtClean="0"/>
              <a:t>Úřad vlády - Výbor pro municipality RVUR </a:t>
            </a:r>
          </a:p>
          <a:p>
            <a:pPr lvl="1">
              <a:defRPr/>
            </a:pPr>
            <a:r>
              <a:rPr lang="cs-CZ" sz="2400" dirty="0" smtClean="0"/>
              <a:t>Úřad vlády - PS MA21 RVUR </a:t>
            </a:r>
          </a:p>
          <a:p>
            <a:pPr lvl="2">
              <a:defRPr/>
            </a:pPr>
            <a:r>
              <a:rPr lang="cs-CZ" sz="2000" dirty="0" smtClean="0"/>
              <a:t>koordinace </a:t>
            </a:r>
            <a:r>
              <a:rPr lang="cs-CZ" sz="2000" i="1" dirty="0" smtClean="0"/>
              <a:t>MŽP</a:t>
            </a:r>
          </a:p>
          <a:p>
            <a:pPr lvl="2">
              <a:defRPr/>
            </a:pPr>
            <a:r>
              <a:rPr lang="cs-CZ" altLang="cs-CZ" sz="2000" dirty="0" smtClean="0"/>
              <a:t>odborná podpora </a:t>
            </a:r>
            <a:r>
              <a:rPr lang="cs-CZ" altLang="cs-CZ" sz="2000" i="1" dirty="0" smtClean="0"/>
              <a:t>CENIA</a:t>
            </a:r>
            <a:endParaRPr lang="cs-CZ" altLang="cs-CZ" dirty="0"/>
          </a:p>
          <a:p>
            <a:pPr lvl="2">
              <a:defRPr/>
            </a:pPr>
            <a:r>
              <a:rPr lang="cs-CZ" sz="2000" dirty="0"/>
              <a:t>e</a:t>
            </a:r>
            <a:r>
              <a:rPr lang="cs-CZ" sz="2000" dirty="0" smtClean="0"/>
              <a:t>xpertní </a:t>
            </a:r>
            <a:r>
              <a:rPr lang="cs-CZ" sz="2000" dirty="0"/>
              <a:t>spolupráce: tým více než 30 </a:t>
            </a:r>
            <a:r>
              <a:rPr lang="cs-CZ" sz="2000" dirty="0" smtClean="0"/>
              <a:t>expertů (10 </a:t>
            </a:r>
            <a:r>
              <a:rPr lang="cs-CZ" sz="2000" dirty="0"/>
              <a:t>oblastí UR, oponentura interních auditů v kategorii </a:t>
            </a:r>
            <a:r>
              <a:rPr lang="cs-CZ" sz="2000" dirty="0" smtClean="0"/>
              <a:t>A) </a:t>
            </a:r>
            <a:endParaRPr lang="cs-CZ" sz="2000" dirty="0"/>
          </a:p>
          <a:p>
            <a:pPr marL="457200" lvl="1" indent="0" eaLnBrk="1" hangingPunct="1">
              <a:buFontTx/>
              <a:buNone/>
              <a:defRPr/>
            </a:pPr>
            <a:endParaRPr lang="cs-CZ" altLang="cs-CZ" dirty="0" smtClean="0"/>
          </a:p>
        </p:txBody>
      </p:sp>
      <p:pic>
        <p:nvPicPr>
          <p:cNvPr id="5125"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fade">
                                      <p:cBhvr>
                                        <p:cTn id="10" dur="500"/>
                                        <p:tgtEl>
                                          <p:spTgt spid="410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Effect transition="in" filter="fade">
                                      <p:cBhvr>
                                        <p:cTn id="13" dur="500"/>
                                        <p:tgtEl>
                                          <p:spTgt spid="410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00">
                                            <p:txEl>
                                              <p:pRg st="3" end="3"/>
                                            </p:txEl>
                                          </p:spTgt>
                                        </p:tgtEl>
                                        <p:attrNameLst>
                                          <p:attrName>style.visibility</p:attrName>
                                        </p:attrNameLst>
                                      </p:cBhvr>
                                      <p:to>
                                        <p:strVal val="visible"/>
                                      </p:to>
                                    </p:set>
                                    <p:animEffect transition="in" filter="fade">
                                      <p:cBhvr>
                                        <p:cTn id="16" dur="500"/>
                                        <p:tgtEl>
                                          <p:spTgt spid="410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00">
                                            <p:txEl>
                                              <p:pRg st="4" end="4"/>
                                            </p:txEl>
                                          </p:spTgt>
                                        </p:tgtEl>
                                        <p:attrNameLst>
                                          <p:attrName>style.visibility</p:attrName>
                                        </p:attrNameLst>
                                      </p:cBhvr>
                                      <p:to>
                                        <p:strVal val="visible"/>
                                      </p:to>
                                    </p:set>
                                    <p:animEffect transition="in" filter="fade">
                                      <p:cBhvr>
                                        <p:cTn id="21" dur="500"/>
                                        <p:tgtEl>
                                          <p:spTgt spid="4100">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00">
                                            <p:txEl>
                                              <p:pRg st="5" end="5"/>
                                            </p:txEl>
                                          </p:spTgt>
                                        </p:tgtEl>
                                        <p:attrNameLst>
                                          <p:attrName>style.visibility</p:attrName>
                                        </p:attrNameLst>
                                      </p:cBhvr>
                                      <p:to>
                                        <p:strVal val="visible"/>
                                      </p:to>
                                    </p:set>
                                    <p:animEffect transition="in" filter="fade">
                                      <p:cBhvr>
                                        <p:cTn id="24" dur="500"/>
                                        <p:tgtEl>
                                          <p:spTgt spid="4100">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00">
                                            <p:txEl>
                                              <p:pRg st="6" end="6"/>
                                            </p:txEl>
                                          </p:spTgt>
                                        </p:tgtEl>
                                        <p:attrNameLst>
                                          <p:attrName>style.visibility</p:attrName>
                                        </p:attrNameLst>
                                      </p:cBhvr>
                                      <p:to>
                                        <p:strVal val="visible"/>
                                      </p:to>
                                    </p:set>
                                    <p:animEffect transition="in" filter="fade">
                                      <p:cBhvr>
                                        <p:cTn id="27" dur="500"/>
                                        <p:tgtEl>
                                          <p:spTgt spid="4100">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00">
                                            <p:txEl>
                                              <p:pRg st="7" end="7"/>
                                            </p:txEl>
                                          </p:spTgt>
                                        </p:tgtEl>
                                        <p:attrNameLst>
                                          <p:attrName>style.visibility</p:attrName>
                                        </p:attrNameLst>
                                      </p:cBhvr>
                                      <p:to>
                                        <p:strVal val="visible"/>
                                      </p:to>
                                    </p:set>
                                    <p:animEffect transition="in" filter="fade">
                                      <p:cBhvr>
                                        <p:cTn id="30" dur="500"/>
                                        <p:tgtEl>
                                          <p:spTgt spid="4100">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100">
                                            <p:txEl>
                                              <p:pRg st="8" end="8"/>
                                            </p:txEl>
                                          </p:spTgt>
                                        </p:tgtEl>
                                        <p:attrNameLst>
                                          <p:attrName>style.visibility</p:attrName>
                                        </p:attrNameLst>
                                      </p:cBhvr>
                                      <p:to>
                                        <p:strVal val="visible"/>
                                      </p:to>
                                    </p:set>
                                    <p:animEffect transition="in" filter="fade">
                                      <p:cBhvr>
                                        <p:cTn id="33" dur="500"/>
                                        <p:tgtEl>
                                          <p:spTgt spid="4100">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100">
                                            <p:txEl>
                                              <p:pRg st="9" end="9"/>
                                            </p:txEl>
                                          </p:spTgt>
                                        </p:tgtEl>
                                        <p:attrNameLst>
                                          <p:attrName>style.visibility</p:attrName>
                                        </p:attrNameLst>
                                      </p:cBhvr>
                                      <p:to>
                                        <p:strVal val="visible"/>
                                      </p:to>
                                    </p:set>
                                    <p:animEffect transition="in" filter="fade">
                                      <p:cBhvr>
                                        <p:cTn id="36" dur="500"/>
                                        <p:tgtEl>
                                          <p:spTgt spid="410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s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7"/>
          <p:cNvSpPr>
            <a:spLocks noGrp="1" noChangeArrowheads="1"/>
          </p:cNvSpPr>
          <p:nvPr>
            <p:ph type="title"/>
          </p:nvPr>
        </p:nvSpPr>
        <p:spPr/>
        <p:txBody>
          <a:bodyPr/>
          <a:lstStyle/>
          <a:p>
            <a:pPr algn="r" eaLnBrk="1" hangingPunct="1"/>
            <a:r>
              <a:rPr lang="cs-CZ" altLang="cs-CZ" sz="3600" smtClean="0"/>
              <a:t>Formální zakotvení</a:t>
            </a:r>
          </a:p>
        </p:txBody>
      </p:sp>
      <p:sp>
        <p:nvSpPr>
          <p:cNvPr id="4100" name="Rectangle 8"/>
          <p:cNvSpPr>
            <a:spLocks noGrp="1" noChangeArrowheads="1"/>
          </p:cNvSpPr>
          <p:nvPr>
            <p:ph type="body" idx="1"/>
          </p:nvPr>
        </p:nvSpPr>
        <p:spPr>
          <a:xfrm>
            <a:off x="457200" y="1600200"/>
            <a:ext cx="8291513" cy="4525963"/>
          </a:xfrm>
        </p:spPr>
        <p:txBody>
          <a:bodyPr/>
          <a:lstStyle/>
          <a:p>
            <a:pPr>
              <a:defRPr/>
            </a:pPr>
            <a:r>
              <a:rPr lang="pl-PL" sz="2800" b="1" dirty="0" smtClean="0">
                <a:solidFill>
                  <a:srgbClr val="009900"/>
                </a:solidFill>
              </a:rPr>
              <a:t>Koncepce podpory MA21 v ČR 2013 – 20</a:t>
            </a:r>
          </a:p>
          <a:p>
            <a:pPr lvl="1">
              <a:defRPr/>
            </a:pPr>
            <a:r>
              <a:rPr lang="cs-CZ" sz="2400" dirty="0"/>
              <a:t>Usnesení vlády č.30/2012 </a:t>
            </a:r>
          </a:p>
          <a:p>
            <a:pPr lvl="1">
              <a:defRPr/>
            </a:pPr>
            <a:r>
              <a:rPr lang="cs-CZ" sz="2400" dirty="0"/>
              <a:t>Akční plán 2012-2015, 2016-2018</a:t>
            </a:r>
          </a:p>
          <a:p>
            <a:endParaRPr lang="cs-CZ" sz="2800" b="1" dirty="0" smtClean="0">
              <a:solidFill>
                <a:srgbClr val="0070C0"/>
              </a:solidFill>
            </a:endParaRPr>
          </a:p>
          <a:p>
            <a:r>
              <a:rPr lang="cs-CZ" sz="2800" b="1" dirty="0" smtClean="0">
                <a:solidFill>
                  <a:srgbClr val="0070C0"/>
                </a:solidFill>
              </a:rPr>
              <a:t>Zásadní součástí</a:t>
            </a:r>
          </a:p>
          <a:p>
            <a:pPr lvl="1"/>
            <a:r>
              <a:rPr lang="cs-CZ" sz="2400" dirty="0" smtClean="0"/>
              <a:t>Strategické plánování a řízení </a:t>
            </a:r>
          </a:p>
          <a:p>
            <a:pPr lvl="1"/>
            <a:r>
              <a:rPr lang="cs-CZ" sz="2400" dirty="0" smtClean="0"/>
              <a:t>Zapojování veřejnosti / partnerství </a:t>
            </a:r>
          </a:p>
          <a:p>
            <a:pPr lvl="1"/>
            <a:r>
              <a:rPr lang="cs-CZ" sz="2400" dirty="0" smtClean="0"/>
              <a:t>Uplatňování principů udržitelnosti </a:t>
            </a:r>
          </a:p>
          <a:p>
            <a:pPr lvl="1"/>
            <a:r>
              <a:rPr lang="cs-CZ" sz="2400" dirty="0" smtClean="0"/>
              <a:t>Výměna/sdílení dobré praxe </a:t>
            </a:r>
          </a:p>
          <a:p>
            <a:pPr marL="457200" lvl="1" indent="0">
              <a:buNone/>
              <a:defRPr/>
            </a:pPr>
            <a:endParaRPr lang="pl-PL" sz="2400" i="1" dirty="0" smtClean="0">
              <a:solidFill>
                <a:srgbClr val="339933"/>
              </a:solidFill>
            </a:endParaRPr>
          </a:p>
          <a:p>
            <a:pPr marL="0" indent="0">
              <a:buFontTx/>
              <a:buNone/>
              <a:defRPr/>
            </a:pPr>
            <a:endParaRPr lang="pl-PL" dirty="0" smtClean="0"/>
          </a:p>
          <a:p>
            <a:pPr marL="457200" lvl="1" indent="0">
              <a:buFontTx/>
              <a:buNone/>
              <a:defRPr/>
            </a:pPr>
            <a:endParaRPr lang="cs-CZ" dirty="0" smtClean="0"/>
          </a:p>
          <a:p>
            <a:pPr marL="0" indent="0" eaLnBrk="1" hangingPunct="1">
              <a:buFontTx/>
              <a:buNone/>
              <a:defRPr/>
            </a:pPr>
            <a:endParaRPr lang="cs-CZ" altLang="cs-CZ" dirty="0" smtClean="0"/>
          </a:p>
        </p:txBody>
      </p:sp>
      <p:pic>
        <p:nvPicPr>
          <p:cNvPr id="6149"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fade">
                                      <p:cBhvr>
                                        <p:cTn id="10" dur="500"/>
                                        <p:tgtEl>
                                          <p:spTgt spid="410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Effect transition="in" filter="fade">
                                      <p:cBhvr>
                                        <p:cTn id="13" dur="500"/>
                                        <p:tgtEl>
                                          <p:spTgt spid="410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100">
                                            <p:txEl>
                                              <p:pRg st="4" end="4"/>
                                            </p:txEl>
                                          </p:spTgt>
                                        </p:tgtEl>
                                        <p:attrNameLst>
                                          <p:attrName>style.visibility</p:attrName>
                                        </p:attrNameLst>
                                      </p:cBhvr>
                                      <p:to>
                                        <p:strVal val="visible"/>
                                      </p:to>
                                    </p:set>
                                    <p:animEffect transition="in" filter="fade">
                                      <p:cBhvr>
                                        <p:cTn id="18" dur="500"/>
                                        <p:tgtEl>
                                          <p:spTgt spid="4100">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00">
                                            <p:txEl>
                                              <p:pRg st="5" end="5"/>
                                            </p:txEl>
                                          </p:spTgt>
                                        </p:tgtEl>
                                        <p:attrNameLst>
                                          <p:attrName>style.visibility</p:attrName>
                                        </p:attrNameLst>
                                      </p:cBhvr>
                                      <p:to>
                                        <p:strVal val="visible"/>
                                      </p:to>
                                    </p:set>
                                    <p:animEffect transition="in" filter="fade">
                                      <p:cBhvr>
                                        <p:cTn id="21" dur="500"/>
                                        <p:tgtEl>
                                          <p:spTgt spid="4100">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00">
                                            <p:txEl>
                                              <p:pRg st="6" end="6"/>
                                            </p:txEl>
                                          </p:spTgt>
                                        </p:tgtEl>
                                        <p:attrNameLst>
                                          <p:attrName>style.visibility</p:attrName>
                                        </p:attrNameLst>
                                      </p:cBhvr>
                                      <p:to>
                                        <p:strVal val="visible"/>
                                      </p:to>
                                    </p:set>
                                    <p:animEffect transition="in" filter="fade">
                                      <p:cBhvr>
                                        <p:cTn id="24" dur="500"/>
                                        <p:tgtEl>
                                          <p:spTgt spid="4100">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00">
                                            <p:txEl>
                                              <p:pRg st="7" end="7"/>
                                            </p:txEl>
                                          </p:spTgt>
                                        </p:tgtEl>
                                        <p:attrNameLst>
                                          <p:attrName>style.visibility</p:attrName>
                                        </p:attrNameLst>
                                      </p:cBhvr>
                                      <p:to>
                                        <p:strVal val="visible"/>
                                      </p:to>
                                    </p:set>
                                    <p:animEffect transition="in" filter="fade">
                                      <p:cBhvr>
                                        <p:cTn id="27" dur="500"/>
                                        <p:tgtEl>
                                          <p:spTgt spid="4100">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00">
                                            <p:txEl>
                                              <p:pRg st="8" end="8"/>
                                            </p:txEl>
                                          </p:spTgt>
                                        </p:tgtEl>
                                        <p:attrNameLst>
                                          <p:attrName>style.visibility</p:attrName>
                                        </p:attrNameLst>
                                      </p:cBhvr>
                                      <p:to>
                                        <p:strVal val="visible"/>
                                      </p:to>
                                    </p:set>
                                    <p:animEffect transition="in" filter="fade">
                                      <p:cBhvr>
                                        <p:cTn id="30" dur="500"/>
                                        <p:tgtEl>
                                          <p:spTgt spid="410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000" r="-4000"/>
          </a:stretch>
        </a:blipFill>
        <a:effectLst/>
      </p:bgPr>
    </p:bg>
    <p:spTree>
      <p:nvGrpSpPr>
        <p:cNvPr id="1" name=""/>
        <p:cNvGrpSpPr/>
        <p:nvPr/>
      </p:nvGrpSpPr>
      <p:grpSpPr>
        <a:xfrm>
          <a:off x="0" y="0"/>
          <a:ext cx="0" cy="0"/>
          <a:chOff x="0" y="0"/>
          <a:chExt cx="0" cy="0"/>
        </a:xfrm>
      </p:grpSpPr>
      <p:sp>
        <p:nvSpPr>
          <p:cNvPr id="7171" name="Rectangle 7"/>
          <p:cNvSpPr>
            <a:spLocks noGrp="1" noChangeArrowheads="1"/>
          </p:cNvSpPr>
          <p:nvPr>
            <p:ph type="title"/>
          </p:nvPr>
        </p:nvSpPr>
        <p:spPr>
          <a:xfrm>
            <a:off x="467544" y="234951"/>
            <a:ext cx="8229600" cy="1143000"/>
          </a:xfrm>
        </p:spPr>
        <p:txBody>
          <a:bodyPr/>
          <a:lstStyle/>
          <a:p>
            <a:pPr algn="r" eaLnBrk="1" hangingPunct="1"/>
            <a:r>
              <a:rPr lang="cs-CZ" altLang="cs-CZ" sz="3600" b="1" dirty="0" smtClean="0">
                <a:solidFill>
                  <a:schemeClr val="tx1"/>
                </a:solidFill>
              </a:rPr>
              <a:t>MA21 v obci</a:t>
            </a:r>
          </a:p>
        </p:txBody>
      </p:sp>
      <p:graphicFrame>
        <p:nvGraphicFramePr>
          <p:cNvPr id="3" name="Diagram 2"/>
          <p:cNvGraphicFramePr/>
          <p:nvPr>
            <p:extLst>
              <p:ext uri="{D42A27DB-BD31-4B8C-83A1-F6EECF244321}">
                <p14:modId xmlns:p14="http://schemas.microsoft.com/office/powerpoint/2010/main" val="1571591760"/>
              </p:ext>
            </p:extLst>
          </p:nvPr>
        </p:nvGraphicFramePr>
        <p:xfrm>
          <a:off x="179512" y="1516063"/>
          <a:ext cx="8424936" cy="4696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Grp="1" noChangeArrowheads="1"/>
          </p:cNvSpPr>
          <p:nvPr>
            <p:ph type="title"/>
          </p:nvPr>
        </p:nvSpPr>
        <p:spPr/>
        <p:txBody>
          <a:bodyPr/>
          <a:lstStyle/>
          <a:p>
            <a:pPr algn="r"/>
            <a:r>
              <a:rPr lang="cs-CZ" sz="3600" b="1" dirty="0" smtClean="0">
                <a:solidFill>
                  <a:schemeClr val="tx1"/>
                </a:solidFill>
              </a:rPr>
              <a:t>Všichni nejsme stejní</a:t>
            </a:r>
            <a:endParaRPr lang="cs-CZ" sz="3600" dirty="0">
              <a:solidFill>
                <a:schemeClr val="tx1"/>
              </a:solidFill>
            </a:endParaRPr>
          </a:p>
        </p:txBody>
      </p:sp>
      <p:sp>
        <p:nvSpPr>
          <p:cNvPr id="4100" name="Rectangle 8"/>
          <p:cNvSpPr>
            <a:spLocks noGrp="1" noChangeArrowheads="1"/>
          </p:cNvSpPr>
          <p:nvPr>
            <p:ph type="body" idx="1"/>
          </p:nvPr>
        </p:nvSpPr>
        <p:spPr>
          <a:xfrm>
            <a:off x="475456" y="1268760"/>
            <a:ext cx="8229600" cy="4525963"/>
          </a:xfrm>
        </p:spPr>
        <p:txBody>
          <a:bodyPr/>
          <a:lstStyle/>
          <a:p>
            <a:endParaRPr lang="cs-CZ" sz="1800" b="1" dirty="0" smtClean="0"/>
          </a:p>
          <a:p>
            <a:r>
              <a:rPr lang="cs-CZ" sz="1800" b="1" dirty="0" smtClean="0"/>
              <a:t>Malá </a:t>
            </a:r>
            <a:r>
              <a:rPr lang="cs-CZ" sz="1800" b="1" dirty="0"/>
              <a:t>obec -</a:t>
            </a:r>
            <a:r>
              <a:rPr lang="cs-CZ" sz="1800" dirty="0"/>
              <a:t> Ve smyslu platných kritérií pro MA21 se jako malé obce mohou registrovat obce s počtem obyvatel do 2000. Obce s hraničním počtem obyvatel (těsně nad 2000) mohou své zařazení konzultovat se zástupci PS MA21.</a:t>
            </a:r>
            <a:br>
              <a:rPr lang="cs-CZ" sz="1800" dirty="0"/>
            </a:br>
            <a:r>
              <a:rPr lang="cs-CZ" sz="1800" dirty="0"/>
              <a:t> </a:t>
            </a:r>
          </a:p>
          <a:p>
            <a:r>
              <a:rPr lang="cs-CZ" sz="1800" b="1" dirty="0"/>
              <a:t>Obec</a:t>
            </a:r>
            <a:r>
              <a:rPr lang="cs-CZ" sz="1800" dirty="0"/>
              <a:t> - Obec je základním územním samosprávným společenstvím občanů; tvoří územní celek, který je vymezen hranicí území obce (dle § 1 Zákona č. 128/2000 Sb. o obcích ). Statutární města i jednotlivé městské obvody se mohou registrovat také jako Obec.</a:t>
            </a:r>
            <a:br>
              <a:rPr lang="cs-CZ" sz="1800" dirty="0"/>
            </a:br>
            <a:r>
              <a:rPr lang="cs-CZ" sz="1800" dirty="0"/>
              <a:t> </a:t>
            </a:r>
          </a:p>
          <a:p>
            <a:r>
              <a:rPr lang="cs-CZ" sz="1800" b="1" dirty="0"/>
              <a:t>Mikroregion - </a:t>
            </a:r>
            <a:r>
              <a:rPr lang="cs-CZ" sz="1800" dirty="0"/>
              <a:t>sdružení několika obcí za účelem dosažení společného cíle. Typickým rysem takového svazku je vznik z vlastní iniciativy, nikoliv příkazem nadřízeného orgánu nebo ze zákona.</a:t>
            </a:r>
            <a:br>
              <a:rPr lang="cs-CZ" sz="1800" dirty="0"/>
            </a:br>
            <a:r>
              <a:rPr lang="cs-CZ" sz="1800" dirty="0"/>
              <a:t> </a:t>
            </a:r>
          </a:p>
        </p:txBody>
      </p:sp>
      <p:pic>
        <p:nvPicPr>
          <p:cNvPr id="8197"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38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Grp="1" noChangeArrowheads="1"/>
          </p:cNvSpPr>
          <p:nvPr>
            <p:ph type="title"/>
          </p:nvPr>
        </p:nvSpPr>
        <p:spPr/>
        <p:txBody>
          <a:bodyPr/>
          <a:lstStyle/>
          <a:p>
            <a:pPr algn="r"/>
            <a:r>
              <a:rPr lang="cs-CZ" sz="3600" b="1" dirty="0" smtClean="0">
                <a:solidFill>
                  <a:schemeClr val="tx1"/>
                </a:solidFill>
              </a:rPr>
              <a:t>Všichni nejsme stejní</a:t>
            </a:r>
            <a:endParaRPr lang="cs-CZ" sz="3600" dirty="0">
              <a:solidFill>
                <a:schemeClr val="tx1"/>
              </a:solidFill>
            </a:endParaRPr>
          </a:p>
        </p:txBody>
      </p:sp>
      <p:sp>
        <p:nvSpPr>
          <p:cNvPr id="4100" name="Rectangle 8"/>
          <p:cNvSpPr>
            <a:spLocks noGrp="1" noChangeArrowheads="1"/>
          </p:cNvSpPr>
          <p:nvPr>
            <p:ph type="body" idx="1"/>
          </p:nvPr>
        </p:nvSpPr>
        <p:spPr>
          <a:xfrm>
            <a:off x="475456" y="1427163"/>
            <a:ext cx="8229600" cy="4525963"/>
          </a:xfrm>
        </p:spPr>
        <p:txBody>
          <a:bodyPr/>
          <a:lstStyle/>
          <a:p>
            <a:r>
              <a:rPr lang="cs-CZ" sz="1800" b="1" dirty="0" smtClean="0"/>
              <a:t>Kraj</a:t>
            </a:r>
            <a:r>
              <a:rPr lang="cs-CZ" sz="1800" dirty="0" smtClean="0"/>
              <a:t> </a:t>
            </a:r>
            <a:r>
              <a:rPr lang="cs-CZ" sz="1800" dirty="0"/>
              <a:t>- vyšší územní samosprávné celky (územní společenství občanů, veřejnoprávní korporace), které ustanovuje ústavní zákon č. 347/1997 Sb., o vytvoření vyšších územních samosprávných </a:t>
            </a:r>
            <a:r>
              <a:rPr lang="cs-CZ" sz="1800" dirty="0" smtClean="0"/>
              <a:t>celků</a:t>
            </a:r>
          </a:p>
          <a:p>
            <a:endParaRPr lang="cs-CZ" sz="1800" dirty="0"/>
          </a:p>
          <a:p>
            <a:r>
              <a:rPr lang="cs-CZ" sz="1800" b="1" dirty="0"/>
              <a:t>MAS - Místní akční skupina</a:t>
            </a:r>
            <a:r>
              <a:rPr lang="cs-CZ" sz="1800" dirty="0"/>
              <a:t> - právnická osoba, založená na principech místního partnerství za účelem podpory a rozvoje venkovského regionu. Jde o společenství občanů, neziskových organizací, soukromé podnikatelské sféry a veřejné správy (obcí, svazků obcí a institucí veřejné moci), které spolupracují na rozvoji venkova, zemědělství a při získávání finanční podpory z Evropské unie a z národních programů pro svůj region.</a:t>
            </a:r>
            <a:br>
              <a:rPr lang="cs-CZ" sz="1800" dirty="0"/>
            </a:br>
            <a:r>
              <a:rPr lang="cs-CZ" sz="1800" dirty="0"/>
              <a:t> </a:t>
            </a:r>
          </a:p>
          <a:p>
            <a:r>
              <a:rPr lang="cs-CZ" sz="1800" b="1" dirty="0"/>
              <a:t>Ostatní</a:t>
            </a:r>
            <a:r>
              <a:rPr lang="cs-CZ" sz="1800" dirty="0"/>
              <a:t> - spřátelené organizace, soukromé, nevládní, neziskové organizace a firmy, které chtějí být registrované v databázi MA21. Tyto organizace zůstávají v MA21 zařazeni pouze v kategorii "Zájemci".</a:t>
            </a:r>
          </a:p>
          <a:p>
            <a:pPr lvl="1"/>
            <a:endParaRPr lang="cs-CZ" sz="1800" dirty="0" smtClean="0"/>
          </a:p>
        </p:txBody>
      </p:sp>
      <p:pic>
        <p:nvPicPr>
          <p:cNvPr id="8197"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21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7"/>
          <p:cNvSpPr>
            <a:spLocks noGrp="1" noChangeArrowheads="1"/>
          </p:cNvSpPr>
          <p:nvPr>
            <p:ph type="title"/>
          </p:nvPr>
        </p:nvSpPr>
        <p:spPr/>
        <p:txBody>
          <a:bodyPr/>
          <a:lstStyle/>
          <a:p>
            <a:pPr algn="r" eaLnBrk="1" hangingPunct="1"/>
            <a:r>
              <a:rPr lang="cs-CZ" altLang="cs-CZ" dirty="0"/>
              <a:t>udržitelný rozvoj </a:t>
            </a:r>
          </a:p>
        </p:txBody>
      </p:sp>
      <p:sp>
        <p:nvSpPr>
          <p:cNvPr id="4100" name="Rectangle 8"/>
          <p:cNvSpPr>
            <a:spLocks noGrp="1" noChangeArrowheads="1"/>
          </p:cNvSpPr>
          <p:nvPr>
            <p:ph type="body" idx="1"/>
          </p:nvPr>
        </p:nvSpPr>
        <p:spPr>
          <a:xfrm>
            <a:off x="457200" y="1175543"/>
            <a:ext cx="8229600" cy="4525963"/>
          </a:xfrm>
        </p:spPr>
        <p:txBody>
          <a:bodyPr/>
          <a:lstStyle/>
          <a:p>
            <a:pPr lvl="1" eaLnBrk="1" hangingPunct="1"/>
            <a:r>
              <a:rPr lang="cs-CZ" altLang="cs-CZ" sz="2400" b="1" dirty="0" smtClean="0">
                <a:solidFill>
                  <a:srgbClr val="339933"/>
                </a:solidFill>
              </a:rPr>
              <a:t>zlepšování životní úrovně a blahobytu lidí v mezích kapacity ekosystémů</a:t>
            </a:r>
            <a:r>
              <a:rPr lang="cs-CZ" altLang="cs-CZ" sz="2400" dirty="0" smtClean="0">
                <a:solidFill>
                  <a:srgbClr val="339933"/>
                </a:solidFill>
              </a:rPr>
              <a:t> při zachování přírodních hodnot a biologické rozmanitosti pro současné a příští generace</a:t>
            </a:r>
          </a:p>
          <a:p>
            <a:pPr lvl="1" eaLnBrk="1" hangingPunct="1"/>
            <a:endParaRPr lang="cs-CZ" altLang="cs-CZ" sz="2400" dirty="0" smtClean="0">
              <a:solidFill>
                <a:srgbClr val="339933"/>
              </a:solidFill>
            </a:endParaRPr>
          </a:p>
          <a:p>
            <a:pPr lvl="1" eaLnBrk="1" hangingPunct="1"/>
            <a:r>
              <a:rPr lang="cs-CZ" sz="2400" b="1" dirty="0">
                <a:solidFill>
                  <a:srgbClr val="339933"/>
                </a:solidFill>
              </a:rPr>
              <a:t>rozvoj, který </a:t>
            </a:r>
            <a:r>
              <a:rPr lang="cs-CZ" sz="2400" dirty="0">
                <a:solidFill>
                  <a:srgbClr val="339933"/>
                </a:solidFill>
              </a:rPr>
              <a:t>současným i budoucím generacím zachovává možnost uspokojovat jejich základní životní potřeby a přitom </a:t>
            </a:r>
            <a:r>
              <a:rPr lang="cs-CZ" sz="2400" b="1" dirty="0">
                <a:solidFill>
                  <a:srgbClr val="339933"/>
                </a:solidFill>
              </a:rPr>
              <a:t>nesnižuje rozmanitost přírody a zachovává přirozené funkce ekosystémů </a:t>
            </a:r>
            <a:r>
              <a:rPr lang="cs-CZ" sz="2400" dirty="0">
                <a:solidFill>
                  <a:srgbClr val="339933"/>
                </a:solidFill>
              </a:rPr>
              <a:t>(ČR, zákon o ŽP) </a:t>
            </a:r>
            <a:endParaRPr lang="cs-CZ" sz="2400" dirty="0" smtClean="0">
              <a:solidFill>
                <a:srgbClr val="339933"/>
              </a:solidFill>
            </a:endParaRPr>
          </a:p>
          <a:p>
            <a:pPr lvl="1" eaLnBrk="1" hangingPunct="1"/>
            <a:endParaRPr lang="cs-CZ" sz="2400" dirty="0" smtClean="0">
              <a:solidFill>
                <a:srgbClr val="339933"/>
              </a:solidFill>
            </a:endParaRPr>
          </a:p>
          <a:p>
            <a:pPr lvl="1" eaLnBrk="1" hangingPunct="1"/>
            <a:r>
              <a:rPr lang="cs-CZ" altLang="cs-CZ" sz="2400" dirty="0" smtClean="0">
                <a:solidFill>
                  <a:srgbClr val="339933"/>
                </a:solidFill>
              </a:rPr>
              <a:t>„</a:t>
            </a:r>
            <a:r>
              <a:rPr lang="cs-CZ" altLang="cs-CZ" sz="2400" b="1" dirty="0" err="1">
                <a:solidFill>
                  <a:srgbClr val="339933"/>
                </a:solidFill>
              </a:rPr>
              <a:t>L</a:t>
            </a:r>
            <a:r>
              <a:rPr lang="cs-CZ" altLang="cs-CZ" sz="2400" b="1" dirty="0" err="1" smtClean="0">
                <a:solidFill>
                  <a:srgbClr val="339933"/>
                </a:solidFill>
              </a:rPr>
              <a:t>iving</a:t>
            </a:r>
            <a:r>
              <a:rPr lang="cs-CZ" altLang="cs-CZ" sz="2400" b="1" dirty="0" smtClean="0">
                <a:solidFill>
                  <a:srgbClr val="339933"/>
                </a:solidFill>
              </a:rPr>
              <a:t> </a:t>
            </a:r>
            <a:r>
              <a:rPr lang="cs-CZ" altLang="cs-CZ" sz="2400" b="1" dirty="0" err="1" smtClean="0">
                <a:solidFill>
                  <a:srgbClr val="339933"/>
                </a:solidFill>
              </a:rPr>
              <a:t>well</a:t>
            </a:r>
            <a:r>
              <a:rPr lang="cs-CZ" altLang="cs-CZ" sz="2400" b="1" dirty="0" smtClean="0">
                <a:solidFill>
                  <a:srgbClr val="339933"/>
                </a:solidFill>
              </a:rPr>
              <a:t>, </a:t>
            </a:r>
            <a:r>
              <a:rPr lang="cs-CZ" altLang="cs-CZ" sz="2400" b="1" dirty="0" err="1" smtClean="0">
                <a:solidFill>
                  <a:srgbClr val="339933"/>
                </a:solidFill>
              </a:rPr>
              <a:t>within</a:t>
            </a:r>
            <a:r>
              <a:rPr lang="cs-CZ" altLang="cs-CZ" sz="2400" b="1" dirty="0" smtClean="0">
                <a:solidFill>
                  <a:srgbClr val="339933"/>
                </a:solidFill>
              </a:rPr>
              <a:t> </a:t>
            </a:r>
            <a:r>
              <a:rPr lang="cs-CZ" altLang="cs-CZ" sz="2400" b="1" dirty="0" err="1" smtClean="0">
                <a:solidFill>
                  <a:srgbClr val="339933"/>
                </a:solidFill>
              </a:rPr>
              <a:t>the</a:t>
            </a:r>
            <a:r>
              <a:rPr lang="cs-CZ" altLang="cs-CZ" sz="2400" b="1" dirty="0" smtClean="0">
                <a:solidFill>
                  <a:srgbClr val="339933"/>
                </a:solidFill>
              </a:rPr>
              <a:t> </a:t>
            </a:r>
            <a:r>
              <a:rPr lang="cs-CZ" altLang="cs-CZ" sz="2400" b="1" dirty="0" err="1" smtClean="0">
                <a:solidFill>
                  <a:srgbClr val="339933"/>
                </a:solidFill>
              </a:rPr>
              <a:t>limits</a:t>
            </a:r>
            <a:r>
              <a:rPr lang="cs-CZ" altLang="cs-CZ" sz="2400" b="1" dirty="0" smtClean="0">
                <a:solidFill>
                  <a:srgbClr val="339933"/>
                </a:solidFill>
              </a:rPr>
              <a:t> </a:t>
            </a:r>
            <a:r>
              <a:rPr lang="cs-CZ" altLang="cs-CZ" sz="2400" b="1" dirty="0" err="1" smtClean="0">
                <a:solidFill>
                  <a:srgbClr val="339933"/>
                </a:solidFill>
              </a:rPr>
              <a:t>of</a:t>
            </a:r>
            <a:r>
              <a:rPr lang="cs-CZ" altLang="cs-CZ" sz="2400" b="1" dirty="0" smtClean="0">
                <a:solidFill>
                  <a:srgbClr val="339933"/>
                </a:solidFill>
              </a:rPr>
              <a:t> </a:t>
            </a:r>
            <a:r>
              <a:rPr lang="cs-CZ" altLang="cs-CZ" sz="2400" b="1" dirty="0" err="1" smtClean="0">
                <a:solidFill>
                  <a:srgbClr val="339933"/>
                </a:solidFill>
              </a:rPr>
              <a:t>our</a:t>
            </a:r>
            <a:r>
              <a:rPr lang="cs-CZ" altLang="cs-CZ" sz="2400" b="1" dirty="0" smtClean="0">
                <a:solidFill>
                  <a:srgbClr val="339933"/>
                </a:solidFill>
              </a:rPr>
              <a:t> planet</a:t>
            </a:r>
            <a:r>
              <a:rPr lang="cs-CZ" altLang="cs-CZ" sz="2400" dirty="0" smtClean="0">
                <a:solidFill>
                  <a:srgbClr val="339933"/>
                </a:solidFill>
              </a:rPr>
              <a:t>“ (7</a:t>
            </a:r>
            <a:r>
              <a:rPr lang="cs-CZ" altLang="cs-CZ" sz="2400" baseline="30000" dirty="0" smtClean="0">
                <a:solidFill>
                  <a:srgbClr val="339933"/>
                </a:solidFill>
              </a:rPr>
              <a:t>th</a:t>
            </a:r>
            <a:r>
              <a:rPr lang="cs-CZ" altLang="cs-CZ" sz="2400" dirty="0" smtClean="0">
                <a:solidFill>
                  <a:srgbClr val="339933"/>
                </a:solidFill>
              </a:rPr>
              <a:t>EAP)</a:t>
            </a:r>
            <a:endParaRPr lang="cs-CZ" altLang="cs-CZ" sz="2400" dirty="0">
              <a:solidFill>
                <a:srgbClr val="339933"/>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00">
                                            <p:txEl>
                                              <p:pRg st="2" end="2"/>
                                            </p:txEl>
                                          </p:spTgt>
                                        </p:tgtEl>
                                        <p:attrNameLst>
                                          <p:attrName>style.visibility</p:attrName>
                                        </p:attrNameLst>
                                      </p:cBhvr>
                                      <p:to>
                                        <p:strVal val="visible"/>
                                      </p:to>
                                    </p:set>
                                    <p:animEffect transition="in" filter="fade">
                                      <p:cBhvr>
                                        <p:cTn id="10" dur="500"/>
                                        <p:tgtEl>
                                          <p:spTgt spid="4100">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00">
                                            <p:txEl>
                                              <p:pRg st="4" end="4"/>
                                            </p:txEl>
                                          </p:spTgt>
                                        </p:tgtEl>
                                        <p:attrNameLst>
                                          <p:attrName>style.visibility</p:attrName>
                                        </p:attrNameLst>
                                      </p:cBhvr>
                                      <p:to>
                                        <p:strVal val="visible"/>
                                      </p:to>
                                    </p:set>
                                    <p:animEffect transition="in" filter="fade">
                                      <p:cBhvr>
                                        <p:cTn id="13" dur="500"/>
                                        <p:tgtEl>
                                          <p:spTgt spid="4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Grp="1" noChangeArrowheads="1"/>
          </p:cNvSpPr>
          <p:nvPr>
            <p:ph type="title"/>
          </p:nvPr>
        </p:nvSpPr>
        <p:spPr/>
        <p:txBody>
          <a:bodyPr/>
          <a:lstStyle/>
          <a:p>
            <a:pPr algn="r"/>
            <a:r>
              <a:rPr lang="cs-CZ" sz="3600" dirty="0" smtClean="0"/>
              <a:t>Postup v implementaci MA21 </a:t>
            </a:r>
            <a:endParaRPr lang="cs-CZ" sz="3600" dirty="0"/>
          </a:p>
        </p:txBody>
      </p:sp>
      <p:sp>
        <p:nvSpPr>
          <p:cNvPr id="4100" name="Rectangle 8"/>
          <p:cNvSpPr>
            <a:spLocks noGrp="1" noChangeArrowheads="1"/>
          </p:cNvSpPr>
          <p:nvPr>
            <p:ph type="body" idx="1"/>
          </p:nvPr>
        </p:nvSpPr>
        <p:spPr>
          <a:xfrm>
            <a:off x="475456" y="1312092"/>
            <a:ext cx="8229600" cy="4525963"/>
          </a:xfrm>
        </p:spPr>
        <p:txBody>
          <a:bodyPr/>
          <a:lstStyle/>
          <a:p>
            <a:pPr marL="0" indent="0">
              <a:buNone/>
            </a:pPr>
            <a:r>
              <a:rPr lang="cs-CZ" sz="2800" b="1" dirty="0" smtClean="0">
                <a:solidFill>
                  <a:srgbClr val="009900"/>
                </a:solidFill>
              </a:rPr>
              <a:t>Kategorie </a:t>
            </a:r>
            <a:r>
              <a:rPr lang="cs-CZ" sz="2800" b="1" dirty="0">
                <a:solidFill>
                  <a:srgbClr val="009900"/>
                </a:solidFill>
              </a:rPr>
              <a:t>D: </a:t>
            </a:r>
            <a:r>
              <a:rPr lang="cs-CZ" sz="2400" dirty="0" smtClean="0"/>
              <a:t>kampaně</a:t>
            </a:r>
            <a:r>
              <a:rPr lang="cs-CZ" sz="2400" dirty="0"/>
              <a:t>, místní partnerství </a:t>
            </a:r>
            <a:r>
              <a:rPr lang="cs-CZ" sz="2400" dirty="0" smtClean="0"/>
              <a:t/>
            </a:r>
            <a:br>
              <a:rPr lang="cs-CZ" sz="2400" dirty="0" smtClean="0"/>
            </a:br>
            <a:r>
              <a:rPr lang="cs-CZ" sz="2400" dirty="0" smtClean="0"/>
              <a:t>		</a:t>
            </a:r>
            <a:r>
              <a:rPr lang="cs-CZ" sz="2400" i="1" dirty="0" smtClean="0">
                <a:solidFill>
                  <a:srgbClr val="009900"/>
                </a:solidFill>
              </a:rPr>
              <a:t>zázemí MA21 </a:t>
            </a:r>
            <a:r>
              <a:rPr lang="cs-CZ" sz="2400" i="1" dirty="0">
                <a:solidFill>
                  <a:srgbClr val="009900"/>
                </a:solidFill>
              </a:rPr>
              <a:t>v úřadu, dílčí akce </a:t>
            </a:r>
            <a:endParaRPr lang="cs-CZ" sz="2400" dirty="0">
              <a:solidFill>
                <a:srgbClr val="009900"/>
              </a:solidFill>
            </a:endParaRPr>
          </a:p>
          <a:p>
            <a:pPr marL="0" indent="0">
              <a:buNone/>
            </a:pPr>
            <a:r>
              <a:rPr lang="cs-CZ" sz="2800" b="1" dirty="0">
                <a:solidFill>
                  <a:srgbClr val="FFC000"/>
                </a:solidFill>
              </a:rPr>
              <a:t>Kategorie C: </a:t>
            </a:r>
            <a:r>
              <a:rPr lang="cs-CZ" sz="2400" dirty="0" smtClean="0"/>
              <a:t>komunitní </a:t>
            </a:r>
            <a:r>
              <a:rPr lang="cs-CZ" sz="2400" dirty="0"/>
              <a:t>plánování </a:t>
            </a:r>
            <a:r>
              <a:rPr lang="cs-CZ" sz="2400" dirty="0" smtClean="0"/>
              <a:t/>
            </a:r>
            <a:br>
              <a:rPr lang="cs-CZ" sz="2400" dirty="0" smtClean="0"/>
            </a:br>
            <a:r>
              <a:rPr lang="cs-CZ" sz="2400" dirty="0" smtClean="0"/>
              <a:t>		</a:t>
            </a:r>
            <a:r>
              <a:rPr lang="cs-CZ" sz="2400" i="1" dirty="0" smtClean="0">
                <a:solidFill>
                  <a:srgbClr val="FFC000"/>
                </a:solidFill>
              </a:rPr>
              <a:t>systém </a:t>
            </a:r>
            <a:r>
              <a:rPr lang="cs-CZ" sz="2400" i="1" dirty="0">
                <a:solidFill>
                  <a:srgbClr val="FFC000"/>
                </a:solidFill>
              </a:rPr>
              <a:t>komunitního plánování k </a:t>
            </a:r>
            <a:r>
              <a:rPr lang="cs-CZ" sz="2400" i="1" dirty="0" smtClean="0">
                <a:solidFill>
                  <a:srgbClr val="FFC000"/>
                </a:solidFill>
              </a:rPr>
              <a:t>UR 			</a:t>
            </a:r>
            <a:r>
              <a:rPr lang="cs-CZ" sz="2400" i="1" dirty="0" smtClean="0"/>
              <a:t>profily(sebehodnocení</a:t>
            </a:r>
            <a:r>
              <a:rPr lang="cs-CZ" sz="2400" i="1" dirty="0"/>
              <a:t>), strategický plán </a:t>
            </a:r>
            <a:endParaRPr lang="cs-CZ" sz="2400" dirty="0"/>
          </a:p>
          <a:p>
            <a:pPr marL="0" indent="0">
              <a:buNone/>
            </a:pPr>
            <a:r>
              <a:rPr lang="cs-CZ" sz="2800" b="1" dirty="0">
                <a:solidFill>
                  <a:srgbClr val="00CCFF"/>
                </a:solidFill>
              </a:rPr>
              <a:t>Kategorie B: </a:t>
            </a:r>
            <a:r>
              <a:rPr lang="cs-CZ" sz="2400" dirty="0"/>
              <a:t>strategické řízení </a:t>
            </a:r>
            <a:r>
              <a:rPr lang="cs-CZ" sz="2400" dirty="0" smtClean="0"/>
              <a:t> </a:t>
            </a:r>
            <a:br>
              <a:rPr lang="cs-CZ" sz="2400" dirty="0" smtClean="0"/>
            </a:br>
            <a:r>
              <a:rPr lang="cs-CZ" sz="2400" dirty="0" smtClean="0"/>
              <a:t>		</a:t>
            </a:r>
            <a:r>
              <a:rPr lang="cs-CZ" sz="2400" i="1" dirty="0" err="1" smtClean="0">
                <a:solidFill>
                  <a:srgbClr val="00B0F0"/>
                </a:solidFill>
              </a:rPr>
              <a:t>strat.plán</a:t>
            </a:r>
            <a:r>
              <a:rPr lang="cs-CZ" sz="2400" i="1" dirty="0" smtClean="0">
                <a:solidFill>
                  <a:srgbClr val="00B0F0"/>
                </a:solidFill>
              </a:rPr>
              <a:t> </a:t>
            </a:r>
            <a:r>
              <a:rPr lang="cs-CZ" sz="2400" i="1" dirty="0">
                <a:solidFill>
                  <a:srgbClr val="00B0F0"/>
                </a:solidFill>
              </a:rPr>
              <a:t>k UR + indikátory + </a:t>
            </a:r>
            <a:r>
              <a:rPr lang="cs-CZ" sz="2400" i="1" dirty="0" smtClean="0">
                <a:solidFill>
                  <a:srgbClr val="00B0F0"/>
                </a:solidFill>
              </a:rPr>
              <a:t>finanční 			nástroje</a:t>
            </a:r>
            <a:r>
              <a:rPr lang="cs-CZ" sz="2400" i="1" dirty="0">
                <a:solidFill>
                  <a:srgbClr val="00B0F0"/>
                </a:solidFill>
              </a:rPr>
              <a:t>, expertní </a:t>
            </a:r>
            <a:r>
              <a:rPr lang="cs-CZ" sz="2400" i="1" dirty="0" smtClean="0">
                <a:solidFill>
                  <a:srgbClr val="00B0F0"/>
                </a:solidFill>
              </a:rPr>
              <a:t>spolupráce </a:t>
            </a:r>
            <a:br>
              <a:rPr lang="cs-CZ" sz="2400" i="1" dirty="0" smtClean="0">
                <a:solidFill>
                  <a:srgbClr val="00B0F0"/>
                </a:solidFill>
              </a:rPr>
            </a:br>
            <a:r>
              <a:rPr lang="cs-CZ" sz="2400" i="1" dirty="0" smtClean="0">
                <a:solidFill>
                  <a:srgbClr val="00B0F0"/>
                </a:solidFill>
              </a:rPr>
              <a:t>		</a:t>
            </a:r>
            <a:r>
              <a:rPr lang="cs-CZ" sz="2400" i="1" dirty="0" smtClean="0"/>
              <a:t>audity (sebehodnocení </a:t>
            </a:r>
            <a:r>
              <a:rPr lang="cs-CZ" sz="2400" i="1" dirty="0"/>
              <a:t>v 10 oblastech UR) </a:t>
            </a:r>
            <a:endParaRPr lang="cs-CZ" sz="2400" dirty="0"/>
          </a:p>
          <a:p>
            <a:pPr marL="0" indent="0">
              <a:buNone/>
            </a:pPr>
            <a:r>
              <a:rPr lang="pl-PL" sz="2800" b="1" dirty="0">
                <a:solidFill>
                  <a:srgbClr val="FF0000"/>
                </a:solidFill>
              </a:rPr>
              <a:t>Kategorie A: </a:t>
            </a:r>
            <a:r>
              <a:rPr lang="pl-PL" sz="2400" i="1" dirty="0">
                <a:solidFill>
                  <a:srgbClr val="FF0000"/>
                </a:solidFill>
              </a:rPr>
              <a:t>prokazatelné dobré </a:t>
            </a:r>
            <a:r>
              <a:rPr lang="pl-PL" sz="2400" i="1" dirty="0" smtClean="0">
                <a:solidFill>
                  <a:srgbClr val="FF0000"/>
                </a:solidFill>
              </a:rPr>
              <a:t>výsledky </a:t>
            </a:r>
            <a:r>
              <a:rPr lang="sv-SE" sz="2400" i="1" dirty="0" smtClean="0">
                <a:solidFill>
                  <a:srgbClr val="FF0000"/>
                </a:solidFill>
              </a:rPr>
              <a:t>kvalitní </a:t>
            </a:r>
            <a:r>
              <a:rPr lang="sv-SE" sz="2400" i="1" dirty="0">
                <a:solidFill>
                  <a:srgbClr val="FF0000"/>
                </a:solidFill>
              </a:rPr>
              <a:t>rozvoj </a:t>
            </a:r>
            <a:r>
              <a:rPr lang="cs-CZ" sz="2400" i="1" dirty="0" smtClean="0">
                <a:solidFill>
                  <a:srgbClr val="FF0000"/>
                </a:solidFill>
              </a:rPr>
              <a:t>		</a:t>
            </a:r>
            <a:r>
              <a:rPr lang="sv-SE" sz="2400" i="1" dirty="0" smtClean="0">
                <a:solidFill>
                  <a:srgbClr val="FF0000"/>
                </a:solidFill>
              </a:rPr>
              <a:t>k </a:t>
            </a:r>
            <a:r>
              <a:rPr lang="sv-SE" sz="2400" i="1" dirty="0">
                <a:solidFill>
                  <a:srgbClr val="FF0000"/>
                </a:solidFill>
              </a:rPr>
              <a:t>UR, spokojenost </a:t>
            </a:r>
            <a:r>
              <a:rPr lang="sv-SE" sz="2400" i="1" dirty="0" smtClean="0">
                <a:solidFill>
                  <a:srgbClr val="FF0000"/>
                </a:solidFill>
              </a:rPr>
              <a:t>obyvatel</a:t>
            </a:r>
            <a:r>
              <a:rPr lang="cs-CZ" sz="2400" i="1" dirty="0" smtClean="0">
                <a:solidFill>
                  <a:srgbClr val="FF0000"/>
                </a:solidFill>
              </a:rPr>
              <a:t> </a:t>
            </a:r>
            <a:r>
              <a:rPr lang="cs-CZ" sz="2400" i="1" dirty="0" smtClean="0"/>
              <a:t/>
            </a:r>
            <a:br>
              <a:rPr lang="cs-CZ" sz="2400" i="1" dirty="0" smtClean="0"/>
            </a:br>
            <a:r>
              <a:rPr lang="cs-CZ" sz="2400" i="1" dirty="0" smtClean="0"/>
              <a:t>		expertní oponentura </a:t>
            </a:r>
            <a:r>
              <a:rPr lang="cs-CZ" sz="2400" i="1" dirty="0"/>
              <a:t>auditů </a:t>
            </a:r>
            <a:endParaRPr lang="cs-CZ" altLang="cs-CZ" sz="2400" dirty="0" smtClean="0">
              <a:solidFill>
                <a:srgbClr val="C00000"/>
              </a:solidFill>
            </a:endParaRPr>
          </a:p>
        </p:txBody>
      </p:sp>
      <p:pic>
        <p:nvPicPr>
          <p:cNvPr id="8197"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48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500"/>
                                        <p:tgtEl>
                                          <p:spTgt spid="4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500"/>
                                        <p:tgtEl>
                                          <p:spTgt spid="41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00">
                                            <p:txEl>
                                              <p:pRg st="3" end="3"/>
                                            </p:txEl>
                                          </p:spTgt>
                                        </p:tgtEl>
                                        <p:attrNameLst>
                                          <p:attrName>style.visibility</p:attrName>
                                        </p:attrNameLst>
                                      </p:cBhvr>
                                      <p:to>
                                        <p:strVal val="visible"/>
                                      </p:to>
                                    </p:set>
                                    <p:animEffect transition="in" filter="fade">
                                      <p:cBhvr>
                                        <p:cTn id="22" dur="500"/>
                                        <p:tgtEl>
                                          <p:spTgt spid="41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Grp="1" noChangeArrowheads="1"/>
          </p:cNvSpPr>
          <p:nvPr>
            <p:ph type="title"/>
          </p:nvPr>
        </p:nvSpPr>
        <p:spPr/>
        <p:txBody>
          <a:bodyPr/>
          <a:lstStyle/>
          <a:p>
            <a:pPr algn="r"/>
            <a:r>
              <a:rPr lang="cs-CZ" sz="3600" b="1" dirty="0" smtClean="0">
                <a:solidFill>
                  <a:schemeClr val="tx1"/>
                </a:solidFill>
              </a:rPr>
              <a:t>Zájemci</a:t>
            </a:r>
            <a:endParaRPr lang="cs-CZ" sz="3600" dirty="0">
              <a:solidFill>
                <a:schemeClr val="tx1"/>
              </a:solidFill>
            </a:endParaRPr>
          </a:p>
        </p:txBody>
      </p:sp>
      <p:sp>
        <p:nvSpPr>
          <p:cNvPr id="4100" name="Rectangle 8"/>
          <p:cNvSpPr>
            <a:spLocks noGrp="1" noChangeArrowheads="1"/>
          </p:cNvSpPr>
          <p:nvPr>
            <p:ph type="body" idx="1"/>
          </p:nvPr>
        </p:nvSpPr>
        <p:spPr>
          <a:xfrm>
            <a:off x="475456" y="1268760"/>
            <a:ext cx="8229600" cy="4525963"/>
          </a:xfrm>
        </p:spPr>
        <p:txBody>
          <a:bodyPr/>
          <a:lstStyle/>
          <a:p>
            <a:pPr marL="0" indent="0">
              <a:buNone/>
            </a:pPr>
            <a:endParaRPr lang="cs-CZ" sz="2400" b="1" dirty="0" smtClean="0"/>
          </a:p>
          <a:p>
            <a:r>
              <a:rPr lang="cs-CZ" sz="2400" b="1" dirty="0" smtClean="0"/>
              <a:t>Zájem o zápis do evidence MA21</a:t>
            </a:r>
            <a:endParaRPr lang="cs-CZ" sz="2400" b="1" dirty="0"/>
          </a:p>
          <a:p>
            <a:pPr lvl="1"/>
            <a:r>
              <a:rPr lang="cs-CZ" sz="2000" dirty="0" smtClean="0"/>
              <a:t>Vyplnění registračního formuláře</a:t>
            </a:r>
          </a:p>
          <a:p>
            <a:pPr lvl="1"/>
            <a:r>
              <a:rPr lang="cs-CZ" sz="2000" dirty="0" smtClean="0"/>
              <a:t>Ověření platnosti žádosti </a:t>
            </a:r>
          </a:p>
          <a:p>
            <a:endParaRPr lang="cs-CZ" sz="2400" b="1" dirty="0" smtClean="0"/>
          </a:p>
          <a:p>
            <a:r>
              <a:rPr lang="cs-CZ" sz="2400" b="1" dirty="0" smtClean="0"/>
              <a:t>Kontaktní osoba MA21</a:t>
            </a:r>
          </a:p>
          <a:p>
            <a:pPr lvl="1"/>
            <a:r>
              <a:rPr lang="cs-CZ" sz="2000" dirty="0" smtClean="0"/>
              <a:t>Zástupce obce nebo regionu </a:t>
            </a:r>
            <a:endParaRPr lang="cs-CZ" sz="2000" dirty="0"/>
          </a:p>
          <a:p>
            <a:endParaRPr lang="cs-CZ" sz="2400" b="1" dirty="0" smtClean="0"/>
          </a:p>
          <a:p>
            <a:r>
              <a:rPr lang="cs-CZ" sz="2400" b="1" dirty="0" smtClean="0"/>
              <a:t>Zpětná vazba o stavu MA21</a:t>
            </a:r>
          </a:p>
          <a:p>
            <a:pPr lvl="1"/>
            <a:r>
              <a:rPr lang="cs-CZ" sz="2000" dirty="0" smtClean="0"/>
              <a:t>Každoroční potvrzení zájmu o evidenci</a:t>
            </a:r>
            <a:endParaRPr lang="cs-CZ" sz="2000" dirty="0"/>
          </a:p>
        </p:txBody>
      </p:sp>
      <p:pic>
        <p:nvPicPr>
          <p:cNvPr id="8197"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5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1" end="1"/>
                                            </p:txEl>
                                          </p:spTgt>
                                        </p:tgtEl>
                                        <p:attrNameLst>
                                          <p:attrName>style.visibility</p:attrName>
                                        </p:attrNameLst>
                                      </p:cBhvr>
                                      <p:to>
                                        <p:strVal val="visible"/>
                                      </p:to>
                                    </p:set>
                                    <p:animEffect transition="in" filter="fade">
                                      <p:cBhvr>
                                        <p:cTn id="7" dur="1000"/>
                                        <p:tgtEl>
                                          <p:spTgt spid="4100">
                                            <p:txEl>
                                              <p:pRg st="1" end="1"/>
                                            </p:txEl>
                                          </p:spTgt>
                                        </p:tgtEl>
                                      </p:cBhvr>
                                    </p:animEffect>
                                    <p:anim calcmode="lin" valueType="num">
                                      <p:cBhvr>
                                        <p:cTn id="8"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2" end="2"/>
                                            </p:txEl>
                                          </p:spTgt>
                                        </p:tgtEl>
                                        <p:attrNameLst>
                                          <p:attrName>style.visibility</p:attrName>
                                        </p:attrNameLst>
                                      </p:cBhvr>
                                      <p:to>
                                        <p:strVal val="visible"/>
                                      </p:to>
                                    </p:set>
                                    <p:animEffect transition="in" filter="fade">
                                      <p:cBhvr>
                                        <p:cTn id="12" dur="1000"/>
                                        <p:tgtEl>
                                          <p:spTgt spid="4100">
                                            <p:txEl>
                                              <p:pRg st="2" end="2"/>
                                            </p:txEl>
                                          </p:spTgt>
                                        </p:tgtEl>
                                      </p:cBhvr>
                                    </p:animEffect>
                                    <p:anim calcmode="lin" valueType="num">
                                      <p:cBhvr>
                                        <p:cTn id="13"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00">
                                            <p:txEl>
                                              <p:pRg st="3" end="3"/>
                                            </p:txEl>
                                          </p:spTgt>
                                        </p:tgtEl>
                                        <p:attrNameLst>
                                          <p:attrName>style.visibility</p:attrName>
                                        </p:attrNameLst>
                                      </p:cBhvr>
                                      <p:to>
                                        <p:strVal val="visible"/>
                                      </p:to>
                                    </p:set>
                                    <p:animEffect transition="in" filter="fade">
                                      <p:cBhvr>
                                        <p:cTn id="17" dur="1000"/>
                                        <p:tgtEl>
                                          <p:spTgt spid="4100">
                                            <p:txEl>
                                              <p:pRg st="3" end="3"/>
                                            </p:txEl>
                                          </p:spTgt>
                                        </p:tgtEl>
                                      </p:cBhvr>
                                    </p:animEffect>
                                    <p:anim calcmode="lin" valueType="num">
                                      <p:cBhvr>
                                        <p:cTn id="18"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10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100">
                                            <p:txEl>
                                              <p:pRg st="5" end="5"/>
                                            </p:txEl>
                                          </p:spTgt>
                                        </p:tgtEl>
                                        <p:attrNameLst>
                                          <p:attrName>style.visibility</p:attrName>
                                        </p:attrNameLst>
                                      </p:cBhvr>
                                      <p:to>
                                        <p:strVal val="visible"/>
                                      </p:to>
                                    </p:set>
                                    <p:animEffect transition="in" filter="fade">
                                      <p:cBhvr>
                                        <p:cTn id="24" dur="1000"/>
                                        <p:tgtEl>
                                          <p:spTgt spid="4100">
                                            <p:txEl>
                                              <p:pRg st="5" end="5"/>
                                            </p:txEl>
                                          </p:spTgt>
                                        </p:tgtEl>
                                      </p:cBhvr>
                                    </p:animEffect>
                                    <p:anim calcmode="lin" valueType="num">
                                      <p:cBhvr>
                                        <p:cTn id="25"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4100">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100">
                                            <p:txEl>
                                              <p:pRg st="6" end="6"/>
                                            </p:txEl>
                                          </p:spTgt>
                                        </p:tgtEl>
                                        <p:attrNameLst>
                                          <p:attrName>style.visibility</p:attrName>
                                        </p:attrNameLst>
                                      </p:cBhvr>
                                      <p:to>
                                        <p:strVal val="visible"/>
                                      </p:to>
                                    </p:set>
                                    <p:animEffect transition="in" filter="fade">
                                      <p:cBhvr>
                                        <p:cTn id="29" dur="1000"/>
                                        <p:tgtEl>
                                          <p:spTgt spid="4100">
                                            <p:txEl>
                                              <p:pRg st="6" end="6"/>
                                            </p:txEl>
                                          </p:spTgt>
                                        </p:tgtEl>
                                      </p:cBhvr>
                                    </p:animEffect>
                                    <p:anim calcmode="lin" valueType="num">
                                      <p:cBhvr>
                                        <p:cTn id="30"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410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100">
                                            <p:txEl>
                                              <p:pRg st="8" end="8"/>
                                            </p:txEl>
                                          </p:spTgt>
                                        </p:tgtEl>
                                        <p:attrNameLst>
                                          <p:attrName>style.visibility</p:attrName>
                                        </p:attrNameLst>
                                      </p:cBhvr>
                                      <p:to>
                                        <p:strVal val="visible"/>
                                      </p:to>
                                    </p:set>
                                    <p:animEffect transition="in" filter="fade">
                                      <p:cBhvr>
                                        <p:cTn id="36" dur="1000"/>
                                        <p:tgtEl>
                                          <p:spTgt spid="4100">
                                            <p:txEl>
                                              <p:pRg st="8" end="8"/>
                                            </p:txEl>
                                          </p:spTgt>
                                        </p:tgtEl>
                                      </p:cBhvr>
                                    </p:animEffect>
                                    <p:anim calcmode="lin" valueType="num">
                                      <p:cBhvr>
                                        <p:cTn id="37" dur="1000" fill="hold"/>
                                        <p:tgtEl>
                                          <p:spTgt spid="4100">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4100">
                                            <p:txEl>
                                              <p:pRg st="8" end="8"/>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100">
                                            <p:txEl>
                                              <p:pRg st="9" end="9"/>
                                            </p:txEl>
                                          </p:spTgt>
                                        </p:tgtEl>
                                        <p:attrNameLst>
                                          <p:attrName>style.visibility</p:attrName>
                                        </p:attrNameLst>
                                      </p:cBhvr>
                                      <p:to>
                                        <p:strVal val="visible"/>
                                      </p:to>
                                    </p:set>
                                    <p:animEffect transition="in" filter="fade">
                                      <p:cBhvr>
                                        <p:cTn id="41" dur="1000"/>
                                        <p:tgtEl>
                                          <p:spTgt spid="4100">
                                            <p:txEl>
                                              <p:pRg st="9" end="9"/>
                                            </p:txEl>
                                          </p:spTgt>
                                        </p:tgtEl>
                                      </p:cBhvr>
                                    </p:animEffect>
                                    <p:anim calcmode="lin" valueType="num">
                                      <p:cBhvr>
                                        <p:cTn id="42" dur="1000" fill="hold"/>
                                        <p:tgtEl>
                                          <p:spTgt spid="4100">
                                            <p:txEl>
                                              <p:pRg st="9" end="9"/>
                                            </p:txEl>
                                          </p:spTgt>
                                        </p:tgtEl>
                                        <p:attrNameLst>
                                          <p:attrName>ppt_x</p:attrName>
                                        </p:attrNameLst>
                                      </p:cBhvr>
                                      <p:tavLst>
                                        <p:tav tm="0">
                                          <p:val>
                                            <p:strVal val="#ppt_x"/>
                                          </p:val>
                                        </p:tav>
                                        <p:tav tm="100000">
                                          <p:val>
                                            <p:strVal val="#ppt_x"/>
                                          </p:val>
                                        </p:tav>
                                      </p:tavLst>
                                    </p:anim>
                                    <p:anim calcmode="lin" valueType="num">
                                      <p:cBhvr>
                                        <p:cTn id="43" dur="1000" fill="hold"/>
                                        <p:tgtEl>
                                          <p:spTgt spid="4100">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Grp="1" noChangeArrowheads="1"/>
          </p:cNvSpPr>
          <p:nvPr>
            <p:ph type="title"/>
          </p:nvPr>
        </p:nvSpPr>
        <p:spPr/>
        <p:txBody>
          <a:bodyPr/>
          <a:lstStyle/>
          <a:p>
            <a:pPr algn="r"/>
            <a:r>
              <a:rPr lang="cs-CZ" sz="3600" b="1" dirty="0">
                <a:solidFill>
                  <a:srgbClr val="009900"/>
                </a:solidFill>
              </a:rPr>
              <a:t>Kategorie D</a:t>
            </a:r>
            <a:endParaRPr lang="cs-CZ" sz="3600" dirty="0"/>
          </a:p>
        </p:txBody>
      </p:sp>
      <p:sp>
        <p:nvSpPr>
          <p:cNvPr id="4100" name="Rectangle 8"/>
          <p:cNvSpPr>
            <a:spLocks noGrp="1" noChangeArrowheads="1"/>
          </p:cNvSpPr>
          <p:nvPr>
            <p:ph type="body" idx="1"/>
          </p:nvPr>
        </p:nvSpPr>
        <p:spPr>
          <a:xfrm>
            <a:off x="475456" y="1268760"/>
            <a:ext cx="8229600" cy="4525963"/>
          </a:xfrm>
        </p:spPr>
        <p:txBody>
          <a:bodyPr/>
          <a:lstStyle/>
          <a:p>
            <a:r>
              <a:rPr lang="cs-CZ" sz="2400" b="1" dirty="0" smtClean="0">
                <a:solidFill>
                  <a:srgbClr val="00B050"/>
                </a:solidFill>
              </a:rPr>
              <a:t>zázemí </a:t>
            </a:r>
            <a:r>
              <a:rPr lang="cs-CZ" sz="2400" b="1" dirty="0">
                <a:solidFill>
                  <a:srgbClr val="00B050"/>
                </a:solidFill>
              </a:rPr>
              <a:t>MA21 v </a:t>
            </a:r>
            <a:r>
              <a:rPr lang="cs-CZ" sz="2400" b="1" dirty="0" smtClean="0">
                <a:solidFill>
                  <a:srgbClr val="00B050"/>
                </a:solidFill>
              </a:rPr>
              <a:t>úřadu</a:t>
            </a:r>
            <a:endParaRPr lang="cs-CZ" sz="2400" b="1" dirty="0">
              <a:solidFill>
                <a:srgbClr val="00B050"/>
              </a:solidFill>
            </a:endParaRPr>
          </a:p>
          <a:p>
            <a:pPr lvl="1"/>
            <a:r>
              <a:rPr lang="cs-CZ" sz="2000" dirty="0" smtClean="0"/>
              <a:t>Ustanovení odpovědného politika pro MA21</a:t>
            </a:r>
          </a:p>
          <a:p>
            <a:pPr lvl="1"/>
            <a:r>
              <a:rPr lang="cs-CZ" sz="2000" dirty="0" smtClean="0"/>
              <a:t>Ustanovení koordinátora MA21</a:t>
            </a:r>
          </a:p>
          <a:p>
            <a:pPr lvl="1"/>
            <a:r>
              <a:rPr lang="cs-CZ" sz="2000" dirty="0" smtClean="0"/>
              <a:t>Zřízení neformální skupiny pro MA21 (zastoupení sektorů)</a:t>
            </a:r>
            <a:endParaRPr lang="cs-CZ" sz="2000" dirty="0"/>
          </a:p>
          <a:p>
            <a:r>
              <a:rPr lang="cs-CZ" sz="2400" b="1" dirty="0">
                <a:solidFill>
                  <a:srgbClr val="00B050"/>
                </a:solidFill>
              </a:rPr>
              <a:t>Zapojování veřejnosti </a:t>
            </a:r>
            <a:r>
              <a:rPr lang="cs-CZ" sz="2400" b="1" dirty="0" smtClean="0">
                <a:solidFill>
                  <a:srgbClr val="00B050"/>
                </a:solidFill>
              </a:rPr>
              <a:t>do plánování a rozhodování</a:t>
            </a:r>
          </a:p>
          <a:p>
            <a:pPr lvl="1"/>
            <a:r>
              <a:rPr lang="cs-CZ" sz="2000" dirty="0"/>
              <a:t>Plánovací veřejné akce</a:t>
            </a:r>
          </a:p>
          <a:p>
            <a:r>
              <a:rPr lang="cs-CZ" sz="2400" b="1" dirty="0" smtClean="0">
                <a:solidFill>
                  <a:srgbClr val="00B050"/>
                </a:solidFill>
              </a:rPr>
              <a:t>Prezentace činnosti a výstupů MA21</a:t>
            </a:r>
          </a:p>
          <a:p>
            <a:pPr lvl="1"/>
            <a:r>
              <a:rPr lang="cs-CZ" sz="2000" dirty="0"/>
              <a:t>Webová stránka s informacemi o MA21 v obci</a:t>
            </a:r>
          </a:p>
          <a:p>
            <a:pPr lvl="1"/>
            <a:r>
              <a:rPr lang="cs-CZ" sz="2000" dirty="0"/>
              <a:t>Zprávy v místních, regionálních nebo celostátních </a:t>
            </a:r>
            <a:r>
              <a:rPr lang="cs-CZ" sz="2000" dirty="0" smtClean="0"/>
              <a:t>médiích</a:t>
            </a:r>
            <a:endParaRPr lang="cs-CZ" sz="2000" dirty="0">
              <a:solidFill>
                <a:srgbClr val="00B050"/>
              </a:solidFill>
            </a:endParaRPr>
          </a:p>
          <a:p>
            <a:r>
              <a:rPr lang="cs-CZ" sz="2400" b="1" dirty="0" smtClean="0">
                <a:solidFill>
                  <a:srgbClr val="00B050"/>
                </a:solidFill>
              </a:rPr>
              <a:t>Spolupráce tří sektorů </a:t>
            </a:r>
          </a:p>
          <a:p>
            <a:pPr lvl="1"/>
            <a:r>
              <a:rPr lang="cs-CZ" sz="2000" dirty="0"/>
              <a:t>Společné aktivity veřejného, občanského a komerčního sektoru v </a:t>
            </a:r>
            <a:r>
              <a:rPr lang="cs-CZ" sz="2000" dirty="0" smtClean="0"/>
              <a:t>obci</a:t>
            </a:r>
            <a:endParaRPr lang="cs-CZ" sz="2000" dirty="0"/>
          </a:p>
        </p:txBody>
      </p:sp>
      <p:pic>
        <p:nvPicPr>
          <p:cNvPr id="8197"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22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1000"/>
                                        <p:tgtEl>
                                          <p:spTgt spid="4100">
                                            <p:txEl>
                                              <p:pRg st="1" end="1"/>
                                            </p:txEl>
                                          </p:spTgt>
                                        </p:tgtEl>
                                      </p:cBhvr>
                                    </p:animEffect>
                                    <p:anim calcmode="lin" valueType="num">
                                      <p:cBhvr>
                                        <p:cTn id="13"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1000"/>
                                        <p:tgtEl>
                                          <p:spTgt spid="4100">
                                            <p:txEl>
                                              <p:pRg st="2" end="2"/>
                                            </p:txEl>
                                          </p:spTgt>
                                        </p:tgtEl>
                                      </p:cBhvr>
                                    </p:animEffect>
                                    <p:anim calcmode="lin" valueType="num">
                                      <p:cBhvr>
                                        <p:cTn id="18"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00">
                                            <p:txEl>
                                              <p:pRg st="3" end="3"/>
                                            </p:txEl>
                                          </p:spTgt>
                                        </p:tgtEl>
                                        <p:attrNameLst>
                                          <p:attrName>style.visibility</p:attrName>
                                        </p:attrNameLst>
                                      </p:cBhvr>
                                      <p:to>
                                        <p:strVal val="visible"/>
                                      </p:to>
                                    </p:set>
                                    <p:animEffect transition="in" filter="fade">
                                      <p:cBhvr>
                                        <p:cTn id="22" dur="1000"/>
                                        <p:tgtEl>
                                          <p:spTgt spid="4100">
                                            <p:txEl>
                                              <p:pRg st="3" end="3"/>
                                            </p:txEl>
                                          </p:spTgt>
                                        </p:tgtEl>
                                      </p:cBhvr>
                                    </p:animEffect>
                                    <p:anim calcmode="lin" valueType="num">
                                      <p:cBhvr>
                                        <p:cTn id="23"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10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100">
                                            <p:txEl>
                                              <p:pRg st="4" end="4"/>
                                            </p:txEl>
                                          </p:spTgt>
                                        </p:tgtEl>
                                        <p:attrNameLst>
                                          <p:attrName>style.visibility</p:attrName>
                                        </p:attrNameLst>
                                      </p:cBhvr>
                                      <p:to>
                                        <p:strVal val="visible"/>
                                      </p:to>
                                    </p:set>
                                    <p:animEffect transition="in" filter="fade">
                                      <p:cBhvr>
                                        <p:cTn id="29" dur="1000"/>
                                        <p:tgtEl>
                                          <p:spTgt spid="4100">
                                            <p:txEl>
                                              <p:pRg st="4" end="4"/>
                                            </p:txEl>
                                          </p:spTgt>
                                        </p:tgtEl>
                                      </p:cBhvr>
                                    </p:animEffect>
                                    <p:anim calcmode="lin" valueType="num">
                                      <p:cBhvr>
                                        <p:cTn id="30"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100">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100">
                                            <p:txEl>
                                              <p:pRg st="5" end="5"/>
                                            </p:txEl>
                                          </p:spTgt>
                                        </p:tgtEl>
                                        <p:attrNameLst>
                                          <p:attrName>style.visibility</p:attrName>
                                        </p:attrNameLst>
                                      </p:cBhvr>
                                      <p:to>
                                        <p:strVal val="visible"/>
                                      </p:to>
                                    </p:set>
                                    <p:animEffect transition="in" filter="fade">
                                      <p:cBhvr>
                                        <p:cTn id="34" dur="1000"/>
                                        <p:tgtEl>
                                          <p:spTgt spid="4100">
                                            <p:txEl>
                                              <p:pRg st="5" end="5"/>
                                            </p:txEl>
                                          </p:spTgt>
                                        </p:tgtEl>
                                      </p:cBhvr>
                                    </p:animEffect>
                                    <p:anim calcmode="lin" valueType="num">
                                      <p:cBhvr>
                                        <p:cTn id="35"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10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100">
                                            <p:txEl>
                                              <p:pRg st="6" end="6"/>
                                            </p:txEl>
                                          </p:spTgt>
                                        </p:tgtEl>
                                        <p:attrNameLst>
                                          <p:attrName>style.visibility</p:attrName>
                                        </p:attrNameLst>
                                      </p:cBhvr>
                                      <p:to>
                                        <p:strVal val="visible"/>
                                      </p:to>
                                    </p:set>
                                    <p:animEffect transition="in" filter="fade">
                                      <p:cBhvr>
                                        <p:cTn id="41" dur="1000"/>
                                        <p:tgtEl>
                                          <p:spTgt spid="4100">
                                            <p:txEl>
                                              <p:pRg st="6" end="6"/>
                                            </p:txEl>
                                          </p:spTgt>
                                        </p:tgtEl>
                                      </p:cBhvr>
                                    </p:animEffect>
                                    <p:anim calcmode="lin" valueType="num">
                                      <p:cBhvr>
                                        <p:cTn id="42"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4100">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100">
                                            <p:txEl>
                                              <p:pRg st="7" end="7"/>
                                            </p:txEl>
                                          </p:spTgt>
                                        </p:tgtEl>
                                        <p:attrNameLst>
                                          <p:attrName>style.visibility</p:attrName>
                                        </p:attrNameLst>
                                      </p:cBhvr>
                                      <p:to>
                                        <p:strVal val="visible"/>
                                      </p:to>
                                    </p:set>
                                    <p:animEffect transition="in" filter="fade">
                                      <p:cBhvr>
                                        <p:cTn id="46" dur="1000"/>
                                        <p:tgtEl>
                                          <p:spTgt spid="4100">
                                            <p:txEl>
                                              <p:pRg st="7" end="7"/>
                                            </p:txEl>
                                          </p:spTgt>
                                        </p:tgtEl>
                                      </p:cBhvr>
                                    </p:animEffect>
                                    <p:anim calcmode="lin" valueType="num">
                                      <p:cBhvr>
                                        <p:cTn id="47" dur="1000" fill="hold"/>
                                        <p:tgtEl>
                                          <p:spTgt spid="4100">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4100">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100">
                                            <p:txEl>
                                              <p:pRg st="8" end="8"/>
                                            </p:txEl>
                                          </p:spTgt>
                                        </p:tgtEl>
                                        <p:attrNameLst>
                                          <p:attrName>style.visibility</p:attrName>
                                        </p:attrNameLst>
                                      </p:cBhvr>
                                      <p:to>
                                        <p:strVal val="visible"/>
                                      </p:to>
                                    </p:set>
                                    <p:animEffect transition="in" filter="fade">
                                      <p:cBhvr>
                                        <p:cTn id="51" dur="1000"/>
                                        <p:tgtEl>
                                          <p:spTgt spid="4100">
                                            <p:txEl>
                                              <p:pRg st="8" end="8"/>
                                            </p:txEl>
                                          </p:spTgt>
                                        </p:tgtEl>
                                      </p:cBhvr>
                                    </p:animEffect>
                                    <p:anim calcmode="lin" valueType="num">
                                      <p:cBhvr>
                                        <p:cTn id="52" dur="1000" fill="hold"/>
                                        <p:tgtEl>
                                          <p:spTgt spid="4100">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410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100">
                                            <p:txEl>
                                              <p:pRg st="9" end="9"/>
                                            </p:txEl>
                                          </p:spTgt>
                                        </p:tgtEl>
                                        <p:attrNameLst>
                                          <p:attrName>style.visibility</p:attrName>
                                        </p:attrNameLst>
                                      </p:cBhvr>
                                      <p:to>
                                        <p:strVal val="visible"/>
                                      </p:to>
                                    </p:set>
                                    <p:animEffect transition="in" filter="fade">
                                      <p:cBhvr>
                                        <p:cTn id="58" dur="1000"/>
                                        <p:tgtEl>
                                          <p:spTgt spid="4100">
                                            <p:txEl>
                                              <p:pRg st="9" end="9"/>
                                            </p:txEl>
                                          </p:spTgt>
                                        </p:tgtEl>
                                      </p:cBhvr>
                                    </p:animEffect>
                                    <p:anim calcmode="lin" valueType="num">
                                      <p:cBhvr>
                                        <p:cTn id="59" dur="1000" fill="hold"/>
                                        <p:tgtEl>
                                          <p:spTgt spid="4100">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4100">
                                            <p:txEl>
                                              <p:pRg st="9" end="9"/>
                                            </p:tx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4100">
                                            <p:txEl>
                                              <p:pRg st="10" end="10"/>
                                            </p:txEl>
                                          </p:spTgt>
                                        </p:tgtEl>
                                        <p:attrNameLst>
                                          <p:attrName>style.visibility</p:attrName>
                                        </p:attrNameLst>
                                      </p:cBhvr>
                                      <p:to>
                                        <p:strVal val="visible"/>
                                      </p:to>
                                    </p:set>
                                    <p:animEffect transition="in" filter="fade">
                                      <p:cBhvr>
                                        <p:cTn id="63" dur="1000"/>
                                        <p:tgtEl>
                                          <p:spTgt spid="4100">
                                            <p:txEl>
                                              <p:pRg st="10" end="10"/>
                                            </p:txEl>
                                          </p:spTgt>
                                        </p:tgtEl>
                                      </p:cBhvr>
                                    </p:animEffect>
                                    <p:anim calcmode="lin" valueType="num">
                                      <p:cBhvr>
                                        <p:cTn id="64" dur="1000" fill="hold"/>
                                        <p:tgtEl>
                                          <p:spTgt spid="4100">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4100">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Grp="1" noChangeArrowheads="1"/>
          </p:cNvSpPr>
          <p:nvPr>
            <p:ph type="title"/>
          </p:nvPr>
        </p:nvSpPr>
        <p:spPr/>
        <p:txBody>
          <a:bodyPr/>
          <a:lstStyle/>
          <a:p>
            <a:pPr algn="r"/>
            <a:r>
              <a:rPr lang="cs-CZ" sz="3600" b="1" dirty="0">
                <a:solidFill>
                  <a:srgbClr val="FFC000"/>
                </a:solidFill>
              </a:rPr>
              <a:t>Kategorie C</a:t>
            </a:r>
            <a:endParaRPr lang="cs-CZ" sz="3600" dirty="0">
              <a:solidFill>
                <a:srgbClr val="FFC000"/>
              </a:solidFill>
            </a:endParaRPr>
          </a:p>
        </p:txBody>
      </p:sp>
      <p:sp>
        <p:nvSpPr>
          <p:cNvPr id="4100" name="Rectangle 8"/>
          <p:cNvSpPr>
            <a:spLocks noGrp="1" noChangeArrowheads="1"/>
          </p:cNvSpPr>
          <p:nvPr>
            <p:ph type="body" idx="1"/>
          </p:nvPr>
        </p:nvSpPr>
        <p:spPr>
          <a:xfrm>
            <a:off x="475456" y="1268760"/>
            <a:ext cx="8229600" cy="4525963"/>
          </a:xfrm>
        </p:spPr>
        <p:txBody>
          <a:bodyPr/>
          <a:lstStyle/>
          <a:p>
            <a:r>
              <a:rPr lang="cs-CZ" sz="2400" b="1" dirty="0" smtClean="0">
                <a:solidFill>
                  <a:srgbClr val="FFC000"/>
                </a:solidFill>
              </a:rPr>
              <a:t>MA21 </a:t>
            </a:r>
            <a:r>
              <a:rPr lang="cs-CZ" sz="2400" b="1" dirty="0">
                <a:solidFill>
                  <a:srgbClr val="FFC000"/>
                </a:solidFill>
              </a:rPr>
              <a:t>v </a:t>
            </a:r>
            <a:r>
              <a:rPr lang="cs-CZ" sz="2400" b="1" dirty="0" smtClean="0">
                <a:solidFill>
                  <a:srgbClr val="FFC000"/>
                </a:solidFill>
              </a:rPr>
              <a:t>úřadu/samosprávě</a:t>
            </a:r>
            <a:endParaRPr lang="cs-CZ" sz="2400" b="1" dirty="0">
              <a:solidFill>
                <a:srgbClr val="FFC000"/>
              </a:solidFill>
            </a:endParaRPr>
          </a:p>
          <a:p>
            <a:pPr lvl="1"/>
            <a:r>
              <a:rPr lang="cs-CZ" sz="2000" dirty="0" smtClean="0"/>
              <a:t>Certifikované proškolení koordinátora</a:t>
            </a:r>
          </a:p>
          <a:p>
            <a:pPr lvl="1"/>
            <a:r>
              <a:rPr lang="cs-CZ" sz="2000" dirty="0" smtClean="0"/>
              <a:t>Zřízení oficiálního orgánu samosprávy (zastoupení 3 sektorů)</a:t>
            </a:r>
          </a:p>
          <a:p>
            <a:pPr lvl="1"/>
            <a:r>
              <a:rPr lang="cs-CZ" sz="2000" dirty="0" smtClean="0"/>
              <a:t>Schválení oficiálního dokumentu k MA21</a:t>
            </a:r>
          </a:p>
          <a:p>
            <a:pPr lvl="1"/>
            <a:r>
              <a:rPr lang="cs-CZ" sz="2000" dirty="0" smtClean="0"/>
              <a:t>Sledování a hodnocení procesu MA21 (roční zpráva a plán zlepšování )</a:t>
            </a:r>
            <a:endParaRPr lang="cs-CZ" sz="2000" dirty="0"/>
          </a:p>
          <a:p>
            <a:r>
              <a:rPr lang="cs-CZ" sz="2400" b="1" dirty="0">
                <a:solidFill>
                  <a:srgbClr val="FFC000"/>
                </a:solidFill>
              </a:rPr>
              <a:t>Zapojování veřejnosti </a:t>
            </a:r>
            <a:endParaRPr lang="cs-CZ" sz="2400" b="1" dirty="0" smtClean="0">
              <a:solidFill>
                <a:srgbClr val="FFC000"/>
              </a:solidFill>
            </a:endParaRPr>
          </a:p>
          <a:p>
            <a:pPr lvl="1"/>
            <a:r>
              <a:rPr lang="cs-CZ" sz="2000" dirty="0"/>
              <a:t>Osvětové kampaně k udržitelnému rozvoji</a:t>
            </a:r>
          </a:p>
          <a:p>
            <a:pPr lvl="1"/>
            <a:r>
              <a:rPr lang="cs-CZ" sz="2000" dirty="0" smtClean="0"/>
              <a:t>Osvětové akce k udržitelnému rozvoji (přednášky, školení workshopy pro úřad i veřejnost)</a:t>
            </a:r>
          </a:p>
          <a:p>
            <a:pPr lvl="1"/>
            <a:r>
              <a:rPr lang="cs-CZ" sz="2000" dirty="0" smtClean="0"/>
              <a:t>Veřejné fórum MA21 k udržitelnému rozvoji obce</a:t>
            </a:r>
            <a:endParaRPr lang="cs-CZ" sz="2000" dirty="0"/>
          </a:p>
          <a:p>
            <a:r>
              <a:rPr lang="cs-CZ" sz="2400" b="1" dirty="0">
                <a:solidFill>
                  <a:srgbClr val="FFC000"/>
                </a:solidFill>
              </a:rPr>
              <a:t>Finanční podpora MA21 </a:t>
            </a:r>
          </a:p>
          <a:p>
            <a:pPr lvl="1"/>
            <a:r>
              <a:rPr lang="cs-CZ" sz="2000" dirty="0"/>
              <a:t>Financování aktivit vzešlých z komunitního </a:t>
            </a:r>
            <a:r>
              <a:rPr lang="cs-CZ" sz="2000" dirty="0" smtClean="0"/>
              <a:t>plánování</a:t>
            </a:r>
            <a:endParaRPr lang="cs-CZ" sz="2000" dirty="0"/>
          </a:p>
        </p:txBody>
      </p:sp>
      <p:pic>
        <p:nvPicPr>
          <p:cNvPr id="8197"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2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1000"/>
                                        <p:tgtEl>
                                          <p:spTgt spid="4100">
                                            <p:txEl>
                                              <p:pRg st="1" end="1"/>
                                            </p:txEl>
                                          </p:spTgt>
                                        </p:tgtEl>
                                      </p:cBhvr>
                                    </p:animEffect>
                                    <p:anim calcmode="lin" valueType="num">
                                      <p:cBhvr>
                                        <p:cTn id="13"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1000"/>
                                        <p:tgtEl>
                                          <p:spTgt spid="4100">
                                            <p:txEl>
                                              <p:pRg st="2" end="2"/>
                                            </p:txEl>
                                          </p:spTgt>
                                        </p:tgtEl>
                                      </p:cBhvr>
                                    </p:animEffect>
                                    <p:anim calcmode="lin" valueType="num">
                                      <p:cBhvr>
                                        <p:cTn id="18"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00">
                                            <p:txEl>
                                              <p:pRg st="3" end="3"/>
                                            </p:txEl>
                                          </p:spTgt>
                                        </p:tgtEl>
                                        <p:attrNameLst>
                                          <p:attrName>style.visibility</p:attrName>
                                        </p:attrNameLst>
                                      </p:cBhvr>
                                      <p:to>
                                        <p:strVal val="visible"/>
                                      </p:to>
                                    </p:set>
                                    <p:animEffect transition="in" filter="fade">
                                      <p:cBhvr>
                                        <p:cTn id="22" dur="1000"/>
                                        <p:tgtEl>
                                          <p:spTgt spid="4100">
                                            <p:txEl>
                                              <p:pRg st="3" end="3"/>
                                            </p:txEl>
                                          </p:spTgt>
                                        </p:tgtEl>
                                      </p:cBhvr>
                                    </p:animEffect>
                                    <p:anim calcmode="lin" valueType="num">
                                      <p:cBhvr>
                                        <p:cTn id="23"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100">
                                            <p:txEl>
                                              <p:pRg st="4" end="4"/>
                                            </p:txEl>
                                          </p:spTgt>
                                        </p:tgtEl>
                                        <p:attrNameLst>
                                          <p:attrName>style.visibility</p:attrName>
                                        </p:attrNameLst>
                                      </p:cBhvr>
                                      <p:to>
                                        <p:strVal val="visible"/>
                                      </p:to>
                                    </p:set>
                                    <p:animEffect transition="in" filter="fade">
                                      <p:cBhvr>
                                        <p:cTn id="27" dur="1000"/>
                                        <p:tgtEl>
                                          <p:spTgt spid="4100">
                                            <p:txEl>
                                              <p:pRg st="4" end="4"/>
                                            </p:txEl>
                                          </p:spTgt>
                                        </p:tgtEl>
                                      </p:cBhvr>
                                    </p:animEffect>
                                    <p:anim calcmode="lin" valueType="num">
                                      <p:cBhvr>
                                        <p:cTn id="28"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10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100">
                                            <p:txEl>
                                              <p:pRg st="5" end="5"/>
                                            </p:txEl>
                                          </p:spTgt>
                                        </p:tgtEl>
                                        <p:attrNameLst>
                                          <p:attrName>style.visibility</p:attrName>
                                        </p:attrNameLst>
                                      </p:cBhvr>
                                      <p:to>
                                        <p:strVal val="visible"/>
                                      </p:to>
                                    </p:set>
                                    <p:animEffect transition="in" filter="fade">
                                      <p:cBhvr>
                                        <p:cTn id="34" dur="1000"/>
                                        <p:tgtEl>
                                          <p:spTgt spid="4100">
                                            <p:txEl>
                                              <p:pRg st="5" end="5"/>
                                            </p:txEl>
                                          </p:spTgt>
                                        </p:tgtEl>
                                      </p:cBhvr>
                                    </p:animEffect>
                                    <p:anim calcmode="lin" valueType="num">
                                      <p:cBhvr>
                                        <p:cTn id="35"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100">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100">
                                            <p:txEl>
                                              <p:pRg st="6" end="6"/>
                                            </p:txEl>
                                          </p:spTgt>
                                        </p:tgtEl>
                                        <p:attrNameLst>
                                          <p:attrName>style.visibility</p:attrName>
                                        </p:attrNameLst>
                                      </p:cBhvr>
                                      <p:to>
                                        <p:strVal val="visible"/>
                                      </p:to>
                                    </p:set>
                                    <p:animEffect transition="in" filter="fade">
                                      <p:cBhvr>
                                        <p:cTn id="39" dur="1000"/>
                                        <p:tgtEl>
                                          <p:spTgt spid="4100">
                                            <p:txEl>
                                              <p:pRg st="6" end="6"/>
                                            </p:txEl>
                                          </p:spTgt>
                                        </p:tgtEl>
                                      </p:cBhvr>
                                    </p:animEffect>
                                    <p:anim calcmode="lin" valueType="num">
                                      <p:cBhvr>
                                        <p:cTn id="40"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100">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100">
                                            <p:txEl>
                                              <p:pRg st="7" end="7"/>
                                            </p:txEl>
                                          </p:spTgt>
                                        </p:tgtEl>
                                        <p:attrNameLst>
                                          <p:attrName>style.visibility</p:attrName>
                                        </p:attrNameLst>
                                      </p:cBhvr>
                                      <p:to>
                                        <p:strVal val="visible"/>
                                      </p:to>
                                    </p:set>
                                    <p:animEffect transition="in" filter="fade">
                                      <p:cBhvr>
                                        <p:cTn id="44" dur="1000"/>
                                        <p:tgtEl>
                                          <p:spTgt spid="4100">
                                            <p:txEl>
                                              <p:pRg st="7" end="7"/>
                                            </p:txEl>
                                          </p:spTgt>
                                        </p:tgtEl>
                                      </p:cBhvr>
                                    </p:animEffect>
                                    <p:anim calcmode="lin" valueType="num">
                                      <p:cBhvr>
                                        <p:cTn id="45" dur="1000" fill="hold"/>
                                        <p:tgtEl>
                                          <p:spTgt spid="4100">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100">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100">
                                            <p:txEl>
                                              <p:pRg st="8" end="8"/>
                                            </p:txEl>
                                          </p:spTgt>
                                        </p:tgtEl>
                                        <p:attrNameLst>
                                          <p:attrName>style.visibility</p:attrName>
                                        </p:attrNameLst>
                                      </p:cBhvr>
                                      <p:to>
                                        <p:strVal val="visible"/>
                                      </p:to>
                                    </p:set>
                                    <p:animEffect transition="in" filter="fade">
                                      <p:cBhvr>
                                        <p:cTn id="49" dur="1000"/>
                                        <p:tgtEl>
                                          <p:spTgt spid="4100">
                                            <p:txEl>
                                              <p:pRg st="8" end="8"/>
                                            </p:txEl>
                                          </p:spTgt>
                                        </p:tgtEl>
                                      </p:cBhvr>
                                    </p:animEffect>
                                    <p:anim calcmode="lin" valueType="num">
                                      <p:cBhvr>
                                        <p:cTn id="50" dur="1000" fill="hold"/>
                                        <p:tgtEl>
                                          <p:spTgt spid="4100">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10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100">
                                            <p:txEl>
                                              <p:pRg st="9" end="9"/>
                                            </p:txEl>
                                          </p:spTgt>
                                        </p:tgtEl>
                                        <p:attrNameLst>
                                          <p:attrName>style.visibility</p:attrName>
                                        </p:attrNameLst>
                                      </p:cBhvr>
                                      <p:to>
                                        <p:strVal val="visible"/>
                                      </p:to>
                                    </p:set>
                                    <p:animEffect transition="in" filter="fade">
                                      <p:cBhvr>
                                        <p:cTn id="56" dur="1000"/>
                                        <p:tgtEl>
                                          <p:spTgt spid="4100">
                                            <p:txEl>
                                              <p:pRg st="9" end="9"/>
                                            </p:txEl>
                                          </p:spTgt>
                                        </p:tgtEl>
                                      </p:cBhvr>
                                    </p:animEffect>
                                    <p:anim calcmode="lin" valueType="num">
                                      <p:cBhvr>
                                        <p:cTn id="57" dur="1000" fill="hold"/>
                                        <p:tgtEl>
                                          <p:spTgt spid="4100">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4100">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100">
                                            <p:txEl>
                                              <p:pRg st="10" end="10"/>
                                            </p:txEl>
                                          </p:spTgt>
                                        </p:tgtEl>
                                        <p:attrNameLst>
                                          <p:attrName>style.visibility</p:attrName>
                                        </p:attrNameLst>
                                      </p:cBhvr>
                                      <p:to>
                                        <p:strVal val="visible"/>
                                      </p:to>
                                    </p:set>
                                    <p:animEffect transition="in" filter="fade">
                                      <p:cBhvr>
                                        <p:cTn id="61" dur="1000"/>
                                        <p:tgtEl>
                                          <p:spTgt spid="4100">
                                            <p:txEl>
                                              <p:pRg st="10" end="10"/>
                                            </p:txEl>
                                          </p:spTgt>
                                        </p:tgtEl>
                                      </p:cBhvr>
                                    </p:animEffect>
                                    <p:anim calcmode="lin" valueType="num">
                                      <p:cBhvr>
                                        <p:cTn id="62" dur="1000" fill="hold"/>
                                        <p:tgtEl>
                                          <p:spTgt spid="4100">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4100">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Grp="1" noChangeArrowheads="1"/>
          </p:cNvSpPr>
          <p:nvPr>
            <p:ph type="title"/>
          </p:nvPr>
        </p:nvSpPr>
        <p:spPr/>
        <p:txBody>
          <a:bodyPr/>
          <a:lstStyle/>
          <a:p>
            <a:pPr algn="r"/>
            <a:r>
              <a:rPr lang="cs-CZ" sz="3600" b="1" dirty="0">
                <a:solidFill>
                  <a:srgbClr val="FFC000"/>
                </a:solidFill>
              </a:rPr>
              <a:t>Kategorie </a:t>
            </a:r>
            <a:r>
              <a:rPr lang="cs-CZ" sz="3600" b="1" dirty="0" smtClean="0">
                <a:solidFill>
                  <a:srgbClr val="FFC000"/>
                </a:solidFill>
              </a:rPr>
              <a:t>C***</a:t>
            </a:r>
            <a:endParaRPr lang="cs-CZ" sz="3600" dirty="0">
              <a:solidFill>
                <a:srgbClr val="FFC000"/>
              </a:solidFill>
            </a:endParaRPr>
          </a:p>
        </p:txBody>
      </p:sp>
      <p:sp>
        <p:nvSpPr>
          <p:cNvPr id="4100" name="Rectangle 8"/>
          <p:cNvSpPr>
            <a:spLocks noGrp="1" noChangeArrowheads="1"/>
          </p:cNvSpPr>
          <p:nvPr>
            <p:ph type="body" idx="1"/>
          </p:nvPr>
        </p:nvSpPr>
        <p:spPr>
          <a:xfrm>
            <a:off x="475456" y="1268761"/>
            <a:ext cx="8229600" cy="4104456"/>
          </a:xfrm>
        </p:spPr>
        <p:txBody>
          <a:bodyPr/>
          <a:lstStyle/>
          <a:p>
            <a:r>
              <a:rPr lang="cs-CZ" sz="2400" b="1" dirty="0" smtClean="0">
                <a:solidFill>
                  <a:srgbClr val="FFC000"/>
                </a:solidFill>
              </a:rPr>
              <a:t>Hodnocení v jednotlivých oblastech UR</a:t>
            </a:r>
          </a:p>
          <a:p>
            <a:pPr lvl="1"/>
            <a:r>
              <a:rPr lang="cs-CZ" sz="2000" dirty="0" smtClean="0"/>
              <a:t>Správa </a:t>
            </a:r>
            <a:r>
              <a:rPr lang="cs-CZ" sz="2000" dirty="0"/>
              <a:t>věcí veřejných a územní rozvoj </a:t>
            </a:r>
            <a:endParaRPr lang="cs-CZ" sz="2000" dirty="0" smtClean="0"/>
          </a:p>
          <a:p>
            <a:pPr lvl="1"/>
            <a:r>
              <a:rPr lang="cs-CZ" sz="2000" dirty="0"/>
              <a:t>Kvalitní životní prostředí </a:t>
            </a:r>
          </a:p>
          <a:p>
            <a:pPr lvl="1"/>
            <a:r>
              <a:rPr lang="cs-CZ" sz="2000" dirty="0"/>
              <a:t>Udržitelná spotřeba a výroba </a:t>
            </a:r>
          </a:p>
          <a:p>
            <a:pPr lvl="1"/>
            <a:r>
              <a:rPr lang="cs-CZ" sz="2000" dirty="0"/>
              <a:t>Doprava a mobilita </a:t>
            </a:r>
          </a:p>
          <a:p>
            <a:pPr lvl="1"/>
            <a:r>
              <a:rPr lang="cs-CZ" sz="2000" dirty="0"/>
              <a:t>Zdraví obyvatel </a:t>
            </a:r>
          </a:p>
          <a:p>
            <a:pPr lvl="1"/>
            <a:r>
              <a:rPr lang="pl-PL" sz="2000" dirty="0"/>
              <a:t>Místní ekonomika a podnikání </a:t>
            </a:r>
          </a:p>
          <a:p>
            <a:pPr lvl="1"/>
            <a:r>
              <a:rPr lang="cs-CZ" sz="2000" dirty="0"/>
              <a:t>Vzdělávání a výchova </a:t>
            </a:r>
          </a:p>
          <a:p>
            <a:pPr lvl="1"/>
            <a:r>
              <a:rPr lang="cs-CZ" sz="2000" dirty="0"/>
              <a:t>Kultura a místní tradice </a:t>
            </a:r>
          </a:p>
          <a:p>
            <a:pPr lvl="1"/>
            <a:r>
              <a:rPr lang="pt-BR" sz="2000" dirty="0"/>
              <a:t>Sociální prostředí v obci </a:t>
            </a:r>
            <a:endParaRPr lang="cs-CZ" sz="2000" dirty="0"/>
          </a:p>
          <a:p>
            <a:pPr lvl="1"/>
            <a:r>
              <a:rPr lang="cs-CZ" sz="2000" dirty="0"/>
              <a:t>Globální odpovědnost </a:t>
            </a:r>
          </a:p>
        </p:txBody>
      </p:sp>
      <p:pic>
        <p:nvPicPr>
          <p:cNvPr id="8197"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5580112" y="4204761"/>
            <a:ext cx="2808312" cy="923330"/>
          </a:xfrm>
          <a:prstGeom prst="rect">
            <a:avLst/>
          </a:prstGeom>
          <a:solidFill>
            <a:srgbClr val="FFC000"/>
          </a:solidFill>
        </p:spPr>
        <p:txBody>
          <a:bodyPr wrap="square" rtlCol="0">
            <a:spAutoFit/>
          </a:bodyPr>
          <a:lstStyle/>
          <a:p>
            <a:r>
              <a:rPr lang="cs-CZ" b="1" dirty="0">
                <a:latin typeface="+mj-lt"/>
              </a:rPr>
              <a:t>C* </a:t>
            </a:r>
            <a:r>
              <a:rPr lang="cs-CZ" b="1" dirty="0" smtClean="0">
                <a:latin typeface="+mj-lt"/>
              </a:rPr>
              <a:t>                 1-3 </a:t>
            </a:r>
            <a:r>
              <a:rPr lang="cs-CZ" b="1" dirty="0">
                <a:latin typeface="+mj-lt"/>
              </a:rPr>
              <a:t>témata</a:t>
            </a:r>
          </a:p>
          <a:p>
            <a:r>
              <a:rPr lang="cs-CZ" b="1" dirty="0">
                <a:latin typeface="+mj-lt"/>
              </a:rPr>
              <a:t>C** </a:t>
            </a:r>
            <a:r>
              <a:rPr lang="cs-CZ" b="1" dirty="0" smtClean="0">
                <a:latin typeface="+mj-lt"/>
              </a:rPr>
              <a:t>                4-7 </a:t>
            </a:r>
            <a:r>
              <a:rPr lang="cs-CZ" b="1" dirty="0">
                <a:latin typeface="+mj-lt"/>
              </a:rPr>
              <a:t>témat</a:t>
            </a:r>
          </a:p>
          <a:p>
            <a:r>
              <a:rPr lang="cs-CZ" b="1" dirty="0">
                <a:latin typeface="+mj-lt"/>
              </a:rPr>
              <a:t>C*** </a:t>
            </a:r>
            <a:r>
              <a:rPr lang="cs-CZ" b="1" dirty="0" smtClean="0">
                <a:latin typeface="+mj-lt"/>
              </a:rPr>
              <a:t>              8-10 témat</a:t>
            </a:r>
            <a:endParaRPr lang="cs-CZ" b="1" dirty="0">
              <a:latin typeface="+mj-lt"/>
            </a:endParaRPr>
          </a:p>
        </p:txBody>
      </p:sp>
    </p:spTree>
    <p:extLst>
      <p:ext uri="{BB962C8B-B14F-4D97-AF65-F5344CB8AC3E}">
        <p14:creationId xmlns:p14="http://schemas.microsoft.com/office/powerpoint/2010/main" val="109109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t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Grp="1" noChangeArrowheads="1"/>
          </p:cNvSpPr>
          <p:nvPr>
            <p:ph type="title"/>
          </p:nvPr>
        </p:nvSpPr>
        <p:spPr/>
        <p:txBody>
          <a:bodyPr/>
          <a:lstStyle/>
          <a:p>
            <a:pPr algn="r"/>
            <a:r>
              <a:rPr lang="cs-CZ" sz="3600" b="1" dirty="0">
                <a:solidFill>
                  <a:srgbClr val="00CCFF"/>
                </a:solidFill>
              </a:rPr>
              <a:t>Kategorie </a:t>
            </a:r>
            <a:r>
              <a:rPr lang="cs-CZ" sz="3600" b="1" dirty="0" smtClean="0">
                <a:solidFill>
                  <a:srgbClr val="00CCFF"/>
                </a:solidFill>
              </a:rPr>
              <a:t>B</a:t>
            </a:r>
            <a:endParaRPr lang="cs-CZ" sz="3600" dirty="0">
              <a:solidFill>
                <a:srgbClr val="00CCFF"/>
              </a:solidFill>
            </a:endParaRPr>
          </a:p>
        </p:txBody>
      </p:sp>
      <p:sp>
        <p:nvSpPr>
          <p:cNvPr id="4100" name="Rectangle 8"/>
          <p:cNvSpPr>
            <a:spLocks noGrp="1" noChangeArrowheads="1"/>
          </p:cNvSpPr>
          <p:nvPr>
            <p:ph type="body" idx="1"/>
          </p:nvPr>
        </p:nvSpPr>
        <p:spPr>
          <a:xfrm>
            <a:off x="475456" y="1268760"/>
            <a:ext cx="8229600" cy="4525963"/>
          </a:xfrm>
        </p:spPr>
        <p:txBody>
          <a:bodyPr/>
          <a:lstStyle/>
          <a:p>
            <a:r>
              <a:rPr lang="cs-CZ" sz="2400" b="1" dirty="0" smtClean="0">
                <a:solidFill>
                  <a:srgbClr val="00CCFF"/>
                </a:solidFill>
              </a:rPr>
              <a:t>MA21 </a:t>
            </a:r>
            <a:r>
              <a:rPr lang="cs-CZ" sz="2400" b="1" dirty="0">
                <a:solidFill>
                  <a:srgbClr val="00CCFF"/>
                </a:solidFill>
              </a:rPr>
              <a:t>v </a:t>
            </a:r>
            <a:r>
              <a:rPr lang="cs-CZ" sz="2400" b="1" dirty="0" smtClean="0">
                <a:solidFill>
                  <a:srgbClr val="00CCFF"/>
                </a:solidFill>
              </a:rPr>
              <a:t>úřadu/samosprávě</a:t>
            </a:r>
            <a:endParaRPr lang="cs-CZ" sz="2400" b="1" dirty="0">
              <a:solidFill>
                <a:srgbClr val="00CCFF"/>
              </a:solidFill>
            </a:endParaRPr>
          </a:p>
          <a:p>
            <a:pPr lvl="1"/>
            <a:r>
              <a:rPr lang="cs-CZ" sz="2000" dirty="0" smtClean="0"/>
              <a:t>Strategie udržitelného rozvoje obce, nebo strategický plán rozvoje </a:t>
            </a:r>
          </a:p>
          <a:p>
            <a:pPr lvl="1"/>
            <a:r>
              <a:rPr lang="cs-CZ" sz="2000" dirty="0" smtClean="0"/>
              <a:t>Dílčí koncepce (v souladu se Strategií)</a:t>
            </a:r>
          </a:p>
          <a:p>
            <a:pPr lvl="1"/>
            <a:r>
              <a:rPr lang="cs-CZ" sz="2000" dirty="0" smtClean="0"/>
              <a:t>Zřízení oficiálního orgánu samosprávy pro sledování stavu udržitelného rozvoje</a:t>
            </a:r>
          </a:p>
          <a:p>
            <a:pPr lvl="1"/>
            <a:r>
              <a:rPr lang="cs-CZ" sz="2000" dirty="0" smtClean="0"/>
              <a:t>Zavedení systému řízení kvality v úřadu (CAF, EFQM, BCS…)</a:t>
            </a:r>
          </a:p>
          <a:p>
            <a:pPr marL="342900" lvl="1" indent="-342900">
              <a:buChar char="•"/>
            </a:pPr>
            <a:r>
              <a:rPr lang="cs-CZ" sz="2400" b="1" dirty="0">
                <a:solidFill>
                  <a:srgbClr val="00CCFF"/>
                </a:solidFill>
                <a:ea typeface="+mn-ea"/>
                <a:cs typeface="+mn-cs"/>
              </a:rPr>
              <a:t>Sledování a hodnocení procesu </a:t>
            </a:r>
            <a:r>
              <a:rPr lang="cs-CZ" sz="2400" b="1" dirty="0" smtClean="0">
                <a:solidFill>
                  <a:srgbClr val="00CCFF"/>
                </a:solidFill>
                <a:ea typeface="+mn-ea"/>
                <a:cs typeface="+mn-cs"/>
              </a:rPr>
              <a:t>MA21</a:t>
            </a:r>
          </a:p>
          <a:p>
            <a:pPr lvl="1"/>
            <a:r>
              <a:rPr lang="cs-CZ" sz="2000" dirty="0" smtClean="0"/>
              <a:t>Zpracován audit UR ve všech 10 oblastech </a:t>
            </a:r>
          </a:p>
          <a:p>
            <a:pPr lvl="1"/>
            <a:r>
              <a:rPr lang="cs-CZ" sz="2000" dirty="0" smtClean="0"/>
              <a:t>Sledování vlastních i mezinárodně standardizovaných indikátorů</a:t>
            </a:r>
          </a:p>
          <a:p>
            <a:pPr lvl="1"/>
            <a:r>
              <a:rPr lang="cs-CZ" sz="2000" dirty="0" smtClean="0"/>
              <a:t>Výměna zkušeností a přenos příkladů dobré praxe </a:t>
            </a:r>
            <a:endParaRPr lang="cs-CZ" sz="2000" b="1" dirty="0" smtClean="0">
              <a:solidFill>
                <a:srgbClr val="00CCFF"/>
              </a:solidFill>
              <a:ea typeface="+mn-ea"/>
              <a:cs typeface="+mn-cs"/>
            </a:endParaRPr>
          </a:p>
          <a:p>
            <a:r>
              <a:rPr lang="cs-CZ" sz="2400" b="1" dirty="0" smtClean="0">
                <a:solidFill>
                  <a:srgbClr val="00CCFF"/>
                </a:solidFill>
              </a:rPr>
              <a:t>Finanční </a:t>
            </a:r>
            <a:r>
              <a:rPr lang="cs-CZ" sz="2400" b="1" dirty="0">
                <a:solidFill>
                  <a:srgbClr val="00CCFF"/>
                </a:solidFill>
              </a:rPr>
              <a:t>podpora MA21 </a:t>
            </a:r>
          </a:p>
          <a:p>
            <a:pPr lvl="1"/>
            <a:r>
              <a:rPr lang="cs-CZ" sz="2000" dirty="0" smtClean="0"/>
              <a:t>Systémový nástroj finanční podpory MA21 z rozpočtu obce</a:t>
            </a:r>
          </a:p>
          <a:p>
            <a:pPr lvl="1"/>
            <a:r>
              <a:rPr lang="cs-CZ" sz="2000" dirty="0" smtClean="0"/>
              <a:t>Získávání externích zdrojů pro realizaci MA21</a:t>
            </a:r>
            <a:endParaRPr lang="cs-CZ" sz="2000" dirty="0"/>
          </a:p>
        </p:txBody>
      </p:sp>
      <p:pic>
        <p:nvPicPr>
          <p:cNvPr id="8197"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23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1000"/>
                                        <p:tgtEl>
                                          <p:spTgt spid="4100">
                                            <p:txEl>
                                              <p:pRg st="1" end="1"/>
                                            </p:txEl>
                                          </p:spTgt>
                                        </p:tgtEl>
                                      </p:cBhvr>
                                    </p:animEffect>
                                    <p:anim calcmode="lin" valueType="num">
                                      <p:cBhvr>
                                        <p:cTn id="13"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1000"/>
                                        <p:tgtEl>
                                          <p:spTgt spid="4100">
                                            <p:txEl>
                                              <p:pRg st="2" end="2"/>
                                            </p:txEl>
                                          </p:spTgt>
                                        </p:tgtEl>
                                      </p:cBhvr>
                                    </p:animEffect>
                                    <p:anim calcmode="lin" valueType="num">
                                      <p:cBhvr>
                                        <p:cTn id="18"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00">
                                            <p:txEl>
                                              <p:pRg st="3" end="3"/>
                                            </p:txEl>
                                          </p:spTgt>
                                        </p:tgtEl>
                                        <p:attrNameLst>
                                          <p:attrName>style.visibility</p:attrName>
                                        </p:attrNameLst>
                                      </p:cBhvr>
                                      <p:to>
                                        <p:strVal val="visible"/>
                                      </p:to>
                                    </p:set>
                                    <p:animEffect transition="in" filter="fade">
                                      <p:cBhvr>
                                        <p:cTn id="22" dur="1000"/>
                                        <p:tgtEl>
                                          <p:spTgt spid="4100">
                                            <p:txEl>
                                              <p:pRg st="3" end="3"/>
                                            </p:txEl>
                                          </p:spTgt>
                                        </p:tgtEl>
                                      </p:cBhvr>
                                    </p:animEffect>
                                    <p:anim calcmode="lin" valueType="num">
                                      <p:cBhvr>
                                        <p:cTn id="23"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100">
                                            <p:txEl>
                                              <p:pRg st="4" end="4"/>
                                            </p:txEl>
                                          </p:spTgt>
                                        </p:tgtEl>
                                        <p:attrNameLst>
                                          <p:attrName>style.visibility</p:attrName>
                                        </p:attrNameLst>
                                      </p:cBhvr>
                                      <p:to>
                                        <p:strVal val="visible"/>
                                      </p:to>
                                    </p:set>
                                    <p:animEffect transition="in" filter="fade">
                                      <p:cBhvr>
                                        <p:cTn id="27" dur="1000"/>
                                        <p:tgtEl>
                                          <p:spTgt spid="4100">
                                            <p:txEl>
                                              <p:pRg st="4" end="4"/>
                                            </p:txEl>
                                          </p:spTgt>
                                        </p:tgtEl>
                                      </p:cBhvr>
                                    </p:animEffect>
                                    <p:anim calcmode="lin" valueType="num">
                                      <p:cBhvr>
                                        <p:cTn id="28"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10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100">
                                            <p:txEl>
                                              <p:pRg st="5" end="5"/>
                                            </p:txEl>
                                          </p:spTgt>
                                        </p:tgtEl>
                                        <p:attrNameLst>
                                          <p:attrName>style.visibility</p:attrName>
                                        </p:attrNameLst>
                                      </p:cBhvr>
                                      <p:to>
                                        <p:strVal val="visible"/>
                                      </p:to>
                                    </p:set>
                                    <p:animEffect transition="in" filter="fade">
                                      <p:cBhvr>
                                        <p:cTn id="34" dur="1000"/>
                                        <p:tgtEl>
                                          <p:spTgt spid="4100">
                                            <p:txEl>
                                              <p:pRg st="5" end="5"/>
                                            </p:txEl>
                                          </p:spTgt>
                                        </p:tgtEl>
                                      </p:cBhvr>
                                    </p:animEffect>
                                    <p:anim calcmode="lin" valueType="num">
                                      <p:cBhvr>
                                        <p:cTn id="35"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100">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100">
                                            <p:txEl>
                                              <p:pRg st="6" end="6"/>
                                            </p:txEl>
                                          </p:spTgt>
                                        </p:tgtEl>
                                        <p:attrNameLst>
                                          <p:attrName>style.visibility</p:attrName>
                                        </p:attrNameLst>
                                      </p:cBhvr>
                                      <p:to>
                                        <p:strVal val="visible"/>
                                      </p:to>
                                    </p:set>
                                    <p:animEffect transition="in" filter="fade">
                                      <p:cBhvr>
                                        <p:cTn id="39" dur="1000"/>
                                        <p:tgtEl>
                                          <p:spTgt spid="4100">
                                            <p:txEl>
                                              <p:pRg st="6" end="6"/>
                                            </p:txEl>
                                          </p:spTgt>
                                        </p:tgtEl>
                                      </p:cBhvr>
                                    </p:animEffect>
                                    <p:anim calcmode="lin" valueType="num">
                                      <p:cBhvr>
                                        <p:cTn id="40"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100">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100">
                                            <p:txEl>
                                              <p:pRg st="7" end="7"/>
                                            </p:txEl>
                                          </p:spTgt>
                                        </p:tgtEl>
                                        <p:attrNameLst>
                                          <p:attrName>style.visibility</p:attrName>
                                        </p:attrNameLst>
                                      </p:cBhvr>
                                      <p:to>
                                        <p:strVal val="visible"/>
                                      </p:to>
                                    </p:set>
                                    <p:animEffect transition="in" filter="fade">
                                      <p:cBhvr>
                                        <p:cTn id="44" dur="1000"/>
                                        <p:tgtEl>
                                          <p:spTgt spid="4100">
                                            <p:txEl>
                                              <p:pRg st="7" end="7"/>
                                            </p:txEl>
                                          </p:spTgt>
                                        </p:tgtEl>
                                      </p:cBhvr>
                                    </p:animEffect>
                                    <p:anim calcmode="lin" valueType="num">
                                      <p:cBhvr>
                                        <p:cTn id="45" dur="1000" fill="hold"/>
                                        <p:tgtEl>
                                          <p:spTgt spid="4100">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100">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100">
                                            <p:txEl>
                                              <p:pRg st="8" end="8"/>
                                            </p:txEl>
                                          </p:spTgt>
                                        </p:tgtEl>
                                        <p:attrNameLst>
                                          <p:attrName>style.visibility</p:attrName>
                                        </p:attrNameLst>
                                      </p:cBhvr>
                                      <p:to>
                                        <p:strVal val="visible"/>
                                      </p:to>
                                    </p:set>
                                    <p:animEffect transition="in" filter="fade">
                                      <p:cBhvr>
                                        <p:cTn id="49" dur="1000"/>
                                        <p:tgtEl>
                                          <p:spTgt spid="4100">
                                            <p:txEl>
                                              <p:pRg st="8" end="8"/>
                                            </p:txEl>
                                          </p:spTgt>
                                        </p:tgtEl>
                                      </p:cBhvr>
                                    </p:animEffect>
                                    <p:anim calcmode="lin" valueType="num">
                                      <p:cBhvr>
                                        <p:cTn id="50" dur="1000" fill="hold"/>
                                        <p:tgtEl>
                                          <p:spTgt spid="4100">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10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100">
                                            <p:txEl>
                                              <p:pRg st="9" end="9"/>
                                            </p:txEl>
                                          </p:spTgt>
                                        </p:tgtEl>
                                        <p:attrNameLst>
                                          <p:attrName>style.visibility</p:attrName>
                                        </p:attrNameLst>
                                      </p:cBhvr>
                                      <p:to>
                                        <p:strVal val="visible"/>
                                      </p:to>
                                    </p:set>
                                    <p:animEffect transition="in" filter="fade">
                                      <p:cBhvr>
                                        <p:cTn id="56" dur="1000"/>
                                        <p:tgtEl>
                                          <p:spTgt spid="4100">
                                            <p:txEl>
                                              <p:pRg st="9" end="9"/>
                                            </p:txEl>
                                          </p:spTgt>
                                        </p:tgtEl>
                                      </p:cBhvr>
                                    </p:animEffect>
                                    <p:anim calcmode="lin" valueType="num">
                                      <p:cBhvr>
                                        <p:cTn id="57" dur="1000" fill="hold"/>
                                        <p:tgtEl>
                                          <p:spTgt spid="4100">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4100">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100">
                                            <p:txEl>
                                              <p:pRg st="10" end="10"/>
                                            </p:txEl>
                                          </p:spTgt>
                                        </p:tgtEl>
                                        <p:attrNameLst>
                                          <p:attrName>style.visibility</p:attrName>
                                        </p:attrNameLst>
                                      </p:cBhvr>
                                      <p:to>
                                        <p:strVal val="visible"/>
                                      </p:to>
                                    </p:set>
                                    <p:animEffect transition="in" filter="fade">
                                      <p:cBhvr>
                                        <p:cTn id="61" dur="1000"/>
                                        <p:tgtEl>
                                          <p:spTgt spid="4100">
                                            <p:txEl>
                                              <p:pRg st="10" end="10"/>
                                            </p:txEl>
                                          </p:spTgt>
                                        </p:tgtEl>
                                      </p:cBhvr>
                                    </p:animEffect>
                                    <p:anim calcmode="lin" valueType="num">
                                      <p:cBhvr>
                                        <p:cTn id="62" dur="1000" fill="hold"/>
                                        <p:tgtEl>
                                          <p:spTgt spid="4100">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4100">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4100">
                                            <p:txEl>
                                              <p:pRg st="11" end="11"/>
                                            </p:txEl>
                                          </p:spTgt>
                                        </p:tgtEl>
                                        <p:attrNameLst>
                                          <p:attrName>style.visibility</p:attrName>
                                        </p:attrNameLst>
                                      </p:cBhvr>
                                      <p:to>
                                        <p:strVal val="visible"/>
                                      </p:to>
                                    </p:set>
                                    <p:animEffect transition="in" filter="fade">
                                      <p:cBhvr>
                                        <p:cTn id="66" dur="1000"/>
                                        <p:tgtEl>
                                          <p:spTgt spid="4100">
                                            <p:txEl>
                                              <p:pRg st="11" end="11"/>
                                            </p:txEl>
                                          </p:spTgt>
                                        </p:tgtEl>
                                      </p:cBhvr>
                                    </p:animEffect>
                                    <p:anim calcmode="lin" valueType="num">
                                      <p:cBhvr>
                                        <p:cTn id="67" dur="1000" fill="hold"/>
                                        <p:tgtEl>
                                          <p:spTgt spid="4100">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4100">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t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Grp="1" noChangeArrowheads="1"/>
          </p:cNvSpPr>
          <p:nvPr>
            <p:ph type="title"/>
          </p:nvPr>
        </p:nvSpPr>
        <p:spPr/>
        <p:txBody>
          <a:bodyPr/>
          <a:lstStyle/>
          <a:p>
            <a:pPr algn="r"/>
            <a:r>
              <a:rPr lang="cs-CZ" sz="3600" b="1" dirty="0">
                <a:solidFill>
                  <a:srgbClr val="FF0000"/>
                </a:solidFill>
              </a:rPr>
              <a:t>Kategorie A</a:t>
            </a:r>
            <a:endParaRPr lang="cs-CZ" sz="3600" dirty="0">
              <a:solidFill>
                <a:srgbClr val="FF0000"/>
              </a:solidFill>
            </a:endParaRPr>
          </a:p>
        </p:txBody>
      </p:sp>
      <p:sp>
        <p:nvSpPr>
          <p:cNvPr id="4100" name="Rectangle 8"/>
          <p:cNvSpPr>
            <a:spLocks noGrp="1" noChangeArrowheads="1"/>
          </p:cNvSpPr>
          <p:nvPr>
            <p:ph type="body" idx="1"/>
          </p:nvPr>
        </p:nvSpPr>
        <p:spPr>
          <a:xfrm>
            <a:off x="475456" y="1268761"/>
            <a:ext cx="8229600" cy="2304256"/>
          </a:xfrm>
        </p:spPr>
        <p:txBody>
          <a:bodyPr/>
          <a:lstStyle/>
          <a:p>
            <a:r>
              <a:rPr lang="cs-CZ" sz="2400" b="1" dirty="0" smtClean="0">
                <a:solidFill>
                  <a:srgbClr val="FF0000"/>
                </a:solidFill>
              </a:rPr>
              <a:t>Sledování praktického uplatňování principů UR </a:t>
            </a:r>
            <a:endParaRPr lang="cs-CZ" sz="2400" b="1" dirty="0">
              <a:solidFill>
                <a:srgbClr val="FF0000"/>
              </a:solidFill>
            </a:endParaRPr>
          </a:p>
          <a:p>
            <a:pPr lvl="1"/>
            <a:r>
              <a:rPr lang="cs-CZ" sz="2000" dirty="0" smtClean="0"/>
              <a:t>Externí oponentura auditu udržitelného rozvoje ve všech 10 oblastech </a:t>
            </a:r>
          </a:p>
          <a:p>
            <a:pPr lvl="1"/>
            <a:r>
              <a:rPr lang="cs-CZ" sz="2000" dirty="0" smtClean="0"/>
              <a:t>Zjištění spokojenosti obyvatel </a:t>
            </a:r>
          </a:p>
          <a:p>
            <a:pPr lvl="1"/>
            <a:endParaRPr lang="cs-CZ" sz="2000" dirty="0"/>
          </a:p>
          <a:p>
            <a:pPr lvl="1"/>
            <a:endParaRPr lang="cs-CZ" sz="2000" dirty="0" smtClean="0"/>
          </a:p>
          <a:p>
            <a:pPr lvl="1"/>
            <a:endParaRPr lang="cs-CZ" sz="2000" dirty="0" smtClean="0"/>
          </a:p>
        </p:txBody>
      </p:sp>
      <p:pic>
        <p:nvPicPr>
          <p:cNvPr id="8197"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457200" y="3738180"/>
            <a:ext cx="8247856" cy="830997"/>
          </a:xfrm>
          <a:prstGeom prst="rect">
            <a:avLst/>
          </a:prstGeom>
          <a:solidFill>
            <a:schemeClr val="bg1"/>
          </a:solidFill>
          <a:ln w="31750" cmpd="thickThin">
            <a:solidFill>
              <a:srgbClr val="FF0000"/>
            </a:solidFill>
          </a:ln>
        </p:spPr>
        <p:txBody>
          <a:bodyPr wrap="square" rtlCol="0">
            <a:spAutoFit/>
          </a:bodyPr>
          <a:lstStyle/>
          <a:p>
            <a:pPr marL="0" lvl="1" algn="ctr"/>
            <a:r>
              <a:rPr lang="cs-CZ" sz="2400" b="1" dirty="0"/>
              <a:t>V každém kalendářním roce musí uchazeč </a:t>
            </a:r>
            <a:r>
              <a:rPr lang="cs-CZ" sz="2400" b="1" dirty="0" smtClean="0"/>
              <a:t>o konkrétní kategorii naplnit </a:t>
            </a:r>
            <a:r>
              <a:rPr lang="cs-CZ" sz="2400" b="1" dirty="0"/>
              <a:t>také všechna kritéria </a:t>
            </a:r>
            <a:r>
              <a:rPr lang="cs-CZ" sz="2400" b="1" dirty="0" smtClean="0"/>
              <a:t>z </a:t>
            </a:r>
            <a:r>
              <a:rPr lang="cs-CZ" sz="2400" b="1" dirty="0"/>
              <a:t>nižších kategorií</a:t>
            </a:r>
            <a:r>
              <a:rPr lang="cs-CZ" sz="2400" b="1" dirty="0" smtClean="0"/>
              <a:t>.</a:t>
            </a:r>
            <a:endParaRPr lang="cs-CZ" sz="2400" b="1" dirty="0"/>
          </a:p>
        </p:txBody>
      </p:sp>
    </p:spTree>
    <p:extLst>
      <p:ext uri="{BB962C8B-B14F-4D97-AF65-F5344CB8AC3E}">
        <p14:creationId xmlns:p14="http://schemas.microsoft.com/office/powerpoint/2010/main" val="418919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1000"/>
                                        <p:tgtEl>
                                          <p:spTgt spid="4100">
                                            <p:txEl>
                                              <p:pRg st="1" end="1"/>
                                            </p:txEl>
                                          </p:spTgt>
                                        </p:tgtEl>
                                      </p:cBhvr>
                                    </p:animEffect>
                                    <p:anim calcmode="lin" valueType="num">
                                      <p:cBhvr>
                                        <p:cTn id="13"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1000"/>
                                        <p:tgtEl>
                                          <p:spTgt spid="4100">
                                            <p:txEl>
                                              <p:pRg st="2" end="2"/>
                                            </p:txEl>
                                          </p:spTgt>
                                        </p:tgtEl>
                                      </p:cBhvr>
                                    </p:animEffect>
                                    <p:anim calcmode="lin" valueType="num">
                                      <p:cBhvr>
                                        <p:cTn id="18"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1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r>
              <a:rPr lang="cs-CZ" sz="2800" b="1" dirty="0" smtClean="0"/>
              <a:t>Tohle všechno už dávno děláme</a:t>
            </a:r>
            <a:endParaRPr lang="cs-CZ" sz="2800" b="1" dirty="0"/>
          </a:p>
        </p:txBody>
      </p:sp>
      <p:pic>
        <p:nvPicPr>
          <p:cNvPr id="4"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Zakřivená spojnice 6"/>
          <p:cNvCxnSpPr/>
          <p:nvPr/>
        </p:nvCxnSpPr>
        <p:spPr>
          <a:xfrm rot="16200000" flipH="1">
            <a:off x="2245789" y="3561806"/>
            <a:ext cx="288032" cy="288032"/>
          </a:xfrm>
          <a:prstGeom prst="curvedConnector3">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se šipkou 8"/>
          <p:cNvCxnSpPr/>
          <p:nvPr/>
        </p:nvCxnSpPr>
        <p:spPr>
          <a:xfrm>
            <a:off x="827584" y="3284984"/>
            <a:ext cx="360040" cy="0"/>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a:off x="2573092" y="3292574"/>
            <a:ext cx="351656" cy="135632"/>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V="1">
            <a:off x="572616" y="3645024"/>
            <a:ext cx="254968" cy="204814"/>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Zakřivená spojnice 14"/>
          <p:cNvCxnSpPr/>
          <p:nvPr/>
        </p:nvCxnSpPr>
        <p:spPr>
          <a:xfrm flipV="1">
            <a:off x="2390191" y="2060848"/>
            <a:ext cx="309601" cy="216024"/>
          </a:xfrm>
          <a:prstGeom prst="curvedConnector3">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Zakřivená spojnice 17"/>
          <p:cNvCxnSpPr/>
          <p:nvPr/>
        </p:nvCxnSpPr>
        <p:spPr>
          <a:xfrm rot="16200000" flipH="1">
            <a:off x="1208049" y="2276872"/>
            <a:ext cx="288032" cy="288032"/>
          </a:xfrm>
          <a:prstGeom prst="curvedConnector3">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V="1">
            <a:off x="713361" y="2720131"/>
            <a:ext cx="254968" cy="204814"/>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p:nvPr/>
        </p:nvCxnSpPr>
        <p:spPr>
          <a:xfrm flipV="1">
            <a:off x="2669780" y="4005064"/>
            <a:ext cx="254968" cy="204814"/>
          </a:xfrm>
          <a:prstGeom prst="straightConnector1">
            <a:avLst/>
          </a:prstGeom>
          <a:ln w="15875">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p:nvPr/>
        </p:nvCxnSpPr>
        <p:spPr>
          <a:xfrm>
            <a:off x="2053246" y="4312285"/>
            <a:ext cx="336260" cy="119512"/>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p:nvPr/>
        </p:nvCxnSpPr>
        <p:spPr>
          <a:xfrm>
            <a:off x="3025222" y="2769921"/>
            <a:ext cx="254968" cy="310047"/>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V="1">
            <a:off x="1574629" y="2811593"/>
            <a:ext cx="254968" cy="204814"/>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a:off x="3383238" y="4065862"/>
            <a:ext cx="396674" cy="41609"/>
          </a:xfrm>
          <a:prstGeom prst="straightConnector1">
            <a:avLst/>
          </a:prstGeom>
          <a:ln w="15875">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a:off x="1184716" y="3826465"/>
            <a:ext cx="167349" cy="372735"/>
          </a:xfrm>
          <a:prstGeom prst="straightConnector1">
            <a:avLst/>
          </a:prstGeom>
          <a:ln w="15875">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a:off x="1468461" y="3412932"/>
            <a:ext cx="559747" cy="436906"/>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a:off x="1132384" y="3589784"/>
            <a:ext cx="351656" cy="135632"/>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Přímá spojnice se šipkou 31"/>
          <p:cNvCxnSpPr/>
          <p:nvPr/>
        </p:nvCxnSpPr>
        <p:spPr>
          <a:xfrm flipV="1">
            <a:off x="2209623" y="2488034"/>
            <a:ext cx="490169" cy="593378"/>
          </a:xfrm>
          <a:prstGeom prst="straightConnector1">
            <a:avLst/>
          </a:prstGeom>
          <a:ln w="15875">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Zakřivená spojnice 33"/>
          <p:cNvCxnSpPr/>
          <p:nvPr/>
        </p:nvCxnSpPr>
        <p:spPr>
          <a:xfrm rot="16200000" flipH="1">
            <a:off x="3190277" y="3450262"/>
            <a:ext cx="288032" cy="288032"/>
          </a:xfrm>
          <a:prstGeom prst="curvedConnector3">
            <a:avLst>
              <a:gd name="adj1" fmla="val -19540"/>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Zakřivená spojnice 35"/>
          <p:cNvCxnSpPr/>
          <p:nvPr/>
        </p:nvCxnSpPr>
        <p:spPr>
          <a:xfrm flipV="1">
            <a:off x="3449885" y="1988840"/>
            <a:ext cx="330027" cy="211162"/>
          </a:xfrm>
          <a:prstGeom prst="curvedConnector3">
            <a:avLst>
              <a:gd name="adj1" fmla="val 50000"/>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Přímá spojnice se šipkou 38"/>
          <p:cNvCxnSpPr/>
          <p:nvPr/>
        </p:nvCxnSpPr>
        <p:spPr>
          <a:xfrm>
            <a:off x="3413333" y="2647621"/>
            <a:ext cx="438587" cy="20276"/>
          </a:xfrm>
          <a:prstGeom prst="straightConnector1">
            <a:avLst/>
          </a:prstGeom>
          <a:ln w="15875">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flipV="1">
            <a:off x="4067944" y="3170334"/>
            <a:ext cx="254968" cy="204814"/>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Zakřivená spojnice 44"/>
          <p:cNvCxnSpPr/>
          <p:nvPr/>
        </p:nvCxnSpPr>
        <p:spPr>
          <a:xfrm flipV="1">
            <a:off x="6260586" y="5400535"/>
            <a:ext cx="551475" cy="9505"/>
          </a:xfrm>
          <a:prstGeom prst="curvedConnector3">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flipV="1">
            <a:off x="4842381" y="5069721"/>
            <a:ext cx="357132" cy="63497"/>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flipV="1">
            <a:off x="6587889" y="5018568"/>
            <a:ext cx="339973" cy="122240"/>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flipV="1">
            <a:off x="4587413" y="5595665"/>
            <a:ext cx="525159" cy="102407"/>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Zakřivená spojnice 48"/>
          <p:cNvCxnSpPr/>
          <p:nvPr/>
        </p:nvCxnSpPr>
        <p:spPr>
          <a:xfrm flipV="1">
            <a:off x="5353928" y="5822341"/>
            <a:ext cx="538561" cy="285732"/>
          </a:xfrm>
          <a:prstGeom prst="curvedConnector3">
            <a:avLst>
              <a:gd name="adj1" fmla="val 61319"/>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Zakřivená spojnice 49"/>
          <p:cNvCxnSpPr/>
          <p:nvPr/>
        </p:nvCxnSpPr>
        <p:spPr>
          <a:xfrm>
            <a:off x="5222846" y="4125106"/>
            <a:ext cx="494064" cy="11552"/>
          </a:xfrm>
          <a:prstGeom prst="curvedConnector3">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V="1">
            <a:off x="4687828" y="4720359"/>
            <a:ext cx="333119" cy="68723"/>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flipV="1">
            <a:off x="6684577" y="5853298"/>
            <a:ext cx="254968" cy="204814"/>
          </a:xfrm>
          <a:prstGeom prst="straightConnector1">
            <a:avLst/>
          </a:prstGeom>
          <a:ln w="15875">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Přímá spojnice se šipkou 52"/>
          <p:cNvCxnSpPr/>
          <p:nvPr/>
        </p:nvCxnSpPr>
        <p:spPr>
          <a:xfrm flipV="1">
            <a:off x="6068043" y="5955705"/>
            <a:ext cx="254968" cy="204814"/>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p:nvPr/>
        </p:nvCxnSpPr>
        <p:spPr>
          <a:xfrm>
            <a:off x="6224420" y="4071682"/>
            <a:ext cx="363469" cy="127518"/>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flipV="1">
            <a:off x="5380620" y="4682323"/>
            <a:ext cx="473114" cy="72397"/>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Přímá spojnice se šipkou 55"/>
          <p:cNvCxnSpPr/>
          <p:nvPr/>
        </p:nvCxnSpPr>
        <p:spPr>
          <a:xfrm flipV="1">
            <a:off x="7398035" y="5595665"/>
            <a:ext cx="396674" cy="318431"/>
          </a:xfrm>
          <a:prstGeom prst="straightConnector1">
            <a:avLst/>
          </a:prstGeom>
          <a:ln w="15875">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Přímá spojnice se šipkou 56"/>
          <p:cNvCxnSpPr/>
          <p:nvPr/>
        </p:nvCxnSpPr>
        <p:spPr>
          <a:xfrm flipV="1">
            <a:off x="5199513" y="5586528"/>
            <a:ext cx="506964" cy="88171"/>
          </a:xfrm>
          <a:prstGeom prst="straightConnector1">
            <a:avLst/>
          </a:prstGeom>
          <a:ln w="15875">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Přímá spojnice se šipkou 57"/>
          <p:cNvCxnSpPr/>
          <p:nvPr/>
        </p:nvCxnSpPr>
        <p:spPr>
          <a:xfrm flipV="1">
            <a:off x="5483258" y="5162717"/>
            <a:ext cx="510178" cy="98449"/>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Přímá spojnice se šipkou 58"/>
          <p:cNvCxnSpPr/>
          <p:nvPr/>
        </p:nvCxnSpPr>
        <p:spPr>
          <a:xfrm flipV="1">
            <a:off x="5147181" y="5363052"/>
            <a:ext cx="336077" cy="74966"/>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Přímá spojnice se šipkou 59"/>
          <p:cNvCxnSpPr/>
          <p:nvPr/>
        </p:nvCxnSpPr>
        <p:spPr>
          <a:xfrm flipV="1">
            <a:off x="6224420" y="4824921"/>
            <a:ext cx="943083" cy="104725"/>
          </a:xfrm>
          <a:prstGeom prst="straightConnector1">
            <a:avLst/>
          </a:prstGeom>
          <a:ln w="15875">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Zakřivená spojnice 60"/>
          <p:cNvCxnSpPr/>
          <p:nvPr/>
        </p:nvCxnSpPr>
        <p:spPr>
          <a:xfrm flipV="1">
            <a:off x="7205074" y="4963750"/>
            <a:ext cx="424621" cy="334746"/>
          </a:xfrm>
          <a:prstGeom prst="curvedConnector3">
            <a:avLst>
              <a:gd name="adj1" fmla="val 50000"/>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Zakřivená spojnice 61"/>
          <p:cNvCxnSpPr/>
          <p:nvPr/>
        </p:nvCxnSpPr>
        <p:spPr>
          <a:xfrm flipV="1">
            <a:off x="7464682" y="3837074"/>
            <a:ext cx="330027" cy="211162"/>
          </a:xfrm>
          <a:prstGeom prst="curvedConnector3">
            <a:avLst>
              <a:gd name="adj1" fmla="val 50000"/>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Přímá spojnice se šipkou 62"/>
          <p:cNvCxnSpPr/>
          <p:nvPr/>
        </p:nvCxnSpPr>
        <p:spPr>
          <a:xfrm flipV="1">
            <a:off x="7428130" y="4367739"/>
            <a:ext cx="366579" cy="128116"/>
          </a:xfrm>
          <a:prstGeom prst="straightConnector1">
            <a:avLst/>
          </a:prstGeom>
          <a:ln w="15875">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Přímá spojnice se šipkou 63"/>
          <p:cNvCxnSpPr/>
          <p:nvPr/>
        </p:nvCxnSpPr>
        <p:spPr>
          <a:xfrm flipV="1">
            <a:off x="8082741" y="5018568"/>
            <a:ext cx="254968" cy="204814"/>
          </a:xfrm>
          <a:prstGeom prst="straightConnector1">
            <a:avLst/>
          </a:prstGeom>
          <a:ln w="15875">
            <a:solidFill>
              <a:srgbClr val="800000"/>
            </a:solidFill>
            <a:tailEnd type="triangle"/>
          </a:ln>
        </p:spPr>
        <p:style>
          <a:lnRef idx="1">
            <a:schemeClr val="accent1"/>
          </a:lnRef>
          <a:fillRef idx="0">
            <a:schemeClr val="accent1"/>
          </a:fillRef>
          <a:effectRef idx="0">
            <a:schemeClr val="accent1"/>
          </a:effectRef>
          <a:fontRef idx="minor">
            <a:schemeClr val="tx1"/>
          </a:fontRef>
        </p:style>
      </p:cxnSp>
      <p:sp>
        <p:nvSpPr>
          <p:cNvPr id="86" name="Bublinový popisek ve tvaru obláčku 85"/>
          <p:cNvSpPr/>
          <p:nvPr/>
        </p:nvSpPr>
        <p:spPr>
          <a:xfrm>
            <a:off x="391617" y="1445745"/>
            <a:ext cx="4080321" cy="3449178"/>
          </a:xfrm>
          <a:prstGeom prst="cloudCallou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7" name="Bublinový popisek ve tvaru obláčku 86"/>
          <p:cNvSpPr/>
          <p:nvPr/>
        </p:nvSpPr>
        <p:spPr>
          <a:xfrm rot="10800000">
            <a:off x="4453741" y="3351305"/>
            <a:ext cx="4233059" cy="3224889"/>
          </a:xfrm>
          <a:prstGeom prst="cloudCallou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8" name="TextovéPole 87"/>
          <p:cNvSpPr txBox="1"/>
          <p:nvPr/>
        </p:nvSpPr>
        <p:spPr>
          <a:xfrm>
            <a:off x="391617" y="5646868"/>
            <a:ext cx="2888573" cy="369332"/>
          </a:xfrm>
          <a:prstGeom prst="rect">
            <a:avLst/>
          </a:prstGeom>
          <a:noFill/>
        </p:spPr>
        <p:txBody>
          <a:bodyPr wrap="square" rtlCol="0">
            <a:spAutoFit/>
          </a:bodyPr>
          <a:lstStyle/>
          <a:p>
            <a:r>
              <a:rPr lang="cs-CZ" dirty="0" smtClean="0"/>
              <a:t>K udržitelnému rozvoji </a:t>
            </a:r>
            <a:endParaRPr lang="cs-CZ" dirty="0"/>
          </a:p>
        </p:txBody>
      </p:sp>
      <p:sp>
        <p:nvSpPr>
          <p:cNvPr id="89" name="TextovéPole 88"/>
          <p:cNvSpPr txBox="1"/>
          <p:nvPr/>
        </p:nvSpPr>
        <p:spPr>
          <a:xfrm>
            <a:off x="5706477" y="2168860"/>
            <a:ext cx="3258011" cy="369332"/>
          </a:xfrm>
          <a:prstGeom prst="rect">
            <a:avLst/>
          </a:prstGeom>
          <a:noFill/>
        </p:spPr>
        <p:txBody>
          <a:bodyPr wrap="square" rtlCol="0">
            <a:spAutoFit/>
          </a:bodyPr>
          <a:lstStyle/>
          <a:p>
            <a:r>
              <a:rPr lang="cs-CZ" dirty="0" smtClean="0"/>
              <a:t>K udržitelnému rozvoji s MA21</a:t>
            </a:r>
            <a:endParaRPr lang="cs-CZ" dirty="0"/>
          </a:p>
        </p:txBody>
      </p:sp>
      <p:sp>
        <p:nvSpPr>
          <p:cNvPr id="90" name="Veselý obličej 89"/>
          <p:cNvSpPr/>
          <p:nvPr/>
        </p:nvSpPr>
        <p:spPr>
          <a:xfrm>
            <a:off x="7999239" y="2698512"/>
            <a:ext cx="554771" cy="516086"/>
          </a:xfrm>
          <a:prstGeom prst="smileyFac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1" name="Veselý obličej 90"/>
          <p:cNvSpPr/>
          <p:nvPr/>
        </p:nvSpPr>
        <p:spPr>
          <a:xfrm>
            <a:off x="2779522" y="6016200"/>
            <a:ext cx="554771" cy="516086"/>
          </a:xfrm>
          <a:prstGeom prst="smileyFace">
            <a:avLst>
              <a:gd name="adj" fmla="val 127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6381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2000" fill="hold"/>
                                        <p:tgtEl>
                                          <p:spTgt spid="86"/>
                                        </p:tgtEl>
                                        <p:attrNameLst>
                                          <p:attrName>ppt_w</p:attrName>
                                        </p:attrNameLst>
                                      </p:cBhvr>
                                      <p:tavLst>
                                        <p:tav tm="0">
                                          <p:val>
                                            <p:fltVal val="0"/>
                                          </p:val>
                                        </p:tav>
                                        <p:tav tm="100000">
                                          <p:val>
                                            <p:strVal val="#ppt_w"/>
                                          </p:val>
                                        </p:tav>
                                      </p:tavLst>
                                    </p:anim>
                                    <p:anim calcmode="lin" valueType="num">
                                      <p:cBhvr>
                                        <p:cTn id="8" dur="2000" fill="hold"/>
                                        <p:tgtEl>
                                          <p:spTgt spid="86"/>
                                        </p:tgtEl>
                                        <p:attrNameLst>
                                          <p:attrName>ppt_h</p:attrName>
                                        </p:attrNameLst>
                                      </p:cBhvr>
                                      <p:tavLst>
                                        <p:tav tm="0">
                                          <p:val>
                                            <p:fltVal val="0"/>
                                          </p:val>
                                        </p:tav>
                                        <p:tav tm="100000">
                                          <p:val>
                                            <p:strVal val="#ppt_h"/>
                                          </p:val>
                                        </p:tav>
                                      </p:tavLst>
                                    </p:anim>
                                    <p:anim calcmode="lin" valueType="num">
                                      <p:cBhvr>
                                        <p:cTn id="9" dur="2000" fill="hold"/>
                                        <p:tgtEl>
                                          <p:spTgt spid="86"/>
                                        </p:tgtEl>
                                        <p:attrNameLst>
                                          <p:attrName>style.rotation</p:attrName>
                                        </p:attrNameLst>
                                      </p:cBhvr>
                                      <p:tavLst>
                                        <p:tav tm="0">
                                          <p:val>
                                            <p:fltVal val="90"/>
                                          </p:val>
                                        </p:tav>
                                        <p:tav tm="100000">
                                          <p:val>
                                            <p:fltVal val="0"/>
                                          </p:val>
                                        </p:tav>
                                      </p:tavLst>
                                    </p:anim>
                                    <p:animEffect transition="in" filter="fade">
                                      <p:cBhvr>
                                        <p:cTn id="10" dur="2000"/>
                                        <p:tgtEl>
                                          <p:spTgt spid="8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8"/>
                                        </p:tgtEl>
                                        <p:attrNameLst>
                                          <p:attrName>style.visibility</p:attrName>
                                        </p:attrNameLst>
                                      </p:cBhvr>
                                      <p:to>
                                        <p:strVal val="visible"/>
                                      </p:to>
                                    </p:set>
                                    <p:anim calcmode="lin" valueType="num">
                                      <p:cBhvr>
                                        <p:cTn id="13" dur="2000" fill="hold"/>
                                        <p:tgtEl>
                                          <p:spTgt spid="88"/>
                                        </p:tgtEl>
                                        <p:attrNameLst>
                                          <p:attrName>ppt_w</p:attrName>
                                        </p:attrNameLst>
                                      </p:cBhvr>
                                      <p:tavLst>
                                        <p:tav tm="0">
                                          <p:val>
                                            <p:fltVal val="0"/>
                                          </p:val>
                                        </p:tav>
                                        <p:tav tm="100000">
                                          <p:val>
                                            <p:strVal val="#ppt_w"/>
                                          </p:val>
                                        </p:tav>
                                      </p:tavLst>
                                    </p:anim>
                                    <p:anim calcmode="lin" valueType="num">
                                      <p:cBhvr>
                                        <p:cTn id="14" dur="2000" fill="hold"/>
                                        <p:tgtEl>
                                          <p:spTgt spid="88"/>
                                        </p:tgtEl>
                                        <p:attrNameLst>
                                          <p:attrName>ppt_h</p:attrName>
                                        </p:attrNameLst>
                                      </p:cBhvr>
                                      <p:tavLst>
                                        <p:tav tm="0">
                                          <p:val>
                                            <p:fltVal val="0"/>
                                          </p:val>
                                        </p:tav>
                                        <p:tav tm="100000">
                                          <p:val>
                                            <p:strVal val="#ppt_h"/>
                                          </p:val>
                                        </p:tav>
                                      </p:tavLst>
                                    </p:anim>
                                    <p:anim calcmode="lin" valueType="num">
                                      <p:cBhvr>
                                        <p:cTn id="15" dur="2000" fill="hold"/>
                                        <p:tgtEl>
                                          <p:spTgt spid="88"/>
                                        </p:tgtEl>
                                        <p:attrNameLst>
                                          <p:attrName>style.rotation</p:attrName>
                                        </p:attrNameLst>
                                      </p:cBhvr>
                                      <p:tavLst>
                                        <p:tav tm="0">
                                          <p:val>
                                            <p:fltVal val="90"/>
                                          </p:val>
                                        </p:tav>
                                        <p:tav tm="100000">
                                          <p:val>
                                            <p:fltVal val="0"/>
                                          </p:val>
                                        </p:tav>
                                      </p:tavLst>
                                    </p:anim>
                                    <p:animEffect transition="in" filter="fade">
                                      <p:cBhvr>
                                        <p:cTn id="16" dur="2000"/>
                                        <p:tgtEl>
                                          <p:spTgt spid="88"/>
                                        </p:tgtEl>
                                      </p:cBhvr>
                                    </p:animEffect>
                                  </p:childTnLst>
                                </p:cTn>
                              </p:par>
                              <p:par>
                                <p:cTn id="17" presetID="3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2000" fill="hold"/>
                                        <p:tgtEl>
                                          <p:spTgt spid="27"/>
                                        </p:tgtEl>
                                        <p:attrNameLst>
                                          <p:attrName>ppt_w</p:attrName>
                                        </p:attrNameLst>
                                      </p:cBhvr>
                                      <p:tavLst>
                                        <p:tav tm="0">
                                          <p:val>
                                            <p:fltVal val="0"/>
                                          </p:val>
                                        </p:tav>
                                        <p:tav tm="100000">
                                          <p:val>
                                            <p:strVal val="#ppt_w"/>
                                          </p:val>
                                        </p:tav>
                                      </p:tavLst>
                                    </p:anim>
                                    <p:anim calcmode="lin" valueType="num">
                                      <p:cBhvr>
                                        <p:cTn id="20" dur="2000" fill="hold"/>
                                        <p:tgtEl>
                                          <p:spTgt spid="27"/>
                                        </p:tgtEl>
                                        <p:attrNameLst>
                                          <p:attrName>ppt_h</p:attrName>
                                        </p:attrNameLst>
                                      </p:cBhvr>
                                      <p:tavLst>
                                        <p:tav tm="0">
                                          <p:val>
                                            <p:fltVal val="0"/>
                                          </p:val>
                                        </p:tav>
                                        <p:tav tm="100000">
                                          <p:val>
                                            <p:strVal val="#ppt_h"/>
                                          </p:val>
                                        </p:tav>
                                      </p:tavLst>
                                    </p:anim>
                                    <p:anim calcmode="lin" valueType="num">
                                      <p:cBhvr>
                                        <p:cTn id="21" dur="2000" fill="hold"/>
                                        <p:tgtEl>
                                          <p:spTgt spid="27"/>
                                        </p:tgtEl>
                                        <p:attrNameLst>
                                          <p:attrName>style.rotation</p:attrName>
                                        </p:attrNameLst>
                                      </p:cBhvr>
                                      <p:tavLst>
                                        <p:tav tm="0">
                                          <p:val>
                                            <p:fltVal val="90"/>
                                          </p:val>
                                        </p:tav>
                                        <p:tav tm="100000">
                                          <p:val>
                                            <p:fltVal val="0"/>
                                          </p:val>
                                        </p:tav>
                                      </p:tavLst>
                                    </p:anim>
                                    <p:animEffect transition="in" filter="fade">
                                      <p:cBhvr>
                                        <p:cTn id="22" dur="2000"/>
                                        <p:tgtEl>
                                          <p:spTgt spid="27"/>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2000" fill="hold"/>
                                        <p:tgtEl>
                                          <p:spTgt spid="21"/>
                                        </p:tgtEl>
                                        <p:attrNameLst>
                                          <p:attrName>ppt_w</p:attrName>
                                        </p:attrNameLst>
                                      </p:cBhvr>
                                      <p:tavLst>
                                        <p:tav tm="0">
                                          <p:val>
                                            <p:fltVal val="0"/>
                                          </p:val>
                                        </p:tav>
                                        <p:tav tm="100000">
                                          <p:val>
                                            <p:strVal val="#ppt_w"/>
                                          </p:val>
                                        </p:tav>
                                      </p:tavLst>
                                    </p:anim>
                                    <p:anim calcmode="lin" valueType="num">
                                      <p:cBhvr>
                                        <p:cTn id="26" dur="2000" fill="hold"/>
                                        <p:tgtEl>
                                          <p:spTgt spid="21"/>
                                        </p:tgtEl>
                                        <p:attrNameLst>
                                          <p:attrName>ppt_h</p:attrName>
                                        </p:attrNameLst>
                                      </p:cBhvr>
                                      <p:tavLst>
                                        <p:tav tm="0">
                                          <p:val>
                                            <p:fltVal val="0"/>
                                          </p:val>
                                        </p:tav>
                                        <p:tav tm="100000">
                                          <p:val>
                                            <p:strVal val="#ppt_h"/>
                                          </p:val>
                                        </p:tav>
                                      </p:tavLst>
                                    </p:anim>
                                    <p:anim calcmode="lin" valueType="num">
                                      <p:cBhvr>
                                        <p:cTn id="27" dur="2000" fill="hold"/>
                                        <p:tgtEl>
                                          <p:spTgt spid="21"/>
                                        </p:tgtEl>
                                        <p:attrNameLst>
                                          <p:attrName>style.rotation</p:attrName>
                                        </p:attrNameLst>
                                      </p:cBhvr>
                                      <p:tavLst>
                                        <p:tav tm="0">
                                          <p:val>
                                            <p:fltVal val="90"/>
                                          </p:val>
                                        </p:tav>
                                        <p:tav tm="100000">
                                          <p:val>
                                            <p:fltVal val="0"/>
                                          </p:val>
                                        </p:tav>
                                      </p:tavLst>
                                    </p:anim>
                                    <p:animEffect transition="in" filter="fade">
                                      <p:cBhvr>
                                        <p:cTn id="28" dur="2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2000" fill="hold"/>
                                        <p:tgtEl>
                                          <p:spTgt spid="20"/>
                                        </p:tgtEl>
                                        <p:attrNameLst>
                                          <p:attrName>ppt_w</p:attrName>
                                        </p:attrNameLst>
                                      </p:cBhvr>
                                      <p:tavLst>
                                        <p:tav tm="0">
                                          <p:val>
                                            <p:fltVal val="0"/>
                                          </p:val>
                                        </p:tav>
                                        <p:tav tm="100000">
                                          <p:val>
                                            <p:strVal val="#ppt_w"/>
                                          </p:val>
                                        </p:tav>
                                      </p:tavLst>
                                    </p:anim>
                                    <p:anim calcmode="lin" valueType="num">
                                      <p:cBhvr>
                                        <p:cTn id="32" dur="2000" fill="hold"/>
                                        <p:tgtEl>
                                          <p:spTgt spid="20"/>
                                        </p:tgtEl>
                                        <p:attrNameLst>
                                          <p:attrName>ppt_h</p:attrName>
                                        </p:attrNameLst>
                                      </p:cBhvr>
                                      <p:tavLst>
                                        <p:tav tm="0">
                                          <p:val>
                                            <p:fltVal val="0"/>
                                          </p:val>
                                        </p:tav>
                                        <p:tav tm="100000">
                                          <p:val>
                                            <p:strVal val="#ppt_h"/>
                                          </p:val>
                                        </p:tav>
                                      </p:tavLst>
                                    </p:anim>
                                    <p:anim calcmode="lin" valueType="num">
                                      <p:cBhvr>
                                        <p:cTn id="33" dur="2000" fill="hold"/>
                                        <p:tgtEl>
                                          <p:spTgt spid="20"/>
                                        </p:tgtEl>
                                        <p:attrNameLst>
                                          <p:attrName>style.rotation</p:attrName>
                                        </p:attrNameLst>
                                      </p:cBhvr>
                                      <p:tavLst>
                                        <p:tav tm="0">
                                          <p:val>
                                            <p:fltVal val="90"/>
                                          </p:val>
                                        </p:tav>
                                        <p:tav tm="100000">
                                          <p:val>
                                            <p:fltVal val="0"/>
                                          </p:val>
                                        </p:tav>
                                      </p:tavLst>
                                    </p:anim>
                                    <p:animEffect transition="in" filter="fade">
                                      <p:cBhvr>
                                        <p:cTn id="34" dur="2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2000" fill="hold"/>
                                        <p:tgtEl>
                                          <p:spTgt spid="25"/>
                                        </p:tgtEl>
                                        <p:attrNameLst>
                                          <p:attrName>ppt_w</p:attrName>
                                        </p:attrNameLst>
                                      </p:cBhvr>
                                      <p:tavLst>
                                        <p:tav tm="0">
                                          <p:val>
                                            <p:fltVal val="0"/>
                                          </p:val>
                                        </p:tav>
                                        <p:tav tm="100000">
                                          <p:val>
                                            <p:strVal val="#ppt_w"/>
                                          </p:val>
                                        </p:tav>
                                      </p:tavLst>
                                    </p:anim>
                                    <p:anim calcmode="lin" valueType="num">
                                      <p:cBhvr>
                                        <p:cTn id="38" dur="2000" fill="hold"/>
                                        <p:tgtEl>
                                          <p:spTgt spid="25"/>
                                        </p:tgtEl>
                                        <p:attrNameLst>
                                          <p:attrName>ppt_h</p:attrName>
                                        </p:attrNameLst>
                                      </p:cBhvr>
                                      <p:tavLst>
                                        <p:tav tm="0">
                                          <p:val>
                                            <p:fltVal val="0"/>
                                          </p:val>
                                        </p:tav>
                                        <p:tav tm="100000">
                                          <p:val>
                                            <p:strVal val="#ppt_h"/>
                                          </p:val>
                                        </p:tav>
                                      </p:tavLst>
                                    </p:anim>
                                    <p:anim calcmode="lin" valueType="num">
                                      <p:cBhvr>
                                        <p:cTn id="39" dur="2000" fill="hold"/>
                                        <p:tgtEl>
                                          <p:spTgt spid="25"/>
                                        </p:tgtEl>
                                        <p:attrNameLst>
                                          <p:attrName>style.rotation</p:attrName>
                                        </p:attrNameLst>
                                      </p:cBhvr>
                                      <p:tavLst>
                                        <p:tav tm="0">
                                          <p:val>
                                            <p:fltVal val="90"/>
                                          </p:val>
                                        </p:tav>
                                        <p:tav tm="100000">
                                          <p:val>
                                            <p:fltVal val="0"/>
                                          </p:val>
                                        </p:tav>
                                      </p:tavLst>
                                    </p:anim>
                                    <p:animEffect transition="in" filter="fade">
                                      <p:cBhvr>
                                        <p:cTn id="40" dur="2000"/>
                                        <p:tgtEl>
                                          <p:spTgt spid="25"/>
                                        </p:tgtEl>
                                      </p:cBhvr>
                                    </p:animEffect>
                                  </p:childTnLst>
                                </p:cTn>
                              </p:par>
                              <p:par>
                                <p:cTn id="41" presetID="3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2000" fill="hold"/>
                                        <p:tgtEl>
                                          <p:spTgt spid="34"/>
                                        </p:tgtEl>
                                        <p:attrNameLst>
                                          <p:attrName>ppt_w</p:attrName>
                                        </p:attrNameLst>
                                      </p:cBhvr>
                                      <p:tavLst>
                                        <p:tav tm="0">
                                          <p:val>
                                            <p:fltVal val="0"/>
                                          </p:val>
                                        </p:tav>
                                        <p:tav tm="100000">
                                          <p:val>
                                            <p:strVal val="#ppt_w"/>
                                          </p:val>
                                        </p:tav>
                                      </p:tavLst>
                                    </p:anim>
                                    <p:anim calcmode="lin" valueType="num">
                                      <p:cBhvr>
                                        <p:cTn id="44" dur="2000" fill="hold"/>
                                        <p:tgtEl>
                                          <p:spTgt spid="34"/>
                                        </p:tgtEl>
                                        <p:attrNameLst>
                                          <p:attrName>ppt_h</p:attrName>
                                        </p:attrNameLst>
                                      </p:cBhvr>
                                      <p:tavLst>
                                        <p:tav tm="0">
                                          <p:val>
                                            <p:fltVal val="0"/>
                                          </p:val>
                                        </p:tav>
                                        <p:tav tm="100000">
                                          <p:val>
                                            <p:strVal val="#ppt_h"/>
                                          </p:val>
                                        </p:tav>
                                      </p:tavLst>
                                    </p:anim>
                                    <p:anim calcmode="lin" valueType="num">
                                      <p:cBhvr>
                                        <p:cTn id="45" dur="2000" fill="hold"/>
                                        <p:tgtEl>
                                          <p:spTgt spid="34"/>
                                        </p:tgtEl>
                                        <p:attrNameLst>
                                          <p:attrName>style.rotation</p:attrName>
                                        </p:attrNameLst>
                                      </p:cBhvr>
                                      <p:tavLst>
                                        <p:tav tm="0">
                                          <p:val>
                                            <p:fltVal val="90"/>
                                          </p:val>
                                        </p:tav>
                                        <p:tav tm="100000">
                                          <p:val>
                                            <p:fltVal val="0"/>
                                          </p:val>
                                        </p:tav>
                                      </p:tavLst>
                                    </p:anim>
                                    <p:animEffect transition="in" filter="fade">
                                      <p:cBhvr>
                                        <p:cTn id="46" dur="2000"/>
                                        <p:tgtEl>
                                          <p:spTgt spid="34"/>
                                        </p:tgtEl>
                                      </p:cBhvr>
                                    </p:animEffec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2000" fill="hold"/>
                                        <p:tgtEl>
                                          <p:spTgt spid="41"/>
                                        </p:tgtEl>
                                        <p:attrNameLst>
                                          <p:attrName>ppt_w</p:attrName>
                                        </p:attrNameLst>
                                      </p:cBhvr>
                                      <p:tavLst>
                                        <p:tav tm="0">
                                          <p:val>
                                            <p:fltVal val="0"/>
                                          </p:val>
                                        </p:tav>
                                        <p:tav tm="100000">
                                          <p:val>
                                            <p:strVal val="#ppt_w"/>
                                          </p:val>
                                        </p:tav>
                                      </p:tavLst>
                                    </p:anim>
                                    <p:anim calcmode="lin" valueType="num">
                                      <p:cBhvr>
                                        <p:cTn id="50" dur="2000" fill="hold"/>
                                        <p:tgtEl>
                                          <p:spTgt spid="41"/>
                                        </p:tgtEl>
                                        <p:attrNameLst>
                                          <p:attrName>ppt_h</p:attrName>
                                        </p:attrNameLst>
                                      </p:cBhvr>
                                      <p:tavLst>
                                        <p:tav tm="0">
                                          <p:val>
                                            <p:fltVal val="0"/>
                                          </p:val>
                                        </p:tav>
                                        <p:tav tm="100000">
                                          <p:val>
                                            <p:strVal val="#ppt_h"/>
                                          </p:val>
                                        </p:tav>
                                      </p:tavLst>
                                    </p:anim>
                                    <p:anim calcmode="lin" valueType="num">
                                      <p:cBhvr>
                                        <p:cTn id="51" dur="2000" fill="hold"/>
                                        <p:tgtEl>
                                          <p:spTgt spid="41"/>
                                        </p:tgtEl>
                                        <p:attrNameLst>
                                          <p:attrName>style.rotation</p:attrName>
                                        </p:attrNameLst>
                                      </p:cBhvr>
                                      <p:tavLst>
                                        <p:tav tm="0">
                                          <p:val>
                                            <p:fltVal val="90"/>
                                          </p:val>
                                        </p:tav>
                                        <p:tav tm="100000">
                                          <p:val>
                                            <p:fltVal val="0"/>
                                          </p:val>
                                        </p:tav>
                                      </p:tavLst>
                                    </p:anim>
                                    <p:animEffect transition="in" filter="fade">
                                      <p:cBhvr>
                                        <p:cTn id="52" dur="2000"/>
                                        <p:tgtEl>
                                          <p:spTgt spid="41"/>
                                        </p:tgtEl>
                                      </p:cBhvr>
                                    </p:animEffect>
                                  </p:childTnLst>
                                </p:cTn>
                              </p:par>
                              <p:par>
                                <p:cTn id="53" presetID="31" presetClass="entr" presetSubtype="0" fill="hold" nodeType="withEffect">
                                  <p:stCondLst>
                                    <p:cond delay="100"/>
                                  </p:stCondLst>
                                  <p:childTnLst>
                                    <p:set>
                                      <p:cBhvr>
                                        <p:cTn id="54" dur="1" fill="hold">
                                          <p:stCondLst>
                                            <p:cond delay="0"/>
                                          </p:stCondLst>
                                        </p:cTn>
                                        <p:tgtEl>
                                          <p:spTgt spid="7"/>
                                        </p:tgtEl>
                                        <p:attrNameLst>
                                          <p:attrName>style.visibility</p:attrName>
                                        </p:attrNameLst>
                                      </p:cBhvr>
                                      <p:to>
                                        <p:strVal val="visible"/>
                                      </p:to>
                                    </p:set>
                                    <p:anim calcmode="lin" valueType="num">
                                      <p:cBhvr>
                                        <p:cTn id="55" dur="1900" fill="hold"/>
                                        <p:tgtEl>
                                          <p:spTgt spid="7"/>
                                        </p:tgtEl>
                                        <p:attrNameLst>
                                          <p:attrName>ppt_w</p:attrName>
                                        </p:attrNameLst>
                                      </p:cBhvr>
                                      <p:tavLst>
                                        <p:tav tm="0">
                                          <p:val>
                                            <p:fltVal val="0"/>
                                          </p:val>
                                        </p:tav>
                                        <p:tav tm="100000">
                                          <p:val>
                                            <p:strVal val="#ppt_w"/>
                                          </p:val>
                                        </p:tav>
                                      </p:tavLst>
                                    </p:anim>
                                    <p:anim calcmode="lin" valueType="num">
                                      <p:cBhvr>
                                        <p:cTn id="56" dur="1900" fill="hold"/>
                                        <p:tgtEl>
                                          <p:spTgt spid="7"/>
                                        </p:tgtEl>
                                        <p:attrNameLst>
                                          <p:attrName>ppt_h</p:attrName>
                                        </p:attrNameLst>
                                      </p:cBhvr>
                                      <p:tavLst>
                                        <p:tav tm="0">
                                          <p:val>
                                            <p:fltVal val="0"/>
                                          </p:val>
                                        </p:tav>
                                        <p:tav tm="100000">
                                          <p:val>
                                            <p:strVal val="#ppt_h"/>
                                          </p:val>
                                        </p:tav>
                                      </p:tavLst>
                                    </p:anim>
                                    <p:anim calcmode="lin" valueType="num">
                                      <p:cBhvr>
                                        <p:cTn id="57" dur="1900" fill="hold"/>
                                        <p:tgtEl>
                                          <p:spTgt spid="7"/>
                                        </p:tgtEl>
                                        <p:attrNameLst>
                                          <p:attrName>style.rotation</p:attrName>
                                        </p:attrNameLst>
                                      </p:cBhvr>
                                      <p:tavLst>
                                        <p:tav tm="0">
                                          <p:val>
                                            <p:fltVal val="90"/>
                                          </p:val>
                                        </p:tav>
                                        <p:tav tm="100000">
                                          <p:val>
                                            <p:fltVal val="0"/>
                                          </p:val>
                                        </p:tav>
                                      </p:tavLst>
                                    </p:anim>
                                    <p:animEffect transition="in" filter="fade">
                                      <p:cBhvr>
                                        <p:cTn id="58" dur="1900"/>
                                        <p:tgtEl>
                                          <p:spTgt spid="7"/>
                                        </p:tgtEl>
                                      </p:cBhvr>
                                    </p:animEffect>
                                  </p:childTnLst>
                                </p:cTn>
                              </p:par>
                              <p:par>
                                <p:cTn id="59" presetID="3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par>
                                <p:cTn id="65" presetID="3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1000" fill="hold"/>
                                        <p:tgtEl>
                                          <p:spTgt spid="29"/>
                                        </p:tgtEl>
                                        <p:attrNameLst>
                                          <p:attrName>ppt_w</p:attrName>
                                        </p:attrNameLst>
                                      </p:cBhvr>
                                      <p:tavLst>
                                        <p:tav tm="0">
                                          <p:val>
                                            <p:fltVal val="0"/>
                                          </p:val>
                                        </p:tav>
                                        <p:tav tm="100000">
                                          <p:val>
                                            <p:strVal val="#ppt_w"/>
                                          </p:val>
                                        </p:tav>
                                      </p:tavLst>
                                    </p:anim>
                                    <p:anim calcmode="lin" valueType="num">
                                      <p:cBhvr>
                                        <p:cTn id="68" dur="1000" fill="hold"/>
                                        <p:tgtEl>
                                          <p:spTgt spid="29"/>
                                        </p:tgtEl>
                                        <p:attrNameLst>
                                          <p:attrName>ppt_h</p:attrName>
                                        </p:attrNameLst>
                                      </p:cBhvr>
                                      <p:tavLst>
                                        <p:tav tm="0">
                                          <p:val>
                                            <p:fltVal val="0"/>
                                          </p:val>
                                        </p:tav>
                                        <p:tav tm="100000">
                                          <p:val>
                                            <p:strVal val="#ppt_h"/>
                                          </p:val>
                                        </p:tav>
                                      </p:tavLst>
                                    </p:anim>
                                    <p:anim calcmode="lin" valueType="num">
                                      <p:cBhvr>
                                        <p:cTn id="69" dur="1000" fill="hold"/>
                                        <p:tgtEl>
                                          <p:spTgt spid="29"/>
                                        </p:tgtEl>
                                        <p:attrNameLst>
                                          <p:attrName>style.rotation</p:attrName>
                                        </p:attrNameLst>
                                      </p:cBhvr>
                                      <p:tavLst>
                                        <p:tav tm="0">
                                          <p:val>
                                            <p:fltVal val="90"/>
                                          </p:val>
                                        </p:tav>
                                        <p:tav tm="100000">
                                          <p:val>
                                            <p:fltVal val="0"/>
                                          </p:val>
                                        </p:tav>
                                      </p:tavLst>
                                    </p:anim>
                                    <p:animEffect transition="in" filter="fade">
                                      <p:cBhvr>
                                        <p:cTn id="70" dur="1000"/>
                                        <p:tgtEl>
                                          <p:spTgt spid="29"/>
                                        </p:tgtEl>
                                      </p:cBhvr>
                                    </p:animEffect>
                                  </p:childTnLst>
                                </p:cTn>
                              </p:par>
                              <p:par>
                                <p:cTn id="71" presetID="3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1000" fill="hold"/>
                                        <p:tgtEl>
                                          <p:spTgt spid="31"/>
                                        </p:tgtEl>
                                        <p:attrNameLst>
                                          <p:attrName>ppt_w</p:attrName>
                                        </p:attrNameLst>
                                      </p:cBhvr>
                                      <p:tavLst>
                                        <p:tav tm="0">
                                          <p:val>
                                            <p:fltVal val="0"/>
                                          </p:val>
                                        </p:tav>
                                        <p:tav tm="100000">
                                          <p:val>
                                            <p:strVal val="#ppt_w"/>
                                          </p:val>
                                        </p:tav>
                                      </p:tavLst>
                                    </p:anim>
                                    <p:anim calcmode="lin" valueType="num">
                                      <p:cBhvr>
                                        <p:cTn id="74" dur="1000" fill="hold"/>
                                        <p:tgtEl>
                                          <p:spTgt spid="31"/>
                                        </p:tgtEl>
                                        <p:attrNameLst>
                                          <p:attrName>ppt_h</p:attrName>
                                        </p:attrNameLst>
                                      </p:cBhvr>
                                      <p:tavLst>
                                        <p:tav tm="0">
                                          <p:val>
                                            <p:fltVal val="0"/>
                                          </p:val>
                                        </p:tav>
                                        <p:tav tm="100000">
                                          <p:val>
                                            <p:strVal val="#ppt_h"/>
                                          </p:val>
                                        </p:tav>
                                      </p:tavLst>
                                    </p:anim>
                                    <p:anim calcmode="lin" valueType="num">
                                      <p:cBhvr>
                                        <p:cTn id="75" dur="1000" fill="hold"/>
                                        <p:tgtEl>
                                          <p:spTgt spid="31"/>
                                        </p:tgtEl>
                                        <p:attrNameLst>
                                          <p:attrName>style.rotation</p:attrName>
                                        </p:attrNameLst>
                                      </p:cBhvr>
                                      <p:tavLst>
                                        <p:tav tm="0">
                                          <p:val>
                                            <p:fltVal val="90"/>
                                          </p:val>
                                        </p:tav>
                                        <p:tav tm="100000">
                                          <p:val>
                                            <p:fltVal val="0"/>
                                          </p:val>
                                        </p:tav>
                                      </p:tavLst>
                                    </p:anim>
                                    <p:animEffect transition="in" filter="fade">
                                      <p:cBhvr>
                                        <p:cTn id="76" dur="1000"/>
                                        <p:tgtEl>
                                          <p:spTgt spid="31"/>
                                        </p:tgtEl>
                                      </p:cBhvr>
                                    </p:animEffect>
                                  </p:childTnLst>
                                </p:cTn>
                              </p:par>
                              <p:par>
                                <p:cTn id="77" presetID="3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1000" fill="hold"/>
                                        <p:tgtEl>
                                          <p:spTgt spid="13"/>
                                        </p:tgtEl>
                                        <p:attrNameLst>
                                          <p:attrName>ppt_w</p:attrName>
                                        </p:attrNameLst>
                                      </p:cBhvr>
                                      <p:tavLst>
                                        <p:tav tm="0">
                                          <p:val>
                                            <p:fltVal val="0"/>
                                          </p:val>
                                        </p:tav>
                                        <p:tav tm="100000">
                                          <p:val>
                                            <p:strVal val="#ppt_w"/>
                                          </p:val>
                                        </p:tav>
                                      </p:tavLst>
                                    </p:anim>
                                    <p:anim calcmode="lin" valueType="num">
                                      <p:cBhvr>
                                        <p:cTn id="80" dur="1000" fill="hold"/>
                                        <p:tgtEl>
                                          <p:spTgt spid="13"/>
                                        </p:tgtEl>
                                        <p:attrNameLst>
                                          <p:attrName>ppt_h</p:attrName>
                                        </p:attrNameLst>
                                      </p:cBhvr>
                                      <p:tavLst>
                                        <p:tav tm="0">
                                          <p:val>
                                            <p:fltVal val="0"/>
                                          </p:val>
                                        </p:tav>
                                        <p:tav tm="100000">
                                          <p:val>
                                            <p:strVal val="#ppt_h"/>
                                          </p:val>
                                        </p:tav>
                                      </p:tavLst>
                                    </p:anim>
                                    <p:anim calcmode="lin" valueType="num">
                                      <p:cBhvr>
                                        <p:cTn id="81" dur="1000" fill="hold"/>
                                        <p:tgtEl>
                                          <p:spTgt spid="13"/>
                                        </p:tgtEl>
                                        <p:attrNameLst>
                                          <p:attrName>style.rotation</p:attrName>
                                        </p:attrNameLst>
                                      </p:cBhvr>
                                      <p:tavLst>
                                        <p:tav tm="0">
                                          <p:val>
                                            <p:fltVal val="90"/>
                                          </p:val>
                                        </p:tav>
                                        <p:tav tm="100000">
                                          <p:val>
                                            <p:fltVal val="0"/>
                                          </p:val>
                                        </p:tav>
                                      </p:tavLst>
                                    </p:anim>
                                    <p:animEffect transition="in" filter="fade">
                                      <p:cBhvr>
                                        <p:cTn id="82" dur="1000"/>
                                        <p:tgtEl>
                                          <p:spTgt spid="13"/>
                                        </p:tgtEl>
                                      </p:cBhvr>
                                    </p:animEffect>
                                  </p:childTnLst>
                                </p:cTn>
                              </p:par>
                              <p:par>
                                <p:cTn id="83" presetID="31" presetClass="entr" presetSubtype="0" fill="hold" nodeType="with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1000" fill="hold"/>
                                        <p:tgtEl>
                                          <p:spTgt spid="9"/>
                                        </p:tgtEl>
                                        <p:attrNameLst>
                                          <p:attrName>ppt_w</p:attrName>
                                        </p:attrNameLst>
                                      </p:cBhvr>
                                      <p:tavLst>
                                        <p:tav tm="0">
                                          <p:val>
                                            <p:fltVal val="0"/>
                                          </p:val>
                                        </p:tav>
                                        <p:tav tm="100000">
                                          <p:val>
                                            <p:strVal val="#ppt_w"/>
                                          </p:val>
                                        </p:tav>
                                      </p:tavLst>
                                    </p:anim>
                                    <p:anim calcmode="lin" valueType="num">
                                      <p:cBhvr>
                                        <p:cTn id="86" dur="1000" fill="hold"/>
                                        <p:tgtEl>
                                          <p:spTgt spid="9"/>
                                        </p:tgtEl>
                                        <p:attrNameLst>
                                          <p:attrName>ppt_h</p:attrName>
                                        </p:attrNameLst>
                                      </p:cBhvr>
                                      <p:tavLst>
                                        <p:tav tm="0">
                                          <p:val>
                                            <p:fltVal val="0"/>
                                          </p:val>
                                        </p:tav>
                                        <p:tav tm="100000">
                                          <p:val>
                                            <p:strVal val="#ppt_h"/>
                                          </p:val>
                                        </p:tav>
                                      </p:tavLst>
                                    </p:anim>
                                    <p:anim calcmode="lin" valueType="num">
                                      <p:cBhvr>
                                        <p:cTn id="87" dur="1000" fill="hold"/>
                                        <p:tgtEl>
                                          <p:spTgt spid="9"/>
                                        </p:tgtEl>
                                        <p:attrNameLst>
                                          <p:attrName>style.rotation</p:attrName>
                                        </p:attrNameLst>
                                      </p:cBhvr>
                                      <p:tavLst>
                                        <p:tav tm="0">
                                          <p:val>
                                            <p:fltVal val="90"/>
                                          </p:val>
                                        </p:tav>
                                        <p:tav tm="100000">
                                          <p:val>
                                            <p:fltVal val="0"/>
                                          </p:val>
                                        </p:tav>
                                      </p:tavLst>
                                    </p:anim>
                                    <p:animEffect transition="in" filter="fade">
                                      <p:cBhvr>
                                        <p:cTn id="88" dur="1000"/>
                                        <p:tgtEl>
                                          <p:spTgt spid="9"/>
                                        </p:tgtEl>
                                      </p:cBhvr>
                                    </p:animEffect>
                                  </p:childTnLst>
                                </p:cTn>
                              </p:par>
                              <p:par>
                                <p:cTn id="89" presetID="31" presetClass="entr" presetSubtype="0" fill="hold"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p:cTn id="91" dur="1000" fill="hold"/>
                                        <p:tgtEl>
                                          <p:spTgt spid="24"/>
                                        </p:tgtEl>
                                        <p:attrNameLst>
                                          <p:attrName>ppt_w</p:attrName>
                                        </p:attrNameLst>
                                      </p:cBhvr>
                                      <p:tavLst>
                                        <p:tav tm="0">
                                          <p:val>
                                            <p:fltVal val="0"/>
                                          </p:val>
                                        </p:tav>
                                        <p:tav tm="100000">
                                          <p:val>
                                            <p:strVal val="#ppt_w"/>
                                          </p:val>
                                        </p:tav>
                                      </p:tavLst>
                                    </p:anim>
                                    <p:anim calcmode="lin" valueType="num">
                                      <p:cBhvr>
                                        <p:cTn id="92" dur="1000" fill="hold"/>
                                        <p:tgtEl>
                                          <p:spTgt spid="24"/>
                                        </p:tgtEl>
                                        <p:attrNameLst>
                                          <p:attrName>ppt_h</p:attrName>
                                        </p:attrNameLst>
                                      </p:cBhvr>
                                      <p:tavLst>
                                        <p:tav tm="0">
                                          <p:val>
                                            <p:fltVal val="0"/>
                                          </p:val>
                                        </p:tav>
                                        <p:tav tm="100000">
                                          <p:val>
                                            <p:strVal val="#ppt_h"/>
                                          </p:val>
                                        </p:tav>
                                      </p:tavLst>
                                    </p:anim>
                                    <p:anim calcmode="lin" valueType="num">
                                      <p:cBhvr>
                                        <p:cTn id="93" dur="1000" fill="hold"/>
                                        <p:tgtEl>
                                          <p:spTgt spid="24"/>
                                        </p:tgtEl>
                                        <p:attrNameLst>
                                          <p:attrName>style.rotation</p:attrName>
                                        </p:attrNameLst>
                                      </p:cBhvr>
                                      <p:tavLst>
                                        <p:tav tm="0">
                                          <p:val>
                                            <p:fltVal val="90"/>
                                          </p:val>
                                        </p:tav>
                                        <p:tav tm="100000">
                                          <p:val>
                                            <p:fltVal val="0"/>
                                          </p:val>
                                        </p:tav>
                                      </p:tavLst>
                                    </p:anim>
                                    <p:animEffect transition="in" filter="fade">
                                      <p:cBhvr>
                                        <p:cTn id="94" dur="1000"/>
                                        <p:tgtEl>
                                          <p:spTgt spid="24"/>
                                        </p:tgtEl>
                                      </p:cBhvr>
                                    </p:animEffect>
                                  </p:childTnLst>
                                </p:cTn>
                              </p:par>
                              <p:par>
                                <p:cTn id="95" presetID="31"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1000" fill="hold"/>
                                        <p:tgtEl>
                                          <p:spTgt spid="19"/>
                                        </p:tgtEl>
                                        <p:attrNameLst>
                                          <p:attrName>ppt_w</p:attrName>
                                        </p:attrNameLst>
                                      </p:cBhvr>
                                      <p:tavLst>
                                        <p:tav tm="0">
                                          <p:val>
                                            <p:fltVal val="0"/>
                                          </p:val>
                                        </p:tav>
                                        <p:tav tm="100000">
                                          <p:val>
                                            <p:strVal val="#ppt_w"/>
                                          </p:val>
                                        </p:tav>
                                      </p:tavLst>
                                    </p:anim>
                                    <p:anim calcmode="lin" valueType="num">
                                      <p:cBhvr>
                                        <p:cTn id="98" dur="1000" fill="hold"/>
                                        <p:tgtEl>
                                          <p:spTgt spid="19"/>
                                        </p:tgtEl>
                                        <p:attrNameLst>
                                          <p:attrName>ppt_h</p:attrName>
                                        </p:attrNameLst>
                                      </p:cBhvr>
                                      <p:tavLst>
                                        <p:tav tm="0">
                                          <p:val>
                                            <p:fltVal val="0"/>
                                          </p:val>
                                        </p:tav>
                                        <p:tav tm="100000">
                                          <p:val>
                                            <p:strVal val="#ppt_h"/>
                                          </p:val>
                                        </p:tav>
                                      </p:tavLst>
                                    </p:anim>
                                    <p:anim calcmode="lin" valueType="num">
                                      <p:cBhvr>
                                        <p:cTn id="99" dur="1000" fill="hold"/>
                                        <p:tgtEl>
                                          <p:spTgt spid="19"/>
                                        </p:tgtEl>
                                        <p:attrNameLst>
                                          <p:attrName>style.rotation</p:attrName>
                                        </p:attrNameLst>
                                      </p:cBhvr>
                                      <p:tavLst>
                                        <p:tav tm="0">
                                          <p:val>
                                            <p:fltVal val="90"/>
                                          </p:val>
                                        </p:tav>
                                        <p:tav tm="100000">
                                          <p:val>
                                            <p:fltVal val="0"/>
                                          </p:val>
                                        </p:tav>
                                      </p:tavLst>
                                    </p:anim>
                                    <p:animEffect transition="in" filter="fade">
                                      <p:cBhvr>
                                        <p:cTn id="100" dur="1000"/>
                                        <p:tgtEl>
                                          <p:spTgt spid="19"/>
                                        </p:tgtEl>
                                      </p:cBhvr>
                                    </p:animEffect>
                                  </p:childTnLst>
                                </p:cTn>
                              </p:par>
                              <p:par>
                                <p:cTn id="101" presetID="31" presetClass="entr" presetSubtype="0" fill="hold" nodeType="with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p:cTn id="103" dur="1000" fill="hold"/>
                                        <p:tgtEl>
                                          <p:spTgt spid="18"/>
                                        </p:tgtEl>
                                        <p:attrNameLst>
                                          <p:attrName>ppt_w</p:attrName>
                                        </p:attrNameLst>
                                      </p:cBhvr>
                                      <p:tavLst>
                                        <p:tav tm="0">
                                          <p:val>
                                            <p:fltVal val="0"/>
                                          </p:val>
                                        </p:tav>
                                        <p:tav tm="100000">
                                          <p:val>
                                            <p:strVal val="#ppt_w"/>
                                          </p:val>
                                        </p:tav>
                                      </p:tavLst>
                                    </p:anim>
                                    <p:anim calcmode="lin" valueType="num">
                                      <p:cBhvr>
                                        <p:cTn id="104" dur="1000" fill="hold"/>
                                        <p:tgtEl>
                                          <p:spTgt spid="18"/>
                                        </p:tgtEl>
                                        <p:attrNameLst>
                                          <p:attrName>ppt_h</p:attrName>
                                        </p:attrNameLst>
                                      </p:cBhvr>
                                      <p:tavLst>
                                        <p:tav tm="0">
                                          <p:val>
                                            <p:fltVal val="0"/>
                                          </p:val>
                                        </p:tav>
                                        <p:tav tm="100000">
                                          <p:val>
                                            <p:strVal val="#ppt_h"/>
                                          </p:val>
                                        </p:tav>
                                      </p:tavLst>
                                    </p:anim>
                                    <p:anim calcmode="lin" valueType="num">
                                      <p:cBhvr>
                                        <p:cTn id="105" dur="1000" fill="hold"/>
                                        <p:tgtEl>
                                          <p:spTgt spid="18"/>
                                        </p:tgtEl>
                                        <p:attrNameLst>
                                          <p:attrName>style.rotation</p:attrName>
                                        </p:attrNameLst>
                                      </p:cBhvr>
                                      <p:tavLst>
                                        <p:tav tm="0">
                                          <p:val>
                                            <p:fltVal val="90"/>
                                          </p:val>
                                        </p:tav>
                                        <p:tav tm="100000">
                                          <p:val>
                                            <p:fltVal val="0"/>
                                          </p:val>
                                        </p:tav>
                                      </p:tavLst>
                                    </p:anim>
                                    <p:animEffect transition="in" filter="fade">
                                      <p:cBhvr>
                                        <p:cTn id="106" dur="1000"/>
                                        <p:tgtEl>
                                          <p:spTgt spid="18"/>
                                        </p:tgtEl>
                                      </p:cBhvr>
                                    </p:animEffect>
                                  </p:childTnLst>
                                </p:cTn>
                              </p:par>
                              <p:par>
                                <p:cTn id="107" presetID="31" presetClass="entr" presetSubtype="0" fill="hold" nodeType="withEffect">
                                  <p:stCondLst>
                                    <p:cond delay="0"/>
                                  </p:stCondLst>
                                  <p:childTnLst>
                                    <p:set>
                                      <p:cBhvr>
                                        <p:cTn id="108" dur="1" fill="hold">
                                          <p:stCondLst>
                                            <p:cond delay="0"/>
                                          </p:stCondLst>
                                        </p:cTn>
                                        <p:tgtEl>
                                          <p:spTgt spid="15"/>
                                        </p:tgtEl>
                                        <p:attrNameLst>
                                          <p:attrName>style.visibility</p:attrName>
                                        </p:attrNameLst>
                                      </p:cBhvr>
                                      <p:to>
                                        <p:strVal val="visible"/>
                                      </p:to>
                                    </p:set>
                                    <p:anim calcmode="lin" valueType="num">
                                      <p:cBhvr>
                                        <p:cTn id="109" dur="1000" fill="hold"/>
                                        <p:tgtEl>
                                          <p:spTgt spid="15"/>
                                        </p:tgtEl>
                                        <p:attrNameLst>
                                          <p:attrName>ppt_w</p:attrName>
                                        </p:attrNameLst>
                                      </p:cBhvr>
                                      <p:tavLst>
                                        <p:tav tm="0">
                                          <p:val>
                                            <p:fltVal val="0"/>
                                          </p:val>
                                        </p:tav>
                                        <p:tav tm="100000">
                                          <p:val>
                                            <p:strVal val="#ppt_w"/>
                                          </p:val>
                                        </p:tav>
                                      </p:tavLst>
                                    </p:anim>
                                    <p:anim calcmode="lin" valueType="num">
                                      <p:cBhvr>
                                        <p:cTn id="110" dur="1000" fill="hold"/>
                                        <p:tgtEl>
                                          <p:spTgt spid="15"/>
                                        </p:tgtEl>
                                        <p:attrNameLst>
                                          <p:attrName>ppt_h</p:attrName>
                                        </p:attrNameLst>
                                      </p:cBhvr>
                                      <p:tavLst>
                                        <p:tav tm="0">
                                          <p:val>
                                            <p:fltVal val="0"/>
                                          </p:val>
                                        </p:tav>
                                        <p:tav tm="100000">
                                          <p:val>
                                            <p:strVal val="#ppt_h"/>
                                          </p:val>
                                        </p:tav>
                                      </p:tavLst>
                                    </p:anim>
                                    <p:anim calcmode="lin" valueType="num">
                                      <p:cBhvr>
                                        <p:cTn id="111" dur="1000" fill="hold"/>
                                        <p:tgtEl>
                                          <p:spTgt spid="15"/>
                                        </p:tgtEl>
                                        <p:attrNameLst>
                                          <p:attrName>style.rotation</p:attrName>
                                        </p:attrNameLst>
                                      </p:cBhvr>
                                      <p:tavLst>
                                        <p:tav tm="0">
                                          <p:val>
                                            <p:fltVal val="90"/>
                                          </p:val>
                                        </p:tav>
                                        <p:tav tm="100000">
                                          <p:val>
                                            <p:fltVal val="0"/>
                                          </p:val>
                                        </p:tav>
                                      </p:tavLst>
                                    </p:anim>
                                    <p:animEffect transition="in" filter="fade">
                                      <p:cBhvr>
                                        <p:cTn id="112" dur="1000"/>
                                        <p:tgtEl>
                                          <p:spTgt spid="15"/>
                                        </p:tgtEl>
                                      </p:cBhvr>
                                    </p:animEffect>
                                  </p:childTnLst>
                                </p:cTn>
                              </p:par>
                              <p:par>
                                <p:cTn id="113" presetID="31" presetClass="entr" presetSubtype="0" fill="hold" nodeType="withEffect">
                                  <p:stCondLst>
                                    <p:cond delay="0"/>
                                  </p:stCondLst>
                                  <p:childTnLst>
                                    <p:set>
                                      <p:cBhvr>
                                        <p:cTn id="114" dur="1" fill="hold">
                                          <p:stCondLst>
                                            <p:cond delay="0"/>
                                          </p:stCondLst>
                                        </p:cTn>
                                        <p:tgtEl>
                                          <p:spTgt spid="32"/>
                                        </p:tgtEl>
                                        <p:attrNameLst>
                                          <p:attrName>style.visibility</p:attrName>
                                        </p:attrNameLst>
                                      </p:cBhvr>
                                      <p:to>
                                        <p:strVal val="visible"/>
                                      </p:to>
                                    </p:set>
                                    <p:anim calcmode="lin" valueType="num">
                                      <p:cBhvr>
                                        <p:cTn id="115" dur="1000" fill="hold"/>
                                        <p:tgtEl>
                                          <p:spTgt spid="32"/>
                                        </p:tgtEl>
                                        <p:attrNameLst>
                                          <p:attrName>ppt_w</p:attrName>
                                        </p:attrNameLst>
                                      </p:cBhvr>
                                      <p:tavLst>
                                        <p:tav tm="0">
                                          <p:val>
                                            <p:fltVal val="0"/>
                                          </p:val>
                                        </p:tav>
                                        <p:tav tm="100000">
                                          <p:val>
                                            <p:strVal val="#ppt_w"/>
                                          </p:val>
                                        </p:tav>
                                      </p:tavLst>
                                    </p:anim>
                                    <p:anim calcmode="lin" valueType="num">
                                      <p:cBhvr>
                                        <p:cTn id="116" dur="1000" fill="hold"/>
                                        <p:tgtEl>
                                          <p:spTgt spid="32"/>
                                        </p:tgtEl>
                                        <p:attrNameLst>
                                          <p:attrName>ppt_h</p:attrName>
                                        </p:attrNameLst>
                                      </p:cBhvr>
                                      <p:tavLst>
                                        <p:tav tm="0">
                                          <p:val>
                                            <p:fltVal val="0"/>
                                          </p:val>
                                        </p:tav>
                                        <p:tav tm="100000">
                                          <p:val>
                                            <p:strVal val="#ppt_h"/>
                                          </p:val>
                                        </p:tav>
                                      </p:tavLst>
                                    </p:anim>
                                    <p:anim calcmode="lin" valueType="num">
                                      <p:cBhvr>
                                        <p:cTn id="117" dur="1000" fill="hold"/>
                                        <p:tgtEl>
                                          <p:spTgt spid="32"/>
                                        </p:tgtEl>
                                        <p:attrNameLst>
                                          <p:attrName>style.rotation</p:attrName>
                                        </p:attrNameLst>
                                      </p:cBhvr>
                                      <p:tavLst>
                                        <p:tav tm="0">
                                          <p:val>
                                            <p:fltVal val="90"/>
                                          </p:val>
                                        </p:tav>
                                        <p:tav tm="100000">
                                          <p:val>
                                            <p:fltVal val="0"/>
                                          </p:val>
                                        </p:tav>
                                      </p:tavLst>
                                    </p:anim>
                                    <p:animEffect transition="in" filter="fade">
                                      <p:cBhvr>
                                        <p:cTn id="118" dur="1000"/>
                                        <p:tgtEl>
                                          <p:spTgt spid="32"/>
                                        </p:tgtEl>
                                      </p:cBhvr>
                                    </p:animEffect>
                                  </p:childTnLst>
                                </p:cTn>
                              </p:par>
                              <p:par>
                                <p:cTn id="119" presetID="31" presetClass="entr" presetSubtype="0" fill="hold" nodeType="withEffect">
                                  <p:stCondLst>
                                    <p:cond delay="0"/>
                                  </p:stCondLst>
                                  <p:childTnLst>
                                    <p:set>
                                      <p:cBhvr>
                                        <p:cTn id="120" dur="1" fill="hold">
                                          <p:stCondLst>
                                            <p:cond delay="0"/>
                                          </p:stCondLst>
                                        </p:cTn>
                                        <p:tgtEl>
                                          <p:spTgt spid="22"/>
                                        </p:tgtEl>
                                        <p:attrNameLst>
                                          <p:attrName>style.visibility</p:attrName>
                                        </p:attrNameLst>
                                      </p:cBhvr>
                                      <p:to>
                                        <p:strVal val="visible"/>
                                      </p:to>
                                    </p:set>
                                    <p:anim calcmode="lin" valueType="num">
                                      <p:cBhvr>
                                        <p:cTn id="121" dur="1000" fill="hold"/>
                                        <p:tgtEl>
                                          <p:spTgt spid="22"/>
                                        </p:tgtEl>
                                        <p:attrNameLst>
                                          <p:attrName>ppt_w</p:attrName>
                                        </p:attrNameLst>
                                      </p:cBhvr>
                                      <p:tavLst>
                                        <p:tav tm="0">
                                          <p:val>
                                            <p:fltVal val="0"/>
                                          </p:val>
                                        </p:tav>
                                        <p:tav tm="100000">
                                          <p:val>
                                            <p:strVal val="#ppt_w"/>
                                          </p:val>
                                        </p:tav>
                                      </p:tavLst>
                                    </p:anim>
                                    <p:anim calcmode="lin" valueType="num">
                                      <p:cBhvr>
                                        <p:cTn id="122" dur="1000" fill="hold"/>
                                        <p:tgtEl>
                                          <p:spTgt spid="22"/>
                                        </p:tgtEl>
                                        <p:attrNameLst>
                                          <p:attrName>ppt_h</p:attrName>
                                        </p:attrNameLst>
                                      </p:cBhvr>
                                      <p:tavLst>
                                        <p:tav tm="0">
                                          <p:val>
                                            <p:fltVal val="0"/>
                                          </p:val>
                                        </p:tav>
                                        <p:tav tm="100000">
                                          <p:val>
                                            <p:strVal val="#ppt_h"/>
                                          </p:val>
                                        </p:tav>
                                      </p:tavLst>
                                    </p:anim>
                                    <p:anim calcmode="lin" valueType="num">
                                      <p:cBhvr>
                                        <p:cTn id="123" dur="1000" fill="hold"/>
                                        <p:tgtEl>
                                          <p:spTgt spid="22"/>
                                        </p:tgtEl>
                                        <p:attrNameLst>
                                          <p:attrName>style.rotation</p:attrName>
                                        </p:attrNameLst>
                                      </p:cBhvr>
                                      <p:tavLst>
                                        <p:tav tm="0">
                                          <p:val>
                                            <p:fltVal val="90"/>
                                          </p:val>
                                        </p:tav>
                                        <p:tav tm="100000">
                                          <p:val>
                                            <p:fltVal val="0"/>
                                          </p:val>
                                        </p:tav>
                                      </p:tavLst>
                                    </p:anim>
                                    <p:animEffect transition="in" filter="fade">
                                      <p:cBhvr>
                                        <p:cTn id="124" dur="1000"/>
                                        <p:tgtEl>
                                          <p:spTgt spid="22"/>
                                        </p:tgtEl>
                                      </p:cBhvr>
                                    </p:animEffect>
                                  </p:childTnLst>
                                </p:cTn>
                              </p:par>
                              <p:par>
                                <p:cTn id="125" presetID="31" presetClass="entr" presetSubtype="0" fill="hold" nodeType="withEffect">
                                  <p:stCondLst>
                                    <p:cond delay="0"/>
                                  </p:stCondLst>
                                  <p:childTnLst>
                                    <p:set>
                                      <p:cBhvr>
                                        <p:cTn id="126" dur="1" fill="hold">
                                          <p:stCondLst>
                                            <p:cond delay="0"/>
                                          </p:stCondLst>
                                        </p:cTn>
                                        <p:tgtEl>
                                          <p:spTgt spid="39"/>
                                        </p:tgtEl>
                                        <p:attrNameLst>
                                          <p:attrName>style.visibility</p:attrName>
                                        </p:attrNameLst>
                                      </p:cBhvr>
                                      <p:to>
                                        <p:strVal val="visible"/>
                                      </p:to>
                                    </p:set>
                                    <p:anim calcmode="lin" valueType="num">
                                      <p:cBhvr>
                                        <p:cTn id="127" dur="1000" fill="hold"/>
                                        <p:tgtEl>
                                          <p:spTgt spid="39"/>
                                        </p:tgtEl>
                                        <p:attrNameLst>
                                          <p:attrName>ppt_w</p:attrName>
                                        </p:attrNameLst>
                                      </p:cBhvr>
                                      <p:tavLst>
                                        <p:tav tm="0">
                                          <p:val>
                                            <p:fltVal val="0"/>
                                          </p:val>
                                        </p:tav>
                                        <p:tav tm="100000">
                                          <p:val>
                                            <p:strVal val="#ppt_w"/>
                                          </p:val>
                                        </p:tav>
                                      </p:tavLst>
                                    </p:anim>
                                    <p:anim calcmode="lin" valueType="num">
                                      <p:cBhvr>
                                        <p:cTn id="128" dur="1000" fill="hold"/>
                                        <p:tgtEl>
                                          <p:spTgt spid="39"/>
                                        </p:tgtEl>
                                        <p:attrNameLst>
                                          <p:attrName>ppt_h</p:attrName>
                                        </p:attrNameLst>
                                      </p:cBhvr>
                                      <p:tavLst>
                                        <p:tav tm="0">
                                          <p:val>
                                            <p:fltVal val="0"/>
                                          </p:val>
                                        </p:tav>
                                        <p:tav tm="100000">
                                          <p:val>
                                            <p:strVal val="#ppt_h"/>
                                          </p:val>
                                        </p:tav>
                                      </p:tavLst>
                                    </p:anim>
                                    <p:anim calcmode="lin" valueType="num">
                                      <p:cBhvr>
                                        <p:cTn id="129" dur="1000" fill="hold"/>
                                        <p:tgtEl>
                                          <p:spTgt spid="39"/>
                                        </p:tgtEl>
                                        <p:attrNameLst>
                                          <p:attrName>style.rotation</p:attrName>
                                        </p:attrNameLst>
                                      </p:cBhvr>
                                      <p:tavLst>
                                        <p:tav tm="0">
                                          <p:val>
                                            <p:fltVal val="90"/>
                                          </p:val>
                                        </p:tav>
                                        <p:tav tm="100000">
                                          <p:val>
                                            <p:fltVal val="0"/>
                                          </p:val>
                                        </p:tav>
                                      </p:tavLst>
                                    </p:anim>
                                    <p:animEffect transition="in" filter="fade">
                                      <p:cBhvr>
                                        <p:cTn id="130" dur="1000"/>
                                        <p:tgtEl>
                                          <p:spTgt spid="39"/>
                                        </p:tgtEl>
                                      </p:cBhvr>
                                    </p:animEffect>
                                  </p:childTnLst>
                                </p:cTn>
                              </p:par>
                              <p:par>
                                <p:cTn id="131" presetID="31" presetClass="entr" presetSubtype="0" fill="hold" nodeType="withEffect">
                                  <p:stCondLst>
                                    <p:cond delay="0"/>
                                  </p:stCondLst>
                                  <p:childTnLst>
                                    <p:set>
                                      <p:cBhvr>
                                        <p:cTn id="132" dur="1" fill="hold">
                                          <p:stCondLst>
                                            <p:cond delay="0"/>
                                          </p:stCondLst>
                                        </p:cTn>
                                        <p:tgtEl>
                                          <p:spTgt spid="36"/>
                                        </p:tgtEl>
                                        <p:attrNameLst>
                                          <p:attrName>style.visibility</p:attrName>
                                        </p:attrNameLst>
                                      </p:cBhvr>
                                      <p:to>
                                        <p:strVal val="visible"/>
                                      </p:to>
                                    </p:set>
                                    <p:anim calcmode="lin" valueType="num">
                                      <p:cBhvr>
                                        <p:cTn id="133" dur="1000" fill="hold"/>
                                        <p:tgtEl>
                                          <p:spTgt spid="36"/>
                                        </p:tgtEl>
                                        <p:attrNameLst>
                                          <p:attrName>ppt_w</p:attrName>
                                        </p:attrNameLst>
                                      </p:cBhvr>
                                      <p:tavLst>
                                        <p:tav tm="0">
                                          <p:val>
                                            <p:fltVal val="0"/>
                                          </p:val>
                                        </p:tav>
                                        <p:tav tm="100000">
                                          <p:val>
                                            <p:strVal val="#ppt_w"/>
                                          </p:val>
                                        </p:tav>
                                      </p:tavLst>
                                    </p:anim>
                                    <p:anim calcmode="lin" valueType="num">
                                      <p:cBhvr>
                                        <p:cTn id="134" dur="1000" fill="hold"/>
                                        <p:tgtEl>
                                          <p:spTgt spid="36"/>
                                        </p:tgtEl>
                                        <p:attrNameLst>
                                          <p:attrName>ppt_h</p:attrName>
                                        </p:attrNameLst>
                                      </p:cBhvr>
                                      <p:tavLst>
                                        <p:tav tm="0">
                                          <p:val>
                                            <p:fltVal val="0"/>
                                          </p:val>
                                        </p:tav>
                                        <p:tav tm="100000">
                                          <p:val>
                                            <p:strVal val="#ppt_h"/>
                                          </p:val>
                                        </p:tav>
                                      </p:tavLst>
                                    </p:anim>
                                    <p:anim calcmode="lin" valueType="num">
                                      <p:cBhvr>
                                        <p:cTn id="135" dur="1000" fill="hold"/>
                                        <p:tgtEl>
                                          <p:spTgt spid="36"/>
                                        </p:tgtEl>
                                        <p:attrNameLst>
                                          <p:attrName>style.rotation</p:attrName>
                                        </p:attrNameLst>
                                      </p:cBhvr>
                                      <p:tavLst>
                                        <p:tav tm="0">
                                          <p:val>
                                            <p:fltVal val="90"/>
                                          </p:val>
                                        </p:tav>
                                        <p:tav tm="100000">
                                          <p:val>
                                            <p:fltVal val="0"/>
                                          </p:val>
                                        </p:tav>
                                      </p:tavLst>
                                    </p:anim>
                                    <p:animEffect transition="in" filter="fade">
                                      <p:cBhvr>
                                        <p:cTn id="136" dur="1000"/>
                                        <p:tgtEl>
                                          <p:spTgt spid="36"/>
                                        </p:tgtEl>
                                      </p:cBhvr>
                                    </p:animEffec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91"/>
                                        </p:tgtEl>
                                        <p:attrNameLst>
                                          <p:attrName>style.visibility</p:attrName>
                                        </p:attrNameLst>
                                      </p:cBhvr>
                                      <p:to>
                                        <p:strVal val="visible"/>
                                      </p:to>
                                    </p:set>
                                    <p:animEffect transition="in" filter="fade">
                                      <p:cBhvr>
                                        <p:cTn id="141" dur="1000"/>
                                        <p:tgtEl>
                                          <p:spTgt spid="91"/>
                                        </p:tgtEl>
                                      </p:cBhvr>
                                    </p:animEffect>
                                    <p:anim calcmode="lin" valueType="num">
                                      <p:cBhvr>
                                        <p:cTn id="142" dur="1000" fill="hold"/>
                                        <p:tgtEl>
                                          <p:spTgt spid="91"/>
                                        </p:tgtEl>
                                        <p:attrNameLst>
                                          <p:attrName>ppt_x</p:attrName>
                                        </p:attrNameLst>
                                      </p:cBhvr>
                                      <p:tavLst>
                                        <p:tav tm="0">
                                          <p:val>
                                            <p:strVal val="#ppt_x"/>
                                          </p:val>
                                        </p:tav>
                                        <p:tav tm="100000">
                                          <p:val>
                                            <p:strVal val="#ppt_x"/>
                                          </p:val>
                                        </p:tav>
                                      </p:tavLst>
                                    </p:anim>
                                    <p:anim calcmode="lin" valueType="num">
                                      <p:cBhvr>
                                        <p:cTn id="143"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31" presetClass="entr" presetSubtype="0" fill="hold" grpId="0" nodeType="clickEffect">
                                  <p:stCondLst>
                                    <p:cond delay="0"/>
                                  </p:stCondLst>
                                  <p:childTnLst>
                                    <p:set>
                                      <p:cBhvr>
                                        <p:cTn id="147" dur="1" fill="hold">
                                          <p:stCondLst>
                                            <p:cond delay="0"/>
                                          </p:stCondLst>
                                        </p:cTn>
                                        <p:tgtEl>
                                          <p:spTgt spid="87"/>
                                        </p:tgtEl>
                                        <p:attrNameLst>
                                          <p:attrName>style.visibility</p:attrName>
                                        </p:attrNameLst>
                                      </p:cBhvr>
                                      <p:to>
                                        <p:strVal val="visible"/>
                                      </p:to>
                                    </p:set>
                                    <p:anim calcmode="lin" valueType="num">
                                      <p:cBhvr>
                                        <p:cTn id="148" dur="2000" fill="hold"/>
                                        <p:tgtEl>
                                          <p:spTgt spid="87"/>
                                        </p:tgtEl>
                                        <p:attrNameLst>
                                          <p:attrName>ppt_w</p:attrName>
                                        </p:attrNameLst>
                                      </p:cBhvr>
                                      <p:tavLst>
                                        <p:tav tm="0">
                                          <p:val>
                                            <p:fltVal val="0"/>
                                          </p:val>
                                        </p:tav>
                                        <p:tav tm="100000">
                                          <p:val>
                                            <p:strVal val="#ppt_w"/>
                                          </p:val>
                                        </p:tav>
                                      </p:tavLst>
                                    </p:anim>
                                    <p:anim calcmode="lin" valueType="num">
                                      <p:cBhvr>
                                        <p:cTn id="149" dur="2000" fill="hold"/>
                                        <p:tgtEl>
                                          <p:spTgt spid="87"/>
                                        </p:tgtEl>
                                        <p:attrNameLst>
                                          <p:attrName>ppt_h</p:attrName>
                                        </p:attrNameLst>
                                      </p:cBhvr>
                                      <p:tavLst>
                                        <p:tav tm="0">
                                          <p:val>
                                            <p:fltVal val="0"/>
                                          </p:val>
                                        </p:tav>
                                        <p:tav tm="100000">
                                          <p:val>
                                            <p:strVal val="#ppt_h"/>
                                          </p:val>
                                        </p:tav>
                                      </p:tavLst>
                                    </p:anim>
                                    <p:anim calcmode="lin" valueType="num">
                                      <p:cBhvr>
                                        <p:cTn id="150" dur="2000" fill="hold"/>
                                        <p:tgtEl>
                                          <p:spTgt spid="87"/>
                                        </p:tgtEl>
                                        <p:attrNameLst>
                                          <p:attrName>style.rotation</p:attrName>
                                        </p:attrNameLst>
                                      </p:cBhvr>
                                      <p:tavLst>
                                        <p:tav tm="0">
                                          <p:val>
                                            <p:fltVal val="90"/>
                                          </p:val>
                                        </p:tav>
                                        <p:tav tm="100000">
                                          <p:val>
                                            <p:fltVal val="0"/>
                                          </p:val>
                                        </p:tav>
                                      </p:tavLst>
                                    </p:anim>
                                    <p:animEffect transition="in" filter="fade">
                                      <p:cBhvr>
                                        <p:cTn id="151" dur="2000"/>
                                        <p:tgtEl>
                                          <p:spTgt spid="87"/>
                                        </p:tgtEl>
                                      </p:cBhvr>
                                    </p:animEffect>
                                  </p:childTnLst>
                                </p:cTn>
                              </p:par>
                              <p:par>
                                <p:cTn id="152" presetID="31" presetClass="entr" presetSubtype="0" fill="hold" grpId="0" nodeType="withEffect">
                                  <p:stCondLst>
                                    <p:cond delay="0"/>
                                  </p:stCondLst>
                                  <p:childTnLst>
                                    <p:set>
                                      <p:cBhvr>
                                        <p:cTn id="153" dur="1" fill="hold">
                                          <p:stCondLst>
                                            <p:cond delay="0"/>
                                          </p:stCondLst>
                                        </p:cTn>
                                        <p:tgtEl>
                                          <p:spTgt spid="89"/>
                                        </p:tgtEl>
                                        <p:attrNameLst>
                                          <p:attrName>style.visibility</p:attrName>
                                        </p:attrNameLst>
                                      </p:cBhvr>
                                      <p:to>
                                        <p:strVal val="visible"/>
                                      </p:to>
                                    </p:set>
                                    <p:anim calcmode="lin" valueType="num">
                                      <p:cBhvr>
                                        <p:cTn id="154" dur="2000" fill="hold"/>
                                        <p:tgtEl>
                                          <p:spTgt spid="89"/>
                                        </p:tgtEl>
                                        <p:attrNameLst>
                                          <p:attrName>ppt_w</p:attrName>
                                        </p:attrNameLst>
                                      </p:cBhvr>
                                      <p:tavLst>
                                        <p:tav tm="0">
                                          <p:val>
                                            <p:fltVal val="0"/>
                                          </p:val>
                                        </p:tav>
                                        <p:tav tm="100000">
                                          <p:val>
                                            <p:strVal val="#ppt_w"/>
                                          </p:val>
                                        </p:tav>
                                      </p:tavLst>
                                    </p:anim>
                                    <p:anim calcmode="lin" valueType="num">
                                      <p:cBhvr>
                                        <p:cTn id="155" dur="2000" fill="hold"/>
                                        <p:tgtEl>
                                          <p:spTgt spid="89"/>
                                        </p:tgtEl>
                                        <p:attrNameLst>
                                          <p:attrName>ppt_h</p:attrName>
                                        </p:attrNameLst>
                                      </p:cBhvr>
                                      <p:tavLst>
                                        <p:tav tm="0">
                                          <p:val>
                                            <p:fltVal val="0"/>
                                          </p:val>
                                        </p:tav>
                                        <p:tav tm="100000">
                                          <p:val>
                                            <p:strVal val="#ppt_h"/>
                                          </p:val>
                                        </p:tav>
                                      </p:tavLst>
                                    </p:anim>
                                    <p:anim calcmode="lin" valueType="num">
                                      <p:cBhvr>
                                        <p:cTn id="156" dur="2000" fill="hold"/>
                                        <p:tgtEl>
                                          <p:spTgt spid="89"/>
                                        </p:tgtEl>
                                        <p:attrNameLst>
                                          <p:attrName>style.rotation</p:attrName>
                                        </p:attrNameLst>
                                      </p:cBhvr>
                                      <p:tavLst>
                                        <p:tav tm="0">
                                          <p:val>
                                            <p:fltVal val="90"/>
                                          </p:val>
                                        </p:tav>
                                        <p:tav tm="100000">
                                          <p:val>
                                            <p:fltVal val="0"/>
                                          </p:val>
                                        </p:tav>
                                      </p:tavLst>
                                    </p:anim>
                                    <p:animEffect transition="in" filter="fade">
                                      <p:cBhvr>
                                        <p:cTn id="157" dur="2000"/>
                                        <p:tgtEl>
                                          <p:spTgt spid="89"/>
                                        </p:tgtEl>
                                      </p:cBhvr>
                                    </p:animEffect>
                                  </p:childTnLst>
                                </p:cTn>
                              </p:par>
                              <p:par>
                                <p:cTn id="158" presetID="31" presetClass="entr" presetSubtype="0" fill="hold" nodeType="withEffect">
                                  <p:stCondLst>
                                    <p:cond delay="0"/>
                                  </p:stCondLst>
                                  <p:childTnLst>
                                    <p:set>
                                      <p:cBhvr>
                                        <p:cTn id="159" dur="1" fill="hold">
                                          <p:stCondLst>
                                            <p:cond delay="0"/>
                                          </p:stCondLst>
                                        </p:cTn>
                                        <p:tgtEl>
                                          <p:spTgt spid="50"/>
                                        </p:tgtEl>
                                        <p:attrNameLst>
                                          <p:attrName>style.visibility</p:attrName>
                                        </p:attrNameLst>
                                      </p:cBhvr>
                                      <p:to>
                                        <p:strVal val="visible"/>
                                      </p:to>
                                    </p:set>
                                    <p:anim calcmode="lin" valueType="num">
                                      <p:cBhvr>
                                        <p:cTn id="160" dur="2000" fill="hold"/>
                                        <p:tgtEl>
                                          <p:spTgt spid="50"/>
                                        </p:tgtEl>
                                        <p:attrNameLst>
                                          <p:attrName>ppt_w</p:attrName>
                                        </p:attrNameLst>
                                      </p:cBhvr>
                                      <p:tavLst>
                                        <p:tav tm="0">
                                          <p:val>
                                            <p:fltVal val="0"/>
                                          </p:val>
                                        </p:tav>
                                        <p:tav tm="100000">
                                          <p:val>
                                            <p:strVal val="#ppt_w"/>
                                          </p:val>
                                        </p:tav>
                                      </p:tavLst>
                                    </p:anim>
                                    <p:anim calcmode="lin" valueType="num">
                                      <p:cBhvr>
                                        <p:cTn id="161" dur="2000" fill="hold"/>
                                        <p:tgtEl>
                                          <p:spTgt spid="50"/>
                                        </p:tgtEl>
                                        <p:attrNameLst>
                                          <p:attrName>ppt_h</p:attrName>
                                        </p:attrNameLst>
                                      </p:cBhvr>
                                      <p:tavLst>
                                        <p:tav tm="0">
                                          <p:val>
                                            <p:fltVal val="0"/>
                                          </p:val>
                                        </p:tav>
                                        <p:tav tm="100000">
                                          <p:val>
                                            <p:strVal val="#ppt_h"/>
                                          </p:val>
                                        </p:tav>
                                      </p:tavLst>
                                    </p:anim>
                                    <p:anim calcmode="lin" valueType="num">
                                      <p:cBhvr>
                                        <p:cTn id="162" dur="2000" fill="hold"/>
                                        <p:tgtEl>
                                          <p:spTgt spid="50"/>
                                        </p:tgtEl>
                                        <p:attrNameLst>
                                          <p:attrName>style.rotation</p:attrName>
                                        </p:attrNameLst>
                                      </p:cBhvr>
                                      <p:tavLst>
                                        <p:tav tm="0">
                                          <p:val>
                                            <p:fltVal val="90"/>
                                          </p:val>
                                        </p:tav>
                                        <p:tav tm="100000">
                                          <p:val>
                                            <p:fltVal val="0"/>
                                          </p:val>
                                        </p:tav>
                                      </p:tavLst>
                                    </p:anim>
                                    <p:animEffect transition="in" filter="fade">
                                      <p:cBhvr>
                                        <p:cTn id="163" dur="2000"/>
                                        <p:tgtEl>
                                          <p:spTgt spid="50"/>
                                        </p:tgtEl>
                                      </p:cBhvr>
                                    </p:animEffect>
                                  </p:childTnLst>
                                </p:cTn>
                              </p:par>
                              <p:par>
                                <p:cTn id="164" presetID="31" presetClass="entr" presetSubtype="0" fill="hold" nodeType="withEffect">
                                  <p:stCondLst>
                                    <p:cond delay="0"/>
                                  </p:stCondLst>
                                  <p:childTnLst>
                                    <p:set>
                                      <p:cBhvr>
                                        <p:cTn id="165" dur="1" fill="hold">
                                          <p:stCondLst>
                                            <p:cond delay="0"/>
                                          </p:stCondLst>
                                        </p:cTn>
                                        <p:tgtEl>
                                          <p:spTgt spid="54"/>
                                        </p:tgtEl>
                                        <p:attrNameLst>
                                          <p:attrName>style.visibility</p:attrName>
                                        </p:attrNameLst>
                                      </p:cBhvr>
                                      <p:to>
                                        <p:strVal val="visible"/>
                                      </p:to>
                                    </p:set>
                                    <p:anim calcmode="lin" valueType="num">
                                      <p:cBhvr>
                                        <p:cTn id="166" dur="2000" fill="hold"/>
                                        <p:tgtEl>
                                          <p:spTgt spid="54"/>
                                        </p:tgtEl>
                                        <p:attrNameLst>
                                          <p:attrName>ppt_w</p:attrName>
                                        </p:attrNameLst>
                                      </p:cBhvr>
                                      <p:tavLst>
                                        <p:tav tm="0">
                                          <p:val>
                                            <p:fltVal val="0"/>
                                          </p:val>
                                        </p:tav>
                                        <p:tav tm="100000">
                                          <p:val>
                                            <p:strVal val="#ppt_w"/>
                                          </p:val>
                                        </p:tav>
                                      </p:tavLst>
                                    </p:anim>
                                    <p:anim calcmode="lin" valueType="num">
                                      <p:cBhvr>
                                        <p:cTn id="167" dur="2000" fill="hold"/>
                                        <p:tgtEl>
                                          <p:spTgt spid="54"/>
                                        </p:tgtEl>
                                        <p:attrNameLst>
                                          <p:attrName>ppt_h</p:attrName>
                                        </p:attrNameLst>
                                      </p:cBhvr>
                                      <p:tavLst>
                                        <p:tav tm="0">
                                          <p:val>
                                            <p:fltVal val="0"/>
                                          </p:val>
                                        </p:tav>
                                        <p:tav tm="100000">
                                          <p:val>
                                            <p:strVal val="#ppt_h"/>
                                          </p:val>
                                        </p:tav>
                                      </p:tavLst>
                                    </p:anim>
                                    <p:anim calcmode="lin" valueType="num">
                                      <p:cBhvr>
                                        <p:cTn id="168" dur="2000" fill="hold"/>
                                        <p:tgtEl>
                                          <p:spTgt spid="54"/>
                                        </p:tgtEl>
                                        <p:attrNameLst>
                                          <p:attrName>style.rotation</p:attrName>
                                        </p:attrNameLst>
                                      </p:cBhvr>
                                      <p:tavLst>
                                        <p:tav tm="0">
                                          <p:val>
                                            <p:fltVal val="90"/>
                                          </p:val>
                                        </p:tav>
                                        <p:tav tm="100000">
                                          <p:val>
                                            <p:fltVal val="0"/>
                                          </p:val>
                                        </p:tav>
                                      </p:tavLst>
                                    </p:anim>
                                    <p:animEffect transition="in" filter="fade">
                                      <p:cBhvr>
                                        <p:cTn id="169" dur="2000"/>
                                        <p:tgtEl>
                                          <p:spTgt spid="54"/>
                                        </p:tgtEl>
                                      </p:cBhvr>
                                    </p:animEffect>
                                  </p:childTnLst>
                                </p:cTn>
                              </p:par>
                              <p:par>
                                <p:cTn id="170" presetID="31" presetClass="entr" presetSubtype="0" fill="hold" nodeType="withEffect">
                                  <p:stCondLst>
                                    <p:cond delay="0"/>
                                  </p:stCondLst>
                                  <p:childTnLst>
                                    <p:set>
                                      <p:cBhvr>
                                        <p:cTn id="171" dur="1" fill="hold">
                                          <p:stCondLst>
                                            <p:cond delay="0"/>
                                          </p:stCondLst>
                                        </p:cTn>
                                        <p:tgtEl>
                                          <p:spTgt spid="62"/>
                                        </p:tgtEl>
                                        <p:attrNameLst>
                                          <p:attrName>style.visibility</p:attrName>
                                        </p:attrNameLst>
                                      </p:cBhvr>
                                      <p:to>
                                        <p:strVal val="visible"/>
                                      </p:to>
                                    </p:set>
                                    <p:anim calcmode="lin" valueType="num">
                                      <p:cBhvr>
                                        <p:cTn id="172" dur="2000" fill="hold"/>
                                        <p:tgtEl>
                                          <p:spTgt spid="62"/>
                                        </p:tgtEl>
                                        <p:attrNameLst>
                                          <p:attrName>ppt_w</p:attrName>
                                        </p:attrNameLst>
                                      </p:cBhvr>
                                      <p:tavLst>
                                        <p:tav tm="0">
                                          <p:val>
                                            <p:fltVal val="0"/>
                                          </p:val>
                                        </p:tav>
                                        <p:tav tm="100000">
                                          <p:val>
                                            <p:strVal val="#ppt_w"/>
                                          </p:val>
                                        </p:tav>
                                      </p:tavLst>
                                    </p:anim>
                                    <p:anim calcmode="lin" valueType="num">
                                      <p:cBhvr>
                                        <p:cTn id="173" dur="2000" fill="hold"/>
                                        <p:tgtEl>
                                          <p:spTgt spid="62"/>
                                        </p:tgtEl>
                                        <p:attrNameLst>
                                          <p:attrName>ppt_h</p:attrName>
                                        </p:attrNameLst>
                                      </p:cBhvr>
                                      <p:tavLst>
                                        <p:tav tm="0">
                                          <p:val>
                                            <p:fltVal val="0"/>
                                          </p:val>
                                        </p:tav>
                                        <p:tav tm="100000">
                                          <p:val>
                                            <p:strVal val="#ppt_h"/>
                                          </p:val>
                                        </p:tav>
                                      </p:tavLst>
                                    </p:anim>
                                    <p:anim calcmode="lin" valueType="num">
                                      <p:cBhvr>
                                        <p:cTn id="174" dur="2000" fill="hold"/>
                                        <p:tgtEl>
                                          <p:spTgt spid="62"/>
                                        </p:tgtEl>
                                        <p:attrNameLst>
                                          <p:attrName>style.rotation</p:attrName>
                                        </p:attrNameLst>
                                      </p:cBhvr>
                                      <p:tavLst>
                                        <p:tav tm="0">
                                          <p:val>
                                            <p:fltVal val="90"/>
                                          </p:val>
                                        </p:tav>
                                        <p:tav tm="100000">
                                          <p:val>
                                            <p:fltVal val="0"/>
                                          </p:val>
                                        </p:tav>
                                      </p:tavLst>
                                    </p:anim>
                                    <p:animEffect transition="in" filter="fade">
                                      <p:cBhvr>
                                        <p:cTn id="175" dur="2000"/>
                                        <p:tgtEl>
                                          <p:spTgt spid="62"/>
                                        </p:tgtEl>
                                      </p:cBhvr>
                                    </p:animEffect>
                                  </p:childTnLst>
                                </p:cTn>
                              </p:par>
                              <p:par>
                                <p:cTn id="176" presetID="31" presetClass="entr" presetSubtype="0" fill="hold" nodeType="withEffect">
                                  <p:stCondLst>
                                    <p:cond delay="0"/>
                                  </p:stCondLst>
                                  <p:childTnLst>
                                    <p:set>
                                      <p:cBhvr>
                                        <p:cTn id="177" dur="1" fill="hold">
                                          <p:stCondLst>
                                            <p:cond delay="0"/>
                                          </p:stCondLst>
                                        </p:cTn>
                                        <p:tgtEl>
                                          <p:spTgt spid="63"/>
                                        </p:tgtEl>
                                        <p:attrNameLst>
                                          <p:attrName>style.visibility</p:attrName>
                                        </p:attrNameLst>
                                      </p:cBhvr>
                                      <p:to>
                                        <p:strVal val="visible"/>
                                      </p:to>
                                    </p:set>
                                    <p:anim calcmode="lin" valueType="num">
                                      <p:cBhvr>
                                        <p:cTn id="178" dur="2000" fill="hold"/>
                                        <p:tgtEl>
                                          <p:spTgt spid="63"/>
                                        </p:tgtEl>
                                        <p:attrNameLst>
                                          <p:attrName>ppt_w</p:attrName>
                                        </p:attrNameLst>
                                      </p:cBhvr>
                                      <p:tavLst>
                                        <p:tav tm="0">
                                          <p:val>
                                            <p:fltVal val="0"/>
                                          </p:val>
                                        </p:tav>
                                        <p:tav tm="100000">
                                          <p:val>
                                            <p:strVal val="#ppt_w"/>
                                          </p:val>
                                        </p:tav>
                                      </p:tavLst>
                                    </p:anim>
                                    <p:anim calcmode="lin" valueType="num">
                                      <p:cBhvr>
                                        <p:cTn id="179" dur="2000" fill="hold"/>
                                        <p:tgtEl>
                                          <p:spTgt spid="63"/>
                                        </p:tgtEl>
                                        <p:attrNameLst>
                                          <p:attrName>ppt_h</p:attrName>
                                        </p:attrNameLst>
                                      </p:cBhvr>
                                      <p:tavLst>
                                        <p:tav tm="0">
                                          <p:val>
                                            <p:fltVal val="0"/>
                                          </p:val>
                                        </p:tav>
                                        <p:tav tm="100000">
                                          <p:val>
                                            <p:strVal val="#ppt_h"/>
                                          </p:val>
                                        </p:tav>
                                      </p:tavLst>
                                    </p:anim>
                                    <p:anim calcmode="lin" valueType="num">
                                      <p:cBhvr>
                                        <p:cTn id="180" dur="2000" fill="hold"/>
                                        <p:tgtEl>
                                          <p:spTgt spid="63"/>
                                        </p:tgtEl>
                                        <p:attrNameLst>
                                          <p:attrName>style.rotation</p:attrName>
                                        </p:attrNameLst>
                                      </p:cBhvr>
                                      <p:tavLst>
                                        <p:tav tm="0">
                                          <p:val>
                                            <p:fltVal val="90"/>
                                          </p:val>
                                        </p:tav>
                                        <p:tav tm="100000">
                                          <p:val>
                                            <p:fltVal val="0"/>
                                          </p:val>
                                        </p:tav>
                                      </p:tavLst>
                                    </p:anim>
                                    <p:animEffect transition="in" filter="fade">
                                      <p:cBhvr>
                                        <p:cTn id="181" dur="2000"/>
                                        <p:tgtEl>
                                          <p:spTgt spid="63"/>
                                        </p:tgtEl>
                                      </p:cBhvr>
                                    </p:animEffect>
                                  </p:childTnLst>
                                </p:cTn>
                              </p:par>
                              <p:par>
                                <p:cTn id="182" presetID="31" presetClass="entr" presetSubtype="0" fill="hold" nodeType="withEffect">
                                  <p:stCondLst>
                                    <p:cond delay="0"/>
                                  </p:stCondLst>
                                  <p:childTnLst>
                                    <p:set>
                                      <p:cBhvr>
                                        <p:cTn id="183" dur="1" fill="hold">
                                          <p:stCondLst>
                                            <p:cond delay="0"/>
                                          </p:stCondLst>
                                        </p:cTn>
                                        <p:tgtEl>
                                          <p:spTgt spid="64"/>
                                        </p:tgtEl>
                                        <p:attrNameLst>
                                          <p:attrName>style.visibility</p:attrName>
                                        </p:attrNameLst>
                                      </p:cBhvr>
                                      <p:to>
                                        <p:strVal val="visible"/>
                                      </p:to>
                                    </p:set>
                                    <p:anim calcmode="lin" valueType="num">
                                      <p:cBhvr>
                                        <p:cTn id="184" dur="2000" fill="hold"/>
                                        <p:tgtEl>
                                          <p:spTgt spid="64"/>
                                        </p:tgtEl>
                                        <p:attrNameLst>
                                          <p:attrName>ppt_w</p:attrName>
                                        </p:attrNameLst>
                                      </p:cBhvr>
                                      <p:tavLst>
                                        <p:tav tm="0">
                                          <p:val>
                                            <p:fltVal val="0"/>
                                          </p:val>
                                        </p:tav>
                                        <p:tav tm="100000">
                                          <p:val>
                                            <p:strVal val="#ppt_w"/>
                                          </p:val>
                                        </p:tav>
                                      </p:tavLst>
                                    </p:anim>
                                    <p:anim calcmode="lin" valueType="num">
                                      <p:cBhvr>
                                        <p:cTn id="185" dur="2000" fill="hold"/>
                                        <p:tgtEl>
                                          <p:spTgt spid="64"/>
                                        </p:tgtEl>
                                        <p:attrNameLst>
                                          <p:attrName>ppt_h</p:attrName>
                                        </p:attrNameLst>
                                      </p:cBhvr>
                                      <p:tavLst>
                                        <p:tav tm="0">
                                          <p:val>
                                            <p:fltVal val="0"/>
                                          </p:val>
                                        </p:tav>
                                        <p:tav tm="100000">
                                          <p:val>
                                            <p:strVal val="#ppt_h"/>
                                          </p:val>
                                        </p:tav>
                                      </p:tavLst>
                                    </p:anim>
                                    <p:anim calcmode="lin" valueType="num">
                                      <p:cBhvr>
                                        <p:cTn id="186" dur="2000" fill="hold"/>
                                        <p:tgtEl>
                                          <p:spTgt spid="64"/>
                                        </p:tgtEl>
                                        <p:attrNameLst>
                                          <p:attrName>style.rotation</p:attrName>
                                        </p:attrNameLst>
                                      </p:cBhvr>
                                      <p:tavLst>
                                        <p:tav tm="0">
                                          <p:val>
                                            <p:fltVal val="90"/>
                                          </p:val>
                                        </p:tav>
                                        <p:tav tm="100000">
                                          <p:val>
                                            <p:fltVal val="0"/>
                                          </p:val>
                                        </p:tav>
                                      </p:tavLst>
                                    </p:anim>
                                    <p:animEffect transition="in" filter="fade">
                                      <p:cBhvr>
                                        <p:cTn id="187" dur="2000"/>
                                        <p:tgtEl>
                                          <p:spTgt spid="64"/>
                                        </p:tgtEl>
                                      </p:cBhvr>
                                    </p:animEffect>
                                  </p:childTnLst>
                                </p:cTn>
                              </p:par>
                              <p:par>
                                <p:cTn id="188" presetID="31" presetClass="entr" presetSubtype="0" fill="hold" nodeType="withEffect">
                                  <p:stCondLst>
                                    <p:cond delay="0"/>
                                  </p:stCondLst>
                                  <p:childTnLst>
                                    <p:set>
                                      <p:cBhvr>
                                        <p:cTn id="189" dur="1" fill="hold">
                                          <p:stCondLst>
                                            <p:cond delay="0"/>
                                          </p:stCondLst>
                                        </p:cTn>
                                        <p:tgtEl>
                                          <p:spTgt spid="61"/>
                                        </p:tgtEl>
                                        <p:attrNameLst>
                                          <p:attrName>style.visibility</p:attrName>
                                        </p:attrNameLst>
                                      </p:cBhvr>
                                      <p:to>
                                        <p:strVal val="visible"/>
                                      </p:to>
                                    </p:set>
                                    <p:anim calcmode="lin" valueType="num">
                                      <p:cBhvr>
                                        <p:cTn id="190" dur="2000" fill="hold"/>
                                        <p:tgtEl>
                                          <p:spTgt spid="61"/>
                                        </p:tgtEl>
                                        <p:attrNameLst>
                                          <p:attrName>ppt_w</p:attrName>
                                        </p:attrNameLst>
                                      </p:cBhvr>
                                      <p:tavLst>
                                        <p:tav tm="0">
                                          <p:val>
                                            <p:fltVal val="0"/>
                                          </p:val>
                                        </p:tav>
                                        <p:tav tm="100000">
                                          <p:val>
                                            <p:strVal val="#ppt_w"/>
                                          </p:val>
                                        </p:tav>
                                      </p:tavLst>
                                    </p:anim>
                                    <p:anim calcmode="lin" valueType="num">
                                      <p:cBhvr>
                                        <p:cTn id="191" dur="2000" fill="hold"/>
                                        <p:tgtEl>
                                          <p:spTgt spid="61"/>
                                        </p:tgtEl>
                                        <p:attrNameLst>
                                          <p:attrName>ppt_h</p:attrName>
                                        </p:attrNameLst>
                                      </p:cBhvr>
                                      <p:tavLst>
                                        <p:tav tm="0">
                                          <p:val>
                                            <p:fltVal val="0"/>
                                          </p:val>
                                        </p:tav>
                                        <p:tav tm="100000">
                                          <p:val>
                                            <p:strVal val="#ppt_h"/>
                                          </p:val>
                                        </p:tav>
                                      </p:tavLst>
                                    </p:anim>
                                    <p:anim calcmode="lin" valueType="num">
                                      <p:cBhvr>
                                        <p:cTn id="192" dur="2000" fill="hold"/>
                                        <p:tgtEl>
                                          <p:spTgt spid="61"/>
                                        </p:tgtEl>
                                        <p:attrNameLst>
                                          <p:attrName>style.rotation</p:attrName>
                                        </p:attrNameLst>
                                      </p:cBhvr>
                                      <p:tavLst>
                                        <p:tav tm="0">
                                          <p:val>
                                            <p:fltVal val="90"/>
                                          </p:val>
                                        </p:tav>
                                        <p:tav tm="100000">
                                          <p:val>
                                            <p:fltVal val="0"/>
                                          </p:val>
                                        </p:tav>
                                      </p:tavLst>
                                    </p:anim>
                                    <p:animEffect transition="in" filter="fade">
                                      <p:cBhvr>
                                        <p:cTn id="193" dur="2000"/>
                                        <p:tgtEl>
                                          <p:spTgt spid="61"/>
                                        </p:tgtEl>
                                      </p:cBhvr>
                                    </p:animEffect>
                                  </p:childTnLst>
                                </p:cTn>
                              </p:par>
                              <p:par>
                                <p:cTn id="194" presetID="31" presetClass="entr" presetSubtype="0" fill="hold" nodeType="withEffect">
                                  <p:stCondLst>
                                    <p:cond delay="0"/>
                                  </p:stCondLst>
                                  <p:childTnLst>
                                    <p:set>
                                      <p:cBhvr>
                                        <p:cTn id="195" dur="1" fill="hold">
                                          <p:stCondLst>
                                            <p:cond delay="0"/>
                                          </p:stCondLst>
                                        </p:cTn>
                                        <p:tgtEl>
                                          <p:spTgt spid="60"/>
                                        </p:tgtEl>
                                        <p:attrNameLst>
                                          <p:attrName>style.visibility</p:attrName>
                                        </p:attrNameLst>
                                      </p:cBhvr>
                                      <p:to>
                                        <p:strVal val="visible"/>
                                      </p:to>
                                    </p:set>
                                    <p:anim calcmode="lin" valueType="num">
                                      <p:cBhvr>
                                        <p:cTn id="196" dur="2000" fill="hold"/>
                                        <p:tgtEl>
                                          <p:spTgt spid="60"/>
                                        </p:tgtEl>
                                        <p:attrNameLst>
                                          <p:attrName>ppt_w</p:attrName>
                                        </p:attrNameLst>
                                      </p:cBhvr>
                                      <p:tavLst>
                                        <p:tav tm="0">
                                          <p:val>
                                            <p:fltVal val="0"/>
                                          </p:val>
                                        </p:tav>
                                        <p:tav tm="100000">
                                          <p:val>
                                            <p:strVal val="#ppt_w"/>
                                          </p:val>
                                        </p:tav>
                                      </p:tavLst>
                                    </p:anim>
                                    <p:anim calcmode="lin" valueType="num">
                                      <p:cBhvr>
                                        <p:cTn id="197" dur="2000" fill="hold"/>
                                        <p:tgtEl>
                                          <p:spTgt spid="60"/>
                                        </p:tgtEl>
                                        <p:attrNameLst>
                                          <p:attrName>ppt_h</p:attrName>
                                        </p:attrNameLst>
                                      </p:cBhvr>
                                      <p:tavLst>
                                        <p:tav tm="0">
                                          <p:val>
                                            <p:fltVal val="0"/>
                                          </p:val>
                                        </p:tav>
                                        <p:tav tm="100000">
                                          <p:val>
                                            <p:strVal val="#ppt_h"/>
                                          </p:val>
                                        </p:tav>
                                      </p:tavLst>
                                    </p:anim>
                                    <p:anim calcmode="lin" valueType="num">
                                      <p:cBhvr>
                                        <p:cTn id="198" dur="2000" fill="hold"/>
                                        <p:tgtEl>
                                          <p:spTgt spid="60"/>
                                        </p:tgtEl>
                                        <p:attrNameLst>
                                          <p:attrName>style.rotation</p:attrName>
                                        </p:attrNameLst>
                                      </p:cBhvr>
                                      <p:tavLst>
                                        <p:tav tm="0">
                                          <p:val>
                                            <p:fltVal val="90"/>
                                          </p:val>
                                        </p:tav>
                                        <p:tav tm="100000">
                                          <p:val>
                                            <p:fltVal val="0"/>
                                          </p:val>
                                        </p:tav>
                                      </p:tavLst>
                                    </p:anim>
                                    <p:animEffect transition="in" filter="fade">
                                      <p:cBhvr>
                                        <p:cTn id="199" dur="2000"/>
                                        <p:tgtEl>
                                          <p:spTgt spid="60"/>
                                        </p:tgtEl>
                                      </p:cBhvr>
                                    </p:animEffect>
                                  </p:childTnLst>
                                </p:cTn>
                              </p:par>
                              <p:par>
                                <p:cTn id="200" presetID="31" presetClass="entr" presetSubtype="0" fill="hold" nodeType="withEffect">
                                  <p:stCondLst>
                                    <p:cond delay="0"/>
                                  </p:stCondLst>
                                  <p:childTnLst>
                                    <p:set>
                                      <p:cBhvr>
                                        <p:cTn id="201" dur="1" fill="hold">
                                          <p:stCondLst>
                                            <p:cond delay="0"/>
                                          </p:stCondLst>
                                        </p:cTn>
                                        <p:tgtEl>
                                          <p:spTgt spid="47"/>
                                        </p:tgtEl>
                                        <p:attrNameLst>
                                          <p:attrName>style.visibility</p:attrName>
                                        </p:attrNameLst>
                                      </p:cBhvr>
                                      <p:to>
                                        <p:strVal val="visible"/>
                                      </p:to>
                                    </p:set>
                                    <p:anim calcmode="lin" valueType="num">
                                      <p:cBhvr>
                                        <p:cTn id="202" dur="2000" fill="hold"/>
                                        <p:tgtEl>
                                          <p:spTgt spid="47"/>
                                        </p:tgtEl>
                                        <p:attrNameLst>
                                          <p:attrName>ppt_w</p:attrName>
                                        </p:attrNameLst>
                                      </p:cBhvr>
                                      <p:tavLst>
                                        <p:tav tm="0">
                                          <p:val>
                                            <p:fltVal val="0"/>
                                          </p:val>
                                        </p:tav>
                                        <p:tav tm="100000">
                                          <p:val>
                                            <p:strVal val="#ppt_w"/>
                                          </p:val>
                                        </p:tav>
                                      </p:tavLst>
                                    </p:anim>
                                    <p:anim calcmode="lin" valueType="num">
                                      <p:cBhvr>
                                        <p:cTn id="203" dur="2000" fill="hold"/>
                                        <p:tgtEl>
                                          <p:spTgt spid="47"/>
                                        </p:tgtEl>
                                        <p:attrNameLst>
                                          <p:attrName>ppt_h</p:attrName>
                                        </p:attrNameLst>
                                      </p:cBhvr>
                                      <p:tavLst>
                                        <p:tav tm="0">
                                          <p:val>
                                            <p:fltVal val="0"/>
                                          </p:val>
                                        </p:tav>
                                        <p:tav tm="100000">
                                          <p:val>
                                            <p:strVal val="#ppt_h"/>
                                          </p:val>
                                        </p:tav>
                                      </p:tavLst>
                                    </p:anim>
                                    <p:anim calcmode="lin" valueType="num">
                                      <p:cBhvr>
                                        <p:cTn id="204" dur="2000" fill="hold"/>
                                        <p:tgtEl>
                                          <p:spTgt spid="47"/>
                                        </p:tgtEl>
                                        <p:attrNameLst>
                                          <p:attrName>style.rotation</p:attrName>
                                        </p:attrNameLst>
                                      </p:cBhvr>
                                      <p:tavLst>
                                        <p:tav tm="0">
                                          <p:val>
                                            <p:fltVal val="90"/>
                                          </p:val>
                                        </p:tav>
                                        <p:tav tm="100000">
                                          <p:val>
                                            <p:fltVal val="0"/>
                                          </p:val>
                                        </p:tav>
                                      </p:tavLst>
                                    </p:anim>
                                    <p:animEffect transition="in" filter="fade">
                                      <p:cBhvr>
                                        <p:cTn id="205" dur="2000"/>
                                        <p:tgtEl>
                                          <p:spTgt spid="47"/>
                                        </p:tgtEl>
                                      </p:cBhvr>
                                    </p:animEffect>
                                  </p:childTnLst>
                                </p:cTn>
                              </p:par>
                              <p:par>
                                <p:cTn id="206" presetID="31" presetClass="entr" presetSubtype="0" fill="hold" nodeType="withEffect">
                                  <p:stCondLst>
                                    <p:cond delay="0"/>
                                  </p:stCondLst>
                                  <p:childTnLst>
                                    <p:set>
                                      <p:cBhvr>
                                        <p:cTn id="207" dur="1" fill="hold">
                                          <p:stCondLst>
                                            <p:cond delay="0"/>
                                          </p:stCondLst>
                                        </p:cTn>
                                        <p:tgtEl>
                                          <p:spTgt spid="55"/>
                                        </p:tgtEl>
                                        <p:attrNameLst>
                                          <p:attrName>style.visibility</p:attrName>
                                        </p:attrNameLst>
                                      </p:cBhvr>
                                      <p:to>
                                        <p:strVal val="visible"/>
                                      </p:to>
                                    </p:set>
                                    <p:anim calcmode="lin" valueType="num">
                                      <p:cBhvr>
                                        <p:cTn id="208" dur="2000" fill="hold"/>
                                        <p:tgtEl>
                                          <p:spTgt spid="55"/>
                                        </p:tgtEl>
                                        <p:attrNameLst>
                                          <p:attrName>ppt_w</p:attrName>
                                        </p:attrNameLst>
                                      </p:cBhvr>
                                      <p:tavLst>
                                        <p:tav tm="0">
                                          <p:val>
                                            <p:fltVal val="0"/>
                                          </p:val>
                                        </p:tav>
                                        <p:tav tm="100000">
                                          <p:val>
                                            <p:strVal val="#ppt_w"/>
                                          </p:val>
                                        </p:tav>
                                      </p:tavLst>
                                    </p:anim>
                                    <p:anim calcmode="lin" valueType="num">
                                      <p:cBhvr>
                                        <p:cTn id="209" dur="2000" fill="hold"/>
                                        <p:tgtEl>
                                          <p:spTgt spid="55"/>
                                        </p:tgtEl>
                                        <p:attrNameLst>
                                          <p:attrName>ppt_h</p:attrName>
                                        </p:attrNameLst>
                                      </p:cBhvr>
                                      <p:tavLst>
                                        <p:tav tm="0">
                                          <p:val>
                                            <p:fltVal val="0"/>
                                          </p:val>
                                        </p:tav>
                                        <p:tav tm="100000">
                                          <p:val>
                                            <p:strVal val="#ppt_h"/>
                                          </p:val>
                                        </p:tav>
                                      </p:tavLst>
                                    </p:anim>
                                    <p:anim calcmode="lin" valueType="num">
                                      <p:cBhvr>
                                        <p:cTn id="210" dur="2000" fill="hold"/>
                                        <p:tgtEl>
                                          <p:spTgt spid="55"/>
                                        </p:tgtEl>
                                        <p:attrNameLst>
                                          <p:attrName>style.rotation</p:attrName>
                                        </p:attrNameLst>
                                      </p:cBhvr>
                                      <p:tavLst>
                                        <p:tav tm="0">
                                          <p:val>
                                            <p:fltVal val="90"/>
                                          </p:val>
                                        </p:tav>
                                        <p:tav tm="100000">
                                          <p:val>
                                            <p:fltVal val="0"/>
                                          </p:val>
                                        </p:tav>
                                      </p:tavLst>
                                    </p:anim>
                                    <p:animEffect transition="in" filter="fade">
                                      <p:cBhvr>
                                        <p:cTn id="211" dur="2000"/>
                                        <p:tgtEl>
                                          <p:spTgt spid="55"/>
                                        </p:tgtEl>
                                      </p:cBhvr>
                                    </p:animEffect>
                                  </p:childTnLst>
                                </p:cTn>
                              </p:par>
                              <p:par>
                                <p:cTn id="212" presetID="31" presetClass="entr" presetSubtype="0" fill="hold" nodeType="withEffect">
                                  <p:stCondLst>
                                    <p:cond delay="0"/>
                                  </p:stCondLst>
                                  <p:childTnLst>
                                    <p:set>
                                      <p:cBhvr>
                                        <p:cTn id="213" dur="1" fill="hold">
                                          <p:stCondLst>
                                            <p:cond delay="0"/>
                                          </p:stCondLst>
                                        </p:cTn>
                                        <p:tgtEl>
                                          <p:spTgt spid="51"/>
                                        </p:tgtEl>
                                        <p:attrNameLst>
                                          <p:attrName>style.visibility</p:attrName>
                                        </p:attrNameLst>
                                      </p:cBhvr>
                                      <p:to>
                                        <p:strVal val="visible"/>
                                      </p:to>
                                    </p:set>
                                    <p:anim calcmode="lin" valueType="num">
                                      <p:cBhvr>
                                        <p:cTn id="214" dur="2000" fill="hold"/>
                                        <p:tgtEl>
                                          <p:spTgt spid="51"/>
                                        </p:tgtEl>
                                        <p:attrNameLst>
                                          <p:attrName>ppt_w</p:attrName>
                                        </p:attrNameLst>
                                      </p:cBhvr>
                                      <p:tavLst>
                                        <p:tav tm="0">
                                          <p:val>
                                            <p:fltVal val="0"/>
                                          </p:val>
                                        </p:tav>
                                        <p:tav tm="100000">
                                          <p:val>
                                            <p:strVal val="#ppt_w"/>
                                          </p:val>
                                        </p:tav>
                                      </p:tavLst>
                                    </p:anim>
                                    <p:anim calcmode="lin" valueType="num">
                                      <p:cBhvr>
                                        <p:cTn id="215" dur="2000" fill="hold"/>
                                        <p:tgtEl>
                                          <p:spTgt spid="51"/>
                                        </p:tgtEl>
                                        <p:attrNameLst>
                                          <p:attrName>ppt_h</p:attrName>
                                        </p:attrNameLst>
                                      </p:cBhvr>
                                      <p:tavLst>
                                        <p:tav tm="0">
                                          <p:val>
                                            <p:fltVal val="0"/>
                                          </p:val>
                                        </p:tav>
                                        <p:tav tm="100000">
                                          <p:val>
                                            <p:strVal val="#ppt_h"/>
                                          </p:val>
                                        </p:tav>
                                      </p:tavLst>
                                    </p:anim>
                                    <p:anim calcmode="lin" valueType="num">
                                      <p:cBhvr>
                                        <p:cTn id="216" dur="2000" fill="hold"/>
                                        <p:tgtEl>
                                          <p:spTgt spid="51"/>
                                        </p:tgtEl>
                                        <p:attrNameLst>
                                          <p:attrName>style.rotation</p:attrName>
                                        </p:attrNameLst>
                                      </p:cBhvr>
                                      <p:tavLst>
                                        <p:tav tm="0">
                                          <p:val>
                                            <p:fltVal val="90"/>
                                          </p:val>
                                        </p:tav>
                                        <p:tav tm="100000">
                                          <p:val>
                                            <p:fltVal val="0"/>
                                          </p:val>
                                        </p:tav>
                                      </p:tavLst>
                                    </p:anim>
                                    <p:animEffect transition="in" filter="fade">
                                      <p:cBhvr>
                                        <p:cTn id="217" dur="2000"/>
                                        <p:tgtEl>
                                          <p:spTgt spid="51"/>
                                        </p:tgtEl>
                                      </p:cBhvr>
                                    </p:animEffect>
                                  </p:childTnLst>
                                </p:cTn>
                              </p:par>
                              <p:par>
                                <p:cTn id="218" presetID="31" presetClass="entr" presetSubtype="0" fill="hold" nodeType="withEffect">
                                  <p:stCondLst>
                                    <p:cond delay="0"/>
                                  </p:stCondLst>
                                  <p:childTnLst>
                                    <p:set>
                                      <p:cBhvr>
                                        <p:cTn id="219" dur="1" fill="hold">
                                          <p:stCondLst>
                                            <p:cond delay="0"/>
                                          </p:stCondLst>
                                        </p:cTn>
                                        <p:tgtEl>
                                          <p:spTgt spid="46"/>
                                        </p:tgtEl>
                                        <p:attrNameLst>
                                          <p:attrName>style.visibility</p:attrName>
                                        </p:attrNameLst>
                                      </p:cBhvr>
                                      <p:to>
                                        <p:strVal val="visible"/>
                                      </p:to>
                                    </p:set>
                                    <p:anim calcmode="lin" valueType="num">
                                      <p:cBhvr>
                                        <p:cTn id="220" dur="2000" fill="hold"/>
                                        <p:tgtEl>
                                          <p:spTgt spid="46"/>
                                        </p:tgtEl>
                                        <p:attrNameLst>
                                          <p:attrName>ppt_w</p:attrName>
                                        </p:attrNameLst>
                                      </p:cBhvr>
                                      <p:tavLst>
                                        <p:tav tm="0">
                                          <p:val>
                                            <p:fltVal val="0"/>
                                          </p:val>
                                        </p:tav>
                                        <p:tav tm="100000">
                                          <p:val>
                                            <p:strVal val="#ppt_w"/>
                                          </p:val>
                                        </p:tav>
                                      </p:tavLst>
                                    </p:anim>
                                    <p:anim calcmode="lin" valueType="num">
                                      <p:cBhvr>
                                        <p:cTn id="221" dur="2000" fill="hold"/>
                                        <p:tgtEl>
                                          <p:spTgt spid="46"/>
                                        </p:tgtEl>
                                        <p:attrNameLst>
                                          <p:attrName>ppt_h</p:attrName>
                                        </p:attrNameLst>
                                      </p:cBhvr>
                                      <p:tavLst>
                                        <p:tav tm="0">
                                          <p:val>
                                            <p:fltVal val="0"/>
                                          </p:val>
                                        </p:tav>
                                        <p:tav tm="100000">
                                          <p:val>
                                            <p:strVal val="#ppt_h"/>
                                          </p:val>
                                        </p:tav>
                                      </p:tavLst>
                                    </p:anim>
                                    <p:anim calcmode="lin" valueType="num">
                                      <p:cBhvr>
                                        <p:cTn id="222" dur="2000" fill="hold"/>
                                        <p:tgtEl>
                                          <p:spTgt spid="46"/>
                                        </p:tgtEl>
                                        <p:attrNameLst>
                                          <p:attrName>style.rotation</p:attrName>
                                        </p:attrNameLst>
                                      </p:cBhvr>
                                      <p:tavLst>
                                        <p:tav tm="0">
                                          <p:val>
                                            <p:fltVal val="90"/>
                                          </p:val>
                                        </p:tav>
                                        <p:tav tm="100000">
                                          <p:val>
                                            <p:fltVal val="0"/>
                                          </p:val>
                                        </p:tav>
                                      </p:tavLst>
                                    </p:anim>
                                    <p:animEffect transition="in" filter="fade">
                                      <p:cBhvr>
                                        <p:cTn id="223" dur="2000"/>
                                        <p:tgtEl>
                                          <p:spTgt spid="46"/>
                                        </p:tgtEl>
                                      </p:cBhvr>
                                    </p:animEffect>
                                  </p:childTnLst>
                                </p:cTn>
                              </p:par>
                              <p:par>
                                <p:cTn id="224" presetID="31" presetClass="entr" presetSubtype="0" fill="hold" nodeType="withEffect">
                                  <p:stCondLst>
                                    <p:cond delay="0"/>
                                  </p:stCondLst>
                                  <p:childTnLst>
                                    <p:set>
                                      <p:cBhvr>
                                        <p:cTn id="225" dur="1" fill="hold">
                                          <p:stCondLst>
                                            <p:cond delay="0"/>
                                          </p:stCondLst>
                                        </p:cTn>
                                        <p:tgtEl>
                                          <p:spTgt spid="59"/>
                                        </p:tgtEl>
                                        <p:attrNameLst>
                                          <p:attrName>style.visibility</p:attrName>
                                        </p:attrNameLst>
                                      </p:cBhvr>
                                      <p:to>
                                        <p:strVal val="visible"/>
                                      </p:to>
                                    </p:set>
                                    <p:anim calcmode="lin" valueType="num">
                                      <p:cBhvr>
                                        <p:cTn id="226" dur="2000" fill="hold"/>
                                        <p:tgtEl>
                                          <p:spTgt spid="59"/>
                                        </p:tgtEl>
                                        <p:attrNameLst>
                                          <p:attrName>ppt_w</p:attrName>
                                        </p:attrNameLst>
                                      </p:cBhvr>
                                      <p:tavLst>
                                        <p:tav tm="0">
                                          <p:val>
                                            <p:fltVal val="0"/>
                                          </p:val>
                                        </p:tav>
                                        <p:tav tm="100000">
                                          <p:val>
                                            <p:strVal val="#ppt_w"/>
                                          </p:val>
                                        </p:tav>
                                      </p:tavLst>
                                    </p:anim>
                                    <p:anim calcmode="lin" valueType="num">
                                      <p:cBhvr>
                                        <p:cTn id="227" dur="2000" fill="hold"/>
                                        <p:tgtEl>
                                          <p:spTgt spid="59"/>
                                        </p:tgtEl>
                                        <p:attrNameLst>
                                          <p:attrName>ppt_h</p:attrName>
                                        </p:attrNameLst>
                                      </p:cBhvr>
                                      <p:tavLst>
                                        <p:tav tm="0">
                                          <p:val>
                                            <p:fltVal val="0"/>
                                          </p:val>
                                        </p:tav>
                                        <p:tav tm="100000">
                                          <p:val>
                                            <p:strVal val="#ppt_h"/>
                                          </p:val>
                                        </p:tav>
                                      </p:tavLst>
                                    </p:anim>
                                    <p:anim calcmode="lin" valueType="num">
                                      <p:cBhvr>
                                        <p:cTn id="228" dur="2000" fill="hold"/>
                                        <p:tgtEl>
                                          <p:spTgt spid="59"/>
                                        </p:tgtEl>
                                        <p:attrNameLst>
                                          <p:attrName>style.rotation</p:attrName>
                                        </p:attrNameLst>
                                      </p:cBhvr>
                                      <p:tavLst>
                                        <p:tav tm="0">
                                          <p:val>
                                            <p:fltVal val="90"/>
                                          </p:val>
                                        </p:tav>
                                        <p:tav tm="100000">
                                          <p:val>
                                            <p:fltVal val="0"/>
                                          </p:val>
                                        </p:tav>
                                      </p:tavLst>
                                    </p:anim>
                                    <p:animEffect transition="in" filter="fade">
                                      <p:cBhvr>
                                        <p:cTn id="229" dur="2000"/>
                                        <p:tgtEl>
                                          <p:spTgt spid="59"/>
                                        </p:tgtEl>
                                      </p:cBhvr>
                                    </p:animEffect>
                                  </p:childTnLst>
                                </p:cTn>
                              </p:par>
                              <p:par>
                                <p:cTn id="230" presetID="31" presetClass="entr" presetSubtype="0" fill="hold" nodeType="withEffect">
                                  <p:stCondLst>
                                    <p:cond delay="0"/>
                                  </p:stCondLst>
                                  <p:childTnLst>
                                    <p:set>
                                      <p:cBhvr>
                                        <p:cTn id="231" dur="1" fill="hold">
                                          <p:stCondLst>
                                            <p:cond delay="0"/>
                                          </p:stCondLst>
                                        </p:cTn>
                                        <p:tgtEl>
                                          <p:spTgt spid="58"/>
                                        </p:tgtEl>
                                        <p:attrNameLst>
                                          <p:attrName>style.visibility</p:attrName>
                                        </p:attrNameLst>
                                      </p:cBhvr>
                                      <p:to>
                                        <p:strVal val="visible"/>
                                      </p:to>
                                    </p:set>
                                    <p:anim calcmode="lin" valueType="num">
                                      <p:cBhvr>
                                        <p:cTn id="232" dur="2000" fill="hold"/>
                                        <p:tgtEl>
                                          <p:spTgt spid="58"/>
                                        </p:tgtEl>
                                        <p:attrNameLst>
                                          <p:attrName>ppt_w</p:attrName>
                                        </p:attrNameLst>
                                      </p:cBhvr>
                                      <p:tavLst>
                                        <p:tav tm="0">
                                          <p:val>
                                            <p:fltVal val="0"/>
                                          </p:val>
                                        </p:tav>
                                        <p:tav tm="100000">
                                          <p:val>
                                            <p:strVal val="#ppt_w"/>
                                          </p:val>
                                        </p:tav>
                                      </p:tavLst>
                                    </p:anim>
                                    <p:anim calcmode="lin" valueType="num">
                                      <p:cBhvr>
                                        <p:cTn id="233" dur="2000" fill="hold"/>
                                        <p:tgtEl>
                                          <p:spTgt spid="58"/>
                                        </p:tgtEl>
                                        <p:attrNameLst>
                                          <p:attrName>ppt_h</p:attrName>
                                        </p:attrNameLst>
                                      </p:cBhvr>
                                      <p:tavLst>
                                        <p:tav tm="0">
                                          <p:val>
                                            <p:fltVal val="0"/>
                                          </p:val>
                                        </p:tav>
                                        <p:tav tm="100000">
                                          <p:val>
                                            <p:strVal val="#ppt_h"/>
                                          </p:val>
                                        </p:tav>
                                      </p:tavLst>
                                    </p:anim>
                                    <p:anim calcmode="lin" valueType="num">
                                      <p:cBhvr>
                                        <p:cTn id="234" dur="2000" fill="hold"/>
                                        <p:tgtEl>
                                          <p:spTgt spid="58"/>
                                        </p:tgtEl>
                                        <p:attrNameLst>
                                          <p:attrName>style.rotation</p:attrName>
                                        </p:attrNameLst>
                                      </p:cBhvr>
                                      <p:tavLst>
                                        <p:tav tm="0">
                                          <p:val>
                                            <p:fltVal val="90"/>
                                          </p:val>
                                        </p:tav>
                                        <p:tav tm="100000">
                                          <p:val>
                                            <p:fltVal val="0"/>
                                          </p:val>
                                        </p:tav>
                                      </p:tavLst>
                                    </p:anim>
                                    <p:animEffect transition="in" filter="fade">
                                      <p:cBhvr>
                                        <p:cTn id="235" dur="2000"/>
                                        <p:tgtEl>
                                          <p:spTgt spid="58"/>
                                        </p:tgtEl>
                                      </p:cBhvr>
                                    </p:animEffect>
                                  </p:childTnLst>
                                </p:cTn>
                              </p:par>
                              <p:par>
                                <p:cTn id="236" presetID="31" presetClass="entr" presetSubtype="0" fill="hold" nodeType="withEffect">
                                  <p:stCondLst>
                                    <p:cond delay="0"/>
                                  </p:stCondLst>
                                  <p:childTnLst>
                                    <p:set>
                                      <p:cBhvr>
                                        <p:cTn id="237" dur="1" fill="hold">
                                          <p:stCondLst>
                                            <p:cond delay="0"/>
                                          </p:stCondLst>
                                        </p:cTn>
                                        <p:tgtEl>
                                          <p:spTgt spid="45"/>
                                        </p:tgtEl>
                                        <p:attrNameLst>
                                          <p:attrName>style.visibility</p:attrName>
                                        </p:attrNameLst>
                                      </p:cBhvr>
                                      <p:to>
                                        <p:strVal val="visible"/>
                                      </p:to>
                                    </p:set>
                                    <p:anim calcmode="lin" valueType="num">
                                      <p:cBhvr>
                                        <p:cTn id="238" dur="2000" fill="hold"/>
                                        <p:tgtEl>
                                          <p:spTgt spid="45"/>
                                        </p:tgtEl>
                                        <p:attrNameLst>
                                          <p:attrName>ppt_w</p:attrName>
                                        </p:attrNameLst>
                                      </p:cBhvr>
                                      <p:tavLst>
                                        <p:tav tm="0">
                                          <p:val>
                                            <p:fltVal val="0"/>
                                          </p:val>
                                        </p:tav>
                                        <p:tav tm="100000">
                                          <p:val>
                                            <p:strVal val="#ppt_w"/>
                                          </p:val>
                                        </p:tav>
                                      </p:tavLst>
                                    </p:anim>
                                    <p:anim calcmode="lin" valueType="num">
                                      <p:cBhvr>
                                        <p:cTn id="239" dur="2000" fill="hold"/>
                                        <p:tgtEl>
                                          <p:spTgt spid="45"/>
                                        </p:tgtEl>
                                        <p:attrNameLst>
                                          <p:attrName>ppt_h</p:attrName>
                                        </p:attrNameLst>
                                      </p:cBhvr>
                                      <p:tavLst>
                                        <p:tav tm="0">
                                          <p:val>
                                            <p:fltVal val="0"/>
                                          </p:val>
                                        </p:tav>
                                        <p:tav tm="100000">
                                          <p:val>
                                            <p:strVal val="#ppt_h"/>
                                          </p:val>
                                        </p:tav>
                                      </p:tavLst>
                                    </p:anim>
                                    <p:anim calcmode="lin" valueType="num">
                                      <p:cBhvr>
                                        <p:cTn id="240" dur="2000" fill="hold"/>
                                        <p:tgtEl>
                                          <p:spTgt spid="45"/>
                                        </p:tgtEl>
                                        <p:attrNameLst>
                                          <p:attrName>style.rotation</p:attrName>
                                        </p:attrNameLst>
                                      </p:cBhvr>
                                      <p:tavLst>
                                        <p:tav tm="0">
                                          <p:val>
                                            <p:fltVal val="90"/>
                                          </p:val>
                                        </p:tav>
                                        <p:tav tm="100000">
                                          <p:val>
                                            <p:fltVal val="0"/>
                                          </p:val>
                                        </p:tav>
                                      </p:tavLst>
                                    </p:anim>
                                    <p:animEffect transition="in" filter="fade">
                                      <p:cBhvr>
                                        <p:cTn id="241" dur="2000"/>
                                        <p:tgtEl>
                                          <p:spTgt spid="45"/>
                                        </p:tgtEl>
                                      </p:cBhvr>
                                    </p:animEffect>
                                  </p:childTnLst>
                                </p:cTn>
                              </p:par>
                              <p:par>
                                <p:cTn id="242" presetID="31" presetClass="entr" presetSubtype="0" fill="hold" nodeType="withEffect">
                                  <p:stCondLst>
                                    <p:cond delay="0"/>
                                  </p:stCondLst>
                                  <p:childTnLst>
                                    <p:set>
                                      <p:cBhvr>
                                        <p:cTn id="243" dur="1" fill="hold">
                                          <p:stCondLst>
                                            <p:cond delay="0"/>
                                          </p:stCondLst>
                                        </p:cTn>
                                        <p:tgtEl>
                                          <p:spTgt spid="57"/>
                                        </p:tgtEl>
                                        <p:attrNameLst>
                                          <p:attrName>style.visibility</p:attrName>
                                        </p:attrNameLst>
                                      </p:cBhvr>
                                      <p:to>
                                        <p:strVal val="visible"/>
                                      </p:to>
                                    </p:set>
                                    <p:anim calcmode="lin" valueType="num">
                                      <p:cBhvr>
                                        <p:cTn id="244" dur="2000" fill="hold"/>
                                        <p:tgtEl>
                                          <p:spTgt spid="57"/>
                                        </p:tgtEl>
                                        <p:attrNameLst>
                                          <p:attrName>ppt_w</p:attrName>
                                        </p:attrNameLst>
                                      </p:cBhvr>
                                      <p:tavLst>
                                        <p:tav tm="0">
                                          <p:val>
                                            <p:fltVal val="0"/>
                                          </p:val>
                                        </p:tav>
                                        <p:tav tm="100000">
                                          <p:val>
                                            <p:strVal val="#ppt_w"/>
                                          </p:val>
                                        </p:tav>
                                      </p:tavLst>
                                    </p:anim>
                                    <p:anim calcmode="lin" valueType="num">
                                      <p:cBhvr>
                                        <p:cTn id="245" dur="2000" fill="hold"/>
                                        <p:tgtEl>
                                          <p:spTgt spid="57"/>
                                        </p:tgtEl>
                                        <p:attrNameLst>
                                          <p:attrName>ppt_h</p:attrName>
                                        </p:attrNameLst>
                                      </p:cBhvr>
                                      <p:tavLst>
                                        <p:tav tm="0">
                                          <p:val>
                                            <p:fltVal val="0"/>
                                          </p:val>
                                        </p:tav>
                                        <p:tav tm="100000">
                                          <p:val>
                                            <p:strVal val="#ppt_h"/>
                                          </p:val>
                                        </p:tav>
                                      </p:tavLst>
                                    </p:anim>
                                    <p:anim calcmode="lin" valueType="num">
                                      <p:cBhvr>
                                        <p:cTn id="246" dur="2000" fill="hold"/>
                                        <p:tgtEl>
                                          <p:spTgt spid="57"/>
                                        </p:tgtEl>
                                        <p:attrNameLst>
                                          <p:attrName>style.rotation</p:attrName>
                                        </p:attrNameLst>
                                      </p:cBhvr>
                                      <p:tavLst>
                                        <p:tav tm="0">
                                          <p:val>
                                            <p:fltVal val="90"/>
                                          </p:val>
                                        </p:tav>
                                        <p:tav tm="100000">
                                          <p:val>
                                            <p:fltVal val="0"/>
                                          </p:val>
                                        </p:tav>
                                      </p:tavLst>
                                    </p:anim>
                                    <p:animEffect transition="in" filter="fade">
                                      <p:cBhvr>
                                        <p:cTn id="247" dur="2000"/>
                                        <p:tgtEl>
                                          <p:spTgt spid="57"/>
                                        </p:tgtEl>
                                      </p:cBhvr>
                                    </p:animEffect>
                                  </p:childTnLst>
                                </p:cTn>
                              </p:par>
                              <p:par>
                                <p:cTn id="248" presetID="31" presetClass="entr" presetSubtype="0" fill="hold" nodeType="withEffect">
                                  <p:stCondLst>
                                    <p:cond delay="0"/>
                                  </p:stCondLst>
                                  <p:childTnLst>
                                    <p:set>
                                      <p:cBhvr>
                                        <p:cTn id="249" dur="1" fill="hold">
                                          <p:stCondLst>
                                            <p:cond delay="0"/>
                                          </p:stCondLst>
                                        </p:cTn>
                                        <p:tgtEl>
                                          <p:spTgt spid="48"/>
                                        </p:tgtEl>
                                        <p:attrNameLst>
                                          <p:attrName>style.visibility</p:attrName>
                                        </p:attrNameLst>
                                      </p:cBhvr>
                                      <p:to>
                                        <p:strVal val="visible"/>
                                      </p:to>
                                    </p:set>
                                    <p:anim calcmode="lin" valueType="num">
                                      <p:cBhvr>
                                        <p:cTn id="250" dur="2000" fill="hold"/>
                                        <p:tgtEl>
                                          <p:spTgt spid="48"/>
                                        </p:tgtEl>
                                        <p:attrNameLst>
                                          <p:attrName>ppt_w</p:attrName>
                                        </p:attrNameLst>
                                      </p:cBhvr>
                                      <p:tavLst>
                                        <p:tav tm="0">
                                          <p:val>
                                            <p:fltVal val="0"/>
                                          </p:val>
                                        </p:tav>
                                        <p:tav tm="100000">
                                          <p:val>
                                            <p:strVal val="#ppt_w"/>
                                          </p:val>
                                        </p:tav>
                                      </p:tavLst>
                                    </p:anim>
                                    <p:anim calcmode="lin" valueType="num">
                                      <p:cBhvr>
                                        <p:cTn id="251" dur="2000" fill="hold"/>
                                        <p:tgtEl>
                                          <p:spTgt spid="48"/>
                                        </p:tgtEl>
                                        <p:attrNameLst>
                                          <p:attrName>ppt_h</p:attrName>
                                        </p:attrNameLst>
                                      </p:cBhvr>
                                      <p:tavLst>
                                        <p:tav tm="0">
                                          <p:val>
                                            <p:fltVal val="0"/>
                                          </p:val>
                                        </p:tav>
                                        <p:tav tm="100000">
                                          <p:val>
                                            <p:strVal val="#ppt_h"/>
                                          </p:val>
                                        </p:tav>
                                      </p:tavLst>
                                    </p:anim>
                                    <p:anim calcmode="lin" valueType="num">
                                      <p:cBhvr>
                                        <p:cTn id="252" dur="2000" fill="hold"/>
                                        <p:tgtEl>
                                          <p:spTgt spid="48"/>
                                        </p:tgtEl>
                                        <p:attrNameLst>
                                          <p:attrName>style.rotation</p:attrName>
                                        </p:attrNameLst>
                                      </p:cBhvr>
                                      <p:tavLst>
                                        <p:tav tm="0">
                                          <p:val>
                                            <p:fltVal val="90"/>
                                          </p:val>
                                        </p:tav>
                                        <p:tav tm="100000">
                                          <p:val>
                                            <p:fltVal val="0"/>
                                          </p:val>
                                        </p:tav>
                                      </p:tavLst>
                                    </p:anim>
                                    <p:animEffect transition="in" filter="fade">
                                      <p:cBhvr>
                                        <p:cTn id="253" dur="2000"/>
                                        <p:tgtEl>
                                          <p:spTgt spid="48"/>
                                        </p:tgtEl>
                                      </p:cBhvr>
                                    </p:animEffect>
                                  </p:childTnLst>
                                </p:cTn>
                              </p:par>
                              <p:par>
                                <p:cTn id="254" presetID="31" presetClass="entr" presetSubtype="0" fill="hold" nodeType="withEffect">
                                  <p:stCondLst>
                                    <p:cond delay="0"/>
                                  </p:stCondLst>
                                  <p:childTnLst>
                                    <p:set>
                                      <p:cBhvr>
                                        <p:cTn id="255" dur="1" fill="hold">
                                          <p:stCondLst>
                                            <p:cond delay="0"/>
                                          </p:stCondLst>
                                        </p:cTn>
                                        <p:tgtEl>
                                          <p:spTgt spid="49"/>
                                        </p:tgtEl>
                                        <p:attrNameLst>
                                          <p:attrName>style.visibility</p:attrName>
                                        </p:attrNameLst>
                                      </p:cBhvr>
                                      <p:to>
                                        <p:strVal val="visible"/>
                                      </p:to>
                                    </p:set>
                                    <p:anim calcmode="lin" valueType="num">
                                      <p:cBhvr>
                                        <p:cTn id="256" dur="2000" fill="hold"/>
                                        <p:tgtEl>
                                          <p:spTgt spid="49"/>
                                        </p:tgtEl>
                                        <p:attrNameLst>
                                          <p:attrName>ppt_w</p:attrName>
                                        </p:attrNameLst>
                                      </p:cBhvr>
                                      <p:tavLst>
                                        <p:tav tm="0">
                                          <p:val>
                                            <p:fltVal val="0"/>
                                          </p:val>
                                        </p:tav>
                                        <p:tav tm="100000">
                                          <p:val>
                                            <p:strVal val="#ppt_w"/>
                                          </p:val>
                                        </p:tav>
                                      </p:tavLst>
                                    </p:anim>
                                    <p:anim calcmode="lin" valueType="num">
                                      <p:cBhvr>
                                        <p:cTn id="257" dur="2000" fill="hold"/>
                                        <p:tgtEl>
                                          <p:spTgt spid="49"/>
                                        </p:tgtEl>
                                        <p:attrNameLst>
                                          <p:attrName>ppt_h</p:attrName>
                                        </p:attrNameLst>
                                      </p:cBhvr>
                                      <p:tavLst>
                                        <p:tav tm="0">
                                          <p:val>
                                            <p:fltVal val="0"/>
                                          </p:val>
                                        </p:tav>
                                        <p:tav tm="100000">
                                          <p:val>
                                            <p:strVal val="#ppt_h"/>
                                          </p:val>
                                        </p:tav>
                                      </p:tavLst>
                                    </p:anim>
                                    <p:anim calcmode="lin" valueType="num">
                                      <p:cBhvr>
                                        <p:cTn id="258" dur="2000" fill="hold"/>
                                        <p:tgtEl>
                                          <p:spTgt spid="49"/>
                                        </p:tgtEl>
                                        <p:attrNameLst>
                                          <p:attrName>style.rotation</p:attrName>
                                        </p:attrNameLst>
                                      </p:cBhvr>
                                      <p:tavLst>
                                        <p:tav tm="0">
                                          <p:val>
                                            <p:fltVal val="90"/>
                                          </p:val>
                                        </p:tav>
                                        <p:tav tm="100000">
                                          <p:val>
                                            <p:fltVal val="0"/>
                                          </p:val>
                                        </p:tav>
                                      </p:tavLst>
                                    </p:anim>
                                    <p:animEffect transition="in" filter="fade">
                                      <p:cBhvr>
                                        <p:cTn id="259" dur="2000"/>
                                        <p:tgtEl>
                                          <p:spTgt spid="49"/>
                                        </p:tgtEl>
                                      </p:cBhvr>
                                    </p:animEffect>
                                  </p:childTnLst>
                                </p:cTn>
                              </p:par>
                              <p:par>
                                <p:cTn id="260" presetID="31" presetClass="entr" presetSubtype="0" fill="hold" nodeType="withEffect">
                                  <p:stCondLst>
                                    <p:cond delay="0"/>
                                  </p:stCondLst>
                                  <p:childTnLst>
                                    <p:set>
                                      <p:cBhvr>
                                        <p:cTn id="261" dur="1" fill="hold">
                                          <p:stCondLst>
                                            <p:cond delay="0"/>
                                          </p:stCondLst>
                                        </p:cTn>
                                        <p:tgtEl>
                                          <p:spTgt spid="53"/>
                                        </p:tgtEl>
                                        <p:attrNameLst>
                                          <p:attrName>style.visibility</p:attrName>
                                        </p:attrNameLst>
                                      </p:cBhvr>
                                      <p:to>
                                        <p:strVal val="visible"/>
                                      </p:to>
                                    </p:set>
                                    <p:anim calcmode="lin" valueType="num">
                                      <p:cBhvr>
                                        <p:cTn id="262" dur="2000" fill="hold"/>
                                        <p:tgtEl>
                                          <p:spTgt spid="53"/>
                                        </p:tgtEl>
                                        <p:attrNameLst>
                                          <p:attrName>ppt_w</p:attrName>
                                        </p:attrNameLst>
                                      </p:cBhvr>
                                      <p:tavLst>
                                        <p:tav tm="0">
                                          <p:val>
                                            <p:fltVal val="0"/>
                                          </p:val>
                                        </p:tav>
                                        <p:tav tm="100000">
                                          <p:val>
                                            <p:strVal val="#ppt_w"/>
                                          </p:val>
                                        </p:tav>
                                      </p:tavLst>
                                    </p:anim>
                                    <p:anim calcmode="lin" valueType="num">
                                      <p:cBhvr>
                                        <p:cTn id="263" dur="2000" fill="hold"/>
                                        <p:tgtEl>
                                          <p:spTgt spid="53"/>
                                        </p:tgtEl>
                                        <p:attrNameLst>
                                          <p:attrName>ppt_h</p:attrName>
                                        </p:attrNameLst>
                                      </p:cBhvr>
                                      <p:tavLst>
                                        <p:tav tm="0">
                                          <p:val>
                                            <p:fltVal val="0"/>
                                          </p:val>
                                        </p:tav>
                                        <p:tav tm="100000">
                                          <p:val>
                                            <p:strVal val="#ppt_h"/>
                                          </p:val>
                                        </p:tav>
                                      </p:tavLst>
                                    </p:anim>
                                    <p:anim calcmode="lin" valueType="num">
                                      <p:cBhvr>
                                        <p:cTn id="264" dur="2000" fill="hold"/>
                                        <p:tgtEl>
                                          <p:spTgt spid="53"/>
                                        </p:tgtEl>
                                        <p:attrNameLst>
                                          <p:attrName>style.rotation</p:attrName>
                                        </p:attrNameLst>
                                      </p:cBhvr>
                                      <p:tavLst>
                                        <p:tav tm="0">
                                          <p:val>
                                            <p:fltVal val="90"/>
                                          </p:val>
                                        </p:tav>
                                        <p:tav tm="100000">
                                          <p:val>
                                            <p:fltVal val="0"/>
                                          </p:val>
                                        </p:tav>
                                      </p:tavLst>
                                    </p:anim>
                                    <p:animEffect transition="in" filter="fade">
                                      <p:cBhvr>
                                        <p:cTn id="265" dur="2000"/>
                                        <p:tgtEl>
                                          <p:spTgt spid="53"/>
                                        </p:tgtEl>
                                      </p:cBhvr>
                                    </p:animEffect>
                                  </p:childTnLst>
                                </p:cTn>
                              </p:par>
                              <p:par>
                                <p:cTn id="266" presetID="31" presetClass="entr" presetSubtype="0" fill="hold" nodeType="withEffect">
                                  <p:stCondLst>
                                    <p:cond delay="0"/>
                                  </p:stCondLst>
                                  <p:childTnLst>
                                    <p:set>
                                      <p:cBhvr>
                                        <p:cTn id="267" dur="1" fill="hold">
                                          <p:stCondLst>
                                            <p:cond delay="0"/>
                                          </p:stCondLst>
                                        </p:cTn>
                                        <p:tgtEl>
                                          <p:spTgt spid="52"/>
                                        </p:tgtEl>
                                        <p:attrNameLst>
                                          <p:attrName>style.visibility</p:attrName>
                                        </p:attrNameLst>
                                      </p:cBhvr>
                                      <p:to>
                                        <p:strVal val="visible"/>
                                      </p:to>
                                    </p:set>
                                    <p:anim calcmode="lin" valueType="num">
                                      <p:cBhvr>
                                        <p:cTn id="268" dur="2000" fill="hold"/>
                                        <p:tgtEl>
                                          <p:spTgt spid="52"/>
                                        </p:tgtEl>
                                        <p:attrNameLst>
                                          <p:attrName>ppt_w</p:attrName>
                                        </p:attrNameLst>
                                      </p:cBhvr>
                                      <p:tavLst>
                                        <p:tav tm="0">
                                          <p:val>
                                            <p:fltVal val="0"/>
                                          </p:val>
                                        </p:tav>
                                        <p:tav tm="100000">
                                          <p:val>
                                            <p:strVal val="#ppt_w"/>
                                          </p:val>
                                        </p:tav>
                                      </p:tavLst>
                                    </p:anim>
                                    <p:anim calcmode="lin" valueType="num">
                                      <p:cBhvr>
                                        <p:cTn id="269" dur="2000" fill="hold"/>
                                        <p:tgtEl>
                                          <p:spTgt spid="52"/>
                                        </p:tgtEl>
                                        <p:attrNameLst>
                                          <p:attrName>ppt_h</p:attrName>
                                        </p:attrNameLst>
                                      </p:cBhvr>
                                      <p:tavLst>
                                        <p:tav tm="0">
                                          <p:val>
                                            <p:fltVal val="0"/>
                                          </p:val>
                                        </p:tav>
                                        <p:tav tm="100000">
                                          <p:val>
                                            <p:strVal val="#ppt_h"/>
                                          </p:val>
                                        </p:tav>
                                      </p:tavLst>
                                    </p:anim>
                                    <p:anim calcmode="lin" valueType="num">
                                      <p:cBhvr>
                                        <p:cTn id="270" dur="2000" fill="hold"/>
                                        <p:tgtEl>
                                          <p:spTgt spid="52"/>
                                        </p:tgtEl>
                                        <p:attrNameLst>
                                          <p:attrName>style.rotation</p:attrName>
                                        </p:attrNameLst>
                                      </p:cBhvr>
                                      <p:tavLst>
                                        <p:tav tm="0">
                                          <p:val>
                                            <p:fltVal val="90"/>
                                          </p:val>
                                        </p:tav>
                                        <p:tav tm="100000">
                                          <p:val>
                                            <p:fltVal val="0"/>
                                          </p:val>
                                        </p:tav>
                                      </p:tavLst>
                                    </p:anim>
                                    <p:animEffect transition="in" filter="fade">
                                      <p:cBhvr>
                                        <p:cTn id="271" dur="2000"/>
                                        <p:tgtEl>
                                          <p:spTgt spid="52"/>
                                        </p:tgtEl>
                                      </p:cBhvr>
                                    </p:animEffect>
                                  </p:childTnLst>
                                </p:cTn>
                              </p:par>
                              <p:par>
                                <p:cTn id="272" presetID="31" presetClass="entr" presetSubtype="0" fill="hold" nodeType="withEffect">
                                  <p:stCondLst>
                                    <p:cond delay="0"/>
                                  </p:stCondLst>
                                  <p:childTnLst>
                                    <p:set>
                                      <p:cBhvr>
                                        <p:cTn id="273" dur="1" fill="hold">
                                          <p:stCondLst>
                                            <p:cond delay="0"/>
                                          </p:stCondLst>
                                        </p:cTn>
                                        <p:tgtEl>
                                          <p:spTgt spid="56"/>
                                        </p:tgtEl>
                                        <p:attrNameLst>
                                          <p:attrName>style.visibility</p:attrName>
                                        </p:attrNameLst>
                                      </p:cBhvr>
                                      <p:to>
                                        <p:strVal val="visible"/>
                                      </p:to>
                                    </p:set>
                                    <p:anim calcmode="lin" valueType="num">
                                      <p:cBhvr>
                                        <p:cTn id="274" dur="2000" fill="hold"/>
                                        <p:tgtEl>
                                          <p:spTgt spid="56"/>
                                        </p:tgtEl>
                                        <p:attrNameLst>
                                          <p:attrName>ppt_w</p:attrName>
                                        </p:attrNameLst>
                                      </p:cBhvr>
                                      <p:tavLst>
                                        <p:tav tm="0">
                                          <p:val>
                                            <p:fltVal val="0"/>
                                          </p:val>
                                        </p:tav>
                                        <p:tav tm="100000">
                                          <p:val>
                                            <p:strVal val="#ppt_w"/>
                                          </p:val>
                                        </p:tav>
                                      </p:tavLst>
                                    </p:anim>
                                    <p:anim calcmode="lin" valueType="num">
                                      <p:cBhvr>
                                        <p:cTn id="275" dur="2000" fill="hold"/>
                                        <p:tgtEl>
                                          <p:spTgt spid="56"/>
                                        </p:tgtEl>
                                        <p:attrNameLst>
                                          <p:attrName>ppt_h</p:attrName>
                                        </p:attrNameLst>
                                      </p:cBhvr>
                                      <p:tavLst>
                                        <p:tav tm="0">
                                          <p:val>
                                            <p:fltVal val="0"/>
                                          </p:val>
                                        </p:tav>
                                        <p:tav tm="100000">
                                          <p:val>
                                            <p:strVal val="#ppt_h"/>
                                          </p:val>
                                        </p:tav>
                                      </p:tavLst>
                                    </p:anim>
                                    <p:anim calcmode="lin" valueType="num">
                                      <p:cBhvr>
                                        <p:cTn id="276" dur="2000" fill="hold"/>
                                        <p:tgtEl>
                                          <p:spTgt spid="56"/>
                                        </p:tgtEl>
                                        <p:attrNameLst>
                                          <p:attrName>style.rotation</p:attrName>
                                        </p:attrNameLst>
                                      </p:cBhvr>
                                      <p:tavLst>
                                        <p:tav tm="0">
                                          <p:val>
                                            <p:fltVal val="90"/>
                                          </p:val>
                                        </p:tav>
                                        <p:tav tm="100000">
                                          <p:val>
                                            <p:fltVal val="0"/>
                                          </p:val>
                                        </p:tav>
                                      </p:tavLst>
                                    </p:anim>
                                    <p:animEffect transition="in" filter="fade">
                                      <p:cBhvr>
                                        <p:cTn id="277" dur="2000"/>
                                        <p:tgtEl>
                                          <p:spTgt spid="56"/>
                                        </p:tgtEl>
                                      </p:cBhvr>
                                    </p:animEffect>
                                  </p:childTnLst>
                                </p:cTn>
                              </p:par>
                            </p:childTnLst>
                          </p:cTn>
                        </p:par>
                      </p:childTnLst>
                    </p:cTn>
                  </p:par>
                  <p:par>
                    <p:cTn id="278" fill="hold">
                      <p:stCondLst>
                        <p:cond delay="indefinite"/>
                      </p:stCondLst>
                      <p:childTnLst>
                        <p:par>
                          <p:cTn id="279" fill="hold">
                            <p:stCondLst>
                              <p:cond delay="0"/>
                            </p:stCondLst>
                            <p:childTnLst>
                              <p:par>
                                <p:cTn id="280" presetID="42" presetClass="entr" presetSubtype="0" fill="hold" grpId="0" nodeType="clickEffect">
                                  <p:stCondLst>
                                    <p:cond delay="0"/>
                                  </p:stCondLst>
                                  <p:childTnLst>
                                    <p:set>
                                      <p:cBhvr>
                                        <p:cTn id="281" dur="1" fill="hold">
                                          <p:stCondLst>
                                            <p:cond delay="0"/>
                                          </p:stCondLst>
                                        </p:cTn>
                                        <p:tgtEl>
                                          <p:spTgt spid="90"/>
                                        </p:tgtEl>
                                        <p:attrNameLst>
                                          <p:attrName>style.visibility</p:attrName>
                                        </p:attrNameLst>
                                      </p:cBhvr>
                                      <p:to>
                                        <p:strVal val="visible"/>
                                      </p:to>
                                    </p:set>
                                    <p:animEffect transition="in" filter="fade">
                                      <p:cBhvr>
                                        <p:cTn id="282" dur="1000"/>
                                        <p:tgtEl>
                                          <p:spTgt spid="90"/>
                                        </p:tgtEl>
                                      </p:cBhvr>
                                    </p:animEffect>
                                    <p:anim calcmode="lin" valueType="num">
                                      <p:cBhvr>
                                        <p:cTn id="283" dur="1000" fill="hold"/>
                                        <p:tgtEl>
                                          <p:spTgt spid="90"/>
                                        </p:tgtEl>
                                        <p:attrNameLst>
                                          <p:attrName>ppt_x</p:attrName>
                                        </p:attrNameLst>
                                      </p:cBhvr>
                                      <p:tavLst>
                                        <p:tav tm="0">
                                          <p:val>
                                            <p:strVal val="#ppt_x"/>
                                          </p:val>
                                        </p:tav>
                                        <p:tav tm="100000">
                                          <p:val>
                                            <p:strVal val="#ppt_x"/>
                                          </p:val>
                                        </p:tav>
                                      </p:tavLst>
                                    </p:anim>
                                    <p:anim calcmode="lin" valueType="num">
                                      <p:cBhvr>
                                        <p:cTn id="284"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p:bldP spid="89" grpId="0"/>
      <p:bldP spid="90" grpId="0" animBg="1"/>
      <p:bldP spid="9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t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Grp="1" noChangeArrowheads="1"/>
          </p:cNvSpPr>
          <p:nvPr>
            <p:ph type="title"/>
          </p:nvPr>
        </p:nvSpPr>
        <p:spPr/>
        <p:txBody>
          <a:bodyPr/>
          <a:lstStyle/>
          <a:p>
            <a:pPr algn="r"/>
            <a:r>
              <a:rPr lang="cs-CZ" sz="3600" dirty="0" smtClean="0"/>
              <a:t>Databáze MA21</a:t>
            </a:r>
            <a:endParaRPr lang="cs-CZ" sz="3600" dirty="0"/>
          </a:p>
        </p:txBody>
      </p:sp>
      <p:sp>
        <p:nvSpPr>
          <p:cNvPr id="4100" name="Rectangle 8"/>
          <p:cNvSpPr>
            <a:spLocks noGrp="1" noChangeArrowheads="1"/>
          </p:cNvSpPr>
          <p:nvPr>
            <p:ph type="body" idx="1"/>
          </p:nvPr>
        </p:nvSpPr>
        <p:spPr>
          <a:xfrm>
            <a:off x="347663" y="1427163"/>
            <a:ext cx="8229600" cy="4525963"/>
          </a:xfrm>
        </p:spPr>
        <p:txBody>
          <a:bodyPr/>
          <a:lstStyle/>
          <a:p>
            <a:pPr marL="0" indent="0" algn="ctr">
              <a:buNone/>
            </a:pPr>
            <a:r>
              <a:rPr lang="cs-CZ" sz="2400" b="1" dirty="0" smtClean="0">
                <a:solidFill>
                  <a:srgbClr val="C00000"/>
                </a:solidFill>
              </a:rPr>
              <a:t>Elektronický systém pro podporu </a:t>
            </a:r>
            <a:br>
              <a:rPr lang="cs-CZ" sz="2400" b="1" dirty="0" smtClean="0">
                <a:solidFill>
                  <a:srgbClr val="C00000"/>
                </a:solidFill>
              </a:rPr>
            </a:br>
            <a:r>
              <a:rPr lang="cs-CZ" sz="2400" b="1" dirty="0" smtClean="0">
                <a:solidFill>
                  <a:srgbClr val="C00000"/>
                </a:solidFill>
              </a:rPr>
              <a:t>hodnocení postupu v MA21</a:t>
            </a:r>
          </a:p>
          <a:p>
            <a:pPr marL="0" indent="0">
              <a:buNone/>
            </a:pPr>
            <a:endParaRPr lang="cs-CZ" sz="2400" dirty="0" smtClean="0"/>
          </a:p>
          <a:p>
            <a:r>
              <a:rPr lang="cs-CZ" sz="2400" dirty="0" smtClean="0"/>
              <a:t>Provozuje CENIA od roku 2006</a:t>
            </a:r>
          </a:p>
          <a:p>
            <a:r>
              <a:rPr lang="cs-CZ" sz="2400" dirty="0" smtClean="0"/>
              <a:t>Řízení procesu hodnocení </a:t>
            </a:r>
          </a:p>
          <a:p>
            <a:pPr lvl="1"/>
            <a:r>
              <a:rPr lang="cs-CZ" sz="2000" dirty="0" smtClean="0"/>
              <a:t>Informace o plnění jednotlivých kritérií obcemi a regiony </a:t>
            </a:r>
            <a:r>
              <a:rPr lang="cs-CZ" sz="2000" dirty="0"/>
              <a:t>D</a:t>
            </a:r>
            <a:r>
              <a:rPr lang="cs-CZ" sz="2000" dirty="0" smtClean="0"/>
              <a:t>okumentace postupu </a:t>
            </a:r>
          </a:p>
          <a:p>
            <a:pPr lvl="1"/>
            <a:r>
              <a:rPr lang="cs-CZ" sz="2000" dirty="0" smtClean="0"/>
              <a:t>Hodnocení plnění kritérií ze strany PS MA21</a:t>
            </a:r>
          </a:p>
          <a:p>
            <a:pPr lvl="1"/>
            <a:r>
              <a:rPr lang="cs-CZ" sz="2000" dirty="0" smtClean="0"/>
              <a:t>Zveřejňování informací o postupu jednotlivých subjektů </a:t>
            </a:r>
          </a:p>
          <a:p>
            <a:pPr lvl="1"/>
            <a:r>
              <a:rPr lang="cs-CZ" sz="2000" dirty="0" smtClean="0"/>
              <a:t>Další informace o MA21 v ČR</a:t>
            </a:r>
          </a:p>
          <a:p>
            <a:pPr marL="457200" lvl="1" indent="0">
              <a:buNone/>
            </a:pPr>
            <a:endParaRPr lang="cs-CZ" sz="2000" dirty="0" smtClean="0"/>
          </a:p>
          <a:p>
            <a:pPr marL="0" indent="0">
              <a:buNone/>
            </a:pPr>
            <a:endParaRPr lang="cs-CZ" sz="2400" dirty="0"/>
          </a:p>
        </p:txBody>
      </p:sp>
      <p:pic>
        <p:nvPicPr>
          <p:cNvPr id="8197"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591780" y="5445224"/>
            <a:ext cx="3960440" cy="400110"/>
          </a:xfrm>
          <a:prstGeom prst="rect">
            <a:avLst/>
          </a:prstGeom>
          <a:noFill/>
        </p:spPr>
        <p:txBody>
          <a:bodyPr wrap="square" rtlCol="0">
            <a:spAutoFit/>
          </a:bodyPr>
          <a:lstStyle/>
          <a:p>
            <a:pPr algn="ctr"/>
            <a:r>
              <a:rPr lang="cs-CZ" sz="2000" b="1" dirty="0" smtClean="0">
                <a:latin typeface="+mn-lt"/>
                <a:hlinkClick r:id="rId5"/>
              </a:rPr>
              <a:t>www.ma21.cz</a:t>
            </a:r>
            <a:endParaRPr lang="cs-CZ" sz="2000" b="1" dirty="0" smtClean="0">
              <a:latin typeface="+mn-lt"/>
            </a:endParaRPr>
          </a:p>
        </p:txBody>
      </p:sp>
    </p:spTree>
    <p:extLst>
      <p:ext uri="{BB962C8B-B14F-4D97-AF65-F5344CB8AC3E}">
        <p14:creationId xmlns:p14="http://schemas.microsoft.com/office/powerpoint/2010/main" val="160958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0">
                                            <p:txEl>
                                              <p:pRg st="2" end="2"/>
                                            </p:txEl>
                                          </p:spTgt>
                                        </p:tgtEl>
                                        <p:attrNameLst>
                                          <p:attrName>style.visibility</p:attrName>
                                        </p:attrNameLst>
                                      </p:cBhvr>
                                      <p:to>
                                        <p:strVal val="visible"/>
                                      </p:to>
                                    </p:set>
                                    <p:animEffect transition="in" filter="fade">
                                      <p:cBhvr>
                                        <p:cTn id="12" dur="500"/>
                                        <p:tgtEl>
                                          <p:spTgt spid="410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00">
                                            <p:txEl>
                                              <p:pRg st="3" end="3"/>
                                            </p:txEl>
                                          </p:spTgt>
                                        </p:tgtEl>
                                        <p:attrNameLst>
                                          <p:attrName>style.visibility</p:attrName>
                                        </p:attrNameLst>
                                      </p:cBhvr>
                                      <p:to>
                                        <p:strVal val="visible"/>
                                      </p:to>
                                    </p:set>
                                    <p:animEffect transition="in" filter="fade">
                                      <p:cBhvr>
                                        <p:cTn id="17" dur="500"/>
                                        <p:tgtEl>
                                          <p:spTgt spid="4100">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00">
                                            <p:txEl>
                                              <p:pRg st="4" end="4"/>
                                            </p:txEl>
                                          </p:spTgt>
                                        </p:tgtEl>
                                        <p:attrNameLst>
                                          <p:attrName>style.visibility</p:attrName>
                                        </p:attrNameLst>
                                      </p:cBhvr>
                                      <p:to>
                                        <p:strVal val="visible"/>
                                      </p:to>
                                    </p:set>
                                    <p:animEffect transition="in" filter="fade">
                                      <p:cBhvr>
                                        <p:cTn id="20" dur="500"/>
                                        <p:tgtEl>
                                          <p:spTgt spid="4100">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100">
                                            <p:txEl>
                                              <p:pRg st="5" end="5"/>
                                            </p:txEl>
                                          </p:spTgt>
                                        </p:tgtEl>
                                        <p:attrNameLst>
                                          <p:attrName>style.visibility</p:attrName>
                                        </p:attrNameLst>
                                      </p:cBhvr>
                                      <p:to>
                                        <p:strVal val="visible"/>
                                      </p:to>
                                    </p:set>
                                    <p:animEffect transition="in" filter="fade">
                                      <p:cBhvr>
                                        <p:cTn id="23" dur="500"/>
                                        <p:tgtEl>
                                          <p:spTgt spid="4100">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00">
                                            <p:txEl>
                                              <p:pRg st="6" end="6"/>
                                            </p:txEl>
                                          </p:spTgt>
                                        </p:tgtEl>
                                        <p:attrNameLst>
                                          <p:attrName>style.visibility</p:attrName>
                                        </p:attrNameLst>
                                      </p:cBhvr>
                                      <p:to>
                                        <p:strVal val="visible"/>
                                      </p:to>
                                    </p:set>
                                    <p:animEffect transition="in" filter="fade">
                                      <p:cBhvr>
                                        <p:cTn id="26" dur="500"/>
                                        <p:tgtEl>
                                          <p:spTgt spid="4100">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100">
                                            <p:txEl>
                                              <p:pRg st="7" end="7"/>
                                            </p:txEl>
                                          </p:spTgt>
                                        </p:tgtEl>
                                        <p:attrNameLst>
                                          <p:attrName>style.visibility</p:attrName>
                                        </p:attrNameLst>
                                      </p:cBhvr>
                                      <p:to>
                                        <p:strVal val="visible"/>
                                      </p:to>
                                    </p:set>
                                    <p:animEffect transition="in" filter="fade">
                                      <p:cBhvr>
                                        <p:cTn id="29" dur="500"/>
                                        <p:tgtEl>
                                          <p:spTgt spid="410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144000" cy="4504481"/>
          </a:xfrm>
          <a:prstGeom prst="rect">
            <a:avLst/>
          </a:prstGeom>
        </p:spPr>
      </p:pic>
      <p:sp>
        <p:nvSpPr>
          <p:cNvPr id="4" name="Ovál 3"/>
          <p:cNvSpPr/>
          <p:nvPr/>
        </p:nvSpPr>
        <p:spPr>
          <a:xfrm>
            <a:off x="359532" y="4365104"/>
            <a:ext cx="8424936" cy="158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Šipka doleva 5"/>
          <p:cNvSpPr/>
          <p:nvPr/>
        </p:nvSpPr>
        <p:spPr>
          <a:xfrm rot="19624783">
            <a:off x="969456" y="2133879"/>
            <a:ext cx="582248" cy="16414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507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647310"/>
            <a:ext cx="8280920" cy="6210690"/>
          </a:xfrm>
          <a:prstGeom prst="rect">
            <a:avLst/>
          </a:prstGeom>
        </p:spPr>
      </p:pic>
      <p:sp>
        <p:nvSpPr>
          <p:cNvPr id="5" name="Rectangle 7"/>
          <p:cNvSpPr txBox="1">
            <a:spLocks noChangeArrowheads="1"/>
          </p:cNvSpPr>
          <p:nvPr/>
        </p:nvSpPr>
        <p:spPr>
          <a:xfrm>
            <a:off x="179512" y="18864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r" eaLnBrk="1" hangingPunct="1"/>
            <a:r>
              <a:rPr lang="cs-CZ" altLang="cs-CZ" kern="0" dirty="0" smtClean="0">
                <a:solidFill>
                  <a:srgbClr val="C00000"/>
                </a:solidFill>
              </a:rPr>
              <a:t>Tři pilíře udržitelného rozvoje </a:t>
            </a:r>
            <a:endParaRPr lang="cs-CZ" altLang="cs-CZ" kern="0" dirty="0">
              <a:solidFill>
                <a:srgbClr val="C00000"/>
              </a:solidFill>
            </a:endParaRP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6752"/>
            <a:ext cx="9047266" cy="4855319"/>
          </a:xfrm>
          <a:prstGeom prst="rect">
            <a:avLst/>
          </a:prstGeom>
        </p:spPr>
      </p:pic>
    </p:spTree>
    <p:extLst>
      <p:ext uri="{BB962C8B-B14F-4D97-AF65-F5344CB8AC3E}">
        <p14:creationId xmlns:p14="http://schemas.microsoft.com/office/powerpoint/2010/main" val="266591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t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Grp="1" noChangeArrowheads="1"/>
          </p:cNvSpPr>
          <p:nvPr>
            <p:ph type="title"/>
          </p:nvPr>
        </p:nvSpPr>
        <p:spPr/>
        <p:txBody>
          <a:bodyPr/>
          <a:lstStyle/>
          <a:p>
            <a:pPr algn="r"/>
            <a:r>
              <a:rPr lang="cs-CZ" sz="2800" b="1" dirty="0" smtClean="0"/>
              <a:t>Podpůrné nástroje MA21 ve správě NSZM</a:t>
            </a:r>
            <a:endParaRPr lang="cs-CZ" sz="2800" b="1" dirty="0"/>
          </a:p>
        </p:txBody>
      </p:sp>
      <p:sp>
        <p:nvSpPr>
          <p:cNvPr id="4100" name="Rectangle 8"/>
          <p:cNvSpPr>
            <a:spLocks noGrp="1" noChangeArrowheads="1"/>
          </p:cNvSpPr>
          <p:nvPr>
            <p:ph type="body" idx="1"/>
          </p:nvPr>
        </p:nvSpPr>
        <p:spPr>
          <a:xfrm>
            <a:off x="347663" y="1427163"/>
            <a:ext cx="8229600" cy="4525963"/>
          </a:xfrm>
        </p:spPr>
        <p:txBody>
          <a:bodyPr/>
          <a:lstStyle/>
          <a:p>
            <a:pPr marL="0" indent="0">
              <a:buNone/>
            </a:pPr>
            <a:endParaRPr lang="cs-CZ" sz="2400" dirty="0"/>
          </a:p>
          <a:p>
            <a:r>
              <a:rPr lang="cs-CZ" sz="2400" dirty="0" smtClean="0"/>
              <a:t>Databáze osvědčených postupů v implementaci MA21</a:t>
            </a:r>
          </a:p>
          <a:p>
            <a:pPr marL="457200" lvl="1" indent="0" algn="ctr">
              <a:buNone/>
            </a:pPr>
            <a:r>
              <a:rPr lang="cs-CZ" sz="2400" dirty="0" smtClean="0">
                <a:hlinkClick r:id="rId4"/>
              </a:rPr>
              <a:t>http://dobrapraxe.cz</a:t>
            </a:r>
            <a:r>
              <a:rPr lang="cs-CZ" sz="2400" dirty="0" smtClean="0"/>
              <a:t> </a:t>
            </a:r>
          </a:p>
          <a:p>
            <a:pPr marL="0" indent="0" algn="ctr">
              <a:buNone/>
            </a:pPr>
            <a:endParaRPr lang="cs-CZ" sz="2400" dirty="0" smtClean="0"/>
          </a:p>
          <a:p>
            <a:r>
              <a:rPr lang="cs-CZ" sz="2400" dirty="0" smtClean="0"/>
              <a:t>Galerie udržitelného rozvoje </a:t>
            </a:r>
          </a:p>
          <a:p>
            <a:pPr marL="0" indent="0" algn="ctr">
              <a:buNone/>
            </a:pPr>
            <a:r>
              <a:rPr lang="cs-CZ" sz="2400" dirty="0">
                <a:hlinkClick r:id="rId5"/>
              </a:rPr>
              <a:t>http://galerie.udrzitelne-mesto.cz</a:t>
            </a:r>
            <a:r>
              <a:rPr lang="cs-CZ" sz="2400" dirty="0" smtClean="0">
                <a:hlinkClick r:id="rId5"/>
              </a:rPr>
              <a:t>/</a:t>
            </a:r>
            <a:r>
              <a:rPr lang="cs-CZ" sz="2400" dirty="0" smtClean="0"/>
              <a:t> </a:t>
            </a:r>
          </a:p>
          <a:p>
            <a:pPr marL="0" indent="0" algn="ctr">
              <a:buNone/>
            </a:pPr>
            <a:endParaRPr lang="cs-CZ" sz="2400" dirty="0" smtClean="0"/>
          </a:p>
          <a:p>
            <a:r>
              <a:rPr lang="cs-CZ" sz="2400" dirty="0" smtClean="0"/>
              <a:t>Dataplán NSZM</a:t>
            </a:r>
            <a:endParaRPr lang="cs-CZ" sz="2400" dirty="0" smtClean="0">
              <a:hlinkClick r:id="rId6"/>
            </a:endParaRPr>
          </a:p>
          <a:p>
            <a:pPr marL="0" indent="0" algn="ctr">
              <a:buNone/>
            </a:pPr>
            <a:r>
              <a:rPr lang="cs-CZ" sz="2400" dirty="0" smtClean="0">
                <a:hlinkClick r:id="rId6"/>
              </a:rPr>
              <a:t>http</a:t>
            </a:r>
            <a:r>
              <a:rPr lang="cs-CZ" sz="2400" dirty="0">
                <a:hlinkClick r:id="rId6"/>
              </a:rPr>
              <a:t>://dataplan.info</a:t>
            </a:r>
            <a:r>
              <a:rPr lang="cs-CZ" sz="2400" dirty="0" smtClean="0">
                <a:hlinkClick r:id="rId6"/>
              </a:rPr>
              <a:t>/</a:t>
            </a:r>
            <a:r>
              <a:rPr lang="cs-CZ" sz="2400" dirty="0" smtClean="0"/>
              <a:t> </a:t>
            </a:r>
            <a:endParaRPr lang="cs-CZ" sz="2000" dirty="0" smtClean="0"/>
          </a:p>
          <a:p>
            <a:pPr marL="0" indent="0">
              <a:buNone/>
            </a:pPr>
            <a:endParaRPr lang="cs-CZ" sz="2400" dirty="0"/>
          </a:p>
        </p:txBody>
      </p:sp>
      <p:pic>
        <p:nvPicPr>
          <p:cNvPr id="8197" name="Obrázek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4626" y="5524501"/>
            <a:ext cx="1971675" cy="428625"/>
          </a:xfrm>
          <a:prstGeom prst="rect">
            <a:avLst/>
          </a:prstGeom>
        </p:spPr>
      </p:pic>
    </p:spTree>
    <p:extLst>
      <p:ext uri="{BB962C8B-B14F-4D97-AF65-F5344CB8AC3E}">
        <p14:creationId xmlns:p14="http://schemas.microsoft.com/office/powerpoint/2010/main" val="340736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sp>
        <p:nvSpPr>
          <p:cNvPr id="8195" name="Rectangle 7"/>
          <p:cNvSpPr>
            <a:spLocks noGrp="1" noChangeArrowheads="1"/>
          </p:cNvSpPr>
          <p:nvPr>
            <p:ph type="title"/>
          </p:nvPr>
        </p:nvSpPr>
        <p:spPr/>
        <p:txBody>
          <a:bodyPr/>
          <a:lstStyle/>
          <a:p>
            <a:pPr algn="r" eaLnBrk="1" hangingPunct="1"/>
            <a:r>
              <a:rPr lang="cs-CZ" altLang="cs-CZ" sz="3600" dirty="0" smtClean="0"/>
              <a:t>MA21 2006 - 2015</a:t>
            </a:r>
          </a:p>
        </p:txBody>
      </p:sp>
      <p:pic>
        <p:nvPicPr>
          <p:cNvPr id="8197"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p:cNvPicPr>
            <a:picLocks noChangeAspect="1"/>
          </p:cNvPicPr>
          <p:nvPr/>
        </p:nvPicPr>
        <p:blipFill>
          <a:blip r:embed="rId3"/>
          <a:stretch>
            <a:fillRect/>
          </a:stretch>
        </p:blipFill>
        <p:spPr>
          <a:xfrm>
            <a:off x="227422" y="1417638"/>
            <a:ext cx="8689155" cy="4970823"/>
          </a:xfrm>
          <a:prstGeom prst="rect">
            <a:avLst/>
          </a:prstGeom>
        </p:spPr>
      </p:pic>
    </p:spTree>
    <p:extLst>
      <p:ext uri="{BB962C8B-B14F-4D97-AF65-F5344CB8AC3E}">
        <p14:creationId xmlns:p14="http://schemas.microsoft.com/office/powerpoint/2010/main" val="392467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sp>
        <p:nvSpPr>
          <p:cNvPr id="8195" name="Rectangle 7"/>
          <p:cNvSpPr>
            <a:spLocks noGrp="1" noChangeArrowheads="1"/>
          </p:cNvSpPr>
          <p:nvPr>
            <p:ph type="title"/>
          </p:nvPr>
        </p:nvSpPr>
        <p:spPr/>
        <p:txBody>
          <a:bodyPr/>
          <a:lstStyle/>
          <a:p>
            <a:pPr algn="r" eaLnBrk="1" hangingPunct="1"/>
            <a:r>
              <a:rPr lang="cs-CZ" altLang="cs-CZ" sz="3600" dirty="0" smtClean="0"/>
              <a:t>MA21 2006 - 2015</a:t>
            </a:r>
          </a:p>
        </p:txBody>
      </p:sp>
      <p:pic>
        <p:nvPicPr>
          <p:cNvPr id="8197"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3"/>
          <a:stretch>
            <a:fillRect/>
          </a:stretch>
        </p:blipFill>
        <p:spPr>
          <a:xfrm>
            <a:off x="194456" y="1516063"/>
            <a:ext cx="8755087" cy="4929666"/>
          </a:xfrm>
          <a:prstGeom prst="rect">
            <a:avLst/>
          </a:prstGeom>
        </p:spPr>
      </p:pic>
    </p:spTree>
    <p:extLst>
      <p:ext uri="{BB962C8B-B14F-4D97-AF65-F5344CB8AC3E}">
        <p14:creationId xmlns:p14="http://schemas.microsoft.com/office/powerpoint/2010/main" val="355939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88640"/>
            <a:ext cx="8872827" cy="6278804"/>
          </a:xfrm>
        </p:spPr>
      </p:pic>
    </p:spTree>
    <p:extLst>
      <p:ext uri="{BB962C8B-B14F-4D97-AF65-F5344CB8AC3E}">
        <p14:creationId xmlns:p14="http://schemas.microsoft.com/office/powerpoint/2010/main" val="264728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3651"/>
            <a:ext cx="9144000" cy="6470697"/>
          </a:xfrm>
          <a:prstGeom prst="rect">
            <a:avLst/>
          </a:prstGeom>
        </p:spPr>
      </p:pic>
    </p:spTree>
    <p:extLst>
      <p:ext uri="{BB962C8B-B14F-4D97-AF65-F5344CB8AC3E}">
        <p14:creationId xmlns:p14="http://schemas.microsoft.com/office/powerpoint/2010/main" val="70905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3651"/>
            <a:ext cx="9144000" cy="6470697"/>
          </a:xfrm>
          <a:prstGeom prst="rect">
            <a:avLst/>
          </a:prstGeom>
        </p:spPr>
      </p:pic>
    </p:spTree>
    <p:extLst>
      <p:ext uri="{BB962C8B-B14F-4D97-AF65-F5344CB8AC3E}">
        <p14:creationId xmlns:p14="http://schemas.microsoft.com/office/powerpoint/2010/main" val="197969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t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Grp="1" noChangeArrowheads="1"/>
          </p:cNvSpPr>
          <p:nvPr>
            <p:ph type="title"/>
          </p:nvPr>
        </p:nvSpPr>
        <p:spPr/>
        <p:txBody>
          <a:bodyPr/>
          <a:lstStyle/>
          <a:p>
            <a:pPr algn="r"/>
            <a:r>
              <a:rPr lang="cs-CZ" sz="2800" b="1" dirty="0" smtClean="0"/>
              <a:t>Finanční nástroje </a:t>
            </a:r>
            <a:br>
              <a:rPr lang="cs-CZ" sz="2800" b="1" dirty="0" smtClean="0"/>
            </a:br>
            <a:r>
              <a:rPr lang="cs-CZ" sz="2800" b="1" dirty="0" smtClean="0"/>
              <a:t>na podporu zavádění MA21</a:t>
            </a:r>
            <a:endParaRPr lang="cs-CZ" sz="2800" b="1" dirty="0"/>
          </a:p>
        </p:txBody>
      </p:sp>
      <p:sp>
        <p:nvSpPr>
          <p:cNvPr id="4100" name="Rectangle 8"/>
          <p:cNvSpPr>
            <a:spLocks noGrp="1" noChangeArrowheads="1"/>
          </p:cNvSpPr>
          <p:nvPr>
            <p:ph type="body" idx="1"/>
          </p:nvPr>
        </p:nvSpPr>
        <p:spPr>
          <a:xfrm>
            <a:off x="347663" y="1427163"/>
            <a:ext cx="8229600" cy="4525963"/>
          </a:xfrm>
        </p:spPr>
        <p:txBody>
          <a:bodyPr/>
          <a:lstStyle/>
          <a:p>
            <a:pPr marL="0" indent="0">
              <a:buNone/>
            </a:pPr>
            <a:r>
              <a:rPr lang="cs-CZ" sz="2400" b="1" dirty="0" smtClean="0"/>
              <a:t>MŽP/SFŽP </a:t>
            </a:r>
            <a:r>
              <a:rPr lang="cs-CZ" sz="2400" b="1" dirty="0"/>
              <a:t>– Národní program </a:t>
            </a:r>
            <a:r>
              <a:rPr lang="cs-CZ" sz="2400" b="1" dirty="0" smtClean="0"/>
              <a:t>Životní prostředí: </a:t>
            </a:r>
            <a:endParaRPr lang="cs-CZ" sz="2400" dirty="0"/>
          </a:p>
          <a:p>
            <a:r>
              <a:rPr lang="pt-BR" sz="2400" dirty="0"/>
              <a:t>výzva č. 11 </a:t>
            </a:r>
            <a:r>
              <a:rPr lang="cs-CZ" sz="2400" dirty="0" smtClean="0"/>
              <a:t>(</a:t>
            </a:r>
            <a:r>
              <a:rPr lang="cs-CZ" sz="2400" dirty="0"/>
              <a:t>28.12. 2015 – 8.2.2016) </a:t>
            </a:r>
          </a:p>
          <a:p>
            <a:pPr lvl="1"/>
            <a:r>
              <a:rPr lang="pt-BR" sz="2000" dirty="0" smtClean="0"/>
              <a:t>Místní </a:t>
            </a:r>
            <a:r>
              <a:rPr lang="pt-BR" sz="2000" dirty="0"/>
              <a:t>Agenda 21 (5 mil</a:t>
            </a:r>
            <a:r>
              <a:rPr lang="pt-BR" sz="2000" dirty="0" smtClean="0"/>
              <a:t>.</a:t>
            </a:r>
            <a:r>
              <a:rPr lang="cs-CZ" sz="2000" dirty="0" smtClean="0"/>
              <a:t> Kč</a:t>
            </a:r>
            <a:r>
              <a:rPr lang="pt-BR" sz="2000" dirty="0" smtClean="0"/>
              <a:t>) </a:t>
            </a:r>
            <a:endParaRPr lang="pt-BR" sz="2000" dirty="0"/>
          </a:p>
          <a:p>
            <a:pPr lvl="1"/>
            <a:r>
              <a:rPr lang="cs-CZ" sz="2000" dirty="0" smtClean="0"/>
              <a:t>Pakt </a:t>
            </a:r>
            <a:r>
              <a:rPr lang="cs-CZ" sz="2000" dirty="0"/>
              <a:t>starostů a primátorů (5 mil</a:t>
            </a:r>
            <a:r>
              <a:rPr lang="cs-CZ" sz="2000" dirty="0" smtClean="0"/>
              <a:t>. Kč) </a:t>
            </a:r>
            <a:endParaRPr lang="cs-CZ" sz="2000" dirty="0"/>
          </a:p>
          <a:p>
            <a:pPr marL="0" indent="0">
              <a:buNone/>
            </a:pPr>
            <a:endParaRPr lang="cs-CZ" sz="2400" b="1" dirty="0" smtClean="0"/>
          </a:p>
          <a:p>
            <a:pPr marL="0" indent="0">
              <a:buNone/>
            </a:pPr>
            <a:r>
              <a:rPr lang="cs-CZ" sz="2400" b="1" dirty="0" smtClean="0"/>
              <a:t>další </a:t>
            </a:r>
            <a:r>
              <a:rPr lang="cs-CZ" sz="2400" b="1" dirty="0"/>
              <a:t>prioritní oblasti NPŽP: </a:t>
            </a:r>
          </a:p>
          <a:p>
            <a:pPr lvl="1"/>
            <a:r>
              <a:rPr lang="cs-CZ" sz="2000" dirty="0" smtClean="0"/>
              <a:t>Voda, Ovzduší, Odpady, staré zátěže, environmentální rizika, Environmentální prevence </a:t>
            </a:r>
          </a:p>
          <a:p>
            <a:pPr marL="0" indent="0">
              <a:buNone/>
            </a:pPr>
            <a:endParaRPr lang="cs-CZ" sz="2400" b="1" dirty="0" smtClean="0"/>
          </a:p>
          <a:p>
            <a:pPr marL="0" indent="0">
              <a:buNone/>
            </a:pPr>
            <a:r>
              <a:rPr lang="cs-CZ" sz="2400" b="1" dirty="0" smtClean="0"/>
              <a:t>Zelená </a:t>
            </a:r>
            <a:r>
              <a:rPr lang="cs-CZ" sz="2400" b="1" dirty="0"/>
              <a:t>úsporám </a:t>
            </a:r>
            <a:r>
              <a:rPr lang="cs-CZ" sz="2400" dirty="0"/>
              <a:t>(„kotlíkové dotace“) </a:t>
            </a:r>
          </a:p>
          <a:p>
            <a:pPr marL="0" indent="0">
              <a:buNone/>
            </a:pPr>
            <a:r>
              <a:rPr lang="cs-CZ" sz="2400" b="1" dirty="0"/>
              <a:t>OPŽP </a:t>
            </a:r>
            <a:r>
              <a:rPr lang="cs-CZ" b="1" dirty="0" smtClean="0"/>
              <a:t/>
            </a:r>
            <a:br>
              <a:rPr lang="cs-CZ" b="1" dirty="0" smtClean="0"/>
            </a:br>
            <a:r>
              <a:rPr lang="cs-CZ" dirty="0" smtClean="0"/>
              <a:t>	</a:t>
            </a:r>
            <a:endParaRPr lang="cs-CZ" dirty="0"/>
          </a:p>
        </p:txBody>
      </p:sp>
      <p:pic>
        <p:nvPicPr>
          <p:cNvPr id="8197"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62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t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Grp="1" noChangeArrowheads="1"/>
          </p:cNvSpPr>
          <p:nvPr>
            <p:ph type="title"/>
          </p:nvPr>
        </p:nvSpPr>
        <p:spPr/>
        <p:txBody>
          <a:bodyPr/>
          <a:lstStyle/>
          <a:p>
            <a:pPr algn="r"/>
            <a:r>
              <a:rPr lang="cs-CZ" sz="2800" b="1" dirty="0" smtClean="0"/>
              <a:t>Finanční nástroje </a:t>
            </a:r>
            <a:br>
              <a:rPr lang="cs-CZ" sz="2800" b="1" dirty="0" smtClean="0"/>
            </a:br>
            <a:r>
              <a:rPr lang="cs-CZ" sz="2800" b="1" dirty="0" smtClean="0"/>
              <a:t>na podporu zavádění MA21</a:t>
            </a:r>
            <a:endParaRPr lang="cs-CZ" sz="2800" b="1" dirty="0"/>
          </a:p>
        </p:txBody>
      </p:sp>
      <p:sp>
        <p:nvSpPr>
          <p:cNvPr id="4100" name="Rectangle 8"/>
          <p:cNvSpPr>
            <a:spLocks noGrp="1" noChangeArrowheads="1"/>
          </p:cNvSpPr>
          <p:nvPr>
            <p:ph type="body" idx="1"/>
          </p:nvPr>
        </p:nvSpPr>
        <p:spPr>
          <a:xfrm>
            <a:off x="347663" y="1427163"/>
            <a:ext cx="8229600" cy="4525963"/>
          </a:xfrm>
        </p:spPr>
        <p:txBody>
          <a:bodyPr/>
          <a:lstStyle/>
          <a:p>
            <a:pPr marL="0" lvl="1" indent="0">
              <a:buNone/>
            </a:pPr>
            <a:r>
              <a:rPr lang="cs-CZ" sz="2400" b="1" dirty="0" smtClean="0"/>
              <a:t>MPSV – Operační program zaměstnanost </a:t>
            </a:r>
            <a:br>
              <a:rPr lang="cs-CZ" sz="2400" b="1" dirty="0" smtClean="0"/>
            </a:br>
            <a:r>
              <a:rPr lang="cs-CZ" sz="2400" dirty="0" smtClean="0"/>
              <a:t>(</a:t>
            </a:r>
            <a:r>
              <a:rPr lang="cs-CZ" sz="2400" dirty="0"/>
              <a:t>11.1.2016-11.4.2016</a:t>
            </a:r>
            <a:r>
              <a:rPr lang="cs-CZ" sz="2400" dirty="0" smtClean="0"/>
              <a:t>)</a:t>
            </a:r>
          </a:p>
          <a:p>
            <a:pPr marL="0" lvl="1" indent="0">
              <a:buNone/>
            </a:pPr>
            <a:endParaRPr lang="cs-CZ" sz="2400" b="1" dirty="0" smtClean="0"/>
          </a:p>
          <a:p>
            <a:r>
              <a:rPr lang="cs-CZ" sz="2400" dirty="0" smtClean="0"/>
              <a:t>výzva 3_15_033 (285 mil. Kč) – ČR mimo Prahu</a:t>
            </a:r>
          </a:p>
          <a:p>
            <a:r>
              <a:rPr lang="cs-CZ" sz="2400" dirty="0"/>
              <a:t>v</a:t>
            </a:r>
            <a:r>
              <a:rPr lang="cs-CZ" sz="2400" dirty="0" smtClean="0"/>
              <a:t>ýzva 3_15_034 (15 mil. Kč) – Praha </a:t>
            </a:r>
            <a:endParaRPr lang="cs-CZ" sz="2400" dirty="0"/>
          </a:p>
          <a:p>
            <a:pPr lvl="1"/>
            <a:r>
              <a:rPr lang="cs-CZ" sz="2000" dirty="0" smtClean="0"/>
              <a:t>Optimalizace </a:t>
            </a:r>
            <a:r>
              <a:rPr lang="cs-CZ" sz="2000" dirty="0"/>
              <a:t>procesů a postupů ve </a:t>
            </a:r>
            <a:r>
              <a:rPr lang="cs-CZ" sz="2000" dirty="0" smtClean="0"/>
              <a:t>veřejné správě </a:t>
            </a:r>
            <a:r>
              <a:rPr lang="cs-CZ" sz="2000" dirty="0"/>
              <a:t>prostřednictvím posílení </a:t>
            </a:r>
            <a:r>
              <a:rPr lang="cs-CZ" sz="2000" dirty="0" smtClean="0"/>
              <a:t>strategického </a:t>
            </a:r>
            <a:r>
              <a:rPr lang="cs-CZ" sz="2000" dirty="0"/>
              <a:t>řízení organizací, zvýšení kvality jejich fungování a snížení administrativní zátěže </a:t>
            </a:r>
            <a:endParaRPr lang="cs-CZ" sz="2000" dirty="0" smtClean="0"/>
          </a:p>
          <a:p>
            <a:pPr lvl="1"/>
            <a:r>
              <a:rPr lang="cs-CZ" sz="2000" dirty="0" smtClean="0"/>
              <a:t>Profesionalizace veřejné správy</a:t>
            </a:r>
          </a:p>
        </p:txBody>
      </p:sp>
      <p:pic>
        <p:nvPicPr>
          <p:cNvPr id="8197"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90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7"/>
          <p:cNvSpPr>
            <a:spLocks noGrp="1" noChangeArrowheads="1"/>
          </p:cNvSpPr>
          <p:nvPr>
            <p:ph type="title"/>
          </p:nvPr>
        </p:nvSpPr>
        <p:spPr/>
        <p:txBody>
          <a:bodyPr/>
          <a:lstStyle/>
          <a:p>
            <a:pPr algn="r"/>
            <a:r>
              <a:rPr lang="cs-CZ" sz="2800" b="1" dirty="0" smtClean="0"/>
              <a:t>Covenant </a:t>
            </a:r>
            <a:r>
              <a:rPr lang="cs-CZ" sz="2800" b="1" dirty="0" err="1" smtClean="0"/>
              <a:t>of</a:t>
            </a:r>
            <a:r>
              <a:rPr lang="cs-CZ" sz="2800" b="1" dirty="0" smtClean="0"/>
              <a:t> </a:t>
            </a:r>
            <a:r>
              <a:rPr lang="cs-CZ" sz="2800" b="1" dirty="0" err="1" smtClean="0"/>
              <a:t>Mayers</a:t>
            </a:r>
            <a:r>
              <a:rPr lang="cs-CZ" sz="2800" b="1" dirty="0" smtClean="0"/>
              <a:t/>
            </a:r>
            <a:br>
              <a:rPr lang="cs-CZ" sz="2800" b="1" dirty="0" smtClean="0"/>
            </a:br>
            <a:r>
              <a:rPr lang="cs-CZ" sz="2800" b="1" dirty="0" err="1" smtClean="0"/>
              <a:t>for</a:t>
            </a:r>
            <a:r>
              <a:rPr lang="cs-CZ" sz="2800" b="1" dirty="0" smtClean="0"/>
              <a:t> </a:t>
            </a:r>
            <a:r>
              <a:rPr lang="cs-CZ" sz="2800" b="1" dirty="0" err="1" smtClean="0"/>
              <a:t>Climate</a:t>
            </a:r>
            <a:r>
              <a:rPr lang="cs-CZ" sz="2800" b="1" dirty="0" smtClean="0"/>
              <a:t> and </a:t>
            </a:r>
            <a:r>
              <a:rPr lang="cs-CZ" sz="2800" b="1" dirty="0" err="1" smtClean="0"/>
              <a:t>Energy</a:t>
            </a:r>
            <a:endParaRPr lang="cs-CZ" sz="2800" b="1" dirty="0"/>
          </a:p>
        </p:txBody>
      </p:sp>
      <p:sp>
        <p:nvSpPr>
          <p:cNvPr id="4100" name="Rectangle 8"/>
          <p:cNvSpPr>
            <a:spLocks noGrp="1" noChangeArrowheads="1"/>
          </p:cNvSpPr>
          <p:nvPr>
            <p:ph type="body" idx="1"/>
          </p:nvPr>
        </p:nvSpPr>
        <p:spPr>
          <a:xfrm>
            <a:off x="347663" y="1427163"/>
            <a:ext cx="8229600" cy="4525963"/>
          </a:xfrm>
        </p:spPr>
        <p:txBody>
          <a:bodyPr/>
          <a:lstStyle/>
          <a:p>
            <a:pPr marL="0" indent="0">
              <a:buNone/>
            </a:pPr>
            <a:r>
              <a:rPr lang="cs-CZ" sz="2400" dirty="0" smtClean="0"/>
              <a:t>Vznikl sloučením dvou příbuzných iniciativ: </a:t>
            </a:r>
          </a:p>
          <a:p>
            <a:pPr lvl="1"/>
            <a:r>
              <a:rPr lang="cs-CZ" sz="2000" u="sng" dirty="0"/>
              <a:t>Pakt starostů a primátorů </a:t>
            </a:r>
            <a:r>
              <a:rPr lang="cs-CZ" sz="2000" u="sng" dirty="0" smtClean="0"/>
              <a:t/>
            </a:r>
            <a:br>
              <a:rPr lang="cs-CZ" sz="2000" u="sng" dirty="0" smtClean="0"/>
            </a:br>
            <a:r>
              <a:rPr lang="cs-CZ" sz="2000" u="sng" dirty="0" smtClean="0"/>
              <a:t>pro </a:t>
            </a:r>
            <a:r>
              <a:rPr lang="cs-CZ" sz="2000" u="sng" dirty="0"/>
              <a:t>místní udržitelnou energii</a:t>
            </a:r>
            <a:r>
              <a:rPr lang="cs-CZ" sz="2000" dirty="0"/>
              <a:t>“ </a:t>
            </a:r>
            <a:r>
              <a:rPr lang="cs-CZ" sz="2000" dirty="0" smtClean="0"/>
              <a:t/>
            </a:r>
            <a:br>
              <a:rPr lang="cs-CZ" sz="2000" dirty="0" smtClean="0"/>
            </a:br>
            <a:r>
              <a:rPr lang="cs-CZ" sz="2000" dirty="0" smtClean="0"/>
              <a:t>(</a:t>
            </a:r>
            <a:r>
              <a:rPr lang="cs-CZ" sz="2000" i="1" dirty="0"/>
              <a:t>Covenant </a:t>
            </a:r>
            <a:r>
              <a:rPr lang="cs-CZ" sz="2000" i="1" dirty="0" err="1"/>
              <a:t>of</a:t>
            </a:r>
            <a:r>
              <a:rPr lang="cs-CZ" sz="2000" i="1" dirty="0"/>
              <a:t> </a:t>
            </a:r>
            <a:r>
              <a:rPr lang="cs-CZ" sz="2000" i="1" dirty="0" err="1"/>
              <a:t>Mayors</a:t>
            </a:r>
            <a:r>
              <a:rPr lang="cs-CZ" sz="2000" i="1" dirty="0"/>
              <a:t> </a:t>
            </a:r>
            <a:r>
              <a:rPr lang="cs-CZ" sz="2000" i="1" dirty="0" err="1"/>
              <a:t>committed</a:t>
            </a:r>
            <a:r>
              <a:rPr lang="cs-CZ" sz="2000" i="1" dirty="0"/>
              <a:t> </a:t>
            </a:r>
            <a:r>
              <a:rPr lang="cs-CZ" sz="2000" i="1" dirty="0" smtClean="0"/>
              <a:t/>
            </a:r>
            <a:br>
              <a:rPr lang="cs-CZ" sz="2000" i="1" dirty="0" smtClean="0"/>
            </a:br>
            <a:r>
              <a:rPr lang="cs-CZ" sz="2000" i="1" dirty="0" smtClean="0"/>
              <a:t>to </a:t>
            </a:r>
            <a:r>
              <a:rPr lang="cs-CZ" sz="2000" i="1" dirty="0" err="1"/>
              <a:t>local</a:t>
            </a:r>
            <a:r>
              <a:rPr lang="cs-CZ" sz="2000" i="1" dirty="0"/>
              <a:t> </a:t>
            </a:r>
            <a:r>
              <a:rPr lang="cs-CZ" sz="2000" i="1" dirty="0" err="1"/>
              <a:t>sustainable</a:t>
            </a:r>
            <a:r>
              <a:rPr lang="cs-CZ" sz="2000" i="1" dirty="0"/>
              <a:t> </a:t>
            </a:r>
            <a:r>
              <a:rPr lang="cs-CZ" sz="2000" i="1" dirty="0" err="1"/>
              <a:t>energy</a:t>
            </a:r>
            <a:r>
              <a:rPr lang="cs-CZ" sz="2000" dirty="0"/>
              <a:t>) zaměřena </a:t>
            </a:r>
            <a:r>
              <a:rPr lang="cs-CZ" sz="2000" dirty="0" smtClean="0"/>
              <a:t/>
            </a:r>
            <a:br>
              <a:rPr lang="cs-CZ" sz="2000" dirty="0" smtClean="0"/>
            </a:br>
            <a:r>
              <a:rPr lang="cs-CZ" sz="2000" dirty="0" smtClean="0"/>
              <a:t>na </a:t>
            </a:r>
            <a:r>
              <a:rPr lang="cs-CZ" sz="2000" dirty="0" err="1"/>
              <a:t>mitigační</a:t>
            </a:r>
            <a:r>
              <a:rPr lang="cs-CZ" sz="2000" dirty="0"/>
              <a:t> opatření </a:t>
            </a:r>
            <a:r>
              <a:rPr lang="cs-CZ" sz="2000" dirty="0" smtClean="0"/>
              <a:t>–municipality </a:t>
            </a:r>
            <a:br>
              <a:rPr lang="cs-CZ" sz="2000" dirty="0" smtClean="0"/>
            </a:br>
            <a:r>
              <a:rPr lang="cs-CZ" sz="2000" dirty="0" smtClean="0"/>
              <a:t>se </a:t>
            </a:r>
            <a:r>
              <a:rPr lang="cs-CZ" sz="2000" dirty="0"/>
              <a:t>přistoupením k iniciativě zavazovaly </a:t>
            </a:r>
            <a:r>
              <a:rPr lang="cs-CZ" sz="2000" dirty="0" smtClean="0"/>
              <a:t/>
            </a:r>
            <a:br>
              <a:rPr lang="cs-CZ" sz="2000" dirty="0" smtClean="0"/>
            </a:br>
            <a:r>
              <a:rPr lang="cs-CZ" sz="2000" dirty="0" smtClean="0"/>
              <a:t>ke </a:t>
            </a:r>
            <a:r>
              <a:rPr lang="cs-CZ" sz="2000" dirty="0"/>
              <a:t>snížení emisí CO</a:t>
            </a:r>
            <a:r>
              <a:rPr lang="cs-CZ" sz="2000" baseline="-25000" dirty="0"/>
              <a:t>2</a:t>
            </a:r>
            <a:r>
              <a:rPr lang="cs-CZ" sz="2000" dirty="0"/>
              <a:t> o 20% do roku 2020,</a:t>
            </a:r>
          </a:p>
          <a:p>
            <a:pPr lvl="1"/>
            <a:endParaRPr lang="cs-CZ" sz="2000" i="1" dirty="0" smtClean="0"/>
          </a:p>
          <a:p>
            <a:pPr lvl="1"/>
            <a:r>
              <a:rPr lang="cs-CZ" sz="2000" i="1" u="sng" dirty="0" err="1" smtClean="0"/>
              <a:t>Mayors</a:t>
            </a:r>
            <a:r>
              <a:rPr lang="cs-CZ" sz="2000" i="1" u="sng" dirty="0" smtClean="0"/>
              <a:t> </a:t>
            </a:r>
            <a:r>
              <a:rPr lang="cs-CZ" sz="2000" i="1" u="sng" dirty="0" err="1"/>
              <a:t>Adapt</a:t>
            </a:r>
            <a:r>
              <a:rPr lang="cs-CZ" sz="2000" dirty="0"/>
              <a:t>, zaměřenou </a:t>
            </a:r>
            <a:r>
              <a:rPr lang="cs-CZ" sz="2000" dirty="0" smtClean="0"/>
              <a:t/>
            </a:r>
            <a:br>
              <a:rPr lang="cs-CZ" sz="2000" dirty="0" smtClean="0"/>
            </a:br>
            <a:r>
              <a:rPr lang="cs-CZ" sz="2000" dirty="0" smtClean="0"/>
              <a:t>na </a:t>
            </a:r>
            <a:r>
              <a:rPr lang="cs-CZ" sz="2000" dirty="0"/>
              <a:t>adaptační opatření, a také </a:t>
            </a:r>
            <a:r>
              <a:rPr lang="cs-CZ" sz="2000" dirty="0" smtClean="0"/>
              <a:t/>
            </a:r>
            <a:br>
              <a:rPr lang="cs-CZ" sz="2000" dirty="0" smtClean="0"/>
            </a:br>
            <a:r>
              <a:rPr lang="cs-CZ" sz="2000" dirty="0" smtClean="0"/>
              <a:t>k </a:t>
            </a:r>
            <a:r>
              <a:rPr lang="cs-CZ" sz="2000" dirty="0"/>
              <a:t>aktualizaci závazků na snížení </a:t>
            </a:r>
            <a:r>
              <a:rPr lang="cs-CZ" sz="2000" dirty="0" smtClean="0"/>
              <a:t/>
            </a:r>
            <a:br>
              <a:rPr lang="cs-CZ" sz="2000" dirty="0" smtClean="0"/>
            </a:br>
            <a:r>
              <a:rPr lang="cs-CZ" sz="2000" dirty="0" smtClean="0"/>
              <a:t>emisí </a:t>
            </a:r>
            <a:r>
              <a:rPr lang="cs-CZ" sz="2000" dirty="0"/>
              <a:t>CO</a:t>
            </a:r>
            <a:r>
              <a:rPr lang="cs-CZ" sz="2000" baseline="-25000" dirty="0"/>
              <a:t>2</a:t>
            </a:r>
            <a:r>
              <a:rPr lang="cs-CZ" sz="2000" dirty="0"/>
              <a:t> o 40% do roku 2030. </a:t>
            </a:r>
            <a:endParaRPr lang="cs-CZ" sz="2000" u="sng" dirty="0" smtClean="0"/>
          </a:p>
        </p:txBody>
      </p:sp>
      <p:pic>
        <p:nvPicPr>
          <p:cNvPr id="8197"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4221088"/>
            <a:ext cx="2999023" cy="1957587"/>
          </a:xfrm>
          <a:prstGeom prst="rect">
            <a:avLst/>
          </a:prstGeom>
        </p:spPr>
      </p:pic>
    </p:spTree>
    <p:extLst>
      <p:ext uri="{BB962C8B-B14F-4D97-AF65-F5344CB8AC3E}">
        <p14:creationId xmlns:p14="http://schemas.microsoft.com/office/powerpoint/2010/main" val="134643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7"/>
          <p:cNvSpPr>
            <a:spLocks noGrp="1" noChangeArrowheads="1"/>
          </p:cNvSpPr>
          <p:nvPr>
            <p:ph type="title"/>
          </p:nvPr>
        </p:nvSpPr>
        <p:spPr/>
        <p:txBody>
          <a:bodyPr/>
          <a:lstStyle/>
          <a:p>
            <a:pPr algn="r"/>
            <a:r>
              <a:rPr lang="cs-CZ" sz="2800" b="1" dirty="0" smtClean="0"/>
              <a:t>Covenant </a:t>
            </a:r>
            <a:r>
              <a:rPr lang="cs-CZ" sz="2800" b="1" dirty="0" err="1" smtClean="0"/>
              <a:t>of</a:t>
            </a:r>
            <a:r>
              <a:rPr lang="cs-CZ" sz="2800" b="1" dirty="0" smtClean="0"/>
              <a:t> </a:t>
            </a:r>
            <a:r>
              <a:rPr lang="cs-CZ" sz="2800" b="1" dirty="0" err="1" smtClean="0"/>
              <a:t>Mayers</a:t>
            </a:r>
            <a:r>
              <a:rPr lang="cs-CZ" sz="2800" b="1" dirty="0" smtClean="0"/>
              <a:t/>
            </a:r>
            <a:br>
              <a:rPr lang="cs-CZ" sz="2800" b="1" dirty="0" smtClean="0"/>
            </a:br>
            <a:r>
              <a:rPr lang="cs-CZ" sz="2800" b="1" dirty="0" err="1" smtClean="0"/>
              <a:t>for</a:t>
            </a:r>
            <a:r>
              <a:rPr lang="cs-CZ" sz="2800" b="1" dirty="0" smtClean="0"/>
              <a:t> </a:t>
            </a:r>
            <a:r>
              <a:rPr lang="cs-CZ" sz="2800" b="1" dirty="0" err="1" smtClean="0"/>
              <a:t>Climate</a:t>
            </a:r>
            <a:r>
              <a:rPr lang="cs-CZ" sz="2800" b="1" dirty="0" smtClean="0"/>
              <a:t> and </a:t>
            </a:r>
            <a:r>
              <a:rPr lang="cs-CZ" sz="2800" b="1" dirty="0" err="1" smtClean="0"/>
              <a:t>Energy</a:t>
            </a:r>
            <a:endParaRPr lang="cs-CZ" sz="2800" b="1" dirty="0"/>
          </a:p>
        </p:txBody>
      </p:sp>
      <p:sp>
        <p:nvSpPr>
          <p:cNvPr id="4100" name="Rectangle 8"/>
          <p:cNvSpPr>
            <a:spLocks noGrp="1" noChangeArrowheads="1"/>
          </p:cNvSpPr>
          <p:nvPr>
            <p:ph type="body" idx="1"/>
          </p:nvPr>
        </p:nvSpPr>
        <p:spPr>
          <a:xfrm>
            <a:off x="347663" y="1427163"/>
            <a:ext cx="8229600" cy="4525963"/>
          </a:xfrm>
        </p:spPr>
        <p:txBody>
          <a:bodyPr/>
          <a:lstStyle/>
          <a:p>
            <a:pPr marL="0" indent="0">
              <a:buNone/>
            </a:pPr>
            <a:endParaRPr lang="cs-CZ" sz="2400" dirty="0" smtClean="0"/>
          </a:p>
          <a:p>
            <a:pPr marL="0" indent="0">
              <a:buNone/>
            </a:pPr>
            <a:r>
              <a:rPr lang="cs-CZ" sz="2400" dirty="0" smtClean="0"/>
              <a:t>Do dvou let od přistoupení</a:t>
            </a:r>
          </a:p>
          <a:p>
            <a:pPr marL="0" indent="0">
              <a:buNone/>
            </a:pPr>
            <a:endParaRPr lang="cs-CZ" sz="2000" i="1" u="sng" dirty="0" smtClean="0"/>
          </a:p>
          <a:p>
            <a:pPr lvl="1"/>
            <a:r>
              <a:rPr lang="cs-CZ" sz="2000" i="1" dirty="0"/>
              <a:t>SECAP - </a:t>
            </a:r>
            <a:r>
              <a:rPr lang="cs-CZ" sz="2000" i="1" dirty="0" err="1"/>
              <a:t>Sustainable</a:t>
            </a:r>
            <a:r>
              <a:rPr lang="cs-CZ" sz="2000" i="1" dirty="0"/>
              <a:t> </a:t>
            </a:r>
            <a:r>
              <a:rPr lang="cs-CZ" sz="2000" i="1" dirty="0" err="1"/>
              <a:t>Energy</a:t>
            </a:r>
            <a:r>
              <a:rPr lang="cs-CZ" sz="2000" i="1" dirty="0"/>
              <a:t> and </a:t>
            </a:r>
            <a:r>
              <a:rPr lang="cs-CZ" sz="2000" i="1" dirty="0" err="1"/>
              <a:t>Climate</a:t>
            </a:r>
            <a:r>
              <a:rPr lang="cs-CZ" sz="2000" i="1" dirty="0"/>
              <a:t> </a:t>
            </a:r>
            <a:r>
              <a:rPr lang="cs-CZ" sz="2000" i="1" dirty="0" err="1"/>
              <a:t>Action</a:t>
            </a:r>
            <a:r>
              <a:rPr lang="cs-CZ" sz="2000" i="1" dirty="0"/>
              <a:t> </a:t>
            </a:r>
            <a:r>
              <a:rPr lang="cs-CZ" sz="2000" i="1" dirty="0" err="1"/>
              <a:t>Plan</a:t>
            </a:r>
            <a:r>
              <a:rPr lang="cs-CZ" sz="2000" dirty="0"/>
              <a:t> </a:t>
            </a:r>
            <a:r>
              <a:rPr lang="cs-CZ" sz="2000" dirty="0" smtClean="0"/>
              <a:t/>
            </a:r>
            <a:br>
              <a:rPr lang="cs-CZ" sz="2000" dirty="0" smtClean="0"/>
            </a:br>
            <a:r>
              <a:rPr lang="cs-CZ" sz="2000" dirty="0" smtClean="0"/>
              <a:t>návrh </a:t>
            </a:r>
            <a:r>
              <a:rPr lang="cs-CZ" sz="2000" dirty="0"/>
              <a:t>konkrétních </a:t>
            </a:r>
            <a:r>
              <a:rPr lang="cs-CZ" sz="2000" dirty="0" err="1"/>
              <a:t>mitigačních</a:t>
            </a:r>
            <a:r>
              <a:rPr lang="cs-CZ" sz="2000" dirty="0"/>
              <a:t> a adaptačních </a:t>
            </a:r>
            <a:r>
              <a:rPr lang="cs-CZ" sz="2000" dirty="0" smtClean="0"/>
              <a:t>opatření</a:t>
            </a:r>
          </a:p>
          <a:p>
            <a:pPr lvl="1"/>
            <a:r>
              <a:rPr lang="cs-CZ" sz="2000" dirty="0"/>
              <a:t>následně každé dva roky od jeho předložení podávat kanceláři hlášení o průběhu jeho </a:t>
            </a:r>
            <a:r>
              <a:rPr lang="cs-CZ" sz="2000" dirty="0" smtClean="0"/>
              <a:t>naplňování</a:t>
            </a:r>
          </a:p>
          <a:p>
            <a:pPr lvl="1"/>
            <a:endParaRPr lang="cs-CZ" sz="2000" dirty="0"/>
          </a:p>
          <a:p>
            <a:pPr marL="457200" lvl="1" indent="0">
              <a:buNone/>
            </a:pPr>
            <a:r>
              <a:rPr lang="cs-CZ" sz="2000" dirty="0" smtClean="0"/>
              <a:t>Na podporu zpracování SECAP lze získat podporu z Národního programu </a:t>
            </a:r>
            <a:r>
              <a:rPr lang="cs-CZ" sz="2000" dirty="0"/>
              <a:t>Ž</a:t>
            </a:r>
            <a:r>
              <a:rPr lang="cs-CZ" sz="2000" dirty="0" smtClean="0"/>
              <a:t>ivotní prostředí. (</a:t>
            </a:r>
            <a:r>
              <a:rPr lang="cs-CZ" sz="2000" dirty="0" err="1"/>
              <a:t>w</a:t>
            </a:r>
            <a:r>
              <a:rPr lang="cs-CZ" sz="2000" dirty="0" err="1" smtClean="0"/>
              <a:t>ebinář</a:t>
            </a:r>
            <a:r>
              <a:rPr lang="cs-CZ" sz="2000" dirty="0" smtClean="0"/>
              <a:t> MŽP – předběžně srpen 2016)</a:t>
            </a:r>
          </a:p>
          <a:p>
            <a:pPr marL="457200" lvl="1" indent="0">
              <a:buNone/>
            </a:pPr>
            <a:endParaRPr lang="cs-CZ" sz="2000" dirty="0"/>
          </a:p>
        </p:txBody>
      </p:sp>
      <p:pic>
        <p:nvPicPr>
          <p:cNvPr id="8197"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9746" y="5547495"/>
            <a:ext cx="3024336" cy="1008112"/>
          </a:xfrm>
          <a:prstGeom prst="rect">
            <a:avLst/>
          </a:prstGeom>
        </p:spPr>
      </p:pic>
    </p:spTree>
    <p:extLst>
      <p:ext uri="{BB962C8B-B14F-4D97-AF65-F5344CB8AC3E}">
        <p14:creationId xmlns:p14="http://schemas.microsoft.com/office/powerpoint/2010/main" val="8448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7115"/>
            <a:ext cx="8819106" cy="6858000"/>
          </a:xfrm>
          <a:prstGeom prst="rect">
            <a:avLst/>
          </a:prstGeom>
        </p:spPr>
      </p:pic>
    </p:spTree>
    <p:extLst>
      <p:ext uri="{BB962C8B-B14F-4D97-AF65-F5344CB8AC3E}">
        <p14:creationId xmlns:p14="http://schemas.microsoft.com/office/powerpoint/2010/main" val="12618707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7"/>
          <p:cNvSpPr>
            <a:spLocks noGrp="1" noChangeArrowheads="1"/>
          </p:cNvSpPr>
          <p:nvPr>
            <p:ph type="title"/>
          </p:nvPr>
        </p:nvSpPr>
        <p:spPr/>
        <p:txBody>
          <a:bodyPr/>
          <a:lstStyle/>
          <a:p>
            <a:pPr algn="r"/>
            <a:r>
              <a:rPr lang="cs-CZ" sz="2800" b="1" dirty="0" smtClean="0"/>
              <a:t>Další dílčí  iniciativy pro města, </a:t>
            </a:r>
            <a:br>
              <a:rPr lang="cs-CZ" sz="2800" b="1" dirty="0" smtClean="0"/>
            </a:br>
            <a:r>
              <a:rPr lang="cs-CZ" sz="2800" b="1" dirty="0" smtClean="0"/>
              <a:t>podpora MA21</a:t>
            </a:r>
            <a:endParaRPr lang="cs-CZ" sz="2800" b="1" dirty="0"/>
          </a:p>
        </p:txBody>
      </p:sp>
      <p:sp>
        <p:nvSpPr>
          <p:cNvPr id="4100" name="Rectangle 8"/>
          <p:cNvSpPr>
            <a:spLocks noGrp="1" noChangeArrowheads="1"/>
          </p:cNvSpPr>
          <p:nvPr>
            <p:ph type="body" idx="1"/>
          </p:nvPr>
        </p:nvSpPr>
        <p:spPr>
          <a:xfrm>
            <a:off x="347663" y="1427163"/>
            <a:ext cx="8229600" cy="4525963"/>
          </a:xfrm>
        </p:spPr>
        <p:txBody>
          <a:bodyPr/>
          <a:lstStyle/>
          <a:p>
            <a:pPr marL="0" indent="0">
              <a:buNone/>
            </a:pPr>
            <a:endParaRPr lang="cs-CZ" sz="2400" u="sng" dirty="0" smtClean="0"/>
          </a:p>
          <a:p>
            <a:pPr marL="0" indent="0">
              <a:buNone/>
            </a:pPr>
            <a:endParaRPr lang="cs-CZ" sz="2400" u="sng" dirty="0" smtClean="0"/>
          </a:p>
          <a:p>
            <a:r>
              <a:rPr lang="cs-CZ" sz="2400" u="sng" dirty="0" smtClean="0"/>
              <a:t>Projekt zdravé město WHO</a:t>
            </a:r>
            <a:endParaRPr lang="cs-CZ" sz="2400" u="sng" dirty="0"/>
          </a:p>
          <a:p>
            <a:endParaRPr lang="cs-CZ" sz="2400" u="sng" dirty="0" smtClean="0"/>
          </a:p>
          <a:p>
            <a:pPr marL="0" indent="0">
              <a:buNone/>
            </a:pPr>
            <a:endParaRPr lang="cs-CZ" sz="2400" u="sng" dirty="0" smtClean="0"/>
          </a:p>
          <a:p>
            <a:endParaRPr lang="cs-CZ" sz="2400" u="sng" dirty="0"/>
          </a:p>
          <a:p>
            <a:r>
              <a:rPr lang="cs-CZ" sz="2400" u="sng" dirty="0" smtClean="0"/>
              <a:t>CIVITAS </a:t>
            </a:r>
            <a:endParaRPr lang="cs-CZ" sz="2400" dirty="0"/>
          </a:p>
          <a:p>
            <a:pPr lvl="2"/>
            <a:r>
              <a:rPr lang="cs-CZ" sz="1600" dirty="0" smtClean="0"/>
              <a:t>zavádění strategii </a:t>
            </a:r>
            <a:r>
              <a:rPr lang="cs-CZ" sz="1600" dirty="0"/>
              <a:t>městské dopravní politiky </a:t>
            </a:r>
            <a:r>
              <a:rPr lang="cs-CZ" sz="1600" dirty="0" smtClean="0"/>
              <a:t/>
            </a:r>
            <a:br>
              <a:rPr lang="cs-CZ" sz="1600" dirty="0" smtClean="0"/>
            </a:br>
            <a:r>
              <a:rPr lang="cs-CZ" sz="1600" dirty="0" smtClean="0"/>
              <a:t>na podporu udržitelné </a:t>
            </a:r>
            <a:r>
              <a:rPr lang="cs-CZ" sz="1600" dirty="0"/>
              <a:t>městské mobility</a:t>
            </a:r>
            <a:r>
              <a:rPr lang="cs-CZ" sz="1600" dirty="0" smtClean="0"/>
              <a:t>.</a:t>
            </a:r>
            <a:endParaRPr lang="cs-CZ" sz="2400" u="sng" dirty="0" smtClean="0"/>
          </a:p>
        </p:txBody>
      </p:sp>
      <p:pic>
        <p:nvPicPr>
          <p:cNvPr id="8197"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2924944"/>
            <a:ext cx="1971675" cy="428625"/>
          </a:xfrm>
          <a:prstGeom prst="rect">
            <a:avLst/>
          </a:prstGeom>
        </p:spPr>
      </p:pic>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4916" y="4365104"/>
            <a:ext cx="2895600" cy="1466850"/>
          </a:xfrm>
          <a:prstGeom prst="rect">
            <a:avLst/>
          </a:prstGeom>
        </p:spPr>
      </p:pic>
      <p:pic>
        <p:nvPicPr>
          <p:cNvPr id="4" name="Obráze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8184" y="2050554"/>
            <a:ext cx="1428750" cy="942975"/>
          </a:xfrm>
          <a:prstGeom prst="rect">
            <a:avLst/>
          </a:prstGeom>
        </p:spPr>
      </p:pic>
    </p:spTree>
    <p:extLst>
      <p:ext uri="{BB962C8B-B14F-4D97-AF65-F5344CB8AC3E}">
        <p14:creationId xmlns:p14="http://schemas.microsoft.com/office/powerpoint/2010/main" val="194976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7"/>
          <p:cNvSpPr>
            <a:spLocks noGrp="1" noChangeArrowheads="1"/>
          </p:cNvSpPr>
          <p:nvPr>
            <p:ph type="title"/>
          </p:nvPr>
        </p:nvSpPr>
        <p:spPr/>
        <p:txBody>
          <a:bodyPr/>
          <a:lstStyle/>
          <a:p>
            <a:pPr algn="r"/>
            <a:r>
              <a:rPr lang="cs-CZ" sz="2800" b="1" dirty="0" smtClean="0"/>
              <a:t>Další dílčí  iniciativy pro města, </a:t>
            </a:r>
            <a:br>
              <a:rPr lang="cs-CZ" sz="2800" b="1" dirty="0" smtClean="0"/>
            </a:br>
            <a:r>
              <a:rPr lang="cs-CZ" sz="2800" b="1" dirty="0" smtClean="0"/>
              <a:t>podpora MA21</a:t>
            </a:r>
            <a:endParaRPr lang="cs-CZ" sz="2800" b="1" dirty="0"/>
          </a:p>
        </p:txBody>
      </p:sp>
      <p:sp>
        <p:nvSpPr>
          <p:cNvPr id="4100" name="Rectangle 8"/>
          <p:cNvSpPr>
            <a:spLocks noGrp="1" noChangeArrowheads="1"/>
          </p:cNvSpPr>
          <p:nvPr>
            <p:ph type="body" idx="1"/>
          </p:nvPr>
        </p:nvSpPr>
        <p:spPr>
          <a:xfrm>
            <a:off x="683568" y="1328738"/>
            <a:ext cx="8229600" cy="4525963"/>
          </a:xfrm>
        </p:spPr>
        <p:txBody>
          <a:bodyPr/>
          <a:lstStyle/>
          <a:p>
            <a:pPr marL="0" indent="0">
              <a:buNone/>
            </a:pPr>
            <a:endParaRPr lang="cs-CZ" sz="2400" u="sng" dirty="0" smtClean="0"/>
          </a:p>
          <a:p>
            <a:r>
              <a:rPr lang="cs-CZ" sz="2400" u="sng" dirty="0" smtClean="0"/>
              <a:t>Smart </a:t>
            </a:r>
            <a:r>
              <a:rPr lang="cs-CZ" sz="2400" u="sng" dirty="0" err="1" smtClean="0"/>
              <a:t>cities</a:t>
            </a:r>
            <a:r>
              <a:rPr lang="cs-CZ" sz="2400" u="sng" dirty="0" smtClean="0"/>
              <a:t> and </a:t>
            </a:r>
            <a:r>
              <a:rPr lang="cs-CZ" sz="2400" u="sng" dirty="0" err="1" smtClean="0"/>
              <a:t>Communities</a:t>
            </a:r>
            <a:endParaRPr lang="cs-CZ" sz="2400" dirty="0" smtClean="0"/>
          </a:p>
          <a:p>
            <a:pPr lvl="2"/>
            <a:r>
              <a:rPr lang="cs-CZ" sz="1600" dirty="0" smtClean="0"/>
              <a:t>hlavními </a:t>
            </a:r>
            <a:r>
              <a:rPr lang="cs-CZ" sz="1600" dirty="0"/>
              <a:t>pilíři iniciativy EU jsou inovace a informační technologie, udržitelná </a:t>
            </a:r>
            <a:r>
              <a:rPr lang="cs-CZ" sz="1600" dirty="0" smtClean="0"/>
              <a:t>doprava a energetika </a:t>
            </a:r>
          </a:p>
          <a:p>
            <a:r>
              <a:rPr lang="cs-CZ" sz="2400" u="sng" dirty="0" smtClean="0"/>
              <a:t>Zelená digitální charta </a:t>
            </a:r>
            <a:endParaRPr lang="cs-CZ" sz="2400" dirty="0" smtClean="0"/>
          </a:p>
          <a:p>
            <a:pPr lvl="2"/>
            <a:r>
              <a:rPr lang="cs-CZ" sz="1600" dirty="0" smtClean="0"/>
              <a:t>zdůrazňuje úlohu měst a jejich vzájemné spolupráce</a:t>
            </a:r>
            <a:br>
              <a:rPr lang="cs-CZ" sz="1600" dirty="0" smtClean="0"/>
            </a:br>
            <a:r>
              <a:rPr lang="cs-CZ" sz="1600" dirty="0" smtClean="0"/>
              <a:t>při realizaci cílů podle priorit a politik EU v oblasti </a:t>
            </a:r>
            <a:br>
              <a:rPr lang="cs-CZ" sz="1600" dirty="0" smtClean="0"/>
            </a:br>
            <a:r>
              <a:rPr lang="cs-CZ" sz="1600" dirty="0" smtClean="0"/>
              <a:t>využití ICT, energetické efektivity, kvality životního </a:t>
            </a:r>
            <a:br>
              <a:rPr lang="cs-CZ" sz="1600" dirty="0" smtClean="0"/>
            </a:br>
            <a:r>
              <a:rPr lang="cs-CZ" sz="1600" dirty="0" smtClean="0"/>
              <a:t>prostředí a ochrany klimatu.</a:t>
            </a:r>
            <a:endParaRPr lang="cs-CZ" sz="1600" u="sng" dirty="0" smtClean="0"/>
          </a:p>
          <a:p>
            <a:r>
              <a:rPr lang="cs-CZ" sz="2400" u="sng" dirty="0" smtClean="0"/>
              <a:t>Otevřená </a:t>
            </a:r>
            <a:r>
              <a:rPr lang="cs-CZ" sz="2400" u="sng" dirty="0"/>
              <a:t>města </a:t>
            </a:r>
            <a:endParaRPr lang="cs-CZ" sz="2400" dirty="0"/>
          </a:p>
          <a:p>
            <a:pPr lvl="2"/>
            <a:r>
              <a:rPr lang="cs-CZ" sz="1600" dirty="0"/>
              <a:t>zveřejňování informací a Open Data,</a:t>
            </a:r>
          </a:p>
          <a:p>
            <a:pPr lvl="2"/>
            <a:r>
              <a:rPr lang="cs-CZ" sz="1600" dirty="0"/>
              <a:t>otevřené zadávání veřejných zakázek,</a:t>
            </a:r>
          </a:p>
          <a:p>
            <a:pPr lvl="2"/>
            <a:r>
              <a:rPr lang="cs-CZ" sz="1600" dirty="0"/>
              <a:t>zapojování veřejnosti do rozhodování,</a:t>
            </a:r>
          </a:p>
          <a:p>
            <a:pPr lvl="2"/>
            <a:r>
              <a:rPr lang="cs-CZ" sz="1600" dirty="0"/>
              <a:t>open source a otevřené technologie</a:t>
            </a:r>
          </a:p>
          <a:p>
            <a:r>
              <a:rPr lang="cs-CZ" sz="2400" u="sng" dirty="0" smtClean="0"/>
              <a:t>…   </a:t>
            </a:r>
          </a:p>
        </p:txBody>
      </p:sp>
      <p:pic>
        <p:nvPicPr>
          <p:cNvPr id="8197"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3598" y="3231679"/>
            <a:ext cx="1862276" cy="720080"/>
          </a:xfrm>
          <a:prstGeom prst="rect">
            <a:avLst/>
          </a:prstGeom>
        </p:spPr>
      </p:pic>
    </p:spTree>
    <p:extLst>
      <p:ext uri="{BB962C8B-B14F-4D97-AF65-F5344CB8AC3E}">
        <p14:creationId xmlns:p14="http://schemas.microsoft.com/office/powerpoint/2010/main" val="234271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Grp="1" noChangeArrowheads="1"/>
          </p:cNvSpPr>
          <p:nvPr>
            <p:ph type="title"/>
          </p:nvPr>
        </p:nvSpPr>
        <p:spPr/>
        <p:txBody>
          <a:bodyPr/>
          <a:lstStyle/>
          <a:p>
            <a:pPr algn="r" eaLnBrk="1" hangingPunct="1"/>
            <a:r>
              <a:rPr lang="cs-CZ" altLang="cs-CZ" sz="3600" dirty="0" smtClean="0"/>
              <a:t>Děkuji za pozornost </a:t>
            </a:r>
          </a:p>
        </p:txBody>
      </p:sp>
      <p:sp>
        <p:nvSpPr>
          <p:cNvPr id="4100" name="Rectangle 8"/>
          <p:cNvSpPr>
            <a:spLocks noGrp="1" noChangeArrowheads="1"/>
          </p:cNvSpPr>
          <p:nvPr>
            <p:ph type="body" idx="1"/>
          </p:nvPr>
        </p:nvSpPr>
        <p:spPr>
          <a:xfrm>
            <a:off x="449275" y="2492896"/>
            <a:ext cx="8229600" cy="2377430"/>
          </a:xfrm>
        </p:spPr>
        <p:txBody>
          <a:bodyPr/>
          <a:lstStyle/>
          <a:p>
            <a:pPr marL="0" lvl="2" indent="0" algn="ctr" eaLnBrk="1" hangingPunct="1">
              <a:buNone/>
              <a:defRPr/>
            </a:pPr>
            <a:r>
              <a:rPr lang="cs-CZ" altLang="cs-CZ" sz="2800" dirty="0" smtClean="0"/>
              <a:t>Ing. Jarmila Cikánková</a:t>
            </a:r>
          </a:p>
          <a:p>
            <a:pPr marL="0" lvl="2" indent="0" algn="ctr" eaLnBrk="1" hangingPunct="1">
              <a:buNone/>
              <a:defRPr/>
            </a:pPr>
            <a:r>
              <a:rPr lang="cs-CZ" altLang="cs-CZ" sz="2000" dirty="0" smtClean="0"/>
              <a:t>Oddělení zpracování a správy dat CENIA</a:t>
            </a:r>
          </a:p>
          <a:p>
            <a:pPr marL="0" lvl="2" indent="0" algn="ctr" eaLnBrk="1" hangingPunct="1">
              <a:buNone/>
              <a:defRPr/>
            </a:pPr>
            <a:r>
              <a:rPr lang="cs-CZ" altLang="cs-CZ" sz="2000" dirty="0" smtClean="0"/>
              <a:t>728 371 685, 267 225 281</a:t>
            </a:r>
          </a:p>
          <a:p>
            <a:pPr marL="0" lvl="2" indent="0" algn="ctr" eaLnBrk="1" hangingPunct="1">
              <a:buNone/>
              <a:defRPr/>
            </a:pPr>
            <a:r>
              <a:rPr lang="cs-CZ" altLang="cs-CZ" sz="2000" dirty="0" smtClean="0">
                <a:hlinkClick r:id="rId3"/>
              </a:rPr>
              <a:t>jarmila.cikankova@cenia.cz</a:t>
            </a:r>
            <a:r>
              <a:rPr lang="cs-CZ" altLang="cs-CZ" sz="2000" dirty="0" smtClean="0"/>
              <a:t> </a:t>
            </a:r>
          </a:p>
          <a:p>
            <a:pPr marL="0" lvl="2" indent="0" algn="ctr" eaLnBrk="1" hangingPunct="1">
              <a:buNone/>
              <a:defRPr/>
            </a:pPr>
            <a:r>
              <a:rPr lang="cs-CZ" altLang="cs-CZ" sz="2000" dirty="0" smtClean="0">
                <a:hlinkClick r:id="rId4"/>
              </a:rPr>
              <a:t>www.ma21.cz</a:t>
            </a:r>
            <a:r>
              <a:rPr lang="cs-CZ" altLang="cs-CZ" sz="2000" dirty="0" smtClean="0"/>
              <a:t> </a:t>
            </a:r>
          </a:p>
        </p:txBody>
      </p:sp>
      <p:pic>
        <p:nvPicPr>
          <p:cNvPr id="8197" name="Obráze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619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1196752"/>
            <a:ext cx="4983354" cy="4971628"/>
          </a:xfrm>
          <a:prstGeom prst="rect">
            <a:avLst/>
          </a:prstGeom>
        </p:spPr>
      </p:pic>
      <p:sp>
        <p:nvSpPr>
          <p:cNvPr id="4" name="Rectangle 7"/>
          <p:cNvSpPr txBox="1">
            <a:spLocks noChangeArrowheads="1"/>
          </p:cNvSpPr>
          <p:nvPr/>
        </p:nvSpPr>
        <p:spPr>
          <a:xfrm>
            <a:off x="0" y="188640"/>
            <a:ext cx="9036496"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r" eaLnBrk="1" hangingPunct="1"/>
            <a:r>
              <a:rPr lang="cs-CZ" altLang="cs-CZ" kern="0" dirty="0" smtClean="0">
                <a:solidFill>
                  <a:srgbClr val="C00000"/>
                </a:solidFill>
              </a:rPr>
              <a:t>Čtyři dimenze udržitelného rozvoje </a:t>
            </a:r>
            <a:endParaRPr lang="cs-CZ" altLang="cs-CZ" kern="0" dirty="0">
              <a:solidFill>
                <a:srgbClr val="C00000"/>
              </a:solidFill>
            </a:endParaRPr>
          </a:p>
        </p:txBody>
      </p:sp>
    </p:spTree>
    <p:extLst>
      <p:ext uri="{BB962C8B-B14F-4D97-AF65-F5344CB8AC3E}">
        <p14:creationId xmlns:p14="http://schemas.microsoft.com/office/powerpoint/2010/main" val="39127981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21000">
              <a:srgbClr val="66CCFF">
                <a:alpha val="50000"/>
              </a:srgbClr>
            </a:gs>
            <a:gs pos="0">
              <a:srgbClr val="FFFF00">
                <a:alpha val="45000"/>
              </a:srgbClr>
            </a:gs>
            <a:gs pos="46000">
              <a:srgbClr val="000099">
                <a:alpha val="23000"/>
              </a:srgbClr>
            </a:gs>
            <a:gs pos="72000">
              <a:srgbClr val="009900">
                <a:alpha val="27000"/>
              </a:srgbClr>
            </a:gs>
            <a:gs pos="97000">
              <a:srgbClr val="FEE4F8"/>
            </a:gs>
          </a:gsLst>
          <a:lin ang="5400000" scaled="1"/>
        </a:gradFill>
        <a:effectLst/>
      </p:bgPr>
    </p:bg>
    <p:spTree>
      <p:nvGrpSpPr>
        <p:cNvPr id="1" name=""/>
        <p:cNvGrpSpPr/>
        <p:nvPr/>
      </p:nvGrpSpPr>
      <p:grpSpPr>
        <a:xfrm>
          <a:off x="0" y="0"/>
          <a:ext cx="0" cy="0"/>
          <a:chOff x="0" y="0"/>
          <a:chExt cx="0" cy="0"/>
        </a:xfrm>
      </p:grpSpPr>
      <p:sp>
        <p:nvSpPr>
          <p:cNvPr id="4" name="Rectangle 7"/>
          <p:cNvSpPr txBox="1">
            <a:spLocks noChangeArrowheads="1"/>
          </p:cNvSpPr>
          <p:nvPr/>
        </p:nvSpPr>
        <p:spPr>
          <a:xfrm>
            <a:off x="0" y="2636912"/>
            <a:ext cx="9036496"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cs-CZ" altLang="cs-CZ" kern="0" dirty="0" smtClean="0">
                <a:solidFill>
                  <a:schemeClr val="tx1"/>
                </a:solidFill>
              </a:rPr>
              <a:t>Pět „P“ </a:t>
            </a:r>
            <a:br>
              <a:rPr lang="cs-CZ" altLang="cs-CZ" kern="0" dirty="0" smtClean="0">
                <a:solidFill>
                  <a:schemeClr val="tx1"/>
                </a:solidFill>
              </a:rPr>
            </a:br>
            <a:r>
              <a:rPr lang="cs-CZ" altLang="cs-CZ" kern="0" dirty="0" smtClean="0">
                <a:solidFill>
                  <a:schemeClr val="tx1"/>
                </a:solidFill>
              </a:rPr>
              <a:t>udržitelného rozvoje </a:t>
            </a:r>
            <a:endParaRPr lang="cs-CZ" altLang="cs-CZ" kern="0" dirty="0">
              <a:solidFill>
                <a:schemeClr val="tx1"/>
              </a:solidFill>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0"/>
            <a:ext cx="7181152" cy="6858000"/>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44624"/>
            <a:ext cx="7178941" cy="6858000"/>
          </a:xfrm>
          <a:prstGeom prst="rect">
            <a:avLst/>
          </a:prstGeom>
        </p:spPr>
      </p:pic>
    </p:spTree>
    <p:extLst>
      <p:ext uri="{BB962C8B-B14F-4D97-AF65-F5344CB8AC3E}">
        <p14:creationId xmlns:p14="http://schemas.microsoft.com/office/powerpoint/2010/main" val="35584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st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51526"/>
            <a:ext cx="91805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7"/>
          <p:cNvSpPr>
            <a:spLocks noGrp="1" noChangeArrowheads="1"/>
          </p:cNvSpPr>
          <p:nvPr>
            <p:ph type="title"/>
          </p:nvPr>
        </p:nvSpPr>
        <p:spPr>
          <a:xfrm>
            <a:off x="395288" y="274638"/>
            <a:ext cx="8291512" cy="1143000"/>
          </a:xfrm>
        </p:spPr>
        <p:txBody>
          <a:bodyPr/>
          <a:lstStyle/>
          <a:p>
            <a:pPr algn="r" eaLnBrk="1" hangingPunct="1"/>
            <a:r>
              <a:rPr lang="cs-CZ" altLang="cs-CZ" dirty="0" smtClean="0"/>
              <a:t>Globální kontext (OSN)</a:t>
            </a:r>
          </a:p>
        </p:txBody>
      </p:sp>
      <p:sp>
        <p:nvSpPr>
          <p:cNvPr id="4100" name="Rectangle 8"/>
          <p:cNvSpPr>
            <a:spLocks noGrp="1" noChangeArrowheads="1"/>
          </p:cNvSpPr>
          <p:nvPr>
            <p:ph type="body" idx="1"/>
          </p:nvPr>
        </p:nvSpPr>
        <p:spPr>
          <a:xfrm>
            <a:off x="444500" y="1268413"/>
            <a:ext cx="8291513" cy="4525962"/>
          </a:xfrm>
        </p:spPr>
        <p:txBody>
          <a:bodyPr/>
          <a:lstStyle/>
          <a:p>
            <a:endParaRPr lang="cs-CZ" dirty="0" smtClean="0"/>
          </a:p>
          <a:p>
            <a:r>
              <a:rPr lang="cs-CZ" dirty="0" smtClean="0"/>
              <a:t>1992 		</a:t>
            </a:r>
            <a:r>
              <a:rPr lang="cs-CZ" sz="2800" b="1" dirty="0" smtClean="0">
                <a:solidFill>
                  <a:srgbClr val="0070C0"/>
                </a:solidFill>
              </a:rPr>
              <a:t>strategie </a:t>
            </a:r>
            <a:r>
              <a:rPr lang="cs-CZ" sz="2800" b="1" dirty="0">
                <a:solidFill>
                  <a:srgbClr val="0070C0"/>
                </a:solidFill>
              </a:rPr>
              <a:t>pro 21. století </a:t>
            </a:r>
            <a:r>
              <a:rPr lang="cs-CZ" sz="2800" b="1" dirty="0" smtClean="0">
                <a:solidFill>
                  <a:srgbClr val="0070C0"/>
                </a:solidFill>
              </a:rPr>
              <a:t/>
            </a:r>
            <a:br>
              <a:rPr lang="cs-CZ" sz="2800" b="1" dirty="0" smtClean="0">
                <a:solidFill>
                  <a:srgbClr val="0070C0"/>
                </a:solidFill>
              </a:rPr>
            </a:br>
            <a:r>
              <a:rPr lang="cs-CZ" sz="2800" b="1" dirty="0" smtClean="0">
                <a:solidFill>
                  <a:srgbClr val="0070C0"/>
                </a:solidFill>
              </a:rPr>
              <a:t>			Agenda </a:t>
            </a:r>
            <a:r>
              <a:rPr lang="cs-CZ" sz="2800" b="1" dirty="0">
                <a:solidFill>
                  <a:srgbClr val="0070C0"/>
                </a:solidFill>
              </a:rPr>
              <a:t>21 </a:t>
            </a:r>
          </a:p>
          <a:p>
            <a:r>
              <a:rPr lang="cs-CZ" dirty="0"/>
              <a:t>2000 – 2015: </a:t>
            </a:r>
            <a:r>
              <a:rPr lang="cs-CZ" sz="2800" dirty="0"/>
              <a:t>Rozvojové cíle tisíciletí 				(</a:t>
            </a:r>
            <a:r>
              <a:rPr lang="cs-CZ" sz="2800" dirty="0" err="1"/>
              <a:t>MDGs</a:t>
            </a:r>
            <a:r>
              <a:rPr lang="cs-CZ" sz="2800" dirty="0"/>
              <a:t>) </a:t>
            </a:r>
          </a:p>
          <a:p>
            <a:r>
              <a:rPr lang="cs-CZ" dirty="0"/>
              <a:t>2016 – 2030: </a:t>
            </a:r>
            <a:r>
              <a:rPr lang="cs-CZ" sz="2800" dirty="0"/>
              <a:t>Cíle udržitelného rozvoje 			</a:t>
            </a:r>
            <a:r>
              <a:rPr lang="cs-CZ" sz="2800" dirty="0" smtClean="0"/>
              <a:t>	(</a:t>
            </a:r>
            <a:r>
              <a:rPr lang="cs-CZ" sz="2800" dirty="0" err="1"/>
              <a:t>SDGs</a:t>
            </a:r>
            <a:r>
              <a:rPr lang="cs-CZ" sz="2800" dirty="0"/>
              <a:t>) </a:t>
            </a:r>
            <a:r>
              <a:rPr lang="cs-CZ" sz="2800" dirty="0" smtClean="0"/>
              <a:t/>
            </a:r>
            <a:br>
              <a:rPr lang="cs-CZ" sz="2800" dirty="0" smtClean="0"/>
            </a:br>
            <a:r>
              <a:rPr lang="cs-CZ" sz="2800" dirty="0" smtClean="0"/>
              <a:t>	</a:t>
            </a:r>
            <a:r>
              <a:rPr lang="cs-CZ" sz="2800" dirty="0"/>
              <a:t>		</a:t>
            </a:r>
            <a:r>
              <a:rPr lang="cs-CZ" sz="2800" b="1" dirty="0">
                <a:solidFill>
                  <a:srgbClr val="009900"/>
                </a:solidFill>
              </a:rPr>
              <a:t>Agenda 2030 </a:t>
            </a:r>
          </a:p>
        </p:txBody>
      </p:sp>
      <p:pic>
        <p:nvPicPr>
          <p:cNvPr id="5125"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373063"/>
            <a:ext cx="1169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9977" y="4562708"/>
            <a:ext cx="1336036" cy="1152128"/>
          </a:xfrm>
          <a:prstGeom prst="rect">
            <a:avLst/>
          </a:prstGeom>
        </p:spPr>
      </p:pic>
    </p:spTree>
    <p:extLst>
      <p:ext uri="{BB962C8B-B14F-4D97-AF65-F5344CB8AC3E}">
        <p14:creationId xmlns:p14="http://schemas.microsoft.com/office/powerpoint/2010/main" val="45482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xEl>
                                              <p:pRg st="1" end="1"/>
                                            </p:txEl>
                                          </p:spTgt>
                                        </p:tgtEl>
                                        <p:attrNameLst>
                                          <p:attrName>style.visibility</p:attrName>
                                        </p:attrNameLst>
                                      </p:cBhvr>
                                      <p:to>
                                        <p:strVal val="visible"/>
                                      </p:to>
                                    </p:set>
                                    <p:animEffect transition="in" filter="fade">
                                      <p:cBhvr>
                                        <p:cTn id="7" dur="500"/>
                                        <p:tgtEl>
                                          <p:spTgt spid="410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0">
                                            <p:txEl>
                                              <p:pRg st="2" end="2"/>
                                            </p:txEl>
                                          </p:spTgt>
                                        </p:tgtEl>
                                        <p:attrNameLst>
                                          <p:attrName>style.visibility</p:attrName>
                                        </p:attrNameLst>
                                      </p:cBhvr>
                                      <p:to>
                                        <p:strVal val="visible"/>
                                      </p:to>
                                    </p:set>
                                    <p:animEffect transition="in" filter="fade">
                                      <p:cBhvr>
                                        <p:cTn id="12" dur="500"/>
                                        <p:tgtEl>
                                          <p:spTgt spid="410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00">
                                            <p:txEl>
                                              <p:pRg st="3" end="3"/>
                                            </p:txEl>
                                          </p:spTgt>
                                        </p:tgtEl>
                                        <p:attrNameLst>
                                          <p:attrName>style.visibility</p:attrName>
                                        </p:attrNameLst>
                                      </p:cBhvr>
                                      <p:to>
                                        <p:strVal val="visible"/>
                                      </p:to>
                                    </p:set>
                                    <p:animEffect transition="in" filter="fade">
                                      <p:cBhvr>
                                        <p:cTn id="17" dur="500"/>
                                        <p:tgtEl>
                                          <p:spTgt spid="41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theme/theme1.xml><?xml version="1.0" encoding="utf-8"?>
<a:theme xmlns:a="http://schemas.openxmlformats.org/drawingml/2006/main" name="1_Prezentace1">
  <a:themeElements>
    <a:clrScheme name="1_Prezentac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ezentace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rezentac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ezentac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ezentac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ezentac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ezentac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ezentac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ezentac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ezentac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ezentac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ezentac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ezentac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ezentac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1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2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0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4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5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6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3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7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zentace1">
  <a:themeElements>
    <a:clrScheme name="Prezentac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zentace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zentac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zentac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zentac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zentac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zentac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zentac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zentac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zentac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zentac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zentac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zentac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zentac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eniatitulka">
  <a:themeElements>
    <a:clrScheme name="ceniatitulk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niatitulka">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eniatitulk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niatitulk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niatitulk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niatitulk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niatitulk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niatitulk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niatitulk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niatitulk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niatitulk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niatitulk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niatitulk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niatitulk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eniatitulka">
  <a:themeElements>
    <a:clrScheme name="1_ceniatitulk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eniatitulka">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niatitulk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eniatitulk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eniatitulk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eniatitulk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eniatitulk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eniatitulk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eniatitulk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eniatitulk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eniatitulk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eniatitulk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eniatitulk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eniatitulk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eniatitulka">
  <a:themeElements>
    <a:clrScheme name="2_ceniatitulk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eniatitulka">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eniatitulk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eniatitulk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eniatitulk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eniatitulk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eniatitulk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eniatitulk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eniatitulk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eniatitulk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eniatitulk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eniatitulk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eniatitulk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eniatitulk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eniatitulka">
  <a:themeElements>
    <a:clrScheme name="3_ceniatitulk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eniatitulka">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eniatitulk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eniatitulk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eniatitulk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eniatitulk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eniatitulk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eniatitulk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eniatitulk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eniatitulk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eniatitulk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eniatitulk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eniatitulk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eniatitulk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rezentace list_a">
  <a:themeElements>
    <a:clrScheme name="Prezentace list_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zentace list_a">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zentace list_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zentace list_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zentace list_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zentace list_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zentace list_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zentace list_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zentace list_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zentace list_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zentace list_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zentace list_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zentace list_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zentace list_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9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3607</TotalTime>
  <Words>4517</Words>
  <Application>Microsoft Office PowerPoint</Application>
  <PresentationFormat>Předvádění na obrazovce (4:3)</PresentationFormat>
  <Paragraphs>570</Paragraphs>
  <Slides>62</Slides>
  <Notes>22</Notes>
  <HiddenSlides>0</HiddenSlides>
  <MMClips>1</MMClips>
  <ScaleCrop>false</ScaleCrop>
  <HeadingPairs>
    <vt:vector size="6" baseType="variant">
      <vt:variant>
        <vt:lpstr>Použitá písma</vt:lpstr>
      </vt:variant>
      <vt:variant>
        <vt:i4>9</vt:i4>
      </vt:variant>
      <vt:variant>
        <vt:lpstr>Motiv</vt:lpstr>
      </vt:variant>
      <vt:variant>
        <vt:i4>17</vt:i4>
      </vt:variant>
      <vt:variant>
        <vt:lpstr>Nadpisy snímků</vt:lpstr>
      </vt:variant>
      <vt:variant>
        <vt:i4>62</vt:i4>
      </vt:variant>
    </vt:vector>
  </HeadingPairs>
  <TitlesOfParts>
    <vt:vector size="88" baseType="lpstr">
      <vt:lpstr>Arial</vt:lpstr>
      <vt:lpstr>Calibri</vt:lpstr>
      <vt:lpstr>Helvetica</vt:lpstr>
      <vt:lpstr>Open Sans</vt:lpstr>
      <vt:lpstr>Open Sans Extrabold</vt:lpstr>
      <vt:lpstr>Times New Roman</vt:lpstr>
      <vt:lpstr>Verdana</vt:lpstr>
      <vt:lpstr>Wingdings</vt:lpstr>
      <vt:lpstr>ヒラギノ角ゴ Pro W3</vt:lpstr>
      <vt:lpstr>1_Prezentace1</vt:lpstr>
      <vt:lpstr>Prezentace1</vt:lpstr>
      <vt:lpstr>ceniatitulka</vt:lpstr>
      <vt:lpstr>1_ceniatitulka</vt:lpstr>
      <vt:lpstr>2_ceniatitulka</vt:lpstr>
      <vt:lpstr>3_ceniatitulka</vt:lpstr>
      <vt:lpstr>Prezentace list_a</vt:lpstr>
      <vt:lpstr>Cover</vt:lpstr>
      <vt:lpstr>19_Sections</vt:lpstr>
      <vt:lpstr>21_Sections</vt:lpstr>
      <vt:lpstr>22_Sections</vt:lpstr>
      <vt:lpstr>20_Sections</vt:lpstr>
      <vt:lpstr>24_Sections</vt:lpstr>
      <vt:lpstr>25_Sections</vt:lpstr>
      <vt:lpstr>26_Sections</vt:lpstr>
      <vt:lpstr>23_Sections</vt:lpstr>
      <vt:lpstr>27_Sections</vt:lpstr>
      <vt:lpstr>Udržitelný rozvoj  Místní Agenda 21 v ČR  </vt:lpstr>
      <vt:lpstr>Prezentace aplikace PowerPoint</vt:lpstr>
      <vt:lpstr>Prezentace aplikace PowerPoint</vt:lpstr>
      <vt:lpstr>udržitelný rozvoj </vt:lpstr>
      <vt:lpstr>Prezentace aplikace PowerPoint</vt:lpstr>
      <vt:lpstr>Prezentace aplikace PowerPoint</vt:lpstr>
      <vt:lpstr>Prezentace aplikace PowerPoint</vt:lpstr>
      <vt:lpstr>Prezentace aplikace PowerPoint</vt:lpstr>
      <vt:lpstr>Globální kontext (OSN)</vt:lpstr>
      <vt:lpstr>Prezentace aplikace PowerPoint</vt:lpstr>
      <vt:lpstr>Prezentace aplikace PowerPoint</vt:lpstr>
      <vt:lpstr>17 cílů udržitelného rozvoje</vt:lpstr>
      <vt:lpstr>17 cílů udržitelného rozvoje</vt:lpstr>
      <vt:lpstr>Cíl 11 - Vytvořit inkluzivní, bezpečná, odolná a udržitelná města a obce  </vt:lpstr>
      <vt:lpstr>Cíl 11</vt:lpstr>
      <vt:lpstr>Česko 2030+</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Nastavení v ČR</vt:lpstr>
      <vt:lpstr>Formální zakotvení</vt:lpstr>
      <vt:lpstr>MA21 v obci</vt:lpstr>
      <vt:lpstr>Všichni nejsme stejní</vt:lpstr>
      <vt:lpstr>Všichni nejsme stejní</vt:lpstr>
      <vt:lpstr>Postup v implementaci MA21 </vt:lpstr>
      <vt:lpstr>Zájemci</vt:lpstr>
      <vt:lpstr>Kategorie D</vt:lpstr>
      <vt:lpstr>Kategorie C</vt:lpstr>
      <vt:lpstr>Kategorie C***</vt:lpstr>
      <vt:lpstr>Kategorie B</vt:lpstr>
      <vt:lpstr>Kategorie A</vt:lpstr>
      <vt:lpstr>Tohle všechno už dávno děláme</vt:lpstr>
      <vt:lpstr>Databáze MA21</vt:lpstr>
      <vt:lpstr>Prezentace aplikace PowerPoint</vt:lpstr>
      <vt:lpstr>Podpůrné nástroje MA21 ve správě NSZM</vt:lpstr>
      <vt:lpstr>MA21 2006 - 2015</vt:lpstr>
      <vt:lpstr>MA21 2006 - 2015</vt:lpstr>
      <vt:lpstr>Prezentace aplikace PowerPoint</vt:lpstr>
      <vt:lpstr>Prezentace aplikace PowerPoint</vt:lpstr>
      <vt:lpstr>Prezentace aplikace PowerPoint</vt:lpstr>
      <vt:lpstr>Finanční nástroje  na podporu zavádění MA21</vt:lpstr>
      <vt:lpstr>Finanční nástroje  na podporu zavádění MA21</vt:lpstr>
      <vt:lpstr>Covenant of Mayers for Climate and Energy</vt:lpstr>
      <vt:lpstr>Covenant of Mayers for Climate and Energy</vt:lpstr>
      <vt:lpstr>Další dílčí  iniciativy pro města,  podpora MA21</vt:lpstr>
      <vt:lpstr>Další dílčí  iniciativy pro města,  podpora MA21</vt:lpstr>
      <vt:lpstr>Děkuji za pozornost </vt:lpstr>
    </vt:vector>
  </TitlesOfParts>
  <Company>Cenia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hana.spevakova</dc:creator>
  <cp:lastModifiedBy>Feuchter Lucie Mgr.</cp:lastModifiedBy>
  <cp:revision>211</cp:revision>
  <dcterms:created xsi:type="dcterms:W3CDTF">2008-08-12T07:51:14Z</dcterms:created>
  <dcterms:modified xsi:type="dcterms:W3CDTF">2016-06-03T08:34:14Z</dcterms:modified>
</cp:coreProperties>
</file>