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723" r:id="rId3"/>
    <p:sldId id="719" r:id="rId4"/>
    <p:sldId id="738" r:id="rId5"/>
    <p:sldId id="704" r:id="rId6"/>
    <p:sldId id="703" r:id="rId7"/>
    <p:sldId id="737" r:id="rId8"/>
    <p:sldId id="755" r:id="rId9"/>
    <p:sldId id="754" r:id="rId10"/>
    <p:sldId id="749" r:id="rId11"/>
    <p:sldId id="751" r:id="rId12"/>
    <p:sldId id="750" r:id="rId13"/>
    <p:sldId id="732" r:id="rId14"/>
  </p:sldIdLst>
  <p:sldSz cx="12192000" cy="6858000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2B82"/>
    <a:srgbClr val="00002F"/>
    <a:srgbClr val="CFD5EA"/>
    <a:srgbClr val="E9EBF5"/>
    <a:srgbClr val="3E2E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26" autoAdjust="0"/>
    <p:restoredTop sz="93883" autoAdjust="0"/>
  </p:normalViewPr>
  <p:slideViewPr>
    <p:cSldViewPr snapToGrid="0">
      <p:cViewPr varScale="1">
        <p:scale>
          <a:sx n="105" d="100"/>
          <a:sy n="105" d="100"/>
        </p:scale>
        <p:origin x="1590" y="8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CEB9BA-4054-4603-945D-A1EF09634E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505C839-E938-4833-8347-D2CB82AB40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B36554E-B24E-4BD8-875E-1AA52DD4F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16.03.2021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7B3AD2A-FC6B-4131-B7A3-74333693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C13D6EC-72FC-4948-BFDF-DE48ABB08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1150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B115B94-F3C5-40F8-9AC5-07811EACC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1B2EFD8-520F-4B08-9270-723635A682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A419C64-73DA-4ED7-92EF-564A16F1D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16.03.2021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00023CF-E4B0-41C6-8BF3-D03CF130D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6A99045-F4B1-46A5-A039-E453F3A55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547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8912A6FA-536F-405B-B543-8ED88E2DD2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D6EEEBB-33A3-455F-98BB-29374C0033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23FB4AB-B0E8-4C0A-BAB9-20B80C605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16.03.2021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ADAF440-D292-45A2-967D-738537C0D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02F2DB0-D97B-4684-BB8D-7642619F1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34904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BF504D-1307-4C38-B3E6-C41FDB92C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DB08F05-F28F-460B-94F3-EBE4A23D0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8C62A6-7E82-492E-B6B1-6C8637FEF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16.03.2021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93DA0D5-56CE-4DD6-8C1A-7CCA94416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5B101A-E5C5-4136-A56C-7FEE87ABA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003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6462A3-4614-4CCF-B066-ED14F7851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3A9A065F-A4AE-46CD-8CA4-E86C2C9DBD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C95BD3-67F6-4B1B-804E-C48336310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16.03.2021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2264C30-9A4B-4261-B882-CAF7C9861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E76F8A-A8AC-4D9D-AA5B-7917B3B10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73454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CC1D3C-3C45-4CDE-8C50-E9B54531E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DDE7F67-DFE1-4955-A5EC-578B6D234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7BCCAA2-482E-417A-BB45-47228BCC1E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403773A-C9D4-4C39-95F3-76F9E89A5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16.03.2021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20B03AC-2A32-4470-A086-A921220A2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D0128CD-27B6-4FCF-BE55-E570B38A6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6463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9EC43F7-4CE4-4D42-941A-E4BC3241B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7423597C-D66C-416D-B6BF-FA406C61FF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7EE5280B-A5BD-4A51-A5D9-249AE953D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0CF8BFCA-090B-4561-8E1A-D7426A78FC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213BB2F4-F03D-4261-A0C3-78AE02EE7F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9DEA5A8-9BE9-4937-B95A-6EEFDCB2A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16.03.2021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72FA513E-9142-45F3-B525-297A1B230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9174F380-EE16-43EA-811B-17EB29DAC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8449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04B422-81D7-481C-903D-BAB87D09B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A47B207-6EE8-4462-841C-55EFF3CD1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16.03.2021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C25E343-B5B8-4B55-9DDE-AB5AA4FB4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F32F3F1-C931-4867-B21E-9D323C88B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9220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DBEC7E7-E04C-46DC-A7DC-C606EB4E6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16.03.2021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1DC139F-B21F-418A-854A-1F23CEB31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2DF6473-2FF0-4356-A485-8BE066305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6475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D7083E-BB5E-4816-B292-BBBDFBD99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EA17A9C-449F-44C2-8F73-5D77D797A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02D037AE-C6BA-4F6B-B05A-098AA7B13A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AB0551D-E99B-40EB-BCE7-60FE25B051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16.03.2021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A31DD6C-30D4-4D32-B96B-50000C03B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28D9CD2-70DE-4358-954A-E3FCA9314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8329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753F86-29A7-45C4-B836-9DDBEE813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AB6EFE1-3019-4953-A852-8F1E784A6C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320AF383-0FAC-428D-B633-F2C750B262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07AD49-78D1-4875-97D4-7193EB1C1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C2186-01DB-4510-8A05-784FE9AA5AD3}" type="datetimeFigureOut">
              <a:rPr lang="cs-CZ" smtClean="0"/>
              <a:t>16.03.2021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CBFD1B3-EFC4-46BD-A519-B1292B648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A87929F-8265-44A8-8A44-7EE299BBA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6337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DE04B09-BE14-4E60-8073-0F7D5FCB1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F7DE8703-4F80-40B2-8893-EE8D971F75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7BB1138-4576-4962-887C-561E9A6F62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C2186-01DB-4510-8A05-784FE9AA5AD3}" type="datetimeFigureOut">
              <a:rPr lang="cs-CZ" smtClean="0"/>
              <a:t>16.03.2021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9C2005D-17A7-4B07-8A8E-9351123D30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39EDCC0-E801-427D-BD3F-073A1A68E8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231652-2832-49F1-8AF9-C7F8AB69E47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89742A18-5492-4B4E-B61F-49006AF7E37A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F12BC6F6-7BA8-4F55-8619-68E4F90A1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78800"/>
            <a:ext cx="9144000" cy="2250291"/>
          </a:xfrm>
        </p:spPr>
        <p:txBody>
          <a:bodyPr>
            <a:noAutofit/>
          </a:bodyPr>
          <a:lstStyle/>
          <a:p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Týdenní přehled epidemické situace a stavu očkování</a:t>
            </a:r>
            <a:b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5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v Královéhradeckém kraji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6D649B9A-D1EE-41AE-A9D4-4B276E1A9D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500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2AD3AE-FCB7-4B07-A813-EEE4970B4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Počet očkování k 15.3.2021</a:t>
            </a:r>
            <a:endParaRPr lang="cs-CZ" sz="36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9ECC2DF-D502-4E77-86CE-42F811434D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49" y="5535780"/>
            <a:ext cx="1864043" cy="957095"/>
          </a:xfrm>
          <a:prstGeom prst="rect">
            <a:avLst/>
          </a:prstGeom>
        </p:spPr>
      </p:pic>
      <p:graphicFrame>
        <p:nvGraphicFramePr>
          <p:cNvPr id="7" name="Zástupný symbol pro obsah 6">
            <a:extLst>
              <a:ext uri="{FF2B5EF4-FFF2-40B4-BE49-F238E27FC236}">
                <a16:creationId xmlns:a16="http://schemas.microsoft.com/office/drawing/2014/main" id="{0EBCE245-F8CA-426D-8E80-8248249BC3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5699465"/>
              </p:ext>
            </p:extLst>
          </p:nvPr>
        </p:nvGraphicFramePr>
        <p:xfrm>
          <a:off x="838200" y="1690688"/>
          <a:ext cx="10515601" cy="3834608"/>
        </p:xfrm>
        <a:graphic>
          <a:graphicData uri="http://schemas.openxmlformats.org/drawingml/2006/table">
            <a:tbl>
              <a:tblPr/>
              <a:tblGrid>
                <a:gridCol w="2101641">
                  <a:extLst>
                    <a:ext uri="{9D8B030D-6E8A-4147-A177-3AD203B41FA5}">
                      <a16:colId xmlns:a16="http://schemas.microsoft.com/office/drawing/2014/main" val="2754337199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3403380056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1841439253"/>
                    </a:ext>
                  </a:extLst>
                </a:gridCol>
                <a:gridCol w="1054520">
                  <a:extLst>
                    <a:ext uri="{9D8B030D-6E8A-4147-A177-3AD203B41FA5}">
                      <a16:colId xmlns:a16="http://schemas.microsoft.com/office/drawing/2014/main" val="805591433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1310208709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3533283918"/>
                    </a:ext>
                  </a:extLst>
                </a:gridCol>
                <a:gridCol w="1054520">
                  <a:extLst>
                    <a:ext uri="{9D8B030D-6E8A-4147-A177-3AD203B41FA5}">
                      <a16:colId xmlns:a16="http://schemas.microsoft.com/office/drawing/2014/main" val="3592051021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53347259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2377700624"/>
                    </a:ext>
                  </a:extLst>
                </a:gridCol>
              </a:tblGrid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18-29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6935553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41 185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42 007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33 624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81 129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210 016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2482297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27 615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28 268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30 207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32 635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123 421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4578070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11 500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14 832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19 035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24 415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71 958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970997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14 117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18 481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59 099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7156191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8 176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9 381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9 258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35 115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7442281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14 871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17 108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13 495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16 267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64 619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1599658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8 296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10 176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12 481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41 384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9986500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11 015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13 290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11 259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20 965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58 928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6096060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8 125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8 414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5 714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19 813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43 737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2208206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11 517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12 682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10 663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15 673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52 307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3819350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7 468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29 495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28 185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21 975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39 641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126 822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3177347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11 532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12 115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13 692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24 556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64 249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1948401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9 478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11 043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7 955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19 947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50 320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7026618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22 676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23 208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27 140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40 597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117 688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8748500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48 728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226 256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242 141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226 216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375 858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1 119 663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34630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6501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2AD3AE-FCB7-4B07-A813-EEE4970B4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Počet osob – dvě dávky - k 15.3.2021</a:t>
            </a:r>
            <a:endParaRPr lang="cs-CZ" sz="36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9ECC2DF-D502-4E77-86CE-42F811434D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49" y="5535780"/>
            <a:ext cx="1864043" cy="957095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F562EF41-335B-4883-8281-C6E25D038C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1997676"/>
              </p:ext>
            </p:extLst>
          </p:nvPr>
        </p:nvGraphicFramePr>
        <p:xfrm>
          <a:off x="838200" y="1690688"/>
          <a:ext cx="10515601" cy="3834608"/>
        </p:xfrm>
        <a:graphic>
          <a:graphicData uri="http://schemas.openxmlformats.org/drawingml/2006/table">
            <a:tbl>
              <a:tblPr/>
              <a:tblGrid>
                <a:gridCol w="2101641">
                  <a:extLst>
                    <a:ext uri="{9D8B030D-6E8A-4147-A177-3AD203B41FA5}">
                      <a16:colId xmlns:a16="http://schemas.microsoft.com/office/drawing/2014/main" val="3363728405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1066585967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1621864787"/>
                    </a:ext>
                  </a:extLst>
                </a:gridCol>
                <a:gridCol w="1054520">
                  <a:extLst>
                    <a:ext uri="{9D8B030D-6E8A-4147-A177-3AD203B41FA5}">
                      <a16:colId xmlns:a16="http://schemas.microsoft.com/office/drawing/2014/main" val="3118113395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1812523359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964151618"/>
                    </a:ext>
                  </a:extLst>
                </a:gridCol>
                <a:gridCol w="1054520">
                  <a:extLst>
                    <a:ext uri="{9D8B030D-6E8A-4147-A177-3AD203B41FA5}">
                      <a16:colId xmlns:a16="http://schemas.microsoft.com/office/drawing/2014/main" val="4228986556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2368129744"/>
                    </a:ext>
                  </a:extLst>
                </a:gridCol>
                <a:gridCol w="1050820">
                  <a:extLst>
                    <a:ext uri="{9D8B030D-6E8A-4147-A177-3AD203B41FA5}">
                      <a16:colId xmlns:a16="http://schemas.microsoft.com/office/drawing/2014/main" val="3300869903"/>
                    </a:ext>
                  </a:extLst>
                </a:gridCol>
              </a:tblGrid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18-29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30-49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50-69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Neuvedeno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131851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15 062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14 436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35 340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74 172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4853285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8 070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26 797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1783745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6 660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16 668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4129021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14 919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7525073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7 730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7667124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13 667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7996482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3 064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9 541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1397188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3 761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3 786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5 873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15 493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363013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2 594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7 680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14 460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4260923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3 399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11 850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7725694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10 572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9 095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12 158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36 483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1449642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4 160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9 110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18 666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5204671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14 559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9757701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7 981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7 230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14 862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33 336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8737281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16 826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76 778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72 240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19 121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123 245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308 341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9572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70450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7D2A05-86A0-470C-8C57-F0BD8A06D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Praktičtí lékaři – dávky k 15.3.2021</a:t>
            </a:r>
            <a:endParaRPr lang="cs-CZ" sz="36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4DAEB13-002D-4641-B41D-0031CD3194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50" y="5665694"/>
            <a:ext cx="1578698" cy="827181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D7262888-E1EC-44B8-92D0-F90B87E0F5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4144272"/>
              </p:ext>
            </p:extLst>
          </p:nvPr>
        </p:nvGraphicFramePr>
        <p:xfrm>
          <a:off x="838199" y="1690688"/>
          <a:ext cx="10515600" cy="3834608"/>
        </p:xfrm>
        <a:graphic>
          <a:graphicData uri="http://schemas.openxmlformats.org/drawingml/2006/table">
            <a:tbl>
              <a:tblPr/>
              <a:tblGrid>
                <a:gridCol w="2587608">
                  <a:extLst>
                    <a:ext uri="{9D8B030D-6E8A-4147-A177-3AD203B41FA5}">
                      <a16:colId xmlns:a16="http://schemas.microsoft.com/office/drawing/2014/main" val="3870850226"/>
                    </a:ext>
                  </a:extLst>
                </a:gridCol>
                <a:gridCol w="1321332">
                  <a:extLst>
                    <a:ext uri="{9D8B030D-6E8A-4147-A177-3AD203B41FA5}">
                      <a16:colId xmlns:a16="http://schemas.microsoft.com/office/drawing/2014/main" val="2114467936"/>
                    </a:ext>
                  </a:extLst>
                </a:gridCol>
                <a:gridCol w="1321332">
                  <a:extLst>
                    <a:ext uri="{9D8B030D-6E8A-4147-A177-3AD203B41FA5}">
                      <a16:colId xmlns:a16="http://schemas.microsoft.com/office/drawing/2014/main" val="3373733178"/>
                    </a:ext>
                  </a:extLst>
                </a:gridCol>
                <a:gridCol w="1321332">
                  <a:extLst>
                    <a:ext uri="{9D8B030D-6E8A-4147-A177-3AD203B41FA5}">
                      <a16:colId xmlns:a16="http://schemas.microsoft.com/office/drawing/2014/main" val="5167471"/>
                    </a:ext>
                  </a:extLst>
                </a:gridCol>
                <a:gridCol w="1321332">
                  <a:extLst>
                    <a:ext uri="{9D8B030D-6E8A-4147-A177-3AD203B41FA5}">
                      <a16:colId xmlns:a16="http://schemas.microsoft.com/office/drawing/2014/main" val="1563091767"/>
                    </a:ext>
                  </a:extLst>
                </a:gridCol>
                <a:gridCol w="1321332">
                  <a:extLst>
                    <a:ext uri="{9D8B030D-6E8A-4147-A177-3AD203B41FA5}">
                      <a16:colId xmlns:a16="http://schemas.microsoft.com/office/drawing/2014/main" val="171045306"/>
                    </a:ext>
                  </a:extLst>
                </a:gridCol>
                <a:gridCol w="1321332">
                  <a:extLst>
                    <a:ext uri="{9D8B030D-6E8A-4147-A177-3AD203B41FA5}">
                      <a16:colId xmlns:a16="http://schemas.microsoft.com/office/drawing/2014/main" val="3055404715"/>
                    </a:ext>
                  </a:extLst>
                </a:gridCol>
              </a:tblGrid>
              <a:tr h="239663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Datum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40-59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60-69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70-79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80+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2104317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CZ010 Hlavní město Praha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1 372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13 879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7116961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CZ020 Středočeský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9000401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CZ031 Jihočeský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5415692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CZ032 Plzeňský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8013790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CZ041 Karlovarský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3 680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6 196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9450438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CZ042 Ústecký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7076327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CZ051 Liberecký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6084506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CZ052 Královéhradecký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2 852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4 481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839835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CZ053 Pardubický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3 204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7 204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497285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CZ063 Kraj Vysočina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9147959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CZ064 Jihomoravský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4 614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8 260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1887449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CZ071 Olomoucký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3 144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4 312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8606121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CZ072 Zlínský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3 537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6 096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4265502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CZ080 Moravskoslezský kraj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7 164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2 507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0959231"/>
                  </a:ext>
                </a:extLst>
              </a:tr>
              <a:tr h="239663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7 591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6 229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42 589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21 513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80 624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74365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40389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C13509B-D2F3-452A-BB89-5A10A8602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51947"/>
          </a:xfrm>
        </p:spPr>
        <p:txBody>
          <a:bodyPr/>
          <a:lstStyle/>
          <a:p>
            <a:r>
              <a:rPr lang="cs-CZ" dirty="0">
                <a:solidFill>
                  <a:srgbClr val="2B2B82"/>
                </a:solidFill>
                <a:latin typeface="Franklin Gothic Demi" panose="020B0703020102020204" pitchFamily="34" charset="0"/>
              </a:rPr>
              <a:t>Nasazení Armády ČR</a:t>
            </a:r>
            <a:endParaRPr lang="cs-CZ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5546F5DE-EBDD-4C12-A442-C04F017114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4224053"/>
              </p:ext>
            </p:extLst>
          </p:nvPr>
        </p:nvGraphicFramePr>
        <p:xfrm>
          <a:off x="1208014" y="1501629"/>
          <a:ext cx="9020067" cy="32738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927030">
                  <a:extLst>
                    <a:ext uri="{9D8B030D-6E8A-4147-A177-3AD203B41FA5}">
                      <a16:colId xmlns:a16="http://schemas.microsoft.com/office/drawing/2014/main" val="3711849303"/>
                    </a:ext>
                  </a:extLst>
                </a:gridCol>
                <a:gridCol w="1824892">
                  <a:extLst>
                    <a:ext uri="{9D8B030D-6E8A-4147-A177-3AD203B41FA5}">
                      <a16:colId xmlns:a16="http://schemas.microsoft.com/office/drawing/2014/main" val="1785689735"/>
                    </a:ext>
                  </a:extLst>
                </a:gridCol>
                <a:gridCol w="1268145">
                  <a:extLst>
                    <a:ext uri="{9D8B030D-6E8A-4147-A177-3AD203B41FA5}">
                      <a16:colId xmlns:a16="http://schemas.microsoft.com/office/drawing/2014/main" val="1035950899"/>
                    </a:ext>
                  </a:extLst>
                </a:gridCol>
              </a:tblGrid>
              <a:tr h="26859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Název zařízení</a:t>
                      </a:r>
                      <a:endParaRPr lang="cs-CZ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Doba nasazení</a:t>
                      </a:r>
                      <a:endParaRPr lang="cs-CZ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Počet osob</a:t>
                      </a:r>
                      <a:endParaRPr lang="cs-CZ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2025764"/>
                  </a:ext>
                </a:extLst>
              </a:tr>
              <a:tr h="30668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Oblastní nemocnice Náchod - nemocnice Náchod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11.2. - 29.3.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91802669"/>
                  </a:ext>
                </a:extLst>
              </a:tr>
              <a:tr h="30668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Oblastní nemocnice Náchod - nemocnice Rychnov nad Kněžnou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11.2. - 29.3.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3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2740155024"/>
                  </a:ext>
                </a:extLst>
              </a:tr>
              <a:tr h="30668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>
                          <a:effectLst/>
                        </a:rPr>
                        <a:t>Oblastní nemocnice Náchod - LDN Jaroměř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u="none" strike="noStrike" dirty="0">
                          <a:effectLst/>
                        </a:rPr>
                        <a:t>11.2. - 29.3.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289585673"/>
                  </a:ext>
                </a:extLst>
              </a:tr>
              <a:tr h="30668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</a:rPr>
                        <a:t>Oblastní nemocnice Jičín, a.s.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15.2. - 21.3.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>
                          <a:effectLst/>
                        </a:rPr>
                        <a:t>5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49003250"/>
                  </a:ext>
                </a:extLst>
              </a:tr>
              <a:tr h="30668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</a:rPr>
                        <a:t>Oblastní nemocnice Jičín, a.s. - LDN Nový Bydžov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u="none" strike="noStrike" dirty="0">
                          <a:effectLst/>
                        </a:rPr>
                        <a:t>15.2. - 21.3.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3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323406108"/>
                  </a:ext>
                </a:extLst>
              </a:tr>
              <a:tr h="30668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</a:rPr>
                        <a:t>Fakultní nemocnice Hradec Králové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15.2. - 22.3.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2476197704"/>
                  </a:ext>
                </a:extLst>
              </a:tr>
              <a:tr h="30668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</a:rPr>
                        <a:t>Oblastní nemocnice Trutnov 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13.2. - 17.3.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6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3438212969"/>
                  </a:ext>
                </a:extLst>
              </a:tr>
              <a:tr h="30668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u="none" strike="noStrike" dirty="0">
                          <a:effectLst/>
                        </a:rPr>
                        <a:t>Městská nemocnice Dvůr Králové nad Labem</a:t>
                      </a:r>
                      <a:endParaRPr lang="cs-CZ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9.2. – 23.3.</a:t>
                      </a:r>
                      <a:endParaRPr lang="cs-CZ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u="none" strike="noStrike" dirty="0">
                          <a:effectLst/>
                        </a:rPr>
                        <a:t>2</a:t>
                      </a:r>
                      <a:endParaRPr lang="cs-CZ" sz="1200" b="1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3684207510"/>
                  </a:ext>
                </a:extLst>
              </a:tr>
              <a:tr h="327477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u="none" strike="noStrike" dirty="0">
                          <a:effectLst/>
                          <a:latin typeface="+mn-lt"/>
                        </a:rPr>
                        <a:t>Oblastní nemocnice </a:t>
                      </a:r>
                      <a:r>
                        <a:rPr lang="cs-CZ" sz="1200" b="0" u="none" strike="noStrike">
                          <a:effectLst/>
                          <a:latin typeface="+mn-lt"/>
                        </a:rPr>
                        <a:t>Trutnov 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1.3. – 17.3.</a:t>
                      </a:r>
                    </a:p>
                  </a:txBody>
                  <a:tcPr marL="3956" marR="3956" marT="39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595048030"/>
                  </a:ext>
                </a:extLst>
              </a:tr>
              <a:tr h="224303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cs-CZ" sz="1200" b="1" u="none" strike="noStrike">
                          <a:effectLst/>
                        </a:rPr>
                        <a:t>CELKEM</a:t>
                      </a:r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956" marR="3956" marT="3956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3956" marR="3956" marT="3956" marB="0" anchor="ctr"/>
                </a:tc>
                <a:extLst>
                  <a:ext uri="{0D108BD9-81ED-4DB2-BD59-A6C34878D82A}">
                    <a16:rowId xmlns:a16="http://schemas.microsoft.com/office/drawing/2014/main" val="3810813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0386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E1AF99DF-D06C-4C73-BF26-4E9AF1A21579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24660F8-03CA-481C-908C-915B3ECB3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Aktuální situace v Královéhradeckém kraji</a:t>
            </a:r>
            <a:b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</a:br>
            <a:r>
              <a:rPr lang="cs-CZ" sz="24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 15. 3. 2021 včetně</a:t>
            </a:r>
            <a:endParaRPr lang="cs-CZ" sz="2400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0AA7D64-5EAA-49B0-B00E-523C82CEC8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graphicFrame>
        <p:nvGraphicFramePr>
          <p:cNvPr id="9" name="Zástupný symbol pro obsah 8">
            <a:extLst>
              <a:ext uri="{FF2B5EF4-FFF2-40B4-BE49-F238E27FC236}">
                <a16:creationId xmlns:a16="http://schemas.microsoft.com/office/drawing/2014/main" id="{D9F05816-7F1A-447B-B97C-D529FFB350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2853424"/>
              </p:ext>
            </p:extLst>
          </p:nvPr>
        </p:nvGraphicFramePr>
        <p:xfrm>
          <a:off x="1789471" y="1690688"/>
          <a:ext cx="9212826" cy="3281075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6658752">
                  <a:extLst>
                    <a:ext uri="{9D8B030D-6E8A-4147-A177-3AD203B41FA5}">
                      <a16:colId xmlns:a16="http://schemas.microsoft.com/office/drawing/2014/main" val="3144458843"/>
                    </a:ext>
                  </a:extLst>
                </a:gridCol>
                <a:gridCol w="2554074">
                  <a:extLst>
                    <a:ext uri="{9D8B030D-6E8A-4147-A177-3AD203B41FA5}">
                      <a16:colId xmlns:a16="http://schemas.microsoft.com/office/drawing/2014/main" val="4163980221"/>
                    </a:ext>
                  </a:extLst>
                </a:gridCol>
              </a:tblGrid>
              <a:tr h="528199">
                <a:tc>
                  <a:txBody>
                    <a:bodyPr/>
                    <a:lstStyle/>
                    <a:p>
                      <a:r>
                        <a:rPr lang="cs-CZ" dirty="0"/>
                        <a:t>Počet nově zjištěných případů za období 9.3. – 15.3.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3.695 (</a:t>
                      </a:r>
                      <a:r>
                        <a:rPr lang="cs-CZ" dirty="0" err="1"/>
                        <a:t>prům</a:t>
                      </a:r>
                      <a:r>
                        <a:rPr lang="cs-CZ" dirty="0"/>
                        <a:t>. 528/den, pokles o 23%)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56676527"/>
                  </a:ext>
                </a:extLst>
              </a:tr>
              <a:tr h="528199">
                <a:tc>
                  <a:txBody>
                    <a:bodyPr/>
                    <a:lstStyle/>
                    <a:p>
                      <a:r>
                        <a:rPr lang="cs-CZ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Průměrný denní nárůst za týden celkem na 100 tis. obyv. k 15. 3.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95,7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1232409"/>
                  </a:ext>
                </a:extLst>
              </a:tr>
              <a:tr h="528199">
                <a:tc>
                  <a:txBody>
                    <a:bodyPr/>
                    <a:lstStyle/>
                    <a:p>
                      <a:r>
                        <a:rPr lang="cs-CZ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Průměrný denní nárůst za týden skupina 65+ na 100 tis. obyv. 65+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64,8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36839464"/>
                  </a:ext>
                </a:extLst>
              </a:tr>
              <a:tr h="528199">
                <a:tc>
                  <a:txBody>
                    <a:bodyPr/>
                    <a:lstStyle/>
                    <a:p>
                      <a:r>
                        <a:rPr lang="cs-CZ" dirty="0"/>
                        <a:t>Počet potvrzených případů od 1.3.2020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97.682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14498099"/>
                  </a:ext>
                </a:extLst>
              </a:tr>
              <a:tr h="528199">
                <a:tc>
                  <a:txBody>
                    <a:bodyPr/>
                    <a:lstStyle/>
                    <a:p>
                      <a:r>
                        <a:rPr lang="cs-CZ" dirty="0"/>
                        <a:t>Počet vyléčených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86.600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6556811"/>
                  </a:ext>
                </a:extLst>
              </a:tr>
              <a:tr h="528199">
                <a:tc>
                  <a:txBody>
                    <a:bodyPr/>
                    <a:lstStyle/>
                    <a:p>
                      <a:r>
                        <a:rPr lang="cs-CZ" dirty="0"/>
                        <a:t>Počet úmrtí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1.568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31926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8640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>
            <a:extLst>
              <a:ext uri="{FF2B5EF4-FFF2-40B4-BE49-F238E27FC236}">
                <a16:creationId xmlns:a16="http://schemas.microsoft.com/office/drawing/2014/main" id="{33141CA8-F12A-4BB4-B498-8D7B54AC06BF}"/>
              </a:ext>
            </a:extLst>
          </p:cNvPr>
          <p:cNvSpPr/>
          <p:nvPr/>
        </p:nvSpPr>
        <p:spPr>
          <a:xfrm>
            <a:off x="971550" y="-1"/>
            <a:ext cx="11220451" cy="600789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50800" dist="38100" dir="19200000" sx="140000" sy="140000" algn="r" rotWithShape="0">
              <a:prstClr val="black">
                <a:alpha val="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24660F8-03CA-481C-908C-915B3ECB3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Kapacita C+ lůžek v Královéhradeckém kraji</a:t>
            </a:r>
            <a:endParaRPr lang="cs-CZ" sz="3600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C8889F0C-383D-45DE-872F-692F4108A7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5026943"/>
              </p:ext>
            </p:extLst>
          </p:nvPr>
        </p:nvGraphicFramePr>
        <p:xfrm>
          <a:off x="1013750" y="1690689"/>
          <a:ext cx="9693872" cy="39264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84327">
                  <a:extLst>
                    <a:ext uri="{9D8B030D-6E8A-4147-A177-3AD203B41FA5}">
                      <a16:colId xmlns:a16="http://schemas.microsoft.com/office/drawing/2014/main" val="1034507439"/>
                    </a:ext>
                  </a:extLst>
                </a:gridCol>
                <a:gridCol w="1370697">
                  <a:extLst>
                    <a:ext uri="{9D8B030D-6E8A-4147-A177-3AD203B41FA5}">
                      <a16:colId xmlns:a16="http://schemas.microsoft.com/office/drawing/2014/main" val="767322251"/>
                    </a:ext>
                  </a:extLst>
                </a:gridCol>
                <a:gridCol w="1349771">
                  <a:extLst>
                    <a:ext uri="{9D8B030D-6E8A-4147-A177-3AD203B41FA5}">
                      <a16:colId xmlns:a16="http://schemas.microsoft.com/office/drawing/2014/main" val="2803813529"/>
                    </a:ext>
                  </a:extLst>
                </a:gridCol>
                <a:gridCol w="1370697">
                  <a:extLst>
                    <a:ext uri="{9D8B030D-6E8A-4147-A177-3AD203B41FA5}">
                      <a16:colId xmlns:a16="http://schemas.microsoft.com/office/drawing/2014/main" val="2529611398"/>
                    </a:ext>
                  </a:extLst>
                </a:gridCol>
                <a:gridCol w="1318380">
                  <a:extLst>
                    <a:ext uri="{9D8B030D-6E8A-4147-A177-3AD203B41FA5}">
                      <a16:colId xmlns:a16="http://schemas.microsoft.com/office/drawing/2014/main" val="1787663944"/>
                    </a:ext>
                  </a:extLst>
                </a:gridCol>
              </a:tblGrid>
              <a:tr h="83671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solidFill>
                            <a:schemeClr val="tx1"/>
                          </a:solidFill>
                          <a:effectLst/>
                          <a:latin typeface="Franklin Gothic Book" panose="020B0503020102020204" pitchFamily="34" charset="0"/>
                        </a:rPr>
                        <a:t>15. 3. 2021</a:t>
                      </a:r>
                      <a:endParaRPr lang="cs-CZ" sz="1400" dirty="0">
                        <a:solidFill>
                          <a:schemeClr val="tx1"/>
                        </a:solidFill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Kapacita intenzivní péče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Volná </a:t>
                      </a: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intenzivní lůžka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Kapacita standardní lůžka včetně násl.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Volná standardní lůžka včetně násl.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279944222"/>
                  </a:ext>
                </a:extLst>
              </a:tr>
              <a:tr h="377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Oblastní nemocnice Jičín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</a:rPr>
                        <a:t>14</a:t>
                      </a:r>
                      <a:endParaRPr lang="cs-CZ" sz="14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117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21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641707407"/>
                  </a:ext>
                </a:extLst>
              </a:tr>
              <a:tr h="377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Oblastní nemocnice Trutnov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</a:rPr>
                        <a:t>16</a:t>
                      </a:r>
                      <a:endParaRPr lang="cs-CZ" sz="14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58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16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984506937"/>
                  </a:ext>
                </a:extLst>
              </a:tr>
              <a:tr h="377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Městská nemocnice Dvůr Králové n/L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</a:rPr>
                        <a:t>-</a:t>
                      </a:r>
                      <a:endParaRPr lang="cs-CZ" sz="14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-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26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9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012975395"/>
                  </a:ext>
                </a:extLst>
              </a:tr>
              <a:tr h="37761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Oblastní nemocnice Náchod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>
                          <a:effectLst/>
                          <a:latin typeface="Franklin Gothic Book" panose="020B0503020102020204" pitchFamily="34" charset="0"/>
                        </a:rPr>
                        <a:t>25</a:t>
                      </a:r>
                      <a:endParaRPr lang="cs-CZ" sz="140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150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53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968607157"/>
                  </a:ext>
                </a:extLst>
              </a:tr>
              <a:tr h="390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</a:rPr>
                        <a:t>Nemocnice Rychnov nad Kněžnou</a:t>
                      </a:r>
                      <a:endParaRPr lang="cs-CZ" sz="1400" b="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22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7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111461473"/>
                  </a:ext>
                </a:extLst>
              </a:tr>
              <a:tr h="390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Nemocnice Vrchlabí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3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20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2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25894162"/>
                  </a:ext>
                </a:extLst>
              </a:tr>
              <a:tr h="390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b="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Fakultní nemocnice Hradec Králové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63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4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196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70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445275278"/>
                  </a:ext>
                </a:extLst>
              </a:tr>
              <a:tr h="3906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400" dirty="0">
                          <a:effectLst/>
                          <a:latin typeface="Franklin Gothic Book" panose="020B0503020102020204" pitchFamily="34" charset="0"/>
                        </a:rPr>
                        <a:t>celkem</a:t>
                      </a:r>
                      <a:endParaRPr lang="cs-CZ" sz="1400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Franklin Gothic Book" panose="020B0503020102020204" pitchFamily="34" charset="0"/>
                        </a:rPr>
                        <a:t>131</a:t>
                      </a:r>
                      <a:endParaRPr lang="cs-CZ" sz="1400" b="1" dirty="0">
                        <a:effectLst/>
                        <a:latin typeface="Franklin Gothic Book" panose="020B0503020102020204" pitchFamily="34" charset="0"/>
                        <a:ea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10</a:t>
                      </a: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589</a:t>
                      </a: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400" b="1" dirty="0">
                          <a:effectLst/>
                          <a:latin typeface="Franklin Gothic Book" panose="020B0503020102020204" pitchFamily="34" charset="0"/>
                          <a:ea typeface="Calibri" panose="020F0502020204030204" pitchFamily="34" charset="0"/>
                        </a:rPr>
                        <a:t>178</a:t>
                      </a:r>
                    </a:p>
                  </a:txBody>
                  <a:tcPr marL="44450" marR="44450" marT="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33631"/>
                  </a:ext>
                </a:extLst>
              </a:tr>
            </a:tbl>
          </a:graphicData>
        </a:graphic>
      </p:graphicFrame>
      <p:pic>
        <p:nvPicPr>
          <p:cNvPr id="5" name="Obrázek 4">
            <a:extLst>
              <a:ext uri="{FF2B5EF4-FFF2-40B4-BE49-F238E27FC236}">
                <a16:creationId xmlns:a16="http://schemas.microsoft.com/office/drawing/2014/main" id="{10AA7D64-5EAA-49B0-B00E-523C82CEC8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60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AB198CEA-5624-4963-8B0D-3FAD00F636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857" y="0"/>
            <a:ext cx="10450286" cy="6858000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4C08E95C-0954-4745-85E1-E74D3581E38A}"/>
              </a:ext>
            </a:extLst>
          </p:cNvPr>
          <p:cNvSpPr txBox="1"/>
          <p:nvPr/>
        </p:nvSpPr>
        <p:spPr>
          <a:xfrm>
            <a:off x="2464904" y="3429000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Fakultní nemocnice HK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63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196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E9D3DCA5-54FF-41C9-A38A-EF8147A85295}"/>
              </a:ext>
            </a:extLst>
          </p:cNvPr>
          <p:cNvSpPr txBox="1"/>
          <p:nvPr/>
        </p:nvSpPr>
        <p:spPr>
          <a:xfrm>
            <a:off x="1790368" y="2383304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ON Jičín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14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117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00609429-9913-4539-91C8-B55E8368A409}"/>
              </a:ext>
            </a:extLst>
          </p:cNvPr>
          <p:cNvSpPr txBox="1"/>
          <p:nvPr/>
        </p:nvSpPr>
        <p:spPr>
          <a:xfrm>
            <a:off x="5766021" y="480392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Nemocnice Vrchlabí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3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20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CCA65021-EDCD-4351-94B8-C06F2C17DD75}"/>
              </a:ext>
            </a:extLst>
          </p:cNvPr>
          <p:cNvSpPr txBox="1"/>
          <p:nvPr/>
        </p:nvSpPr>
        <p:spPr>
          <a:xfrm>
            <a:off x="8191168" y="1126723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ON Trutnov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16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58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22F4756D-84FE-4A9A-857E-19F7FE5E30FD}"/>
              </a:ext>
            </a:extLst>
          </p:cNvPr>
          <p:cNvSpPr txBox="1"/>
          <p:nvPr/>
        </p:nvSpPr>
        <p:spPr>
          <a:xfrm>
            <a:off x="5185575" y="5211417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MN Dvůr Králové n. L.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0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26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5ADDB69A-9020-4D6E-A770-954A6BB933B6}"/>
              </a:ext>
            </a:extLst>
          </p:cNvPr>
          <p:cNvSpPr txBox="1"/>
          <p:nvPr/>
        </p:nvSpPr>
        <p:spPr>
          <a:xfrm>
            <a:off x="8731857" y="4670728"/>
            <a:ext cx="1962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Nemocnice Rychnov n. </a:t>
            </a:r>
            <a:r>
              <a:rPr lang="cs-CZ" sz="1200" dirty="0" err="1">
                <a:solidFill>
                  <a:srgbClr val="2B2B82"/>
                </a:solidFill>
                <a:latin typeface="Franklin Gothic Demi" panose="020B0703020102020204" pitchFamily="34" charset="0"/>
              </a:rPr>
              <a:t>Kn</a:t>
            </a:r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.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10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22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6969F1FE-AA15-4EA6-83ED-EEDB32AEF468}"/>
              </a:ext>
            </a:extLst>
          </p:cNvPr>
          <p:cNvSpPr txBox="1"/>
          <p:nvPr/>
        </p:nvSpPr>
        <p:spPr>
          <a:xfrm>
            <a:off x="8525123" y="3105834"/>
            <a:ext cx="18208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ON Náchod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JIP = 25</a:t>
            </a:r>
          </a:p>
          <a:p>
            <a:r>
              <a:rPr lang="cs-CZ" sz="1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Standardní lůžka = 150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DD84F3C5-AB0D-44E2-98E1-BDA315CE83A9}"/>
              </a:ext>
            </a:extLst>
          </p:cNvPr>
          <p:cNvSpPr txBox="1"/>
          <p:nvPr/>
        </p:nvSpPr>
        <p:spPr>
          <a:xfrm>
            <a:off x="2044810" y="4486061"/>
            <a:ext cx="16074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60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720</a:t>
            </a:r>
          </a:p>
        </p:txBody>
      </p:sp>
    </p:spTree>
    <p:extLst>
      <p:ext uri="{BB962C8B-B14F-4D97-AF65-F5344CB8AC3E}">
        <p14:creationId xmlns:p14="http://schemas.microsoft.com/office/powerpoint/2010/main" val="4255019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aoblený obdélník 5"/>
          <p:cNvSpPr/>
          <p:nvPr/>
        </p:nvSpPr>
        <p:spPr>
          <a:xfrm>
            <a:off x="308969" y="144795"/>
            <a:ext cx="8293855" cy="7423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Kapacity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obsazen</a:t>
            </a: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é COVID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+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pacienty</a:t>
            </a: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kraje</a:t>
            </a: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za poslední 3 dny </a:t>
            </a: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A12B617-EFC8-47A3-9ADE-E9EBD4F7AF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822168"/>
              </p:ext>
            </p:extLst>
          </p:nvPr>
        </p:nvGraphicFramePr>
        <p:xfrm>
          <a:off x="199580" y="1147680"/>
          <a:ext cx="11792839" cy="5289730"/>
        </p:xfrm>
        <a:graphic>
          <a:graphicData uri="http://schemas.openxmlformats.org/drawingml/2006/table">
            <a:tbl>
              <a:tblPr/>
              <a:tblGrid>
                <a:gridCol w="1468423">
                  <a:extLst>
                    <a:ext uri="{9D8B030D-6E8A-4147-A177-3AD203B41FA5}">
                      <a16:colId xmlns:a16="http://schemas.microsoft.com/office/drawing/2014/main" val="4150606983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901187104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3736464511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2866311018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2187411557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1722424766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478160495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2072818289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2084146701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2464678429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3393548229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3515241955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1136750727"/>
                    </a:ext>
                  </a:extLst>
                </a:gridCol>
              </a:tblGrid>
              <a:tr h="261970">
                <a:tc>
                  <a:txBody>
                    <a:bodyPr/>
                    <a:lstStyle/>
                    <a:p>
                      <a:pPr algn="l" fontAlgn="b"/>
                      <a:endParaRPr lang="cs-CZ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JIP l</a:t>
                      </a:r>
                      <a:r>
                        <a:rPr lang="cs-CZ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ůžka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UPV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ECMO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Lůžka s kyslíkem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8186962"/>
                  </a:ext>
                </a:extLst>
              </a:tr>
              <a:tr h="243390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998620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7827819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8951956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5841740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9607220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5897502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8752789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5632794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9055" marR="9055" marT="90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209463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6608186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954853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229680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5223303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88004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972607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ČR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1 762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1 824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3 915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4 047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712677"/>
                  </a:ext>
                </a:extLst>
              </a:tr>
            </a:tbl>
          </a:graphicData>
        </a:graphic>
      </p:graphicFrame>
      <p:sp>
        <p:nvSpPr>
          <p:cNvPr id="5" name="TextBox 19">
            <a:extLst>
              <a:ext uri="{FF2B5EF4-FFF2-40B4-BE49-F238E27FC236}">
                <a16:creationId xmlns:a16="http://schemas.microsoft.com/office/drawing/2014/main" id="{6DA12B14-0A67-47C7-A14C-AF40A0E3F71C}"/>
              </a:ext>
            </a:extLst>
          </p:cNvPr>
          <p:cNvSpPr txBox="1"/>
          <p:nvPr/>
        </p:nvSpPr>
        <p:spPr>
          <a:xfrm>
            <a:off x="76509" y="6521510"/>
            <a:ext cx="1191591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/>
              <a:t>Hlášení posledních dnů ukazují </a:t>
            </a:r>
            <a:r>
              <a:rPr lang="cs-CZ" sz="1400"/>
              <a:t>okamžitý reálný stav </a:t>
            </a:r>
            <a:r>
              <a:rPr lang="cs-CZ" sz="1400" dirty="0"/>
              <a:t>k půlnoci reportovaného dne. Zpětným dohlášením záznamů (překlady, úmrtí, apod.) se počty mohou měnit. </a:t>
            </a:r>
          </a:p>
        </p:txBody>
      </p:sp>
      <p:sp>
        <p:nvSpPr>
          <p:cNvPr id="3" name="Obdélník 2">
            <a:extLst>
              <a:ext uri="{FF2B5EF4-FFF2-40B4-BE49-F238E27FC236}">
                <a16:creationId xmlns:a16="http://schemas.microsoft.com/office/drawing/2014/main" id="{A9D15703-0787-44EC-AD7D-EAE6A64F3C83}"/>
              </a:ext>
            </a:extLst>
          </p:cNvPr>
          <p:cNvSpPr/>
          <p:nvPr/>
        </p:nvSpPr>
        <p:spPr>
          <a:xfrm>
            <a:off x="8602824" y="878914"/>
            <a:ext cx="34979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Zdroj: Ministerstvo zdravotnictví ČR</a:t>
            </a:r>
          </a:p>
        </p:txBody>
      </p:sp>
    </p:spTree>
    <p:extLst>
      <p:ext uri="{BB962C8B-B14F-4D97-AF65-F5344CB8AC3E}">
        <p14:creationId xmlns:p14="http://schemas.microsoft.com/office/powerpoint/2010/main" val="4130718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aoblený obdélník 5"/>
          <p:cNvSpPr/>
          <p:nvPr/>
        </p:nvSpPr>
        <p:spPr>
          <a:xfrm>
            <a:off x="308969" y="144795"/>
            <a:ext cx="8293855" cy="74235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Dostupná kapacita intenzivní péče: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kraje</a:t>
            </a: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za poslední 3 dny </a:t>
            </a: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rgbClr val="44546A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A12B617-EFC8-47A3-9ADE-E9EBD4F7AF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2204273"/>
              </p:ext>
            </p:extLst>
          </p:nvPr>
        </p:nvGraphicFramePr>
        <p:xfrm>
          <a:off x="199580" y="1147680"/>
          <a:ext cx="11792839" cy="5289730"/>
        </p:xfrm>
        <a:graphic>
          <a:graphicData uri="http://schemas.openxmlformats.org/drawingml/2006/table">
            <a:tbl>
              <a:tblPr/>
              <a:tblGrid>
                <a:gridCol w="1468423">
                  <a:extLst>
                    <a:ext uri="{9D8B030D-6E8A-4147-A177-3AD203B41FA5}">
                      <a16:colId xmlns:a16="http://schemas.microsoft.com/office/drawing/2014/main" val="4150606983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901187104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3736464511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2866311018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2187411557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1722424766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478160495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2072818289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2084146701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2464678429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3393548229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3515241955"/>
                    </a:ext>
                  </a:extLst>
                </a:gridCol>
                <a:gridCol w="860368">
                  <a:extLst>
                    <a:ext uri="{9D8B030D-6E8A-4147-A177-3AD203B41FA5}">
                      <a16:colId xmlns:a16="http://schemas.microsoft.com/office/drawing/2014/main" val="1136750727"/>
                    </a:ext>
                  </a:extLst>
                </a:gridCol>
              </a:tblGrid>
              <a:tr h="261970">
                <a:tc>
                  <a:txBody>
                    <a:bodyPr/>
                    <a:lstStyle/>
                    <a:p>
                      <a:pPr algn="l" fontAlgn="b"/>
                      <a:endParaRPr lang="cs-CZ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JIP l</a:t>
                      </a:r>
                      <a:r>
                        <a:rPr lang="cs-CZ" sz="16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ůžka</a:t>
                      </a:r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UPV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ECMO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Lůžka s kyslíkem*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8186962"/>
                  </a:ext>
                </a:extLst>
              </a:tr>
              <a:tr h="243390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</a:t>
                      </a:r>
                    </a:p>
                  </a:txBody>
                  <a:tcPr marL="9055" marR="9055" marT="905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15.03.2021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1998620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Hlavní město Praha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7827819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Středočeský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8951956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Jihočeský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5841740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Plzeňský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9607220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Karlovarský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5897502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Ústecký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8752789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Liberecký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5632794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Královéhradecký kraj</a:t>
                      </a:r>
                    </a:p>
                  </a:txBody>
                  <a:tcPr marL="9055" marR="9055" marT="905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209463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Pardubický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6608186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 Vysočina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5954853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Jihomoravský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229680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Olomoucký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5223303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Zlínský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88004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Moravskoslezský kraj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972607"/>
                  </a:ext>
                </a:extLst>
              </a:tr>
              <a:tr h="318958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ČR</a:t>
                      </a:r>
                    </a:p>
                  </a:txBody>
                  <a:tcPr marL="9055" marR="9055" marT="905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5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6 629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6 336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6 095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5712677"/>
                  </a:ext>
                </a:extLst>
              </a:tr>
            </a:tbl>
          </a:graphicData>
        </a:graphic>
      </p:graphicFrame>
      <p:sp>
        <p:nvSpPr>
          <p:cNvPr id="3" name="TextovéPole 2">
            <a:extLst>
              <a:ext uri="{FF2B5EF4-FFF2-40B4-BE49-F238E27FC236}">
                <a16:creationId xmlns:a16="http://schemas.microsoft.com/office/drawing/2014/main" id="{1CC2D9D8-E40E-4511-ACEC-155C504D6F73}"/>
              </a:ext>
            </a:extLst>
          </p:cNvPr>
          <p:cNvSpPr txBox="1"/>
          <p:nvPr/>
        </p:nvSpPr>
        <p:spPr>
          <a:xfrm>
            <a:off x="199580" y="6459955"/>
            <a:ext cx="19784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dirty="0"/>
              <a:t>* Včetně </a:t>
            </a:r>
            <a:r>
              <a:rPr lang="cs-CZ" sz="1600" dirty="0" err="1"/>
              <a:t>reprofilizace</a:t>
            </a:r>
            <a:endParaRPr lang="cs-CZ" sz="1600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2641487A-D6B5-4832-AB09-45168AD96BE4}"/>
              </a:ext>
            </a:extLst>
          </p:cNvPr>
          <p:cNvSpPr/>
          <p:nvPr/>
        </p:nvSpPr>
        <p:spPr>
          <a:xfrm>
            <a:off x="8602824" y="887145"/>
            <a:ext cx="34979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dirty="0"/>
              <a:t>Zdroj: Ministerstvo zdravotnictví ČR</a:t>
            </a:r>
          </a:p>
        </p:txBody>
      </p:sp>
    </p:spTree>
    <p:extLst>
      <p:ext uri="{BB962C8B-B14F-4D97-AF65-F5344CB8AC3E}">
        <p14:creationId xmlns:p14="http://schemas.microsoft.com/office/powerpoint/2010/main" val="322680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2AD3AE-FCB7-4B07-A813-EEE4970B4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Situace v pobytových službách k 15.3.2021</a:t>
            </a:r>
            <a:endParaRPr lang="cs-CZ" sz="36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F51BD7B-D78F-45A1-BBB7-9FE5A6EFF5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Počet pozitivních klientů: 30 z 3.250 (0,9 %)</a:t>
            </a:r>
          </a:p>
          <a:p>
            <a:r>
              <a:rPr lang="cs-CZ" dirty="0"/>
              <a:t>Počet pozitivních pracovníků: 43 z 2.465 (1,7 %)</a:t>
            </a:r>
          </a:p>
          <a:p>
            <a:r>
              <a:rPr lang="cs-CZ" dirty="0"/>
              <a:t>Počet pracovníků v karanténě: 16 z 2.465 (0,7 %)</a:t>
            </a:r>
          </a:p>
          <a:p>
            <a:r>
              <a:rPr lang="cs-CZ" dirty="0"/>
              <a:t>Počet zařízení s nákazou: 5 z 53 (9,4 %)</a:t>
            </a:r>
          </a:p>
          <a:p>
            <a:r>
              <a:rPr lang="cs-CZ" dirty="0"/>
              <a:t>Počet zařízení v karanténě: 1 z 53 (1,9 %)</a:t>
            </a:r>
          </a:p>
          <a:p>
            <a:pPr marL="0" indent="0">
              <a:spcBef>
                <a:spcPts val="0"/>
              </a:spcBef>
              <a:buNone/>
            </a:pPr>
            <a:endParaRPr lang="cs-CZ" sz="1900" dirty="0"/>
          </a:p>
          <a:p>
            <a:pPr marL="0" indent="0">
              <a:buNone/>
            </a:pPr>
            <a:r>
              <a:rPr lang="cs-CZ" sz="1400" b="1" dirty="0"/>
              <a:t>V současné chvíli jsou nejvíce zasažena tato zařízení:</a:t>
            </a:r>
            <a:r>
              <a:rPr lang="cs-CZ" sz="1400" dirty="0"/>
              <a:t> Domov důchodců Náchod.</a:t>
            </a:r>
          </a:p>
          <a:p>
            <a:pPr marL="0" indent="0">
              <a:buNone/>
            </a:pPr>
            <a:endParaRPr lang="cs-CZ" sz="14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9ECC2DF-D502-4E77-86CE-42F811434D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749" y="5535780"/>
            <a:ext cx="1864043" cy="957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891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2AD3AE-FCB7-4B07-A813-EEE4970B4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Celkový počet dodaných a podaných dávek k 15.3.</a:t>
            </a:r>
            <a:endParaRPr lang="cs-CZ" sz="3600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79ECC2DF-D502-4E77-86CE-42F811434D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435" y="5710350"/>
            <a:ext cx="1864043" cy="957095"/>
          </a:xfrm>
          <a:prstGeom prst="rect">
            <a:avLst/>
          </a:prstGeom>
        </p:spPr>
      </p:pic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B6D94158-8162-4661-AC19-DB60598257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9462174"/>
              </p:ext>
            </p:extLst>
          </p:nvPr>
        </p:nvGraphicFramePr>
        <p:xfrm>
          <a:off x="838199" y="1690689"/>
          <a:ext cx="10515599" cy="4019661"/>
        </p:xfrm>
        <a:graphic>
          <a:graphicData uri="http://schemas.openxmlformats.org/drawingml/2006/table">
            <a:tbl>
              <a:tblPr/>
              <a:tblGrid>
                <a:gridCol w="1454514">
                  <a:extLst>
                    <a:ext uri="{9D8B030D-6E8A-4147-A177-3AD203B41FA5}">
                      <a16:colId xmlns:a16="http://schemas.microsoft.com/office/drawing/2014/main" val="427476999"/>
                    </a:ext>
                  </a:extLst>
                </a:gridCol>
                <a:gridCol w="1077418">
                  <a:extLst>
                    <a:ext uri="{9D8B030D-6E8A-4147-A177-3AD203B41FA5}">
                      <a16:colId xmlns:a16="http://schemas.microsoft.com/office/drawing/2014/main" val="3131611496"/>
                    </a:ext>
                  </a:extLst>
                </a:gridCol>
                <a:gridCol w="969676">
                  <a:extLst>
                    <a:ext uri="{9D8B030D-6E8A-4147-A177-3AD203B41FA5}">
                      <a16:colId xmlns:a16="http://schemas.microsoft.com/office/drawing/2014/main" val="3394143668"/>
                    </a:ext>
                  </a:extLst>
                </a:gridCol>
                <a:gridCol w="969676">
                  <a:extLst>
                    <a:ext uri="{9D8B030D-6E8A-4147-A177-3AD203B41FA5}">
                      <a16:colId xmlns:a16="http://schemas.microsoft.com/office/drawing/2014/main" val="768210188"/>
                    </a:ext>
                  </a:extLst>
                </a:gridCol>
                <a:gridCol w="969676">
                  <a:extLst>
                    <a:ext uri="{9D8B030D-6E8A-4147-A177-3AD203B41FA5}">
                      <a16:colId xmlns:a16="http://schemas.microsoft.com/office/drawing/2014/main" val="2346703930"/>
                    </a:ext>
                  </a:extLst>
                </a:gridCol>
                <a:gridCol w="969676">
                  <a:extLst>
                    <a:ext uri="{9D8B030D-6E8A-4147-A177-3AD203B41FA5}">
                      <a16:colId xmlns:a16="http://schemas.microsoft.com/office/drawing/2014/main" val="3599374917"/>
                    </a:ext>
                  </a:extLst>
                </a:gridCol>
                <a:gridCol w="969676">
                  <a:extLst>
                    <a:ext uri="{9D8B030D-6E8A-4147-A177-3AD203B41FA5}">
                      <a16:colId xmlns:a16="http://schemas.microsoft.com/office/drawing/2014/main" val="3478509423"/>
                    </a:ext>
                  </a:extLst>
                </a:gridCol>
                <a:gridCol w="969676">
                  <a:extLst>
                    <a:ext uri="{9D8B030D-6E8A-4147-A177-3AD203B41FA5}">
                      <a16:colId xmlns:a16="http://schemas.microsoft.com/office/drawing/2014/main" val="1903789575"/>
                    </a:ext>
                  </a:extLst>
                </a:gridCol>
                <a:gridCol w="1195935">
                  <a:extLst>
                    <a:ext uri="{9D8B030D-6E8A-4147-A177-3AD203B41FA5}">
                      <a16:colId xmlns:a16="http://schemas.microsoft.com/office/drawing/2014/main" val="946262504"/>
                    </a:ext>
                  </a:extLst>
                </a:gridCol>
                <a:gridCol w="969676">
                  <a:extLst>
                    <a:ext uri="{9D8B030D-6E8A-4147-A177-3AD203B41FA5}">
                      <a16:colId xmlns:a16="http://schemas.microsoft.com/office/drawing/2014/main" val="3228430532"/>
                    </a:ext>
                  </a:extLst>
                </a:gridCol>
              </a:tblGrid>
              <a:tr h="408617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Comirnaty (BioNTech Manufacturing GmbH)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COVID-19 Vaccine Moderna (Moderna)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COVID-19 Vaccine Astra Zeneca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163622"/>
                  </a:ext>
                </a:extLst>
              </a:tr>
              <a:tr h="760219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Kraj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l-PL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pl-PL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pl-PL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5 na lahvičku do 17.1. a 6 od 18.1.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6 na lahvičku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10 na lahvičku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  <a:b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při 10 na lahvičku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dodaných dávek 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Vykázaný počet podaných dávek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4527665"/>
                  </a:ext>
                </a:extLst>
              </a:tr>
              <a:tr h="19005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CZ010 Hlavní město Praha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210 405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221 130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195 497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15 200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4 895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21 500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9 624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247 105 – 257 830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210 016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6945416"/>
                  </a:ext>
                </a:extLst>
              </a:tr>
              <a:tr h="19005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CZ020 Středočeský kraj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101 595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104 130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89 302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18 000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11 999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25 800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22 120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145 395 – 147 930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123 421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4948076"/>
                  </a:ext>
                </a:extLst>
              </a:tr>
              <a:tr h="19005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CZ031 Jihočeský kraj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57 720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59 670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58 904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7 000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4 296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10 900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8 758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75 620 – 77 570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71 958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90006"/>
                  </a:ext>
                </a:extLst>
              </a:tr>
              <a:tr h="19005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CZ032 Plzeňský kraj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54 405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56 160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47 854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3 869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7 376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70 705 – 72 460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59 099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7681574"/>
                  </a:ext>
                </a:extLst>
              </a:tr>
              <a:tr h="19005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CZ041 Karlovarský kraj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26 325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26 910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23 426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2 281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21 300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9 408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51 625 – 52 210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35 115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1085992"/>
                  </a:ext>
                </a:extLst>
              </a:tr>
              <a:tr h="19005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CZ042 Ústecký kraj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57 330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58 500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47 387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12 400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6 569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10 800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10 663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80 530 – 81 700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64 619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6860671"/>
                  </a:ext>
                </a:extLst>
              </a:tr>
              <a:tr h="19005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CZ051 Liberecký kraj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38 805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39 780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34 812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5 600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2 112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6 000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4 460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50 405 – 51 380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41 384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0733186"/>
                  </a:ext>
                </a:extLst>
              </a:tr>
              <a:tr h="19005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CZ052 Královéhradecký kraj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52 455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53 820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47 320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6 300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2 476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10 400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9 132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69 155 – 70 520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58 928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7296968"/>
                  </a:ext>
                </a:extLst>
              </a:tr>
              <a:tr h="19005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CZ053 Pardubický kraj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41 340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42 120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35 128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6 700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3 503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6 600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5 106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54 640 – 55 420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43 737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5548530"/>
                  </a:ext>
                </a:extLst>
              </a:tr>
              <a:tr h="19005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CZ063 Kraj Vysočina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41 145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42 120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37 501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6 900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4 761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11 900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10 045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59 945 – 60 920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52 307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3656845"/>
                  </a:ext>
                </a:extLst>
              </a:tr>
              <a:tr h="19005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CZ064 Jihomoravský kraj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132 600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138 060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108 295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16 100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8 354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16 100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10 173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164 800 – 170 260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126 822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4382325"/>
                  </a:ext>
                </a:extLst>
              </a:tr>
              <a:tr h="19005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CZ071 Olomoucký kraj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56 745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58 500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50 732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8 100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4 716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8 600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8 801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73 445 – 75 200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64 249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9968405"/>
                  </a:ext>
                </a:extLst>
              </a:tr>
              <a:tr h="19005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CZ072 Zlínský kraj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46 995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47 970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39 770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7 400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2 991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10 100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7 559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64 495 – 65 470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50 320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5137578"/>
                  </a:ext>
                </a:extLst>
              </a:tr>
              <a:tr h="19005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CZ080 Moravskoslezský kraj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94 185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97 110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85 033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27 600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21 071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16 500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11 584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138 285 – 141 210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117 688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5094450"/>
                  </a:ext>
                </a:extLst>
              </a:tr>
              <a:tr h="190055">
                <a:tc>
                  <a:txBody>
                    <a:bodyPr/>
                    <a:lstStyle/>
                    <a:p>
                      <a:pPr algn="l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1 012 050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1 045 980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900 961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147 600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83 893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186 500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134 809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1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1 346 150 – 1 380 080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1 119 663</a:t>
                      </a:r>
                    </a:p>
                  </a:txBody>
                  <a:tcPr marL="8081" marR="8081" marT="8081" marB="0" anchor="ctr">
                    <a:lnL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3D3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59761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2215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76798873-6145-45D1-8C96-24D321BBBA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" y="5600399"/>
            <a:ext cx="1864043" cy="957095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4DC45AFE-5A50-4C8E-AEA8-140D1FD99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7799" y="177435"/>
            <a:ext cx="9772650" cy="981894"/>
          </a:xfrm>
        </p:spPr>
        <p:txBody>
          <a:bodyPr>
            <a:noAutofit/>
          </a:bodyPr>
          <a:lstStyle/>
          <a:p>
            <a:r>
              <a:rPr lang="cs-CZ" sz="3200" dirty="0">
                <a:solidFill>
                  <a:srgbClr val="2B2B82"/>
                </a:solidFill>
                <a:latin typeface="Franklin Gothic Demi" panose="020B0703020102020204" pitchFamily="34" charset="0"/>
              </a:rPr>
              <a:t> Očkování od 2. ledna do 15. března 2021</a:t>
            </a:r>
          </a:p>
        </p:txBody>
      </p:sp>
      <p:pic>
        <p:nvPicPr>
          <p:cNvPr id="1026" name="Picture 2" descr="image002">
            <a:extLst>
              <a:ext uri="{FF2B5EF4-FFF2-40B4-BE49-F238E27FC236}">
                <a16:creationId xmlns:a16="http://schemas.microsoft.com/office/drawing/2014/main" id="{C72BDAE8-DE1A-4FF5-8496-470698D2CC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8729" y="994866"/>
            <a:ext cx="7091083" cy="4605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185605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5444</TotalTime>
  <Words>2139</Words>
  <Application>Microsoft Office PowerPoint</Application>
  <PresentationFormat>Širokoúhlá obrazovka</PresentationFormat>
  <Paragraphs>1124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Franklin Gothic Book</vt:lpstr>
      <vt:lpstr>Franklin Gothic Demi</vt:lpstr>
      <vt:lpstr>Motiv Office</vt:lpstr>
      <vt:lpstr>Týdenní přehled epidemické situace a stavu očkování v Královéhradeckém kraji</vt:lpstr>
      <vt:lpstr>Aktuální situace v Královéhradeckém kraji k 15. 3. 2021 včetně</vt:lpstr>
      <vt:lpstr>Kapacita C+ lůžek v Královéhradeckém kraji</vt:lpstr>
      <vt:lpstr>Prezentace aplikace PowerPoint</vt:lpstr>
      <vt:lpstr>Prezentace aplikace PowerPoint</vt:lpstr>
      <vt:lpstr>Prezentace aplikace PowerPoint</vt:lpstr>
      <vt:lpstr>Situace v pobytových službách k 15.3.2021</vt:lpstr>
      <vt:lpstr>Celkový počet dodaných a podaných dávek k 15.3.</vt:lpstr>
      <vt:lpstr> Očkování od 2. ledna do 15. března 2021</vt:lpstr>
      <vt:lpstr>Počet očkování k 15.3.2021</vt:lpstr>
      <vt:lpstr>Počet osob – dvě dávky - k 15.3.2021</vt:lpstr>
      <vt:lpstr>Praktičtí lékaři – dávky k 15.3.2021</vt:lpstr>
      <vt:lpstr>Nasazení Armády ČR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Očkovací strategie Královéhradeckého kraje</dc:title>
  <dc:creator>Pejšek Miroslav Ing.</dc:creator>
  <cp:lastModifiedBy>Malíř Radek Mgr.</cp:lastModifiedBy>
  <cp:revision>252</cp:revision>
  <cp:lastPrinted>2021-03-15T13:51:23Z</cp:lastPrinted>
  <dcterms:created xsi:type="dcterms:W3CDTF">2021-01-14T19:24:21Z</dcterms:created>
  <dcterms:modified xsi:type="dcterms:W3CDTF">2021-03-16T11:10:14Z</dcterms:modified>
</cp:coreProperties>
</file>