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56" r:id="rId2"/>
    <p:sldId id="294" r:id="rId3"/>
    <p:sldId id="295" r:id="rId4"/>
    <p:sldId id="296" r:id="rId5"/>
    <p:sldId id="301" r:id="rId6"/>
    <p:sldId id="298" r:id="rId7"/>
    <p:sldId id="275" r:id="rId8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74152" autoAdjust="0"/>
  </p:normalViewPr>
  <p:slideViewPr>
    <p:cSldViewPr snapToGrid="0">
      <p:cViewPr varScale="1">
        <p:scale>
          <a:sx n="85" d="100"/>
          <a:sy n="85" d="100"/>
        </p:scale>
        <p:origin x="14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9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DDEE1-A330-4062-B70D-B15451102666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61"/>
            <a:ext cx="5335270" cy="3909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9" y="9430093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A560C-E4B5-4C7F-8ADF-D33C119CDC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88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960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358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823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571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809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186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96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5EE87-2AB4-46D8-823F-51559F8A8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656D13-C401-4BD7-B81C-CC63B0878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05BF2F-42EE-48AE-8A34-0DFDA1E7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BBECCF-7B29-4712-AFB2-728E42A5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01E4B3-8279-444C-9BB3-2326C3EF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6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B5D92-6C88-4DB3-9CFA-246768A9F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C63E232-A305-4AED-B482-BB96599CF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3FA110-6C7E-44C0-BB7B-495D1172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4BEDC8-6DBE-4B73-BB84-F6C1D997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0522B7-85AB-4848-8AA1-9E2D630B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27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2524DA6-CEA4-4A8A-87DF-8448BA0D8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AE28D5-3F3D-49BA-B0EB-D0C5153D0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831F4D-D68E-40D7-B2ED-EE9F1A20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20CC56-4D09-43B0-8140-C4471C272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363ED8-69DD-4D3A-A1EC-E328B757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D4C2A-7242-4735-8E90-585EF7E1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E6C39F-2D42-46FF-91EF-216F7C08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BC322E-FC00-44C7-A67E-69BF5159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6016A3-595C-4A21-8097-6C9925EC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AA8B08-29D8-4816-998A-13C74E5F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47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0C33F3-AE5F-4B06-8516-9F029450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08F0DA-8F96-497D-84A8-C589D81E1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4F8D8A-AF46-4C3F-B804-2919470BB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6CA891-492C-4492-A965-0274481D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92578D-3477-4A56-BFF1-107AB8F1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61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530B0-0849-49EB-81C7-80E63D1C7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CEFA34-D654-43F8-8B7C-006979EDB7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9B9D2E0-B708-47F0-86BB-D317AB56B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9BBF9D-AE5C-4BEB-9E2A-216066D2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D68927-B731-4945-AECB-0117BFC6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2D8DC5-75E7-4BEE-9DF5-5ED1810E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7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1C675-47C4-437C-A870-C85D4B666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125B6B9-980C-46C8-B740-508D73061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4F7B46E-32C8-4699-A95A-45819A69E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4F95CE3-3BC5-47B9-86FA-A9D484A8B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6234435-BAF2-4098-A8F9-638307FBA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39231F-D4FD-41BE-88D9-F166FEDF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DAD01C8-B1BB-46E3-9A50-29D4B6DC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744D607-5A90-4F87-B52E-CA541A42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52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E91F12-974D-42DA-A93F-6AC51F0C5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977449-D62E-45D9-A8B3-C15D26E3D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874ADC-8824-44C6-8395-0176DAB4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C2CB15-2F5E-4EB3-B7C2-45B3736C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54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4D87C9-914D-42E6-A849-D3C09A018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B62CAB-2930-46EF-896D-A1369A30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9A076E-9350-4036-B432-2C76219C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33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F9963-20C2-4038-9BE3-0967BB39E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4FB83F-7DD3-49EF-96C3-1D161B1BD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6EFD6F9-6F1F-4CC3-A890-3E844B66A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86044A-752F-4A05-ABBA-C9802C9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7F84D0-7756-4CC0-ACF4-543B0223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4C10B9-A4C5-45CA-8F07-965BAE36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8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D97B7-0C47-4C6A-B79B-3DDECDAF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9722969-2C74-4697-B310-8F4987B41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8168C03-0380-451E-9A7C-3F4E2BCF6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D7397F-1338-4FA1-AE80-D884054E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80B302-3C9B-4959-A4B9-B2C87E70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44F3A94-2EBE-4D80-A394-138225E89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39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27AEB5C-035A-4F52-8A9B-4ED6274B2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BEFA289-EF60-49CF-A440-EFB3AC98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89F44B-5393-44BC-AC71-5514455C2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2941E-3F23-4915-9D59-EDA547A3D291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E8D518-638B-4B62-8F6E-23568BF03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9ADCC4-4AFC-481E-ACC5-5F679CDE6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48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cs-CZ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Rozvojové projekty KHK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F8F839-12BE-4082-80C7-F5873B6B2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7925" y="4288145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30. 9. 2021</a:t>
            </a: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D1368152-4000-4B87-B57D-C45F57BE642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53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Rozdělení projektů po konzultaci MPSV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dirty="0"/>
              <a:t>Rozdělení aktivit do 3 projektů na základě doporučení MPSV</a:t>
            </a:r>
          </a:p>
          <a:p>
            <a:pPr lvl="1" algn="just"/>
            <a:r>
              <a:rPr lang="cs-CZ" u="sng" dirty="0"/>
              <a:t>Rozvoj kompetencí služeb</a:t>
            </a:r>
            <a:r>
              <a:rPr lang="cs-CZ" dirty="0"/>
              <a:t> (dříve Rozvoj VIII)</a:t>
            </a:r>
          </a:p>
          <a:p>
            <a:pPr lvl="2" algn="just"/>
            <a:r>
              <a:rPr lang="cs-CZ" dirty="0"/>
              <a:t>Aktivity zaměřené na podporu poskytovatelů sociálních služeb, rozvoj kvality nebo zavádění inovativních postupů</a:t>
            </a:r>
          </a:p>
          <a:p>
            <a:pPr lvl="1" algn="just"/>
            <a:r>
              <a:rPr lang="cs-CZ" u="sng" dirty="0"/>
              <a:t>Rozvoj regionálního partnerství v sociální oblasti na území obcí Královéhradeckého kraje III</a:t>
            </a:r>
          </a:p>
          <a:p>
            <a:pPr lvl="2" algn="just"/>
            <a:r>
              <a:rPr lang="cs-CZ" dirty="0"/>
              <a:t>Aktivity navrhované obcemi</a:t>
            </a:r>
          </a:p>
          <a:p>
            <a:pPr lvl="2" algn="just"/>
            <a:r>
              <a:rPr lang="cs-CZ" dirty="0"/>
              <a:t>Zařazeny aktivity KHK spojené s tvorbou analýz, průzkumů, zaměřené na řízení Sítě sociálních služeb nebo ve vztahu k obcím</a:t>
            </a:r>
          </a:p>
          <a:p>
            <a:pPr lvl="1" algn="just"/>
            <a:r>
              <a:rPr lang="cs-CZ" u="sng" dirty="0"/>
              <a:t>Podpora procesů reformy péče o duševní zdraví</a:t>
            </a:r>
          </a:p>
          <a:p>
            <a:pPr lvl="2" algn="just"/>
            <a:r>
              <a:rPr lang="cs-CZ" dirty="0"/>
              <a:t>Aktivity zaměřené na </a:t>
            </a:r>
            <a:r>
              <a:rPr lang="cs-CZ" dirty="0" err="1"/>
              <a:t>destigmatizaci</a:t>
            </a:r>
            <a:r>
              <a:rPr lang="cs-CZ" dirty="0"/>
              <a:t> osob s duševním onemocněním, sociální práci ve veřejné správě, opatrovnictví</a:t>
            </a:r>
          </a:p>
          <a:p>
            <a:pPr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00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Rozvoj kompetencí služeb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Projekt bude probíhat v období červenec 2022 – prosinec 2024</a:t>
            </a:r>
          </a:p>
          <a:p>
            <a:pPr algn="just"/>
            <a:r>
              <a:rPr lang="cs-CZ" dirty="0"/>
              <a:t>Aktivity zaměřené na podporu poskytovatelů sociálních služeb, rozvoj kvality nebo zavádění inovativních postupů</a:t>
            </a:r>
          </a:p>
          <a:p>
            <a:pPr lvl="1" algn="just"/>
            <a:r>
              <a:rPr lang="cs-CZ" dirty="0"/>
              <a:t>Dlouhodobé konzultace</a:t>
            </a:r>
          </a:p>
          <a:p>
            <a:pPr lvl="1" algn="just"/>
            <a:r>
              <a:rPr lang="cs-CZ" b="1" dirty="0"/>
              <a:t>Zvyšování kompetencí zaměstnanců služeb sociální péče ve vztahu k osobám s duševním onemocněním zejména v seniorském věku</a:t>
            </a:r>
          </a:p>
          <a:p>
            <a:pPr lvl="1" algn="just"/>
            <a:r>
              <a:rPr lang="cs-CZ" dirty="0"/>
              <a:t>Metodická setkání sociálních pracovníků služeb sociální péče, zdravotně sociálních pracovníků zdravotnických zařízení</a:t>
            </a:r>
          </a:p>
          <a:p>
            <a:pPr lvl="1" algn="just"/>
            <a:r>
              <a:rPr lang="cs-CZ" b="1" dirty="0"/>
              <a:t>Podpora paliativní péče v pobytových službách sociální péče</a:t>
            </a:r>
          </a:p>
          <a:p>
            <a:pPr lvl="1" algn="just"/>
            <a:r>
              <a:rPr lang="cs-CZ" dirty="0"/>
              <a:t>Model minimálního standardu kvality poskytované péče v DS a DZR </a:t>
            </a:r>
          </a:p>
          <a:p>
            <a:pPr lvl="1" algn="just"/>
            <a:r>
              <a:rPr lang="cs-CZ" dirty="0"/>
              <a:t>Podpora zvyšování kvality a </a:t>
            </a:r>
            <a:r>
              <a:rPr lang="cs-CZ" dirty="0" err="1"/>
              <a:t>deinstitucionalizace</a:t>
            </a:r>
            <a:r>
              <a:rPr lang="cs-CZ" dirty="0"/>
              <a:t> vybraných sociálních služeb v Královéhradeckém kraji pro osoby s postižením a duševním onemocněním</a:t>
            </a:r>
          </a:p>
          <a:p>
            <a:pPr lvl="1" algn="just"/>
            <a:r>
              <a:rPr lang="cs-CZ" b="1" dirty="0"/>
              <a:t>Aktivity zaměřené na rozvoj nízkoprahových služeb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135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>
                <a:solidFill>
                  <a:srgbClr val="472982"/>
                </a:solidFill>
              </a:rPr>
              <a:t>Zvyšování kompetencí zaměstnanců služeb sociální péče ve vztahu k osobám s duševním onemocněním zejména v seniorském věku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23 otevřených vzdělávacích aktivit </a:t>
            </a:r>
          </a:p>
          <a:p>
            <a:pPr algn="just"/>
            <a:r>
              <a:rPr lang="cs-CZ" b="1" dirty="0"/>
              <a:t>Předpokládaná témata</a:t>
            </a:r>
          </a:p>
          <a:p>
            <a:pPr lvl="1" algn="just"/>
            <a:r>
              <a:rPr lang="cs-CZ" dirty="0"/>
              <a:t>Komunikace s klienty s duševním onemocněním</a:t>
            </a:r>
          </a:p>
          <a:p>
            <a:pPr lvl="1" algn="just"/>
            <a:r>
              <a:rPr lang="cs-CZ" dirty="0"/>
              <a:t>Podpora pečovatelů při práci s klienty s agresivními či paranoidními projevy chování</a:t>
            </a:r>
          </a:p>
          <a:p>
            <a:pPr lvl="1" algn="just"/>
            <a:r>
              <a:rPr lang="cs-CZ" dirty="0"/>
              <a:t>Způsob řešení hraničních případů včetně legislativních dopadů</a:t>
            </a:r>
          </a:p>
          <a:p>
            <a:pPr lvl="1" algn="just"/>
            <a:r>
              <a:rPr lang="cs-CZ" dirty="0"/>
              <a:t>Psychiatrické minimum</a:t>
            </a:r>
          </a:p>
          <a:p>
            <a:pPr lvl="1" algn="just"/>
            <a:r>
              <a:rPr lang="cs-CZ" dirty="0"/>
              <a:t>Psychohygiena</a:t>
            </a:r>
          </a:p>
          <a:p>
            <a:pPr lvl="1" algn="just"/>
            <a:r>
              <a:rPr lang="cs-CZ" dirty="0"/>
              <a:t>Vyhodnocení potřeb osob s duševním onemocněním v seniorském věku</a:t>
            </a:r>
          </a:p>
          <a:p>
            <a:pPr lvl="1" algn="just"/>
            <a:r>
              <a:rPr lang="cs-CZ" dirty="0"/>
              <a:t>Aktivizace a rozvojové činnosti pro osoby s duševním onemocněním v seniorském věku</a:t>
            </a:r>
          </a:p>
          <a:p>
            <a:pPr lvl="1" algn="just"/>
            <a:r>
              <a:rPr lang="cs-CZ" dirty="0"/>
              <a:t>Práce s osobami s demencí v rámci přirozeného prostředí</a:t>
            </a:r>
          </a:p>
          <a:p>
            <a:pPr algn="just"/>
            <a:r>
              <a:rPr lang="cs-CZ" dirty="0"/>
              <a:t>1 manažerské vzdělávání</a:t>
            </a:r>
          </a:p>
          <a:p>
            <a:pPr algn="just"/>
            <a:r>
              <a:rPr lang="cs-CZ" dirty="0"/>
              <a:t>10 stáží v jiných organizacích zaměřených na práci s danou cílovou skupinou </a:t>
            </a:r>
          </a:p>
          <a:p>
            <a:pPr lvl="1"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472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Podpora paliativní péče v pobytových službách sociální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b="1" dirty="0"/>
              <a:t>Osvěta v paliativní péči jako nástroj zvyšování kvality poskytované péče </a:t>
            </a:r>
          </a:p>
          <a:p>
            <a:pPr lvl="1" algn="just"/>
            <a:r>
              <a:rPr lang="cs-CZ" dirty="0"/>
              <a:t>3 otevřené vzdělávací aktivity</a:t>
            </a:r>
          </a:p>
          <a:p>
            <a:pPr lvl="1" algn="just"/>
            <a:r>
              <a:rPr lang="cs-CZ" dirty="0"/>
              <a:t>předpokládaná témata: </a:t>
            </a:r>
          </a:p>
          <a:p>
            <a:pPr lvl="2" algn="just"/>
            <a:r>
              <a:rPr lang="cs-CZ" dirty="0"/>
              <a:t>základy paliativní péče (význam, formy, druhy, struktura v ČR, priority, principy, první kroky k poskytování paliativní péče)</a:t>
            </a:r>
          </a:p>
          <a:p>
            <a:pPr lvl="2" algn="just"/>
            <a:r>
              <a:rPr lang="cs-CZ" dirty="0"/>
              <a:t>strategie plánování paliativní péče a možnosti implementace do oblasti sociálních služeb</a:t>
            </a:r>
          </a:p>
          <a:p>
            <a:pPr lvl="2" algn="just"/>
            <a:r>
              <a:rPr lang="cs-CZ" dirty="0"/>
              <a:t>komunikace s člověkem v paliativním stádiu, komunikace s rodinou,  komunikace s rodinou po úmrtí člověka v paliativní péči apod.</a:t>
            </a:r>
          </a:p>
          <a:p>
            <a:pPr lvl="2" algn="just"/>
            <a:endParaRPr lang="cs-CZ" dirty="0"/>
          </a:p>
          <a:p>
            <a:pPr algn="just"/>
            <a:r>
              <a:rPr lang="cs-CZ" b="1" dirty="0"/>
              <a:t>Metodická podpora pro služby začínající v oblasti poskytování paliativní péče</a:t>
            </a:r>
          </a:p>
          <a:p>
            <a:pPr lvl="1" algn="just"/>
            <a:r>
              <a:rPr lang="cs-CZ" dirty="0"/>
              <a:t>Externí konzultace mentora, odborníka v oblasti paliativy  (až pro 10  služeb sada 5 konzultací)</a:t>
            </a:r>
          </a:p>
          <a:p>
            <a:pPr lvl="1" algn="just"/>
            <a:r>
              <a:rPr lang="cs-CZ" dirty="0"/>
              <a:t>15 stáží u vybraných služeb, které paliativní péči poskytují </a:t>
            </a:r>
          </a:p>
          <a:p>
            <a:pPr lvl="1" algn="just"/>
            <a:r>
              <a:rPr lang="cs-CZ" dirty="0"/>
              <a:t>5 akreditovaných seminářů</a:t>
            </a:r>
          </a:p>
          <a:p>
            <a:pPr marL="457200" lvl="1" indent="0" algn="just">
              <a:buNone/>
            </a:pPr>
            <a:endParaRPr lang="cs-CZ" dirty="0"/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lvl="2" algn="just"/>
            <a:endParaRPr lang="cs-CZ" dirty="0"/>
          </a:p>
          <a:p>
            <a:pPr lvl="2" algn="just"/>
            <a:endParaRPr lang="cs-CZ" dirty="0"/>
          </a:p>
          <a:p>
            <a:pPr lvl="1"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32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Aktivity zaměřené na rozvoj nízkoprahových služeb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Ve spolupráci s Českou asociací </a:t>
            </a:r>
            <a:r>
              <a:rPr lang="cs-CZ" dirty="0" err="1"/>
              <a:t>streetwork</a:t>
            </a:r>
            <a:r>
              <a:rPr lang="cs-CZ" dirty="0"/>
              <a:t>, z.s.</a:t>
            </a:r>
          </a:p>
          <a:p>
            <a:pPr algn="just"/>
            <a:r>
              <a:rPr lang="cs-CZ" b="1" dirty="0"/>
              <a:t>Aktivity s cílem zvýšení kvality služeb a posílení jejich roli v síti sociálních i spolupracujících služeb (OSPOD, obce, školy)</a:t>
            </a:r>
          </a:p>
          <a:p>
            <a:pPr lvl="1" algn="just"/>
            <a:r>
              <a:rPr lang="cs-CZ" dirty="0"/>
              <a:t>Zajištění koordinátora pro podporu nízkoprahových služeb </a:t>
            </a:r>
          </a:p>
          <a:p>
            <a:pPr lvl="1" algn="just"/>
            <a:r>
              <a:rPr lang="cs-CZ" dirty="0"/>
              <a:t>Rozvojové audity a evaluace pro služby</a:t>
            </a:r>
          </a:p>
          <a:p>
            <a:pPr lvl="1" algn="just"/>
            <a:r>
              <a:rPr lang="cs-CZ" dirty="0"/>
              <a:t>Vzdělávací aktivity (zejména dle ČAS)</a:t>
            </a:r>
          </a:p>
          <a:p>
            <a:pPr lvl="1" algn="just"/>
            <a:r>
              <a:rPr lang="cs-CZ" dirty="0"/>
              <a:t>Semináře či workshopy se zástupci různých odborností</a:t>
            </a:r>
          </a:p>
          <a:p>
            <a:pPr lvl="1" algn="just"/>
            <a:r>
              <a:rPr lang="cs-CZ" dirty="0"/>
              <a:t>Metodická podpora dle potřeby v regionu či konkrétních služeb</a:t>
            </a:r>
          </a:p>
          <a:p>
            <a:pPr lvl="1" algn="just"/>
            <a:r>
              <a:rPr lang="cs-CZ" dirty="0"/>
              <a:t>Stáže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194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8B937-22F1-4A30-92A7-1CDFA4E61F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6D60B0-C1C3-4B59-ACB6-F652F6594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Lukáš Khýn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Odbor sociálních věcí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Oddělení plánování a financování sociálních služeb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tel.: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495 817 675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e-mail: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lkhyn@kr-kralovehradecky.cz </a:t>
            </a:r>
          </a:p>
          <a:p>
            <a:pPr algn="l"/>
            <a:endParaRPr lang="cs-CZ" dirty="0"/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ACF0EF39-399B-4F81-90F3-164427F6E51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14F4E615-A0DD-47B8-B1ED-871223943C91}"/>
              </a:ext>
            </a:extLst>
          </p:cNvPr>
          <p:cNvSpPr/>
          <p:nvPr/>
        </p:nvSpPr>
        <p:spPr>
          <a:xfrm>
            <a:off x="899177" y="4169824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7991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3458</TotalTime>
  <Words>534</Words>
  <Application>Microsoft Office PowerPoint</Application>
  <PresentationFormat>Širokoúhlá obrazovka</PresentationFormat>
  <Paragraphs>72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Motiv Office</vt:lpstr>
      <vt:lpstr>Rozvojové projekty KHK</vt:lpstr>
      <vt:lpstr>Rozdělení projektů po konzultaci MPSV</vt:lpstr>
      <vt:lpstr>Rozvoj kompetencí služeb</vt:lpstr>
      <vt:lpstr>Zvyšování kompetencí zaměstnanců služeb sociální péče ve vztahu k osobám s duševním onemocněním zejména v seniorském věku</vt:lpstr>
      <vt:lpstr>Podpora paliativní péče v pobytových službách sociální péče</vt:lpstr>
      <vt:lpstr>Aktivity zaměřené na rozvoj nízkoprahových služeb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setkání s poskytovateli a zadavateli sociálních služeb</dc:title>
  <dc:creator>Khýn Lukáš Mgr.</dc:creator>
  <cp:lastModifiedBy>Khýn Lukáš Mgr.</cp:lastModifiedBy>
  <cp:revision>275</cp:revision>
  <cp:lastPrinted>2021-09-20T14:34:52Z</cp:lastPrinted>
  <dcterms:created xsi:type="dcterms:W3CDTF">2019-11-07T12:37:22Z</dcterms:created>
  <dcterms:modified xsi:type="dcterms:W3CDTF">2021-10-04T10:05:21Z</dcterms:modified>
</cp:coreProperties>
</file>