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45"/>
  </p:notesMasterIdLst>
  <p:handoutMasterIdLst>
    <p:handoutMasterId r:id="rId46"/>
  </p:handoutMasterIdLst>
  <p:sldIdLst>
    <p:sldId id="256" r:id="rId2"/>
    <p:sldId id="258" r:id="rId3"/>
    <p:sldId id="264" r:id="rId4"/>
    <p:sldId id="263" r:id="rId5"/>
    <p:sldId id="265" r:id="rId6"/>
    <p:sldId id="266" r:id="rId7"/>
    <p:sldId id="267" r:id="rId8"/>
    <p:sldId id="268" r:id="rId9"/>
    <p:sldId id="269" r:id="rId10"/>
    <p:sldId id="270" r:id="rId11"/>
    <p:sldId id="271" r:id="rId12"/>
    <p:sldId id="291" r:id="rId13"/>
    <p:sldId id="290" r:id="rId14"/>
    <p:sldId id="293"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6" r:id="rId29"/>
    <p:sldId id="285" r:id="rId30"/>
    <p:sldId id="287" r:id="rId31"/>
    <p:sldId id="288" r:id="rId32"/>
    <p:sldId id="289" r:id="rId33"/>
    <p:sldId id="294" r:id="rId34"/>
    <p:sldId id="292" r:id="rId35"/>
    <p:sldId id="295" r:id="rId36"/>
    <p:sldId id="296" r:id="rId37"/>
    <p:sldId id="297" r:id="rId38"/>
    <p:sldId id="298" r:id="rId39"/>
    <p:sldId id="302" r:id="rId40"/>
    <p:sldId id="303" r:id="rId41"/>
    <p:sldId id="299" r:id="rId42"/>
    <p:sldId id="301" r:id="rId43"/>
    <p:sldId id="30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8"/>
    <p:restoredTop sz="96327"/>
  </p:normalViewPr>
  <p:slideViewPr>
    <p:cSldViewPr snapToGrid="0" snapToObjects="1">
      <p:cViewPr varScale="1">
        <p:scale>
          <a:sx n="114" d="100"/>
          <a:sy n="114" d="100"/>
        </p:scale>
        <p:origin x="726" y="102"/>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159" d="100"/>
          <a:sy n="159" d="100"/>
        </p:scale>
        <p:origin x="682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50000"/>
                  </a:schemeClr>
                </a:solidFill>
                <a:latin typeface="+mn-lt"/>
                <a:ea typeface="+mn-ea"/>
                <a:cs typeface="+mn-cs"/>
              </a:defRPr>
            </a:pPr>
            <a:r>
              <a:rPr lang="cs-CZ">
                <a:solidFill>
                  <a:schemeClr val="tx1">
                    <a:lumMod val="50000"/>
                  </a:schemeClr>
                </a:solidFill>
              </a:rPr>
              <a:t>Počet odstraněných RZ</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50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List1!$F$4</c:f>
              <c:strCache>
                <c:ptCount val="1"/>
                <c:pt idx="0">
                  <c:v>Počet odstraněných RZ</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List1!$E$5:$E$9</c:f>
              <c:numCache>
                <c:formatCode>General</c:formatCode>
                <c:ptCount val="5"/>
                <c:pt idx="0">
                  <c:v>2018</c:v>
                </c:pt>
                <c:pt idx="1">
                  <c:v>2019</c:v>
                </c:pt>
                <c:pt idx="2">
                  <c:v>2020</c:v>
                </c:pt>
                <c:pt idx="3">
                  <c:v>2021</c:v>
                </c:pt>
                <c:pt idx="4">
                  <c:v>2022</c:v>
                </c:pt>
              </c:numCache>
            </c:numRef>
          </c:cat>
          <c:val>
            <c:numRef>
              <c:f>List1!$F$5:$F$9</c:f>
              <c:numCache>
                <c:formatCode>General</c:formatCode>
                <c:ptCount val="5"/>
                <c:pt idx="0">
                  <c:v>115</c:v>
                </c:pt>
                <c:pt idx="1">
                  <c:v>84</c:v>
                </c:pt>
                <c:pt idx="2">
                  <c:v>10</c:v>
                </c:pt>
                <c:pt idx="3">
                  <c:v>120</c:v>
                </c:pt>
                <c:pt idx="4">
                  <c:v>114</c:v>
                </c:pt>
              </c:numCache>
            </c:numRef>
          </c:val>
          <c:extLst>
            <c:ext xmlns:c16="http://schemas.microsoft.com/office/drawing/2014/chart" uri="{C3380CC4-5D6E-409C-BE32-E72D297353CC}">
              <c16:uniqueId val="{00000000-3B6A-49B6-84B9-5ED9195D3F59}"/>
            </c:ext>
          </c:extLst>
        </c:ser>
        <c:dLbls>
          <c:dLblPos val="outEnd"/>
          <c:showLegendKey val="0"/>
          <c:showVal val="1"/>
          <c:showCatName val="0"/>
          <c:showSerName val="0"/>
          <c:showPercent val="0"/>
          <c:showBubbleSize val="0"/>
        </c:dLbls>
        <c:gapWidth val="100"/>
        <c:overlap val="-24"/>
        <c:axId val="2132874640"/>
        <c:axId val="2132882128"/>
      </c:barChart>
      <c:catAx>
        <c:axId val="213287464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2">
                    <a:lumMod val="50000"/>
                  </a:schemeClr>
                </a:solidFill>
                <a:latin typeface="Arial" panose="020B0604020202020204" pitchFamily="34" charset="0"/>
                <a:ea typeface="+mn-ea"/>
                <a:cs typeface="Arial" panose="020B0604020202020204" pitchFamily="34" charset="0"/>
              </a:defRPr>
            </a:pPr>
            <a:endParaRPr lang="cs-CZ"/>
          </a:p>
        </c:txPr>
        <c:crossAx val="2132882128"/>
        <c:crosses val="autoZero"/>
        <c:auto val="1"/>
        <c:lblAlgn val="ctr"/>
        <c:lblOffset val="100"/>
        <c:noMultiLvlLbl val="0"/>
      </c:catAx>
      <c:valAx>
        <c:axId val="213288212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2">
                    <a:lumMod val="50000"/>
                  </a:schemeClr>
                </a:solidFill>
                <a:latin typeface="Arial" panose="020B0604020202020204" pitchFamily="34" charset="0"/>
                <a:ea typeface="+mn-ea"/>
                <a:cs typeface="Arial" panose="020B0604020202020204" pitchFamily="34" charset="0"/>
              </a:defRPr>
            </a:pPr>
            <a:endParaRPr lang="cs-CZ"/>
          </a:p>
        </c:txPr>
        <c:crossAx val="2132874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3D0ABB3-B508-824E-9330-D578EB41FA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3211CAB2-C5D2-2640-AEBE-3DE4D2EB3B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222F56-76CC-2244-9969-3BD231BC40BB}" type="datetimeFigureOut">
              <a:t>21.04.2023</a:t>
            </a:fld>
            <a:endParaRPr lang="cs-CZ"/>
          </a:p>
        </p:txBody>
      </p:sp>
      <p:sp>
        <p:nvSpPr>
          <p:cNvPr id="4" name="Zástupný symbol pro zápatí 3">
            <a:extLst>
              <a:ext uri="{FF2B5EF4-FFF2-40B4-BE49-F238E27FC236}">
                <a16:creationId xmlns:a16="http://schemas.microsoft.com/office/drawing/2014/main" id="{9BC07A37-2E4C-4A45-B370-BAA6DA94F2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CAF3F6C6-389C-964B-A899-5EA4A12A0B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8920A4-C4B0-3B45-B166-80304E6D2023}" type="slidenum">
              <a:t>‹#›</a:t>
            </a:fld>
            <a:endParaRPr lang="cs-CZ"/>
          </a:p>
        </p:txBody>
      </p:sp>
    </p:spTree>
    <p:extLst>
      <p:ext uri="{BB962C8B-B14F-4D97-AF65-F5344CB8AC3E}">
        <p14:creationId xmlns:p14="http://schemas.microsoft.com/office/powerpoint/2010/main" val="522674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BFD12-7377-AF4F-9E5D-41F7F9A57BED}" type="datetimeFigureOut">
              <a:t>21.04.2023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6F805-EB17-214F-846F-533D26B85AF7}" type="slidenum">
              <a:t>‹#›</a:t>
            </a:fld>
            <a:endParaRPr lang="cs-CZ"/>
          </a:p>
        </p:txBody>
      </p:sp>
    </p:spTree>
    <p:extLst>
      <p:ext uri="{BB962C8B-B14F-4D97-AF65-F5344CB8AC3E}">
        <p14:creationId xmlns:p14="http://schemas.microsoft.com/office/powerpoint/2010/main" val="1957979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5F0446E-2BA5-074F-9D5A-1DA860FC77A8}"/>
              </a:ext>
            </a:extLst>
          </p:cNvPr>
          <p:cNvSpPr>
            <a:spLocks noGrp="1"/>
          </p:cNvSpPr>
          <p:nvPr>
            <p:ph type="title"/>
          </p:nvPr>
        </p:nvSpPr>
        <p:spPr>
          <a:xfrm>
            <a:off x="845298" y="989302"/>
            <a:ext cx="10515600" cy="2852737"/>
          </a:xfrm>
        </p:spPr>
        <p:txBody>
          <a:bodyPr anchor="b"/>
          <a:lstStyle>
            <a:lvl1pPr>
              <a:defRPr sz="6000"/>
            </a:lvl1pPr>
          </a:lstStyle>
          <a:p>
            <a:r>
              <a:rPr lang="cs-CZ" dirty="0"/>
              <a:t>Kliknutím lze upravit styl.</a:t>
            </a:r>
            <a:endParaRPr lang="en-US" dirty="0"/>
          </a:p>
        </p:txBody>
      </p:sp>
      <p:sp>
        <p:nvSpPr>
          <p:cNvPr id="12" name="Text Placeholder 2">
            <a:extLst>
              <a:ext uri="{FF2B5EF4-FFF2-40B4-BE49-F238E27FC236}">
                <a16:creationId xmlns:a16="http://schemas.microsoft.com/office/drawing/2014/main" id="{6D1C52D7-9D53-964E-AD7F-FCDE91C29911}"/>
              </a:ext>
            </a:extLst>
          </p:cNvPr>
          <p:cNvSpPr>
            <a:spLocks noGrp="1"/>
          </p:cNvSpPr>
          <p:nvPr>
            <p:ph type="body" idx="1"/>
          </p:nvPr>
        </p:nvSpPr>
        <p:spPr>
          <a:xfrm>
            <a:off x="845298" y="386902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dirty="0"/>
              <a:t>Po kliknutí můžete upravovat styly textu v předloze.</a:t>
            </a:r>
          </a:p>
        </p:txBody>
      </p:sp>
    </p:spTree>
    <p:extLst>
      <p:ext uri="{BB962C8B-B14F-4D97-AF65-F5344CB8AC3E}">
        <p14:creationId xmlns:p14="http://schemas.microsoft.com/office/powerpoint/2010/main" val="367936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r>
              <a:rPr lang="cs-CZ"/>
              <a:t>21.04.2023</a:t>
            </a:r>
          </a:p>
        </p:txBody>
      </p:sp>
      <p:sp>
        <p:nvSpPr>
          <p:cNvPr id="5" name="Footer Placeholder 4"/>
          <p:cNvSpPr>
            <a:spLocks noGrp="1"/>
          </p:cNvSpPr>
          <p:nvPr>
            <p:ph type="ftr" sz="quarter" idx="11"/>
          </p:nvPr>
        </p:nvSpPr>
        <p:spPr/>
        <p:txBody>
          <a:bodyPr/>
          <a:lstStyle/>
          <a:p>
            <a:r>
              <a:rPr lang="cs-CZ"/>
              <a:t>Reklamní zařízení na území Královéhradeckého kraje</a:t>
            </a:r>
          </a:p>
        </p:txBody>
      </p:sp>
      <p:sp>
        <p:nvSpPr>
          <p:cNvPr id="6" name="Slide Number Placeholder 5"/>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3718404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259388"/>
          </a:xfrm>
        </p:spPr>
        <p:txBody>
          <a:bodyPr vert="eaVert"/>
          <a:lstStyle/>
          <a:p>
            <a:r>
              <a:rPr lang="cs-CZ" dirty="0"/>
              <a:t>Kliknutím lze upravit styl.</a:t>
            </a:r>
            <a:endParaRPr lang="en-US" dirty="0"/>
          </a:p>
        </p:txBody>
      </p:sp>
      <p:sp>
        <p:nvSpPr>
          <p:cNvPr id="3" name="Vertical Text Placeholder 2"/>
          <p:cNvSpPr>
            <a:spLocks noGrp="1"/>
          </p:cNvSpPr>
          <p:nvPr>
            <p:ph type="body" orient="vert" idx="1"/>
          </p:nvPr>
        </p:nvSpPr>
        <p:spPr>
          <a:xfrm>
            <a:off x="838200" y="365125"/>
            <a:ext cx="7734300" cy="5259388"/>
          </a:xfrm>
        </p:spPr>
        <p:txBody>
          <a:bodyPr vert="eaVert"/>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r>
              <a:rPr lang="cs-CZ"/>
              <a:t>21.04.2023</a:t>
            </a:r>
          </a:p>
        </p:txBody>
      </p:sp>
      <p:sp>
        <p:nvSpPr>
          <p:cNvPr id="5" name="Footer Placeholder 4"/>
          <p:cNvSpPr>
            <a:spLocks noGrp="1"/>
          </p:cNvSpPr>
          <p:nvPr>
            <p:ph type="ftr" sz="quarter" idx="11"/>
          </p:nvPr>
        </p:nvSpPr>
        <p:spPr/>
        <p:txBody>
          <a:bodyPr/>
          <a:lstStyle/>
          <a:p>
            <a:r>
              <a:rPr lang="cs-CZ"/>
              <a:t>Reklamní zařízení na území Královéhradeckého kraje</a:t>
            </a:r>
          </a:p>
        </p:txBody>
      </p:sp>
      <p:sp>
        <p:nvSpPr>
          <p:cNvPr id="6" name="Slide Number Placeholder 5"/>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225861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cs-CZ" dirty="0"/>
              <a:t>Kliknutím lze upravit styl.</a:t>
            </a:r>
            <a:endParaRPr lang="en-US" dirty="0"/>
          </a:p>
        </p:txBody>
      </p:sp>
      <p:sp>
        <p:nvSpPr>
          <p:cNvPr id="3" name="Content Placeholder 2"/>
          <p:cNvSpPr>
            <a:spLocks noGrp="1"/>
          </p:cNvSpPr>
          <p:nvPr>
            <p:ph idx="1"/>
          </p:nvPr>
        </p:nvSpPr>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r>
              <a:rPr lang="cs-CZ"/>
              <a:t>21.04.2023</a:t>
            </a:r>
          </a:p>
        </p:txBody>
      </p:sp>
      <p:sp>
        <p:nvSpPr>
          <p:cNvPr id="5" name="Footer Placeholder 4"/>
          <p:cNvSpPr>
            <a:spLocks noGrp="1"/>
          </p:cNvSpPr>
          <p:nvPr>
            <p:ph type="ftr" sz="quarter" idx="11"/>
          </p:nvPr>
        </p:nvSpPr>
        <p:spPr/>
        <p:txBody>
          <a:bodyPr/>
          <a:lstStyle/>
          <a:p>
            <a:r>
              <a:rPr lang="cs-CZ"/>
              <a:t>Reklamní zařízení na území Královéhradeckého kraje</a:t>
            </a:r>
          </a:p>
        </p:txBody>
      </p:sp>
      <p:sp>
        <p:nvSpPr>
          <p:cNvPr id="6" name="Slide Number Placeholder 5"/>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309396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oddílu">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cs-CZ"/>
              <a:t>21.04.2023</a:t>
            </a:r>
          </a:p>
        </p:txBody>
      </p:sp>
      <p:sp>
        <p:nvSpPr>
          <p:cNvPr id="5" name="Footer Placeholder 4"/>
          <p:cNvSpPr>
            <a:spLocks noGrp="1"/>
          </p:cNvSpPr>
          <p:nvPr>
            <p:ph type="ftr" sz="quarter" idx="11"/>
          </p:nvPr>
        </p:nvSpPr>
        <p:spPr/>
        <p:txBody>
          <a:bodyPr/>
          <a:lstStyle/>
          <a:p>
            <a:r>
              <a:rPr lang="cs-CZ"/>
              <a:t>Reklamní zařízení na území Královéhradeckého kraje</a:t>
            </a:r>
          </a:p>
        </p:txBody>
      </p:sp>
      <p:sp>
        <p:nvSpPr>
          <p:cNvPr id="6" name="Slide Number Placeholder 5"/>
          <p:cNvSpPr>
            <a:spLocks noGrp="1"/>
          </p:cNvSpPr>
          <p:nvPr>
            <p:ph type="sldNum" sz="quarter" idx="12"/>
          </p:nvPr>
        </p:nvSpPr>
        <p:spPr/>
        <p:txBody>
          <a:bodyPr/>
          <a:lstStyle/>
          <a:p>
            <a:fld id="{E2513053-D514-8448-BD9B-6AC86BD996A2}" type="slidenum">
              <a:t>‹#›</a:t>
            </a:fld>
            <a:endParaRPr lang="cs-CZ"/>
          </a:p>
        </p:txBody>
      </p:sp>
      <p:sp>
        <p:nvSpPr>
          <p:cNvPr id="7" name="Title 1">
            <a:extLst>
              <a:ext uri="{FF2B5EF4-FFF2-40B4-BE49-F238E27FC236}">
                <a16:creationId xmlns:a16="http://schemas.microsoft.com/office/drawing/2014/main" id="{4F4949EF-3906-7247-A998-646612F81A6C}"/>
              </a:ext>
            </a:extLst>
          </p:cNvPr>
          <p:cNvSpPr>
            <a:spLocks noGrp="1"/>
          </p:cNvSpPr>
          <p:nvPr>
            <p:ph type="title"/>
          </p:nvPr>
        </p:nvSpPr>
        <p:spPr>
          <a:xfrm>
            <a:off x="845298" y="989302"/>
            <a:ext cx="10515600" cy="2852737"/>
          </a:xfrm>
        </p:spPr>
        <p:txBody>
          <a:bodyPr anchor="b"/>
          <a:lstStyle>
            <a:lvl1pPr>
              <a:defRPr sz="6000"/>
            </a:lvl1pPr>
          </a:lstStyle>
          <a:p>
            <a:r>
              <a:rPr lang="cs-CZ" dirty="0"/>
              <a:t>Kliknutím lze upravit styl.</a:t>
            </a:r>
            <a:endParaRPr lang="en-US" dirty="0"/>
          </a:p>
        </p:txBody>
      </p:sp>
      <p:sp>
        <p:nvSpPr>
          <p:cNvPr id="8" name="Text Placeholder 2">
            <a:extLst>
              <a:ext uri="{FF2B5EF4-FFF2-40B4-BE49-F238E27FC236}">
                <a16:creationId xmlns:a16="http://schemas.microsoft.com/office/drawing/2014/main" id="{544C4C04-2844-7D47-AFA2-6CCB143D943E}"/>
              </a:ext>
            </a:extLst>
          </p:cNvPr>
          <p:cNvSpPr>
            <a:spLocks noGrp="1"/>
          </p:cNvSpPr>
          <p:nvPr>
            <p:ph type="body" idx="1"/>
          </p:nvPr>
        </p:nvSpPr>
        <p:spPr>
          <a:xfrm>
            <a:off x="845298" y="386902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dirty="0"/>
              <a:t>Po kliknutí můžete upravovat styly textu v předloze.</a:t>
            </a:r>
          </a:p>
        </p:txBody>
      </p:sp>
    </p:spTree>
    <p:extLst>
      <p:ext uri="{BB962C8B-B14F-4D97-AF65-F5344CB8AC3E}">
        <p14:creationId xmlns:p14="http://schemas.microsoft.com/office/powerpoint/2010/main" val="428039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cs-CZ" dirty="0"/>
              <a:t>Kliknutím lze upravit styl.</a:t>
            </a:r>
            <a:endParaRPr lang="en-US" dirty="0"/>
          </a:p>
        </p:txBody>
      </p:sp>
      <p:sp>
        <p:nvSpPr>
          <p:cNvPr id="3" name="Content Placeholder 2"/>
          <p:cNvSpPr>
            <a:spLocks noGrp="1"/>
          </p:cNvSpPr>
          <p:nvPr>
            <p:ph sz="half" idx="1"/>
          </p:nvPr>
        </p:nvSpPr>
        <p:spPr>
          <a:xfrm>
            <a:off x="838200" y="1304925"/>
            <a:ext cx="5181600" cy="4319588"/>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Content Placeholder 3"/>
          <p:cNvSpPr>
            <a:spLocks noGrp="1"/>
          </p:cNvSpPr>
          <p:nvPr>
            <p:ph sz="half" idx="2"/>
          </p:nvPr>
        </p:nvSpPr>
        <p:spPr>
          <a:xfrm>
            <a:off x="6172200" y="1304925"/>
            <a:ext cx="5181600" cy="4319588"/>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Date Placeholder 4"/>
          <p:cNvSpPr>
            <a:spLocks noGrp="1"/>
          </p:cNvSpPr>
          <p:nvPr>
            <p:ph type="dt" sz="half" idx="10"/>
          </p:nvPr>
        </p:nvSpPr>
        <p:spPr/>
        <p:txBody>
          <a:bodyPr/>
          <a:lstStyle/>
          <a:p>
            <a:r>
              <a:rPr lang="cs-CZ"/>
              <a:t>21.04.2023</a:t>
            </a:r>
          </a:p>
        </p:txBody>
      </p:sp>
      <p:sp>
        <p:nvSpPr>
          <p:cNvPr id="6" name="Footer Placeholder 5"/>
          <p:cNvSpPr>
            <a:spLocks noGrp="1"/>
          </p:cNvSpPr>
          <p:nvPr>
            <p:ph type="ftr" sz="quarter" idx="11"/>
          </p:nvPr>
        </p:nvSpPr>
        <p:spPr/>
        <p:txBody>
          <a:bodyPr/>
          <a:lstStyle/>
          <a:p>
            <a:r>
              <a:rPr lang="cs-CZ"/>
              <a:t>Reklamní zařízení na území Královéhradeckého kraje</a:t>
            </a:r>
          </a:p>
        </p:txBody>
      </p:sp>
      <p:sp>
        <p:nvSpPr>
          <p:cNvPr id="7" name="Slide Number Placeholder 6"/>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30126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87388"/>
          </a:xfrm>
        </p:spPr>
        <p:txBody>
          <a:bodyPr anchor="b"/>
          <a:lstStyle/>
          <a:p>
            <a:r>
              <a:rPr lang="cs-CZ" dirty="0"/>
              <a:t>Kliknutím lze upravit styl.</a:t>
            </a:r>
            <a:endParaRPr lang="en-US" dirty="0"/>
          </a:p>
        </p:txBody>
      </p:sp>
      <p:sp>
        <p:nvSpPr>
          <p:cNvPr id="3" name="Text Placeholder 2"/>
          <p:cNvSpPr>
            <a:spLocks noGrp="1"/>
          </p:cNvSpPr>
          <p:nvPr>
            <p:ph type="body" idx="1"/>
          </p:nvPr>
        </p:nvSpPr>
        <p:spPr>
          <a:xfrm>
            <a:off x="839788" y="13049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 kliknutí můžete upravovat styly textu v předloze.</a:t>
            </a:r>
          </a:p>
        </p:txBody>
      </p:sp>
      <p:sp>
        <p:nvSpPr>
          <p:cNvPr id="4" name="Content Placeholder 3"/>
          <p:cNvSpPr>
            <a:spLocks noGrp="1"/>
          </p:cNvSpPr>
          <p:nvPr>
            <p:ph sz="half" idx="2"/>
          </p:nvPr>
        </p:nvSpPr>
        <p:spPr>
          <a:xfrm>
            <a:off x="839788" y="2381248"/>
            <a:ext cx="5157787" cy="3243265"/>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Text Placeholder 4"/>
          <p:cNvSpPr>
            <a:spLocks noGrp="1"/>
          </p:cNvSpPr>
          <p:nvPr>
            <p:ph type="body" sz="quarter" idx="3"/>
          </p:nvPr>
        </p:nvSpPr>
        <p:spPr>
          <a:xfrm>
            <a:off x="6172200" y="13049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 kliknutí můžete upravovat styly textu v předloze.</a:t>
            </a:r>
          </a:p>
        </p:txBody>
      </p:sp>
      <p:sp>
        <p:nvSpPr>
          <p:cNvPr id="6" name="Content Placeholder 5"/>
          <p:cNvSpPr>
            <a:spLocks noGrp="1"/>
          </p:cNvSpPr>
          <p:nvPr>
            <p:ph sz="quarter" idx="4"/>
          </p:nvPr>
        </p:nvSpPr>
        <p:spPr>
          <a:xfrm>
            <a:off x="6172200" y="2381248"/>
            <a:ext cx="5183188" cy="3243265"/>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7" name="Date Placeholder 6"/>
          <p:cNvSpPr>
            <a:spLocks noGrp="1"/>
          </p:cNvSpPr>
          <p:nvPr>
            <p:ph type="dt" sz="half" idx="10"/>
          </p:nvPr>
        </p:nvSpPr>
        <p:spPr/>
        <p:txBody>
          <a:bodyPr/>
          <a:lstStyle/>
          <a:p>
            <a:r>
              <a:rPr lang="cs-CZ"/>
              <a:t>21.04.2023</a:t>
            </a:r>
          </a:p>
        </p:txBody>
      </p:sp>
      <p:sp>
        <p:nvSpPr>
          <p:cNvPr id="8" name="Footer Placeholder 7"/>
          <p:cNvSpPr>
            <a:spLocks noGrp="1"/>
          </p:cNvSpPr>
          <p:nvPr>
            <p:ph type="ftr" sz="quarter" idx="11"/>
          </p:nvPr>
        </p:nvSpPr>
        <p:spPr/>
        <p:txBody>
          <a:bodyPr/>
          <a:lstStyle/>
          <a:p>
            <a:r>
              <a:rPr lang="cs-CZ"/>
              <a:t>Reklamní zařízení na území Královéhradeckého kraje</a:t>
            </a:r>
          </a:p>
        </p:txBody>
      </p:sp>
      <p:sp>
        <p:nvSpPr>
          <p:cNvPr id="9" name="Slide Number Placeholder 8"/>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3146356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cs-CZ" dirty="0"/>
              <a:t>Kliknutím lze upravit styl.</a:t>
            </a:r>
            <a:endParaRPr lang="en-US" dirty="0"/>
          </a:p>
        </p:txBody>
      </p:sp>
      <p:sp>
        <p:nvSpPr>
          <p:cNvPr id="3" name="Date Placeholder 2"/>
          <p:cNvSpPr>
            <a:spLocks noGrp="1"/>
          </p:cNvSpPr>
          <p:nvPr>
            <p:ph type="dt" sz="half" idx="10"/>
          </p:nvPr>
        </p:nvSpPr>
        <p:spPr/>
        <p:txBody>
          <a:bodyPr/>
          <a:lstStyle/>
          <a:p>
            <a:r>
              <a:rPr lang="cs-CZ"/>
              <a:t>21.04.2023</a:t>
            </a:r>
          </a:p>
        </p:txBody>
      </p:sp>
      <p:sp>
        <p:nvSpPr>
          <p:cNvPr id="4" name="Footer Placeholder 3"/>
          <p:cNvSpPr>
            <a:spLocks noGrp="1"/>
          </p:cNvSpPr>
          <p:nvPr>
            <p:ph type="ftr" sz="quarter" idx="11"/>
          </p:nvPr>
        </p:nvSpPr>
        <p:spPr/>
        <p:txBody>
          <a:bodyPr/>
          <a:lstStyle/>
          <a:p>
            <a:r>
              <a:rPr lang="cs-CZ"/>
              <a:t>Reklamní zařízení na území Královéhradeckého kraje</a:t>
            </a:r>
          </a:p>
        </p:txBody>
      </p:sp>
      <p:sp>
        <p:nvSpPr>
          <p:cNvPr id="5" name="Slide Number Placeholder 4"/>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212419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t>21.04.2023</a:t>
            </a:r>
          </a:p>
        </p:txBody>
      </p:sp>
      <p:sp>
        <p:nvSpPr>
          <p:cNvPr id="3" name="Footer Placeholder 2"/>
          <p:cNvSpPr>
            <a:spLocks noGrp="1"/>
          </p:cNvSpPr>
          <p:nvPr>
            <p:ph type="ftr" sz="quarter" idx="11"/>
          </p:nvPr>
        </p:nvSpPr>
        <p:spPr/>
        <p:txBody>
          <a:bodyPr/>
          <a:lstStyle/>
          <a:p>
            <a:r>
              <a:rPr lang="cs-CZ"/>
              <a:t>Reklamní zařízení na území Královéhradeckého kraje</a:t>
            </a:r>
          </a:p>
        </p:txBody>
      </p:sp>
      <p:sp>
        <p:nvSpPr>
          <p:cNvPr id="4" name="Slide Number Placeholder 3"/>
          <p:cNvSpPr>
            <a:spLocks noGrp="1"/>
          </p:cNvSpPr>
          <p:nvPr>
            <p:ph type="sldNum" sz="quarter" idx="12"/>
          </p:nvPr>
        </p:nvSpPr>
        <p:spPr/>
        <p:txBody>
          <a:bodyPr/>
          <a:lstStyle/>
          <a:p>
            <a:fld id="{E2513053-D514-8448-BD9B-6AC86BD996A2}" type="slidenum">
              <a:t>‹#›</a:t>
            </a:fld>
            <a:endParaRPr lang="cs-CZ"/>
          </a:p>
        </p:txBody>
      </p:sp>
    </p:spTree>
    <p:extLst>
      <p:ext uri="{BB962C8B-B14F-4D97-AF65-F5344CB8AC3E}">
        <p14:creationId xmlns:p14="http://schemas.microsoft.com/office/powerpoint/2010/main" val="725680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04925"/>
            <a:ext cx="6172200" cy="4319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Text Placeholder 3"/>
          <p:cNvSpPr>
            <a:spLocks noGrp="1"/>
          </p:cNvSpPr>
          <p:nvPr>
            <p:ph type="body" sz="half" idx="2"/>
          </p:nvPr>
        </p:nvSpPr>
        <p:spPr>
          <a:xfrm>
            <a:off x="839788" y="1304925"/>
            <a:ext cx="3932237" cy="431958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Po kliknutí můžete upravovat styly textu v předloze.</a:t>
            </a:r>
            <a:endParaRPr lang="en-US" dirty="0"/>
          </a:p>
        </p:txBody>
      </p:sp>
      <p:sp>
        <p:nvSpPr>
          <p:cNvPr id="5" name="Date Placeholder 4"/>
          <p:cNvSpPr>
            <a:spLocks noGrp="1"/>
          </p:cNvSpPr>
          <p:nvPr>
            <p:ph type="dt" sz="half" idx="10"/>
          </p:nvPr>
        </p:nvSpPr>
        <p:spPr/>
        <p:txBody>
          <a:bodyPr/>
          <a:lstStyle/>
          <a:p>
            <a:r>
              <a:rPr lang="cs-CZ"/>
              <a:t>21.04.2023</a:t>
            </a:r>
          </a:p>
        </p:txBody>
      </p:sp>
      <p:sp>
        <p:nvSpPr>
          <p:cNvPr id="6" name="Footer Placeholder 5"/>
          <p:cNvSpPr>
            <a:spLocks noGrp="1"/>
          </p:cNvSpPr>
          <p:nvPr>
            <p:ph type="ftr" sz="quarter" idx="11"/>
          </p:nvPr>
        </p:nvSpPr>
        <p:spPr/>
        <p:txBody>
          <a:bodyPr/>
          <a:lstStyle/>
          <a:p>
            <a:r>
              <a:rPr lang="cs-CZ"/>
              <a:t>Reklamní zařízení na území Královéhradeckého kraje</a:t>
            </a:r>
          </a:p>
        </p:txBody>
      </p:sp>
      <p:sp>
        <p:nvSpPr>
          <p:cNvPr id="7" name="Slide Number Placeholder 6"/>
          <p:cNvSpPr>
            <a:spLocks noGrp="1"/>
          </p:cNvSpPr>
          <p:nvPr>
            <p:ph type="sldNum" sz="quarter" idx="12"/>
          </p:nvPr>
        </p:nvSpPr>
        <p:spPr/>
        <p:txBody>
          <a:bodyPr/>
          <a:lstStyle/>
          <a:p>
            <a:fld id="{E2513053-D514-8448-BD9B-6AC86BD996A2}" type="slidenum">
              <a:t>‹#›</a:t>
            </a:fld>
            <a:endParaRPr lang="cs-CZ"/>
          </a:p>
        </p:txBody>
      </p:sp>
      <p:sp>
        <p:nvSpPr>
          <p:cNvPr id="8" name="Title 1">
            <a:extLst>
              <a:ext uri="{FF2B5EF4-FFF2-40B4-BE49-F238E27FC236}">
                <a16:creationId xmlns:a16="http://schemas.microsoft.com/office/drawing/2014/main" id="{74B2FEFB-40EB-A242-879E-90E7A9ACB2D6}"/>
              </a:ext>
            </a:extLst>
          </p:cNvPr>
          <p:cNvSpPr>
            <a:spLocks noGrp="1"/>
          </p:cNvSpPr>
          <p:nvPr>
            <p:ph type="title"/>
          </p:nvPr>
        </p:nvSpPr>
        <p:spPr>
          <a:xfrm>
            <a:off x="838200" y="374735"/>
            <a:ext cx="10515600" cy="677778"/>
          </a:xfrm>
        </p:spPr>
        <p:txBody>
          <a:bodyPr anchor="b"/>
          <a:lstStyle/>
          <a:p>
            <a:r>
              <a:rPr lang="cs-CZ" dirty="0"/>
              <a:t>Kliknutím lze upravit styl.</a:t>
            </a:r>
            <a:endParaRPr lang="en-US" dirty="0"/>
          </a:p>
        </p:txBody>
      </p:sp>
    </p:spTree>
    <p:extLst>
      <p:ext uri="{BB962C8B-B14F-4D97-AF65-F5344CB8AC3E}">
        <p14:creationId xmlns:p14="http://schemas.microsoft.com/office/powerpoint/2010/main" val="3004570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304924"/>
            <a:ext cx="6172200" cy="431958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839788" y="1304926"/>
            <a:ext cx="3932237" cy="4319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Po kliknutí můžete upravovat styly textu v předloze.</a:t>
            </a:r>
            <a:endParaRPr lang="en-US" dirty="0"/>
          </a:p>
        </p:txBody>
      </p:sp>
      <p:sp>
        <p:nvSpPr>
          <p:cNvPr id="5" name="Date Placeholder 4"/>
          <p:cNvSpPr>
            <a:spLocks noGrp="1"/>
          </p:cNvSpPr>
          <p:nvPr>
            <p:ph type="dt" sz="half" idx="10"/>
          </p:nvPr>
        </p:nvSpPr>
        <p:spPr/>
        <p:txBody>
          <a:bodyPr/>
          <a:lstStyle/>
          <a:p>
            <a:r>
              <a:rPr lang="cs-CZ"/>
              <a:t>21.04.2023</a:t>
            </a:r>
          </a:p>
        </p:txBody>
      </p:sp>
      <p:sp>
        <p:nvSpPr>
          <p:cNvPr id="6" name="Footer Placeholder 5"/>
          <p:cNvSpPr>
            <a:spLocks noGrp="1"/>
          </p:cNvSpPr>
          <p:nvPr>
            <p:ph type="ftr" sz="quarter" idx="11"/>
          </p:nvPr>
        </p:nvSpPr>
        <p:spPr/>
        <p:txBody>
          <a:bodyPr/>
          <a:lstStyle/>
          <a:p>
            <a:r>
              <a:rPr lang="cs-CZ"/>
              <a:t>Reklamní zařízení na území Královéhradeckého kraje</a:t>
            </a:r>
          </a:p>
        </p:txBody>
      </p:sp>
      <p:sp>
        <p:nvSpPr>
          <p:cNvPr id="7" name="Slide Number Placeholder 6"/>
          <p:cNvSpPr>
            <a:spLocks noGrp="1"/>
          </p:cNvSpPr>
          <p:nvPr>
            <p:ph type="sldNum" sz="quarter" idx="12"/>
          </p:nvPr>
        </p:nvSpPr>
        <p:spPr/>
        <p:txBody>
          <a:bodyPr/>
          <a:lstStyle/>
          <a:p>
            <a:fld id="{E2513053-D514-8448-BD9B-6AC86BD996A2}" type="slidenum">
              <a:t>‹#›</a:t>
            </a:fld>
            <a:endParaRPr lang="cs-CZ"/>
          </a:p>
        </p:txBody>
      </p:sp>
      <p:sp>
        <p:nvSpPr>
          <p:cNvPr id="8" name="Title 1">
            <a:extLst>
              <a:ext uri="{FF2B5EF4-FFF2-40B4-BE49-F238E27FC236}">
                <a16:creationId xmlns:a16="http://schemas.microsoft.com/office/drawing/2014/main" id="{E4DA77E7-49D4-194B-BF48-C6879F89950D}"/>
              </a:ext>
            </a:extLst>
          </p:cNvPr>
          <p:cNvSpPr>
            <a:spLocks noGrp="1"/>
          </p:cNvSpPr>
          <p:nvPr>
            <p:ph type="title"/>
          </p:nvPr>
        </p:nvSpPr>
        <p:spPr>
          <a:xfrm>
            <a:off x="838200" y="374735"/>
            <a:ext cx="10515600" cy="677778"/>
          </a:xfrm>
        </p:spPr>
        <p:txBody>
          <a:bodyPr anchor="b"/>
          <a:lstStyle/>
          <a:p>
            <a:r>
              <a:rPr lang="cs-CZ" dirty="0"/>
              <a:t>Kliknutím lze upravit styl.</a:t>
            </a:r>
            <a:endParaRPr lang="en-US" dirty="0"/>
          </a:p>
        </p:txBody>
      </p:sp>
    </p:spTree>
    <p:extLst>
      <p:ext uri="{BB962C8B-B14F-4D97-AF65-F5344CB8AC3E}">
        <p14:creationId xmlns:p14="http://schemas.microsoft.com/office/powerpoint/2010/main" val="159709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74735"/>
            <a:ext cx="10515600" cy="677778"/>
          </a:xfrm>
          <a:prstGeom prst="rect">
            <a:avLst/>
          </a:prstGeom>
        </p:spPr>
        <p:txBody>
          <a:bodyPr vert="horz" lIns="91440" tIns="45720" rIns="91440" bIns="45720" rtlCol="0" anchor="b">
            <a:normAutofit/>
          </a:bodyPr>
          <a:lstStyle/>
          <a:p>
            <a:r>
              <a:rPr lang="cs-CZ" dirty="0"/>
              <a:t>Kliknutím lze upravit styl.</a:t>
            </a:r>
            <a:endParaRPr lang="en-US" dirty="0"/>
          </a:p>
        </p:txBody>
      </p:sp>
      <p:sp>
        <p:nvSpPr>
          <p:cNvPr id="3" name="Text Placeholder 2"/>
          <p:cNvSpPr>
            <a:spLocks noGrp="1"/>
          </p:cNvSpPr>
          <p:nvPr>
            <p:ph type="body" idx="1"/>
          </p:nvPr>
        </p:nvSpPr>
        <p:spPr>
          <a:xfrm>
            <a:off x="838200" y="1304926"/>
            <a:ext cx="10515600" cy="431958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8610600" y="6197543"/>
            <a:ext cx="1246909"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21.04.2023</a:t>
            </a:r>
          </a:p>
        </p:txBody>
      </p:sp>
      <p:sp>
        <p:nvSpPr>
          <p:cNvPr id="5" name="Footer Placeholder 4"/>
          <p:cNvSpPr>
            <a:spLocks noGrp="1"/>
          </p:cNvSpPr>
          <p:nvPr>
            <p:ph type="ftr" sz="quarter" idx="3"/>
          </p:nvPr>
        </p:nvSpPr>
        <p:spPr>
          <a:xfrm>
            <a:off x="4038600" y="61872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Reklamní zařízení na území Královéhradeckého kraje</a:t>
            </a:r>
          </a:p>
        </p:txBody>
      </p:sp>
      <p:sp>
        <p:nvSpPr>
          <p:cNvPr id="6" name="Slide Number Placeholder 5"/>
          <p:cNvSpPr>
            <a:spLocks noGrp="1"/>
          </p:cNvSpPr>
          <p:nvPr>
            <p:ph type="sldNum" sz="quarter" idx="4"/>
          </p:nvPr>
        </p:nvSpPr>
        <p:spPr>
          <a:xfrm>
            <a:off x="10314708" y="6187253"/>
            <a:ext cx="10390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13053-D514-8448-BD9B-6AC86BD996A2}" type="slidenum">
              <a:t>‹#›</a:t>
            </a:fld>
            <a:endParaRPr lang="cs-CZ"/>
          </a:p>
        </p:txBody>
      </p:sp>
      <p:pic>
        <p:nvPicPr>
          <p:cNvPr id="7" name="Obrázek 6">
            <a:extLst>
              <a:ext uri="{FF2B5EF4-FFF2-40B4-BE49-F238E27FC236}">
                <a16:creationId xmlns:a16="http://schemas.microsoft.com/office/drawing/2014/main" id="{D964BFAD-E371-A44E-A2DA-B96F71D70854}"/>
              </a:ext>
            </a:extLst>
          </p:cNvPr>
          <p:cNvPicPr>
            <a:picLocks noChangeAspect="1"/>
          </p:cNvPicPr>
          <p:nvPr userDrawn="1"/>
        </p:nvPicPr>
        <p:blipFill>
          <a:blip r:embed="rId13"/>
          <a:stretch>
            <a:fillRect/>
          </a:stretch>
        </p:blipFill>
        <p:spPr>
          <a:xfrm>
            <a:off x="376539" y="5925500"/>
            <a:ext cx="1440000" cy="637168"/>
          </a:xfrm>
          <a:prstGeom prst="rect">
            <a:avLst/>
          </a:prstGeom>
        </p:spPr>
      </p:pic>
    </p:spTree>
    <p:extLst>
      <p:ext uri="{BB962C8B-B14F-4D97-AF65-F5344CB8AC3E}">
        <p14:creationId xmlns:p14="http://schemas.microsoft.com/office/powerpoint/2010/main" val="28792532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55600" indent="-355600" algn="l" defTabSz="914400" rtl="0" eaLnBrk="1" latinLnBrk="0" hangingPunct="1">
        <a:lnSpc>
          <a:spcPct val="90000"/>
        </a:lnSpc>
        <a:spcBef>
          <a:spcPts val="1000"/>
        </a:spcBef>
        <a:buFont typeface="System Font Regular"/>
        <a:buChar char="–"/>
        <a:tabLst/>
        <a:defRPr sz="2800" kern="1200">
          <a:solidFill>
            <a:schemeClr val="bg2">
              <a:lumMod val="25000"/>
            </a:schemeClr>
          </a:solidFill>
          <a:latin typeface="+mn-lt"/>
          <a:ea typeface="+mn-ea"/>
          <a:cs typeface="+mn-cs"/>
        </a:defRPr>
      </a:lvl1pPr>
      <a:lvl2pPr marL="711200" indent="-355600" algn="l" defTabSz="914400" rtl="0" eaLnBrk="1" latinLnBrk="0" hangingPunct="1">
        <a:lnSpc>
          <a:spcPct val="90000"/>
        </a:lnSpc>
        <a:spcBef>
          <a:spcPts val="500"/>
        </a:spcBef>
        <a:buFont typeface="System Font Regular"/>
        <a:buChar char="–"/>
        <a:tabLst/>
        <a:defRPr sz="2400" kern="1200">
          <a:solidFill>
            <a:schemeClr val="bg2">
              <a:lumMod val="25000"/>
            </a:schemeClr>
          </a:solidFill>
          <a:latin typeface="+mn-lt"/>
          <a:ea typeface="+mn-ea"/>
          <a:cs typeface="+mn-cs"/>
        </a:defRPr>
      </a:lvl2pPr>
      <a:lvl3pPr marL="1068388" indent="-357188" algn="l" defTabSz="914400" rtl="0" eaLnBrk="1" latinLnBrk="0" hangingPunct="1">
        <a:lnSpc>
          <a:spcPct val="90000"/>
        </a:lnSpc>
        <a:spcBef>
          <a:spcPts val="500"/>
        </a:spcBef>
        <a:buFont typeface="System Font Regular"/>
        <a:buChar char="–"/>
        <a:tabLst/>
        <a:defRPr sz="2000" kern="1200">
          <a:solidFill>
            <a:schemeClr val="bg2">
              <a:lumMod val="25000"/>
            </a:schemeClr>
          </a:solidFill>
          <a:latin typeface="+mn-lt"/>
          <a:ea typeface="+mn-ea"/>
          <a:cs typeface="+mn-cs"/>
        </a:defRPr>
      </a:lvl3pPr>
      <a:lvl4pPr marL="14239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4pPr>
      <a:lvl5pPr marL="1779588" indent="-355600" algn="l" defTabSz="914400" rtl="0" eaLnBrk="1" latinLnBrk="0" hangingPunct="1">
        <a:lnSpc>
          <a:spcPct val="90000"/>
        </a:lnSpc>
        <a:spcBef>
          <a:spcPts val="500"/>
        </a:spcBef>
        <a:buFont typeface="System Font Regular"/>
        <a:buChar char="–"/>
        <a:tabLst/>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7151" userDrawn="1">
          <p15:clr>
            <a:srgbClr val="F26B43"/>
          </p15:clr>
        </p15:guide>
        <p15:guide id="3" orient="horz" pos="4133" userDrawn="1">
          <p15:clr>
            <a:srgbClr val="F26B43"/>
          </p15:clr>
        </p15:guide>
        <p15:guide id="4" pos="529" userDrawn="1">
          <p15:clr>
            <a:srgbClr val="F26B43"/>
          </p15:clr>
        </p15:guide>
        <p15:guide id="5" orient="horz" pos="3543" userDrawn="1">
          <p15:clr>
            <a:srgbClr val="F26B43"/>
          </p15:clr>
        </p15:guide>
        <p15:guide id="6" orient="horz" pos="663" userDrawn="1">
          <p15:clr>
            <a:srgbClr val="F26B43"/>
          </p15:clr>
        </p15:guide>
        <p15:guide id="7" orient="horz" pos="82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nahlizenidokn.cuzk.cz/"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195.113.185.236/vzory%20vyzev/Stanovisko_MD.pdf" TargetMode="External"/><Relationship Id="rId2" Type="http://schemas.openxmlformats.org/officeDocument/2006/relationships/hyperlink" Target="https://www.kr-kralovehradecky.cz/assets/krajsky-urad/doprava/silnicni-hospodarstvi/reklamni-zarizeni-a-zakon-13_1999.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nahlizenidokn.cuzk.cz/"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195.113.185.236/vzory%20vyzev/VZOR-vyzva_k_odstraneni_ZUS_vlastnik_RZ.doc" TargetMode="External"/><Relationship Id="rId2" Type="http://schemas.openxmlformats.org/officeDocument/2006/relationships/hyperlink" Target="http://195.113.185.236/vzory%20vyzev/VZOR-vyzva_k_odstraneni_OP_vlastnik_RZ.doc" TargetMode="External"/><Relationship Id="rId1" Type="http://schemas.openxmlformats.org/officeDocument/2006/relationships/slideLayout" Target="../slideLayouts/slideLayout2.xml"/><Relationship Id="rId6" Type="http://schemas.openxmlformats.org/officeDocument/2006/relationships/hyperlink" Target="http://195.113.185.236/vzory%20vyzev/VZOR-vyzva_k_doplneni_identifikacnich_udaju.docx" TargetMode="External"/><Relationship Id="rId5" Type="http://schemas.openxmlformats.org/officeDocument/2006/relationships/hyperlink" Target="http://195.113.185.236/vzory%20vyzev/VZOR-vyzva_k_odstraneni_ZUS_neznamy_vlastnik_RZ.doc.docx" TargetMode="External"/><Relationship Id="rId4" Type="http://schemas.openxmlformats.org/officeDocument/2006/relationships/hyperlink" Target="http://195.113.185.236/vzory%20vyzev/VZOR-vyzva_k_odstraneni_OP_neznamy_vlastnik_RZ.doc.doc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seznamzpravy.cz/clanek/domaci-kauzy-podnikatel-vydelava-na-nelegalnich-billboardech-urady-jsou-bezmocne-220232"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195.113.185.236/vzory%20vyzev/Stanovisko_PCR.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maps.google.com/" TargetMode="External"/><Relationship Id="rId2" Type="http://schemas.openxmlformats.org/officeDocument/2006/relationships/hyperlink" Target="http://www.mapy.cz/"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a:extLst>
              <a:ext uri="{FF2B5EF4-FFF2-40B4-BE49-F238E27FC236}">
                <a16:creationId xmlns:a16="http://schemas.microsoft.com/office/drawing/2014/main" id="{485261F6-15E3-4A36-8801-2F71FA44E87A}"/>
              </a:ext>
            </a:extLst>
          </p:cNvPr>
          <p:cNvSpPr>
            <a:spLocks noGrp="1"/>
          </p:cNvSpPr>
          <p:nvPr>
            <p:ph type="ftr" sz="quarter" idx="11"/>
          </p:nvPr>
        </p:nvSpPr>
        <p:spPr>
          <a:xfrm>
            <a:off x="4038600" y="6187253"/>
            <a:ext cx="4114800" cy="365125"/>
          </a:xfrm>
        </p:spPr>
        <p:txBody>
          <a:bodyPr/>
          <a:lstStyle/>
          <a:p>
            <a:pPr>
              <a:spcAft>
                <a:spcPts val="600"/>
              </a:spcAft>
            </a:pPr>
            <a:r>
              <a:rPr lang="cs-CZ" dirty="0"/>
              <a:t>Reklamní zařízení na území Královéhradeckého kraje</a:t>
            </a:r>
          </a:p>
        </p:txBody>
      </p:sp>
      <p:sp>
        <p:nvSpPr>
          <p:cNvPr id="16" name="Slide Number Placeholder 3">
            <a:extLst>
              <a:ext uri="{FF2B5EF4-FFF2-40B4-BE49-F238E27FC236}">
                <a16:creationId xmlns:a16="http://schemas.microsoft.com/office/drawing/2014/main" id="{E43851A7-B687-4CEA-B517-5D0A44EA48D1}"/>
              </a:ext>
            </a:extLst>
          </p:cNvPr>
          <p:cNvSpPr>
            <a:spLocks noGrp="1"/>
          </p:cNvSpPr>
          <p:nvPr>
            <p:ph type="sldNum" sz="quarter" idx="12"/>
          </p:nvPr>
        </p:nvSpPr>
        <p:spPr>
          <a:xfrm>
            <a:off x="10314708" y="6187253"/>
            <a:ext cx="1039091" cy="365125"/>
          </a:xfrm>
        </p:spPr>
        <p:txBody>
          <a:bodyPr/>
          <a:lstStyle/>
          <a:p>
            <a:pPr>
              <a:spcAft>
                <a:spcPts val="600"/>
              </a:spcAft>
            </a:pPr>
            <a:fld id="{E2513053-D514-8448-BD9B-6AC86BD996A2}" type="slidenum">
              <a:rPr lang="en-US"/>
              <a:pPr>
                <a:spcAft>
                  <a:spcPts val="600"/>
                </a:spcAft>
              </a:pPr>
              <a:t>1</a:t>
            </a:fld>
            <a:endParaRPr lang="en-US"/>
          </a:p>
        </p:txBody>
      </p:sp>
      <p:sp>
        <p:nvSpPr>
          <p:cNvPr id="2" name="Nadpis 1">
            <a:extLst>
              <a:ext uri="{FF2B5EF4-FFF2-40B4-BE49-F238E27FC236}">
                <a16:creationId xmlns:a16="http://schemas.microsoft.com/office/drawing/2014/main" id="{442A7B56-7997-E842-ADB7-9AB48F3C2BEC}"/>
              </a:ext>
            </a:extLst>
          </p:cNvPr>
          <p:cNvSpPr>
            <a:spLocks noGrp="1"/>
          </p:cNvSpPr>
          <p:nvPr>
            <p:ph type="title"/>
          </p:nvPr>
        </p:nvSpPr>
        <p:spPr>
          <a:xfrm>
            <a:off x="845298" y="989302"/>
            <a:ext cx="10515600" cy="2852737"/>
          </a:xfrm>
        </p:spPr>
        <p:txBody>
          <a:bodyPr anchor="b">
            <a:normAutofit/>
          </a:bodyPr>
          <a:lstStyle/>
          <a:p>
            <a:r>
              <a:rPr lang="cs-CZ" dirty="0"/>
              <a:t>Reklamní zařízení na území Královéhradeckého kraje</a:t>
            </a:r>
          </a:p>
        </p:txBody>
      </p:sp>
      <p:sp>
        <p:nvSpPr>
          <p:cNvPr id="3" name="Zástupný text 2">
            <a:extLst>
              <a:ext uri="{FF2B5EF4-FFF2-40B4-BE49-F238E27FC236}">
                <a16:creationId xmlns:a16="http://schemas.microsoft.com/office/drawing/2014/main" id="{87C1CE77-678A-8740-A34B-B7686D2D1EBD}"/>
              </a:ext>
            </a:extLst>
          </p:cNvPr>
          <p:cNvSpPr>
            <a:spLocks noGrp="1"/>
          </p:cNvSpPr>
          <p:nvPr>
            <p:ph type="body" idx="1"/>
          </p:nvPr>
        </p:nvSpPr>
        <p:spPr>
          <a:xfrm>
            <a:off x="845298" y="3869027"/>
            <a:ext cx="10515600" cy="1500187"/>
          </a:xfrm>
        </p:spPr>
        <p:txBody>
          <a:bodyPr>
            <a:normAutofit/>
          </a:bodyPr>
          <a:lstStyle/>
          <a:p>
            <a:r>
              <a:rPr lang="cs-CZ" dirty="0"/>
              <a:t>Odstranění, povolení a řešení přestupků v oblasti reklamního zařízení</a:t>
            </a:r>
          </a:p>
        </p:txBody>
      </p:sp>
      <p:sp>
        <p:nvSpPr>
          <p:cNvPr id="14" name="Date Placeholder 1">
            <a:extLst>
              <a:ext uri="{FF2B5EF4-FFF2-40B4-BE49-F238E27FC236}">
                <a16:creationId xmlns:a16="http://schemas.microsoft.com/office/drawing/2014/main" id="{04F4EBA8-850F-401E-A784-E89B7E218A9C}"/>
              </a:ext>
            </a:extLst>
          </p:cNvPr>
          <p:cNvSpPr>
            <a:spLocks noGrp="1"/>
          </p:cNvSpPr>
          <p:nvPr>
            <p:ph type="dt" sz="half" idx="10"/>
          </p:nvPr>
        </p:nvSpPr>
        <p:spPr>
          <a:xfrm>
            <a:off x="8610600" y="6197543"/>
            <a:ext cx="1246909" cy="365125"/>
          </a:xfrm>
        </p:spPr>
        <p:txBody>
          <a:bodyPr/>
          <a:lstStyle/>
          <a:p>
            <a:pPr>
              <a:spcAft>
                <a:spcPts val="600"/>
              </a:spcAft>
            </a:pPr>
            <a:r>
              <a:rPr lang="cs-CZ"/>
              <a:t>21.04.2023</a:t>
            </a:r>
            <a:endParaRPr lang="cs-CZ" dirty="0"/>
          </a:p>
        </p:txBody>
      </p:sp>
    </p:spTree>
    <p:extLst>
      <p:ext uri="{BB962C8B-B14F-4D97-AF65-F5344CB8AC3E}">
        <p14:creationId xmlns:p14="http://schemas.microsoft.com/office/powerpoint/2010/main" val="1515344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r>
              <a:rPr lang="cs-CZ" b="1" dirty="0"/>
              <a:t>§ 30 zákona o PK </a:t>
            </a:r>
            <a:r>
              <a:rPr lang="cs-CZ" dirty="0"/>
              <a:t>– silniční ochranná pásma (dále jen „OP“)</a:t>
            </a:r>
          </a:p>
          <a:p>
            <a:pPr lvl="1"/>
            <a:r>
              <a:rPr lang="cs-CZ" dirty="0"/>
              <a:t>K ochraně dálnice, silnice a místní komunikace I. nebo II. třídy a provozu na nich mimo souvisle zastavěné území obcí slouží OP.</a:t>
            </a:r>
          </a:p>
          <a:p>
            <a:pPr lvl="1"/>
            <a:r>
              <a:rPr lang="cs-CZ" dirty="0"/>
              <a:t>OP se pro účely zákona o PK rozumí prostor ohraničený svislými plochami vedenými do výšky 50 m a ve vzdálenosti:</a:t>
            </a:r>
          </a:p>
          <a:p>
            <a:pPr marL="1066800" lvl="3" indent="0">
              <a:buNone/>
            </a:pPr>
            <a:r>
              <a:rPr lang="cs-CZ" dirty="0"/>
              <a:t>a) 100 m od osy přilehlého jízdního pásu dálnice,</a:t>
            </a:r>
          </a:p>
          <a:p>
            <a:pPr marL="1066800" lvl="3" indent="0">
              <a:buNone/>
            </a:pPr>
            <a:r>
              <a:rPr lang="cs-CZ" dirty="0"/>
              <a:t>b) 50 m od osy vozovky nebo přilehlého jízdního pásu silnice I. třídy nebo místní komunikace I. třídy,</a:t>
            </a:r>
          </a:p>
          <a:p>
            <a:pPr marL="1066800" lvl="3" indent="0">
              <a:buNone/>
            </a:pPr>
            <a:r>
              <a:rPr lang="cs-CZ" dirty="0"/>
              <a:t>c) 15 m od osy vozovky nebo od osy přilehlého jízdního pásu silnice II. třídy nebo III. třídy a místní komunikace II. třídy.</a:t>
            </a:r>
          </a:p>
          <a:p>
            <a:pPr lvl="2"/>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10</a:t>
            </a:fld>
            <a:endParaRPr lang="cs-CZ"/>
          </a:p>
        </p:txBody>
      </p:sp>
    </p:spTree>
    <p:extLst>
      <p:ext uri="{BB962C8B-B14F-4D97-AF65-F5344CB8AC3E}">
        <p14:creationId xmlns:p14="http://schemas.microsoft.com/office/powerpoint/2010/main" val="14390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lvl="1"/>
            <a:r>
              <a:rPr lang="cs-CZ" dirty="0"/>
              <a:t>Souvisle zastavěným územím obce (dále jen „území“) je pro účely určení OP podle zákona o PK území, které splňuje tyto podmínky:</a:t>
            </a:r>
          </a:p>
          <a:p>
            <a:pPr marL="1066800" lvl="3" indent="0">
              <a:buNone/>
            </a:pPr>
            <a:r>
              <a:rPr lang="cs-CZ" dirty="0"/>
              <a:t>a) na území je postaveno pět a více budov odlišných vlastníků, kterým bylo přiděleno popisné nebo evidenční číslo a které jsou evidovány v katastru nemovitostí,</a:t>
            </a:r>
          </a:p>
          <a:p>
            <a:pPr marL="1066800" lvl="3" indent="0">
              <a:buNone/>
            </a:pPr>
            <a:r>
              <a:rPr lang="cs-CZ" dirty="0"/>
              <a:t>b) mezi jednotlivými budovami, jejichž půdorys se pro tyto účely zvětší po celém obvodu o 5 m, nebude spojnice delší než 75 m. Spojnice tvoří rohy zvětšeného půdorysu jednotlivých budov (u oblouků se použijí tečny). Spojnice mezi zvětšenými půdorysy budov, spolu se stranami upravených půdorysů budov, tvoří území.</a:t>
            </a:r>
          </a:p>
          <a:p>
            <a:pPr marL="354012" lvl="1" indent="0">
              <a:buNone/>
            </a:pPr>
            <a:endParaRPr lang="cs-CZ" dirty="0"/>
          </a:p>
          <a:p>
            <a:pPr marL="354012"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11</a:t>
            </a:fld>
            <a:endParaRPr lang="cs-CZ"/>
          </a:p>
        </p:txBody>
      </p:sp>
    </p:spTree>
    <p:extLst>
      <p:ext uri="{BB962C8B-B14F-4D97-AF65-F5344CB8AC3E}">
        <p14:creationId xmlns:p14="http://schemas.microsoft.com/office/powerpoint/2010/main" val="3094217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lvl="1"/>
            <a:r>
              <a:rPr lang="cs-CZ" dirty="0"/>
              <a:t>souvisle zastavěné území obce (odkaz: </a:t>
            </a:r>
            <a:r>
              <a:rPr lang="cs-CZ" dirty="0">
                <a:hlinkClick r:id="rId2"/>
              </a:rPr>
              <a:t>https://nahlizenidokn.cuzk.cz/</a:t>
            </a:r>
            <a:r>
              <a:rPr lang="cs-CZ" dirty="0"/>
              <a:t>)</a:t>
            </a:r>
          </a:p>
          <a:p>
            <a:pPr lvl="1"/>
            <a:endParaRPr lang="cs-CZ" dirty="0"/>
          </a:p>
          <a:p>
            <a:pPr lvl="1"/>
            <a:endParaRPr lang="cs-CZ" dirty="0"/>
          </a:p>
          <a:p>
            <a:pPr marL="354012"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12</a:t>
            </a:fld>
            <a:endParaRPr lang="cs-CZ"/>
          </a:p>
        </p:txBody>
      </p:sp>
      <p:pic>
        <p:nvPicPr>
          <p:cNvPr id="10" name="Obrázek 9">
            <a:extLst>
              <a:ext uri="{FF2B5EF4-FFF2-40B4-BE49-F238E27FC236}">
                <a16:creationId xmlns:a16="http://schemas.microsoft.com/office/drawing/2014/main" id="{A53602F1-07AA-46FE-8147-D2B4C34CA9F4}"/>
              </a:ext>
            </a:extLst>
          </p:cNvPr>
          <p:cNvPicPr>
            <a:picLocks noChangeAspect="1"/>
          </p:cNvPicPr>
          <p:nvPr/>
        </p:nvPicPr>
        <p:blipFill>
          <a:blip r:embed="rId3"/>
          <a:stretch>
            <a:fillRect/>
          </a:stretch>
        </p:blipFill>
        <p:spPr>
          <a:xfrm>
            <a:off x="2012884" y="1725308"/>
            <a:ext cx="8166232" cy="4240486"/>
          </a:xfrm>
          <a:prstGeom prst="rect">
            <a:avLst/>
          </a:prstGeom>
        </p:spPr>
      </p:pic>
    </p:spTree>
    <p:extLst>
      <p:ext uri="{BB962C8B-B14F-4D97-AF65-F5344CB8AC3E}">
        <p14:creationId xmlns:p14="http://schemas.microsoft.com/office/powerpoint/2010/main" val="2673143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lvl="1"/>
            <a:r>
              <a:rPr lang="cs-CZ" dirty="0"/>
              <a:t>OP může být zřízeno s ohledem na stanovené podmínky pouze po jedné straně dálnice, silnice nebo místní komunikace I. a II. třídy.</a:t>
            </a:r>
          </a:p>
          <a:p>
            <a:pPr lvl="1"/>
            <a:r>
              <a:rPr lang="cs-CZ" dirty="0"/>
              <a:t>Pro případ povolování zřízení a provozování RZ, které by byly viditelné uživateli dotčené pozemní komunikace je hranice OP posunuta v případě dálnice ze 100 metrů na 250 metrů.</a:t>
            </a:r>
          </a:p>
          <a:p>
            <a:pPr marL="354012" lvl="1" indent="0">
              <a:buNone/>
            </a:pPr>
            <a:endParaRPr lang="cs-CZ" dirty="0"/>
          </a:p>
          <a:p>
            <a:pPr marL="354012"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13</a:t>
            </a:fld>
            <a:endParaRPr lang="cs-CZ"/>
          </a:p>
        </p:txBody>
      </p:sp>
    </p:spTree>
    <p:extLst>
      <p:ext uri="{BB962C8B-B14F-4D97-AF65-F5344CB8AC3E}">
        <p14:creationId xmlns:p14="http://schemas.microsoft.com/office/powerpoint/2010/main" val="107052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r>
              <a:rPr lang="cs-CZ" b="1" dirty="0">
                <a:hlinkClick r:id="rId2"/>
              </a:rPr>
              <a:t>Metodická příručka Reklamní zařízení a zákon č. 13/1997 Sb., zákon o PK </a:t>
            </a:r>
            <a:endParaRPr lang="cs-CZ" b="1" dirty="0"/>
          </a:p>
          <a:p>
            <a:pPr lvl="1"/>
            <a:r>
              <a:rPr lang="cs-CZ" dirty="0"/>
              <a:t>Vydaná Ministerstvem dopravy ČR</a:t>
            </a:r>
          </a:p>
          <a:p>
            <a:pPr lvl="1"/>
            <a:r>
              <a:rPr lang="cs-CZ" dirty="0">
                <a:hlinkClick r:id="rId3"/>
              </a:rPr>
              <a:t>Stanovisko Ministerstva dopravy ČR </a:t>
            </a:r>
            <a:r>
              <a:rPr lang="cs-CZ" dirty="0"/>
              <a:t>k problematice určování hranic souvisle zastavěného území obce </a:t>
            </a:r>
          </a:p>
          <a:p>
            <a:pPr marL="355600" lvl="1" indent="0">
              <a:buNone/>
            </a:pPr>
            <a:endParaRPr lang="cs-CZ" dirty="0"/>
          </a:p>
          <a:p>
            <a:endParaRPr lang="cs-CZ" b="1"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14</a:t>
            </a:fld>
            <a:endParaRPr lang="cs-CZ"/>
          </a:p>
        </p:txBody>
      </p:sp>
    </p:spTree>
    <p:extLst>
      <p:ext uri="{BB962C8B-B14F-4D97-AF65-F5344CB8AC3E}">
        <p14:creationId xmlns:p14="http://schemas.microsoft.com/office/powerpoint/2010/main" val="1518551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r>
              <a:rPr lang="cs-CZ" b="1" dirty="0"/>
              <a:t>§ 31 zákona o PK </a:t>
            </a:r>
            <a:r>
              <a:rPr lang="cs-CZ" dirty="0"/>
              <a:t>– zřízení a provozování RZ v OP</a:t>
            </a:r>
          </a:p>
          <a:p>
            <a:pPr lvl="1"/>
            <a:r>
              <a:rPr lang="cs-CZ" dirty="0"/>
              <a:t>Řízení a provozování RZ v OP podléhá povolení.</a:t>
            </a:r>
          </a:p>
          <a:p>
            <a:pPr lvl="1"/>
            <a:r>
              <a:rPr lang="cs-CZ" dirty="0"/>
              <a:t>Zřízení a provozování RZ lze povolit pouze, není-li zaměnitelné s dopravními značkami, světelnými signály, zařízeními pro provozní informace nebo s dopravními zařízeními a nemůže-li oslnit uživatele dotčené pozemní komunikace nebo jinak narušit provoz na pozemních komunikacích.</a:t>
            </a:r>
          </a:p>
          <a:p>
            <a:pPr lvl="1"/>
            <a:r>
              <a:rPr lang="cs-CZ" dirty="0"/>
              <a:t>Jedná-li se o RZ viditelné z pozemní komunikace v OP dálnice a silnice I. třídy, lze jeho zřízení a provozování povolit pouze pokud splňuje předchozí podmínky a slouží-li k označení provozovny, která se nachází v OP ve vzdálenosti do 200 metrů od RZ.</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15</a:t>
            </a:fld>
            <a:endParaRPr lang="cs-CZ"/>
          </a:p>
        </p:txBody>
      </p:sp>
    </p:spTree>
    <p:extLst>
      <p:ext uri="{BB962C8B-B14F-4D97-AF65-F5344CB8AC3E}">
        <p14:creationId xmlns:p14="http://schemas.microsoft.com/office/powerpoint/2010/main" val="3963259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lvl="1"/>
            <a:r>
              <a:rPr lang="cs-CZ" dirty="0"/>
              <a:t>Povolení vydává příslušný silniční správní úřad po předchozím souhlasu:</a:t>
            </a:r>
          </a:p>
          <a:p>
            <a:pPr marL="712788" lvl="2" indent="0">
              <a:buNone/>
            </a:pPr>
            <a:r>
              <a:rPr lang="cs-CZ" dirty="0"/>
              <a:t>a) vlastníka dotčené nemovitosti, na které má být RZ zřizováno a provozováno,</a:t>
            </a:r>
          </a:p>
          <a:p>
            <a:pPr marL="712788" lvl="2" indent="0">
              <a:buNone/>
            </a:pPr>
            <a:r>
              <a:rPr lang="cs-CZ" dirty="0"/>
              <a:t>b) Ministerstva vnitra, jde-li o OP dálnice,</a:t>
            </a:r>
          </a:p>
          <a:p>
            <a:pPr marL="712788" lvl="2" indent="0">
              <a:buNone/>
            </a:pPr>
            <a:r>
              <a:rPr lang="cs-CZ" dirty="0"/>
              <a:t>c)	 Policie České republiky, jde-li o OP silnice a místní komunikace.</a:t>
            </a:r>
          </a:p>
          <a:p>
            <a:pPr lvl="1"/>
            <a:r>
              <a:rPr lang="cs-CZ" dirty="0"/>
              <a:t>Silniční správní úřad vydá rozhodnutí o povolení zřizovat a provozovat RZ právnické nebo fyzické osobě na základě písemné žádosti na dobu určitou, </a:t>
            </a:r>
            <a:r>
              <a:rPr lang="cs-CZ" b="1" dirty="0"/>
              <a:t>nejdéle na dobu pěti let</a:t>
            </a:r>
            <a:r>
              <a:rPr lang="cs-CZ" dirty="0"/>
              <a:t>, a v rozhodnutí stanoví podmínky zřizování a provozování reklamního zařízení.</a:t>
            </a:r>
          </a:p>
          <a:p>
            <a:pPr lvl="1"/>
            <a:r>
              <a:rPr lang="cs-CZ" dirty="0"/>
              <a:t>Vlastník nemovitosti v OP je oprávněn v obecném zájmu umístit na své nemovitosti pouze RZ, které bylo povoleno.</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16</a:t>
            </a:fld>
            <a:endParaRPr lang="cs-CZ"/>
          </a:p>
        </p:txBody>
      </p:sp>
    </p:spTree>
    <p:extLst>
      <p:ext uri="{BB962C8B-B14F-4D97-AF65-F5344CB8AC3E}">
        <p14:creationId xmlns:p14="http://schemas.microsoft.com/office/powerpoint/2010/main" val="1033429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lvl="1"/>
            <a:r>
              <a:rPr lang="cs-CZ" dirty="0"/>
              <a:t>Porušuje-li právnická nebo fyzická osoba podmínky stanovené v rozhodnutí o vydání povolení, silniční správní úřad rozhodne o odnětí povolení. Právnické nebo fyzické osobě, které bylo odňato povolení ke zvláštnímu užívání, lze udělit povolení ke zvláštnímu užívání na základě znovu podané žádosti nejdříve po uplynutí tří let ode dne, kdy nabylo rozhodnutí o odnětí povolení ke zvláštnímu užívání právní moci.</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17</a:t>
            </a:fld>
            <a:endParaRPr lang="cs-CZ"/>
          </a:p>
        </p:txBody>
      </p:sp>
    </p:spTree>
    <p:extLst>
      <p:ext uri="{BB962C8B-B14F-4D97-AF65-F5344CB8AC3E}">
        <p14:creationId xmlns:p14="http://schemas.microsoft.com/office/powerpoint/2010/main" val="418189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05324"/>
          </a:xfrm>
        </p:spPr>
        <p:txBody>
          <a:bodyPr>
            <a:normAutofit fontScale="85000" lnSpcReduction="10000"/>
          </a:bodyPr>
          <a:lstStyle/>
          <a:p>
            <a:pPr lvl="1"/>
            <a:r>
              <a:rPr lang="cs-CZ" dirty="0"/>
              <a:t>Odstavce 9,10 a 11 § 31 zákona o PK řeší odstranění RZ bez příslušného povolení</a:t>
            </a:r>
          </a:p>
          <a:p>
            <a:pPr lvl="2"/>
            <a:r>
              <a:rPr lang="cs-CZ" dirty="0"/>
              <a:t>Silniční správní úřad je povinen do sedmi dnů ode dne, kdy se dozvěděl o zřízení nebo existenci RZ umístěného v OP bez příslušného povolení vyzvat vlastníka RZ k jeho odstranění.</a:t>
            </a:r>
          </a:p>
          <a:p>
            <a:pPr lvl="2"/>
            <a:r>
              <a:rPr lang="cs-CZ" dirty="0"/>
              <a:t>Vlastník RZ je povinen RZ neprodleně, nejdéle do pěti pracovních dnů po doručení výzvy odstranit.</a:t>
            </a:r>
          </a:p>
          <a:p>
            <a:pPr lvl="2"/>
            <a:r>
              <a:rPr lang="cs-CZ" dirty="0"/>
              <a:t>Neučiní-li tak, je silniční správní úřad povinen reklamu do 15 pracovních dnů zakrýt a následně zajistit odstranění a likvidaci RZ na náklady vlastníka RZ.</a:t>
            </a:r>
          </a:p>
          <a:p>
            <a:pPr lvl="2"/>
            <a:r>
              <a:rPr lang="cs-CZ" dirty="0"/>
              <a:t>Odstranění RZ a jeho likvidace bude provedeno bez ohledu na skutečnost, zda RZ bylo povoleno stavebním úřadem.</a:t>
            </a:r>
          </a:p>
          <a:p>
            <a:pPr lvl="2"/>
            <a:r>
              <a:rPr lang="cs-CZ" dirty="0"/>
              <a:t>V případě, že silniční správní úřad nemůže dohledat vlastníka RZ, zveřejní výzvu k odstranění RZ způsobem v místě obvyklým a po marném uplynutí lhůty 10 dnů ode dne zveřejnění výzvy je povinen reklamu do 15 pracovních dnů zakrýt a následně zajistit odstranění a likvidaci RZ na náklady vlastníka dotčené nemovitosti, na které je RZ umístěno.</a:t>
            </a:r>
          </a:p>
          <a:p>
            <a:pPr lvl="2"/>
            <a:r>
              <a:rPr lang="cs-CZ" dirty="0"/>
              <a:t>Vlastník nemovitosti, na které je zřízeno a provozováno RZ bez příslušného povolení, je povinen umožnit na nezbytnou dobu a v nezbytné míře vstup na svoji nemovitost za účelem zakrytí reklamy a za účelem odstranění a likvidace tohoto RZ.</a:t>
            </a:r>
          </a:p>
          <a:p>
            <a:pPr lvl="2"/>
            <a:r>
              <a:rPr lang="cs-CZ" dirty="0"/>
              <a:t>Vznikne-li tím škoda na nemovitosti, je ten, kdo škodu způsobil, povinen ji nahradit; této odpovědnosti se nemůže zprostit.</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18</a:t>
            </a:fld>
            <a:endParaRPr lang="cs-CZ"/>
          </a:p>
        </p:txBody>
      </p:sp>
    </p:spTree>
    <p:extLst>
      <p:ext uri="{BB962C8B-B14F-4D97-AF65-F5344CB8AC3E}">
        <p14:creationId xmlns:p14="http://schemas.microsoft.com/office/powerpoint/2010/main" val="768937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fontScale="85000" lnSpcReduction="20000"/>
          </a:bodyPr>
          <a:lstStyle/>
          <a:p>
            <a:r>
              <a:rPr lang="cs-CZ" b="1" dirty="0"/>
              <a:t>§ 42a a 42b zákona o PK</a:t>
            </a:r>
            <a:r>
              <a:rPr lang="cs-CZ" dirty="0"/>
              <a:t> – přestupky fyzických, právnických a podnikajících fyzických osob</a:t>
            </a:r>
          </a:p>
          <a:p>
            <a:pPr lvl="1"/>
            <a:r>
              <a:rPr lang="cs-CZ" dirty="0"/>
              <a:t>Fyzická, právnická nebo podnikající fyzická osoba se dopustí přestupku tím, že:</a:t>
            </a:r>
          </a:p>
          <a:p>
            <a:pPr lvl="2"/>
            <a:r>
              <a:rPr lang="cs-CZ" dirty="0"/>
              <a:t>v rozporu s § 25 odst. 1 až 7 zákona o PK užije bez povolení zvláštního užívání dálnici, silnici nebo místní komunikaci jiným než obvyklým způsobem nebo k jiným účelům, než pro které jsou určeny, anebo nedodrží podmínky stanovené v povolení zvláštního užívání – za tento přestupek lze uložit </a:t>
            </a:r>
            <a:r>
              <a:rPr lang="cs-CZ" b="1" dirty="0"/>
              <a:t>pokutu do 500000 Kč,</a:t>
            </a:r>
            <a:endParaRPr lang="cs-CZ" dirty="0"/>
          </a:p>
          <a:p>
            <a:pPr lvl="2"/>
            <a:r>
              <a:rPr lang="cs-CZ" dirty="0"/>
              <a:t>jako vlastník RZ provozovaného bez povolení podle § 25 odst. 1 zákona o PK neuposlechne v rozporu s § 25 odst. 10 zákona o PK výzvy k jeho odstranění,</a:t>
            </a:r>
          </a:p>
          <a:p>
            <a:pPr lvl="2"/>
            <a:r>
              <a:rPr lang="cs-CZ" dirty="0"/>
              <a:t>odstraní nebo poškodí zakrytí reklamy provedené podle § 25 odst. 11 zákona o PK nebo podle § 31 odst. 9 nebo 10 zákona o PK,</a:t>
            </a:r>
          </a:p>
          <a:p>
            <a:pPr lvl="2"/>
            <a:r>
              <a:rPr lang="cs-CZ" dirty="0"/>
              <a:t>v rozporu s § 31 zákona o PK zřizuje nebo provozuje RZ v OP bez povolení podle § 31 odst. 1 zákona o PK nebo nedodrží podmínky tohoto povolení,</a:t>
            </a:r>
          </a:p>
          <a:p>
            <a:pPr lvl="2"/>
            <a:r>
              <a:rPr lang="cs-CZ" dirty="0"/>
              <a:t>v OP na vnitřní straně oblouku silnice nebo místní komunikace I. nebo II. třídy anebo v rozhledových trojúhelnících prostorů úrovňových křižovatek těchto pozemních komunikací provádí činnost v rozporu s § 33 zákona o PK.</a:t>
            </a:r>
          </a:p>
          <a:p>
            <a:pPr lvl="2"/>
            <a:r>
              <a:rPr lang="cs-CZ" dirty="0"/>
              <a:t>Za výše uvedené přestupky lze uložit pokutu </a:t>
            </a:r>
            <a:r>
              <a:rPr lang="cs-CZ" b="1" dirty="0"/>
              <a:t>do 300000 Kč</a:t>
            </a:r>
            <a:r>
              <a:rPr lang="cs-CZ" dirty="0"/>
              <a:t>.</a:t>
            </a:r>
          </a:p>
          <a:p>
            <a:pPr lvl="2"/>
            <a:r>
              <a:rPr lang="cs-CZ" dirty="0"/>
              <a:t>Fyzická osoba se jako vlastník nemovitosti v OP dopustí přestupku tím, že na takové nemovitosti strpí umístění RZ bez povolení silničního správního úřadu – za tento přestupek lze uložit pokutu </a:t>
            </a:r>
            <a:r>
              <a:rPr lang="cs-CZ" b="1" dirty="0"/>
              <a:t>do 200000 Kč</a:t>
            </a:r>
            <a:r>
              <a:rPr lang="cs-CZ" dirty="0"/>
              <a:t>.</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19</a:t>
            </a:fld>
            <a:endParaRPr lang="cs-CZ"/>
          </a:p>
        </p:txBody>
      </p:sp>
    </p:spTree>
    <p:extLst>
      <p:ext uri="{BB962C8B-B14F-4D97-AF65-F5344CB8AC3E}">
        <p14:creationId xmlns:p14="http://schemas.microsoft.com/office/powerpoint/2010/main" val="3898267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Obsah prezentace</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lstStyle/>
          <a:p>
            <a:r>
              <a:rPr lang="cs-CZ" dirty="0"/>
              <a:t>Legislativa</a:t>
            </a:r>
          </a:p>
          <a:p>
            <a:r>
              <a:rPr lang="cs-CZ" dirty="0"/>
              <a:t>Postup při odstranění RZ</a:t>
            </a:r>
          </a:p>
          <a:p>
            <a:r>
              <a:rPr lang="cs-CZ" dirty="0"/>
              <a:t>Výsledek odstranění RZ</a:t>
            </a:r>
          </a:p>
          <a:p>
            <a:r>
              <a:rPr lang="cs-CZ" dirty="0"/>
              <a:t>Seznam společností provozujících RZ</a:t>
            </a:r>
          </a:p>
          <a:p>
            <a:r>
              <a:rPr lang="cs-CZ" dirty="0"/>
              <a:t>Statistické údaje</a:t>
            </a:r>
          </a:p>
          <a:p>
            <a:r>
              <a:rPr lang="cs-CZ" dirty="0"/>
              <a:t>Povolení RZ</a:t>
            </a:r>
          </a:p>
          <a:p>
            <a:r>
              <a:rPr lang="cs-CZ" dirty="0"/>
              <a:t>Řešení přestupků</a:t>
            </a:r>
          </a:p>
          <a:p>
            <a:pPr marL="0" indent="0">
              <a:buNone/>
            </a:pPr>
            <a:endParaRPr lang="cs-CZ" dirty="0"/>
          </a:p>
          <a:p>
            <a:endParaRPr lang="cs-CZ" dirty="0"/>
          </a:p>
          <a:p>
            <a:pPr lvl="1"/>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a:t>
            </a:fld>
            <a:endParaRPr lang="cs-CZ"/>
          </a:p>
        </p:txBody>
      </p:sp>
    </p:spTree>
    <p:extLst>
      <p:ext uri="{BB962C8B-B14F-4D97-AF65-F5344CB8AC3E}">
        <p14:creationId xmlns:p14="http://schemas.microsoft.com/office/powerpoint/2010/main" val="176385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361/2000 Sb., zákon o PPK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r>
              <a:rPr lang="cs-CZ" b="1" dirty="0"/>
              <a:t>§ </a:t>
            </a:r>
            <a:r>
              <a:rPr lang="pl-PL" b="1" dirty="0"/>
              <a:t>78 odst. 6 zákona o PPK </a:t>
            </a:r>
            <a:endParaRPr lang="cs-CZ" dirty="0"/>
          </a:p>
          <a:p>
            <a:pPr lvl="1"/>
            <a:r>
              <a:rPr lang="cs-CZ" dirty="0"/>
              <a:t>V bezprostřední blízkosti pozemní komunikace v obci je zakázáno umísťovat cokoliv, co by bylo možno zaměnit s dopravní značkou, světelným a akustickým signálem, dopravním zařízením nebo zařízením pro dopravní informace nebo co by mohlo snižovat jejich viditelnost, rozpoznatelnost nebo účinnost, oslňovat účastníky provozu na pozemních komunikacích nebo rozptylovat jejich pozornost způsobem ovlivňujícím bezpečnost provozu na pozemních komunikacích.</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20</a:t>
            </a:fld>
            <a:endParaRPr lang="cs-CZ"/>
          </a:p>
        </p:txBody>
      </p:sp>
    </p:spTree>
    <p:extLst>
      <p:ext uri="{BB962C8B-B14F-4D97-AF65-F5344CB8AC3E}">
        <p14:creationId xmlns:p14="http://schemas.microsoft.com/office/powerpoint/2010/main" val="1792554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250/2016 Sb., zákon o přestupcích</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r>
              <a:rPr lang="cs-CZ" b="1" dirty="0"/>
              <a:t>§ </a:t>
            </a:r>
            <a:r>
              <a:rPr lang="pl-PL" b="1" dirty="0"/>
              <a:t>39 a § 40 </a:t>
            </a:r>
            <a:r>
              <a:rPr lang="pl-PL" dirty="0"/>
              <a:t>tohoto zákona týkající se polehčující či naopak přitěžující okolnosti</a:t>
            </a:r>
          </a:p>
          <a:p>
            <a:r>
              <a:rPr lang="pl-PL" b="1" dirty="0"/>
              <a:t>§ 37 </a:t>
            </a:r>
            <a:r>
              <a:rPr lang="pl-PL" dirty="0"/>
              <a:t>tohoto zákona týkající se postupu při určování výše sankce</a:t>
            </a:r>
          </a:p>
          <a:p>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21</a:t>
            </a:fld>
            <a:endParaRPr lang="cs-CZ"/>
          </a:p>
        </p:txBody>
      </p:sp>
    </p:spTree>
    <p:extLst>
      <p:ext uri="{BB962C8B-B14F-4D97-AF65-F5344CB8AC3E}">
        <p14:creationId xmlns:p14="http://schemas.microsoft.com/office/powerpoint/2010/main" val="2752536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183/2000 Sb., SZ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r>
              <a:rPr lang="cs-CZ" b="1" dirty="0"/>
              <a:t>79 odst. 2 písm. a) </a:t>
            </a:r>
            <a:r>
              <a:rPr lang="cs-CZ" dirty="0"/>
              <a:t>SZ kde se uvádí, cituji: „Rozhodnutí o umístění stavby ani územní souhlas nevyžadují informační a RZ o celkové ploše do 0,6 m2 umisťovaná mimo ochranná pásma pozemních komunikací.“</a:t>
            </a:r>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22</a:t>
            </a:fld>
            <a:endParaRPr lang="cs-CZ"/>
          </a:p>
        </p:txBody>
      </p:sp>
    </p:spTree>
    <p:extLst>
      <p:ext uri="{BB962C8B-B14F-4D97-AF65-F5344CB8AC3E}">
        <p14:creationId xmlns:p14="http://schemas.microsoft.com/office/powerpoint/2010/main" val="1189911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Vyhláška č. 201/2006 Sb.</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r>
              <a:rPr lang="cs-CZ" b="1" dirty="0"/>
              <a:t>24d odst. 4 písm. c) </a:t>
            </a:r>
            <a:r>
              <a:rPr lang="cs-CZ" dirty="0"/>
              <a:t>výše uvedené vyhlášky kde se uvádí, cituji: „Stavby pro reklamu a reklamní zařízení umístěné na oplocení nebo vedle něho do vzdálenosti rovnající se výšce zařízení či stavby pro informace, reklamu a propagaci nesmí přesahovat výšku oplocení o více než 20 %.“</a:t>
            </a:r>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23</a:t>
            </a:fld>
            <a:endParaRPr lang="cs-CZ"/>
          </a:p>
        </p:txBody>
      </p:sp>
    </p:spTree>
    <p:extLst>
      <p:ext uri="{BB962C8B-B14F-4D97-AF65-F5344CB8AC3E}">
        <p14:creationId xmlns:p14="http://schemas.microsoft.com/office/powerpoint/2010/main" val="2347610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Postup při odstranění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pPr marL="0" indent="0">
              <a:buNone/>
            </a:pPr>
            <a:r>
              <a:rPr lang="cs-CZ" b="1" dirty="0"/>
              <a:t>1. Způsob získání informace o nelegálně umístěném RZ</a:t>
            </a:r>
          </a:p>
          <a:p>
            <a:pPr lvl="1"/>
            <a:r>
              <a:rPr lang="pl-PL" dirty="0"/>
              <a:t>Na základě databáze RZ od vlastníka pozemní komunikace</a:t>
            </a:r>
          </a:p>
          <a:p>
            <a:pPr lvl="1"/>
            <a:r>
              <a:rPr lang="pl-PL" dirty="0"/>
              <a:t>Během prováděné kontrolní činnosti</a:t>
            </a:r>
          </a:p>
          <a:p>
            <a:pPr lvl="1"/>
            <a:r>
              <a:rPr lang="pl-PL" dirty="0"/>
              <a:t>Na základě podnětu od občana (např. výzva k předání informace ve smyslu zákona č. 106/1999 Sb., o svobodném přístupu k informacím, ve znění pozdějších předpisů)</a:t>
            </a:r>
          </a:p>
          <a:p>
            <a:pPr lvl="1"/>
            <a:r>
              <a:rPr lang="pl-PL" dirty="0"/>
              <a:t>Od jiného správního orgánu (např. výzva k odstranění nelegálně umístěného RZ)</a:t>
            </a:r>
          </a:p>
          <a:p>
            <a:pPr lvl="1"/>
            <a:r>
              <a:rPr lang="pl-PL" dirty="0"/>
              <a:t>Od PČR</a:t>
            </a:r>
          </a:p>
          <a:p>
            <a:pPr lvl="1"/>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24</a:t>
            </a:fld>
            <a:endParaRPr lang="cs-CZ"/>
          </a:p>
        </p:txBody>
      </p:sp>
    </p:spTree>
    <p:extLst>
      <p:ext uri="{BB962C8B-B14F-4D97-AF65-F5344CB8AC3E}">
        <p14:creationId xmlns:p14="http://schemas.microsoft.com/office/powerpoint/2010/main" val="3297126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Postup při odstranění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pPr marL="0" indent="0">
              <a:buNone/>
            </a:pPr>
            <a:r>
              <a:rPr lang="cs-CZ" b="1" dirty="0"/>
              <a:t>2. Vyhodnocení obdržené informace</a:t>
            </a:r>
          </a:p>
          <a:p>
            <a:pPr lvl="1"/>
            <a:r>
              <a:rPr lang="pl-PL" dirty="0"/>
              <a:t>Zakreslení RZ do </a:t>
            </a:r>
            <a:r>
              <a:rPr lang="pl-PL" dirty="0">
                <a:hlinkClick r:id="rId2"/>
              </a:rPr>
              <a:t>katastrální mapy</a:t>
            </a:r>
            <a:endParaRPr lang="pl-PL" dirty="0"/>
          </a:p>
          <a:p>
            <a:pPr lvl="1"/>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25</a:t>
            </a:fld>
            <a:endParaRPr lang="cs-CZ"/>
          </a:p>
        </p:txBody>
      </p:sp>
      <p:pic>
        <p:nvPicPr>
          <p:cNvPr id="8" name="Obrázek 7">
            <a:extLst>
              <a:ext uri="{FF2B5EF4-FFF2-40B4-BE49-F238E27FC236}">
                <a16:creationId xmlns:a16="http://schemas.microsoft.com/office/drawing/2014/main" id="{E133C2FF-86F2-45F0-B8CE-B46C7D0D5E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2196" y="2192298"/>
            <a:ext cx="7727607" cy="3851010"/>
          </a:xfrm>
          <a:prstGeom prst="rect">
            <a:avLst/>
          </a:prstGeom>
          <a:noFill/>
          <a:ln>
            <a:noFill/>
          </a:ln>
        </p:spPr>
      </p:pic>
    </p:spTree>
    <p:extLst>
      <p:ext uri="{BB962C8B-B14F-4D97-AF65-F5344CB8AC3E}">
        <p14:creationId xmlns:p14="http://schemas.microsoft.com/office/powerpoint/2010/main" val="1750316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Postup při odstranění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pPr marL="0" indent="0">
              <a:buNone/>
            </a:pPr>
            <a:r>
              <a:rPr lang="cs-CZ" b="1" dirty="0"/>
              <a:t>2. Vyhodnocení obdržené informace</a:t>
            </a:r>
          </a:p>
          <a:p>
            <a:pPr lvl="1"/>
            <a:r>
              <a:rPr lang="pl-PL" dirty="0"/>
              <a:t>Zjistit, jestli je RZ umístěno v OP pozemní komunikace případně na silničním pozemku (ZUS) </a:t>
            </a:r>
          </a:p>
          <a:p>
            <a:pPr lvl="1"/>
            <a:r>
              <a:rPr lang="pl-PL" dirty="0"/>
              <a:t>Zjistit vlastníka RZ – 3 možné varianty:</a:t>
            </a:r>
          </a:p>
          <a:p>
            <a:pPr lvl="2"/>
            <a:r>
              <a:rPr lang="cs-CZ" dirty="0"/>
              <a:t>Neznámý vlastní RZ (A)</a:t>
            </a:r>
          </a:p>
          <a:p>
            <a:pPr lvl="2"/>
            <a:r>
              <a:rPr lang="cs-CZ" dirty="0"/>
              <a:t>Vlastní RZ uveden na rámu RZ (B)</a:t>
            </a:r>
          </a:p>
          <a:p>
            <a:pPr lvl="2"/>
            <a:r>
              <a:rPr lang="cs-CZ" dirty="0"/>
              <a:t>Aktivní nájemce reklamní plochy (C)</a:t>
            </a:r>
          </a:p>
          <a:p>
            <a:pPr lvl="2"/>
            <a:endParaRPr lang="cs-CZ" dirty="0"/>
          </a:p>
          <a:p>
            <a:pPr lvl="1"/>
            <a:endParaRPr lang="pl-PL" dirty="0"/>
          </a:p>
          <a:p>
            <a:pPr lvl="1"/>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26</a:t>
            </a:fld>
            <a:endParaRPr lang="cs-CZ"/>
          </a:p>
        </p:txBody>
      </p:sp>
    </p:spTree>
    <p:extLst>
      <p:ext uri="{BB962C8B-B14F-4D97-AF65-F5344CB8AC3E}">
        <p14:creationId xmlns:p14="http://schemas.microsoft.com/office/powerpoint/2010/main" val="4407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Postup při odstranění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pPr marL="0" indent="0">
              <a:buNone/>
            </a:pPr>
            <a:r>
              <a:rPr lang="cs-CZ" b="1" dirty="0"/>
              <a:t>A – neznámý vlastník </a:t>
            </a:r>
            <a:endParaRPr lang="cs-CZ" dirty="0"/>
          </a:p>
          <a:p>
            <a:pPr lvl="2"/>
            <a:endParaRPr lang="cs-CZ" dirty="0"/>
          </a:p>
          <a:p>
            <a:pPr lvl="1"/>
            <a:endParaRPr lang="pl-PL" dirty="0"/>
          </a:p>
          <a:p>
            <a:pPr lvl="1"/>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27</a:t>
            </a:fld>
            <a:endParaRPr lang="cs-CZ"/>
          </a:p>
        </p:txBody>
      </p:sp>
      <p:pic>
        <p:nvPicPr>
          <p:cNvPr id="7" name="Obrázek 6">
            <a:extLst>
              <a:ext uri="{FF2B5EF4-FFF2-40B4-BE49-F238E27FC236}">
                <a16:creationId xmlns:a16="http://schemas.microsoft.com/office/drawing/2014/main" id="{6CB585C6-4457-49E3-8344-0CD19FC2811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182512" y="1360984"/>
            <a:ext cx="6171287" cy="4584146"/>
          </a:xfrm>
          <a:prstGeom prst="rect">
            <a:avLst/>
          </a:prstGeom>
        </p:spPr>
      </p:pic>
    </p:spTree>
    <p:extLst>
      <p:ext uri="{BB962C8B-B14F-4D97-AF65-F5344CB8AC3E}">
        <p14:creationId xmlns:p14="http://schemas.microsoft.com/office/powerpoint/2010/main" val="3984444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Postup při odstranění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pPr marL="0" indent="0">
              <a:buNone/>
            </a:pPr>
            <a:r>
              <a:rPr lang="cs-CZ" b="1" dirty="0"/>
              <a:t>A – neznámý vlastník</a:t>
            </a:r>
          </a:p>
          <a:p>
            <a:pPr lvl="1"/>
            <a:r>
              <a:rPr lang="cs-CZ" dirty="0"/>
              <a:t>Zkusím vlastníka RZ zjistit prostřednictví vlastníka pozemku (pomocí výzvy k doplnění identifikačních údajů), na kterém je RZ umístěno</a:t>
            </a:r>
          </a:p>
          <a:p>
            <a:pPr lvl="1"/>
            <a:r>
              <a:rPr lang="cs-CZ" dirty="0"/>
              <a:t>Pokud vlastníka RZ zjistím, odešlu výzvu k odstranění RZ vlastníkovi RZ</a:t>
            </a:r>
          </a:p>
          <a:p>
            <a:pPr lvl="1"/>
            <a:r>
              <a:rPr lang="cs-CZ" dirty="0"/>
              <a:t>Pokud vlastníka RZ nezjistím, zveřejním výzvu k odstranění RZ na úřední desce</a:t>
            </a:r>
          </a:p>
          <a:p>
            <a:pPr lvl="2"/>
            <a:endParaRPr lang="cs-CZ" dirty="0"/>
          </a:p>
          <a:p>
            <a:pPr lvl="1"/>
            <a:endParaRPr lang="pl-PL" dirty="0"/>
          </a:p>
          <a:p>
            <a:pPr lvl="1"/>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28</a:t>
            </a:fld>
            <a:endParaRPr lang="cs-CZ"/>
          </a:p>
        </p:txBody>
      </p:sp>
    </p:spTree>
    <p:extLst>
      <p:ext uri="{BB962C8B-B14F-4D97-AF65-F5344CB8AC3E}">
        <p14:creationId xmlns:p14="http://schemas.microsoft.com/office/powerpoint/2010/main" val="1030176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Postup při odstranění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pPr marL="0" indent="0">
              <a:buNone/>
            </a:pPr>
            <a:r>
              <a:rPr lang="cs-CZ" b="1" dirty="0"/>
              <a:t>B – vlastník RZ uveden na rámu RZ</a:t>
            </a:r>
            <a:endParaRPr lang="cs-CZ" dirty="0"/>
          </a:p>
          <a:p>
            <a:pPr lvl="2"/>
            <a:endParaRPr lang="cs-CZ" dirty="0"/>
          </a:p>
          <a:p>
            <a:pPr lvl="1"/>
            <a:endParaRPr lang="pl-PL" dirty="0"/>
          </a:p>
          <a:p>
            <a:pPr lvl="1"/>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29</a:t>
            </a:fld>
            <a:endParaRPr lang="cs-CZ"/>
          </a:p>
        </p:txBody>
      </p:sp>
      <p:pic>
        <p:nvPicPr>
          <p:cNvPr id="9" name="Obrázek 8">
            <a:extLst>
              <a:ext uri="{FF2B5EF4-FFF2-40B4-BE49-F238E27FC236}">
                <a16:creationId xmlns:a16="http://schemas.microsoft.com/office/drawing/2014/main" id="{7C59A89D-24B1-49F6-B7BB-E00D3D593A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1760" y="1804987"/>
            <a:ext cx="5754889" cy="4316167"/>
          </a:xfrm>
          <a:prstGeom prst="rect">
            <a:avLst/>
          </a:prstGeom>
          <a:noFill/>
          <a:ln>
            <a:noFill/>
          </a:ln>
        </p:spPr>
      </p:pic>
    </p:spTree>
    <p:extLst>
      <p:ext uri="{BB962C8B-B14F-4D97-AF65-F5344CB8AC3E}">
        <p14:creationId xmlns:p14="http://schemas.microsoft.com/office/powerpoint/2010/main" val="836162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Legislativa</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166071"/>
            <a:ext cx="10515600" cy="4580388"/>
          </a:xfrm>
        </p:spPr>
        <p:txBody>
          <a:bodyPr>
            <a:normAutofit fontScale="92500" lnSpcReduction="20000"/>
          </a:bodyPr>
          <a:lstStyle/>
          <a:p>
            <a:r>
              <a:rPr lang="cs-CZ" dirty="0"/>
              <a:t>Zákon č. </a:t>
            </a:r>
            <a:r>
              <a:rPr lang="cs-CZ" b="1" dirty="0"/>
              <a:t>13/1997</a:t>
            </a:r>
            <a:r>
              <a:rPr lang="cs-CZ" dirty="0"/>
              <a:t> Sb., o pozemních komunikacích, ve znění pozdějších předpisů (dále jen </a:t>
            </a:r>
            <a:r>
              <a:rPr lang="cs-CZ" b="1" dirty="0"/>
              <a:t>„zákon o PK“</a:t>
            </a:r>
            <a:r>
              <a:rPr lang="cs-CZ" dirty="0"/>
              <a:t>)</a:t>
            </a:r>
          </a:p>
          <a:p>
            <a:r>
              <a:rPr lang="cs-CZ" dirty="0"/>
              <a:t>Zákon č. </a:t>
            </a:r>
            <a:r>
              <a:rPr lang="cs-CZ" b="1" dirty="0"/>
              <a:t>361/2000</a:t>
            </a:r>
            <a:r>
              <a:rPr lang="cs-CZ" dirty="0"/>
              <a:t> Sb., o provozu na pozemních komunikacích a o změnách některých zákonů, ve znění pozdějších předpisů (dále jen </a:t>
            </a:r>
            <a:r>
              <a:rPr lang="cs-CZ" b="1" dirty="0"/>
              <a:t>„zákon o PPK“</a:t>
            </a:r>
            <a:r>
              <a:rPr lang="cs-CZ" dirty="0"/>
              <a:t>)</a:t>
            </a:r>
          </a:p>
          <a:p>
            <a:r>
              <a:rPr lang="cs-CZ" dirty="0"/>
              <a:t>Zákon č. </a:t>
            </a:r>
            <a:r>
              <a:rPr lang="cs-CZ" b="1" dirty="0"/>
              <a:t>250/2016</a:t>
            </a:r>
            <a:r>
              <a:rPr lang="cs-CZ" dirty="0"/>
              <a:t> Sb., o odpovědnosti za přestupky a řízení o nich, ve znění pozdějších předpisů (dále jen </a:t>
            </a:r>
            <a:r>
              <a:rPr lang="cs-CZ" b="1" dirty="0"/>
              <a:t>„zákon o přestupcích“</a:t>
            </a:r>
            <a:r>
              <a:rPr lang="cs-CZ" dirty="0"/>
              <a:t>)</a:t>
            </a:r>
          </a:p>
          <a:p>
            <a:r>
              <a:rPr lang="cs-CZ" dirty="0"/>
              <a:t>Zákon č. </a:t>
            </a:r>
            <a:r>
              <a:rPr lang="cs-CZ" b="1" dirty="0"/>
              <a:t>500/2004</a:t>
            </a:r>
            <a:r>
              <a:rPr lang="cs-CZ" dirty="0"/>
              <a:t> Sb., správní řád ve znění pozdějších předpisů (dále jen </a:t>
            </a:r>
            <a:r>
              <a:rPr lang="cs-CZ" b="1" dirty="0"/>
              <a:t>„správní řád“</a:t>
            </a:r>
            <a:r>
              <a:rPr lang="cs-CZ" dirty="0"/>
              <a:t>)</a:t>
            </a:r>
          </a:p>
          <a:p>
            <a:r>
              <a:rPr lang="cs-CZ" dirty="0"/>
              <a:t>Zákon č. </a:t>
            </a:r>
            <a:r>
              <a:rPr lang="cs-CZ" b="1" dirty="0"/>
              <a:t>183/2006</a:t>
            </a:r>
            <a:r>
              <a:rPr lang="cs-CZ" dirty="0"/>
              <a:t> Sb., stavebního zákona, ve znění pozdějších předpisů (dále jen </a:t>
            </a:r>
            <a:r>
              <a:rPr lang="cs-CZ" b="1" dirty="0"/>
              <a:t>„SZ“</a:t>
            </a:r>
            <a:r>
              <a:rPr lang="cs-CZ" dirty="0"/>
              <a:t>)</a:t>
            </a:r>
          </a:p>
          <a:p>
            <a:r>
              <a:rPr lang="cs-CZ" dirty="0"/>
              <a:t>Vyhláška č. </a:t>
            </a:r>
            <a:r>
              <a:rPr lang="cs-CZ" b="1" dirty="0"/>
              <a:t>501/2006 </a:t>
            </a:r>
            <a:r>
              <a:rPr lang="cs-CZ" dirty="0"/>
              <a:t>Sb., o obecných požadavcích na využívání území, ve znění pozdějších předpisů</a:t>
            </a:r>
          </a:p>
          <a:p>
            <a:pPr lvl="1"/>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a:t>
            </a:fld>
            <a:endParaRPr lang="cs-CZ"/>
          </a:p>
        </p:txBody>
      </p:sp>
    </p:spTree>
    <p:extLst>
      <p:ext uri="{BB962C8B-B14F-4D97-AF65-F5344CB8AC3E}">
        <p14:creationId xmlns:p14="http://schemas.microsoft.com/office/powerpoint/2010/main" val="2593174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Postup při odstranění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pPr marL="0" indent="0">
              <a:buNone/>
            </a:pPr>
            <a:r>
              <a:rPr lang="cs-CZ" b="1" dirty="0"/>
              <a:t>C – aktivní nájemce reklamní plochy</a:t>
            </a:r>
            <a:endParaRPr lang="cs-CZ" dirty="0"/>
          </a:p>
          <a:p>
            <a:pPr lvl="2"/>
            <a:endParaRPr lang="cs-CZ" dirty="0"/>
          </a:p>
          <a:p>
            <a:pPr lvl="1"/>
            <a:endParaRPr lang="pl-PL" dirty="0"/>
          </a:p>
          <a:p>
            <a:pPr lvl="1"/>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30</a:t>
            </a:fld>
            <a:endParaRPr lang="cs-CZ"/>
          </a:p>
        </p:txBody>
      </p:sp>
      <p:pic>
        <p:nvPicPr>
          <p:cNvPr id="10" name="Obrázek 9">
            <a:extLst>
              <a:ext uri="{FF2B5EF4-FFF2-40B4-BE49-F238E27FC236}">
                <a16:creationId xmlns:a16="http://schemas.microsoft.com/office/drawing/2014/main" id="{8FEC195F-CCC1-42D8-888A-528E49809259}"/>
              </a:ext>
            </a:extLst>
          </p:cNvPr>
          <p:cNvPicPr>
            <a:picLocks noChangeAspect="1"/>
          </p:cNvPicPr>
          <p:nvPr/>
        </p:nvPicPr>
        <p:blipFill rotWithShape="1">
          <a:blip r:embed="rId2"/>
          <a:srcRect l="19838" t="17605" r="15501" b="15552"/>
          <a:stretch/>
        </p:blipFill>
        <p:spPr>
          <a:xfrm>
            <a:off x="3179609" y="1859666"/>
            <a:ext cx="5430991" cy="4210797"/>
          </a:xfrm>
          <a:prstGeom prst="rect">
            <a:avLst/>
          </a:prstGeom>
        </p:spPr>
      </p:pic>
    </p:spTree>
    <p:extLst>
      <p:ext uri="{BB962C8B-B14F-4D97-AF65-F5344CB8AC3E}">
        <p14:creationId xmlns:p14="http://schemas.microsoft.com/office/powerpoint/2010/main" val="3259606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Postup při odstranění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pPr marL="0" indent="0">
              <a:buNone/>
            </a:pPr>
            <a:r>
              <a:rPr lang="cs-CZ" b="1" dirty="0"/>
              <a:t>B– neznámý vlastník a C – aktivní nájemce reklamní plochy </a:t>
            </a:r>
          </a:p>
          <a:p>
            <a:pPr lvl="1"/>
            <a:r>
              <a:rPr lang="cs-CZ" dirty="0"/>
              <a:t>Odešlu výzvu k odstranění RZ určenou vlastníkovi RZ</a:t>
            </a:r>
          </a:p>
          <a:p>
            <a:pPr lvl="1"/>
            <a:r>
              <a:rPr lang="cs-CZ" dirty="0"/>
              <a:t>Pokud zasílám výzvu aktivnímu nájemci, tak v případě obdržení identifikačních údajů opakuji krok s odesláním výzvy až do té doby, než zjistím konečného vlastníka RZ</a:t>
            </a:r>
          </a:p>
          <a:p>
            <a:pPr lvl="1"/>
            <a:r>
              <a:rPr lang="cs-CZ" dirty="0"/>
              <a:t>Pokud na výzvu vlastník RZ nereaguje, zkusím ho ověřit prostřednictvím výzvy k doplnění identifikačních údajů určenou vlastníkovi pozemku</a:t>
            </a:r>
          </a:p>
          <a:p>
            <a:pPr lvl="1"/>
            <a:r>
              <a:rPr lang="cs-CZ" dirty="0"/>
              <a:t>Pokud ani vlastník pozemku nereaguje, tak zveřejním výzvu k odstranění na úřední desce</a:t>
            </a:r>
          </a:p>
          <a:p>
            <a:pPr lvl="1"/>
            <a:r>
              <a:rPr lang="cs-CZ" dirty="0"/>
              <a:t>Jestliže se nepodaří zajistit odstranění RZ prostřednictvím vlastníka RZ nebo vlastníka pozemku, tak zajistím jeho odstranění a likvidaci prostřednictvím externího subjektu</a:t>
            </a:r>
          </a:p>
          <a:p>
            <a:pPr lvl="1"/>
            <a:endParaRPr lang="cs-CZ" dirty="0"/>
          </a:p>
          <a:p>
            <a:pPr lvl="2"/>
            <a:endParaRPr lang="cs-CZ" dirty="0"/>
          </a:p>
          <a:p>
            <a:pPr lvl="1"/>
            <a:endParaRPr lang="pl-PL" dirty="0"/>
          </a:p>
          <a:p>
            <a:pPr lvl="1"/>
            <a:endParaRPr lang="pl-PL"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31</a:t>
            </a:fld>
            <a:endParaRPr lang="cs-CZ"/>
          </a:p>
        </p:txBody>
      </p:sp>
    </p:spTree>
    <p:extLst>
      <p:ext uri="{BB962C8B-B14F-4D97-AF65-F5344CB8AC3E}">
        <p14:creationId xmlns:p14="http://schemas.microsoft.com/office/powerpoint/2010/main" val="784337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Postup při odstranění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6"/>
            <a:ext cx="10515600" cy="4584146"/>
          </a:xfrm>
        </p:spPr>
        <p:txBody>
          <a:bodyPr>
            <a:normAutofit/>
          </a:bodyPr>
          <a:lstStyle/>
          <a:p>
            <a:r>
              <a:rPr lang="cs-CZ" b="1" dirty="0"/>
              <a:t>Vzory výzev k odstranění RZ a výzva k doplnění identifikačních údajů</a:t>
            </a:r>
          </a:p>
          <a:p>
            <a:pPr lvl="1"/>
            <a:r>
              <a:rPr lang="cs-CZ" dirty="0">
                <a:hlinkClick r:id="rId2"/>
              </a:rPr>
              <a:t>Výzva určená vlastníkovi RZ v OP pozemní komunikace </a:t>
            </a:r>
            <a:endParaRPr lang="cs-CZ" dirty="0"/>
          </a:p>
          <a:p>
            <a:pPr lvl="1"/>
            <a:r>
              <a:rPr lang="cs-CZ" dirty="0">
                <a:hlinkClick r:id="rId3"/>
              </a:rPr>
              <a:t>Výzva určená vlastníkovi RZ nacházejícím se na silničním pozemku (ZUS)</a:t>
            </a:r>
            <a:endParaRPr lang="cs-CZ" dirty="0"/>
          </a:p>
          <a:p>
            <a:pPr lvl="1"/>
            <a:r>
              <a:rPr lang="cs-CZ" dirty="0">
                <a:hlinkClick r:id="rId4"/>
              </a:rPr>
              <a:t>Výzva určená neznámému vlastníkovi RZ – OP pozemní komunikace</a:t>
            </a:r>
            <a:endParaRPr lang="cs-CZ" dirty="0"/>
          </a:p>
          <a:p>
            <a:pPr lvl="1"/>
            <a:r>
              <a:rPr lang="cs-CZ" dirty="0">
                <a:hlinkClick r:id="rId5"/>
              </a:rPr>
              <a:t>Výzva určená neznámému vlastníkovi RZ – ZUS pozemní komunikace</a:t>
            </a:r>
            <a:endParaRPr lang="cs-CZ" dirty="0"/>
          </a:p>
          <a:p>
            <a:pPr lvl="1"/>
            <a:r>
              <a:rPr lang="cs-CZ" dirty="0">
                <a:hlinkClick r:id="rId6"/>
              </a:rPr>
              <a:t>Výzva určená vlastníkovi pozemku k doplnění identifikačních údajů</a:t>
            </a:r>
            <a:endParaRPr lang="cs-CZ" dirty="0"/>
          </a:p>
          <a:p>
            <a:pPr lvl="1"/>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32</a:t>
            </a:fld>
            <a:endParaRPr lang="cs-CZ"/>
          </a:p>
        </p:txBody>
      </p:sp>
    </p:spTree>
    <p:extLst>
      <p:ext uri="{BB962C8B-B14F-4D97-AF65-F5344CB8AC3E}">
        <p14:creationId xmlns:p14="http://schemas.microsoft.com/office/powerpoint/2010/main" val="362860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Postup při odstranění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238435"/>
            <a:ext cx="10515600" cy="4584146"/>
          </a:xfrm>
        </p:spPr>
        <p:txBody>
          <a:bodyPr>
            <a:normAutofit/>
          </a:bodyPr>
          <a:lstStyle/>
          <a:p>
            <a:r>
              <a:rPr lang="cs-CZ" b="1" dirty="0"/>
              <a:t>Odstranění reklamního zařízení</a:t>
            </a:r>
          </a:p>
          <a:p>
            <a:pPr marL="355600" lvl="1" indent="0">
              <a:buNone/>
            </a:pPr>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33</a:t>
            </a:fld>
            <a:endParaRPr lang="cs-CZ"/>
          </a:p>
        </p:txBody>
      </p:sp>
      <p:pic>
        <p:nvPicPr>
          <p:cNvPr id="1026" name="Picture 2">
            <a:extLst>
              <a:ext uri="{FF2B5EF4-FFF2-40B4-BE49-F238E27FC236}">
                <a16:creationId xmlns:a16="http://schemas.microsoft.com/office/drawing/2014/main" id="{DAD96EF9-8564-448B-87EC-F89E9164E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19" y="1840813"/>
            <a:ext cx="5036430" cy="377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7BE4C25F-F5B0-42C0-8E9F-0BFECE827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668" y="1840813"/>
            <a:ext cx="5036430" cy="37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857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Seznam společností provozujících RZ</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238435"/>
            <a:ext cx="10515600" cy="4584146"/>
          </a:xfrm>
        </p:spPr>
        <p:txBody>
          <a:bodyPr>
            <a:normAutofit/>
          </a:bodyPr>
          <a:lstStyle/>
          <a:p>
            <a:r>
              <a:rPr lang="cs-CZ" dirty="0" err="1"/>
              <a:t>outdoor</a:t>
            </a:r>
            <a:r>
              <a:rPr lang="cs-CZ" dirty="0"/>
              <a:t> </a:t>
            </a:r>
            <a:r>
              <a:rPr lang="cs-CZ" dirty="0" err="1"/>
              <a:t>akzent</a:t>
            </a:r>
            <a:r>
              <a:rPr lang="cs-CZ" dirty="0"/>
              <a:t> s.r.o.</a:t>
            </a:r>
          </a:p>
          <a:p>
            <a:r>
              <a:rPr lang="cs-CZ" dirty="0"/>
              <a:t>CONING s.r.o./</a:t>
            </a:r>
            <a:r>
              <a:rPr lang="es-ES" dirty="0"/>
              <a:t>Red Sea Real Estate, s.r.o.</a:t>
            </a:r>
            <a:endParaRPr lang="cs-CZ" dirty="0"/>
          </a:p>
          <a:p>
            <a:r>
              <a:rPr lang="cs-CZ" dirty="0" err="1"/>
              <a:t>Eurobillboard</a:t>
            </a:r>
            <a:r>
              <a:rPr lang="cs-CZ" dirty="0"/>
              <a:t> Group s.r.o. (</a:t>
            </a:r>
            <a:r>
              <a:rPr lang="cs-CZ" dirty="0">
                <a:hlinkClick r:id="rId2"/>
              </a:rPr>
              <a:t>zajímavý článek</a:t>
            </a:r>
            <a:r>
              <a:rPr lang="cs-CZ" dirty="0"/>
              <a:t>)</a:t>
            </a:r>
          </a:p>
          <a:p>
            <a:r>
              <a:rPr lang="pl-PL" dirty="0"/>
              <a:t>EUROPLAKAT spol. s r.o.</a:t>
            </a:r>
            <a:endParaRPr lang="cs-CZ" dirty="0"/>
          </a:p>
          <a:p>
            <a:r>
              <a:rPr lang="cs-CZ" dirty="0" err="1"/>
              <a:t>euroAWK</a:t>
            </a:r>
            <a:r>
              <a:rPr lang="cs-CZ" dirty="0"/>
              <a:t> s.r.o. </a:t>
            </a:r>
          </a:p>
          <a:p>
            <a:r>
              <a:rPr lang="pl-PL" dirty="0"/>
              <a:t>Vesna Liberec, spol. s r.o.</a:t>
            </a:r>
            <a:endParaRPr lang="cs-CZ" dirty="0"/>
          </a:p>
          <a:p>
            <a:pPr marL="355600" lvl="1" indent="0">
              <a:buNone/>
            </a:pPr>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34</a:t>
            </a:fld>
            <a:endParaRPr lang="cs-CZ"/>
          </a:p>
        </p:txBody>
      </p:sp>
    </p:spTree>
    <p:extLst>
      <p:ext uri="{BB962C8B-B14F-4D97-AF65-F5344CB8AC3E}">
        <p14:creationId xmlns:p14="http://schemas.microsoft.com/office/powerpoint/2010/main" val="3844715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Statistické údaje</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238435"/>
            <a:ext cx="10515600" cy="4584146"/>
          </a:xfrm>
        </p:spPr>
        <p:txBody>
          <a:bodyPr>
            <a:normAutofit/>
          </a:bodyPr>
          <a:lstStyle/>
          <a:p>
            <a:pPr marL="0" indent="0">
              <a:buNone/>
            </a:pPr>
            <a:endParaRPr lang="cs-CZ" dirty="0"/>
          </a:p>
          <a:p>
            <a:endParaRPr lang="cs-CZ" dirty="0"/>
          </a:p>
          <a:p>
            <a:endParaRPr lang="cs-CZ" dirty="0"/>
          </a:p>
          <a:p>
            <a:endParaRPr lang="cs-CZ" dirty="0"/>
          </a:p>
          <a:p>
            <a:endParaRPr lang="cs-CZ" dirty="0"/>
          </a:p>
          <a:p>
            <a:endParaRPr lang="cs-CZ" dirty="0"/>
          </a:p>
          <a:p>
            <a:endParaRPr lang="cs-CZ" dirty="0"/>
          </a:p>
          <a:p>
            <a:endParaRPr lang="cs-CZ" sz="2000" dirty="0"/>
          </a:p>
          <a:p>
            <a:r>
              <a:rPr lang="cs-CZ" sz="2000" dirty="0"/>
              <a:t>V průběhu prvního čtvrtletí roku 2023 odstraněno 27 RZ</a:t>
            </a:r>
          </a:p>
          <a:p>
            <a:pPr marL="355600" lvl="1" indent="0">
              <a:buNone/>
            </a:pPr>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35</a:t>
            </a:fld>
            <a:endParaRPr lang="cs-CZ"/>
          </a:p>
        </p:txBody>
      </p:sp>
      <p:graphicFrame>
        <p:nvGraphicFramePr>
          <p:cNvPr id="7" name="Graf 6">
            <a:extLst>
              <a:ext uri="{FF2B5EF4-FFF2-40B4-BE49-F238E27FC236}">
                <a16:creationId xmlns:a16="http://schemas.microsoft.com/office/drawing/2014/main" id="{AFC9BC35-F35D-44B0-B9AE-42EA5826AD29}"/>
              </a:ext>
            </a:extLst>
          </p:cNvPr>
          <p:cNvGraphicFramePr>
            <a:graphicFrameLocks/>
          </p:cNvGraphicFramePr>
          <p:nvPr>
            <p:extLst>
              <p:ext uri="{D42A27DB-BD31-4B8C-83A1-F6EECF244321}">
                <p14:modId xmlns:p14="http://schemas.microsoft.com/office/powerpoint/2010/main" val="1302332367"/>
              </p:ext>
            </p:extLst>
          </p:nvPr>
        </p:nvGraphicFramePr>
        <p:xfrm>
          <a:off x="3439154" y="1317702"/>
          <a:ext cx="5794900" cy="35472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479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Statistické údaje</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238435"/>
            <a:ext cx="10515600" cy="4584146"/>
          </a:xfrm>
        </p:spPr>
        <p:txBody>
          <a:bodyPr>
            <a:normAutofit/>
          </a:bodyPr>
          <a:lstStyle/>
          <a:p>
            <a:pPr marL="0" indent="0">
              <a:buNone/>
            </a:pPr>
            <a:endParaRPr lang="cs-CZ" dirty="0"/>
          </a:p>
          <a:p>
            <a:r>
              <a:rPr lang="cs-CZ" sz="2400" dirty="0"/>
              <a:t>Jsou téměř odstraněny RZ v okrese Jičín (sil. I/16, I/32, I/35)</a:t>
            </a:r>
          </a:p>
          <a:p>
            <a:r>
              <a:rPr lang="cs-CZ" sz="2400" dirty="0"/>
              <a:t>Ve spolupráci s PČR DI Náchod došlo k odstranění většiny RZ na území okresu Náchod (I/33, I/14)</a:t>
            </a:r>
          </a:p>
          <a:p>
            <a:r>
              <a:rPr lang="cs-CZ" sz="2400" dirty="0"/>
              <a:t>V současné době se odstraňují RZ na území okresu Hradec Králové (sil. I/31, I/11, I/35 a I/37)</a:t>
            </a:r>
          </a:p>
          <a:p>
            <a:r>
              <a:rPr lang="cs-CZ" sz="2400" dirty="0"/>
              <a:t>Zbývají odstranit především RZ v okresech Rychnov nad Kněžnou a Trutnov (sil. I/11, I/14 a I/16 a I/37)</a:t>
            </a:r>
          </a:p>
          <a:p>
            <a:endParaRPr lang="cs-CZ" dirty="0"/>
          </a:p>
          <a:p>
            <a:endParaRPr lang="cs-CZ" dirty="0"/>
          </a:p>
          <a:p>
            <a:endParaRPr lang="cs-CZ" dirty="0"/>
          </a:p>
          <a:p>
            <a:endParaRPr lang="cs-CZ" dirty="0"/>
          </a:p>
          <a:p>
            <a:endParaRPr lang="cs-CZ" dirty="0"/>
          </a:p>
          <a:p>
            <a:pPr marL="355600" lvl="1" indent="0">
              <a:buNone/>
            </a:pPr>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36</a:t>
            </a:fld>
            <a:endParaRPr lang="cs-CZ"/>
          </a:p>
        </p:txBody>
      </p:sp>
    </p:spTree>
    <p:extLst>
      <p:ext uri="{BB962C8B-B14F-4D97-AF65-F5344CB8AC3E}">
        <p14:creationId xmlns:p14="http://schemas.microsoft.com/office/powerpoint/2010/main" val="1213429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Povolení RZ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052513"/>
            <a:ext cx="10515600" cy="4770068"/>
          </a:xfrm>
        </p:spPr>
        <p:txBody>
          <a:bodyPr>
            <a:normAutofit/>
          </a:bodyPr>
          <a:lstStyle/>
          <a:p>
            <a:r>
              <a:rPr lang="cs-CZ" sz="2400" dirty="0"/>
              <a:t>Vyhodnotit, jestli se bude jednat o zřízení RZ v OP silnice nebo o ZUS.</a:t>
            </a:r>
          </a:p>
          <a:p>
            <a:r>
              <a:rPr lang="cs-CZ" sz="2400" dirty="0"/>
              <a:t>Zjistit, jestli splňují všechny podmínky pro vydání povolení.</a:t>
            </a:r>
          </a:p>
          <a:p>
            <a:r>
              <a:rPr lang="cs-CZ" sz="2400" dirty="0"/>
              <a:t>Vyžádat si závazné stanovisko PČR v případě ZUS a stanovisko PČR jedná-li se o zřízení RZ v OP silnice.</a:t>
            </a:r>
          </a:p>
          <a:p>
            <a:r>
              <a:rPr lang="cs-CZ" sz="2400" dirty="0"/>
              <a:t>V případě povolení RZ pamatovat na to, že povolení se dává na dobu určitou nejdéle na dobu 5 let a v povolení stanovit podmínky.</a:t>
            </a:r>
          </a:p>
          <a:p>
            <a:r>
              <a:rPr lang="cs-CZ" sz="2400" dirty="0"/>
              <a:t>V případě, že jsou podmínky porušovány, silniční správní úřad rozhodne o odejmutí povolení.</a:t>
            </a:r>
          </a:p>
          <a:p>
            <a:r>
              <a:rPr lang="cs-CZ" sz="2400" dirty="0"/>
              <a:t>Nové povolení lze vydat na základě nové písemné žádosti po uplynutí 3 let ode dne, kdy rozhodnutí o odnětí povolení nabylo právní moci.</a:t>
            </a:r>
          </a:p>
          <a:p>
            <a:r>
              <a:rPr lang="cs-CZ" sz="2400" dirty="0">
                <a:hlinkClick r:id="rId2"/>
              </a:rPr>
              <a:t>Stanovisko PČR </a:t>
            </a:r>
            <a:r>
              <a:rPr lang="cs-CZ" sz="2400" dirty="0"/>
              <a:t>odbor služeb dopravní policie</a:t>
            </a:r>
          </a:p>
          <a:p>
            <a:endParaRPr lang="cs-CZ" dirty="0"/>
          </a:p>
          <a:p>
            <a:endParaRPr lang="cs-CZ" dirty="0"/>
          </a:p>
          <a:p>
            <a:endParaRPr lang="cs-CZ" dirty="0"/>
          </a:p>
          <a:p>
            <a:endParaRPr lang="cs-CZ" dirty="0"/>
          </a:p>
          <a:p>
            <a:pPr marL="355600" lvl="1" indent="0">
              <a:buNone/>
            </a:pPr>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37</a:t>
            </a:fld>
            <a:endParaRPr lang="cs-CZ"/>
          </a:p>
        </p:txBody>
      </p:sp>
    </p:spTree>
    <p:extLst>
      <p:ext uri="{BB962C8B-B14F-4D97-AF65-F5344CB8AC3E}">
        <p14:creationId xmlns:p14="http://schemas.microsoft.com/office/powerpoint/2010/main" val="1814864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Řešení přestupků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052512"/>
            <a:ext cx="10515600" cy="4979171"/>
          </a:xfrm>
        </p:spPr>
        <p:txBody>
          <a:bodyPr>
            <a:normAutofit/>
          </a:bodyPr>
          <a:lstStyle/>
          <a:p>
            <a:r>
              <a:rPr lang="cs-CZ" sz="2200" dirty="0"/>
              <a:t>ORP projednává přestupky podle § 42a a 42b zákona o PK ve věcech dálnic, silnic, místních komunikací a veřejně přístupných účelových komunikacích ve smyslu § 40 odst. 4 písm. c) zákona o PK.</a:t>
            </a:r>
          </a:p>
          <a:p>
            <a:r>
              <a:rPr lang="cs-CZ" sz="2200" dirty="0"/>
              <a:t>ORP je oprávněn (resp. povinen) zjistit (resp. posoudit) v souladu se zásadou materiální pravdy všechny okolnosti důležité pro posouzení věci, tj. zejm. toho:</a:t>
            </a:r>
          </a:p>
          <a:p>
            <a:pPr lvl="1"/>
            <a:r>
              <a:rPr lang="cs-CZ" sz="2000" dirty="0"/>
              <a:t>zda se o RZ jedná,</a:t>
            </a:r>
          </a:p>
          <a:p>
            <a:pPr lvl="1"/>
            <a:r>
              <a:rPr lang="cs-CZ" sz="2000" dirty="0"/>
              <a:t>jaká osoba je odpovědná za přestupek,</a:t>
            </a:r>
          </a:p>
          <a:p>
            <a:pPr lvl="1"/>
            <a:r>
              <a:rPr lang="cs-CZ" sz="2000" dirty="0"/>
              <a:t>zda předmětné RZ je nebo bylo umístěno na tělese silnice nebo v jejím ochranném pásmu,</a:t>
            </a:r>
          </a:p>
          <a:p>
            <a:pPr lvl="1"/>
            <a:r>
              <a:rPr lang="cs-CZ" sz="2000" dirty="0"/>
              <a:t>jak dlouho k páchání přestupku docházelo – dá se dohledat např. z </a:t>
            </a:r>
            <a:r>
              <a:rPr lang="cs-CZ" sz="2000" dirty="0">
                <a:hlinkClick r:id="rId2"/>
              </a:rPr>
              <a:t>mapy.cz</a:t>
            </a:r>
            <a:r>
              <a:rPr lang="cs-CZ" sz="2000" dirty="0"/>
              <a:t> nebo </a:t>
            </a:r>
            <a:r>
              <a:rPr lang="cs-CZ" sz="2000" dirty="0">
                <a:hlinkClick r:id="rId3"/>
              </a:rPr>
              <a:t>maps.google.com</a:t>
            </a:r>
            <a:endParaRPr lang="cs-CZ" sz="2000" dirty="0"/>
          </a:p>
          <a:p>
            <a:pPr marL="0" indent="0">
              <a:buNone/>
            </a:pPr>
            <a:endParaRPr lang="cs-CZ" sz="2400" dirty="0"/>
          </a:p>
          <a:p>
            <a:pPr marL="0" indent="0">
              <a:buNone/>
            </a:pPr>
            <a:endParaRPr lang="cs-CZ" dirty="0"/>
          </a:p>
          <a:p>
            <a:endParaRPr lang="cs-CZ" dirty="0"/>
          </a:p>
          <a:p>
            <a:endParaRPr lang="cs-CZ" dirty="0"/>
          </a:p>
          <a:p>
            <a:endParaRPr lang="cs-CZ" dirty="0"/>
          </a:p>
          <a:p>
            <a:pPr marL="355600" lvl="1" indent="0">
              <a:buNone/>
            </a:pPr>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38</a:t>
            </a:fld>
            <a:endParaRPr lang="cs-CZ"/>
          </a:p>
        </p:txBody>
      </p:sp>
    </p:spTree>
    <p:extLst>
      <p:ext uri="{BB962C8B-B14F-4D97-AF65-F5344CB8AC3E}">
        <p14:creationId xmlns:p14="http://schemas.microsoft.com/office/powerpoint/2010/main" val="2538553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39</a:t>
            </a:fld>
            <a:endParaRPr lang="cs-CZ"/>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4294967295"/>
          </p:nvPr>
        </p:nvSpPr>
        <p:spPr>
          <a:xfrm>
            <a:off x="0" y="1052513"/>
            <a:ext cx="10515600" cy="4978400"/>
          </a:xfrm>
        </p:spPr>
        <p:txBody>
          <a:bodyPr>
            <a:normAutofit/>
          </a:bodyPr>
          <a:lstStyle/>
          <a:p>
            <a:pPr marL="0" indent="0">
              <a:buNone/>
            </a:pPr>
            <a:endParaRPr lang="cs-CZ" sz="2400" dirty="0"/>
          </a:p>
          <a:p>
            <a:endParaRPr lang="cs-CZ" dirty="0"/>
          </a:p>
          <a:p>
            <a:endParaRPr lang="cs-CZ" dirty="0"/>
          </a:p>
          <a:p>
            <a:endParaRPr lang="cs-CZ" dirty="0"/>
          </a:p>
          <a:p>
            <a:endParaRPr lang="cs-CZ" dirty="0"/>
          </a:p>
          <a:p>
            <a:pPr marL="355600" lvl="1" indent="0">
              <a:buNone/>
            </a:pPr>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pic>
        <p:nvPicPr>
          <p:cNvPr id="10" name="Obrázek 9">
            <a:extLst>
              <a:ext uri="{FF2B5EF4-FFF2-40B4-BE49-F238E27FC236}">
                <a16:creationId xmlns:a16="http://schemas.microsoft.com/office/drawing/2014/main" id="{42BBBD52-6072-446C-A548-AB9E954FDD94}"/>
              </a:ext>
            </a:extLst>
          </p:cNvPr>
          <p:cNvPicPr>
            <a:picLocks noChangeAspect="1"/>
          </p:cNvPicPr>
          <p:nvPr/>
        </p:nvPicPr>
        <p:blipFill rotWithShape="1">
          <a:blip r:embed="rId2"/>
          <a:srcRect l="52224" t="7003" r="1331" b="4928"/>
          <a:stretch/>
        </p:blipFill>
        <p:spPr>
          <a:xfrm>
            <a:off x="1167398" y="305622"/>
            <a:ext cx="10186401" cy="5432448"/>
          </a:xfrm>
          <a:prstGeom prst="rect">
            <a:avLst/>
          </a:prstGeom>
        </p:spPr>
      </p:pic>
    </p:spTree>
    <p:extLst>
      <p:ext uri="{BB962C8B-B14F-4D97-AF65-F5344CB8AC3E}">
        <p14:creationId xmlns:p14="http://schemas.microsoft.com/office/powerpoint/2010/main" val="1315089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lstStyle/>
          <a:p>
            <a:r>
              <a:rPr lang="cs-CZ" b="1" dirty="0"/>
              <a:t>§ 40 zákona o PK </a:t>
            </a:r>
            <a:r>
              <a:rPr lang="cs-CZ" dirty="0"/>
              <a:t>– určuje výkon státní správy</a:t>
            </a:r>
          </a:p>
          <a:p>
            <a:pPr marL="0" indent="0">
              <a:buNone/>
            </a:pPr>
            <a:endParaRPr lang="cs-CZ" dirty="0"/>
          </a:p>
          <a:p>
            <a:pPr lvl="1"/>
            <a:r>
              <a:rPr lang="cs-CZ" dirty="0"/>
              <a:t>ORP vykonává působnost silničního správního úřadu a speciálního stavebního úřadu ve věcech silnic II. a III. třídy ve smyslu § 40 odst. 4 písm. a) zákona o PK.</a:t>
            </a:r>
          </a:p>
          <a:p>
            <a:pPr marL="355600" lvl="1" indent="0">
              <a:buNone/>
            </a:pPr>
            <a:endParaRPr lang="cs-CZ" dirty="0"/>
          </a:p>
          <a:p>
            <a:pPr lvl="1"/>
            <a:r>
              <a:rPr lang="cs-CZ" dirty="0"/>
              <a:t>ORP projednává přestupky podle § 42a a 42b zákona o PK ve věcech dálnic, silnic, místních komunikací a veřejně přístupných účelových komunikacích ve smyslu § 40 odst. 4 písm. c) zákona o PK.</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a:t>
            </a:fld>
            <a:endParaRPr lang="cs-CZ"/>
          </a:p>
        </p:txBody>
      </p:sp>
    </p:spTree>
    <p:extLst>
      <p:ext uri="{BB962C8B-B14F-4D97-AF65-F5344CB8AC3E}">
        <p14:creationId xmlns:p14="http://schemas.microsoft.com/office/powerpoint/2010/main" val="2164651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40</a:t>
            </a:fld>
            <a:endParaRPr lang="cs-CZ"/>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4294967295"/>
          </p:nvPr>
        </p:nvSpPr>
        <p:spPr>
          <a:xfrm>
            <a:off x="0" y="1052513"/>
            <a:ext cx="10515600" cy="4978400"/>
          </a:xfrm>
        </p:spPr>
        <p:txBody>
          <a:bodyPr>
            <a:normAutofit/>
          </a:bodyPr>
          <a:lstStyle/>
          <a:p>
            <a:pPr marL="0" indent="0">
              <a:buNone/>
            </a:pPr>
            <a:endParaRPr lang="cs-CZ" sz="2400" dirty="0"/>
          </a:p>
          <a:p>
            <a:endParaRPr lang="cs-CZ" dirty="0"/>
          </a:p>
          <a:p>
            <a:endParaRPr lang="cs-CZ" dirty="0"/>
          </a:p>
          <a:p>
            <a:endParaRPr lang="cs-CZ" dirty="0"/>
          </a:p>
          <a:p>
            <a:endParaRPr lang="cs-CZ" dirty="0"/>
          </a:p>
          <a:p>
            <a:pPr marL="355600" lvl="1" indent="0">
              <a:buNone/>
            </a:pPr>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pic>
        <p:nvPicPr>
          <p:cNvPr id="12" name="Obrázek 11">
            <a:extLst>
              <a:ext uri="{FF2B5EF4-FFF2-40B4-BE49-F238E27FC236}">
                <a16:creationId xmlns:a16="http://schemas.microsoft.com/office/drawing/2014/main" id="{2A7DDE83-0660-47BC-A797-963ACF2B3241}"/>
              </a:ext>
            </a:extLst>
          </p:cNvPr>
          <p:cNvPicPr>
            <a:picLocks noChangeAspect="1"/>
          </p:cNvPicPr>
          <p:nvPr/>
        </p:nvPicPr>
        <p:blipFill rotWithShape="1">
          <a:blip r:embed="rId2"/>
          <a:srcRect l="52638" t="7248" r="1674" b="5168"/>
          <a:stretch/>
        </p:blipFill>
        <p:spPr>
          <a:xfrm>
            <a:off x="1114742" y="216017"/>
            <a:ext cx="10257579" cy="5530442"/>
          </a:xfrm>
          <a:prstGeom prst="rect">
            <a:avLst/>
          </a:prstGeom>
        </p:spPr>
      </p:pic>
    </p:spTree>
    <p:extLst>
      <p:ext uri="{BB962C8B-B14F-4D97-AF65-F5344CB8AC3E}">
        <p14:creationId xmlns:p14="http://schemas.microsoft.com/office/powerpoint/2010/main" val="3442687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Řešení přestupků </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052512"/>
            <a:ext cx="10515600" cy="4979171"/>
          </a:xfrm>
        </p:spPr>
        <p:txBody>
          <a:bodyPr>
            <a:normAutofit/>
          </a:bodyPr>
          <a:lstStyle/>
          <a:p>
            <a:r>
              <a:rPr lang="cs-CZ" sz="2200" dirty="0"/>
              <a:t>ORP je oprávněn (resp. povinen) určit výši sankce postupovat ve smyslu § 37 zákona o přestupcích s důrazem na tyto skutečnosti: </a:t>
            </a:r>
          </a:p>
          <a:p>
            <a:pPr lvl="1"/>
            <a:r>
              <a:rPr lang="cs-CZ" sz="2100" dirty="0"/>
              <a:t>došlo ke spáchání přestupku poprvé,</a:t>
            </a:r>
          </a:p>
          <a:p>
            <a:pPr lvl="1"/>
            <a:r>
              <a:rPr lang="cs-CZ" sz="2100" dirty="0"/>
              <a:t>dochází k páchání přestupku opakovaně,</a:t>
            </a:r>
          </a:p>
          <a:p>
            <a:pPr lvl="1"/>
            <a:r>
              <a:rPr lang="cs-CZ" sz="2100" dirty="0"/>
              <a:t>jaký z toho měla osoba odpovědná za přestupek prospěch,</a:t>
            </a:r>
          </a:p>
          <a:p>
            <a:pPr lvl="1"/>
            <a:r>
              <a:rPr lang="cs-CZ" sz="2100" dirty="0"/>
              <a:t>dbá na to, aby při rozhodování skutkově shodných nebo podobných případů nevznikaly nedůvodné rozdíly,</a:t>
            </a:r>
          </a:p>
          <a:p>
            <a:pPr lvl="1"/>
            <a:r>
              <a:rPr lang="cs-CZ" sz="2100" dirty="0"/>
              <a:t>v případě společností, kteří mají větší množství nelegálně umístěných RZ brát zřetel i na to, jestli odstraní RZ sami od sebe nebo jestli čekají až na výzvu silničního správního úřadu.</a:t>
            </a:r>
          </a:p>
          <a:p>
            <a:r>
              <a:rPr lang="cs-CZ" sz="2400" b="1" dirty="0"/>
              <a:t>Sankce musí být důkladně zdůvodněná!!!</a:t>
            </a:r>
          </a:p>
          <a:p>
            <a:endParaRPr lang="cs-CZ" sz="2400" dirty="0"/>
          </a:p>
          <a:p>
            <a:endParaRPr lang="cs-CZ" dirty="0"/>
          </a:p>
          <a:p>
            <a:endParaRPr lang="cs-CZ" dirty="0"/>
          </a:p>
          <a:p>
            <a:endParaRPr lang="cs-CZ" dirty="0"/>
          </a:p>
          <a:p>
            <a:endParaRPr lang="cs-CZ" dirty="0"/>
          </a:p>
          <a:p>
            <a:pPr marL="355600" lvl="1" indent="0">
              <a:buNone/>
            </a:pPr>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41</a:t>
            </a:fld>
            <a:endParaRPr lang="cs-CZ"/>
          </a:p>
        </p:txBody>
      </p:sp>
    </p:spTree>
    <p:extLst>
      <p:ext uri="{BB962C8B-B14F-4D97-AF65-F5344CB8AC3E}">
        <p14:creationId xmlns:p14="http://schemas.microsoft.com/office/powerpoint/2010/main" val="3299117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21BACFB0-331E-41DC-8963-46908672692B}"/>
              </a:ext>
            </a:extLst>
          </p:cNvPr>
          <p:cNvPicPr>
            <a:picLocks noChangeAspect="1"/>
          </p:cNvPicPr>
          <p:nvPr/>
        </p:nvPicPr>
        <p:blipFill>
          <a:blip r:embed="rId2"/>
          <a:stretch>
            <a:fillRect/>
          </a:stretch>
        </p:blipFill>
        <p:spPr>
          <a:xfrm>
            <a:off x="1184246" y="125148"/>
            <a:ext cx="9823508" cy="6607703"/>
          </a:xfrm>
          <a:prstGeom prst="rect">
            <a:avLst/>
          </a:prstGeom>
        </p:spPr>
      </p:pic>
    </p:spTree>
    <p:extLst>
      <p:ext uri="{BB962C8B-B14F-4D97-AF65-F5344CB8AC3E}">
        <p14:creationId xmlns:p14="http://schemas.microsoft.com/office/powerpoint/2010/main" val="1355519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43</a:t>
            </a:fld>
            <a:endParaRPr lang="cs-CZ"/>
          </a:p>
        </p:txBody>
      </p:sp>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a:xfrm>
            <a:off x="838199" y="410462"/>
            <a:ext cx="10515600" cy="2852737"/>
          </a:xfrm>
        </p:spPr>
        <p:txBody>
          <a:bodyPr>
            <a:normAutofit/>
          </a:bodyPr>
          <a:lstStyle/>
          <a:p>
            <a:pPr algn="ctr"/>
            <a:r>
              <a:rPr lang="cs-CZ" dirty="0"/>
              <a:t>Děkuji za pozornost.</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type="body" idx="1"/>
          </p:nvPr>
        </p:nvSpPr>
        <p:spPr>
          <a:xfrm>
            <a:off x="845298" y="4196197"/>
            <a:ext cx="10515600" cy="1500187"/>
          </a:xfrm>
        </p:spPr>
        <p:txBody>
          <a:bodyPr>
            <a:normAutofit fontScale="92500" lnSpcReduction="10000"/>
          </a:bodyPr>
          <a:lstStyle/>
          <a:p>
            <a:r>
              <a:rPr lang="cs-CZ" sz="2200" dirty="0"/>
              <a:t>Ing. Jiří Verner</a:t>
            </a:r>
          </a:p>
          <a:p>
            <a:r>
              <a:rPr lang="cs-CZ" sz="2200" dirty="0"/>
              <a:t>referent oddělení SH</a:t>
            </a:r>
          </a:p>
          <a:p>
            <a:r>
              <a:rPr lang="cs-CZ" sz="2200" dirty="0"/>
              <a:t>e-mail: jverner@kr-kralovehradecky.cz</a:t>
            </a:r>
          </a:p>
          <a:p>
            <a:r>
              <a:rPr lang="cs-CZ" sz="2200" dirty="0"/>
              <a:t>mob. 722 992 822</a:t>
            </a:r>
          </a:p>
          <a:p>
            <a:endParaRPr lang="cs-CZ" sz="2400" dirty="0"/>
          </a:p>
          <a:p>
            <a:endParaRPr lang="cs-CZ" sz="2400" dirty="0"/>
          </a:p>
          <a:p>
            <a:endParaRPr lang="cs-CZ" dirty="0"/>
          </a:p>
          <a:p>
            <a:endParaRPr lang="cs-CZ" dirty="0"/>
          </a:p>
          <a:p>
            <a:endParaRPr lang="cs-CZ" dirty="0"/>
          </a:p>
          <a:p>
            <a:endParaRPr lang="cs-CZ" dirty="0"/>
          </a:p>
          <a:p>
            <a:pPr marL="355600" lvl="1" indent="0">
              <a:buNone/>
            </a:pPr>
            <a:endParaRPr lang="cs-CZ" dirty="0"/>
          </a:p>
          <a:p>
            <a:pPr marL="0" indent="0">
              <a:buNone/>
            </a:pPr>
            <a:endParaRPr lang="cs-CZ" b="1" dirty="0"/>
          </a:p>
          <a:p>
            <a:pPr lvl="1"/>
            <a:endParaRPr lang="cs-CZ" dirty="0"/>
          </a:p>
          <a:p>
            <a:pPr lvl="2"/>
            <a:endParaRPr lang="pl-PL" dirty="0"/>
          </a:p>
          <a:p>
            <a:pPr lvl="2"/>
            <a:endParaRPr lang="pl-PL" dirty="0"/>
          </a:p>
          <a:p>
            <a:pPr lvl="2"/>
            <a:endParaRPr lang="pl-PL" dirty="0"/>
          </a:p>
          <a:p>
            <a:pPr lvl="2"/>
            <a:endParaRPr lang="cs-CZ" dirty="0"/>
          </a:p>
        </p:txBody>
      </p:sp>
    </p:spTree>
    <p:extLst>
      <p:ext uri="{BB962C8B-B14F-4D97-AF65-F5344CB8AC3E}">
        <p14:creationId xmlns:p14="http://schemas.microsoft.com/office/powerpoint/2010/main" val="160757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lnSpcReduction="10000"/>
          </a:bodyPr>
          <a:lstStyle/>
          <a:p>
            <a:r>
              <a:rPr lang="cs-CZ" b="1" dirty="0"/>
              <a:t>§ 25 zákona o PK </a:t>
            </a:r>
            <a:r>
              <a:rPr lang="cs-CZ" dirty="0"/>
              <a:t>– zvláštní užívání dálnic, silnic a místních komunikací jiným než obvyklým způsobem nebo k jiným účelům, než pro které jsou určeny (dále jen „zvláštní užívání“):</a:t>
            </a:r>
          </a:p>
          <a:p>
            <a:pPr lvl="1"/>
            <a:r>
              <a:rPr lang="cs-CZ" dirty="0"/>
              <a:t>pro zvláštní užívání je třeba povolení příslušného silničního správního úřadu vydaného s předchozím souhlasem vlastníka dotčené pozemní komunikace, a může-li zvláštní užívání ovlivnit bezpečnost nebo plynulost silničního provozu, také s předchozím souhlasem Ministerstva vnitra, jde-li o dálnici, v ostatních případech se souhlasem Policie České republiky,</a:t>
            </a:r>
          </a:p>
          <a:p>
            <a:pPr lvl="1"/>
            <a:r>
              <a:rPr lang="cs-CZ" dirty="0"/>
              <a:t>silniční správní úřad vydá rozhodnutí o povolení zvláštního užívání na základě písemné žádosti na dobu určitou a v rozhodnutí stanoví podmínky zvláštního užívání. Povolení ke zvláštnímu užívání nezbavuje uživatele povinnosti k náhradám za poškození nebo znečištění dálnice, silnice nebo místní komunikace,</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5</a:t>
            </a:fld>
            <a:endParaRPr lang="cs-CZ"/>
          </a:p>
        </p:txBody>
      </p:sp>
    </p:spTree>
    <p:extLst>
      <p:ext uri="{BB962C8B-B14F-4D97-AF65-F5344CB8AC3E}">
        <p14:creationId xmlns:p14="http://schemas.microsoft.com/office/powerpoint/2010/main" val="1639428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p:txBody>
          <a:bodyPr>
            <a:normAutofit/>
          </a:bodyPr>
          <a:lstStyle/>
          <a:p>
            <a:pPr lvl="1"/>
            <a:r>
              <a:rPr lang="cs-CZ" dirty="0"/>
              <a:t>porušuje-li právnická nebo fyzická osoba podmínky stanovené v rozhodnutí o vydání povolení, silniční správní úřad rozhodne o odnětí povolení. Právnické nebo fyzické osobě, které bylo odňato povolení ke zvláštnímu užívání, lze udělit povolení ke zvláštnímu užívání na základě znovu podané žádosti nejdříve po uplynutí tří let ode dne, kdy nabylo rozhodnutí o odnětí povolení ke zvláštnímu užívání právní moci.</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6</a:t>
            </a:fld>
            <a:endParaRPr lang="cs-CZ"/>
          </a:p>
        </p:txBody>
      </p:sp>
    </p:spTree>
    <p:extLst>
      <p:ext uri="{BB962C8B-B14F-4D97-AF65-F5344CB8AC3E}">
        <p14:creationId xmlns:p14="http://schemas.microsoft.com/office/powerpoint/2010/main" val="3830788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609313"/>
          </a:xfrm>
        </p:spPr>
        <p:txBody>
          <a:bodyPr>
            <a:normAutofit/>
          </a:bodyPr>
          <a:lstStyle/>
          <a:p>
            <a:pPr lvl="1"/>
            <a:r>
              <a:rPr lang="cs-CZ" dirty="0"/>
              <a:t>Zvláštní užívání spočívající ve zřízení a provozování RZ (ve smyslu § 25 odst. 7 zákona o PK) může povolit příslušný silniční správní úřad nejdéle na dobu pěti let, pokud bude splňovat následující podmínky:</a:t>
            </a:r>
          </a:p>
          <a:p>
            <a:pPr marL="1066800" lvl="3" indent="0">
              <a:buNone/>
            </a:pPr>
            <a:r>
              <a:rPr lang="cs-CZ" dirty="0"/>
              <a:t>1. Nebude jej možné zaměnit s dopravními značkami ani dopravními zařízeními.</a:t>
            </a:r>
          </a:p>
          <a:p>
            <a:pPr marL="1066800" lvl="3" indent="0">
              <a:buNone/>
            </a:pPr>
            <a:r>
              <a:rPr lang="cs-CZ" dirty="0"/>
              <a:t>2. Nebude oslňovat uživatele dotčené pozemní komunikace nebo jinak narušovat provoz na pozemní komunikaci.</a:t>
            </a:r>
          </a:p>
          <a:p>
            <a:pPr marL="1066800" lvl="3" indent="0">
              <a:buNone/>
            </a:pPr>
            <a:r>
              <a:rPr lang="cs-CZ" dirty="0"/>
              <a:t>3. Pozemní komunikace v místě, kde je umístěno reklamní zařízení, bude vybavena na náklad vlastníka RZ svodidly nebo jinak zabezpečena proti možnému střetu vozidel s konstrukcí RZ.</a:t>
            </a:r>
          </a:p>
          <a:p>
            <a:pPr marL="1066800" lvl="3" indent="0">
              <a:buNone/>
            </a:pPr>
            <a:r>
              <a:rPr lang="cs-CZ" dirty="0"/>
              <a:t>4. RZ bude sloužit k označení provozovny nacházející se v souvisle zastavěném území obce podle § 30 odst. 3 zákona o PK ve vzdálenosti do 50 metrů od RZ nebo mimo souvisle zastavěné území obce v silničním ochranném pásmu ve vzdálenosti do 200 metrů od RZ, jedná-li se o RZ, silnici I. třídy nebo na jejich silničním pomocném pozemku.</a:t>
            </a:r>
          </a:p>
          <a:p>
            <a:pPr lvl="1"/>
            <a:r>
              <a:rPr lang="cs-CZ" dirty="0"/>
              <a:t>Podmínky stanovené v povolení musí trvat po celou dobu platnosti povolení. Zánik některé z podmínek je povinen vlastník RZ oznámit do 30 dnů příslušnému silničnímu správnímu úřadu, který povolení odejme.</a:t>
            </a:r>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7</a:t>
            </a:fld>
            <a:endParaRPr lang="cs-CZ"/>
          </a:p>
        </p:txBody>
      </p:sp>
    </p:spTree>
    <p:extLst>
      <p:ext uri="{BB962C8B-B14F-4D97-AF65-F5344CB8AC3E}">
        <p14:creationId xmlns:p14="http://schemas.microsoft.com/office/powerpoint/2010/main" val="136032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609313"/>
          </a:xfrm>
        </p:spPr>
        <p:txBody>
          <a:bodyPr>
            <a:normAutofit fontScale="92500" lnSpcReduction="20000"/>
          </a:bodyPr>
          <a:lstStyle/>
          <a:p>
            <a:pPr lvl="1"/>
            <a:r>
              <a:rPr lang="cs-CZ" dirty="0"/>
              <a:t>Odstavce 10 a 11 § 25 zákona o PK řeší odstranění RZ bez příslušného povolení zvláštního užívání:</a:t>
            </a:r>
          </a:p>
          <a:p>
            <a:pPr lvl="2"/>
            <a:r>
              <a:rPr lang="cs-CZ" dirty="0"/>
              <a:t>silniční správní úřad je povinen do sedmi dnů ode dne, kdy se dozvěděl o zřízení nebo existenci RZ umístěného na dálnici, silnici nebo místní komunikace bez příslušného povolení vyzvat vlastníka RZ k jeho odstranění,</a:t>
            </a:r>
          </a:p>
          <a:p>
            <a:pPr lvl="2"/>
            <a:r>
              <a:rPr lang="cs-CZ" dirty="0"/>
              <a:t>vlastník RZ je povinen RZ neprodleně, nejdéle do pěti pracovních dnů po doručení výzvy odstranit,</a:t>
            </a:r>
          </a:p>
          <a:p>
            <a:pPr lvl="2"/>
            <a:r>
              <a:rPr lang="cs-CZ" dirty="0"/>
              <a:t>neučiní-li tak, je silniční správní úřad povinen reklamu do 15 pracovních dnů zakrýt a následně zajistit odstranění a likvidaci RZ na náklady vlastníka RZ,</a:t>
            </a:r>
          </a:p>
          <a:p>
            <a:pPr lvl="2"/>
            <a:r>
              <a:rPr lang="cs-CZ" dirty="0"/>
              <a:t>odstranění RZ a jeho likvidace bude provedeno bez ohledu na skutečnost, zda RZ bylo povoleno stavebním úřadem,</a:t>
            </a:r>
          </a:p>
          <a:p>
            <a:pPr lvl="2"/>
            <a:r>
              <a:rPr lang="cs-CZ" dirty="0"/>
              <a:t>v případě, že silniční správní úřad nemůže dohledat vlastníka RZ, zveřejní výzvu k odstranění RZ způsobem v místě obvyklým a po marném uplynutí lhůty 10 dnů ode dne zveřejnění výzvy je povinen reklamu do 15 pracovních dnů zakrýt a následně zajistit odstranění a likvidaci RZ na náklady vlastníka dotčené pozemní komunikace nebo jejího správce,</a:t>
            </a:r>
          </a:p>
          <a:p>
            <a:pPr lvl="2"/>
            <a:r>
              <a:rPr lang="cs-CZ" dirty="0"/>
              <a:t>odstranění RZ a jeho likvidace bude provedeno bez ohledu na skutečnost, zda RZ bylo povoleno stavebním úřadem.</a:t>
            </a:r>
          </a:p>
          <a:p>
            <a:pPr marL="355600" lvl="1" indent="0">
              <a:buNone/>
            </a:pPr>
            <a:endParaRPr lang="cs-CZ" dirty="0"/>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8</a:t>
            </a:fld>
            <a:endParaRPr lang="cs-CZ"/>
          </a:p>
        </p:txBody>
      </p:sp>
    </p:spTree>
    <p:extLst>
      <p:ext uri="{BB962C8B-B14F-4D97-AF65-F5344CB8AC3E}">
        <p14:creationId xmlns:p14="http://schemas.microsoft.com/office/powerpoint/2010/main" val="165828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D9A0E-205B-2D4C-A8B2-D3BCDA502E74}"/>
              </a:ext>
            </a:extLst>
          </p:cNvPr>
          <p:cNvSpPr>
            <a:spLocks noGrp="1"/>
          </p:cNvSpPr>
          <p:nvPr>
            <p:ph type="title"/>
          </p:nvPr>
        </p:nvSpPr>
        <p:spPr/>
        <p:txBody>
          <a:bodyPr>
            <a:normAutofit fontScale="90000"/>
          </a:bodyPr>
          <a:lstStyle/>
          <a:p>
            <a:r>
              <a:rPr lang="cs-CZ" dirty="0"/>
              <a:t>Zákon č. 13/1997 Sb., zákon o PK</a:t>
            </a:r>
          </a:p>
        </p:txBody>
      </p:sp>
      <p:sp>
        <p:nvSpPr>
          <p:cNvPr id="3" name="Zástupný obsah 2">
            <a:extLst>
              <a:ext uri="{FF2B5EF4-FFF2-40B4-BE49-F238E27FC236}">
                <a16:creationId xmlns:a16="http://schemas.microsoft.com/office/drawing/2014/main" id="{782346E1-E925-3947-8641-F6D896AD6028}"/>
              </a:ext>
            </a:extLst>
          </p:cNvPr>
          <p:cNvSpPr>
            <a:spLocks noGrp="1"/>
          </p:cNvSpPr>
          <p:nvPr>
            <p:ph idx="1"/>
          </p:nvPr>
        </p:nvSpPr>
        <p:spPr>
          <a:xfrm>
            <a:off x="838200" y="1304925"/>
            <a:ext cx="10515600" cy="4609313"/>
          </a:xfrm>
        </p:spPr>
        <p:txBody>
          <a:bodyPr>
            <a:normAutofit/>
          </a:bodyPr>
          <a:lstStyle/>
          <a:p>
            <a:pPr lvl="1"/>
            <a:r>
              <a:rPr lang="cs-CZ" dirty="0"/>
              <a:t>Prováděcí předpis (vyhláška č. 104/1997 Sb., kterou se provádí zákon o PK, ve znění pozdějších předpisů) stanoví náležitosti žádosti o povolení zvláštního užívání a náležitosti rozhodnutí zvláštního užívání.</a:t>
            </a:r>
          </a:p>
        </p:txBody>
      </p:sp>
      <p:sp>
        <p:nvSpPr>
          <p:cNvPr id="4" name="Zástupný symbol pro datum 3">
            <a:extLst>
              <a:ext uri="{FF2B5EF4-FFF2-40B4-BE49-F238E27FC236}">
                <a16:creationId xmlns:a16="http://schemas.microsoft.com/office/drawing/2014/main" id="{968250EE-07BD-7D4E-888D-5AB1A9ACB9CB}"/>
              </a:ext>
            </a:extLst>
          </p:cNvPr>
          <p:cNvSpPr>
            <a:spLocks noGrp="1"/>
          </p:cNvSpPr>
          <p:nvPr>
            <p:ph type="dt" sz="half" idx="10"/>
          </p:nvPr>
        </p:nvSpPr>
        <p:spPr/>
        <p:txBody>
          <a:bodyPr/>
          <a:lstStyle/>
          <a:p>
            <a:r>
              <a:rPr lang="cs-CZ"/>
              <a:t>21.04.2023</a:t>
            </a:r>
          </a:p>
        </p:txBody>
      </p:sp>
      <p:sp>
        <p:nvSpPr>
          <p:cNvPr id="5" name="Zástupný symbol pro zápatí 4">
            <a:extLst>
              <a:ext uri="{FF2B5EF4-FFF2-40B4-BE49-F238E27FC236}">
                <a16:creationId xmlns:a16="http://schemas.microsoft.com/office/drawing/2014/main" id="{069504E1-09E6-F24A-9812-BD78907F4E3F}"/>
              </a:ext>
            </a:extLst>
          </p:cNvPr>
          <p:cNvSpPr>
            <a:spLocks noGrp="1"/>
          </p:cNvSpPr>
          <p:nvPr>
            <p:ph type="ftr" sz="quarter" idx="11"/>
          </p:nvPr>
        </p:nvSpPr>
        <p:spPr/>
        <p:txBody>
          <a:bodyPr/>
          <a:lstStyle/>
          <a:p>
            <a:r>
              <a:rPr lang="cs-CZ"/>
              <a:t>Reklamní zařízení na území Královéhradeckého kraje</a:t>
            </a:r>
          </a:p>
        </p:txBody>
      </p:sp>
      <p:sp>
        <p:nvSpPr>
          <p:cNvPr id="6" name="Zástupný symbol pro číslo snímku 5">
            <a:extLst>
              <a:ext uri="{FF2B5EF4-FFF2-40B4-BE49-F238E27FC236}">
                <a16:creationId xmlns:a16="http://schemas.microsoft.com/office/drawing/2014/main" id="{C80FCFC5-66CD-A74B-8BA5-FAD889739443}"/>
              </a:ext>
            </a:extLst>
          </p:cNvPr>
          <p:cNvSpPr>
            <a:spLocks noGrp="1"/>
          </p:cNvSpPr>
          <p:nvPr>
            <p:ph type="sldNum" sz="quarter" idx="12"/>
          </p:nvPr>
        </p:nvSpPr>
        <p:spPr/>
        <p:txBody>
          <a:bodyPr/>
          <a:lstStyle/>
          <a:p>
            <a:fld id="{E2513053-D514-8448-BD9B-6AC86BD996A2}" type="slidenum">
              <a:rPr lang="cs-CZ"/>
              <a:t>9</a:t>
            </a:fld>
            <a:endParaRPr lang="cs-CZ"/>
          </a:p>
        </p:txBody>
      </p:sp>
    </p:spTree>
    <p:extLst>
      <p:ext uri="{BB962C8B-B14F-4D97-AF65-F5344CB8AC3E}">
        <p14:creationId xmlns:p14="http://schemas.microsoft.com/office/powerpoint/2010/main" val="2998926271"/>
      </p:ext>
    </p:extLst>
  </p:cSld>
  <p:clrMapOvr>
    <a:masterClrMapping/>
  </p:clrMapOvr>
</p:sld>
</file>

<file path=ppt/theme/theme1.xml><?xml version="1.0" encoding="utf-8"?>
<a:theme xmlns:a="http://schemas.openxmlformats.org/drawingml/2006/main" name="Motiv Office">
  <a:themeElements>
    <a:clrScheme name="Barvy KHK">
      <a:dk1>
        <a:srgbClr val="2B2B82"/>
      </a:dk1>
      <a:lt1>
        <a:srgbClr val="FFFFFF"/>
      </a:lt1>
      <a:dk2>
        <a:srgbClr val="2B2B82"/>
      </a:dk2>
      <a:lt2>
        <a:srgbClr val="E6E6E6"/>
      </a:lt2>
      <a:accent1>
        <a:srgbClr val="C3001E"/>
      </a:accent1>
      <a:accent2>
        <a:srgbClr val="9D9DA1"/>
      </a:accent2>
      <a:accent3>
        <a:srgbClr val="2B2B82"/>
      </a:accent3>
      <a:accent4>
        <a:srgbClr val="549534"/>
      </a:accent4>
      <a:accent5>
        <a:srgbClr val="FBB824"/>
      </a:accent5>
      <a:accent6>
        <a:srgbClr val="EA3C95"/>
      </a:accent6>
      <a:hlink>
        <a:srgbClr val="2B2B82"/>
      </a:hlink>
      <a:folHlink>
        <a:srgbClr val="2B2B8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2" id="{621A0F06-C68C-6B40-B2FD-73B32FF8D7D1}" vid="{E4057F24-EDAB-2B48-9201-95E380ABC8A6}"/>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525</TotalTime>
  <Words>3643</Words>
  <Application>Microsoft Office PowerPoint</Application>
  <PresentationFormat>Širokoúhlá obrazovka</PresentationFormat>
  <Paragraphs>430</Paragraphs>
  <Slides>43</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43</vt:i4>
      </vt:variant>
    </vt:vector>
  </HeadingPairs>
  <TitlesOfParts>
    <vt:vector size="49" baseType="lpstr">
      <vt:lpstr>Arial</vt:lpstr>
      <vt:lpstr>Calibri</vt:lpstr>
      <vt:lpstr>Franklin Gothic Book</vt:lpstr>
      <vt:lpstr>Franklin Gothic Medium</vt:lpstr>
      <vt:lpstr>System Font Regular</vt:lpstr>
      <vt:lpstr>Motiv Office</vt:lpstr>
      <vt:lpstr>Reklamní zařízení na území Královéhradeckého kraje</vt:lpstr>
      <vt:lpstr>Obsah prezentace</vt:lpstr>
      <vt:lpstr>Legislativa</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13/1997 Sb., zákon o PK</vt:lpstr>
      <vt:lpstr>Zákon č. 361/2000 Sb., zákon o PPK</vt:lpstr>
      <vt:lpstr>Zákon č. 250/2016 Sb., zákon o přestupcích</vt:lpstr>
      <vt:lpstr>Zákon č. 183/2000 Sb., SZ</vt:lpstr>
      <vt:lpstr>Vyhláška č. 201/2006 Sb.</vt:lpstr>
      <vt:lpstr>Postup při odstranění RZ</vt:lpstr>
      <vt:lpstr>Postup při odstranění RZ</vt:lpstr>
      <vt:lpstr>Postup při odstranění RZ</vt:lpstr>
      <vt:lpstr>Postup při odstranění RZ</vt:lpstr>
      <vt:lpstr>Postup při odstranění RZ</vt:lpstr>
      <vt:lpstr>Postup při odstranění RZ</vt:lpstr>
      <vt:lpstr>Postup při odstranění RZ</vt:lpstr>
      <vt:lpstr>Postup při odstranění RZ</vt:lpstr>
      <vt:lpstr>Postup při odstranění RZ</vt:lpstr>
      <vt:lpstr>Postup při odstranění RZ</vt:lpstr>
      <vt:lpstr>Seznam společností provozujících RZ</vt:lpstr>
      <vt:lpstr>Statistické údaje</vt:lpstr>
      <vt:lpstr>Statistické údaje</vt:lpstr>
      <vt:lpstr>Povolení RZ </vt:lpstr>
      <vt:lpstr>Řešení přestupků </vt:lpstr>
      <vt:lpstr>Prezentace aplikace PowerPoint</vt:lpstr>
      <vt:lpstr>Prezentace aplikace PowerPoint</vt:lpstr>
      <vt:lpstr>Řešení přestupků </vt:lpstr>
      <vt:lpstr>Prezentace aplikace PowerPoint</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Veřejná vyhláška</dc:title>
  <dc:creator>Šafářová Jana Ing.;jverner@kr-kralovehradecky.cz</dc:creator>
  <cp:lastModifiedBy>Verner Jiří Ing.</cp:lastModifiedBy>
  <cp:revision>44</cp:revision>
  <dcterms:created xsi:type="dcterms:W3CDTF">2021-07-30T10:57:29Z</dcterms:created>
  <dcterms:modified xsi:type="dcterms:W3CDTF">2023-04-21T05:59:09Z</dcterms:modified>
</cp:coreProperties>
</file>