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4342" r:id="rId1"/>
  </p:sldMasterIdLst>
  <p:notesMasterIdLst>
    <p:notesMasterId r:id="rId22"/>
  </p:notesMasterIdLst>
  <p:handoutMasterIdLst>
    <p:handoutMasterId r:id="rId23"/>
  </p:handoutMasterIdLst>
  <p:sldIdLst>
    <p:sldId id="330" r:id="rId2"/>
    <p:sldId id="331" r:id="rId3"/>
    <p:sldId id="332" r:id="rId4"/>
    <p:sldId id="335" r:id="rId5"/>
    <p:sldId id="334" r:id="rId6"/>
    <p:sldId id="336" r:id="rId7"/>
    <p:sldId id="337" r:id="rId8"/>
    <p:sldId id="296" r:id="rId9"/>
    <p:sldId id="342" r:id="rId10"/>
    <p:sldId id="343" r:id="rId11"/>
    <p:sldId id="297" r:id="rId12"/>
    <p:sldId id="299" r:id="rId13"/>
    <p:sldId id="301" r:id="rId14"/>
    <p:sldId id="303" r:id="rId15"/>
    <p:sldId id="302" r:id="rId16"/>
    <p:sldId id="340" r:id="rId17"/>
    <p:sldId id="318" r:id="rId18"/>
    <p:sldId id="321" r:id="rId19"/>
    <p:sldId id="322" r:id="rId20"/>
    <p:sldId id="267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58">
          <p15:clr>
            <a:srgbClr val="A4A3A4"/>
          </p15:clr>
        </p15:guide>
        <p15:guide id="2" pos="2861">
          <p15:clr>
            <a:srgbClr val="A4A3A4"/>
          </p15:clr>
        </p15:guide>
        <p15:guide id="3" orient="horz" pos="1811">
          <p15:clr>
            <a:srgbClr val="A4A3A4"/>
          </p15:clr>
        </p15:guide>
        <p15:guide id="4" pos="28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ahomíra Franzová" initials="DF" lastIdx="6" clrIdx="0">
    <p:extLst/>
  </p:cmAuthor>
  <p:cmAuthor id="2" name="User" initials="U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728" autoAdjust="0"/>
    <p:restoredTop sz="86387" autoAdjust="0"/>
  </p:normalViewPr>
  <p:slideViewPr>
    <p:cSldViewPr snapToGrid="0" snapToObjects="1" showGuides="1">
      <p:cViewPr varScale="1">
        <p:scale>
          <a:sx n="98" d="100"/>
          <a:sy n="98" d="100"/>
        </p:scale>
        <p:origin x="1572" y="90"/>
      </p:cViewPr>
      <p:guideLst>
        <p:guide orient="horz" pos="1358"/>
        <p:guide pos="2861"/>
        <p:guide orient="horz" pos="1811"/>
        <p:guide pos="2881"/>
      </p:guideLst>
    </p:cSldViewPr>
  </p:slideViewPr>
  <p:outlineViewPr>
    <p:cViewPr>
      <p:scale>
        <a:sx n="33" d="100"/>
        <a:sy n="33" d="100"/>
      </p:scale>
      <p:origin x="0" y="-8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1" d="100"/>
        <a:sy n="171" d="100"/>
      </p:scale>
      <p:origin x="0" y="-20872"/>
    </p:cViewPr>
  </p:sorterViewPr>
  <p:notesViewPr>
    <p:cSldViewPr snapToGrid="0" snapToObjects="1"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0BFDF-F024-4DD0-AFAF-C9EAFF16E762}" type="datetimeFigureOut">
              <a:rPr lang="cs-CZ" smtClean="0"/>
              <a:t>27.05.2019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/>
              <a:t>Projekt "Podpora center duševního zdraví I"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84D2A-A165-43B0-8385-9CEEB0708F2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009690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A54C5-F07C-EA44-9EE5-5C975C01B26A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/>
              <a:t>Projekt "Podpora center duševního zdraví I"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A1EB1-8B5F-3C49-9259-C1AB6F1026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39706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"Podpora center duševního zdraví I"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605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Projekt "Podpora center duševního zdraví I"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8099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Asi bych ještě</a:t>
            </a:r>
            <a:r>
              <a:rPr lang="cs-CZ" baseline="0"/>
              <a:t> zdůraznila, že dotazy na stanislava.polanecka@mzcr.cz a v kopii vždy na cdz1@mzcr.cz 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pl-PL"/>
              <a:t>Projekt "Podpora center duševního zdraví I"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6073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forma pruh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343" y="1804819"/>
            <a:ext cx="9144000" cy="17698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143" y="2263391"/>
            <a:ext cx="7772400" cy="964955"/>
          </a:xfrm>
          <a:solidFill>
            <a:schemeClr val="bg1">
              <a:alpha val="90000"/>
            </a:schemeClr>
          </a:solidFill>
          <a:effectLst>
            <a:softEdge rad="63500"/>
          </a:effectLst>
        </p:spPr>
        <p:txBody>
          <a:bodyPr anchor="ctr"/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29023"/>
            <a:ext cx="6400800" cy="130977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subtitle</a:t>
            </a:r>
            <a:r>
              <a:rPr lang="cs-CZ" dirty="0"/>
              <a:t>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77D7E-FBF7-4D65-9F1C-A5EA467C0791}" type="datetime1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"Podpora vzniku Center duševního zdraví I"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A99F-1C57-1B46-9DDF-3337FC69803B}" type="slidenum">
              <a:rPr lang="cs-CZ" smtClean="0"/>
              <a:t>‹#›</a:t>
            </a:fld>
            <a:endParaRPr lang="cs-CZ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850" y="5996352"/>
            <a:ext cx="3226987" cy="720000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33" y="107190"/>
            <a:ext cx="3473543" cy="720000"/>
          </a:xfrm>
          <a:prstGeom prst="rect">
            <a:avLst/>
          </a:prstGeom>
        </p:spPr>
      </p:pic>
      <p:pic>
        <p:nvPicPr>
          <p:cNvPr id="18" name="Obrázek 1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233" y="107190"/>
            <a:ext cx="3826767" cy="79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5212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0E71C-BA62-43BC-A86F-B46505830A66}" type="datetime1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"Podpora vzniku Center duševního zdraví I"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549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5" y="4171949"/>
            <a:ext cx="5457919" cy="1085851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5" y="389968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4FBE3D3C-C67B-4EED-A884-EE58A214F01C}" type="datetime1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2"/>
            <a:ext cx="4734112" cy="365125"/>
          </a:xfrm>
        </p:spPr>
        <p:txBody>
          <a:bodyPr/>
          <a:lstStyle/>
          <a:p>
            <a:r>
              <a:rPr lang="pl-PL"/>
              <a:t>Projekt "Podpora vzniku Center duševního zdraví I"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2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6417808" cy="826997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F1F65-9BC0-4660-A346-A5F57AF86782}" type="datetime1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"Podpora vzniku Center duševního zdraví I" 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8833"/>
            <a:ext cx="9144000" cy="59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903" y="73906"/>
            <a:ext cx="1936194" cy="432000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38" y="96416"/>
            <a:ext cx="2084127" cy="432000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31" y="96416"/>
            <a:ext cx="2261271" cy="46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35680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19361"/>
            <a:ext cx="7772400" cy="1362075"/>
          </a:xfrm>
        </p:spPr>
        <p:txBody>
          <a:bodyPr anchor="t">
            <a:noAutofit/>
          </a:bodyPr>
          <a:lstStyle>
            <a:lvl1pPr algn="l">
              <a:defRPr sz="3600" b="1" cap="all"/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8E7E1-9118-43AF-899C-BBAF6D632352}" type="datetime1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"Podpora vzniku Center duševního zdraví I"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A99F-1C57-1B46-9DDF-3337FC69803B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765" y="6272220"/>
            <a:ext cx="1936194" cy="43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00" y="6294730"/>
            <a:ext cx="2084127" cy="432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793" y="6294730"/>
            <a:ext cx="2261271" cy="468000"/>
          </a:xfrm>
          <a:prstGeom prst="rect">
            <a:avLst/>
          </a:prstGeom>
          <a:noFill/>
        </p:spPr>
      </p:pic>
      <p:pic>
        <p:nvPicPr>
          <p:cNvPr id="11" name="Picture 6" descr="Reforma pruh.png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754061"/>
            <a:ext cx="9144000" cy="176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565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4176C-E71A-4D86-BB9D-5D0A0D466F77}" type="datetime1">
              <a:rPr lang="en-US" smtClean="0"/>
              <a:t>5/27/2019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"Podpora vzniku Center duševního zdraví I" 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8833"/>
            <a:ext cx="9144000" cy="59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903" y="73906"/>
            <a:ext cx="1936194" cy="432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38" y="96416"/>
            <a:ext cx="2084127" cy="4320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31" y="96416"/>
            <a:ext cx="2261271" cy="46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4425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48E9B-A893-44BA-99FA-FDA42081E3FF}" type="datetime1">
              <a:rPr lang="en-US" smtClean="0"/>
              <a:t>5/27/2019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"Podpora vzniku Center duševního zdraví I" </a:t>
            </a: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7621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B33C-77F6-41A7-B331-2CD828C96AD5}" type="datetime1">
              <a:rPr lang="en-US" smtClean="0"/>
              <a:t>5/27/2019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"Podpora vzniku Center duševního zdraví I" 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33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6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6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6C54-F443-4CFF-8B01-11B6328C7591}" type="datetime1">
              <a:rPr lang="en-US" smtClean="0"/>
              <a:t>5/27/2019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"Podpora vzniku Center duševního zdraví I" 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6330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217D1-963F-4106-A68E-AC283FB00662}" type="datetime1">
              <a:rPr lang="en-US" smtClean="0"/>
              <a:t>5/27/2019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"Podpora vzniku Center duševního zdraví I" 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735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0A327-8C2E-46A1-B30A-63CC64A4083F}" type="datetime1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Projekt "Podpora vzniku Center duševního zdraví I"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284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64178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/>
              <a:t>Second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15803-8FEE-4CDD-8A0F-02514B2ED877}" type="datetime1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Projekt "Podpora vzniku Center duševního zdraví I" 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27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3" r:id="rId1"/>
    <p:sldLayoutId id="2147484344" r:id="rId2"/>
    <p:sldLayoutId id="2147484345" r:id="rId3"/>
    <p:sldLayoutId id="2147484346" r:id="rId4"/>
    <p:sldLayoutId id="2147484348" r:id="rId5"/>
    <p:sldLayoutId id="2147484349" r:id="rId6"/>
    <p:sldLayoutId id="2147484350" r:id="rId7"/>
    <p:sldLayoutId id="2147484351" r:id="rId8"/>
    <p:sldLayoutId id="2147484352" r:id="rId9"/>
    <p:sldLayoutId id="2147484353" r:id="rId10"/>
    <p:sldLayoutId id="2147484302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mzcr@mzcr.cz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zcr.cz/Uni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143" y="2183642"/>
            <a:ext cx="7772400" cy="1044705"/>
          </a:xfrm>
        </p:spPr>
        <p:txBody>
          <a:bodyPr>
            <a:noAutofit/>
          </a:bodyPr>
          <a:lstStyle/>
          <a:p>
            <a:r>
              <a:rPr lang="cs-CZ" sz="1600" dirty="0"/>
              <a:t>Seminář pro žadatele o poskytnutí dotace z Programu podpory Nových služeb realizovaného v rámci projektu „Podpora nových služeb v péči o duševně nemocné“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6603" y="3521122"/>
            <a:ext cx="7512940" cy="2511189"/>
          </a:xfrm>
        </p:spPr>
        <p:txBody>
          <a:bodyPr>
            <a:noAutofit/>
          </a:bodyPr>
          <a:lstStyle/>
          <a:p>
            <a:r>
              <a:rPr lang="cs-CZ" sz="1800" b="1" dirty="0">
                <a:solidFill>
                  <a:schemeClr val="tx1"/>
                </a:solidFill>
              </a:rPr>
              <a:t>Gestor</a:t>
            </a:r>
          </a:p>
          <a:p>
            <a:r>
              <a:rPr lang="cs-CZ" sz="1800" dirty="0">
                <a:solidFill>
                  <a:schemeClr val="tx1"/>
                </a:solidFill>
              </a:rPr>
              <a:t>Mgr. Klára Šimáčková Laurenčíková</a:t>
            </a:r>
          </a:p>
          <a:p>
            <a:r>
              <a:rPr lang="cs-CZ" sz="1800" b="1" dirty="0">
                <a:solidFill>
                  <a:schemeClr val="tx1"/>
                </a:solidFill>
              </a:rPr>
              <a:t>Metodik</a:t>
            </a:r>
          </a:p>
          <a:p>
            <a:r>
              <a:rPr lang="cs-CZ" sz="1800" dirty="0">
                <a:solidFill>
                  <a:schemeClr val="tx1"/>
                </a:solidFill>
              </a:rPr>
              <a:t>Bc. Ladislav Brynych</a:t>
            </a:r>
          </a:p>
          <a:p>
            <a:r>
              <a:rPr lang="cs-CZ" sz="1800" b="1" dirty="0">
                <a:solidFill>
                  <a:schemeClr val="tx1"/>
                </a:solidFill>
              </a:rPr>
              <a:t>Projektový Manažer</a:t>
            </a:r>
          </a:p>
          <a:p>
            <a:r>
              <a:rPr lang="cs-CZ" sz="1800" dirty="0">
                <a:solidFill>
                  <a:schemeClr val="tx1"/>
                </a:solidFill>
              </a:rPr>
              <a:t>Mgr. Miloslava Vlková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1009934"/>
            <a:ext cx="6400800" cy="4503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b="1" dirty="0">
                <a:solidFill>
                  <a:schemeClr val="tx1"/>
                </a:solidFill>
              </a:rPr>
              <a:t>Podpora nových služeb v péči o duševně nemocné </a:t>
            </a:r>
          </a:p>
          <a:p>
            <a:r>
              <a:rPr lang="cs-CZ" sz="1800" b="1" dirty="0" err="1">
                <a:solidFill>
                  <a:schemeClr val="tx1"/>
                </a:solidFill>
              </a:rPr>
              <a:t>reg</a:t>
            </a:r>
            <a:r>
              <a:rPr lang="cs-CZ" sz="1800" b="1" dirty="0">
                <a:solidFill>
                  <a:schemeClr val="tx1"/>
                </a:solidFill>
              </a:rPr>
              <a:t>. č. projektu:  CZ.03.2.63/0.0/0.0/15_039/0008217</a:t>
            </a:r>
          </a:p>
        </p:txBody>
      </p:sp>
    </p:spTree>
    <p:extLst>
      <p:ext uri="{BB962C8B-B14F-4D97-AF65-F5344CB8AC3E}">
        <p14:creationId xmlns:p14="http://schemas.microsoft.com/office/powerpoint/2010/main" val="3449951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199" y="667036"/>
            <a:ext cx="6895707" cy="826997"/>
          </a:xfrm>
        </p:spPr>
        <p:txBody>
          <a:bodyPr>
            <a:noAutofit/>
          </a:bodyPr>
          <a:lstStyle/>
          <a:p>
            <a:r>
              <a:rPr lang="cs-CZ" sz="2800" dirty="0"/>
              <a:t>Proces registrace u zdravotních služeb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sz="2500" dirty="0"/>
              <a:t>1</a:t>
            </a:r>
            <a:r>
              <a:rPr lang="cs-CZ" sz="2500" b="1" dirty="0"/>
              <a:t>. Žádost o registraci </a:t>
            </a:r>
            <a:r>
              <a:rPr lang="cs-CZ" sz="2500" dirty="0"/>
              <a:t>- opět kraj, tentokrát zdravotní odbor - nutné je doložit mnoho podkladů dle typu služby a  nejnáročnější je registrace ambulance psychiatra. Spočívá jednak v nutnosti provozu v prostorech kolaudovaných pro poskytování zdravotních služeb - v případě, že není služba poskytovaná v takových prostorách je nutné provést rekolaudaci a k té se vyjadřují všemožné orgány včetně hasičů. K registraci je  nutné doložit provozní řád schválený KHS a personálie. Rozhoduje krajský úřad, příslušný odbor zdravotnictví. Služba pak dostává Rozhodnutí o registraci (cca 30 dní).</a:t>
            </a:r>
            <a:br>
              <a:rPr lang="cs-CZ" sz="2500" dirty="0"/>
            </a:br>
            <a:br>
              <a:rPr lang="cs-CZ" sz="2500" dirty="0"/>
            </a:br>
            <a:r>
              <a:rPr lang="cs-CZ" sz="2500" dirty="0"/>
              <a:t>2. Na základě udělení Rozhodnutí o registraci služeb musí zájemce vyvolat výběrové řízení na pro danou odbornost, které mu umožní uzavřít smlouvy se ZP. Do tohoto výběrového řízení musí poslat přihlášku a mohou se do něj hlásit také další subjekty, pokud to uznají za vhodné a splní kritéria. Rozhoduje komise složená ze zástupců kraje, zdravotních pojišťoven a odborného garanta pro danou zdravotní oblast (=3 hlasy). Výsledek není vždy odhadnutelný (30 dní doba pro vyhlášení, pak třeba 14 dní do setkání komise).</a:t>
            </a:r>
            <a:br>
              <a:rPr lang="cs-CZ" sz="2500" dirty="0"/>
            </a:br>
            <a:br>
              <a:rPr lang="cs-CZ" sz="2500" dirty="0"/>
            </a:br>
            <a:r>
              <a:rPr lang="cs-CZ" sz="2500" dirty="0"/>
              <a:t>3. Vítězný uchazeč požádá VZP a SZP o uzavření smlouvy, které je čistě v jejich kompetenci. Rozhodnutí je čistě na ZP. Z toho důvodu je pro piloty nutné mít dohodu se ZP, že s uchazeči, kteří vstoupí do pilotů, uzavře smlouvy (to může být týden, ale také třeba půl roku).</a:t>
            </a:r>
            <a:br>
              <a:rPr lang="cs-CZ" sz="2500" dirty="0"/>
            </a:br>
            <a:br>
              <a:rPr lang="cs-CZ" sz="2500" dirty="0"/>
            </a:br>
            <a:r>
              <a:rPr lang="cs-CZ" sz="2500" dirty="0"/>
              <a:t>Při vyhlašování dotačního řízení je tedy z výše uvedeného zjevné, že je velice dobré mít celý postup schválený kraji (budou počítat s žádostmi a snad i ochotné vydat Pověření pro piloty). A se ZP - bez není možné služby financovat a rozhodně budou chtít pilotní provoz hodnotit z nákladového i kvalitativního hlediska = sledování pomocí signálních kódů zahrnující služby poskytované v režimu sociální služby.</a:t>
            </a:r>
            <a:br>
              <a:rPr lang="cs-CZ" sz="2500" dirty="0"/>
            </a:b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2589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Žádost o dotaci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000" dirty="0"/>
              <a:t>Ve stanoveném termínu a ve formuláři včetně všech příloh</a:t>
            </a:r>
          </a:p>
          <a:p>
            <a:r>
              <a:rPr lang="cs-CZ" sz="2000" dirty="0"/>
              <a:t>Vždy pro sociální a zdravotní část odděleně (i v případě jednoho subjektu)</a:t>
            </a:r>
          </a:p>
          <a:p>
            <a:r>
              <a:rPr lang="cs-CZ" sz="2000" dirty="0"/>
              <a:t>Identifikace Žadatele</a:t>
            </a:r>
          </a:p>
          <a:p>
            <a:r>
              <a:rPr lang="cs-CZ" sz="2000" dirty="0"/>
              <a:t>Vymezení „části“ (zdravotní / sociální)</a:t>
            </a:r>
          </a:p>
          <a:p>
            <a:r>
              <a:rPr lang="cs-CZ" sz="2000" dirty="0"/>
              <a:t>Označení komplementární žádosti</a:t>
            </a:r>
          </a:p>
          <a:p>
            <a:r>
              <a:rPr lang="cs-CZ" sz="2000" dirty="0"/>
              <a:t>Zdůvodnění a účel</a:t>
            </a:r>
          </a:p>
          <a:p>
            <a:r>
              <a:rPr lang="cs-CZ" sz="2000" dirty="0"/>
              <a:t>Zkušenost žadatele</a:t>
            </a:r>
          </a:p>
          <a:p>
            <a:r>
              <a:rPr lang="cs-CZ" sz="2000" dirty="0"/>
              <a:t>Termíny realizace</a:t>
            </a:r>
          </a:p>
          <a:p>
            <a:r>
              <a:rPr lang="cs-CZ" sz="2000" dirty="0"/>
              <a:t>Celkové a dílčí (dle „části“) náklady MTDZ</a:t>
            </a:r>
          </a:p>
          <a:p>
            <a:r>
              <a:rPr lang="cs-CZ" sz="2000" dirty="0"/>
              <a:t>Čestné prohlášení</a:t>
            </a:r>
          </a:p>
          <a:p>
            <a:r>
              <a:rPr lang="cs-CZ" sz="2000" dirty="0"/>
              <a:t>Podpis zastupující osoby</a:t>
            </a:r>
          </a:p>
          <a:p>
            <a:r>
              <a:rPr lang="cs-CZ" sz="2000" dirty="0"/>
              <a:t>Přílohy</a:t>
            </a:r>
          </a:p>
          <a:p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79676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Přílohy Žádosti o dotaci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Oprávnění k poskytování zdravotních služeb / Rozhodnutí o registraci sociální služby</a:t>
            </a:r>
          </a:p>
          <a:p>
            <a:r>
              <a:rPr lang="cs-CZ" sz="2000" dirty="0"/>
              <a:t>V případě poskytovatele sociálních služeb – Záznam o projednání záměru MTDZ s příslušným krajským úřadem či Magistrátem Hl. města Prahy </a:t>
            </a:r>
          </a:p>
          <a:p>
            <a:r>
              <a:rPr lang="cs-CZ" sz="2000" dirty="0"/>
              <a:t>Popis zajištění pilotního MTDZ (klíčová pro proces hodnocení)</a:t>
            </a:r>
          </a:p>
          <a:p>
            <a:r>
              <a:rPr lang="cs-CZ" sz="2000" dirty="0"/>
              <a:t>Jmenný seznam pracovníků budoucího MTDZ včetně CV s podpisem</a:t>
            </a:r>
          </a:p>
          <a:p>
            <a:r>
              <a:rPr lang="cs-CZ" sz="2000" dirty="0"/>
              <a:t>Rozpočet</a:t>
            </a:r>
          </a:p>
          <a:p>
            <a:r>
              <a:rPr lang="cs-CZ" sz="2000" dirty="0"/>
              <a:t>Smlouva o spolupráci</a:t>
            </a:r>
          </a:p>
          <a:p>
            <a:r>
              <a:rPr lang="cs-CZ" sz="2000" dirty="0"/>
              <a:t>Jiné přílohy</a:t>
            </a:r>
          </a:p>
        </p:txBody>
      </p:sp>
    </p:spTree>
    <p:extLst>
      <p:ext uri="{BB962C8B-B14F-4D97-AF65-F5344CB8AC3E}">
        <p14:creationId xmlns:p14="http://schemas.microsoft.com/office/powerpoint/2010/main" val="4207075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Podání Žádosti o dotaci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listinné podobě na adresu MZ ČR</a:t>
            </a:r>
          </a:p>
          <a:p>
            <a:pPr marL="1314450" lvl="3" indent="0" fontAlgn="base">
              <a:buNone/>
            </a:pPr>
            <a:r>
              <a:rPr lang="cs-CZ" dirty="0"/>
              <a:t>Ministerstvo zdravotnictví ČR </a:t>
            </a:r>
            <a:endParaRPr lang="cs-CZ" sz="2000" dirty="0"/>
          </a:p>
          <a:p>
            <a:pPr marL="1314450" lvl="3" indent="0" fontAlgn="base">
              <a:buNone/>
            </a:pPr>
            <a:r>
              <a:rPr lang="cs-CZ" dirty="0"/>
              <a:t>Odbor evropských fondů a investičního rozvoje  </a:t>
            </a:r>
            <a:endParaRPr lang="cs-CZ" sz="2400" dirty="0"/>
          </a:p>
          <a:p>
            <a:pPr marL="1314450" lvl="3" indent="0" fontAlgn="base">
              <a:buNone/>
            </a:pPr>
            <a:r>
              <a:rPr lang="cs-CZ" dirty="0"/>
              <a:t>Palackého nám. 4 </a:t>
            </a:r>
          </a:p>
          <a:p>
            <a:pPr marL="1314450" lvl="3" indent="0" fontAlgn="base">
              <a:buNone/>
            </a:pPr>
            <a:r>
              <a:rPr lang="cs-CZ" dirty="0"/>
              <a:t>128 01 Praha 2 </a:t>
            </a:r>
          </a:p>
          <a:p>
            <a:r>
              <a:rPr lang="cs-CZ" dirty="0"/>
              <a:t>Datovou schránkou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Elektronicky na adresu elektronické podatelny MZ ČR</a:t>
            </a:r>
          </a:p>
          <a:p>
            <a:pPr marL="1371600" lvl="3" indent="0">
              <a:buNone/>
            </a:pPr>
            <a:r>
              <a:rPr lang="cs-CZ" dirty="0">
                <a:hlinkClick r:id="rId2"/>
              </a:rPr>
              <a:t>mzcr@mzcr.cz</a:t>
            </a:r>
            <a:endParaRPr lang="cs-CZ" dirty="0"/>
          </a:p>
          <a:p>
            <a:pPr marL="1371600" lvl="3" indent="0">
              <a:buNone/>
            </a:pPr>
            <a:r>
              <a:rPr lang="cs-CZ" dirty="0"/>
              <a:t>Zpráva musí být podepsána uznávaným elektronickým podpisem</a:t>
            </a:r>
          </a:p>
        </p:txBody>
      </p:sp>
    </p:spTree>
    <p:extLst>
      <p:ext uri="{BB962C8B-B14F-4D97-AF65-F5344CB8AC3E}">
        <p14:creationId xmlns:p14="http://schemas.microsoft.com/office/powerpoint/2010/main" val="2075919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6417808" cy="1452050"/>
          </a:xfrm>
        </p:spPr>
        <p:txBody>
          <a:bodyPr>
            <a:normAutofit/>
          </a:bodyPr>
          <a:lstStyle/>
          <a:p>
            <a:r>
              <a:rPr lang="cs-CZ" sz="2800" dirty="0"/>
              <a:t>2. Řízení o poskytnutí dotace</a:t>
            </a:r>
            <a:br>
              <a:rPr lang="cs-CZ" sz="2800" dirty="0"/>
            </a:br>
            <a:br>
              <a:rPr lang="cs-CZ" sz="2800" dirty="0"/>
            </a:br>
            <a:r>
              <a:rPr lang="cs-CZ" sz="2800" dirty="0"/>
              <a:t>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2000" dirty="0"/>
          </a:p>
          <a:p>
            <a:pPr marL="0" indent="0" algn="ctr">
              <a:buNone/>
            </a:pPr>
            <a:endParaRPr lang="cs-CZ" sz="2000" dirty="0"/>
          </a:p>
          <a:p>
            <a:pPr marL="0" indent="0" algn="ctr">
              <a:buNone/>
            </a:pPr>
            <a:r>
              <a:rPr lang="cs-CZ" sz="2000" dirty="0"/>
              <a:t>       </a:t>
            </a:r>
          </a:p>
          <a:p>
            <a:pPr marL="914400" lvl="1" indent="-457200">
              <a:buAutoNum type="arabicParenR"/>
            </a:pPr>
            <a:r>
              <a:rPr lang="cs-CZ" dirty="0"/>
              <a:t>Oprávněnost</a:t>
            </a:r>
          </a:p>
          <a:p>
            <a:pPr marL="914400" lvl="1" indent="-457200">
              <a:buAutoNum type="arabicParenR"/>
            </a:pPr>
            <a:r>
              <a:rPr lang="cs-CZ" dirty="0"/>
              <a:t>Splnění pravidel programu </a:t>
            </a:r>
          </a:p>
          <a:p>
            <a:pPr marL="914400" lvl="1" indent="-457200">
              <a:buAutoNum type="arabicParenR"/>
            </a:pPr>
            <a:r>
              <a:rPr lang="cs-CZ" dirty="0"/>
              <a:t>Odborné</a:t>
            </a:r>
          </a:p>
          <a:p>
            <a:pPr marL="914400" lvl="1" indent="-457200">
              <a:buAutoNum type="arabicParenR"/>
            </a:pPr>
            <a:endParaRPr lang="cs-CZ" dirty="0"/>
          </a:p>
          <a:p>
            <a:pPr marL="0" indent="0">
              <a:buNone/>
            </a:pPr>
            <a:r>
              <a:rPr lang="cs-CZ" sz="2200" b="1" dirty="0"/>
              <a:t>        </a:t>
            </a:r>
            <a:endParaRPr lang="cs-CZ" dirty="0"/>
          </a:p>
          <a:p>
            <a:pPr marL="914400" lvl="1" indent="-457200">
              <a:buAutoNum type="arabicParenR"/>
            </a:pP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pPr marL="1143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17722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199" y="667036"/>
            <a:ext cx="7996989" cy="826997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3. Uzavření právního aktu</a:t>
            </a:r>
            <a:br>
              <a:rPr lang="cs-CZ" dirty="0"/>
            </a:br>
            <a:r>
              <a:rPr lang="cs-CZ" dirty="0"/>
              <a:t>Podmínky vydání Rozhodnutí o poskytnutí dotace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199" y="1963059"/>
            <a:ext cx="8229600" cy="4525963"/>
          </a:xfrm>
        </p:spPr>
        <p:txBody>
          <a:bodyPr>
            <a:normAutofit/>
          </a:bodyPr>
          <a:lstStyle/>
          <a:p>
            <a:r>
              <a:rPr lang="cs-CZ" sz="2000" dirty="0"/>
              <a:t>Kopie smlouvy o běžném účtu</a:t>
            </a:r>
          </a:p>
          <a:p>
            <a:r>
              <a:rPr lang="cs-CZ" sz="2000" dirty="0"/>
              <a:t>Pověření SOHZ (služby obecného hospodářského zájmu)</a:t>
            </a:r>
          </a:p>
          <a:p>
            <a:r>
              <a:rPr lang="cs-CZ" sz="2000" dirty="0"/>
              <a:t>Rozhodnutí o udělení oprávnění poskytovat zdravotní služby v rozsahu stanoveném Programem</a:t>
            </a:r>
          </a:p>
          <a:p>
            <a:r>
              <a:rPr lang="cs-CZ" sz="2000" dirty="0"/>
              <a:t>Smlouva uzavřená mezi žadatelem a zdravotní pojišťovnou</a:t>
            </a:r>
          </a:p>
          <a:p>
            <a:r>
              <a:rPr lang="cs-CZ" sz="2000" dirty="0"/>
              <a:t>Rozhodnutí o registraci s. služby sociální rehabilitace dle §70 v ambulantní a terénní formě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Princip „komplementarity“ – žádost bude zamítnuta při nedoložení a nedoložení pro komplementární žádost</a:t>
            </a:r>
          </a:p>
        </p:txBody>
      </p:sp>
    </p:spTree>
    <p:extLst>
      <p:ext uri="{BB962C8B-B14F-4D97-AF65-F5344CB8AC3E}">
        <p14:creationId xmlns:p14="http://schemas.microsoft.com/office/powerpoint/2010/main" val="40779057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6417808" cy="1510107"/>
          </a:xfrm>
        </p:spPr>
        <p:txBody>
          <a:bodyPr>
            <a:normAutofit/>
          </a:bodyPr>
          <a:lstStyle/>
          <a:p>
            <a:r>
              <a:rPr lang="cs-CZ" sz="2800" dirty="0"/>
              <a:t>4. Realizace</a:t>
            </a:r>
            <a:br>
              <a:rPr lang="cs-CZ" sz="2800" dirty="0"/>
            </a:br>
            <a:br>
              <a:rPr lang="cs-CZ" sz="2800" dirty="0"/>
            </a:br>
            <a:r>
              <a:rPr lang="cs-CZ" sz="2800" dirty="0"/>
              <a:t>Max. možná výše dotace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3314" y="2351314"/>
            <a:ext cx="8083485" cy="3774850"/>
          </a:xfrm>
        </p:spPr>
        <p:txBody>
          <a:bodyPr/>
          <a:lstStyle/>
          <a:p>
            <a:pPr marL="57150" indent="0">
              <a:buNone/>
            </a:pPr>
            <a:endParaRPr lang="cs-CZ" sz="2000" dirty="0"/>
          </a:p>
          <a:p>
            <a:pPr marL="57150" indent="0">
              <a:buNone/>
            </a:pPr>
            <a:r>
              <a:rPr lang="cs-CZ" sz="2000" dirty="0"/>
              <a:t>PMT 11 050 000,00 Kč </a:t>
            </a:r>
          </a:p>
          <a:p>
            <a:pPr marL="57150" indent="0">
              <a:buNone/>
            </a:pPr>
            <a:r>
              <a:rPr lang="cs-CZ" sz="2000" dirty="0"/>
              <a:t>GMT se stacionářem 11 650 000,00 Kč</a:t>
            </a:r>
          </a:p>
          <a:p>
            <a:pPr marL="57150" indent="0">
              <a:buNone/>
            </a:pPr>
            <a:r>
              <a:rPr lang="cs-CZ" sz="2000" dirty="0"/>
              <a:t>GMT bez stacionáře 9 500 000, 00 Kč</a:t>
            </a:r>
          </a:p>
          <a:p>
            <a:pPr marL="57150" indent="0">
              <a:buNone/>
            </a:pPr>
            <a:r>
              <a:rPr lang="cs-CZ" sz="2000" dirty="0"/>
              <a:t>AMT velký  11 300 000,00 Kč</a:t>
            </a:r>
          </a:p>
          <a:p>
            <a:pPr marL="57150" indent="0">
              <a:buNone/>
            </a:pPr>
            <a:r>
              <a:rPr lang="cs-CZ" sz="2000" dirty="0"/>
              <a:t>AMT malý 6 700 000,00 Kč</a:t>
            </a:r>
          </a:p>
          <a:p>
            <a:pPr marL="57150" indent="0">
              <a:buNone/>
            </a:pPr>
            <a:r>
              <a:rPr lang="cs-CZ" sz="2000" dirty="0"/>
              <a:t>RA   5 300 000,00 Kč</a:t>
            </a:r>
          </a:p>
          <a:p>
            <a:pPr marL="57150" indent="0">
              <a:buNone/>
            </a:pPr>
            <a:r>
              <a:rPr lang="cs-CZ" sz="2000" dirty="0"/>
              <a:t>FMT 9 100 000,00 Kč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90426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Způsobilé výdaje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07769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sz="2300" dirty="0"/>
              <a:t>Osobní náklady - </a:t>
            </a:r>
            <a:r>
              <a:rPr lang="cs-CZ" sz="2300" b="1" dirty="0"/>
              <a:t>náklady zaměstnanců</a:t>
            </a:r>
            <a:r>
              <a:rPr lang="cs-CZ" sz="2300" dirty="0"/>
              <a:t>, </a:t>
            </a:r>
            <a:r>
              <a:rPr lang="cs-CZ" sz="2300" b="1" dirty="0"/>
              <a:t>kteří jsou nezbytní pro zajištění pilotního provozu MTDZ </a:t>
            </a:r>
            <a:r>
              <a:rPr lang="cs-CZ" sz="2300" dirty="0"/>
              <a:t>(povinní členové, další členové multidisciplinárního týmu uvedení a zdůvodnění v rozpočtu; zaměstnanci zajišťující další činnosti nezbytné pro pilotní provoz MTDZ (např. administrativu a úklid) </a:t>
            </a:r>
          </a:p>
          <a:p>
            <a:pPr algn="just"/>
            <a:r>
              <a:rPr lang="cs-CZ" sz="2300" dirty="0"/>
              <a:t>Provozní náklady: 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300" dirty="0"/>
              <a:t>nákup dlouhodobého hmotného majetku s dobou použitelnosti více než 1 rok do částky 40.000,-Kč 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cs-CZ" sz="2300" dirty="0"/>
              <a:t>nákup dlouhodobého nehmotného majetku s dobou použitelnosti více než 1 rok do částky 60.000,- Kč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cs-CZ" sz="2300" dirty="0"/>
              <a:t>spotřebovaný materiál 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cs-CZ" sz="2300" dirty="0"/>
              <a:t>služby </a:t>
            </a:r>
          </a:p>
          <a:p>
            <a:pPr algn="just"/>
            <a:r>
              <a:rPr lang="cs-CZ" sz="2300" dirty="0"/>
              <a:t>„Obecné podmínky způsobilosti“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7643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Publicita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 fontAlgn="base"/>
            <a:r>
              <a:rPr lang="cs-CZ" sz="2200" dirty="0"/>
              <a:t>Informace o projektu – pilotním provozu MTDZ na internetových stránkách příjemce (pokud existují) </a:t>
            </a:r>
          </a:p>
          <a:p>
            <a:pPr lvl="0" algn="just" fontAlgn="base"/>
            <a:r>
              <a:rPr lang="cs-CZ" sz="2200" dirty="0"/>
              <a:t>Umístění  alespoň 1 povinného plakátu velikosti minimálně A3 s informacemi o projektu a jeho financování z prostředků EU V rámci všech komunikačních aktivit a na výstupech týkajících se pilotního provozu MTDZ určených veřejnosti a cílové skupině dává příjemce najevo podporu z EU a </a:t>
            </a:r>
            <a:r>
              <a:rPr lang="cs-CZ" sz="2200" dirty="0" err="1"/>
              <a:t>MZd</a:t>
            </a:r>
            <a:r>
              <a:rPr lang="cs-CZ" sz="2200" dirty="0"/>
              <a:t> uvedením: </a:t>
            </a:r>
          </a:p>
          <a:p>
            <a:pPr marL="1314450" lvl="2" indent="-457200" fontAlgn="base">
              <a:buFont typeface="+mj-lt"/>
              <a:buAutoNum type="alphaLcParenR"/>
            </a:pPr>
            <a:r>
              <a:rPr lang="cs-CZ" dirty="0"/>
              <a:t>znaku EU a odkazu „Evropská unie“; </a:t>
            </a:r>
            <a:endParaRPr lang="cs-CZ" sz="2200" dirty="0"/>
          </a:p>
          <a:p>
            <a:pPr marL="1314450" lvl="2" indent="-457200" fontAlgn="base">
              <a:buFont typeface="+mj-lt"/>
              <a:buAutoNum type="alphaLcParenR"/>
            </a:pPr>
            <a:r>
              <a:rPr lang="cs-CZ" dirty="0"/>
              <a:t>odkazu „Evropský sociální fond“;</a:t>
            </a:r>
            <a:endParaRPr lang="cs-CZ" sz="2200" dirty="0"/>
          </a:p>
          <a:p>
            <a:pPr marL="1314450" lvl="2" indent="-457200" fontAlgn="base">
              <a:buFont typeface="+mj-lt"/>
              <a:buAutoNum type="alphaLcParenR"/>
            </a:pPr>
            <a:r>
              <a:rPr lang="cs-CZ" dirty="0"/>
              <a:t>odkazu „Operační program Zaměstnanost“</a:t>
            </a:r>
          </a:p>
          <a:p>
            <a:pPr marL="1314450" lvl="2" indent="-457200" fontAlgn="base">
              <a:buFont typeface="+mj-lt"/>
              <a:buAutoNum type="alphaLcParenR"/>
            </a:pPr>
            <a:r>
              <a:rPr lang="cs-CZ" sz="1900" dirty="0"/>
              <a:t>loga Ministerstva zdravotnictví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35404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Kontrola 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cs-CZ" sz="2000" dirty="0"/>
              <a:t>Kromě „klasické“ veřejnosprávní kontroly dle zákona č. 320/2001 Sb., o finanční kontrole ve veřejné správě ještě tzv. </a:t>
            </a:r>
            <a:r>
              <a:rPr lang="cs-CZ" sz="2000" b="1" dirty="0"/>
              <a:t>monitorovací návštěva </a:t>
            </a:r>
            <a:r>
              <a:rPr lang="cs-CZ" sz="2000" dirty="0"/>
              <a:t>- spočívající v prohlídce realizace pilotního provozu MTDZ a dokumentace související s realizací pilotního provozu MTDZ</a:t>
            </a:r>
          </a:p>
          <a:p>
            <a:pPr lvl="0" algn="just"/>
            <a:r>
              <a:rPr lang="cs-CZ" sz="2000" dirty="0"/>
              <a:t>Monitorovací návštěvy plánovány na začátek realizace pilotního provozu – prevence před možnými problémy v projektu </a:t>
            </a:r>
          </a:p>
          <a:p>
            <a:pPr lvl="0" algn="just"/>
            <a:r>
              <a:rPr lang="cs-CZ" sz="2000" dirty="0"/>
              <a:t>Kromě MZ ČR mohou na kontrolu přijít i další kontrolní subjekty – MPSV, MF atd. – povinnost informovat MZ ČR o zahájení a výsledcích těchto kontrol projektu 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61180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933165"/>
          </a:xfrm>
        </p:spPr>
        <p:txBody>
          <a:bodyPr>
            <a:normAutofit fontScale="90000"/>
          </a:bodyPr>
          <a:lstStyle/>
          <a:p>
            <a:r>
              <a:rPr lang="cs-CZ" dirty="0"/>
              <a:t>Harmonogram </a:t>
            </a:r>
            <a:br>
              <a:rPr lang="cs-CZ" dirty="0"/>
            </a:br>
            <a:r>
              <a:rPr lang="cs-CZ" dirty="0"/>
              <a:t>Účel dotačního programu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r>
              <a:rPr lang="cs-CZ" sz="2000" dirty="0"/>
              <a:t>Realizace opatření Strategie reformy psychiatrické péče</a:t>
            </a:r>
          </a:p>
          <a:p>
            <a:endParaRPr lang="cs-CZ" sz="2000" dirty="0"/>
          </a:p>
          <a:p>
            <a:r>
              <a:rPr lang="cs-CZ" sz="2000" dirty="0">
                <a:cs typeface="Calibri" panose="020F0502020204030204" pitchFamily="34" charset="0"/>
              </a:rPr>
              <a:t>Širší kontext dotačního programu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dirty="0"/>
              <a:t>Specifika jednotlivých klíčových aktivit – věcná část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dirty="0"/>
              <a:t>Dotazy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43282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Děkujeme za pozornost</a:t>
            </a:r>
            <a:br>
              <a:rPr lang="cs-CZ" sz="2800" dirty="0"/>
            </a:br>
            <a:br>
              <a:rPr lang="cs-CZ" sz="2800" dirty="0"/>
            </a:br>
            <a:endParaRPr lang="cs-CZ" sz="28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4696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3699" y="667036"/>
            <a:ext cx="6417808" cy="826997"/>
          </a:xfrm>
        </p:spPr>
        <p:txBody>
          <a:bodyPr>
            <a:normAutofit fontScale="90000"/>
          </a:bodyPr>
          <a:lstStyle/>
          <a:p>
            <a:r>
              <a:rPr lang="cs-CZ" dirty="0">
                <a:cs typeface="Calibri" panose="020F0502020204030204" pitchFamily="34" charset="0"/>
              </a:rPr>
              <a:t>Širší kontext dotačního programu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>
                <a:latin typeface="+mj-lt"/>
                <a:cs typeface="Calibri" panose="020F0502020204030204" pitchFamily="34" charset="0"/>
              </a:rPr>
              <a:t>Operační program Zaměstnanost </a:t>
            </a:r>
            <a:r>
              <a:rPr lang="cs-CZ" dirty="0">
                <a:cs typeface="Calibri" panose="020F0502020204030204" pitchFamily="34" charset="0"/>
              </a:rPr>
              <a:t>(OPZ)</a:t>
            </a:r>
            <a:endParaRPr lang="cs-CZ" dirty="0">
              <a:latin typeface="+mj-lt"/>
              <a:cs typeface="Calibri" panose="020F0502020204030204" pitchFamily="34" charset="0"/>
            </a:endParaRPr>
          </a:p>
          <a:p>
            <a:pPr lvl="1"/>
            <a:r>
              <a:rPr lang="cs-CZ" dirty="0">
                <a:latin typeface="+mj-lt"/>
                <a:cs typeface="Calibri" panose="020F0502020204030204" pitchFamily="34" charset="0"/>
              </a:rPr>
              <a:t>Dotační program je součástí realizace projektu </a:t>
            </a:r>
            <a:r>
              <a:rPr lang="cs-CZ" b="1" dirty="0">
                <a:latin typeface="+mj-lt"/>
                <a:cs typeface="Calibri" panose="020F0502020204030204" pitchFamily="34" charset="0"/>
              </a:rPr>
              <a:t>„Podpora </a:t>
            </a:r>
            <a:r>
              <a:rPr lang="cs-CZ" b="1" dirty="0"/>
              <a:t> nových služeb v péči o duševně nemocné“ </a:t>
            </a:r>
            <a:r>
              <a:rPr lang="cs-CZ" dirty="0"/>
              <a:t>CZ.03.2.63/0.0/0.0/15_039/0008217 </a:t>
            </a:r>
            <a:r>
              <a:rPr lang="cs-CZ" dirty="0">
                <a:latin typeface="+mj-lt"/>
                <a:cs typeface="Calibri" panose="020F0502020204030204" pitchFamily="34" charset="0"/>
              </a:rPr>
              <a:t>realizovaného Ministerstvem zdravotnictví v rámci Operačního programu Zaměstnanost.</a:t>
            </a:r>
          </a:p>
          <a:p>
            <a:pPr lvl="1"/>
            <a:r>
              <a:rPr lang="cs-CZ" dirty="0">
                <a:cs typeface="Calibri" panose="020F0502020204030204" pitchFamily="34" charset="0"/>
              </a:rPr>
              <a:t>Nutnost respektovat text „projektu OPZ“</a:t>
            </a:r>
          </a:p>
          <a:p>
            <a:pPr lvl="1"/>
            <a:r>
              <a:rPr lang="cs-CZ" dirty="0">
                <a:cs typeface="Calibri" panose="020F0502020204030204" pitchFamily="34" charset="0"/>
              </a:rPr>
              <a:t>Nutnost respektovat pravidla OPZ (partnerství příspěvkových organizací státu, Monitorovací list a monitoring projektu)</a:t>
            </a:r>
          </a:p>
          <a:p>
            <a:pPr lvl="1"/>
            <a:r>
              <a:rPr lang="cs-CZ" dirty="0">
                <a:cs typeface="Calibri" panose="020F0502020204030204" pitchFamily="34" charset="0"/>
              </a:rPr>
              <a:t>Zohlednění pravidel veřejné podpory (odlišná pravidla pro oblast sociálních a zdravotních služeb, nutnost Pověření krajským úřadem)</a:t>
            </a:r>
            <a:endParaRPr lang="cs-CZ" dirty="0">
              <a:latin typeface="+mj-lt"/>
              <a:cs typeface="Calibri" panose="020F0502020204030204" pitchFamily="34" charset="0"/>
            </a:endParaRPr>
          </a:p>
          <a:p>
            <a:pPr lvl="1"/>
            <a:r>
              <a:rPr lang="cs-CZ" b="1" dirty="0">
                <a:latin typeface="+mj-lt"/>
                <a:cs typeface="Calibri" panose="020F0502020204030204" pitchFamily="34" charset="0"/>
              </a:rPr>
              <a:t>Zákon č. 218/2000 Sb., o rozpočtových pravidlech a o změně některých souvisejících zákonů, ve znění pozdějších předpisů </a:t>
            </a:r>
            <a:r>
              <a:rPr lang="cs-CZ" dirty="0">
                <a:latin typeface="+mj-lt"/>
                <a:cs typeface="Calibri" panose="020F0502020204030204" pitchFamily="34" charset="0"/>
              </a:rPr>
              <a:t>(dále jen „Rozpočtová pravidla“)</a:t>
            </a:r>
          </a:p>
          <a:p>
            <a:pPr lvl="1"/>
            <a:r>
              <a:rPr lang="cs-CZ" dirty="0">
                <a:latin typeface="+mj-lt"/>
                <a:cs typeface="Calibri" panose="020F0502020204030204" pitchFamily="34" charset="0"/>
              </a:rPr>
              <a:t>Novela s účinností od 1.1.2018 týkající se §14 Rozpočtových pravidel (vztahu ke správnímu řádu)</a:t>
            </a:r>
          </a:p>
          <a:p>
            <a:pPr marL="0" indent="0">
              <a:buNone/>
            </a:pPr>
            <a:endParaRPr lang="cs-CZ" dirty="0">
              <a:latin typeface="+mj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952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adpis 14"/>
          <p:cNvSpPr>
            <a:spLocks noGrp="1"/>
          </p:cNvSpPr>
          <p:nvPr>
            <p:ph type="title"/>
          </p:nvPr>
        </p:nvSpPr>
        <p:spPr>
          <a:xfrm>
            <a:off x="457200" y="667036"/>
            <a:ext cx="7372350" cy="826997"/>
          </a:xfrm>
        </p:spPr>
        <p:txBody>
          <a:bodyPr>
            <a:normAutofit/>
          </a:bodyPr>
          <a:lstStyle/>
          <a:p>
            <a:pPr algn="ctr"/>
            <a:r>
              <a:rPr lang="cs-CZ" sz="2800" dirty="0"/>
              <a:t>Dotační program</a:t>
            </a:r>
          </a:p>
        </p:txBody>
      </p:sp>
      <p:grpSp>
        <p:nvGrpSpPr>
          <p:cNvPr id="2" name="Skupina 1"/>
          <p:cNvGrpSpPr/>
          <p:nvPr/>
        </p:nvGrpSpPr>
        <p:grpSpPr>
          <a:xfrm>
            <a:off x="858123" y="3568690"/>
            <a:ext cx="7238194" cy="2688382"/>
            <a:chOff x="695842" y="1937673"/>
            <a:chExt cx="7673873" cy="3943304"/>
          </a:xfrm>
        </p:grpSpPr>
        <p:grpSp>
          <p:nvGrpSpPr>
            <p:cNvPr id="22" name="Skupina 21"/>
            <p:cNvGrpSpPr/>
            <p:nvPr/>
          </p:nvGrpSpPr>
          <p:grpSpPr>
            <a:xfrm>
              <a:off x="695842" y="3535379"/>
              <a:ext cx="900000" cy="900000"/>
              <a:chOff x="1560945" y="2225964"/>
              <a:chExt cx="900000" cy="900000"/>
            </a:xfrm>
          </p:grpSpPr>
          <p:sp>
            <p:nvSpPr>
              <p:cNvPr id="20" name="Ovál 19"/>
              <p:cNvSpPr/>
              <p:nvPr/>
            </p:nvSpPr>
            <p:spPr>
              <a:xfrm>
                <a:off x="1560945" y="2225964"/>
                <a:ext cx="900000" cy="900000"/>
              </a:xfrm>
              <a:prstGeom prst="ellipse">
                <a:avLst/>
              </a:prstGeom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 sz="1000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TextovéPole 20"/>
              <p:cNvSpPr txBox="1"/>
              <p:nvPr/>
            </p:nvSpPr>
            <p:spPr>
              <a:xfrm>
                <a:off x="1609429" y="2352798"/>
                <a:ext cx="716307" cy="5868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1000" dirty="0"/>
                  <a:t>Záměr</a:t>
                </a:r>
              </a:p>
              <a:p>
                <a:r>
                  <a:rPr lang="cs-CZ" sz="1000" dirty="0"/>
                  <a:t>MTDZ</a:t>
                </a:r>
              </a:p>
            </p:txBody>
          </p:sp>
        </p:grpSp>
        <p:grpSp>
          <p:nvGrpSpPr>
            <p:cNvPr id="26" name="Skupina 25"/>
            <p:cNvGrpSpPr/>
            <p:nvPr/>
          </p:nvGrpSpPr>
          <p:grpSpPr>
            <a:xfrm>
              <a:off x="1421376" y="2055425"/>
              <a:ext cx="1061449" cy="1052945"/>
              <a:chOff x="2073929" y="2050472"/>
              <a:chExt cx="1061449" cy="1052945"/>
            </a:xfrm>
          </p:grpSpPr>
          <p:sp>
            <p:nvSpPr>
              <p:cNvPr id="23" name="Vývojový diagram: dokument 22"/>
              <p:cNvSpPr/>
              <p:nvPr/>
            </p:nvSpPr>
            <p:spPr>
              <a:xfrm>
                <a:off x="2073929" y="2050472"/>
                <a:ext cx="1061449" cy="1052945"/>
              </a:xfrm>
              <a:prstGeom prst="flowChartDocumen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 sz="1000"/>
              </a:p>
            </p:txBody>
          </p:sp>
          <p:sp>
            <p:nvSpPr>
              <p:cNvPr id="25" name="TextovéPole 24"/>
              <p:cNvSpPr txBox="1"/>
              <p:nvPr/>
            </p:nvSpPr>
            <p:spPr>
              <a:xfrm>
                <a:off x="2263083" y="2050472"/>
                <a:ext cx="6527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cs-CZ" sz="1000" dirty="0"/>
                  <a:t>Žádost</a:t>
                </a:r>
              </a:p>
              <a:p>
                <a:pPr algn="ctr"/>
                <a:r>
                  <a:rPr lang="cs-CZ" sz="1000" dirty="0"/>
                  <a:t>sociální </a:t>
                </a:r>
              </a:p>
              <a:p>
                <a:pPr algn="ctr"/>
                <a:r>
                  <a:rPr lang="cs-CZ" sz="1000" dirty="0"/>
                  <a:t>část</a:t>
                </a:r>
              </a:p>
            </p:txBody>
          </p:sp>
        </p:grpSp>
        <p:grpSp>
          <p:nvGrpSpPr>
            <p:cNvPr id="38" name="Skupina 37"/>
            <p:cNvGrpSpPr/>
            <p:nvPr/>
          </p:nvGrpSpPr>
          <p:grpSpPr>
            <a:xfrm>
              <a:off x="1460633" y="4828032"/>
              <a:ext cx="1061449" cy="1051017"/>
              <a:chOff x="2073930" y="3243892"/>
              <a:chExt cx="1061449" cy="1051017"/>
            </a:xfrm>
          </p:grpSpPr>
          <p:sp>
            <p:nvSpPr>
              <p:cNvPr id="24" name="Vývojový diagram: dokument 23"/>
              <p:cNvSpPr/>
              <p:nvPr/>
            </p:nvSpPr>
            <p:spPr>
              <a:xfrm>
                <a:off x="2073930" y="3243892"/>
                <a:ext cx="1061449" cy="1051017"/>
              </a:xfrm>
              <a:prstGeom prst="flowChartDocumen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 sz="1000"/>
              </a:p>
            </p:txBody>
          </p:sp>
          <p:sp>
            <p:nvSpPr>
              <p:cNvPr id="30" name="TextovéPole 29"/>
              <p:cNvSpPr txBox="1"/>
              <p:nvPr/>
            </p:nvSpPr>
            <p:spPr>
              <a:xfrm>
                <a:off x="2250229" y="3243892"/>
                <a:ext cx="708847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cs-CZ" sz="1000" dirty="0"/>
                  <a:t>Žádost</a:t>
                </a:r>
              </a:p>
              <a:p>
                <a:pPr algn="ctr"/>
                <a:r>
                  <a:rPr lang="cs-CZ" sz="1000" dirty="0"/>
                  <a:t>zdravotní</a:t>
                </a:r>
              </a:p>
              <a:p>
                <a:pPr algn="ctr"/>
                <a:r>
                  <a:rPr lang="cs-CZ" sz="1000" dirty="0"/>
                  <a:t>část</a:t>
                </a:r>
              </a:p>
            </p:txBody>
          </p:sp>
        </p:grpSp>
        <p:grpSp>
          <p:nvGrpSpPr>
            <p:cNvPr id="36" name="Skupina 35"/>
            <p:cNvGrpSpPr/>
            <p:nvPr/>
          </p:nvGrpSpPr>
          <p:grpSpPr>
            <a:xfrm>
              <a:off x="2902888" y="1937673"/>
              <a:ext cx="1110292" cy="1110292"/>
              <a:chOff x="3314890" y="1907370"/>
              <a:chExt cx="1110292" cy="1110292"/>
            </a:xfrm>
          </p:grpSpPr>
          <p:sp>
            <p:nvSpPr>
              <p:cNvPr id="32" name="Kosočtverec 31"/>
              <p:cNvSpPr/>
              <p:nvPr/>
            </p:nvSpPr>
            <p:spPr>
              <a:xfrm>
                <a:off x="3314890" y="1907370"/>
                <a:ext cx="1110292" cy="1110292"/>
              </a:xfrm>
              <a:prstGeom prst="diamond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 sz="1000"/>
              </a:p>
            </p:txBody>
          </p:sp>
          <p:sp>
            <p:nvSpPr>
              <p:cNvPr id="34" name="TextovéPole 33"/>
              <p:cNvSpPr txBox="1"/>
              <p:nvPr/>
            </p:nvSpPr>
            <p:spPr>
              <a:xfrm>
                <a:off x="3463636" y="2170128"/>
                <a:ext cx="961546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1000" kern="0" dirty="0"/>
                  <a:t>Hodno-cení</a:t>
                </a:r>
              </a:p>
            </p:txBody>
          </p:sp>
        </p:grpSp>
        <p:grpSp>
          <p:nvGrpSpPr>
            <p:cNvPr id="37" name="Skupina 36"/>
            <p:cNvGrpSpPr/>
            <p:nvPr/>
          </p:nvGrpSpPr>
          <p:grpSpPr>
            <a:xfrm>
              <a:off x="2918217" y="4736600"/>
              <a:ext cx="1110292" cy="1110292"/>
              <a:chOff x="3314890" y="3612076"/>
              <a:chExt cx="1110292" cy="1110292"/>
            </a:xfrm>
          </p:grpSpPr>
          <p:sp>
            <p:nvSpPr>
              <p:cNvPr id="33" name="Kosočtverec 32"/>
              <p:cNvSpPr/>
              <p:nvPr/>
            </p:nvSpPr>
            <p:spPr>
              <a:xfrm>
                <a:off x="3314890" y="3612076"/>
                <a:ext cx="1110292" cy="1110292"/>
              </a:xfrm>
              <a:prstGeom prst="diamond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 sz="1000"/>
              </a:p>
            </p:txBody>
          </p:sp>
          <p:sp>
            <p:nvSpPr>
              <p:cNvPr id="35" name="TextovéPole 34"/>
              <p:cNvSpPr txBox="1"/>
              <p:nvPr/>
            </p:nvSpPr>
            <p:spPr>
              <a:xfrm>
                <a:off x="3463636" y="3874834"/>
                <a:ext cx="961546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1000" kern="0" dirty="0"/>
                  <a:t>Hodno-cení</a:t>
                </a:r>
              </a:p>
            </p:txBody>
          </p:sp>
        </p:grpSp>
        <p:grpSp>
          <p:nvGrpSpPr>
            <p:cNvPr id="81" name="Skupina 80"/>
            <p:cNvGrpSpPr/>
            <p:nvPr/>
          </p:nvGrpSpPr>
          <p:grpSpPr>
            <a:xfrm>
              <a:off x="3526658" y="3332132"/>
              <a:ext cx="1218463" cy="1127363"/>
              <a:chOff x="3526658" y="3332132"/>
              <a:chExt cx="1218463" cy="1127363"/>
            </a:xfrm>
          </p:grpSpPr>
          <p:sp>
            <p:nvSpPr>
              <p:cNvPr id="40" name="Kosočtverec 39"/>
              <p:cNvSpPr/>
              <p:nvPr/>
            </p:nvSpPr>
            <p:spPr>
              <a:xfrm>
                <a:off x="3526658" y="3332132"/>
                <a:ext cx="1217265" cy="1127363"/>
              </a:xfrm>
              <a:prstGeom prst="diamond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 sz="1000"/>
              </a:p>
            </p:txBody>
          </p:sp>
          <p:sp>
            <p:nvSpPr>
              <p:cNvPr id="41" name="TextovéPole 40"/>
              <p:cNvSpPr txBox="1"/>
              <p:nvPr/>
            </p:nvSpPr>
            <p:spPr>
              <a:xfrm>
                <a:off x="3528291" y="3645750"/>
                <a:ext cx="121683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000" kern="0" dirty="0"/>
                  <a:t>Společný</a:t>
                </a:r>
              </a:p>
              <a:p>
                <a:pPr algn="ctr"/>
                <a:r>
                  <a:rPr lang="cs-CZ" sz="1000" kern="0" dirty="0"/>
                  <a:t>účel</a:t>
                </a:r>
              </a:p>
            </p:txBody>
          </p:sp>
        </p:grpSp>
        <p:grpSp>
          <p:nvGrpSpPr>
            <p:cNvPr id="56" name="Skupina 55"/>
            <p:cNvGrpSpPr/>
            <p:nvPr/>
          </p:nvGrpSpPr>
          <p:grpSpPr>
            <a:xfrm>
              <a:off x="4559333" y="2053374"/>
              <a:ext cx="1061449" cy="1052945"/>
              <a:chOff x="5368897" y="2148684"/>
              <a:chExt cx="1061449" cy="1052945"/>
            </a:xfrm>
          </p:grpSpPr>
          <p:sp>
            <p:nvSpPr>
              <p:cNvPr id="45" name="Vývojový diagram: dokument 44"/>
              <p:cNvSpPr/>
              <p:nvPr/>
            </p:nvSpPr>
            <p:spPr>
              <a:xfrm>
                <a:off x="5368897" y="2148684"/>
                <a:ext cx="1061449" cy="1052945"/>
              </a:xfrm>
              <a:prstGeom prst="flowChartDocumen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 sz="1000"/>
              </a:p>
            </p:txBody>
          </p:sp>
          <p:sp>
            <p:nvSpPr>
              <p:cNvPr id="46" name="TextovéPole 45"/>
              <p:cNvSpPr txBox="1"/>
              <p:nvPr/>
            </p:nvSpPr>
            <p:spPr>
              <a:xfrm>
                <a:off x="5514390" y="2148684"/>
                <a:ext cx="758541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cs-CZ" sz="1000" dirty="0"/>
                  <a:t>Právní akt</a:t>
                </a:r>
              </a:p>
              <a:p>
                <a:pPr algn="ctr"/>
                <a:r>
                  <a:rPr lang="cs-CZ" sz="1000" dirty="0"/>
                  <a:t>sociální</a:t>
                </a:r>
              </a:p>
              <a:p>
                <a:pPr algn="ctr"/>
                <a:r>
                  <a:rPr lang="cs-CZ" sz="1000" dirty="0"/>
                  <a:t>část</a:t>
                </a:r>
              </a:p>
            </p:txBody>
          </p:sp>
        </p:grpSp>
        <p:grpSp>
          <p:nvGrpSpPr>
            <p:cNvPr id="55" name="Skupina 54"/>
            <p:cNvGrpSpPr/>
            <p:nvPr/>
          </p:nvGrpSpPr>
          <p:grpSpPr>
            <a:xfrm>
              <a:off x="4576062" y="4828032"/>
              <a:ext cx="1061449" cy="1052945"/>
              <a:chOff x="5368897" y="4054620"/>
              <a:chExt cx="1061449" cy="1052945"/>
            </a:xfrm>
          </p:grpSpPr>
          <p:sp>
            <p:nvSpPr>
              <p:cNvPr id="47" name="Vývojový diagram: dokument 46"/>
              <p:cNvSpPr/>
              <p:nvPr/>
            </p:nvSpPr>
            <p:spPr>
              <a:xfrm>
                <a:off x="5368897" y="4054620"/>
                <a:ext cx="1061449" cy="1052945"/>
              </a:xfrm>
              <a:prstGeom prst="flowChartDocument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 sz="1000"/>
              </a:p>
            </p:txBody>
          </p:sp>
          <p:sp>
            <p:nvSpPr>
              <p:cNvPr id="48" name="TextovéPole 47"/>
              <p:cNvSpPr txBox="1"/>
              <p:nvPr/>
            </p:nvSpPr>
            <p:spPr>
              <a:xfrm>
                <a:off x="5511114" y="4054620"/>
                <a:ext cx="758541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cs-CZ" sz="1000" dirty="0"/>
                  <a:t>Právní akt</a:t>
                </a:r>
              </a:p>
              <a:p>
                <a:pPr algn="ctr"/>
                <a:r>
                  <a:rPr lang="cs-CZ" sz="1000" dirty="0"/>
                  <a:t>zdravotní</a:t>
                </a:r>
              </a:p>
              <a:p>
                <a:pPr algn="ctr"/>
                <a:r>
                  <a:rPr lang="cs-CZ" sz="1000" dirty="0"/>
                  <a:t>část</a:t>
                </a:r>
              </a:p>
            </p:txBody>
          </p:sp>
        </p:grpSp>
        <p:grpSp>
          <p:nvGrpSpPr>
            <p:cNvPr id="82" name="Skupina 81"/>
            <p:cNvGrpSpPr/>
            <p:nvPr/>
          </p:nvGrpSpPr>
          <p:grpSpPr>
            <a:xfrm>
              <a:off x="7308266" y="3404503"/>
              <a:ext cx="1061449" cy="1052945"/>
              <a:chOff x="7308266" y="3404503"/>
              <a:chExt cx="1061449" cy="1052945"/>
            </a:xfrm>
          </p:grpSpPr>
          <p:sp>
            <p:nvSpPr>
              <p:cNvPr id="49" name="Vývojový diagram: dokument 48"/>
              <p:cNvSpPr/>
              <p:nvPr/>
            </p:nvSpPr>
            <p:spPr>
              <a:xfrm>
                <a:off x="7308266" y="3404503"/>
                <a:ext cx="1061449" cy="1052945"/>
              </a:xfrm>
              <a:prstGeom prst="flowChartDocumen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 sz="1000"/>
              </a:p>
            </p:txBody>
          </p:sp>
          <p:sp>
            <p:nvSpPr>
              <p:cNvPr id="50" name="TextovéPole 49"/>
              <p:cNvSpPr txBox="1"/>
              <p:nvPr/>
            </p:nvSpPr>
            <p:spPr>
              <a:xfrm>
                <a:off x="7493805" y="3543043"/>
                <a:ext cx="7088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cs-CZ" sz="1000" dirty="0"/>
                  <a:t>Společný</a:t>
                </a:r>
              </a:p>
              <a:p>
                <a:pPr algn="ctr"/>
                <a:r>
                  <a:rPr lang="cs-CZ" sz="1000" dirty="0"/>
                  <a:t>závazek</a:t>
                </a:r>
              </a:p>
            </p:txBody>
          </p:sp>
        </p:grpSp>
        <p:grpSp>
          <p:nvGrpSpPr>
            <p:cNvPr id="51" name="Skupina 50"/>
            <p:cNvGrpSpPr/>
            <p:nvPr/>
          </p:nvGrpSpPr>
          <p:grpSpPr>
            <a:xfrm>
              <a:off x="5818966" y="3486231"/>
              <a:ext cx="900000" cy="900000"/>
              <a:chOff x="1560945" y="2225964"/>
              <a:chExt cx="900000" cy="900000"/>
            </a:xfrm>
          </p:grpSpPr>
          <p:sp>
            <p:nvSpPr>
              <p:cNvPr id="52" name="Ovál 51"/>
              <p:cNvSpPr/>
              <p:nvPr/>
            </p:nvSpPr>
            <p:spPr>
              <a:xfrm>
                <a:off x="1560945" y="2225964"/>
                <a:ext cx="900000" cy="900000"/>
              </a:xfrm>
              <a:prstGeom prst="ellipse">
                <a:avLst/>
              </a:prstGeom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 sz="1000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  <p:sp>
            <p:nvSpPr>
              <p:cNvPr id="53" name="TextovéPole 52"/>
              <p:cNvSpPr txBox="1"/>
              <p:nvPr/>
            </p:nvSpPr>
            <p:spPr>
              <a:xfrm>
                <a:off x="1588721" y="2352798"/>
                <a:ext cx="713586" cy="5868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1000" dirty="0"/>
                  <a:t>Pilotní</a:t>
                </a:r>
              </a:p>
              <a:p>
                <a:r>
                  <a:rPr lang="cs-CZ" sz="1000" dirty="0"/>
                  <a:t>MTDZ</a:t>
                </a:r>
              </a:p>
            </p:txBody>
          </p:sp>
        </p:grpSp>
        <p:sp>
          <p:nvSpPr>
            <p:cNvPr id="57" name="Vývojový diagram: předdefinovaný postup 56"/>
            <p:cNvSpPr/>
            <p:nvPr/>
          </p:nvSpPr>
          <p:spPr>
            <a:xfrm>
              <a:off x="6203536" y="4923154"/>
              <a:ext cx="1810327" cy="751665"/>
            </a:xfrm>
            <a:prstGeom prst="flowChartPredefinedProcess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1000" dirty="0"/>
                <a:t>Monitoring</a:t>
              </a:r>
            </a:p>
          </p:txBody>
        </p:sp>
        <p:sp>
          <p:nvSpPr>
            <p:cNvPr id="58" name="Vývojový diagram: předdefinovaný postup 57"/>
            <p:cNvSpPr/>
            <p:nvPr/>
          </p:nvSpPr>
          <p:spPr>
            <a:xfrm>
              <a:off x="6173486" y="2139206"/>
              <a:ext cx="1833387" cy="751665"/>
            </a:xfrm>
            <a:prstGeom prst="flowChartPredefinedProcess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cs-CZ" sz="1000" dirty="0"/>
                <a:t>Monitoring</a:t>
              </a:r>
            </a:p>
          </p:txBody>
        </p:sp>
        <p:sp>
          <p:nvSpPr>
            <p:cNvPr id="60" name="Šipka nahoru, doprava i doleva 59"/>
            <p:cNvSpPr/>
            <p:nvPr/>
          </p:nvSpPr>
          <p:spPr>
            <a:xfrm rot="16200000">
              <a:off x="1066318" y="3654522"/>
              <a:ext cx="1666309" cy="563418"/>
            </a:xfrm>
            <a:prstGeom prst="leftRightUpArrow">
              <a:avLst>
                <a:gd name="adj1" fmla="val 18443"/>
                <a:gd name="adj2" fmla="val 26639"/>
                <a:gd name="adj3" fmla="val 25000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sz="1000"/>
            </a:p>
          </p:txBody>
        </p:sp>
        <p:sp>
          <p:nvSpPr>
            <p:cNvPr id="62" name="Šipka doprava 61"/>
            <p:cNvSpPr/>
            <p:nvPr/>
          </p:nvSpPr>
          <p:spPr>
            <a:xfrm>
              <a:off x="2577135" y="5096361"/>
              <a:ext cx="291735" cy="410641"/>
            </a:xfrm>
            <a:prstGeom prst="rightArrow">
              <a:avLst>
                <a:gd name="adj1" fmla="val 23009"/>
                <a:gd name="adj2" fmla="val 37506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sz="1000"/>
            </a:p>
          </p:txBody>
        </p:sp>
        <p:sp>
          <p:nvSpPr>
            <p:cNvPr id="64" name="Šipka doprava 63"/>
            <p:cNvSpPr/>
            <p:nvPr/>
          </p:nvSpPr>
          <p:spPr>
            <a:xfrm>
              <a:off x="2555116" y="2287498"/>
              <a:ext cx="291735" cy="410641"/>
            </a:xfrm>
            <a:prstGeom prst="rightArrow">
              <a:avLst>
                <a:gd name="adj1" fmla="val 23009"/>
                <a:gd name="adj2" fmla="val 37506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sz="1000"/>
            </a:p>
          </p:txBody>
        </p:sp>
        <p:sp>
          <p:nvSpPr>
            <p:cNvPr id="67" name="Šipka doprava 66"/>
            <p:cNvSpPr/>
            <p:nvPr/>
          </p:nvSpPr>
          <p:spPr>
            <a:xfrm>
              <a:off x="4068493" y="2280629"/>
              <a:ext cx="291735" cy="410641"/>
            </a:xfrm>
            <a:prstGeom prst="rightArrow">
              <a:avLst>
                <a:gd name="adj1" fmla="val 23009"/>
                <a:gd name="adj2" fmla="val 37506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sz="1000"/>
            </a:p>
          </p:txBody>
        </p:sp>
        <p:sp>
          <p:nvSpPr>
            <p:cNvPr id="68" name="Šipka doprava 67"/>
            <p:cNvSpPr/>
            <p:nvPr/>
          </p:nvSpPr>
          <p:spPr>
            <a:xfrm>
              <a:off x="4078716" y="5080032"/>
              <a:ext cx="291735" cy="410641"/>
            </a:xfrm>
            <a:prstGeom prst="rightArrow">
              <a:avLst>
                <a:gd name="adj1" fmla="val 23009"/>
                <a:gd name="adj2" fmla="val 37506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sz="1000"/>
            </a:p>
          </p:txBody>
        </p:sp>
        <p:sp>
          <p:nvSpPr>
            <p:cNvPr id="72" name="Šipka doprava 71"/>
            <p:cNvSpPr/>
            <p:nvPr/>
          </p:nvSpPr>
          <p:spPr>
            <a:xfrm rot="16200000">
              <a:off x="4091726" y="2828599"/>
              <a:ext cx="291735" cy="410641"/>
            </a:xfrm>
            <a:prstGeom prst="rightArrow">
              <a:avLst>
                <a:gd name="adj1" fmla="val 23009"/>
                <a:gd name="adj2" fmla="val 37506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sz="1000"/>
            </a:p>
          </p:txBody>
        </p:sp>
        <p:sp>
          <p:nvSpPr>
            <p:cNvPr id="73" name="Šipka doprava 72"/>
            <p:cNvSpPr/>
            <p:nvPr/>
          </p:nvSpPr>
          <p:spPr>
            <a:xfrm rot="5400000">
              <a:off x="4062911" y="4566602"/>
              <a:ext cx="291735" cy="410641"/>
            </a:xfrm>
            <a:prstGeom prst="rightArrow">
              <a:avLst>
                <a:gd name="adj1" fmla="val 23009"/>
                <a:gd name="adj2" fmla="val 37506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sz="1000"/>
            </a:p>
          </p:txBody>
        </p:sp>
        <p:sp>
          <p:nvSpPr>
            <p:cNvPr id="74" name="Šipka nahoru, doprava i doleva 73"/>
            <p:cNvSpPr/>
            <p:nvPr/>
          </p:nvSpPr>
          <p:spPr>
            <a:xfrm rot="5400000">
              <a:off x="4524698" y="3670992"/>
              <a:ext cx="1666309" cy="563418"/>
            </a:xfrm>
            <a:prstGeom prst="leftRightUpArrow">
              <a:avLst>
                <a:gd name="adj1" fmla="val 18443"/>
                <a:gd name="adj2" fmla="val 26639"/>
                <a:gd name="adj3" fmla="val 25000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sz="1000"/>
            </a:p>
          </p:txBody>
        </p:sp>
        <p:sp>
          <p:nvSpPr>
            <p:cNvPr id="75" name="Šipka doprava 74"/>
            <p:cNvSpPr/>
            <p:nvPr/>
          </p:nvSpPr>
          <p:spPr>
            <a:xfrm>
              <a:off x="6847998" y="3727668"/>
              <a:ext cx="291735" cy="410641"/>
            </a:xfrm>
            <a:prstGeom prst="rightArrow">
              <a:avLst>
                <a:gd name="adj1" fmla="val 23009"/>
                <a:gd name="adj2" fmla="val 37506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sz="1000"/>
            </a:p>
          </p:txBody>
        </p:sp>
        <p:sp>
          <p:nvSpPr>
            <p:cNvPr id="76" name="Šipka doprava 75"/>
            <p:cNvSpPr/>
            <p:nvPr/>
          </p:nvSpPr>
          <p:spPr>
            <a:xfrm rot="16200000">
              <a:off x="7487802" y="2959209"/>
              <a:ext cx="291735" cy="410641"/>
            </a:xfrm>
            <a:prstGeom prst="rightArrow">
              <a:avLst>
                <a:gd name="adj1" fmla="val 23009"/>
                <a:gd name="adj2" fmla="val 37506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sz="1000"/>
            </a:p>
          </p:txBody>
        </p:sp>
        <p:sp>
          <p:nvSpPr>
            <p:cNvPr id="77" name="Šipka doprava 76"/>
            <p:cNvSpPr/>
            <p:nvPr/>
          </p:nvSpPr>
          <p:spPr>
            <a:xfrm rot="5400000">
              <a:off x="7478232" y="4490622"/>
              <a:ext cx="291735" cy="410641"/>
            </a:xfrm>
            <a:prstGeom prst="rightArrow">
              <a:avLst>
                <a:gd name="adj1" fmla="val 23009"/>
                <a:gd name="adj2" fmla="val 37506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sz="1000"/>
            </a:p>
          </p:txBody>
        </p:sp>
        <p:sp>
          <p:nvSpPr>
            <p:cNvPr id="78" name="Šipka doprava 77"/>
            <p:cNvSpPr/>
            <p:nvPr/>
          </p:nvSpPr>
          <p:spPr>
            <a:xfrm>
              <a:off x="5782745" y="2269692"/>
              <a:ext cx="291735" cy="410641"/>
            </a:xfrm>
            <a:prstGeom prst="rightArrow">
              <a:avLst>
                <a:gd name="adj1" fmla="val 23009"/>
                <a:gd name="adj2" fmla="val 37506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sz="1000"/>
            </a:p>
          </p:txBody>
        </p:sp>
        <p:sp>
          <p:nvSpPr>
            <p:cNvPr id="79" name="Šipka doprava 78"/>
            <p:cNvSpPr/>
            <p:nvPr/>
          </p:nvSpPr>
          <p:spPr>
            <a:xfrm>
              <a:off x="5771399" y="5086425"/>
              <a:ext cx="291735" cy="410641"/>
            </a:xfrm>
            <a:prstGeom prst="rightArrow">
              <a:avLst>
                <a:gd name="adj1" fmla="val 23009"/>
                <a:gd name="adj2" fmla="val 37506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 sz="1000"/>
            </a:p>
          </p:txBody>
        </p:sp>
      </p:grpSp>
      <p:sp>
        <p:nvSpPr>
          <p:cNvPr id="3" name="Šipka doprava 2"/>
          <p:cNvSpPr/>
          <p:nvPr/>
        </p:nvSpPr>
        <p:spPr>
          <a:xfrm>
            <a:off x="403630" y="3130473"/>
            <a:ext cx="8197273" cy="350981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nice 6"/>
          <p:cNvCxnSpPr/>
          <p:nvPr/>
        </p:nvCxnSpPr>
        <p:spPr>
          <a:xfrm>
            <a:off x="2601648" y="1579584"/>
            <a:ext cx="0" cy="482138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4" name="Přímá spojnice 53"/>
          <p:cNvCxnSpPr/>
          <p:nvPr/>
        </p:nvCxnSpPr>
        <p:spPr>
          <a:xfrm>
            <a:off x="4228638" y="1579584"/>
            <a:ext cx="0" cy="482138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9" name="Přímá spojnice 58"/>
          <p:cNvCxnSpPr/>
          <p:nvPr/>
        </p:nvCxnSpPr>
        <p:spPr>
          <a:xfrm>
            <a:off x="5661672" y="1579584"/>
            <a:ext cx="0" cy="482138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770764" y="1881411"/>
            <a:ext cx="1830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1. Příprava a podání Žádosti o dotaci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2663770" y="1886418"/>
            <a:ext cx="1604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2. Hodnocení Žádosti o dotaci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4268388" y="2033112"/>
            <a:ext cx="1364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3. Vydání</a:t>
            </a:r>
          </a:p>
          <a:p>
            <a:r>
              <a:rPr lang="cs-CZ" dirty="0"/>
              <a:t>Rozhodnutí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6209480" y="1863002"/>
            <a:ext cx="15445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4. Realizace Pilotního</a:t>
            </a:r>
          </a:p>
          <a:p>
            <a:r>
              <a:rPr lang="cs-CZ" dirty="0"/>
              <a:t>MTDZ</a:t>
            </a:r>
          </a:p>
        </p:txBody>
      </p:sp>
    </p:spTree>
    <p:extLst>
      <p:ext uri="{BB962C8B-B14F-4D97-AF65-F5344CB8AC3E}">
        <p14:creationId xmlns:p14="http://schemas.microsoft.com/office/powerpoint/2010/main" val="2503905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12743"/>
            <a:ext cx="8501063" cy="1630836"/>
          </a:xfrm>
        </p:spPr>
        <p:txBody>
          <a:bodyPr>
            <a:normAutofit fontScale="90000"/>
          </a:bodyPr>
          <a:lstStyle/>
          <a:p>
            <a:pPr algn="ctr"/>
            <a:br>
              <a:rPr lang="cs-CZ" dirty="0"/>
            </a:br>
            <a:br>
              <a:rPr lang="cs-CZ" dirty="0"/>
            </a:br>
            <a:r>
              <a:rPr lang="cs-CZ" dirty="0"/>
              <a:t>1. Příprava a podání Žádosti o dotaci</a:t>
            </a:r>
            <a:br>
              <a:rPr lang="cs-CZ" dirty="0"/>
            </a:br>
            <a:r>
              <a:rPr lang="cs-CZ" dirty="0"/>
              <a:t>Výzva – obdobné jako u CDZ</a:t>
            </a:r>
            <a:br>
              <a:rPr lang="cs-CZ" dirty="0"/>
            </a:br>
            <a:br>
              <a:rPr lang="cs-CZ" u="sng" dirty="0">
                <a:solidFill>
                  <a:srgbClr val="000000"/>
                </a:solidFill>
              </a:rPr>
            </a:br>
            <a:br>
              <a:rPr lang="cs-CZ" dirty="0"/>
            </a:b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14515"/>
            <a:ext cx="8229600" cy="47863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dirty="0">
              <a:solidFill>
                <a:srgbClr val="000000"/>
              </a:solidFill>
              <a:hlinkClick r:id="rId2"/>
            </a:endParaRPr>
          </a:p>
          <a:p>
            <a:pPr marL="0" indent="0" algn="ctr">
              <a:buNone/>
            </a:pPr>
            <a:endParaRPr lang="cs-CZ" dirty="0">
              <a:solidFill>
                <a:srgbClr val="000000"/>
              </a:solidFill>
              <a:hlinkClick r:id="rId2"/>
            </a:endParaRPr>
          </a:p>
          <a:p>
            <a:pPr algn="ctr"/>
            <a:r>
              <a:rPr lang="cs-CZ" dirty="0">
                <a:solidFill>
                  <a:srgbClr val="000000"/>
                </a:solidFill>
                <a:hlinkClick r:id="rId2"/>
              </a:rPr>
              <a:t>http://www.mzcr.cz/Unie/</a:t>
            </a:r>
            <a:endParaRPr lang="cs-CZ" dirty="0">
              <a:solidFill>
                <a:srgbClr val="000000"/>
              </a:solidFill>
            </a:endParaRPr>
          </a:p>
          <a:p>
            <a:pPr algn="ctr"/>
            <a:endParaRPr lang="cs-CZ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cs-CZ" b="1" dirty="0"/>
          </a:p>
          <a:p>
            <a:pPr algn="ctr"/>
            <a:r>
              <a:rPr lang="cs-CZ" b="1" dirty="0">
                <a:solidFill>
                  <a:srgbClr val="000000"/>
                </a:solidFill>
              </a:rPr>
              <a:t>Předpokládané vyhlášení </a:t>
            </a:r>
            <a:r>
              <a:rPr lang="cs-CZ" b="1" dirty="0"/>
              <a:t>dotačního programu </a:t>
            </a:r>
            <a:r>
              <a:rPr lang="cs-CZ" b="1" dirty="0">
                <a:solidFill>
                  <a:srgbClr val="000000"/>
                </a:solidFill>
              </a:rPr>
              <a:t>NS 08 - 09/19</a:t>
            </a:r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351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450036" cy="933165"/>
          </a:xfrm>
        </p:spPr>
        <p:txBody>
          <a:bodyPr>
            <a:normAutofit/>
          </a:bodyPr>
          <a:lstStyle/>
          <a:p>
            <a:r>
              <a:rPr lang="cs-CZ" sz="2800" dirty="0"/>
              <a:t>Základní parametry</a:t>
            </a:r>
          </a:p>
        </p:txBody>
      </p:sp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cs-CZ" dirty="0"/>
          </a:p>
          <a:p>
            <a:r>
              <a:rPr lang="cs-CZ" sz="2900" dirty="0"/>
              <a:t>Datum vyhlášení 	1.9.2019</a:t>
            </a:r>
          </a:p>
          <a:p>
            <a:r>
              <a:rPr lang="cs-CZ" sz="2900" dirty="0"/>
              <a:t>Datum zahájení příjmu žádostí o dotaci 	2.9.2019</a:t>
            </a:r>
          </a:p>
          <a:p>
            <a:r>
              <a:rPr lang="cs-CZ" sz="2900" dirty="0"/>
              <a:t>Datum ukončení příjmu žádosti o dotaci 	3.10.2019</a:t>
            </a:r>
          </a:p>
          <a:p>
            <a:r>
              <a:rPr lang="cs-CZ" sz="2900" dirty="0"/>
              <a:t>Odstranění vad/doplnění </a:t>
            </a:r>
          </a:p>
          <a:p>
            <a:r>
              <a:rPr lang="cs-CZ" sz="2900" dirty="0"/>
              <a:t>Hodnotící komise </a:t>
            </a:r>
          </a:p>
          <a:p>
            <a:r>
              <a:rPr lang="cs-CZ" sz="2900" dirty="0"/>
              <a:t>Porada vedení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900" dirty="0"/>
              <a:t>Obeslání vybraných žadatelů – </a:t>
            </a:r>
            <a:r>
              <a:rPr lang="cs-CZ" sz="2000" dirty="0"/>
              <a:t>v případě, že jsou nutné další podklady pro vydání Rozhodnutí, v případě, že hodnotící komise doporučila úpravu rozpočtu  </a:t>
            </a:r>
          </a:p>
          <a:p>
            <a:pPr marL="857250" lvl="1" indent="-457200">
              <a:buFont typeface="+mj-lt"/>
              <a:buAutoNum type="arabicPeriod"/>
            </a:pPr>
            <a:r>
              <a:rPr lang="cs-CZ" dirty="0"/>
              <a:t>V případě, že žadatel upraví – vydáváme standardní Rozhodnutí o poskytnutí dotace</a:t>
            </a:r>
          </a:p>
          <a:p>
            <a:pPr marL="857250" lvl="1" indent="-457200">
              <a:buFont typeface="+mj-lt"/>
              <a:buAutoNum type="arabicPeriod"/>
            </a:pPr>
            <a:r>
              <a:rPr lang="cs-CZ" dirty="0"/>
              <a:t>V případě, že žadatel neupraví – vydáváme Rozhodnutí o poskytnutí zčásti a ve zbytku zamítnutí </a:t>
            </a:r>
          </a:p>
          <a:p>
            <a:r>
              <a:rPr lang="cs-CZ" dirty="0"/>
              <a:t>Vydání Rozhodnutí</a:t>
            </a:r>
          </a:p>
          <a:p>
            <a:r>
              <a:rPr lang="cs-CZ" dirty="0"/>
              <a:t>Délka pilotního provozu NS 18 měsíců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3913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199" y="667036"/>
            <a:ext cx="8017329" cy="826997"/>
          </a:xfrm>
        </p:spPr>
        <p:txBody>
          <a:bodyPr>
            <a:normAutofit/>
          </a:bodyPr>
          <a:lstStyle/>
          <a:p>
            <a:r>
              <a:rPr lang="cs-CZ" sz="2800" dirty="0"/>
              <a:t>Oprávnění žadatelé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Registrované subjekty v ČR, fyzické a právnické osoby:</a:t>
            </a:r>
          </a:p>
          <a:p>
            <a:pPr lvl="1"/>
            <a:r>
              <a:rPr lang="cs-CZ" dirty="0"/>
              <a:t>Aktivní datová schránka (dle z. č. 300/2008 Sb.)</a:t>
            </a:r>
          </a:p>
          <a:p>
            <a:pPr lvl="1"/>
            <a:r>
              <a:rPr lang="cs-CZ" dirty="0"/>
              <a:t>Poskytovatelé zdravotních služeb (dle z. č. 372/2011 Sb., případně z. č. 106/1992 Sb.), nebo sociálních služeb (dle z. č. 108/2006 Sb.)</a:t>
            </a:r>
          </a:p>
          <a:p>
            <a:pPr lvl="1"/>
            <a:r>
              <a:rPr lang="cs-CZ" dirty="0"/>
              <a:t>V případě poskytovatele sociálních služeb Záznam o projednání záměru MTDZ vydaný příslušným krajským úřadem/Magistrátem hl. města Prahy  </a:t>
            </a:r>
          </a:p>
          <a:p>
            <a:pPr lvl="1"/>
            <a:r>
              <a:rPr lang="cs-CZ" dirty="0"/>
              <a:t>Právně a finančně způsobilý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           Tyto podmínky musí být naplněny k datu podání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88640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Spolupráce subjektů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Nejvýše 2 spolupracující subjekty</a:t>
            </a:r>
          </a:p>
          <a:p>
            <a:r>
              <a:rPr lang="cs-CZ" sz="2000" dirty="0"/>
              <a:t>Spolupráce musí být odůvodněná</a:t>
            </a:r>
          </a:p>
          <a:p>
            <a:pPr lvl="1"/>
            <a:r>
              <a:rPr lang="cs-CZ" dirty="0"/>
              <a:t>Zajištění oprávnění a registrací v plném rozsahu </a:t>
            </a:r>
          </a:p>
          <a:p>
            <a:pPr lvl="1"/>
            <a:r>
              <a:rPr lang="cs-CZ" sz="2000" dirty="0"/>
              <a:t>Nutnost plného financování z Dotačního programu</a:t>
            </a:r>
          </a:p>
          <a:p>
            <a:r>
              <a:rPr lang="cs-CZ" sz="2000" dirty="0"/>
              <a:t>Smlouva o spolupráci s účinností po celou dobu realizace pilotního provozu MTDZ</a:t>
            </a:r>
          </a:p>
          <a:p>
            <a:r>
              <a:rPr lang="cs-CZ" sz="2000" dirty="0"/>
              <a:t>Společný a nerozdílný závazek naplnění účelu dotace</a:t>
            </a:r>
          </a:p>
          <a:p>
            <a:pPr lvl="1"/>
            <a:r>
              <a:rPr lang="cs-CZ" dirty="0"/>
              <a:t>Ustanovení vypořádání v případě nenaplnění účelu jednou stranou či zániku spolupracujícího subjektu</a:t>
            </a:r>
          </a:p>
        </p:txBody>
      </p:sp>
    </p:spTree>
    <p:extLst>
      <p:ext uri="{BB962C8B-B14F-4D97-AF65-F5344CB8AC3E}">
        <p14:creationId xmlns:p14="http://schemas.microsoft.com/office/powerpoint/2010/main" val="2089402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800" dirty="0"/>
              <a:t>Proces registrace u sociálních služeb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1400" dirty="0"/>
              <a:t>1. </a:t>
            </a:r>
            <a:r>
              <a:rPr lang="cs-CZ" sz="1400" b="1" dirty="0"/>
              <a:t>Registrace služby </a:t>
            </a:r>
            <a:r>
              <a:rPr lang="cs-CZ" sz="1400" dirty="0"/>
              <a:t>- podává se kraji, součástí je doložení personálního zajištění, popisu služby a materiálně technického zázemí. Zahrnuje šetření na místě. Rozhoduje příslušný úsek odboru sociálních věcí (obvykle pro to mívají nějaké koncepční oddělení)  doba 30 dní.</a:t>
            </a:r>
            <a:br>
              <a:rPr lang="cs-CZ" sz="1400" dirty="0"/>
            </a:br>
            <a:br>
              <a:rPr lang="cs-CZ" sz="1400" dirty="0"/>
            </a:br>
            <a:r>
              <a:rPr lang="cs-CZ" sz="1400" dirty="0"/>
              <a:t>2. Aby služba mohla být financována, musí </a:t>
            </a:r>
            <a:r>
              <a:rPr lang="cs-CZ" sz="1400" b="1" dirty="0"/>
              <a:t>vstoupit do krajské sítě sociálních služeb</a:t>
            </a:r>
            <a:r>
              <a:rPr lang="cs-CZ" sz="1400" dirty="0"/>
              <a:t>. Nejde o podmínku pro samotnou existenci služby, pokud by si provozovatel hradil sám. Jde o podmínku pro veřejnou podporu. Vstup do sítě mají kraje ošetřené každý po svém. V Pardubickém je možné požádat jedenkrát ročně (tzv. řádný termín pro rozšíření sítě, obvykle duben). V Královéhradeckém dvakrát ročně. Oba kraje ovšem připouštějí i mimořádné žádosti mimo tyto termíny a to právě kvůli vzniku služeb, které mohou být financovány třeba z OPZ - tedy piloty MTDZ. O zařazení do sítě rozhoduje zastupitelstvo kraje na základě doporučení odboru. Zastupitelstva mívají měsíční frekvenci s výpadky přes prázdniny (podle nejzazšího zasedaného zastupitelstva, ale třeba také 2 měsíce).</a:t>
            </a:r>
            <a:br>
              <a:rPr lang="cs-CZ" sz="1400" dirty="0"/>
            </a:br>
            <a:br>
              <a:rPr lang="cs-CZ" sz="1400" dirty="0"/>
            </a:br>
            <a:r>
              <a:rPr lang="cs-CZ" sz="1400" dirty="0"/>
              <a:t>3. Na základě zařazení do sítě služeb je službě vydáno Pověření službou obecného hospodářského zájmu = vstupenka do systému financování, nikoli ale záruka. V případě rozvojových projektů je vydáno na dobu trvání projektu a nezakládá jistotu, že bude vydáno i pro další období (max. 30 dní).</a:t>
            </a:r>
            <a:br>
              <a:rPr lang="cs-CZ" sz="1400" dirty="0"/>
            </a:br>
            <a:br>
              <a:rPr lang="cs-CZ" sz="1400" dirty="0"/>
            </a:b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827042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67A2"/>
      </a:accent1>
      <a:accent2>
        <a:srgbClr val="EC0000"/>
      </a:accent2>
      <a:accent3>
        <a:srgbClr val="009D4D"/>
      </a:accent3>
      <a:accent4>
        <a:srgbClr val="E50073"/>
      </a:accent4>
      <a:accent5>
        <a:srgbClr val="0099E2"/>
      </a:accent5>
      <a:accent6>
        <a:srgbClr val="F88A00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blank.potx</Template>
  <TotalTime>2591</TotalTime>
  <Words>911</Words>
  <Application>Microsoft Office PowerPoint</Application>
  <PresentationFormat>Předvádění na obrazovce (4:3)</PresentationFormat>
  <Paragraphs>183</Paragraphs>
  <Slides>20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Seminář pro žadatele o poskytnutí dotace z Programu podpory Nových služeb realizovaného v rámci projektu „Podpora nových služeb v péči o duševně nemocné“</vt:lpstr>
      <vt:lpstr>Harmonogram  Účel dotačního programu</vt:lpstr>
      <vt:lpstr>Širší kontext dotačního programu</vt:lpstr>
      <vt:lpstr>Dotační program</vt:lpstr>
      <vt:lpstr>  1. Příprava a podání Žádosti o dotaci Výzva – obdobné jako u CDZ   </vt:lpstr>
      <vt:lpstr>Základní parametry</vt:lpstr>
      <vt:lpstr>Oprávnění žadatelé</vt:lpstr>
      <vt:lpstr>Spolupráce subjektů</vt:lpstr>
      <vt:lpstr>Proces registrace u sociálních služeb </vt:lpstr>
      <vt:lpstr>Proces registrace u zdravotních služeb </vt:lpstr>
      <vt:lpstr>Žádost o dotaci</vt:lpstr>
      <vt:lpstr>Přílohy Žádosti o dotaci</vt:lpstr>
      <vt:lpstr>Podání Žádosti o dotaci</vt:lpstr>
      <vt:lpstr>2. Řízení o poskytnutí dotace  Hodnocení</vt:lpstr>
      <vt:lpstr> 3. Uzavření právního aktu Podmínky vydání Rozhodnutí o poskytnutí dotace </vt:lpstr>
      <vt:lpstr>4. Realizace  Max. možná výše dotace</vt:lpstr>
      <vt:lpstr>Způsobilé výdaje </vt:lpstr>
      <vt:lpstr>Publicita</vt:lpstr>
      <vt:lpstr>Kontrola  </vt:lpstr>
      <vt:lpstr>Děkujeme za pozornost  </vt:lpstr>
    </vt:vector>
  </TitlesOfParts>
  <Company>FM solutions,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holly</dc:creator>
  <cp:lastModifiedBy>Jana Králíková</cp:lastModifiedBy>
  <cp:revision>166</cp:revision>
  <dcterms:created xsi:type="dcterms:W3CDTF">2014-04-10T08:06:21Z</dcterms:created>
  <dcterms:modified xsi:type="dcterms:W3CDTF">2019-05-27T13:12:12Z</dcterms:modified>
</cp:coreProperties>
</file>