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0" r:id="rId2"/>
    <p:sldId id="265" r:id="rId3"/>
    <p:sldId id="266" r:id="rId4"/>
    <p:sldId id="267" r:id="rId5"/>
    <p:sldId id="268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70" autoAdjust="0"/>
    <p:restoredTop sz="94609" autoAdjust="0"/>
  </p:normalViewPr>
  <p:slideViewPr>
    <p:cSldViewPr>
      <p:cViewPr varScale="1">
        <p:scale>
          <a:sx n="116" d="100"/>
          <a:sy n="116" d="100"/>
        </p:scale>
        <p:origin x="126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6F6C45-0429-4638-9BA2-AE69C802FC94}" type="datetimeFigureOut">
              <a:rPr lang="cs-CZ" smtClean="0"/>
              <a:pPr/>
              <a:t>20.7.2018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3D7445-5082-4ED3-9E2D-C63FC501D5B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424936" cy="3528392"/>
          </a:xfrm>
        </p:spPr>
        <p:txBody>
          <a:bodyPr anchor="ctr">
            <a:no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Odborný </a:t>
            </a:r>
            <a:r>
              <a:rPr lang="cs-CZ" sz="2800" dirty="0">
                <a:solidFill>
                  <a:schemeClr val="tx1"/>
                </a:solidFill>
              </a:rPr>
              <a:t>seminář pracovníků silničních správních úřadů obcí</a:t>
            </a:r>
            <a:br>
              <a:rPr lang="cs-CZ" sz="2800" dirty="0">
                <a:solidFill>
                  <a:schemeClr val="tx1"/>
                </a:solidFill>
              </a:rPr>
            </a:br>
            <a:r>
              <a:rPr lang="cs-CZ" sz="2800" dirty="0">
                <a:solidFill>
                  <a:schemeClr val="tx1"/>
                </a:solidFill>
              </a:rPr>
              <a:t>s rozšířenou působností Královéhradeckého </a:t>
            </a:r>
            <a:r>
              <a:rPr lang="cs-CZ" sz="2800" dirty="0" smtClean="0">
                <a:solidFill>
                  <a:schemeClr val="tx1"/>
                </a:solidFill>
              </a:rPr>
              <a:t>kraje</a:t>
            </a:r>
            <a:br>
              <a:rPr lang="cs-CZ" sz="2800" dirty="0" smtClean="0">
                <a:solidFill>
                  <a:schemeClr val="tx1"/>
                </a:solidFill>
              </a:rPr>
            </a:br>
            <a:r>
              <a:rPr lang="cs-CZ" sz="2800" dirty="0">
                <a:solidFill>
                  <a:schemeClr val="tx1"/>
                </a:solidFill>
              </a:rPr>
              <a:t/>
            </a:r>
            <a:br>
              <a:rPr lang="cs-CZ" sz="2800" dirty="0">
                <a:solidFill>
                  <a:schemeClr val="tx1"/>
                </a:solidFill>
              </a:rPr>
            </a:br>
            <a:r>
              <a:rPr lang="cs-CZ" sz="3500" dirty="0" smtClean="0">
                <a:solidFill>
                  <a:schemeClr val="tx1"/>
                </a:solidFill>
              </a:rPr>
              <a:t>Stanovení zastávek VLAD</a:t>
            </a:r>
            <a:endParaRPr lang="cs-CZ" sz="3500" dirty="0">
              <a:solidFill>
                <a:schemeClr val="tx1"/>
              </a:solidFill>
            </a:endParaRPr>
          </a:p>
        </p:txBody>
      </p:sp>
      <p:pic>
        <p:nvPicPr>
          <p:cNvPr id="1026" name="Picture 2" descr="E:\14 01 01 Záloha V\=IMAGE_DOPRAVCI_KRAJ=\ZZZ KHK\Logo_H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464133" cy="648072"/>
          </a:xfrm>
          <a:prstGeom prst="rect">
            <a:avLst/>
          </a:prstGeom>
          <a:noFill/>
        </p:spPr>
      </p:pic>
      <p:sp>
        <p:nvSpPr>
          <p:cNvPr id="4" name="Nadpis 1"/>
          <p:cNvSpPr txBox="1">
            <a:spLocks/>
          </p:cNvSpPr>
          <p:nvPr/>
        </p:nvSpPr>
        <p:spPr>
          <a:xfrm>
            <a:off x="251520" y="6021288"/>
            <a:ext cx="8568952" cy="7200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  <a:defRPr/>
            </a:pPr>
            <a:r>
              <a:rPr lang="cs-CZ" sz="3200" dirty="0" smtClean="0"/>
              <a:t>11. 4. 2018</a:t>
            </a:r>
            <a:endParaRPr lang="cs-CZ" sz="3000" b="1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14 01 01 Záloha V\=IMAGE_DOPRAVCI_KRAJ=\ZZZ KHK\Logo_H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464133" cy="648072"/>
          </a:xfrm>
          <a:prstGeom prst="rect">
            <a:avLst/>
          </a:prstGeom>
          <a:noFill/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251520" y="6021288"/>
            <a:ext cx="8568952" cy="7200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  <a:defRPr/>
            </a:pPr>
            <a:r>
              <a:rPr lang="cs-CZ" sz="3200" dirty="0"/>
              <a:t>Stanovení zastávek VLAD</a:t>
            </a:r>
            <a:endParaRPr lang="cs-CZ" sz="3000" b="1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323528" y="1671772"/>
            <a:ext cx="809067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600" dirty="0" smtClean="0"/>
              <a:t> </a:t>
            </a:r>
            <a:r>
              <a:rPr lang="cs-CZ" sz="1600" dirty="0" smtClean="0"/>
              <a:t>Změna v novelizaci – požadavek na označení </a:t>
            </a:r>
            <a:r>
              <a:rPr lang="cs-CZ" sz="1600" b="1" dirty="0" smtClean="0"/>
              <a:t>KAŽDÉ</a:t>
            </a:r>
            <a:r>
              <a:rPr lang="cs-CZ" sz="1600" dirty="0" smtClean="0"/>
              <a:t> odjezdové hrany (místa)</a:t>
            </a:r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cs-CZ" sz="1600" dirty="0" smtClean="0"/>
              <a:t> </a:t>
            </a:r>
            <a:r>
              <a:rPr lang="cs-CZ" sz="1600" dirty="0"/>
              <a:t>Počet zastávek v Královéhradeckém kraji – cca 2 450</a:t>
            </a:r>
            <a:endParaRPr lang="cs-CZ" sz="16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cs-CZ" sz="1600" dirty="0" smtClean="0"/>
              <a:t> Počet odjezdových HRAN zastávek </a:t>
            </a:r>
            <a:r>
              <a:rPr lang="cs-CZ" sz="1600" dirty="0"/>
              <a:t>v Královéhradeckém kraji – cca </a:t>
            </a:r>
            <a:r>
              <a:rPr lang="cs-CZ" sz="1600" dirty="0" smtClean="0"/>
              <a:t>5 100</a:t>
            </a:r>
            <a:endParaRPr lang="cs-CZ" sz="16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321256" y="1268760"/>
            <a:ext cx="7632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600" dirty="0" smtClean="0"/>
              <a:t> </a:t>
            </a:r>
            <a:r>
              <a:rPr lang="cs-CZ" sz="1600" dirty="0"/>
              <a:t>Dne 4. 10. 2017 došlo nabytí účinnosti novely zákona o silniční dopravě</a:t>
            </a:r>
            <a:endParaRPr lang="cs-CZ" sz="1600" dirty="0" smtClean="0"/>
          </a:p>
        </p:txBody>
      </p:sp>
      <p:sp>
        <p:nvSpPr>
          <p:cNvPr id="21" name="TextovéPole 20"/>
          <p:cNvSpPr txBox="1"/>
          <p:nvPr/>
        </p:nvSpPr>
        <p:spPr>
          <a:xfrm>
            <a:off x="318177" y="2852936"/>
            <a:ext cx="58448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dirty="0" smtClean="0"/>
              <a:t>Probíhá monitoring stavu označení – Správa silnic KHK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323528" y="3212976"/>
            <a:ext cx="8640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dirty="0" smtClean="0"/>
              <a:t>Doplnění chybějícího označení – bude probíhat v rámci pravidelné obnovy (není stanovena lhůta pro obnovení)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323528" y="3810526"/>
            <a:ext cx="793999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1600" b="1" dirty="0"/>
              <a:t> </a:t>
            </a:r>
            <a:r>
              <a:rPr lang="cs-CZ" sz="1600" b="1" dirty="0" smtClean="0"/>
              <a:t>Zřízení (stanovení) nové zastávky – již pouze dle §77 zákona 361/2000 Sb.</a:t>
            </a:r>
            <a:endParaRPr lang="cs-CZ" sz="1600" dirty="0" smtClean="0"/>
          </a:p>
        </p:txBody>
      </p:sp>
      <p:sp>
        <p:nvSpPr>
          <p:cNvPr id="15" name="TextovéPole 14"/>
          <p:cNvSpPr txBox="1"/>
          <p:nvPr/>
        </p:nvSpPr>
        <p:spPr>
          <a:xfrm>
            <a:off x="323528" y="4170566"/>
            <a:ext cx="77893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cs-CZ" sz="1600" b="1" dirty="0"/>
              <a:t> </a:t>
            </a:r>
            <a:r>
              <a:rPr lang="cs-CZ" sz="1600" b="1" dirty="0" smtClean="0"/>
              <a:t>Zastávky existující k termínu účinnosti novely se považují za STANOVENÉ.</a:t>
            </a: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149489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14 01 01 Záloha V\=IMAGE_DOPRAVCI_KRAJ=\ZZZ KHK\Logo_H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464133" cy="648072"/>
          </a:xfrm>
          <a:prstGeom prst="rect">
            <a:avLst/>
          </a:prstGeom>
          <a:noFill/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251520" y="6021288"/>
            <a:ext cx="8568952" cy="7200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  <a:defRPr/>
            </a:pPr>
            <a:r>
              <a:rPr lang="cs-CZ" sz="3200" dirty="0"/>
              <a:t>Stanovení </a:t>
            </a:r>
            <a:r>
              <a:rPr lang="cs-CZ" sz="3200" dirty="0" smtClean="0"/>
              <a:t>+ zřízení zastávek </a:t>
            </a:r>
            <a:r>
              <a:rPr lang="cs-CZ" sz="3200" dirty="0"/>
              <a:t>VLAD</a:t>
            </a:r>
            <a:endParaRPr lang="cs-CZ" sz="3000" b="1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21256" y="1268760"/>
            <a:ext cx="7970452" cy="3721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1600" b="1" dirty="0" smtClean="0"/>
              <a:t> </a:t>
            </a:r>
            <a:r>
              <a:rPr lang="cs-CZ" sz="1600" b="1" dirty="0" smtClean="0"/>
              <a:t>Stanovení zastávky dle </a:t>
            </a:r>
            <a:r>
              <a:rPr lang="cs-CZ" sz="1600" b="1" dirty="0" err="1"/>
              <a:t>dle</a:t>
            </a:r>
            <a:r>
              <a:rPr lang="cs-CZ" sz="1600" b="1" dirty="0"/>
              <a:t> §77 zákona 361/2000 Sb</a:t>
            </a:r>
            <a:r>
              <a:rPr lang="cs-CZ" sz="1600" b="1" dirty="0" smtClean="0"/>
              <a:t>.</a:t>
            </a:r>
          </a:p>
          <a:p>
            <a:pPr lvl="1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cs-CZ" sz="1600" dirty="0" smtClean="0"/>
              <a:t> Správní řízení na základě podnětu nebo z moci úřední</a:t>
            </a:r>
          </a:p>
          <a:p>
            <a:pPr lvl="1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dirty="0" smtClean="0"/>
              <a:t>Na silnicích </a:t>
            </a:r>
            <a:r>
              <a:rPr lang="cs-CZ" sz="1600" dirty="0" err="1" smtClean="0"/>
              <a:t>I.třídy</a:t>
            </a:r>
            <a:r>
              <a:rPr lang="cs-CZ" sz="1600" dirty="0" smtClean="0"/>
              <a:t> (DÚ KHK), II. a </a:t>
            </a:r>
            <a:r>
              <a:rPr lang="cs-CZ" sz="1600" dirty="0" err="1" smtClean="0"/>
              <a:t>III.třídy</a:t>
            </a:r>
            <a:r>
              <a:rPr lang="cs-CZ" sz="1600" dirty="0" smtClean="0"/>
              <a:t> (DÚ ORP)</a:t>
            </a:r>
          </a:p>
          <a:p>
            <a:pPr lvl="1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b="1" dirty="0" smtClean="0"/>
              <a:t>Zásadní je vyjádření Policie ČR (pro umístění dopravní značky)</a:t>
            </a:r>
          </a:p>
          <a:p>
            <a:pPr lvl="1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dirty="0" smtClean="0"/>
              <a:t>Doporučuje se svolat místní šetření (pro zřízení zastávky) s účastníky: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dirty="0" smtClean="0"/>
              <a:t>Správce pozemní komunikace (Správa silnic KHK nebo ŘSD)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dirty="0" smtClean="0"/>
              <a:t>KÚ – odbor dopravy (zástupce oddělení dopravní obslužnosti)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dirty="0" smtClean="0"/>
              <a:t>Majitel pozemku (v případě vybudování zastávka – vybavení aj.)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dirty="0" smtClean="0"/>
              <a:t>Dopravce, který bude zastávku obsluhovat (vylepovat JŘ, mapu aj.)</a:t>
            </a:r>
          </a:p>
          <a:p>
            <a:pPr lvl="2"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Ø"/>
            </a:pPr>
            <a:r>
              <a:rPr lang="cs-CZ" sz="1600" dirty="0"/>
              <a:t> </a:t>
            </a:r>
            <a:r>
              <a:rPr lang="cs-CZ" sz="1600" dirty="0" smtClean="0"/>
              <a:t>Zástupce obce, v jejímž katastru zastávka leží (název aj.)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53394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14 01 01 Záloha V\=IMAGE_DOPRAVCI_KRAJ=\ZZZ KHK\Logo_H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464133" cy="648072"/>
          </a:xfrm>
          <a:prstGeom prst="rect">
            <a:avLst/>
          </a:prstGeom>
          <a:noFill/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251520" y="6021288"/>
            <a:ext cx="8568952" cy="7200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  <a:defRPr/>
            </a:pPr>
            <a:r>
              <a:rPr lang="cs-CZ" sz="3200" dirty="0" smtClean="0"/>
              <a:t>Ukázka zastávky – stávající stav</a:t>
            </a:r>
            <a:endParaRPr lang="cs-CZ" sz="3000" b="1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424936" cy="3528392"/>
          </a:xfrm>
        </p:spPr>
        <p:txBody>
          <a:bodyPr anchor="ctr">
            <a:noAutofit/>
          </a:bodyPr>
          <a:lstStyle/>
          <a:p>
            <a:pPr algn="ctr"/>
            <a:r>
              <a:rPr lang="cs-CZ" sz="3500" dirty="0" smtClean="0">
                <a:solidFill>
                  <a:srgbClr val="FF0000"/>
                </a:solidFill>
              </a:rPr>
              <a:t>DOPLNIT FOTO z monitoringu</a:t>
            </a:r>
            <a:endParaRPr lang="cs-CZ" sz="3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91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14 01 01 Záloha V\=IMAGE_DOPRAVCI_KRAJ=\ZZZ KHK\Logo_H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16632"/>
            <a:ext cx="1464133" cy="648072"/>
          </a:xfrm>
          <a:prstGeom prst="rect">
            <a:avLst/>
          </a:prstGeom>
          <a:noFill/>
        </p:spPr>
      </p:pic>
      <p:sp>
        <p:nvSpPr>
          <p:cNvPr id="6" name="Nadpis 1"/>
          <p:cNvSpPr txBox="1">
            <a:spLocks/>
          </p:cNvSpPr>
          <p:nvPr/>
        </p:nvSpPr>
        <p:spPr>
          <a:xfrm>
            <a:off x="251520" y="6021288"/>
            <a:ext cx="8568952" cy="720080"/>
          </a:xfrm>
          <a:prstGeom prst="rect">
            <a:avLst/>
          </a:prstGeom>
        </p:spPr>
        <p:txBody>
          <a:bodyPr vert="horz" anchor="b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  <a:defRPr/>
            </a:pPr>
            <a:r>
              <a:rPr lang="cs-CZ" sz="3200" dirty="0" smtClean="0"/>
              <a:t>Ukázka zastávky – konečný stav</a:t>
            </a:r>
            <a:endParaRPr lang="cs-CZ" sz="3000" b="1" dirty="0"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</a:endParaRPr>
          </a:p>
        </p:txBody>
      </p:sp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323528" y="1124744"/>
            <a:ext cx="8424936" cy="3528392"/>
          </a:xfrm>
        </p:spPr>
        <p:txBody>
          <a:bodyPr anchor="ctr">
            <a:noAutofit/>
          </a:bodyPr>
          <a:lstStyle/>
          <a:p>
            <a:pPr algn="ctr"/>
            <a:r>
              <a:rPr lang="cs-CZ" sz="3500" dirty="0" smtClean="0">
                <a:solidFill>
                  <a:srgbClr val="FF0000"/>
                </a:solidFill>
              </a:rPr>
              <a:t>DOPLNIT FOTO z monitoringu</a:t>
            </a:r>
            <a:endParaRPr lang="cs-CZ" sz="35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726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4451</TotalTime>
  <Words>269</Words>
  <Application>Microsoft Office PowerPoint</Application>
  <PresentationFormat>Předvádění na obrazovce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1" baseType="lpstr">
      <vt:lpstr>Lucida Sans Unicode</vt:lpstr>
      <vt:lpstr>Verdana</vt:lpstr>
      <vt:lpstr>Wingdings</vt:lpstr>
      <vt:lpstr>Wingdings 2</vt:lpstr>
      <vt:lpstr>Wingdings 3</vt:lpstr>
      <vt:lpstr>Shluk</vt:lpstr>
      <vt:lpstr>Odborný seminář pracovníků silničních správních úřadů obcí s rozšířenou působností Královéhradeckého kraje  Stanovení zastávek VLAD</vt:lpstr>
      <vt:lpstr>Prezentace aplikace PowerPoint</vt:lpstr>
      <vt:lpstr>Prezentace aplikace PowerPoint</vt:lpstr>
      <vt:lpstr>DOPLNIT FOTO z monitoringu</vt:lpstr>
      <vt:lpstr>DOPLNIT FOTO z monitoringu</vt:lpstr>
    </vt:vector>
  </TitlesOfParts>
  <Company>Krajský úřad, Královehradecký kraj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David Procházka</dc:creator>
  <cp:lastModifiedBy>Šafářová Jana Bc.</cp:lastModifiedBy>
  <cp:revision>231</cp:revision>
  <dcterms:created xsi:type="dcterms:W3CDTF">2014-10-02T09:19:30Z</dcterms:created>
  <dcterms:modified xsi:type="dcterms:W3CDTF">2018-07-20T12:45:35Z</dcterms:modified>
</cp:coreProperties>
</file>