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90" r:id="rId4"/>
    <p:sldId id="291" r:id="rId5"/>
    <p:sldId id="292" r:id="rId6"/>
    <p:sldId id="287" r:id="rId7"/>
    <p:sldId id="286" r:id="rId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4111284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1905349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3759133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447070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2656300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0F25513C-A79E-4C01-9E31-FA429E24BA81}" type="datetimeFigureOut">
              <a:rPr lang="cs-CZ" smtClean="0"/>
              <a:t>04.10.2021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895179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0F25513C-A79E-4C01-9E31-FA429E24BA81}" type="datetimeFigureOut">
              <a:rPr lang="cs-CZ" smtClean="0"/>
              <a:t>04.10.2021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88262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0F25513C-A79E-4C01-9E31-FA429E24BA81}" type="datetimeFigureOut">
              <a:rPr lang="cs-CZ" smtClean="0"/>
              <a:t>04.10.2021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4255387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F25513C-A79E-4C01-9E31-FA429E24BA81}" type="datetimeFigureOut">
              <a:rPr lang="cs-CZ" smtClean="0"/>
              <a:t>04.10.2021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3273244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0F25513C-A79E-4C01-9E31-FA429E24BA81}" type="datetimeFigureOut">
              <a:rPr lang="cs-CZ" smtClean="0"/>
              <a:t>04.10.2021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369560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0F25513C-A79E-4C01-9E31-FA429E24BA81}" type="datetimeFigureOut">
              <a:rPr lang="cs-CZ" smtClean="0"/>
              <a:t>04.10.2021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357591E-1DAF-45E0-B2C0-E444F43C5402}" type="slidenum">
              <a:rPr lang="cs-CZ" smtClean="0"/>
              <a:t>‹#›</a:t>
            </a:fld>
            <a:endParaRPr lang="cs-CZ"/>
          </a:p>
        </p:txBody>
      </p:sp>
    </p:spTree>
    <p:extLst>
      <p:ext uri="{BB962C8B-B14F-4D97-AF65-F5344CB8AC3E}">
        <p14:creationId xmlns:p14="http://schemas.microsoft.com/office/powerpoint/2010/main" val="390922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5513C-A79E-4C01-9E31-FA429E24BA81}" type="datetimeFigureOut">
              <a:rPr lang="cs-CZ" smtClean="0"/>
              <a:t>04.10.2021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7591E-1DAF-45E0-B2C0-E444F43C5402}" type="slidenum">
              <a:rPr lang="cs-CZ" smtClean="0"/>
              <a:t>‹#›</a:t>
            </a:fld>
            <a:endParaRPr lang="cs-CZ"/>
          </a:p>
        </p:txBody>
      </p:sp>
    </p:spTree>
    <p:extLst>
      <p:ext uri="{BB962C8B-B14F-4D97-AF65-F5344CB8AC3E}">
        <p14:creationId xmlns:p14="http://schemas.microsoft.com/office/powerpoint/2010/main" val="1921328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Seminář 4.10.2021</a:t>
            </a:r>
          </a:p>
        </p:txBody>
      </p:sp>
      <p:sp>
        <p:nvSpPr>
          <p:cNvPr id="3" name="Podnadpis 2"/>
          <p:cNvSpPr>
            <a:spLocks noGrp="1"/>
          </p:cNvSpPr>
          <p:nvPr>
            <p:ph type="subTitle" idx="1"/>
          </p:nvPr>
        </p:nvSpPr>
        <p:spPr/>
        <p:txBody>
          <a:bodyPr/>
          <a:lstStyle/>
          <a:p>
            <a:r>
              <a:rPr lang="cs-CZ" dirty="0"/>
              <a:t>Mgr. Hedvika Bidlová</a:t>
            </a:r>
          </a:p>
          <a:p>
            <a:r>
              <a:rPr lang="cs-CZ" dirty="0"/>
              <a:t>Ing. </a:t>
            </a:r>
            <a:r>
              <a:rPr lang="cs-CZ"/>
              <a:t>Jana Aimová</a:t>
            </a:r>
            <a:endParaRPr lang="cs-CZ" dirty="0"/>
          </a:p>
        </p:txBody>
      </p:sp>
    </p:spTree>
    <p:extLst>
      <p:ext uri="{BB962C8B-B14F-4D97-AF65-F5344CB8AC3E}">
        <p14:creationId xmlns:p14="http://schemas.microsoft.com/office/powerpoint/2010/main" val="176487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B9A56-B4D4-4150-9743-FCC28AC963DB}"/>
              </a:ext>
            </a:extLst>
          </p:cNvPr>
          <p:cNvSpPr>
            <a:spLocks noGrp="1"/>
          </p:cNvSpPr>
          <p:nvPr>
            <p:ph type="title"/>
          </p:nvPr>
        </p:nvSpPr>
        <p:spPr/>
        <p:txBody>
          <a:bodyPr>
            <a:normAutofit/>
          </a:bodyPr>
          <a:lstStyle/>
          <a:p>
            <a:r>
              <a:rPr lang="cs-CZ" b="1" dirty="0"/>
              <a:t>Povinnosti poskytovatelů sociálních služeb </a:t>
            </a:r>
            <a:br>
              <a:rPr lang="cs-CZ" b="1" dirty="0"/>
            </a:br>
            <a:r>
              <a:rPr lang="cs-CZ" b="1" dirty="0"/>
              <a:t>§ 82 odst. 1</a:t>
            </a:r>
            <a:endParaRPr lang="cs-CZ" dirty="0"/>
          </a:p>
        </p:txBody>
      </p:sp>
      <p:sp>
        <p:nvSpPr>
          <p:cNvPr id="3" name="Zástupný symbol pro obsah 2">
            <a:extLst>
              <a:ext uri="{FF2B5EF4-FFF2-40B4-BE49-F238E27FC236}">
                <a16:creationId xmlns:a16="http://schemas.microsoft.com/office/drawing/2014/main" id="{2D50EC69-C6E9-4423-965E-7B5D288F5CDC}"/>
              </a:ext>
            </a:extLst>
          </p:cNvPr>
          <p:cNvSpPr>
            <a:spLocks noGrp="1"/>
          </p:cNvSpPr>
          <p:nvPr>
            <p:ph idx="1"/>
          </p:nvPr>
        </p:nvSpPr>
        <p:spPr/>
        <p:txBody>
          <a:bodyPr>
            <a:normAutofit fontScale="85000" lnSpcReduction="20000"/>
          </a:bodyPr>
          <a:lstStyle/>
          <a:p>
            <a:pPr algn="just"/>
            <a:r>
              <a:rPr lang="cs-CZ" dirty="0"/>
              <a:t>„Poskytovatel sociálních služeb je povinen písemně oznámit registrujícímu orgánu změny týkající se údajů obsažených v žádosti o registraci a v dokladech předkládaných s touto žádostí podle § 79 odst. 5, s výjimkou údajů, které jsou náležitostí rozhodnutí o registraci podle § 81 odst. 2, a s výjimkou údaje podle       § 79 odst. 5 písm. d) bodu 8. Poskytovatel sociálních služeb je povinen tyto změny oznámit </a:t>
            </a:r>
            <a:r>
              <a:rPr lang="cs-CZ" b="1" dirty="0"/>
              <a:t>do patnáctého dne </a:t>
            </a:r>
            <a:r>
              <a:rPr lang="cs-CZ" dirty="0"/>
              <a:t>kalendářního měsíce následujícího po kalendářním měsíci, ve kterém změny nastaly, a doložit tyto změny příslušnými doklady.“</a:t>
            </a:r>
          </a:p>
          <a:p>
            <a:endParaRPr lang="cs-CZ" dirty="0"/>
          </a:p>
          <a:p>
            <a:pPr algn="just">
              <a:lnSpc>
                <a:spcPct val="120000"/>
              </a:lnSpc>
              <a:spcBef>
                <a:spcPts val="0"/>
              </a:spcBef>
            </a:pPr>
            <a:r>
              <a:rPr lang="cs-CZ" dirty="0"/>
              <a:t>Oznámení vzniku, změny, ukončení každého pracovně právního vztahu, nástup na/z mateřskou dovolenou, rodičovskou dovolenou</a:t>
            </a:r>
          </a:p>
          <a:p>
            <a:pPr algn="just">
              <a:lnSpc>
                <a:spcPct val="120000"/>
              </a:lnSpc>
              <a:spcBef>
                <a:spcPts val="0"/>
              </a:spcBef>
            </a:pPr>
            <a:r>
              <a:rPr lang="cs-CZ" dirty="0"/>
              <a:t>Výpis z evidence Rejstříku trestů a doklad o vzdělání - vždy před vznikem pracovně právního vztahu (úředně ověřené kopie zaslat do 15 dnů následujícího měsíce)</a:t>
            </a:r>
          </a:p>
          <a:p>
            <a:pPr algn="just">
              <a:lnSpc>
                <a:spcPct val="120000"/>
              </a:lnSpc>
              <a:spcBef>
                <a:spcPts val="0"/>
              </a:spcBef>
            </a:pPr>
            <a:r>
              <a:rPr lang="cs-CZ" dirty="0"/>
              <a:t>Závazek a pracovní smlouvy/DPP/DPČ – není potřeba zasílat</a:t>
            </a:r>
          </a:p>
          <a:p>
            <a:endParaRPr lang="cs-CZ" dirty="0"/>
          </a:p>
        </p:txBody>
      </p:sp>
    </p:spTree>
    <p:extLst>
      <p:ext uri="{BB962C8B-B14F-4D97-AF65-F5344CB8AC3E}">
        <p14:creationId xmlns:p14="http://schemas.microsoft.com/office/powerpoint/2010/main" val="3914505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B9A56-B4D4-4150-9743-FCC28AC963DB}"/>
              </a:ext>
            </a:extLst>
          </p:cNvPr>
          <p:cNvSpPr>
            <a:spLocks noGrp="1"/>
          </p:cNvSpPr>
          <p:nvPr>
            <p:ph type="title"/>
          </p:nvPr>
        </p:nvSpPr>
        <p:spPr/>
        <p:txBody>
          <a:bodyPr>
            <a:normAutofit/>
          </a:bodyPr>
          <a:lstStyle/>
          <a:p>
            <a:r>
              <a:rPr lang="cs-CZ" b="1" dirty="0"/>
              <a:t>Povinnosti poskytovatelů sociálních služeb </a:t>
            </a:r>
            <a:br>
              <a:rPr lang="cs-CZ" b="1" dirty="0"/>
            </a:br>
            <a:r>
              <a:rPr lang="cs-CZ" b="1" dirty="0"/>
              <a:t>§ 82 odst. 2</a:t>
            </a:r>
            <a:endParaRPr lang="cs-CZ" dirty="0"/>
          </a:p>
        </p:txBody>
      </p:sp>
      <p:sp>
        <p:nvSpPr>
          <p:cNvPr id="3" name="Zástupný symbol pro obsah 2">
            <a:extLst>
              <a:ext uri="{FF2B5EF4-FFF2-40B4-BE49-F238E27FC236}">
                <a16:creationId xmlns:a16="http://schemas.microsoft.com/office/drawing/2014/main" id="{2D50EC69-C6E9-4423-965E-7B5D288F5CDC}"/>
              </a:ext>
            </a:extLst>
          </p:cNvPr>
          <p:cNvSpPr>
            <a:spLocks noGrp="1"/>
          </p:cNvSpPr>
          <p:nvPr>
            <p:ph idx="1"/>
          </p:nvPr>
        </p:nvSpPr>
        <p:spPr>
          <a:xfrm>
            <a:off x="838200" y="1825625"/>
            <a:ext cx="10515600" cy="4667250"/>
          </a:xfrm>
        </p:spPr>
        <p:txBody>
          <a:bodyPr>
            <a:noAutofit/>
          </a:bodyPr>
          <a:lstStyle/>
          <a:p>
            <a:pPr algn="just"/>
            <a:r>
              <a:rPr lang="cs-CZ" sz="1800" dirty="0"/>
              <a:t>„O změnách údajů, které jsou náležitostí rozhodnutí o registraci podle § 81 odst. 2, vydává registrující orgán rozhodnutí o změně registrace, a to na základě písemné žádosti poskytovatele sociálních služeb. Žádost o změnu registrace obsahuje údaje, kterých se změny týkají, doložené příslušnými doklady. Poskytování sociální služby v souladu s těmito změnami je možné až po právní moci rozhodnutí o změně registrace.“</a:t>
            </a:r>
          </a:p>
          <a:p>
            <a:pPr algn="just">
              <a:buFont typeface="Wingdings" panose="05000000000000000000" pitchFamily="2" charset="2"/>
              <a:buChar char="Ø"/>
            </a:pPr>
            <a:r>
              <a:rPr lang="cs-CZ" sz="1800" dirty="0"/>
              <a:t>Označení poskytovatele – název, sídlo statutár (zakladatelské dokumenty – Stanovy, výpis z obchodního rejstříku)</a:t>
            </a:r>
          </a:p>
          <a:p>
            <a:pPr algn="just">
              <a:buFont typeface="Wingdings" panose="05000000000000000000" pitchFamily="2" charset="2"/>
              <a:buChar char="Ø"/>
            </a:pPr>
            <a:r>
              <a:rPr lang="cs-CZ" sz="1800" dirty="0"/>
              <a:t>IČ</a:t>
            </a:r>
          </a:p>
          <a:p>
            <a:pPr algn="just">
              <a:buFont typeface="Wingdings" panose="05000000000000000000" pitchFamily="2" charset="2"/>
              <a:buChar char="Ø"/>
            </a:pPr>
            <a:r>
              <a:rPr lang="cs-CZ" sz="1800" dirty="0"/>
              <a:t>Název, místo zařízení (kolaudační rozhodnutí – určení využití budovy, doklad o vlastnickém právu k objektu nebo prostorám, kde budou poskytovány sociální služby)</a:t>
            </a:r>
          </a:p>
          <a:p>
            <a:pPr algn="just">
              <a:buFont typeface="Wingdings" panose="05000000000000000000" pitchFamily="2" charset="2"/>
              <a:buChar char="Ø"/>
            </a:pPr>
            <a:r>
              <a:rPr lang="cs-CZ" sz="1800" dirty="0"/>
              <a:t>Druh a formy</a:t>
            </a:r>
          </a:p>
          <a:p>
            <a:pPr algn="just">
              <a:buFont typeface="Wingdings" panose="05000000000000000000" pitchFamily="2" charset="2"/>
              <a:buChar char="Ø"/>
            </a:pPr>
            <a:r>
              <a:rPr lang="cs-CZ" sz="1800" dirty="0"/>
              <a:t>Okruh osob – věk a cílová skupina</a:t>
            </a:r>
          </a:p>
          <a:p>
            <a:pPr algn="just">
              <a:buFont typeface="Wingdings" panose="05000000000000000000" pitchFamily="2" charset="2"/>
              <a:buChar char="Ø"/>
            </a:pPr>
            <a:r>
              <a:rPr lang="cs-CZ" sz="1800" dirty="0"/>
              <a:t>Kapacita</a:t>
            </a:r>
          </a:p>
          <a:p>
            <a:pPr algn="just"/>
            <a:r>
              <a:rPr lang="cs-CZ" sz="1800" dirty="0"/>
              <a:t>Platnost od nabytí právní moci „Rozhodnutí“ </a:t>
            </a:r>
          </a:p>
          <a:p>
            <a:pPr algn="just"/>
            <a:r>
              <a:rPr lang="cs-CZ" sz="1800" dirty="0"/>
              <a:t>Žádost – volnou formou nebo formulář „Údaje o registrované sociální službě“ (je-li změn více)</a:t>
            </a:r>
          </a:p>
        </p:txBody>
      </p:sp>
    </p:spTree>
    <p:extLst>
      <p:ext uri="{BB962C8B-B14F-4D97-AF65-F5344CB8AC3E}">
        <p14:creationId xmlns:p14="http://schemas.microsoft.com/office/powerpoint/2010/main" val="1027586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B9A56-B4D4-4150-9743-FCC28AC963DB}"/>
              </a:ext>
            </a:extLst>
          </p:cNvPr>
          <p:cNvSpPr>
            <a:spLocks noGrp="1"/>
          </p:cNvSpPr>
          <p:nvPr>
            <p:ph type="title"/>
          </p:nvPr>
        </p:nvSpPr>
        <p:spPr/>
        <p:txBody>
          <a:bodyPr>
            <a:normAutofit/>
          </a:bodyPr>
          <a:lstStyle/>
          <a:p>
            <a:r>
              <a:rPr lang="cs-CZ" b="1" dirty="0"/>
              <a:t>Povinnosti poskytovatelů sociálních služeb </a:t>
            </a:r>
            <a:br>
              <a:rPr lang="cs-CZ" b="1" dirty="0"/>
            </a:br>
            <a:r>
              <a:rPr lang="cs-CZ" b="1" dirty="0"/>
              <a:t>§ 80</a:t>
            </a:r>
            <a:endParaRPr lang="cs-CZ" dirty="0"/>
          </a:p>
        </p:txBody>
      </p:sp>
      <p:sp>
        <p:nvSpPr>
          <p:cNvPr id="3" name="Zástupný symbol pro obsah 2">
            <a:extLst>
              <a:ext uri="{FF2B5EF4-FFF2-40B4-BE49-F238E27FC236}">
                <a16:creationId xmlns:a16="http://schemas.microsoft.com/office/drawing/2014/main" id="{2D50EC69-C6E9-4423-965E-7B5D288F5CDC}"/>
              </a:ext>
            </a:extLst>
          </p:cNvPr>
          <p:cNvSpPr>
            <a:spLocks noGrp="1"/>
          </p:cNvSpPr>
          <p:nvPr>
            <p:ph idx="1"/>
          </p:nvPr>
        </p:nvSpPr>
        <p:spPr/>
        <p:txBody>
          <a:bodyPr>
            <a:normAutofit/>
          </a:bodyPr>
          <a:lstStyle/>
          <a:p>
            <a:pPr algn="just"/>
            <a:r>
              <a:rPr lang="cs-CZ" dirty="0"/>
              <a:t>„Poskytovatel sociálních služeb je povinen před započetím jejich poskytování uzavřít pojistnou smlouvu pro případ odpovědnosti za škodu způsobenou při poskytování sociálních služeb; toto pojištění musí být sjednáno po celou dobu, po kterou poskytuje sociální služby podle tohoto zákona. Poskytovatel sociálních služeb je povinen do    15 dnů ode dne uzavření pojistné smlouvy zaslat její úředně ověřenou kopii registrujícímu orgánu.“</a:t>
            </a:r>
          </a:p>
          <a:p>
            <a:pPr algn="just"/>
            <a:endParaRPr lang="cs-CZ" dirty="0"/>
          </a:p>
          <a:p>
            <a:pPr algn="just"/>
            <a:r>
              <a:rPr lang="cs-CZ" dirty="0"/>
              <a:t>Platí i pro aktualizace smluv a uzavírání dodatků.</a:t>
            </a:r>
          </a:p>
          <a:p>
            <a:endParaRPr lang="cs-CZ" dirty="0"/>
          </a:p>
        </p:txBody>
      </p:sp>
    </p:spTree>
    <p:extLst>
      <p:ext uri="{BB962C8B-B14F-4D97-AF65-F5344CB8AC3E}">
        <p14:creationId xmlns:p14="http://schemas.microsoft.com/office/powerpoint/2010/main" val="3953987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DB9A56-B4D4-4150-9743-FCC28AC963DB}"/>
              </a:ext>
            </a:extLst>
          </p:cNvPr>
          <p:cNvSpPr>
            <a:spLocks noGrp="1"/>
          </p:cNvSpPr>
          <p:nvPr>
            <p:ph type="title"/>
          </p:nvPr>
        </p:nvSpPr>
        <p:spPr/>
        <p:txBody>
          <a:bodyPr>
            <a:normAutofit/>
          </a:bodyPr>
          <a:lstStyle/>
          <a:p>
            <a:r>
              <a:rPr lang="cs-CZ" b="1" dirty="0"/>
              <a:t>Povinnosti poskytovatelů sociálních služeb </a:t>
            </a:r>
            <a:br>
              <a:rPr lang="cs-CZ" b="1" dirty="0"/>
            </a:br>
            <a:r>
              <a:rPr lang="cs-CZ" b="1" dirty="0"/>
              <a:t>§ 82 odst. 3 písm. d) a § 82 odst. 4</a:t>
            </a:r>
            <a:endParaRPr lang="cs-CZ" dirty="0"/>
          </a:p>
        </p:txBody>
      </p:sp>
      <p:sp>
        <p:nvSpPr>
          <p:cNvPr id="3" name="Zástupný symbol pro obsah 2">
            <a:extLst>
              <a:ext uri="{FF2B5EF4-FFF2-40B4-BE49-F238E27FC236}">
                <a16:creationId xmlns:a16="http://schemas.microsoft.com/office/drawing/2014/main" id="{2D50EC69-C6E9-4423-965E-7B5D288F5CDC}"/>
              </a:ext>
            </a:extLst>
          </p:cNvPr>
          <p:cNvSpPr>
            <a:spLocks noGrp="1"/>
          </p:cNvSpPr>
          <p:nvPr>
            <p:ph idx="1"/>
          </p:nvPr>
        </p:nvSpPr>
        <p:spPr/>
        <p:txBody>
          <a:bodyPr>
            <a:normAutofit/>
          </a:bodyPr>
          <a:lstStyle/>
          <a:p>
            <a:pPr algn="just"/>
            <a:r>
              <a:rPr lang="cs-CZ" dirty="0"/>
              <a:t>„Poskytovatel sociálních služeb požádá o zrušení registrace; tato žádost musí být podána nejméně 3 měsíce přede dnem ukončení činnosti“</a:t>
            </a:r>
          </a:p>
          <a:p>
            <a:pPr algn="just"/>
            <a:r>
              <a:rPr lang="cs-CZ" dirty="0"/>
              <a:t>…“Lhůta uvedená v odstavci 3 písm. d) platí i v případě, kdy poskytovatel sociálních služeb požádá o změnu spočívající v ukončení jen některé ze sociálních služeb uvedených v rozhodnutí o registraci“.</a:t>
            </a:r>
          </a:p>
          <a:p>
            <a:pPr algn="just"/>
            <a:endParaRPr lang="cs-CZ" dirty="0"/>
          </a:p>
          <a:p>
            <a:endParaRPr lang="cs-CZ" dirty="0"/>
          </a:p>
        </p:txBody>
      </p:sp>
    </p:spTree>
    <p:extLst>
      <p:ext uri="{BB962C8B-B14F-4D97-AF65-F5344CB8AC3E}">
        <p14:creationId xmlns:p14="http://schemas.microsoft.com/office/powerpoint/2010/main" val="423483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Kontrola registračních podmínek dle § 79 a 80 </a:t>
            </a:r>
            <a:br>
              <a:rPr lang="cs-CZ" b="1" dirty="0"/>
            </a:br>
            <a:r>
              <a:rPr lang="cs-CZ" b="1" dirty="0"/>
              <a:t>- nejčastější pochybení zjištěné v rámci kontrol</a:t>
            </a:r>
          </a:p>
        </p:txBody>
      </p:sp>
      <p:sp>
        <p:nvSpPr>
          <p:cNvPr id="3" name="Zástupný symbol pro obsah 2"/>
          <p:cNvSpPr>
            <a:spLocks noGrp="1"/>
          </p:cNvSpPr>
          <p:nvPr>
            <p:ph idx="1"/>
          </p:nvPr>
        </p:nvSpPr>
        <p:spPr/>
        <p:txBody>
          <a:bodyPr>
            <a:normAutofit/>
          </a:bodyPr>
          <a:lstStyle/>
          <a:p>
            <a:pPr lvl="0" algn="just"/>
            <a:r>
              <a:rPr lang="cs-CZ" sz="2200" dirty="0"/>
              <a:t>Poskytovatel sociálních služeb nezjišťoval bezúhonnost všech fyzických osob, které budou přímo poskytovat sociální služby (před uzavřením pracovně právního vztahu) - porušeno ustanovení § 79 odst. 5 písm. e) zákona o sociálních službách.</a:t>
            </a:r>
          </a:p>
          <a:p>
            <a:pPr lvl="0" algn="just"/>
            <a:endParaRPr lang="cs-CZ" sz="2200" dirty="0"/>
          </a:p>
          <a:p>
            <a:pPr lvl="0" algn="just"/>
            <a:r>
              <a:rPr lang="cs-CZ" sz="2200" dirty="0"/>
              <a:t>Poskytovatel sociálních služeb nepředložil doklady o tzv. bezdlužnosti od všech požadovaných subjektů - porušeno ustanovení § 79 odst. 5 písm. j) zákona o sociálních službách.</a:t>
            </a:r>
          </a:p>
          <a:p>
            <a:pPr lvl="0" algn="just"/>
            <a:endParaRPr lang="cs-CZ" sz="2200" dirty="0"/>
          </a:p>
          <a:p>
            <a:pPr lvl="0" algn="just"/>
            <a:r>
              <a:rPr lang="cs-CZ" sz="2200" dirty="0"/>
              <a:t>Poskytovatel sociálních služeb nepředložil doklady o vlastnickém nebo jiném právu k objektu nebo prostorám, v nichž jsou služby poskytovány (aktualizované nájemní smlouvy) - porušeno ustanovení § 79 odst. 5 písm. h) zákona o sociálních službách.</a:t>
            </a:r>
          </a:p>
          <a:p>
            <a:endParaRPr lang="cs-CZ" dirty="0"/>
          </a:p>
        </p:txBody>
      </p:sp>
    </p:spTree>
    <p:extLst>
      <p:ext uri="{BB962C8B-B14F-4D97-AF65-F5344CB8AC3E}">
        <p14:creationId xmlns:p14="http://schemas.microsoft.com/office/powerpoint/2010/main" val="1403975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algn="just"/>
            <a:r>
              <a:rPr lang="cs-CZ" sz="2200" dirty="0"/>
              <a:t>Poskytovatel sociálních služeb nepředložil ověřené kopie zakladatelských dokumentů, apod. (aktualizované znění) - porušeno ustanovení § 79 odst. 5 písm. i) zákona o sociálních službách.</a:t>
            </a:r>
          </a:p>
          <a:p>
            <a:pPr lvl="0" algn="just"/>
            <a:r>
              <a:rPr lang="cs-CZ" sz="2200" dirty="0"/>
              <a:t>Poskytovatel sociálních služeb nedodržel povinnost do 15 dnů ode dne uzavření pojistné smlouvy zaslat její úředně ověřenou kopii registrujícímu orgánu - porušeno ustanovení § 80 zákona o sociálních službách.</a:t>
            </a:r>
          </a:p>
          <a:p>
            <a:pPr lvl="0" algn="just"/>
            <a:endParaRPr lang="cs-CZ" sz="2200" dirty="0"/>
          </a:p>
          <a:p>
            <a:endParaRPr lang="cs-CZ" dirty="0"/>
          </a:p>
        </p:txBody>
      </p:sp>
    </p:spTree>
    <p:extLst>
      <p:ext uri="{BB962C8B-B14F-4D97-AF65-F5344CB8AC3E}">
        <p14:creationId xmlns:p14="http://schemas.microsoft.com/office/powerpoint/2010/main" val="57850773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TotalTime>
  <Words>686</Words>
  <Application>Microsoft Office PowerPoint</Application>
  <PresentationFormat>Širokoúhlá obrazovka</PresentationFormat>
  <Paragraphs>34</Paragraphs>
  <Slides>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vt:i4>
      </vt:variant>
    </vt:vector>
  </HeadingPairs>
  <TitlesOfParts>
    <vt:vector size="12" baseType="lpstr">
      <vt:lpstr>Arial</vt:lpstr>
      <vt:lpstr>Calibri</vt:lpstr>
      <vt:lpstr>Calibri Light</vt:lpstr>
      <vt:lpstr>Wingdings</vt:lpstr>
      <vt:lpstr>Motiv Office</vt:lpstr>
      <vt:lpstr>Seminář 4.10.2021</vt:lpstr>
      <vt:lpstr>Povinnosti poskytovatelů sociálních služeb  § 82 odst. 1</vt:lpstr>
      <vt:lpstr>Povinnosti poskytovatelů sociálních služeb  § 82 odst. 2</vt:lpstr>
      <vt:lpstr>Povinnosti poskytovatelů sociálních služeb  § 80</vt:lpstr>
      <vt:lpstr>Povinnosti poskytovatelů sociálních služeb  § 82 odst. 3 písm. d) a § 82 odst. 4</vt:lpstr>
      <vt:lpstr>Kontrola registračních podmínek dle § 79 a 80  - nejčastější pochybení zjištěné v rámci kontrol</vt:lpstr>
      <vt:lpstr>Prezentace aplikace PowerPoint</vt:lpstr>
    </vt:vector>
  </TitlesOfParts>
  <Company>Krajský úřad Královéhradeckého kraje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Aktuální  informace  z  oblasti registrace</dc:title>
  <dc:creator>Rutschová Šárka Ing.</dc:creator>
  <cp:lastModifiedBy>Aimová Jana Ing.</cp:lastModifiedBy>
  <cp:revision>68</cp:revision>
  <dcterms:created xsi:type="dcterms:W3CDTF">2016-06-16T08:06:14Z</dcterms:created>
  <dcterms:modified xsi:type="dcterms:W3CDTF">2021-10-04T06:15:17Z</dcterms:modified>
</cp:coreProperties>
</file>