
<file path=[Content_Types].xml><?xml version="1.0" encoding="utf-8"?>
<Types xmlns="http://schemas.openxmlformats.org/package/2006/content-types">
  <Default Extension="gif" ContentType="image/gif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theme/themeOverride1.xml" ContentType="application/vnd.openxmlformats-officedocument.themeOverride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drawings/drawing3.xml" ContentType="application/vnd.openxmlformats-officedocument.drawingml.chartshapes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drawings/drawing4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4"/>
  </p:notesMasterIdLst>
  <p:handoutMasterIdLst>
    <p:handoutMasterId r:id="rId25"/>
  </p:handoutMasterIdLst>
  <p:sldIdLst>
    <p:sldId id="256" r:id="rId5"/>
    <p:sldId id="258" r:id="rId6"/>
    <p:sldId id="320" r:id="rId7"/>
    <p:sldId id="409" r:id="rId8"/>
    <p:sldId id="444" r:id="rId9"/>
    <p:sldId id="430" r:id="rId10"/>
    <p:sldId id="416" r:id="rId11"/>
    <p:sldId id="417" r:id="rId12"/>
    <p:sldId id="419" r:id="rId13"/>
    <p:sldId id="420" r:id="rId14"/>
    <p:sldId id="421" r:id="rId15"/>
    <p:sldId id="422" r:id="rId16"/>
    <p:sldId id="423" r:id="rId17"/>
    <p:sldId id="424" r:id="rId18"/>
    <p:sldId id="425" r:id="rId19"/>
    <p:sldId id="426" r:id="rId20"/>
    <p:sldId id="441" r:id="rId21"/>
    <p:sldId id="446" r:id="rId22"/>
    <p:sldId id="443" r:id="rId23"/>
  </p:sldIdLst>
  <p:sldSz cx="12192000" cy="6858000"/>
  <p:notesSz cx="6735763" cy="98663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353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19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P\Desktop\P&#345;ehled%20financov&#225;n&#237;%202009%20-%202020%20st.xls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SERVER-PRS\oprs\P&#345;ehled%20financov&#225;n&#237;%20od%202009%20-%202021.xls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openxmlformats.org/officeDocument/2006/relationships/oleObject" Target="file:///\\SERVER-PRS\oprs\P&#345;ehled%20financov&#225;n&#237;%20od%202009%20-%202021.xls" TargetMode="External"/><Relationship Id="rId1" Type="http://schemas.openxmlformats.org/officeDocument/2006/relationships/themeOverride" Target="../theme/themeOverride1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\\SERVER-PRS\oprs\P&#345;ehled%20financov&#225;n&#237;%20od%202009%20-%202021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SERVER-PRS\oprs\P&#345;ehled%20financov&#225;n&#237;%20od%202009%20-%202021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\\SERVER-PRS\oprs\P&#345;ehled%20financov&#225;n&#237;%20od%202009%20-%202021.xls" TargetMode="Externa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oleObject" Target="file:///\\SERVER-PRS\oprs\Kopie%20-%20P&#345;ehled%20financov&#225;n&#237;%20od%202009%20-%202022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400" b="1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r>
              <a:rPr lang="cs-CZ" dirty="0"/>
              <a:t>Přehled financování v letech 2013-2020 dle zdroje financování</a:t>
            </a:r>
          </a:p>
        </c:rich>
      </c:tx>
      <c:overlay val="0"/>
      <c:spPr>
        <a:noFill/>
        <a:ln w="25400">
          <a:noFill/>
        </a:ln>
      </c:spPr>
    </c:title>
    <c:autoTitleDeleted val="0"/>
    <c:view3D>
      <c:rotX val="3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0640028218788595"/>
          <c:y val="0.33237041124346833"/>
          <c:w val="0.50080068468843653"/>
          <c:h val="0.5635846103693587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22D2-40B6-AC4E-AF4CA49F15A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22D2-40B6-AC4E-AF4CA49F15A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22D2-40B6-AC4E-AF4CA49F15A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22D2-40B6-AC4E-AF4CA49F15AE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22D2-40B6-AC4E-AF4CA49F15AE}"/>
              </c:ext>
            </c:extLst>
          </c:dPt>
          <c:dLbls>
            <c:dLbl>
              <c:idx val="0"/>
              <c:layout>
                <c:manualLayout>
                  <c:x val="-8.9315450985083394E-3"/>
                  <c:y val="-0.19613424182078018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686,19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22D2-40B6-AC4E-AF4CA49F15AE}"/>
                </c:ext>
              </c:extLst>
            </c:dLbl>
            <c:dLbl>
              <c:idx val="1"/>
              <c:layout>
                <c:manualLayout>
                  <c:x val="2.7360236220472442E-2"/>
                  <c:y val="9.7878390201224848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143,55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22D2-40B6-AC4E-AF4CA49F15AE}"/>
                </c:ext>
              </c:extLst>
            </c:dLbl>
            <c:dLbl>
              <c:idx val="2"/>
              <c:layout>
                <c:manualLayout>
                  <c:x val="-5.0892388451443627E-3"/>
                  <c:y val="3.486402741324001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248,74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22D2-40B6-AC4E-AF4CA49F15AE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35,56</a:t>
                    </a:r>
                    <a:endParaRPr lang="en-US" dirty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22D2-40B6-AC4E-AF4CA49F15AE}"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333333"/>
                    </a:solidFill>
                    <a:latin typeface="Calibri"/>
                    <a:ea typeface="Calibri"/>
                    <a:cs typeface="Calibri"/>
                  </a:defRPr>
                </a:pPr>
                <a:endParaRPr lang="cs-CZ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'[Přehled financování 2009 - 2020 st.xls]K tisku či poslání'!$F$77:$F$81</c:f>
              <c:strCache>
                <c:ptCount val="4"/>
                <c:pt idx="0">
                  <c:v>ROP+IROP</c:v>
                </c:pt>
                <c:pt idx="1">
                  <c:v>FRR</c:v>
                </c:pt>
                <c:pt idx="2">
                  <c:v>SFDI</c:v>
                </c:pt>
                <c:pt idx="3">
                  <c:v>INTERREG V-AČR-PR</c:v>
                </c:pt>
              </c:strCache>
            </c:strRef>
          </c:cat>
          <c:val>
            <c:numRef>
              <c:f>'[Přehled financování 2009 - 2020 st.xls]K tisku či poslání'!$G$77:$G$81</c:f>
              <c:numCache>
                <c:formatCode>#,##0.00</c:formatCode>
                <c:ptCount val="5"/>
                <c:pt idx="0">
                  <c:v>665.8</c:v>
                </c:pt>
                <c:pt idx="1">
                  <c:v>149.80000000000001</c:v>
                </c:pt>
                <c:pt idx="2">
                  <c:v>236.4</c:v>
                </c:pt>
                <c:pt idx="3">
                  <c:v>34.700000000000003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22D2-40B6-AC4E-AF4CA49F15A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26720041994750671"/>
          <c:y val="0.88728437485776646"/>
          <c:w val="0.45120062992125987"/>
          <c:h val="8.0924855491329564E-2"/>
        </c:manualLayout>
      </c:layout>
      <c:overlay val="0"/>
      <c:spPr>
        <a:noFill/>
        <a:ln w="25400">
          <a:noFill/>
        </a:ln>
      </c:spPr>
      <c:txPr>
        <a:bodyPr/>
        <a:lstStyle/>
        <a:p>
          <a:pPr>
            <a:defRPr sz="365" b="0" i="0" u="none" strike="noStrike" baseline="0">
              <a:solidFill>
                <a:srgbClr val="333333"/>
              </a:solidFill>
              <a:latin typeface="Calibri"/>
              <a:ea typeface="Calibri"/>
              <a:cs typeface="Calibri"/>
            </a:defRPr>
          </a:pPr>
          <a:endParaRPr lang="cs-CZ"/>
        </a:p>
      </c:txPr>
    </c:legend>
    <c:plotVisOnly val="1"/>
    <c:dispBlanksAs val="zero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cs-CZ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 b="1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r>
              <a:rPr lang="cs-CZ" dirty="0"/>
              <a:t>Přehled financování v roce 2021 dle zdroje financování</a:t>
            </a:r>
          </a:p>
        </c:rich>
      </c:tx>
      <c:overlay val="0"/>
      <c:spPr>
        <a:noFill/>
        <a:ln w="25400">
          <a:noFill/>
        </a:ln>
      </c:spPr>
    </c:title>
    <c:autoTitleDeleted val="0"/>
    <c:view3D>
      <c:rotX val="3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0"/>
        </c:dLbls>
      </c:pie3DChart>
      <c:spPr>
        <a:noFill/>
        <a:ln w="25400">
          <a:noFill/>
        </a:ln>
      </c:spPr>
    </c:plotArea>
    <c:legend>
      <c:legendPos val="b"/>
      <c:overlay val="0"/>
      <c:spPr>
        <a:noFill/>
        <a:ln w="25400">
          <a:noFill/>
        </a:ln>
      </c:spPr>
      <c:txPr>
        <a:bodyPr/>
        <a:lstStyle/>
        <a:p>
          <a:pPr>
            <a:defRPr sz="170" b="0" i="0" u="none" strike="noStrike" baseline="0">
              <a:solidFill>
                <a:srgbClr val="333333"/>
              </a:solidFill>
              <a:latin typeface="Calibri"/>
              <a:ea typeface="Calibri"/>
              <a:cs typeface="Calibri"/>
            </a:defRPr>
          </a:pPr>
          <a:endParaRPr lang="cs-CZ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cs-CZ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400" b="1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r>
              <a:rPr lang="cs-CZ"/>
              <a:t>Přehled financování v roce 2021 dle zdroje financování</a:t>
            </a:r>
          </a:p>
        </c:rich>
      </c:tx>
      <c:overlay val="0"/>
      <c:spPr>
        <a:noFill/>
        <a:ln w="25400">
          <a:noFill/>
        </a:ln>
      </c:spPr>
    </c:title>
    <c:autoTitleDeleted val="0"/>
    <c:view3D>
      <c:rotX val="3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0"/>
        </c:dLbls>
      </c:pie3DChart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.32204393072350912"/>
          <c:y val="0.93493438320209976"/>
          <c:w val="0.29711746237220971"/>
          <c:h val="3.7287839020122483E-2"/>
        </c:manualLayout>
      </c:layout>
      <c:overlay val="0"/>
      <c:spPr>
        <a:noFill/>
        <a:ln w="25400">
          <a:noFill/>
        </a:ln>
      </c:spPr>
      <c:txPr>
        <a:bodyPr/>
        <a:lstStyle/>
        <a:p>
          <a:pPr>
            <a:defRPr sz="170" b="0" i="0" u="none" strike="noStrike" baseline="0">
              <a:solidFill>
                <a:srgbClr val="333333"/>
              </a:solidFill>
              <a:latin typeface="Calibri"/>
              <a:ea typeface="Calibri"/>
              <a:cs typeface="Calibri"/>
            </a:defRPr>
          </a:pPr>
          <a:endParaRPr lang="cs-CZ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cs-CZ"/>
    </a:p>
  </c:txPr>
  <c:externalData r:id="rId2">
    <c:autoUpdate val="0"/>
  </c:externalData>
  <c:userShapes r:id="rId3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 b="1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r>
              <a:rPr lang="cs-CZ"/>
              <a:t>Přehled financování v roce 2021 dle zdroje financování</a:t>
            </a:r>
          </a:p>
        </c:rich>
      </c:tx>
      <c:overlay val="0"/>
      <c:spPr>
        <a:noFill/>
        <a:ln w="25400">
          <a:noFill/>
        </a:ln>
      </c:spPr>
    </c:title>
    <c:autoTitleDeleted val="0"/>
    <c:view3D>
      <c:rotX val="3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1"/>
          <c:order val="0"/>
          <c:tx>
            <c:v>přehled </c:v>
          </c:tx>
          <c:spPr>
            <a:ln>
              <a:solidFill>
                <a:schemeClr val="tx1">
                  <a:lumMod val="15000"/>
                  <a:lumOff val="85000"/>
                </a:schemeClr>
              </a:solidFill>
            </a:ln>
          </c:spPr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0-EF66-40B8-9720-37ED43527B5D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1-EF66-40B8-9720-37ED43527B5D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02-EF66-40B8-9720-37ED43527B5D}"/>
              </c:ext>
            </c:extLst>
          </c:dPt>
          <c:dPt>
            <c:idx val="3"/>
            <c:bubble3D val="0"/>
            <c:extLst>
              <c:ext xmlns:c16="http://schemas.microsoft.com/office/drawing/2014/chart" uri="{C3380CC4-5D6E-409C-BE32-E72D297353CC}">
                <c16:uniqueId val="{00000003-EF66-40B8-9720-37ED43527B5D}"/>
              </c:ext>
            </c:extLst>
          </c:dPt>
          <c:dPt>
            <c:idx val="4"/>
            <c:bubble3D val="0"/>
            <c:extLst>
              <c:ext xmlns:c16="http://schemas.microsoft.com/office/drawing/2014/chart" uri="{C3380CC4-5D6E-409C-BE32-E72D297353CC}">
                <c16:uniqueId val="{00000004-EF66-40B8-9720-37ED43527B5D}"/>
              </c:ext>
            </c:extLst>
          </c:dPt>
          <c:dLbls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51,18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EF66-40B8-9720-37ED43527B5D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cs-CZ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val>
            <c:numRef>
              <c:f>List1!$G$3:$G$7</c:f>
              <c:numCache>
                <c:formatCode>General</c:formatCode>
                <c:ptCount val="5"/>
                <c:pt idx="0">
                  <c:v>289.81</c:v>
                </c:pt>
                <c:pt idx="1">
                  <c:v>347</c:v>
                </c:pt>
                <c:pt idx="2">
                  <c:v>86.92</c:v>
                </c:pt>
                <c:pt idx="3">
                  <c:v>6.67</c:v>
                </c:pt>
                <c:pt idx="4">
                  <c:v>19.82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F66-40B8-9720-37ED43527B5D}"/>
            </c:ext>
          </c:extLst>
        </c:ser>
        <c:ser>
          <c:idx val="2"/>
          <c:order val="1"/>
          <c:tx>
            <c:v>IROP</c:v>
          </c:tx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6-EF66-40B8-9720-37ED43527B5D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7-EF66-40B8-9720-37ED43527B5D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08-EF66-40B8-9720-37ED43527B5D}"/>
              </c:ext>
            </c:extLst>
          </c:dPt>
          <c:dPt>
            <c:idx val="3"/>
            <c:bubble3D val="0"/>
            <c:extLst>
              <c:ext xmlns:c16="http://schemas.microsoft.com/office/drawing/2014/chart" uri="{C3380CC4-5D6E-409C-BE32-E72D297353CC}">
                <c16:uniqueId val="{00000009-EF66-40B8-9720-37ED43527B5D}"/>
              </c:ext>
            </c:extLst>
          </c:dPt>
          <c:dPt>
            <c:idx val="4"/>
            <c:bubble3D val="0"/>
            <c:extLst>
              <c:ext xmlns:c16="http://schemas.microsoft.com/office/drawing/2014/chart" uri="{C3380CC4-5D6E-409C-BE32-E72D297353CC}">
                <c16:uniqueId val="{0000000A-EF66-40B8-9720-37ED43527B5D}"/>
              </c:ext>
            </c:extLst>
          </c:dPt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cs-CZ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val>
            <c:numLit>
              <c:formatCode>General</c:formatCode>
              <c:ptCount val="1"/>
              <c:pt idx="0">
                <c:v>1</c:v>
              </c:pt>
            </c:numLit>
          </c:val>
          <c:extLst>
            <c:ext xmlns:c16="http://schemas.microsoft.com/office/drawing/2014/chart" uri="{C3380CC4-5D6E-409C-BE32-E72D297353CC}">
              <c16:uniqueId val="{0000000B-EF66-40B8-9720-37ED43527B5D}"/>
            </c:ext>
          </c:extLst>
        </c:ser>
        <c:ser>
          <c:idx val="0"/>
          <c:order val="2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EF66-40B8-9720-37ED43527B5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EF66-40B8-9720-37ED43527B5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1-EF66-40B8-9720-37ED43527B5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3-EF66-40B8-9720-37ED43527B5D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5-EF66-40B8-9720-37ED43527B5D}"/>
              </c:ext>
            </c:extLst>
          </c:dPt>
          <c:dLbls>
            <c:dLbl>
              <c:idx val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900" b="0" i="0" u="none" strike="noStrike" baseline="0">
                      <a:solidFill>
                        <a:srgbClr val="333333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cs-CZ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D-EF66-40B8-9720-37ED43527B5D}"/>
                </c:ext>
              </c:extLst>
            </c:dLbl>
            <c:dLbl>
              <c:idx val="1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900" b="0" i="0" u="none" strike="noStrike" baseline="0">
                      <a:solidFill>
                        <a:srgbClr val="333333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cs-CZ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F-EF66-40B8-9720-37ED43527B5D}"/>
                </c:ext>
              </c:extLst>
            </c:dLbl>
            <c:dLbl>
              <c:idx val="2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900" b="0" i="0" u="none" strike="noStrike" baseline="0">
                      <a:solidFill>
                        <a:srgbClr val="333333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cs-CZ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1-EF66-40B8-9720-37ED43527B5D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0" i="0" u="none" strike="noStrike" baseline="0">
                    <a:solidFill>
                      <a:srgbClr val="333333"/>
                    </a:solidFill>
                    <a:latin typeface="Calibri"/>
                    <a:ea typeface="Calibri"/>
                    <a:cs typeface="Calibri"/>
                  </a:defRPr>
                </a:pPr>
                <a:endParaRPr lang="cs-CZ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'K tisku či poslání'!$F$83:$F$87</c:f>
              <c:strCache>
                <c:ptCount val="5"/>
                <c:pt idx="0">
                  <c:v>ROP+IROP</c:v>
                </c:pt>
                <c:pt idx="1">
                  <c:v>FRR</c:v>
                </c:pt>
                <c:pt idx="2">
                  <c:v>SFDI</c:v>
                </c:pt>
                <c:pt idx="3">
                  <c:v>OPŽP</c:v>
                </c:pt>
                <c:pt idx="4">
                  <c:v>ČP</c:v>
                </c:pt>
              </c:strCache>
            </c:strRef>
          </c:cat>
          <c:val>
            <c:numRef>
              <c:f>'K tisku či poslání'!$G$83:$G$87</c:f>
              <c:numCache>
                <c:formatCode>#,##0.00</c:formatCode>
                <c:ptCount val="5"/>
                <c:pt idx="0">
                  <c:v>2377226885.6070004</c:v>
                </c:pt>
                <c:pt idx="1">
                  <c:v>594600040.79999995</c:v>
                </c:pt>
                <c:pt idx="2">
                  <c:v>1292131047.4059997</c:v>
                </c:pt>
                <c:pt idx="3">
                  <c:v>81361652.980000004</c:v>
                </c:pt>
                <c:pt idx="4">
                  <c:v>430316411.67000002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EF66-40B8-9720-37ED43527B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.11712159270918503"/>
          <c:y val="0.85328403025947763"/>
          <c:w val="0.7936599450458236"/>
          <c:h val="0.11893814731581027"/>
        </c:manualLayout>
      </c:layout>
      <c:overlay val="0"/>
      <c:spPr>
        <a:noFill/>
        <a:ln w="25400">
          <a:noFill/>
        </a:ln>
      </c:spPr>
      <c:txPr>
        <a:bodyPr/>
        <a:lstStyle/>
        <a:p>
          <a:pPr>
            <a:defRPr sz="140" b="0" i="0" u="none" strike="noStrike" baseline="0">
              <a:solidFill>
                <a:srgbClr val="333333"/>
              </a:solidFill>
              <a:latin typeface="Calibri"/>
              <a:ea typeface="Calibri"/>
              <a:cs typeface="Calibri"/>
            </a:defRPr>
          </a:pPr>
          <a:endParaRPr lang="cs-CZ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cs-CZ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cs-CZ" sz="1400" b="1" i="0" u="none" strike="noStrike" baseline="0" dirty="0">
                <a:solidFill>
                  <a:srgbClr val="333333"/>
                </a:solidFill>
                <a:latin typeface="Calibri"/>
                <a:cs typeface="Calibri"/>
              </a:rPr>
              <a:t>Přehled investičních nákladů do silniční sítě Královéhradeckého kraje v letech   </a:t>
            </a:r>
          </a:p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cs-CZ" sz="1400" b="1" i="0" u="none" strike="noStrike" baseline="0" dirty="0">
                <a:solidFill>
                  <a:srgbClr val="333333"/>
                </a:solidFill>
                <a:latin typeface="Calibri"/>
                <a:cs typeface="Calibri"/>
              </a:rPr>
              <a:t>2009 - 2022</a:t>
            </a:r>
          </a:p>
        </c:rich>
      </c:tx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5.8534849671164541E-2"/>
          <c:y val="0.17379085069634687"/>
          <c:w val="0.92740192040054115"/>
          <c:h val="0.74712984406360972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00B050"/>
            </a:solidFill>
            <a:ln>
              <a:solidFill>
                <a:srgbClr val="00B050"/>
              </a:solidFill>
            </a:ln>
            <a:effectLst/>
          </c:spPr>
          <c:invertIfNegative val="0"/>
          <c:dLbls>
            <c:dLbl>
              <c:idx val="12"/>
              <c:tx>
                <c:rich>
                  <a:bodyPr/>
                  <a:lstStyle/>
                  <a:p>
                    <a:r>
                      <a:rPr lang="en-US" dirty="0">
                        <a:solidFill>
                          <a:schemeClr val="tx1"/>
                        </a:solidFill>
                      </a:rPr>
                      <a:t>714,48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1FC4-465C-8DFE-BECF34B4AB45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'K tisku či poslání'!$AA$109:$AA$121</c:f>
              <c:numCache>
                <c:formatCode>General</c:formatCode>
                <c:ptCount val="13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  <c:pt idx="12">
                  <c:v>2021</c:v>
                </c:pt>
              </c:numCache>
            </c:numRef>
          </c:cat>
          <c:val>
            <c:numRef>
              <c:f>'K tisku či poslání'!$AB$109:$AB$121</c:f>
              <c:numCache>
                <c:formatCode>General</c:formatCode>
                <c:ptCount val="13"/>
                <c:pt idx="0">
                  <c:v>748</c:v>
                </c:pt>
                <c:pt idx="1">
                  <c:v>333</c:v>
                </c:pt>
                <c:pt idx="2">
                  <c:v>385</c:v>
                </c:pt>
                <c:pt idx="3">
                  <c:v>158</c:v>
                </c:pt>
                <c:pt idx="4">
                  <c:v>303</c:v>
                </c:pt>
                <c:pt idx="5">
                  <c:v>519</c:v>
                </c:pt>
                <c:pt idx="6">
                  <c:v>650</c:v>
                </c:pt>
                <c:pt idx="7">
                  <c:v>467</c:v>
                </c:pt>
                <c:pt idx="8">
                  <c:v>899.8</c:v>
                </c:pt>
                <c:pt idx="9">
                  <c:v>1104.9000000000001</c:v>
                </c:pt>
                <c:pt idx="10">
                  <c:v>1051.2</c:v>
                </c:pt>
                <c:pt idx="11">
                  <c:v>1114.04</c:v>
                </c:pt>
                <c:pt idx="12">
                  <c:v>714.48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FC4-465C-8DFE-BECF34B4AB4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-1307248672"/>
        <c:axId val="-1506767456"/>
      </c:barChart>
      <c:catAx>
        <c:axId val="-13072486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vert="horz"/>
          <a:lstStyle/>
          <a:p>
            <a:pPr>
              <a:defRPr sz="900" b="1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cs-CZ"/>
          </a:p>
        </c:txPr>
        <c:crossAx val="-1506767456"/>
        <c:crosses val="autoZero"/>
        <c:auto val="1"/>
        <c:lblAlgn val="ctr"/>
        <c:lblOffset val="100"/>
        <c:noMultiLvlLbl val="0"/>
      </c:catAx>
      <c:valAx>
        <c:axId val="-150676745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 rot="0" vert="horz"/>
          <a:lstStyle/>
          <a:p>
            <a:pPr>
              <a:defRPr sz="900" b="1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cs-CZ"/>
          </a:p>
        </c:txPr>
        <c:crossAx val="-1307248672"/>
        <c:crosses val="autoZero"/>
        <c:crossBetween val="between"/>
        <c:majorUnit val="200"/>
      </c:valAx>
      <c:spPr>
        <a:noFill/>
        <a:ln w="25400">
          <a:noFill/>
        </a:ln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cs-CZ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cs-CZ" sz="1400" b="1" i="0" u="none" strike="noStrike" baseline="0">
                <a:solidFill>
                  <a:srgbClr val="333333"/>
                </a:solidFill>
                <a:latin typeface="Calibri"/>
                <a:cs typeface="Calibri"/>
              </a:rPr>
              <a:t>Přehled investičních nákladů do silniční sítě Královéhradeckého kraje v letech   </a:t>
            </a:r>
          </a:p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cs-CZ" sz="1400" b="1" i="0" u="none" strike="noStrike" baseline="0">
                <a:solidFill>
                  <a:srgbClr val="333333"/>
                </a:solidFill>
                <a:latin typeface="Calibri"/>
                <a:cs typeface="Calibri"/>
              </a:rPr>
              <a:t>2009 - 2022</a:t>
            </a:r>
          </a:p>
        </c:rich>
      </c:tx>
      <c:layout>
        <c:manualLayout>
          <c:xMode val="edge"/>
          <c:yMode val="edge"/>
          <c:x val="0.24552243102332197"/>
          <c:y val="9.8465667141076491E-3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5.8534849671164541E-2"/>
          <c:y val="0.17379085069634687"/>
          <c:w val="0.92740192040054115"/>
          <c:h val="0.74712984406360972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00B050"/>
            </a:solidFill>
            <a:ln>
              <a:solidFill>
                <a:srgbClr val="00B050"/>
              </a:solidFill>
            </a:ln>
            <a:effectLst/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'K tisku či poslání'!$AA$109:$AA$122</c:f>
              <c:numCache>
                <c:formatCode>General</c:formatCode>
                <c:ptCount val="14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  <c:pt idx="12">
                  <c:v>2021</c:v>
                </c:pt>
                <c:pt idx="13">
                  <c:v>2022</c:v>
                </c:pt>
              </c:numCache>
            </c:numRef>
          </c:cat>
          <c:val>
            <c:numRef>
              <c:f>'K tisku či poslání'!$AB$109:$AB$122</c:f>
              <c:numCache>
                <c:formatCode>General</c:formatCode>
                <c:ptCount val="14"/>
                <c:pt idx="0">
                  <c:v>748</c:v>
                </c:pt>
                <c:pt idx="1">
                  <c:v>333</c:v>
                </c:pt>
                <c:pt idx="2">
                  <c:v>385</c:v>
                </c:pt>
                <c:pt idx="3">
                  <c:v>158</c:v>
                </c:pt>
                <c:pt idx="4">
                  <c:v>303</c:v>
                </c:pt>
                <c:pt idx="5">
                  <c:v>519</c:v>
                </c:pt>
                <c:pt idx="6">
                  <c:v>650</c:v>
                </c:pt>
                <c:pt idx="7">
                  <c:v>467</c:v>
                </c:pt>
                <c:pt idx="8">
                  <c:v>899.8</c:v>
                </c:pt>
                <c:pt idx="9">
                  <c:v>1104.9000000000001</c:v>
                </c:pt>
                <c:pt idx="10">
                  <c:v>1051.2</c:v>
                </c:pt>
                <c:pt idx="11">
                  <c:v>1114.04</c:v>
                </c:pt>
                <c:pt idx="12">
                  <c:v>714.48</c:v>
                </c:pt>
                <c:pt idx="13">
                  <c:v>1486.3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AD3-4238-AB4E-41F7D17989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-1118642800"/>
        <c:axId val="-1118646608"/>
      </c:barChart>
      <c:catAx>
        <c:axId val="-11186428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vert="horz"/>
          <a:lstStyle/>
          <a:p>
            <a:pPr>
              <a:defRPr sz="900" b="1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cs-CZ"/>
          </a:p>
        </c:txPr>
        <c:crossAx val="-1118646608"/>
        <c:crosses val="autoZero"/>
        <c:auto val="1"/>
        <c:lblAlgn val="ctr"/>
        <c:lblOffset val="100"/>
        <c:noMultiLvlLbl val="0"/>
      </c:catAx>
      <c:valAx>
        <c:axId val="-11186466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 rot="0" vert="horz"/>
          <a:lstStyle/>
          <a:p>
            <a:pPr>
              <a:defRPr sz="900" b="1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cs-CZ"/>
          </a:p>
        </c:txPr>
        <c:crossAx val="-1118642800"/>
        <c:crosses val="autoZero"/>
        <c:crossBetween val="between"/>
        <c:majorUnit val="200"/>
      </c:valAx>
      <c:spPr>
        <a:noFill/>
        <a:ln w="25400">
          <a:noFill/>
        </a:ln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cs-CZ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cs-CZ" sz="1400" b="1" i="0" u="none" strike="noStrike" baseline="0">
                <a:solidFill>
                  <a:srgbClr val="333333"/>
                </a:solidFill>
                <a:latin typeface="Calibri"/>
                <a:cs typeface="Calibri"/>
              </a:rPr>
              <a:t>Přehled investičních nákladů do silniční sítě Královéhradeckého kraje v letech   </a:t>
            </a:r>
          </a:p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cs-CZ" sz="1400" b="1" i="0" u="none" strike="noStrike" baseline="0">
                <a:solidFill>
                  <a:srgbClr val="333333"/>
                </a:solidFill>
                <a:latin typeface="Calibri"/>
                <a:cs typeface="Calibri"/>
              </a:rPr>
              <a:t>2009 - 2022</a:t>
            </a:r>
          </a:p>
        </c:rich>
      </c:tx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5.8534849671164541E-2"/>
          <c:y val="0.17379085069634687"/>
          <c:w val="0.92740192040054115"/>
          <c:h val="0.74712984406360972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00B050"/>
            </a:solidFill>
            <a:ln>
              <a:solidFill>
                <a:srgbClr val="00B050"/>
              </a:solidFill>
            </a:ln>
            <a:effectLst/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'K tisku či poslání'!$AA$109:$AA$122</c:f>
              <c:numCache>
                <c:formatCode>General</c:formatCode>
                <c:ptCount val="14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  <c:pt idx="12">
                  <c:v>2021</c:v>
                </c:pt>
                <c:pt idx="13">
                  <c:v>2022</c:v>
                </c:pt>
              </c:numCache>
            </c:numRef>
          </c:cat>
          <c:val>
            <c:numRef>
              <c:f>'K tisku či poslání'!$AB$109:$AB$122</c:f>
              <c:numCache>
                <c:formatCode>General</c:formatCode>
                <c:ptCount val="14"/>
                <c:pt idx="0">
                  <c:v>748</c:v>
                </c:pt>
                <c:pt idx="1">
                  <c:v>333</c:v>
                </c:pt>
                <c:pt idx="2">
                  <c:v>385</c:v>
                </c:pt>
                <c:pt idx="3">
                  <c:v>158</c:v>
                </c:pt>
                <c:pt idx="4">
                  <c:v>303</c:v>
                </c:pt>
                <c:pt idx="5">
                  <c:v>519</c:v>
                </c:pt>
                <c:pt idx="6">
                  <c:v>650</c:v>
                </c:pt>
                <c:pt idx="7">
                  <c:v>467</c:v>
                </c:pt>
                <c:pt idx="8">
                  <c:v>899.8</c:v>
                </c:pt>
                <c:pt idx="9">
                  <c:v>1104.9000000000001</c:v>
                </c:pt>
                <c:pt idx="10">
                  <c:v>1051.2</c:v>
                </c:pt>
                <c:pt idx="11">
                  <c:v>1114.04</c:v>
                </c:pt>
                <c:pt idx="12">
                  <c:v>714.48</c:v>
                </c:pt>
                <c:pt idx="13">
                  <c:v>1486.3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816-42D9-9278-58D770B38D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-1118644432"/>
        <c:axId val="-1118653680"/>
      </c:barChart>
      <c:catAx>
        <c:axId val="-11186444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vert="horz"/>
          <a:lstStyle/>
          <a:p>
            <a:pPr>
              <a:defRPr sz="900" b="1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cs-CZ"/>
          </a:p>
        </c:txPr>
        <c:crossAx val="-1118653680"/>
        <c:crosses val="autoZero"/>
        <c:auto val="1"/>
        <c:lblAlgn val="ctr"/>
        <c:lblOffset val="100"/>
        <c:noMultiLvlLbl val="0"/>
      </c:catAx>
      <c:valAx>
        <c:axId val="-11186536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 rot="0" vert="horz"/>
          <a:lstStyle/>
          <a:p>
            <a:pPr>
              <a:defRPr sz="900" b="1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cs-CZ"/>
          </a:p>
        </c:txPr>
        <c:crossAx val="-1118644432"/>
        <c:crosses val="autoZero"/>
        <c:crossBetween val="between"/>
        <c:majorUnit val="200"/>
      </c:valAx>
      <c:spPr>
        <a:noFill/>
        <a:ln w="25400">
          <a:noFill/>
        </a:ln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cs-CZ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0.4125</cdr:x>
      <cdr:y>0.66667</cdr:y>
    </cdr:from>
    <cdr:to>
      <cdr:x>0.6125</cdr:x>
      <cdr:y>1</cdr:y>
    </cdr:to>
    <cdr:sp macro="" textlink="">
      <cdr:nvSpPr>
        <cdr:cNvPr id="2" name="TextovéPole 1"/>
        <cdr:cNvSpPr txBox="1"/>
      </cdr:nvSpPr>
      <cdr:spPr>
        <a:xfrm xmlns:a="http://schemas.openxmlformats.org/drawingml/2006/main">
          <a:off x="1885950" y="2605088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cs-CZ" sz="110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0.4125</cdr:x>
      <cdr:y>0.66667</cdr:y>
    </cdr:from>
    <cdr:to>
      <cdr:x>0.6125</cdr:x>
      <cdr:y>1</cdr:y>
    </cdr:to>
    <cdr:sp macro="" textlink="">
      <cdr:nvSpPr>
        <cdr:cNvPr id="2" name="TextovéPole 1"/>
        <cdr:cNvSpPr txBox="1"/>
      </cdr:nvSpPr>
      <cdr:spPr>
        <a:xfrm xmlns:a="http://schemas.openxmlformats.org/drawingml/2006/main">
          <a:off x="1885950" y="2605088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cs-CZ" sz="110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0.4125</cdr:x>
      <cdr:y>0.66667</cdr:y>
    </cdr:from>
    <cdr:to>
      <cdr:x>0.6125</cdr:x>
      <cdr:y>1</cdr:y>
    </cdr:to>
    <cdr:sp macro="" textlink="">
      <cdr:nvSpPr>
        <cdr:cNvPr id="2" name="TextovéPole 1"/>
        <cdr:cNvSpPr txBox="1"/>
      </cdr:nvSpPr>
      <cdr:spPr>
        <a:xfrm xmlns:a="http://schemas.openxmlformats.org/drawingml/2006/main">
          <a:off x="1885950" y="2605088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cs-CZ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0.60184</cdr:x>
      <cdr:y>0.42167</cdr:y>
    </cdr:from>
    <cdr:to>
      <cdr:x>0.96789</cdr:x>
      <cdr:y>0.42167</cdr:y>
    </cdr:to>
    <cdr:cxnSp macro="">
      <cdr:nvCxnSpPr>
        <cdr:cNvPr id="3" name="Přímá spojnice 2">
          <a:extLst xmlns:a="http://schemas.openxmlformats.org/drawingml/2006/main">
            <a:ext uri="{FF2B5EF4-FFF2-40B4-BE49-F238E27FC236}">
              <a16:creationId xmlns:a16="http://schemas.microsoft.com/office/drawing/2014/main" id="{CF596AB8-EAEA-4B81-8323-03E8E49319D2}"/>
            </a:ext>
          </a:extLst>
        </cdr:cNvPr>
        <cdr:cNvCxnSpPr/>
      </cdr:nvCxnSpPr>
      <cdr:spPr>
        <a:xfrm xmlns:a="http://schemas.openxmlformats.org/drawingml/2006/main">
          <a:off x="7293429" y="1662793"/>
          <a:ext cx="4435928" cy="0"/>
        </a:xfrm>
        <a:prstGeom xmlns:a="http://schemas.openxmlformats.org/drawingml/2006/main" prst="line">
          <a:avLst/>
        </a:prstGeom>
        <a:ln xmlns:a="http://schemas.openxmlformats.org/drawingml/2006/main" w="57150">
          <a:prstDash val="dash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0.53559</cdr:x>
      <cdr:y>0.21463</cdr:y>
    </cdr:from>
    <cdr:to>
      <cdr:x>0.92297</cdr:x>
      <cdr:y>0.28019</cdr:y>
    </cdr:to>
    <cdr:sp macro="" textlink="">
      <cdr:nvSpPr>
        <cdr:cNvPr id="13" name="TextovéPole 12"/>
        <cdr:cNvSpPr txBox="1"/>
      </cdr:nvSpPr>
      <cdr:spPr>
        <a:xfrm xmlns:a="http://schemas.openxmlformats.org/drawingml/2006/main">
          <a:off x="6490607" y="846365"/>
          <a:ext cx="4694465" cy="25853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cs-CZ" sz="1600" b="1" dirty="0">
              <a:solidFill>
                <a:srgbClr val="0070C0"/>
              </a:solidFill>
            </a:rPr>
            <a:t>1 061,8 mil. = Průměrná hodnota ročních nákladů 2017-2022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ED277C-D31F-41AF-BAEB-3645118F8A37}" type="datetimeFigureOut">
              <a:rPr lang="cs-CZ" smtClean="0"/>
              <a:t>15.02.2022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087569-F307-430C-9343-52FEF2D2C3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04312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2DD693-7275-4B7E-A789-ED823AE7CCBB}" type="datetimeFigureOut">
              <a:rPr lang="cs-CZ" smtClean="0"/>
              <a:t>15.02.2022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41C958-5C0A-4BF3-9B3D-9DAC313BA3B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78932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191218-D6D6-430C-A59F-77B128A5BB28}" type="slidenum">
              <a:rPr lang="cs-CZ" smtClean="0"/>
              <a:pPr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38894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BAF9576-744D-4B2D-982F-5C7372DAF6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B92BDB91-E37D-4EB6-843B-55194CFBB9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4EC5504-63B3-4AC7-8F50-BB1E53BD6B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58C91-2BF3-4A5C-957D-DE6A1BF02305}" type="datetimeFigureOut">
              <a:rPr lang="cs-CZ" smtClean="0"/>
              <a:t>15.02.2022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2599B11-92DA-483A-8926-9D47F9ECE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E654461-290A-4EBE-A5C8-D52E386025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68FCE-AC79-4708-9A1A-7C6B2D57AA5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518817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B3F4BBF-48C5-4AA0-8A8E-8552268697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D163D4DD-0832-40BE-8DFB-8A6FC6072D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3994456-B1F1-4F0D-A5AD-4BDEECBEB2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58C91-2BF3-4A5C-957D-DE6A1BF02305}" type="datetimeFigureOut">
              <a:rPr lang="cs-CZ" smtClean="0"/>
              <a:t>15.02.2022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E118850-ED5B-4834-AC66-71DC25939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952CBE0-C3D6-4D76-92B0-E1D2FDF9B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68FCE-AC79-4708-9A1A-7C6B2D57AA5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32354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08D9DD9C-0366-4E0B-A8FD-EE54C92092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E9AA4197-FD08-42EE-97AE-B964D17E01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0E2BECE-EE23-4991-A07D-15AF5B95CC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58C91-2BF3-4A5C-957D-DE6A1BF02305}" type="datetimeFigureOut">
              <a:rPr lang="cs-CZ" smtClean="0"/>
              <a:t>15.02.2022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F118555-1CA5-485C-A826-01EF1E9BFB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C296CAC-66B9-4B51-A8E6-200987479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68FCE-AC79-4708-9A1A-7C6B2D57AA5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79688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24AADF7-3475-4CFE-8C25-40935C2B60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9F46FD2-270D-4883-9BA9-35EBE579D4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B85DE52-4D00-46BA-8F04-E19DA08F54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58C91-2BF3-4A5C-957D-DE6A1BF02305}" type="datetimeFigureOut">
              <a:rPr lang="cs-CZ" smtClean="0"/>
              <a:t>15.02.2022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B1C1A12-87AC-4485-93A8-7DEC7C3906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C53B282-CCEE-46FD-8E83-EEDE9B7981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68FCE-AC79-4708-9A1A-7C6B2D57AA5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90964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04F5BC-2657-4402-B54A-AB2CC51E8E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23B650DB-A4DE-4A69-8F3D-72FD72238B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EB96386-18FC-42DA-B3E9-9F3AA15E2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58C91-2BF3-4A5C-957D-DE6A1BF02305}" type="datetimeFigureOut">
              <a:rPr lang="cs-CZ" smtClean="0"/>
              <a:t>15.02.2022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FF16387-0E31-4508-95AF-1E5D7CEFE3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4F78C44-A146-4FB7-B916-A05B6038D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68FCE-AC79-4708-9A1A-7C6B2D57AA5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4877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220D908-D89C-40CA-AC9F-D6D31B7469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C1F6544-92BB-44A7-8E36-C2D61F5639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F45DB621-45CA-47AB-914A-9B9CAE072D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B11205B-D601-4F60-B76C-F6E9E94AB6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58C91-2BF3-4A5C-957D-DE6A1BF02305}" type="datetimeFigureOut">
              <a:rPr lang="cs-CZ" smtClean="0"/>
              <a:t>15.02.2022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7897466B-1DE5-475D-9F6E-7BA3CE7735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277874BF-2193-48FF-B41D-8895C8D0B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68FCE-AC79-4708-9A1A-7C6B2D57AA5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72334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16F883C-C226-4666-8D97-6F2821B2AB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08CAC1A6-414D-457B-BB38-8E93AD15B4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4A08C60F-1D90-4125-84E0-DA51471677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9CFD72C6-C095-4D4F-A2D4-50AE8DBDAF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F2D58BAB-64FD-4AF8-895C-0307C81F54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C05293D3-1569-4691-87F3-B6984F846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58C91-2BF3-4A5C-957D-DE6A1BF02305}" type="datetimeFigureOut">
              <a:rPr lang="cs-CZ" smtClean="0"/>
              <a:t>15.02.2022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F0D5BE8A-F48B-449E-825B-0D7EC7A23E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B7014E24-58BA-4EB1-808A-44DA909E5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68FCE-AC79-4708-9A1A-7C6B2D57AA5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22764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4EFB190-574F-4DEE-A364-3A35803442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EC29686F-9FB9-4917-AA53-868ACFCEE4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58C91-2BF3-4A5C-957D-DE6A1BF02305}" type="datetimeFigureOut">
              <a:rPr lang="cs-CZ" smtClean="0"/>
              <a:t>15.02.2022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DEF7F2DC-B1B2-4AC0-8467-B8B5329AC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7333D44D-266C-4CB3-A81E-FAD23DA319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68FCE-AC79-4708-9A1A-7C6B2D57AA5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7545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36D814B1-CC40-4F04-9B87-ACC3B84B2D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58C91-2BF3-4A5C-957D-DE6A1BF02305}" type="datetimeFigureOut">
              <a:rPr lang="cs-CZ" smtClean="0"/>
              <a:t>15.02.2022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5F59C1A1-C883-4629-9596-BE2825DA8D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B1C6801-51A1-4CC6-89C7-D9134E3DD7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68FCE-AC79-4708-9A1A-7C6B2D57AA5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3937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BB0B3D2-4035-44C8-9238-B489ACF7D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6B94BC2-69B3-4D23-960B-FD6CFDD2AB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F5EE6A51-054C-4031-9E29-2596CAEEAE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A3C7036-4409-498A-BC9E-05737F244A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58C91-2BF3-4A5C-957D-DE6A1BF02305}" type="datetimeFigureOut">
              <a:rPr lang="cs-CZ" smtClean="0"/>
              <a:t>15.02.2022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53733EAC-3BDD-475E-AB59-576AFE6A3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D4CC76D-E9B2-4B7C-BB05-C3323CAF5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68FCE-AC79-4708-9A1A-7C6B2D57AA5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65732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2F56C16-A76B-473E-9286-2CF0B61D01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C0D42D9F-1EF0-40AD-9B3C-DE94E18299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B7CE0232-A365-4A1A-8C34-0428DC143E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F8980BC-7C11-4592-AC45-3CCC0D7C0F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58C91-2BF3-4A5C-957D-DE6A1BF02305}" type="datetimeFigureOut">
              <a:rPr lang="cs-CZ" smtClean="0"/>
              <a:t>15.02.2022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3E06CB7-6372-4B8E-82ED-2055353DAE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3BC0360-E6F8-482E-BBF4-1EEB51353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68FCE-AC79-4708-9A1A-7C6B2D57AA5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2195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>
            <a:extLst>
              <a:ext uri="{FF2B5EF4-FFF2-40B4-BE49-F238E27FC236}">
                <a16:creationId xmlns:a16="http://schemas.microsoft.com/office/drawing/2014/main" id="{884FB023-EE98-4CD9-B788-94ED21CDF1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B10F013C-CC94-490A-BD52-FDA1A1DEA0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F7FCE47-6F2B-4ED2-83C6-A015C8DB1D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658C91-2BF3-4A5C-957D-DE6A1BF02305}" type="datetimeFigureOut">
              <a:rPr lang="cs-CZ" smtClean="0"/>
              <a:t>15.02.2022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FE2BC82-17A2-4AA9-AFC9-4ED631AE99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7820AFB-9DC5-4939-AF48-A9BD493A9B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E68FCE-AC79-4708-9A1A-7C6B2D57AA5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2539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chart" Target="../charts/chart4.xml"/><Relationship Id="rId3" Type="http://schemas.openxmlformats.org/officeDocument/2006/relationships/image" Target="../media/image4.jpg"/><Relationship Id="rId7" Type="http://schemas.openxmlformats.org/officeDocument/2006/relationships/chart" Target="../charts/chart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chart" Target="../charts/chart7.xml"/><Relationship Id="rId4" Type="http://schemas.openxmlformats.org/officeDocument/2006/relationships/chart" Target="../charts/char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CB560EA2-FF12-43E6-867C-A6B2561B9A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96BB2CF9-3BA8-4BB1-9399-B398CAC8F74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9131" y="939288"/>
            <a:ext cx="4449477" cy="1425591"/>
          </a:xfrm>
          <a:prstGeom prst="rect">
            <a:avLst/>
          </a:prstGeom>
        </p:spPr>
      </p:pic>
      <p:sp>
        <p:nvSpPr>
          <p:cNvPr id="8" name="Nadpis 7">
            <a:extLst>
              <a:ext uri="{FF2B5EF4-FFF2-40B4-BE49-F238E27FC236}">
                <a16:creationId xmlns:a16="http://schemas.microsoft.com/office/drawing/2014/main" id="{FB077E24-CA07-4C50-B4C3-F9564659EA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59457" y="2917370"/>
            <a:ext cx="9689151" cy="1989481"/>
          </a:xfrm>
        </p:spPr>
        <p:txBody>
          <a:bodyPr anchor="ctr">
            <a:normAutofit fontScale="90000"/>
          </a:bodyPr>
          <a:lstStyle/>
          <a:p>
            <a:r>
              <a:rPr lang="cs-CZ" sz="7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Plán staveb na rok 2022</a:t>
            </a:r>
            <a:endParaRPr lang="cs-CZ" sz="8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Obdélník 1"/>
          <p:cNvSpPr/>
          <p:nvPr/>
        </p:nvSpPr>
        <p:spPr>
          <a:xfrm>
            <a:off x="963827" y="5926192"/>
            <a:ext cx="6096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cs-CZ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Tisková konference 16. 2. 2022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7BBB365A-7703-469D-8CD5-4C0024761B2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3392" y="1178295"/>
            <a:ext cx="2204489" cy="975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2706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id="{5A933677-C092-4DE0-8431-2FF00AC334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402080" cy="6976170"/>
          </a:xfrm>
          <a:prstGeom prst="rect">
            <a:avLst/>
          </a:prstGeom>
        </p:spPr>
      </p:pic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1795295"/>
              </p:ext>
            </p:extLst>
          </p:nvPr>
        </p:nvGraphicFramePr>
        <p:xfrm>
          <a:off x="1995792" y="2252181"/>
          <a:ext cx="8554977" cy="3537896"/>
        </p:xfrm>
        <a:graphic>
          <a:graphicData uri="http://schemas.openxmlformats.org/drawingml/2006/table">
            <a:tbl>
              <a:tblPr/>
              <a:tblGrid>
                <a:gridCol w="5779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367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19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383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72852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Plán staveb financovaných z IROP – nové stavby</a:t>
                      </a:r>
                    </a:p>
                  </a:txBody>
                  <a:tcPr marL="7541" marR="7541" marT="75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66239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Okres</a:t>
                      </a:r>
                    </a:p>
                  </a:txBody>
                  <a:tcPr marL="7541" marR="7541" marT="75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Název akce </a:t>
                      </a:r>
                    </a:p>
                  </a:txBody>
                  <a:tcPr marL="7541" marR="7541" marT="754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Předpokládaný rok výstavby</a:t>
                      </a:r>
                    </a:p>
                  </a:txBody>
                  <a:tcPr marL="7541" marR="7541" marT="754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Předpokládané investiční náklady na stavbu v roce 2022 [mil. Kč s DPH]</a:t>
                      </a:r>
                    </a:p>
                  </a:txBody>
                  <a:tcPr marL="7541" marR="7541" marT="754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3488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JC</a:t>
                      </a:r>
                    </a:p>
                  </a:txBody>
                  <a:tcPr marL="7541" marR="7541" marT="75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II/280 Libáň–Dětenice–Osenice–Rokytňany–hr. okr. JC/MB 2. etapa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140,3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3948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</a:t>
                      </a:r>
                    </a:p>
                  </a:txBody>
                  <a:tcPr marL="7541" marR="7541" marT="75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II/285 Jaroměř – Nové Město nad Metují, 3. etapa (úsek 2 + 3)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163,7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0760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</a:t>
                      </a:r>
                    </a:p>
                  </a:txBody>
                  <a:tcPr marL="7541" marR="7541" marT="75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II/302</a:t>
                      </a:r>
                      <a:r>
                        <a:rPr lang="cs-CZ" sz="1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Broumov – Velká Ves (Za mostem Hejtmánkovice – </a:t>
                      </a:r>
                      <a:r>
                        <a:rPr lang="cs-CZ" sz="1400" b="0" i="0" u="none" strike="noStrike" baseline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Měú</a:t>
                      </a:r>
                      <a:r>
                        <a:rPr lang="cs-CZ" sz="1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Broumov)</a:t>
                      </a:r>
                      <a:endParaRPr lang="cs-CZ" sz="14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45,6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60710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</a:t>
                      </a:r>
                    </a:p>
                  </a:txBody>
                  <a:tcPr marL="7541" marR="7541" marT="75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II/325 Chlum - Velký </a:t>
                      </a:r>
                      <a:r>
                        <a:rPr lang="cs-CZ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Vřešťov</a:t>
                      </a:r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- Mostek - část </a:t>
                      </a:r>
                      <a:r>
                        <a:rPr lang="cs-CZ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II.úsek</a:t>
                      </a:r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I., Doubravice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cs-C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25,8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5379781"/>
                  </a:ext>
                </a:extLst>
              </a:tr>
              <a:tr h="41621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</a:t>
                      </a:r>
                    </a:p>
                  </a:txBody>
                  <a:tcPr marL="7541" marR="7541" marT="75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II/300</a:t>
                      </a:r>
                      <a:r>
                        <a:rPr lang="pl-PL" sz="1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Trutnov – Babí – Královec, 1.etapa</a:t>
                      </a:r>
                      <a:endParaRPr lang="pl-PL" sz="14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158,5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0326431"/>
                  </a:ext>
                </a:extLst>
              </a:tr>
              <a:tr h="213841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DINCE-Black"/>
                        </a:rPr>
                        <a:t> </a:t>
                      </a:r>
                    </a:p>
                  </a:txBody>
                  <a:tcPr marL="7541" marR="7541" marT="75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541" marR="7541" marT="754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celkem</a:t>
                      </a:r>
                    </a:p>
                  </a:txBody>
                  <a:tcPr marL="7541" marR="7541" marT="754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533,9</a:t>
                      </a:r>
                    </a:p>
                  </a:txBody>
                  <a:tcPr marL="7541" marR="7541" marT="754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9" name="TextovéPole 8">
            <a:extLst>
              <a:ext uri="{FF2B5EF4-FFF2-40B4-BE49-F238E27FC236}">
                <a16:creationId xmlns:a16="http://schemas.microsoft.com/office/drawing/2014/main" id="{3B2A0272-C38A-41B3-983A-DF7ED3220461}"/>
              </a:ext>
            </a:extLst>
          </p:cNvPr>
          <p:cNvSpPr txBox="1"/>
          <p:nvPr/>
        </p:nvSpPr>
        <p:spPr>
          <a:xfrm>
            <a:off x="1995792" y="1327617"/>
            <a:ext cx="7640052" cy="5355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2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Dopravní stavby 2022: </a:t>
            </a:r>
            <a:r>
              <a:rPr lang="cs-CZ" sz="3200" b="1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IROP</a:t>
            </a:r>
            <a:endParaRPr kumimoji="0" lang="cs-CZ" sz="3200" b="1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409335BD-FB7E-415E-81DC-05D4D390B31F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86248" y="275967"/>
            <a:ext cx="2546951" cy="816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3291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id="{5A933677-C092-4DE0-8431-2FF00AC334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-151002"/>
            <a:ext cx="12192000" cy="6858000"/>
          </a:xfrm>
          <a:prstGeom prst="rect">
            <a:avLst/>
          </a:prstGeom>
        </p:spPr>
      </p:pic>
      <p:sp>
        <p:nvSpPr>
          <p:cNvPr id="8" name="Nadpis 3">
            <a:extLst>
              <a:ext uri="{FF2B5EF4-FFF2-40B4-BE49-F238E27FC236}">
                <a16:creationId xmlns:a16="http://schemas.microsoft.com/office/drawing/2014/main" id="{0F737359-C51C-49F6-867D-8C8C8B3A8AB9}"/>
              </a:ext>
            </a:extLst>
          </p:cNvPr>
          <p:cNvSpPr txBox="1">
            <a:spLocks/>
          </p:cNvSpPr>
          <p:nvPr/>
        </p:nvSpPr>
        <p:spPr>
          <a:xfrm>
            <a:off x="1693914" y="1021899"/>
            <a:ext cx="9094573" cy="99413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3600" b="1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6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+mj-cs"/>
              </a:rPr>
              <a:t> </a:t>
            </a:r>
            <a:r>
              <a:rPr kumimoji="0" lang="cs-CZ" sz="36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Dopravní stavby 2022: FRR + SFDI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8222247"/>
              </p:ext>
            </p:extLst>
          </p:nvPr>
        </p:nvGraphicFramePr>
        <p:xfrm>
          <a:off x="1862356" y="2474974"/>
          <a:ext cx="7924739" cy="2456257"/>
        </p:xfrm>
        <a:graphic>
          <a:graphicData uri="http://schemas.openxmlformats.org/drawingml/2006/table">
            <a:tbl>
              <a:tblPr/>
              <a:tblGrid>
                <a:gridCol w="5782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897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383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1826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27210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cs-CZ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Plán staveb financovaných z FRR + SFDI – přechází z roku 2021</a:t>
                      </a:r>
                    </a:p>
                  </a:txBody>
                  <a:tcPr marL="7541" marR="7541" marT="75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37521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Okres</a:t>
                      </a:r>
                    </a:p>
                  </a:txBody>
                  <a:tcPr marL="7541" marR="7541" marT="75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Název akce </a:t>
                      </a:r>
                    </a:p>
                  </a:txBody>
                  <a:tcPr marL="7541" marR="7541" marT="754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Předpokládaný rok výstavby</a:t>
                      </a:r>
                    </a:p>
                  </a:txBody>
                  <a:tcPr marL="7541" marR="7541" marT="754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Předpokládané investiční náklady na stavbu v roce 2022 [mil. Kč s DPH]</a:t>
                      </a:r>
                    </a:p>
                  </a:txBody>
                  <a:tcPr marL="7541" marR="7541" marT="754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1321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III/28430,</a:t>
                      </a:r>
                      <a:r>
                        <a:rPr lang="cs-CZ" sz="1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III/28431, III/28432 Holovousy</a:t>
                      </a:r>
                      <a:endParaRPr lang="cs-CZ" sz="14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2021-2022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16,15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9291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III/29920</a:t>
                      </a:r>
                      <a:r>
                        <a:rPr lang="cs-CZ" sz="1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Kuks – Stanovice, I. etapa</a:t>
                      </a:r>
                      <a:endParaRPr lang="cs-CZ" sz="14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2021-2022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12,33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4718257"/>
                  </a:ext>
                </a:extLst>
              </a:tr>
              <a:tr h="290914">
                <a:tc>
                  <a:txBody>
                    <a:bodyPr/>
                    <a:lstStyle/>
                    <a:p>
                      <a:pPr lvl="1" algn="ctr" fontAlgn="ctr"/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41" marR="7541" marT="75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541" marR="7541" marT="754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celkem</a:t>
                      </a:r>
                    </a:p>
                  </a:txBody>
                  <a:tcPr marL="7541" marR="7541" marT="754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28,48</a:t>
                      </a:r>
                    </a:p>
                  </a:txBody>
                  <a:tcPr marL="7541" marR="7541" marT="754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pic>
        <p:nvPicPr>
          <p:cNvPr id="6" name="Obrázek 5">
            <a:extLst>
              <a:ext uri="{FF2B5EF4-FFF2-40B4-BE49-F238E27FC236}">
                <a16:creationId xmlns:a16="http://schemas.microsoft.com/office/drawing/2014/main" id="{D43B3924-C491-4EDA-99D5-AEEFB7ABC2A6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86248" y="275967"/>
            <a:ext cx="2546951" cy="816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611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id="{5A933677-C092-4DE0-8431-2FF00AC334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Nadpis 3">
            <a:extLst>
              <a:ext uri="{FF2B5EF4-FFF2-40B4-BE49-F238E27FC236}">
                <a16:creationId xmlns:a16="http://schemas.microsoft.com/office/drawing/2014/main" id="{0F737359-C51C-49F6-867D-8C8C8B3A8AB9}"/>
              </a:ext>
            </a:extLst>
          </p:cNvPr>
          <p:cNvSpPr txBox="1">
            <a:spLocks/>
          </p:cNvSpPr>
          <p:nvPr/>
        </p:nvSpPr>
        <p:spPr>
          <a:xfrm>
            <a:off x="1862356" y="773034"/>
            <a:ext cx="9094573" cy="99413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3600" b="1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6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+mj-cs"/>
              </a:rPr>
              <a:t> </a:t>
            </a:r>
            <a:r>
              <a:rPr kumimoji="0" lang="cs-CZ" sz="36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Dopravní stavby 2022: FRR + SFDI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0239953"/>
              </p:ext>
            </p:extLst>
          </p:nvPr>
        </p:nvGraphicFramePr>
        <p:xfrm>
          <a:off x="1862356" y="2256639"/>
          <a:ext cx="7995077" cy="3864543"/>
        </p:xfrm>
        <a:graphic>
          <a:graphicData uri="http://schemas.openxmlformats.org/drawingml/2006/table">
            <a:tbl>
              <a:tblPr/>
              <a:tblGrid>
                <a:gridCol w="5794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982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589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584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10915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Plán staveb financovaných z FRR + SFDI </a:t>
                      </a:r>
                    </a:p>
                  </a:txBody>
                  <a:tcPr marL="7541" marR="7541" marT="75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2754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Okres</a:t>
                      </a:r>
                    </a:p>
                  </a:txBody>
                  <a:tcPr marL="7541" marR="7541" marT="75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Název akce </a:t>
                      </a:r>
                    </a:p>
                  </a:txBody>
                  <a:tcPr marL="7541" marR="7541" marT="754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Předpokládaný rok výstavby</a:t>
                      </a:r>
                    </a:p>
                  </a:txBody>
                  <a:tcPr marL="7541" marR="7541" marT="754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Předpokládané investiční náklady na stavbu v roce 2022 [mil. Kč s DPH]</a:t>
                      </a:r>
                    </a:p>
                  </a:txBody>
                  <a:tcPr marL="7541" marR="7541" marT="754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8548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II/284</a:t>
                      </a:r>
                      <a:r>
                        <a:rPr lang="cs-CZ" sz="1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Nová Paka – Lomnická ulice</a:t>
                      </a:r>
                      <a:endParaRPr lang="cs-CZ" sz="14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2022-2024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15,0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440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III/2864 Těšín – Soběraz – Radim 2. etapa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37,8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5144973"/>
                  </a:ext>
                </a:extLst>
              </a:tr>
              <a:tr h="319321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III/28526 Jizbice – Lipí - Náchod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2022-2023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49,0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370018"/>
                  </a:ext>
                </a:extLst>
              </a:tr>
              <a:tr h="325316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III/3024</a:t>
                      </a:r>
                      <a:r>
                        <a:rPr lang="cs-CZ" sz="1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Jetřichov</a:t>
                      </a:r>
                      <a:endParaRPr lang="cs-CZ" sz="14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45,7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5654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III/3036</a:t>
                      </a:r>
                      <a:r>
                        <a:rPr lang="cs-CZ" sz="1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Kramolna, silnice a chodník</a:t>
                      </a:r>
                      <a:endParaRPr lang="cs-CZ" sz="14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2022-2023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7,0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4027030"/>
                  </a:ext>
                </a:extLst>
              </a:tr>
              <a:tr h="395654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IIII/28526</a:t>
                      </a:r>
                      <a:r>
                        <a:rPr lang="cs-CZ" sz="1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cs-CZ" sz="1400" b="0" i="0" u="none" strike="noStrike" baseline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Rokol</a:t>
                      </a:r>
                      <a:r>
                        <a:rPr lang="cs-CZ" sz="1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Nový Hrádek – neúnosná hranice</a:t>
                      </a:r>
                      <a:endParaRPr lang="cs-CZ" sz="14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2022-2023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14,9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6378348"/>
                  </a:ext>
                </a:extLst>
              </a:tr>
              <a:tr h="395654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III/30011 Dvůr Králové nad Labem – Zálesí – Doubravice, 3. etapa (km 3,300 – 4,759)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29,5 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pic>
        <p:nvPicPr>
          <p:cNvPr id="6" name="Obrázek 5">
            <a:extLst>
              <a:ext uri="{FF2B5EF4-FFF2-40B4-BE49-F238E27FC236}">
                <a16:creationId xmlns:a16="http://schemas.microsoft.com/office/drawing/2014/main" id="{589D1DB2-CDBE-469A-8364-A260B4213267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86248" y="275967"/>
            <a:ext cx="2546951" cy="816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6032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id="{5A933677-C092-4DE0-8431-2FF00AC334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Nadpis 3">
            <a:extLst>
              <a:ext uri="{FF2B5EF4-FFF2-40B4-BE49-F238E27FC236}">
                <a16:creationId xmlns:a16="http://schemas.microsoft.com/office/drawing/2014/main" id="{0F737359-C51C-49F6-867D-8C8C8B3A8AB9}"/>
              </a:ext>
            </a:extLst>
          </p:cNvPr>
          <p:cNvSpPr txBox="1">
            <a:spLocks/>
          </p:cNvSpPr>
          <p:nvPr/>
        </p:nvSpPr>
        <p:spPr>
          <a:xfrm>
            <a:off x="1862356" y="773034"/>
            <a:ext cx="9094573" cy="99413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3600" b="1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6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+mj-cs"/>
              </a:rPr>
              <a:t> </a:t>
            </a:r>
            <a:r>
              <a:rPr kumimoji="0" lang="cs-CZ" sz="36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Dopravní stavby 2022: FRR + SFDI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4854574"/>
              </p:ext>
            </p:extLst>
          </p:nvPr>
        </p:nvGraphicFramePr>
        <p:xfrm>
          <a:off x="1862356" y="2150694"/>
          <a:ext cx="7995077" cy="4572989"/>
        </p:xfrm>
        <a:graphic>
          <a:graphicData uri="http://schemas.openxmlformats.org/drawingml/2006/table">
            <a:tbl>
              <a:tblPr/>
              <a:tblGrid>
                <a:gridCol w="5794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982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90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484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23727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Plán staveb financovaných z FRR + SFDI</a:t>
                      </a:r>
                    </a:p>
                  </a:txBody>
                  <a:tcPr marL="7541" marR="7541" marT="75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2754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Okres</a:t>
                      </a:r>
                    </a:p>
                  </a:txBody>
                  <a:tcPr marL="7541" marR="7541" marT="75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Název akce </a:t>
                      </a:r>
                    </a:p>
                  </a:txBody>
                  <a:tcPr marL="7541" marR="7541" marT="754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Předpokládaný rok výstavby</a:t>
                      </a:r>
                    </a:p>
                  </a:txBody>
                  <a:tcPr marL="7541" marR="7541" marT="754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Předpokládané investiční náklady na stavbu v roce 2022 [mil. Kč s DPH]</a:t>
                      </a:r>
                    </a:p>
                  </a:txBody>
                  <a:tcPr marL="7541" marR="7541" marT="754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8548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RK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III/29840</a:t>
                      </a:r>
                      <a:r>
                        <a:rPr lang="cs-CZ" sz="1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Opočno, Broumar</a:t>
                      </a:r>
                      <a:endParaRPr lang="cs-CZ" sz="14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2022-2023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4,5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440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RK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II/309 Kounov – Plasnice, II. etapa (Kounov</a:t>
                      </a:r>
                      <a:r>
                        <a:rPr lang="cs-CZ" sz="1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průtah) včetně mostu</a:t>
                      </a:r>
                      <a:endParaRPr lang="cs-CZ" sz="14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44,4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5144973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III/28624 Vrchlabí,</a:t>
                      </a:r>
                      <a:r>
                        <a:rPr lang="cs-CZ" sz="1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opěrná zeď v km 10,460</a:t>
                      </a:r>
                      <a:endParaRPr lang="cs-CZ" sz="14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2022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37,0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36574063"/>
                  </a:ext>
                </a:extLst>
              </a:tr>
              <a:tr h="325316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III/29931</a:t>
                      </a:r>
                      <a:r>
                        <a:rPr lang="cs-CZ" sz="1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cs-CZ" sz="1400" b="0" i="0" u="none" strike="noStrike" baseline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Starobucké</a:t>
                      </a:r>
                      <a:r>
                        <a:rPr lang="cs-CZ" sz="1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cs-CZ" sz="1400" b="0" i="0" u="none" strike="noStrike" baseline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Debrné</a:t>
                      </a:r>
                      <a:r>
                        <a:rPr lang="cs-CZ" sz="1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Nemojov, rekonstrukce komunikace</a:t>
                      </a:r>
                      <a:endParaRPr lang="cs-CZ" sz="14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2022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24,7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8651662"/>
                  </a:ext>
                </a:extLst>
              </a:tr>
              <a:tr h="384930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III/3041 Maršov u Úpice (Libňatov)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2022-23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42,2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5933523"/>
                  </a:ext>
                </a:extLst>
              </a:tr>
              <a:tr h="384930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II/296 Revitalizace „Polských mostů“ – ev. č. 296-009, 296-010, 296-011 Temný Důl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179,1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5316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HK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III/32426</a:t>
                      </a:r>
                      <a:r>
                        <a:rPr lang="cs-CZ" sz="1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Nechanice – Hrádek </a:t>
                      </a:r>
                      <a:endParaRPr lang="cs-CZ" sz="14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17,9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5316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HK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III/29913</a:t>
                      </a:r>
                      <a:r>
                        <a:rPr lang="cs-CZ" sz="1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Lochenice, průtah</a:t>
                      </a:r>
                      <a:endParaRPr lang="cs-CZ" sz="14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2022-2023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17,0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8401532"/>
                  </a:ext>
                </a:extLst>
              </a:tr>
              <a:tr h="287818">
                <a:tc>
                  <a:txBody>
                    <a:bodyPr/>
                    <a:lstStyle/>
                    <a:p>
                      <a:pPr lvl="1" algn="ctr" fontAlgn="ctr"/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41" marR="7541" marT="75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541" marR="7541" marT="754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celkem</a:t>
                      </a:r>
                    </a:p>
                  </a:txBody>
                  <a:tcPr marL="7541" marR="7541" marT="754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565,7</a:t>
                      </a:r>
                    </a:p>
                  </a:txBody>
                  <a:tcPr marL="7541" marR="7541" marT="754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pic>
        <p:nvPicPr>
          <p:cNvPr id="6" name="Obrázek 5">
            <a:extLst>
              <a:ext uri="{FF2B5EF4-FFF2-40B4-BE49-F238E27FC236}">
                <a16:creationId xmlns:a16="http://schemas.microsoft.com/office/drawing/2014/main" id="{1A89675B-224A-4BBD-A708-8493480302AA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86248" y="275967"/>
            <a:ext cx="2546951" cy="816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7526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id="{5A933677-C092-4DE0-8431-2FF00AC334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Nadpis 3">
            <a:extLst>
              <a:ext uri="{FF2B5EF4-FFF2-40B4-BE49-F238E27FC236}">
                <a16:creationId xmlns:a16="http://schemas.microsoft.com/office/drawing/2014/main" id="{0F737359-C51C-49F6-867D-8C8C8B3A8AB9}"/>
              </a:ext>
            </a:extLst>
          </p:cNvPr>
          <p:cNvSpPr txBox="1">
            <a:spLocks/>
          </p:cNvSpPr>
          <p:nvPr/>
        </p:nvSpPr>
        <p:spPr>
          <a:xfrm>
            <a:off x="1976656" y="759839"/>
            <a:ext cx="9656543" cy="154337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3600" b="1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6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Dopravní stavby 2022: </a:t>
            </a:r>
            <a:r>
              <a:rPr lang="cs-CZ" sz="3600" b="1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SFDI – bezpečnost</a:t>
            </a:r>
            <a:endParaRPr kumimoji="0" lang="cs-CZ" sz="3600" b="1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7794013"/>
              </p:ext>
            </p:extLst>
          </p:nvPr>
        </p:nvGraphicFramePr>
        <p:xfrm>
          <a:off x="2075224" y="2551530"/>
          <a:ext cx="8041551" cy="3268707"/>
        </p:xfrm>
        <a:graphic>
          <a:graphicData uri="http://schemas.openxmlformats.org/drawingml/2006/table">
            <a:tbl>
              <a:tblPr/>
              <a:tblGrid>
                <a:gridCol w="5876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606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730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202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10607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Plán staveb – SFDI – bezpečnost</a:t>
                      </a:r>
                    </a:p>
                  </a:txBody>
                  <a:tcPr marL="7541" marR="7541" marT="75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2754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Okres</a:t>
                      </a:r>
                    </a:p>
                  </a:txBody>
                  <a:tcPr marL="7541" marR="7541" marT="75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Název akce </a:t>
                      </a:r>
                    </a:p>
                  </a:txBody>
                  <a:tcPr marL="7541" marR="7541" marT="754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Předpokládaný rok výstavby</a:t>
                      </a:r>
                    </a:p>
                  </a:txBody>
                  <a:tcPr marL="7541" marR="7541" marT="754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Předpokládané investiční náklady na stavbu v roce 2022 [mil. Kč s DPH]</a:t>
                      </a:r>
                    </a:p>
                  </a:txBody>
                  <a:tcPr marL="7541" marR="7541" marT="754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8548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II/303 Náchod – odstranění nehodové lokality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2,9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8548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JC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II/284</a:t>
                      </a:r>
                      <a:r>
                        <a:rPr lang="cs-CZ" sz="1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Lázně Bělohrad</a:t>
                      </a:r>
                      <a:endParaRPr lang="cs-CZ" sz="14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1,4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8548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JC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II/300 Červená Třemešná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1,7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8548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JC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II/501 Svatojánský</a:t>
                      </a:r>
                      <a:r>
                        <a:rPr lang="cs-CZ" sz="1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Újezd</a:t>
                      </a:r>
                      <a:endParaRPr lang="cs-CZ" sz="14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5,3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8548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HK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Zvýšení bezpečnosti na silnicích KHK – křížení s dráhou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3,0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7818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541" marR="7541" marT="75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541" marR="7541" marT="754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celkem</a:t>
                      </a:r>
                    </a:p>
                  </a:txBody>
                  <a:tcPr marL="7541" marR="7541" marT="754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14,3</a:t>
                      </a:r>
                    </a:p>
                  </a:txBody>
                  <a:tcPr marL="7541" marR="7541" marT="754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pic>
        <p:nvPicPr>
          <p:cNvPr id="6" name="Obrázek 5">
            <a:extLst>
              <a:ext uri="{FF2B5EF4-FFF2-40B4-BE49-F238E27FC236}">
                <a16:creationId xmlns:a16="http://schemas.microsoft.com/office/drawing/2014/main" id="{638361FC-4E60-4063-A79E-80C8A96C5C78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86248" y="275967"/>
            <a:ext cx="2546951" cy="816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2765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id="{5A933677-C092-4DE0-8431-2FF00AC334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Nadpis 3">
            <a:extLst>
              <a:ext uri="{FF2B5EF4-FFF2-40B4-BE49-F238E27FC236}">
                <a16:creationId xmlns:a16="http://schemas.microsoft.com/office/drawing/2014/main" id="{0F737359-C51C-49F6-867D-8C8C8B3A8AB9}"/>
              </a:ext>
            </a:extLst>
          </p:cNvPr>
          <p:cNvSpPr txBox="1">
            <a:spLocks/>
          </p:cNvSpPr>
          <p:nvPr/>
        </p:nvSpPr>
        <p:spPr>
          <a:xfrm>
            <a:off x="1818752" y="857047"/>
            <a:ext cx="10373248" cy="154337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3600" b="1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2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Dopravní stavby 2022: </a:t>
            </a:r>
            <a:r>
              <a:rPr lang="cs-CZ" sz="3200" b="1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SFDI – nová technologie</a:t>
            </a:r>
            <a:endParaRPr kumimoji="0" lang="cs-CZ" sz="3600" b="1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7834528"/>
              </p:ext>
            </p:extLst>
          </p:nvPr>
        </p:nvGraphicFramePr>
        <p:xfrm>
          <a:off x="2024982" y="2674693"/>
          <a:ext cx="8142035" cy="1954515"/>
        </p:xfrm>
        <a:graphic>
          <a:graphicData uri="http://schemas.openxmlformats.org/drawingml/2006/table">
            <a:tbl>
              <a:tblPr/>
              <a:tblGrid>
                <a:gridCol w="6047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909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825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6380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10607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Plán staveb – SFDI – nová technologie</a:t>
                      </a:r>
                    </a:p>
                  </a:txBody>
                  <a:tcPr marL="7541" marR="7541" marT="75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2754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DINCE-Black"/>
                        </a:rPr>
                        <a:t>Okres</a:t>
                      </a:r>
                    </a:p>
                  </a:txBody>
                  <a:tcPr marL="7541" marR="7541" marT="75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Název akce </a:t>
                      </a:r>
                    </a:p>
                  </a:txBody>
                  <a:tcPr marL="7541" marR="7541" marT="754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Předpokládaný rok výstavby</a:t>
                      </a:r>
                    </a:p>
                  </a:txBody>
                  <a:tcPr marL="7541" marR="7541" marT="754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Předpokládané investiční náklady na stavbu v roce 2022 [mil. Kč s DPH]</a:t>
                      </a:r>
                    </a:p>
                  </a:txBody>
                  <a:tcPr marL="7541" marR="7541" marT="754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8548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DINCE-Black"/>
                        </a:rPr>
                        <a:t>HK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III/2997 Buzulucká, Pouchovská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16,0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7818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41" marR="7541" marT="75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541" marR="7541" marT="754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celkem</a:t>
                      </a:r>
                    </a:p>
                  </a:txBody>
                  <a:tcPr marL="7541" marR="7541" marT="754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16,0</a:t>
                      </a:r>
                    </a:p>
                  </a:txBody>
                  <a:tcPr marL="7541" marR="7541" marT="754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pic>
        <p:nvPicPr>
          <p:cNvPr id="9" name="Obrázek 8">
            <a:extLst>
              <a:ext uri="{FF2B5EF4-FFF2-40B4-BE49-F238E27FC236}">
                <a16:creationId xmlns:a16="http://schemas.microsoft.com/office/drawing/2014/main" id="{9A3A96F4-2E9A-475C-B899-DC25CA2CB1FC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86248" y="275967"/>
            <a:ext cx="2546951" cy="816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3357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id="{5A933677-C092-4DE0-8431-2FF00AC334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Nadpis 3">
            <a:extLst>
              <a:ext uri="{FF2B5EF4-FFF2-40B4-BE49-F238E27FC236}">
                <a16:creationId xmlns:a16="http://schemas.microsoft.com/office/drawing/2014/main" id="{0F737359-C51C-49F6-867D-8C8C8B3A8AB9}"/>
              </a:ext>
            </a:extLst>
          </p:cNvPr>
          <p:cNvSpPr txBox="1">
            <a:spLocks/>
          </p:cNvSpPr>
          <p:nvPr/>
        </p:nvSpPr>
        <p:spPr>
          <a:xfrm>
            <a:off x="1976656" y="759839"/>
            <a:ext cx="9094573" cy="154337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3600" b="1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6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+mj-cs"/>
              </a:rPr>
              <a:t> </a:t>
            </a:r>
            <a:r>
              <a:rPr kumimoji="0" lang="cs-CZ" sz="36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Dopravní stavby 2022: </a:t>
            </a:r>
            <a:r>
              <a:rPr lang="cs-CZ" sz="3600" b="1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OPŽP</a:t>
            </a:r>
            <a:endParaRPr kumimoji="0" lang="cs-CZ" sz="4000" b="1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1138298"/>
              </p:ext>
            </p:extLst>
          </p:nvPr>
        </p:nvGraphicFramePr>
        <p:xfrm>
          <a:off x="1976656" y="2570240"/>
          <a:ext cx="7890825" cy="1954515"/>
        </p:xfrm>
        <a:graphic>
          <a:graphicData uri="http://schemas.openxmlformats.org/drawingml/2006/table">
            <a:tbl>
              <a:tblPr/>
              <a:tblGrid>
                <a:gridCol w="5794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982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350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7807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10607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Plán staveb – OPŽP – nové žádosti</a:t>
                      </a:r>
                    </a:p>
                  </a:txBody>
                  <a:tcPr marL="7541" marR="7541" marT="75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2754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Okres</a:t>
                      </a:r>
                    </a:p>
                  </a:txBody>
                  <a:tcPr marL="7541" marR="7541" marT="75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Název akce </a:t>
                      </a:r>
                    </a:p>
                  </a:txBody>
                  <a:tcPr marL="7541" marR="7541" marT="754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Předpokládaný rok výstavby</a:t>
                      </a:r>
                    </a:p>
                  </a:txBody>
                  <a:tcPr marL="7541" marR="7541" marT="754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Předpokládané investiční náklady na stavbu v roce 2022 [mil. Kč s DPH]</a:t>
                      </a:r>
                    </a:p>
                  </a:txBody>
                  <a:tcPr marL="7541" marR="7541" marT="754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8548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II/295 Herlíkovice, skalní svah "Nad Úpravnou„ 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10,0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7818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41" marR="7541" marT="75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541" marR="7541" marT="754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celkem</a:t>
                      </a:r>
                    </a:p>
                  </a:txBody>
                  <a:tcPr marL="7541" marR="7541" marT="754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10,0</a:t>
                      </a:r>
                    </a:p>
                  </a:txBody>
                  <a:tcPr marL="7541" marR="7541" marT="754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pic>
        <p:nvPicPr>
          <p:cNvPr id="6" name="Obrázek 5">
            <a:extLst>
              <a:ext uri="{FF2B5EF4-FFF2-40B4-BE49-F238E27FC236}">
                <a16:creationId xmlns:a16="http://schemas.microsoft.com/office/drawing/2014/main" id="{A5EA7920-A4AD-4286-A38B-3DA7847A7470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86248" y="275967"/>
            <a:ext cx="2546951" cy="816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0633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id="{5A933677-C092-4DE0-8431-2FF00AC334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Nadpis 3">
            <a:extLst>
              <a:ext uri="{FF2B5EF4-FFF2-40B4-BE49-F238E27FC236}">
                <a16:creationId xmlns:a16="http://schemas.microsoft.com/office/drawing/2014/main" id="{0F737359-C51C-49F6-867D-8C8C8B3A8AB9}"/>
              </a:ext>
            </a:extLst>
          </p:cNvPr>
          <p:cNvSpPr txBox="1">
            <a:spLocks/>
          </p:cNvSpPr>
          <p:nvPr/>
        </p:nvSpPr>
        <p:spPr>
          <a:xfrm>
            <a:off x="1984677" y="1023362"/>
            <a:ext cx="9558852" cy="154337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3600" b="1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6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Dopravní stavby 2022: </a:t>
            </a:r>
          </a:p>
          <a:p>
            <a:pPr lvl="0">
              <a:defRPr/>
            </a:pPr>
            <a:r>
              <a:rPr lang="pl-PL" sz="3600" b="1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Průmyslová zóna Kvasiny</a:t>
            </a:r>
            <a:endParaRPr lang="cs-CZ" sz="3600" b="1" dirty="0">
              <a:solidFill>
                <a:srgbClr val="4472C4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2473106"/>
              </p:ext>
            </p:extLst>
          </p:nvPr>
        </p:nvGraphicFramePr>
        <p:xfrm>
          <a:off x="2046994" y="3063048"/>
          <a:ext cx="7890826" cy="2388855"/>
        </p:xfrm>
        <a:graphic>
          <a:graphicData uri="http://schemas.openxmlformats.org/drawingml/2006/table">
            <a:tbl>
              <a:tblPr/>
              <a:tblGrid>
                <a:gridCol w="5794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982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52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79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10607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Plán staveb – Průmyslová zóna Kvasiny</a:t>
                      </a:r>
                    </a:p>
                  </a:txBody>
                  <a:tcPr marL="7541" marR="7541" marT="75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2754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Okres</a:t>
                      </a:r>
                    </a:p>
                  </a:txBody>
                  <a:tcPr marL="7541" marR="7541" marT="75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Název akce </a:t>
                      </a:r>
                    </a:p>
                  </a:txBody>
                  <a:tcPr marL="7541" marR="7541" marT="754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Předpokládaný rok výstavby</a:t>
                      </a:r>
                    </a:p>
                  </a:txBody>
                  <a:tcPr marL="7541" marR="7541" marT="754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Předpokládané investiční náklady na stavbu v roce 2022 [mil. Kč s DPH]</a:t>
                      </a:r>
                    </a:p>
                  </a:txBody>
                  <a:tcPr marL="7541" marR="7541" marT="754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8548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RK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II/298 Opočno, obchvat - II. etapa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2022 - 2025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100,0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854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RK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cs-C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Nová OK na I/14 v místě napojení účelových komunikací Rychnov nad Kněžnou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35,0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9307813"/>
                  </a:ext>
                </a:extLst>
              </a:tr>
              <a:tr h="287818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41" marR="7541" marT="75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541" marR="7541" marT="754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celkem</a:t>
                      </a:r>
                    </a:p>
                  </a:txBody>
                  <a:tcPr marL="7541" marR="7541" marT="754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135,0</a:t>
                      </a:r>
                    </a:p>
                  </a:txBody>
                  <a:tcPr marL="7541" marR="7541" marT="754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pic>
        <p:nvPicPr>
          <p:cNvPr id="6" name="Obrázek 5">
            <a:extLst>
              <a:ext uri="{FF2B5EF4-FFF2-40B4-BE49-F238E27FC236}">
                <a16:creationId xmlns:a16="http://schemas.microsoft.com/office/drawing/2014/main" id="{B263D514-7D78-4166-999C-EDE8D50DE6BA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86248" y="275967"/>
            <a:ext cx="2546951" cy="816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333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id="{5A933677-C092-4DE0-8431-2FF00AC334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-238260"/>
            <a:ext cx="12192000" cy="6858000"/>
          </a:xfrm>
          <a:prstGeom prst="rect">
            <a:avLst/>
          </a:prstGeom>
        </p:spPr>
      </p:pic>
      <p:sp>
        <p:nvSpPr>
          <p:cNvPr id="5" name="Zástupný symbol pro text 3">
            <a:extLst>
              <a:ext uri="{FF2B5EF4-FFF2-40B4-BE49-F238E27FC236}">
                <a16:creationId xmlns:a16="http://schemas.microsoft.com/office/drawing/2014/main" id="{172CC14B-DA97-4C1B-B854-981CDA2A5F99}"/>
              </a:ext>
            </a:extLst>
          </p:cNvPr>
          <p:cNvSpPr txBox="1">
            <a:spLocks/>
          </p:cNvSpPr>
          <p:nvPr/>
        </p:nvSpPr>
        <p:spPr bwMode="auto">
          <a:xfrm>
            <a:off x="1750363" y="2180492"/>
            <a:ext cx="10078114" cy="36750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85750" indent="-285750" defTabSz="4572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typeface="Arial" panose="020B0604020202020204" pitchFamily="34" charset="0"/>
              <a:buChar char="•"/>
              <a:defRPr sz="2400">
                <a:solidFill>
                  <a:srgbClr val="262626"/>
                </a:solidFill>
                <a:latin typeface="Garamond" panose="02020404030301010803" pitchFamily="18" charset="0"/>
              </a:defRPr>
            </a:lvl1pPr>
            <a:lvl2pPr marL="742950" indent="-285750" defTabSz="4572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typeface="Arial" panose="020B0604020202020204" pitchFamily="34" charset="0"/>
              <a:buChar char="•"/>
              <a:defRPr sz="2000">
                <a:solidFill>
                  <a:srgbClr val="262626"/>
                </a:solidFill>
                <a:latin typeface="Garamond" panose="02020404030301010803" pitchFamily="18" charset="0"/>
              </a:defRPr>
            </a:lvl2pPr>
            <a:lvl3pPr marL="1200150" indent="-285750" defTabSz="4572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typeface="Arial" panose="020B0604020202020204" pitchFamily="34" charset="0"/>
              <a:buChar char="•"/>
              <a:defRPr>
                <a:solidFill>
                  <a:srgbClr val="262626"/>
                </a:solidFill>
                <a:latin typeface="Garamond" panose="02020404030301010803" pitchFamily="18" charset="0"/>
              </a:defRPr>
            </a:lvl3pPr>
            <a:lvl4pPr marL="1543050" indent="-171450" defTabSz="4572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typeface="Arial" panose="020B0604020202020204" pitchFamily="34" charset="0"/>
              <a:buChar char="•"/>
              <a:defRPr sz="1600">
                <a:solidFill>
                  <a:srgbClr val="262626"/>
                </a:solidFill>
                <a:latin typeface="Garamond" panose="02020404030301010803" pitchFamily="18" charset="0"/>
              </a:defRPr>
            </a:lvl4pPr>
            <a:lvl5pPr marL="2000250" indent="-171450" defTabSz="4572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typeface="Arial" panose="020B0604020202020204" pitchFamily="34" charset="0"/>
              <a:buChar char="•"/>
              <a:defRPr sz="1400">
                <a:solidFill>
                  <a:srgbClr val="262626"/>
                </a:solidFill>
                <a:latin typeface="Garamond" panose="02020404030301010803" pitchFamily="18" charset="0"/>
              </a:defRPr>
            </a:lvl5pPr>
            <a:lvl6pPr marL="2457450" indent="-17145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typeface="Arial" panose="020B0604020202020204" pitchFamily="34" charset="0"/>
              <a:buChar char="•"/>
              <a:defRPr sz="1400">
                <a:solidFill>
                  <a:srgbClr val="262626"/>
                </a:solidFill>
                <a:latin typeface="Garamond" panose="02020404030301010803" pitchFamily="18" charset="0"/>
              </a:defRPr>
            </a:lvl6pPr>
            <a:lvl7pPr marL="2914650" indent="-17145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typeface="Arial" panose="020B0604020202020204" pitchFamily="34" charset="0"/>
              <a:buChar char="•"/>
              <a:defRPr sz="1400">
                <a:solidFill>
                  <a:srgbClr val="262626"/>
                </a:solidFill>
                <a:latin typeface="Garamond" panose="02020404030301010803" pitchFamily="18" charset="0"/>
              </a:defRPr>
            </a:lvl7pPr>
            <a:lvl8pPr marL="3371850" indent="-17145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typeface="Arial" panose="020B0604020202020204" pitchFamily="34" charset="0"/>
              <a:buChar char="•"/>
              <a:defRPr sz="1400">
                <a:solidFill>
                  <a:srgbClr val="262626"/>
                </a:solidFill>
                <a:latin typeface="Garamond" panose="02020404030301010803" pitchFamily="18" charset="0"/>
              </a:defRPr>
            </a:lvl8pPr>
            <a:lvl9pPr marL="3829050" indent="-17145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typeface="Arial" panose="020B0604020202020204" pitchFamily="34" charset="0"/>
              <a:buChar char="•"/>
              <a:defRPr sz="1400">
                <a:solidFill>
                  <a:srgbClr val="262626"/>
                </a:solidFill>
                <a:latin typeface="Garamond" panose="02020404030301010803" pitchFamily="18" charset="0"/>
              </a:defRPr>
            </a:lvl9pPr>
          </a:lstStyle>
          <a:p>
            <a:pPr lvl="0" fontAlgn="base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Font typeface="Wingdings" panose="05000000000000000000" pitchFamily="2" charset="2"/>
              <a:buChar char="ü"/>
              <a:defRPr/>
            </a:pPr>
            <a:r>
              <a:rPr lang="cs-CZ" altLang="cs-CZ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Celkem na zimní a letní údržbu					</a:t>
            </a:r>
            <a:r>
              <a:rPr lang="cs-CZ" altLang="cs-CZ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533 mil. Kč </a:t>
            </a:r>
          </a:p>
          <a:p>
            <a:pPr lvl="0" fontAlgn="base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Font typeface="Wingdings" panose="05000000000000000000" pitchFamily="2" charset="2"/>
              <a:buChar char="ü"/>
              <a:defRPr/>
            </a:pPr>
            <a:r>
              <a:rPr lang="cs-CZ" altLang="cs-CZ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 toho </a:t>
            </a:r>
          </a:p>
          <a:p>
            <a:pPr lvl="2" fontAlgn="base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Font typeface="Wingdings" panose="05000000000000000000" pitchFamily="2" charset="2"/>
              <a:buChar char="ü"/>
              <a:defRPr/>
            </a:pPr>
            <a:r>
              <a:rPr lang="cs-CZ" altLang="cs-CZ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Výspravy výtluků 									108 mil. Kč </a:t>
            </a:r>
          </a:p>
          <a:p>
            <a:pPr lvl="2" fontAlgn="base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Font typeface="Wingdings" panose="05000000000000000000" pitchFamily="2" charset="2"/>
              <a:buChar char="ü"/>
              <a:defRPr/>
            </a:pPr>
            <a:r>
              <a:rPr lang="cs-CZ" altLang="cs-CZ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Souvislé opravy a souběhy s vodárenskými zařízeními	48 mil. Kč</a:t>
            </a:r>
          </a:p>
          <a:p>
            <a:pPr lvl="2" fontAlgn="base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Font typeface="Wingdings" panose="05000000000000000000" pitchFamily="2" charset="2"/>
              <a:buChar char="ü"/>
              <a:defRPr/>
            </a:pPr>
            <a:r>
              <a:rPr lang="cs-CZ" altLang="cs-CZ" kern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Mikroberce</a:t>
            </a:r>
            <a:r>
              <a:rPr lang="cs-CZ" altLang="cs-CZ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						8 mil. Kč </a:t>
            </a:r>
          </a:p>
          <a:p>
            <a:pPr marL="0" indent="0" defTabSz="914400" fontAlgn="base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83992A"/>
              </a:buClr>
              <a:buSzTx/>
              <a:buNone/>
              <a:defRPr/>
            </a:pPr>
            <a:endParaRPr lang="cs-CZ" altLang="cs-CZ" kern="0" dirty="0">
              <a:solidFill>
                <a:schemeClr val="tx1"/>
              </a:solidFill>
              <a:latin typeface="DINCE-Medium" panose="02000603040000020004" pitchFamily="2" charset="-18"/>
            </a:endParaRPr>
          </a:p>
          <a:p>
            <a:pPr marL="1371600" lvl="3" indent="0" defTabSz="914400" fontAlgn="base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83992A"/>
              </a:buClr>
              <a:buSzTx/>
              <a:buNone/>
              <a:defRPr/>
            </a:pPr>
            <a:endParaRPr lang="cs-CZ" altLang="cs-CZ" sz="1800" kern="0" dirty="0">
              <a:solidFill>
                <a:srgbClr val="002060"/>
              </a:solidFill>
              <a:latin typeface="DINCE-Medium" panose="02000603040000020004" pitchFamily="2" charset="-18"/>
            </a:endParaRPr>
          </a:p>
          <a:p>
            <a:pPr marL="0" lvl="0" indent="0" defTabSz="914400" fontAlgn="base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83992A"/>
              </a:buClr>
              <a:buSzTx/>
              <a:buNone/>
              <a:defRPr/>
            </a:pPr>
            <a:endParaRPr lang="cs-CZ" altLang="cs-CZ" sz="1800" kern="0" dirty="0">
              <a:solidFill>
                <a:srgbClr val="002060"/>
              </a:solidFill>
              <a:latin typeface="DINCE-Medium" panose="02000603040000020004" pitchFamily="2" charset="-18"/>
            </a:endParaRPr>
          </a:p>
          <a:p>
            <a:pPr marL="0" lvl="0" indent="0" defTabSz="914400" fontAlgn="base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83992A"/>
              </a:buClr>
              <a:buSzTx/>
              <a:buNone/>
              <a:defRPr/>
            </a:pPr>
            <a:endParaRPr lang="cs-CZ" altLang="cs-CZ" sz="1800" kern="0" dirty="0">
              <a:solidFill>
                <a:srgbClr val="002060"/>
              </a:solidFill>
              <a:latin typeface="DINCE-Medium" panose="02000603040000020004" pitchFamily="2" charset="-18"/>
            </a:endParaRPr>
          </a:p>
          <a:p>
            <a:pPr marL="0" lvl="0" indent="0" defTabSz="914400" fontAlgn="base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83992A"/>
              </a:buClr>
              <a:buSzTx/>
              <a:buFont typeface="Wingdings" panose="05000000000000000000" pitchFamily="2" charset="2"/>
              <a:buChar char="ü"/>
              <a:defRPr/>
            </a:pPr>
            <a:endParaRPr lang="cs-CZ" altLang="cs-CZ" sz="1800" kern="0" dirty="0">
              <a:solidFill>
                <a:srgbClr val="002060"/>
              </a:solidFill>
              <a:latin typeface="DINCE-Medium" panose="02000603040000020004" pitchFamily="2" charset="-18"/>
            </a:endParaRPr>
          </a:p>
          <a:p>
            <a:pPr marL="0" lvl="0" indent="0" defTabSz="914400" fontAlgn="base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83992A"/>
              </a:buClr>
              <a:buSzTx/>
              <a:buFont typeface="Wingdings" panose="05000000000000000000" pitchFamily="2" charset="2"/>
              <a:buChar char="ü"/>
              <a:defRPr/>
            </a:pPr>
            <a:endParaRPr lang="cs-CZ" altLang="cs-CZ" sz="1800" kern="0" dirty="0">
              <a:solidFill>
                <a:srgbClr val="002060"/>
              </a:solidFill>
              <a:latin typeface="DINCE-Medium" panose="02000603040000020004" pitchFamily="2" charset="-18"/>
            </a:endParaRPr>
          </a:p>
          <a:p>
            <a:pPr marL="0" lvl="0" indent="0" defTabSz="914400" fontAlgn="base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83992A"/>
              </a:buClr>
              <a:buSzTx/>
              <a:buFont typeface="Wingdings" panose="05000000000000000000" pitchFamily="2" charset="2"/>
              <a:buChar char="ü"/>
              <a:defRPr/>
            </a:pPr>
            <a:endParaRPr lang="cs-CZ" altLang="cs-CZ" sz="1800" kern="0" dirty="0">
              <a:solidFill>
                <a:srgbClr val="002060"/>
              </a:solidFill>
              <a:latin typeface="DINCE-Medium" panose="02000603040000020004" pitchFamily="2" charset="-18"/>
            </a:endParaRPr>
          </a:p>
          <a:p>
            <a:pPr marL="0" lvl="0" indent="0" fontAlgn="base">
              <a:lnSpc>
                <a:spcPct val="200000"/>
              </a:lnSpc>
              <a:buClr>
                <a:srgbClr val="83992A"/>
              </a:buClr>
              <a:buNone/>
              <a:defRPr/>
            </a:pPr>
            <a:r>
              <a:rPr lang="cs-CZ" altLang="cs-CZ" sz="1800" kern="0" dirty="0">
                <a:solidFill>
                  <a:srgbClr val="002060"/>
                </a:solidFill>
                <a:latin typeface="DINCE-Medium" panose="02000603040000020004" pitchFamily="2" charset="-18"/>
              </a:rPr>
              <a:t>         </a:t>
            </a:r>
          </a:p>
          <a:p>
            <a:pPr marL="0" lvl="0" indent="0" fontAlgn="base">
              <a:lnSpc>
                <a:spcPct val="200000"/>
              </a:lnSpc>
              <a:buClr>
                <a:srgbClr val="83992A"/>
              </a:buClr>
              <a:buNone/>
              <a:defRPr/>
            </a:pPr>
            <a:endParaRPr lang="cs-CZ" altLang="cs-CZ" sz="1800" kern="0" dirty="0">
              <a:solidFill>
                <a:srgbClr val="002060"/>
              </a:solidFill>
              <a:latin typeface="DINCE-Medium" panose="02000603040000020004" pitchFamily="2" charset="-18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1D2B9E56-39A3-41CD-8A05-E584D595DA88}"/>
              </a:ext>
            </a:extLst>
          </p:cNvPr>
          <p:cNvSpPr/>
          <p:nvPr/>
        </p:nvSpPr>
        <p:spPr>
          <a:xfrm>
            <a:off x="1853558" y="1472606"/>
            <a:ext cx="922239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320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Běžné prostředky na údržbu a opravy vozovek</a:t>
            </a:r>
            <a:endParaRPr kumimoji="0" lang="cs-CZ" sz="3200" b="1" i="0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B129CE76-E8E0-44CE-943B-C7C6417CDA83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86248" y="275967"/>
            <a:ext cx="2546951" cy="816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8768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CB560EA2-FF12-43E6-867C-A6B2561B9A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96BB2CF9-3BA8-4BB1-9399-B398CAC8F74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9131" y="939288"/>
            <a:ext cx="4449477" cy="1425591"/>
          </a:xfrm>
          <a:prstGeom prst="rect">
            <a:avLst/>
          </a:prstGeom>
        </p:spPr>
      </p:pic>
      <p:sp>
        <p:nvSpPr>
          <p:cNvPr id="8" name="Nadpis 7">
            <a:extLst>
              <a:ext uri="{FF2B5EF4-FFF2-40B4-BE49-F238E27FC236}">
                <a16:creationId xmlns:a16="http://schemas.microsoft.com/office/drawing/2014/main" id="{FB077E24-CA07-4C50-B4C3-F9564659EA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9606" y="2503641"/>
            <a:ext cx="9752854" cy="1989481"/>
          </a:xfrm>
        </p:spPr>
        <p:txBody>
          <a:bodyPr anchor="ctr">
            <a:normAutofit/>
          </a:bodyPr>
          <a:lstStyle/>
          <a:p>
            <a:r>
              <a:rPr lang="cs-CZ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Děkujeme za pozornost.</a:t>
            </a:r>
            <a:endParaRPr lang="cs-CZ" sz="9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E946E6B4-FC7F-4EB1-AEEB-748E3CB8B1A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3392" y="1178295"/>
            <a:ext cx="2204489" cy="975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7303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id="{5A933677-C092-4DE0-8431-2FF00AC334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50692"/>
            <a:ext cx="12192000" cy="6858000"/>
          </a:xfrm>
          <a:prstGeom prst="rect">
            <a:avLst/>
          </a:prstGeom>
        </p:spPr>
      </p:pic>
      <p:sp>
        <p:nvSpPr>
          <p:cNvPr id="4" name="Nadpis 3">
            <a:extLst>
              <a:ext uri="{FF2B5EF4-FFF2-40B4-BE49-F238E27FC236}">
                <a16:creationId xmlns:a16="http://schemas.microsoft.com/office/drawing/2014/main" id="{0F737359-C51C-49F6-867D-8C8C8B3A8A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8742" y="1592269"/>
            <a:ext cx="8171636" cy="899780"/>
          </a:xfrm>
        </p:spPr>
        <p:txBody>
          <a:bodyPr>
            <a:normAutofit/>
          </a:bodyPr>
          <a:lstStyle/>
          <a:p>
            <a:r>
              <a:rPr lang="cs-CZ" sz="4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</a:t>
            </a:r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5D861D20-2841-487E-A56E-DDF8E4A6A0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68742" y="2814216"/>
            <a:ext cx="10185398" cy="2345678"/>
          </a:xfrm>
        </p:spPr>
        <p:txBody>
          <a:bodyPr anchor="ctr">
            <a:normAutofit/>
          </a:bodyPr>
          <a:lstStyle/>
          <a:p>
            <a:pPr>
              <a:spcBef>
                <a:spcPts val="2400"/>
              </a:spcBef>
              <a:buSzPct val="100000"/>
            </a:pPr>
            <a:r>
              <a:rPr lang="cs-CZ" sz="3200" b="1" baseline="30000" dirty="0">
                <a:latin typeface="DINCE-Black" panose="02000603030000020004"/>
              </a:rPr>
              <a:t>  </a:t>
            </a:r>
            <a:r>
              <a:rPr lang="cs-CZ" sz="3200" b="1" kern="0" dirty="0">
                <a:latin typeface="Arial" panose="020B0604020202020204" pitchFamily="34" charset="0"/>
                <a:cs typeface="Arial" panose="020B0604020202020204" pitchFamily="34" charset="0"/>
              </a:rPr>
              <a:t>Rekapitulace roku 2021</a:t>
            </a:r>
          </a:p>
          <a:p>
            <a:pPr>
              <a:spcBef>
                <a:spcPts val="2400"/>
              </a:spcBef>
              <a:buSzPct val="100000"/>
            </a:pPr>
            <a:r>
              <a:rPr lang="cs-CZ" sz="32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cs-CZ" sz="3200" b="1" kern="0" dirty="0">
                <a:latin typeface="Arial" panose="020B0604020202020204" pitchFamily="34" charset="0"/>
                <a:cs typeface="Arial" panose="020B0604020202020204" pitchFamily="34" charset="0"/>
              </a:rPr>
              <a:t>Plán staveb na rok 2022</a:t>
            </a:r>
          </a:p>
          <a:p>
            <a:pPr>
              <a:spcBef>
                <a:spcPts val="2400"/>
              </a:spcBef>
              <a:buSzPct val="100000"/>
            </a:pPr>
            <a:endParaRPr lang="cs-CZ" sz="3200" b="1" kern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INCE-Black" panose="02000603030000020004"/>
            </a:endParaRP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B1AEAA0E-27AC-49CA-B48A-1962E6274D6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0358" y="275967"/>
            <a:ext cx="3102841" cy="994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4384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id="{5A933677-C092-4DE0-8431-2FF00AC334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Zástupný symbol pro text 3">
            <a:extLst>
              <a:ext uri="{FF2B5EF4-FFF2-40B4-BE49-F238E27FC236}">
                <a16:creationId xmlns:a16="http://schemas.microsoft.com/office/drawing/2014/main" id="{172CC14B-DA97-4C1B-B854-981CDA2A5F99}"/>
              </a:ext>
            </a:extLst>
          </p:cNvPr>
          <p:cNvSpPr txBox="1">
            <a:spLocks/>
          </p:cNvSpPr>
          <p:nvPr/>
        </p:nvSpPr>
        <p:spPr bwMode="auto">
          <a:xfrm>
            <a:off x="1336555" y="1833711"/>
            <a:ext cx="9271635" cy="4748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85750" indent="-285750" defTabSz="4572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typeface="Arial" panose="020B0604020202020204" pitchFamily="34" charset="0"/>
              <a:buChar char="•"/>
              <a:defRPr sz="2400">
                <a:solidFill>
                  <a:srgbClr val="262626"/>
                </a:solidFill>
                <a:latin typeface="Garamond" panose="02020404030301010803" pitchFamily="18" charset="0"/>
              </a:defRPr>
            </a:lvl1pPr>
            <a:lvl2pPr marL="742950" indent="-285750" defTabSz="4572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typeface="Arial" panose="020B0604020202020204" pitchFamily="34" charset="0"/>
              <a:buChar char="•"/>
              <a:defRPr sz="2000">
                <a:solidFill>
                  <a:srgbClr val="262626"/>
                </a:solidFill>
                <a:latin typeface="Garamond" panose="02020404030301010803" pitchFamily="18" charset="0"/>
              </a:defRPr>
            </a:lvl2pPr>
            <a:lvl3pPr marL="1200150" indent="-285750" defTabSz="4572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typeface="Arial" panose="020B0604020202020204" pitchFamily="34" charset="0"/>
              <a:buChar char="•"/>
              <a:defRPr>
                <a:solidFill>
                  <a:srgbClr val="262626"/>
                </a:solidFill>
                <a:latin typeface="Garamond" panose="02020404030301010803" pitchFamily="18" charset="0"/>
              </a:defRPr>
            </a:lvl3pPr>
            <a:lvl4pPr marL="1543050" indent="-171450" defTabSz="4572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typeface="Arial" panose="020B0604020202020204" pitchFamily="34" charset="0"/>
              <a:buChar char="•"/>
              <a:defRPr sz="1600">
                <a:solidFill>
                  <a:srgbClr val="262626"/>
                </a:solidFill>
                <a:latin typeface="Garamond" panose="02020404030301010803" pitchFamily="18" charset="0"/>
              </a:defRPr>
            </a:lvl4pPr>
            <a:lvl5pPr marL="2000250" indent="-171450" defTabSz="4572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typeface="Arial" panose="020B0604020202020204" pitchFamily="34" charset="0"/>
              <a:buChar char="•"/>
              <a:defRPr sz="1400">
                <a:solidFill>
                  <a:srgbClr val="262626"/>
                </a:solidFill>
                <a:latin typeface="Garamond" panose="02020404030301010803" pitchFamily="18" charset="0"/>
              </a:defRPr>
            </a:lvl5pPr>
            <a:lvl6pPr marL="2457450" indent="-17145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typeface="Arial" panose="020B0604020202020204" pitchFamily="34" charset="0"/>
              <a:buChar char="•"/>
              <a:defRPr sz="1400">
                <a:solidFill>
                  <a:srgbClr val="262626"/>
                </a:solidFill>
                <a:latin typeface="Garamond" panose="02020404030301010803" pitchFamily="18" charset="0"/>
              </a:defRPr>
            </a:lvl6pPr>
            <a:lvl7pPr marL="2914650" indent="-17145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typeface="Arial" panose="020B0604020202020204" pitchFamily="34" charset="0"/>
              <a:buChar char="•"/>
              <a:defRPr sz="1400">
                <a:solidFill>
                  <a:srgbClr val="262626"/>
                </a:solidFill>
                <a:latin typeface="Garamond" panose="02020404030301010803" pitchFamily="18" charset="0"/>
              </a:defRPr>
            </a:lvl7pPr>
            <a:lvl8pPr marL="3371850" indent="-17145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typeface="Arial" panose="020B0604020202020204" pitchFamily="34" charset="0"/>
              <a:buChar char="•"/>
              <a:defRPr sz="1400">
                <a:solidFill>
                  <a:srgbClr val="262626"/>
                </a:solidFill>
                <a:latin typeface="Garamond" panose="02020404030301010803" pitchFamily="18" charset="0"/>
              </a:defRPr>
            </a:lvl8pPr>
            <a:lvl9pPr marL="3829050" indent="-17145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typeface="Arial" panose="020B0604020202020204" pitchFamily="34" charset="0"/>
              <a:buChar char="•"/>
              <a:defRPr sz="1400">
                <a:solidFill>
                  <a:srgbClr val="262626"/>
                </a:solidFill>
                <a:latin typeface="Garamond" panose="02020404030301010803" pitchFamily="18" charset="0"/>
              </a:defRPr>
            </a:lvl9pPr>
          </a:lstStyle>
          <a:p>
            <a:pPr lvl="0" fontAlgn="base">
              <a:spcBef>
                <a:spcPts val="0"/>
              </a:spcBef>
              <a:spcAft>
                <a:spcPts val="0"/>
              </a:spcAft>
              <a:buClrTx/>
              <a:buFont typeface="Wingdings" panose="05000000000000000000" pitchFamily="2" charset="2"/>
              <a:buChar char="ü"/>
              <a:defRPr/>
            </a:pPr>
            <a:r>
              <a:rPr lang="cs-CZ" altLang="cs-CZ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Realizované stavby:</a:t>
            </a:r>
          </a:p>
          <a:p>
            <a:pPr marL="1548000" lvl="0" fontAlgn="base">
              <a:spcBef>
                <a:spcPts val="600"/>
              </a:spcBef>
              <a:spcAft>
                <a:spcPts val="0"/>
              </a:spcAft>
              <a:buClrTx/>
              <a:defRPr/>
            </a:pPr>
            <a:r>
              <a:rPr lang="cs-CZ" altLang="cs-CZ" sz="1800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staveb přešlo z roku 2020</a:t>
            </a:r>
          </a:p>
          <a:p>
            <a:pPr marL="1548000" lvl="0" fontAlgn="base">
              <a:spcBef>
                <a:spcPts val="600"/>
              </a:spcBef>
              <a:spcAft>
                <a:spcPts val="0"/>
              </a:spcAft>
              <a:buClrTx/>
              <a:defRPr/>
            </a:pPr>
            <a:r>
              <a:rPr lang="cs-CZ" altLang="cs-CZ" sz="1800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28 nových staveb realizovaných v roce 2021 </a:t>
            </a:r>
          </a:p>
          <a:p>
            <a:pPr marL="1548000" lvl="0" fontAlgn="base">
              <a:spcBef>
                <a:spcPts val="600"/>
              </a:spcBef>
              <a:spcAft>
                <a:spcPts val="0"/>
              </a:spcAft>
              <a:buClrTx/>
              <a:defRPr/>
            </a:pPr>
            <a:r>
              <a:rPr lang="cs-CZ" altLang="cs-CZ" sz="1800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44 km komunikací</a:t>
            </a:r>
          </a:p>
          <a:p>
            <a:pPr marL="1548000" lvl="0" fontAlgn="base">
              <a:spcBef>
                <a:spcPts val="600"/>
              </a:spcBef>
              <a:spcAft>
                <a:spcPts val="0"/>
              </a:spcAft>
              <a:buClrTx/>
              <a:defRPr/>
            </a:pPr>
            <a:r>
              <a:rPr lang="cs-CZ" altLang="cs-CZ" sz="1800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 mostů</a:t>
            </a:r>
          </a:p>
          <a:p>
            <a:pPr marL="1548000" lvl="0" fontAlgn="base">
              <a:spcBef>
                <a:spcPts val="600"/>
              </a:spcBef>
              <a:spcAft>
                <a:spcPts val="0"/>
              </a:spcAft>
              <a:buClrTx/>
              <a:defRPr/>
            </a:pPr>
            <a:r>
              <a:rPr lang="cs-CZ" altLang="cs-CZ" sz="1800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28 staveb dokončených</a:t>
            </a:r>
          </a:p>
          <a:p>
            <a:pPr marL="1548000" lvl="0" fontAlgn="base">
              <a:spcBef>
                <a:spcPts val="600"/>
              </a:spcBef>
              <a:spcAft>
                <a:spcPts val="0"/>
              </a:spcAft>
              <a:buClrTx/>
              <a:defRPr/>
            </a:pPr>
            <a:r>
              <a:rPr lang="cs-CZ" altLang="cs-CZ" sz="1800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staveb přechází do roku 2022</a:t>
            </a:r>
          </a:p>
          <a:p>
            <a:pPr marL="0" indent="0" fontAlgn="base">
              <a:spcBef>
                <a:spcPts val="0"/>
              </a:spcBef>
              <a:spcAft>
                <a:spcPts val="0"/>
              </a:spcAft>
              <a:buClrTx/>
              <a:buNone/>
              <a:defRPr/>
            </a:pPr>
            <a:r>
              <a:rPr lang="cs-CZ" altLang="cs-CZ" sz="2000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</a:p>
          <a:p>
            <a:pPr lvl="0" fontAlgn="base">
              <a:spcBef>
                <a:spcPts val="0"/>
              </a:spcBef>
              <a:spcAft>
                <a:spcPts val="0"/>
              </a:spcAft>
              <a:buClrTx/>
              <a:buFont typeface="Wingdings" panose="05000000000000000000" pitchFamily="2" charset="2"/>
              <a:buChar char="ü"/>
              <a:defRPr/>
            </a:pPr>
            <a:r>
              <a:rPr lang="cs-CZ" altLang="cs-CZ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Prostavěná hodnota v roce 0,714 mld. Kč vč. DPH</a:t>
            </a:r>
            <a:br>
              <a:rPr lang="cs-CZ" altLang="cs-CZ" sz="2000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cs-CZ" altLang="cs-CZ" sz="2000" kern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fontAlgn="base">
              <a:spcBef>
                <a:spcPts val="0"/>
              </a:spcBef>
              <a:spcAft>
                <a:spcPts val="0"/>
              </a:spcAft>
              <a:buClrTx/>
              <a:buFont typeface="Wingdings" panose="05000000000000000000" pitchFamily="2" charset="2"/>
              <a:buChar char="ü"/>
              <a:defRPr/>
            </a:pPr>
            <a:r>
              <a:rPr lang="cs-CZ" altLang="cs-CZ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Průměrná cena rekonstruovaných staveb</a:t>
            </a:r>
          </a:p>
          <a:p>
            <a:pPr lvl="3" defTabSz="914400" fontAlgn="base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cs-CZ" altLang="cs-CZ" sz="1800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16,25 mil. Kč vč. DPH / 1 km silnice včetně mostů</a:t>
            </a:r>
          </a:p>
          <a:p>
            <a:pPr defTabSz="914400" fontAlgn="base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defRPr/>
            </a:pPr>
            <a:endParaRPr lang="cs-CZ" altLang="cs-CZ" sz="1800" kern="0" dirty="0">
              <a:solidFill>
                <a:srgbClr val="002060"/>
              </a:solidFill>
              <a:latin typeface="DINCE-Medium" panose="02000603040000020004" pitchFamily="2" charset="-18"/>
            </a:endParaRPr>
          </a:p>
          <a:p>
            <a:pPr marL="0" lvl="0" indent="0" defTabSz="914400" fontAlgn="base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83992A"/>
              </a:buClr>
              <a:buSzTx/>
              <a:buFont typeface="Wingdings" panose="05000000000000000000" pitchFamily="2" charset="2"/>
              <a:buChar char="ü"/>
              <a:defRPr/>
            </a:pPr>
            <a:endParaRPr lang="cs-CZ" altLang="cs-CZ" sz="1800" kern="0" dirty="0">
              <a:solidFill>
                <a:srgbClr val="002060"/>
              </a:solidFill>
              <a:latin typeface="DINCE-Medium" panose="02000603040000020004" pitchFamily="2" charset="-18"/>
            </a:endParaRPr>
          </a:p>
          <a:p>
            <a:pPr marL="0" lvl="0" indent="0" defTabSz="914400" fontAlgn="base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83992A"/>
              </a:buClr>
              <a:buSzTx/>
              <a:buFont typeface="Wingdings" panose="05000000000000000000" pitchFamily="2" charset="2"/>
              <a:buChar char="ü"/>
              <a:defRPr/>
            </a:pPr>
            <a:endParaRPr lang="cs-CZ" altLang="cs-CZ" sz="1800" kern="0" dirty="0">
              <a:solidFill>
                <a:srgbClr val="002060"/>
              </a:solidFill>
              <a:latin typeface="DINCE-Medium" panose="02000603040000020004" pitchFamily="2" charset="-18"/>
            </a:endParaRPr>
          </a:p>
          <a:p>
            <a:pPr marL="0" lvl="0" indent="0" defTabSz="914400" fontAlgn="base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83992A"/>
              </a:buClr>
              <a:buSzTx/>
              <a:buFont typeface="Wingdings" panose="05000000000000000000" pitchFamily="2" charset="2"/>
              <a:buChar char="ü"/>
              <a:defRPr/>
            </a:pPr>
            <a:endParaRPr lang="cs-CZ" altLang="cs-CZ" sz="1800" kern="0" dirty="0">
              <a:solidFill>
                <a:srgbClr val="002060"/>
              </a:solidFill>
              <a:latin typeface="DINCE-Medium" panose="02000603040000020004" pitchFamily="2" charset="-18"/>
            </a:endParaRPr>
          </a:p>
          <a:p>
            <a:pPr marL="0" lvl="0" indent="0" fontAlgn="base">
              <a:lnSpc>
                <a:spcPct val="200000"/>
              </a:lnSpc>
              <a:buClr>
                <a:srgbClr val="83992A"/>
              </a:buClr>
              <a:buNone/>
              <a:defRPr/>
            </a:pPr>
            <a:r>
              <a:rPr lang="cs-CZ" altLang="cs-CZ" sz="1800" kern="0" dirty="0">
                <a:solidFill>
                  <a:srgbClr val="002060"/>
                </a:solidFill>
                <a:latin typeface="DINCE-Medium" panose="02000603040000020004" pitchFamily="2" charset="-18"/>
              </a:rPr>
              <a:t>         </a:t>
            </a:r>
          </a:p>
          <a:p>
            <a:pPr marL="0" lvl="0" indent="0" fontAlgn="base">
              <a:lnSpc>
                <a:spcPct val="200000"/>
              </a:lnSpc>
              <a:buClr>
                <a:srgbClr val="83992A"/>
              </a:buClr>
              <a:buNone/>
              <a:defRPr/>
            </a:pPr>
            <a:endParaRPr lang="cs-CZ" altLang="cs-CZ" sz="1800" kern="0" dirty="0">
              <a:solidFill>
                <a:srgbClr val="002060"/>
              </a:solidFill>
              <a:latin typeface="DINCE-Medium" panose="02000603040000020004" pitchFamily="2" charset="-18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1D2B9E56-39A3-41CD-8A05-E584D595DA88}"/>
              </a:ext>
            </a:extLst>
          </p:cNvPr>
          <p:cNvSpPr/>
          <p:nvPr/>
        </p:nvSpPr>
        <p:spPr>
          <a:xfrm>
            <a:off x="2404779" y="1057909"/>
            <a:ext cx="651973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600" b="1" i="0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Realizace staveb v roce 2021</a:t>
            </a:r>
            <a:endParaRPr kumimoji="0" lang="cs-CZ" sz="3600" b="1" i="0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B1AEAA0E-27AC-49CA-B48A-1962E6274D62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86248" y="275967"/>
            <a:ext cx="2546951" cy="816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7167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id="{5A933677-C092-4DE0-8431-2FF00AC3347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475835" cy="7017657"/>
          </a:xfrm>
          <a:prstGeom prst="rect">
            <a:avLst/>
          </a:prstGeom>
        </p:spPr>
      </p:pic>
      <p:sp>
        <p:nvSpPr>
          <p:cNvPr id="4" name="Nadpis 3">
            <a:extLst>
              <a:ext uri="{FF2B5EF4-FFF2-40B4-BE49-F238E27FC236}">
                <a16:creationId xmlns:a16="http://schemas.microsoft.com/office/drawing/2014/main" id="{0F737359-C51C-49F6-867D-8C8C8B3A8A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9596" y="1271646"/>
            <a:ext cx="8296309" cy="694173"/>
          </a:xfrm>
        </p:spPr>
        <p:txBody>
          <a:bodyPr>
            <a:noAutofit/>
          </a:bodyPr>
          <a:lstStyle/>
          <a:p>
            <a:r>
              <a:rPr lang="cs-CZ" sz="36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Dopravní stavby 2021 rekapitulace</a:t>
            </a:r>
          </a:p>
        </p:txBody>
      </p:sp>
      <p:graphicFrame>
        <p:nvGraphicFramePr>
          <p:cNvPr id="8" name="Zástupný symbol pro obsah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7172880"/>
              </p:ext>
            </p:extLst>
          </p:nvPr>
        </p:nvGraphicFramePr>
        <p:xfrm>
          <a:off x="1709596" y="2543292"/>
          <a:ext cx="7121263" cy="2901462"/>
        </p:xfrm>
        <a:graphic>
          <a:graphicData uri="http://schemas.openxmlformats.org/drawingml/2006/table">
            <a:tbl>
              <a:tblPr/>
              <a:tblGrid>
                <a:gridCol w="56243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69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6382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Zdroj financování </a:t>
                      </a:r>
                    </a:p>
                  </a:txBody>
                  <a:tcPr marL="7631" marR="7631" marT="763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Hodnota staveb    [mil. Kč s DPH]*</a:t>
                      </a:r>
                    </a:p>
                  </a:txBody>
                  <a:tcPr marL="7631" marR="7631" marT="7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6443"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Integrovaný regionální operační program</a:t>
                      </a:r>
                    </a:p>
                  </a:txBody>
                  <a:tcPr marL="7631" marR="7631" marT="763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289,81</a:t>
                      </a:r>
                    </a:p>
                  </a:txBody>
                  <a:tcPr marL="7631" marR="7631" marT="76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5315"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Státní fond dopravní infrastruktury</a:t>
                      </a:r>
                      <a:r>
                        <a:rPr lang="nn-N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 </a:t>
                      </a:r>
                      <a:r>
                        <a:rPr lang="pl-PL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Fond rozvoje a reprodukce                                                                                                                                                                    Královéhradeckého kraje</a:t>
                      </a:r>
                      <a:endParaRPr lang="nn-NO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31" marR="7631" marT="763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347,00</a:t>
                      </a:r>
                    </a:p>
                  </a:txBody>
                  <a:tcPr marL="7631" marR="7631" marT="76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512534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l" fontAlgn="ctr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  <a:r>
                        <a:rPr lang="nn-N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</a:t>
                      </a:r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</a:t>
                      </a:r>
                      <a:r>
                        <a:rPr lang="nn-N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</a:t>
                      </a:r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V-A Česká republika – Polská republika</a:t>
                      </a:r>
                      <a:r>
                        <a:rPr lang="nn-N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7631" marR="7631" marT="763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19,82</a:t>
                      </a:r>
                    </a:p>
                  </a:txBody>
                  <a:tcPr marL="7631" marR="7631" marT="76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O</a:t>
                      </a:r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PŽP </a:t>
                      </a:r>
                    </a:p>
                  </a:txBody>
                  <a:tcPr marL="7631" marR="7631" marT="763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6,67</a:t>
                      </a:r>
                    </a:p>
                  </a:txBody>
                  <a:tcPr marL="7631" marR="7631" marT="76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PRŮMYSLOVÁ ZÓNA KVASINY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31" marR="7631" marT="763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51,18</a:t>
                      </a:r>
                    </a:p>
                  </a:txBody>
                  <a:tcPr marL="7631" marR="7631" marT="76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7057479"/>
                  </a:ext>
                </a:extLst>
              </a:tr>
              <a:tr h="362817"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CELKEM v roce 2021</a:t>
                      </a:r>
                    </a:p>
                  </a:txBody>
                  <a:tcPr marL="7631" marR="7631" marT="763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714,48</a:t>
                      </a:r>
                    </a:p>
                  </a:txBody>
                  <a:tcPr marL="7631" marR="7631" marT="76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sp>
        <p:nvSpPr>
          <p:cNvPr id="9" name="TextovéPole 8"/>
          <p:cNvSpPr txBox="1"/>
          <p:nvPr/>
        </p:nvSpPr>
        <p:spPr>
          <a:xfrm>
            <a:off x="9397588" y="5279057"/>
            <a:ext cx="191352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>
                <a:latin typeface="Calibri" panose="020F0502020204030204" pitchFamily="34" charset="0"/>
              </a:rPr>
              <a:t>* Průměrná úspora staveb oproti předpokládané hodnotě cca 21,9%. </a:t>
            </a: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B05244EA-2EB7-4A39-8EBF-1C53FFBEFCCC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35773" y="307297"/>
            <a:ext cx="3102841" cy="964349"/>
          </a:xfrm>
          <a:prstGeom prst="rect">
            <a:avLst/>
          </a:prstGeom>
        </p:spPr>
      </p:pic>
      <p:graphicFrame>
        <p:nvGraphicFramePr>
          <p:cNvPr id="7" name="Graf 6">
            <a:extLst>
              <a:ext uri="{FF2B5EF4-FFF2-40B4-BE49-F238E27FC236}">
                <a16:creationId xmlns:a16="http://schemas.microsoft.com/office/drawing/2014/main" id="{23C1CF6A-E090-45C8-9DC9-616B3B47BE8D}"/>
              </a:ext>
            </a:extLst>
          </p:cNvPr>
          <p:cNvGraphicFramePr>
            <a:graphicFrameLocks/>
          </p:cNvGraphicFramePr>
          <p:nvPr/>
        </p:nvGraphicFramePr>
        <p:xfrm>
          <a:off x="9182101" y="1965819"/>
          <a:ext cx="2942492" cy="23827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0" name="Graf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10327784"/>
              </p:ext>
            </p:extLst>
          </p:nvPr>
        </p:nvGraphicFramePr>
        <p:xfrm>
          <a:off x="9182102" y="1965819"/>
          <a:ext cx="3151666" cy="23827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6" name="Graf 1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87269118"/>
              </p:ext>
            </p:extLst>
          </p:nvPr>
        </p:nvGraphicFramePr>
        <p:xfrm>
          <a:off x="9182100" y="1965820"/>
          <a:ext cx="3151668" cy="26518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11" name="Graf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81694510"/>
              </p:ext>
            </p:extLst>
          </p:nvPr>
        </p:nvGraphicFramePr>
        <p:xfrm>
          <a:off x="9182100" y="1965818"/>
          <a:ext cx="3222685" cy="31108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  <p:extLst>
      <p:ext uri="{BB962C8B-B14F-4D97-AF65-F5344CB8AC3E}">
        <p14:creationId xmlns:p14="http://schemas.microsoft.com/office/powerpoint/2010/main" val="2077374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id="{5A933677-C092-4DE0-8431-2FF00AC334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34149" y="-125036"/>
            <a:ext cx="12226149" cy="7504409"/>
          </a:xfrm>
          <a:prstGeom prst="rect">
            <a:avLst/>
          </a:prstGeom>
        </p:spPr>
      </p:pic>
      <p:sp>
        <p:nvSpPr>
          <p:cNvPr id="4" name="Nadpis 3">
            <a:extLst>
              <a:ext uri="{FF2B5EF4-FFF2-40B4-BE49-F238E27FC236}">
                <a16:creationId xmlns:a16="http://schemas.microsoft.com/office/drawing/2014/main" id="{0F737359-C51C-49F6-867D-8C8C8B3A8A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5757" y="1083141"/>
            <a:ext cx="10557395" cy="692450"/>
          </a:xfrm>
        </p:spPr>
        <p:txBody>
          <a:bodyPr>
            <a:noAutofit/>
          </a:bodyPr>
          <a:lstStyle/>
          <a:p>
            <a:r>
              <a:rPr lang="cs-CZ" sz="2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Objem finančních prostředků vložených do dopravních staveb Královéhradeckého kraje od roku 2009  </a:t>
            </a:r>
            <a:endParaRPr lang="cs-CZ" sz="2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5D861D20-2841-487E-A56E-DDF8E4A6A0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520" y="1927739"/>
            <a:ext cx="10405872" cy="442734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sz="3000" baseline="30000" dirty="0">
              <a:latin typeface="DINCE-Light" panose="02000604040000020004" pitchFamily="2" charset="-18"/>
            </a:endParaRPr>
          </a:p>
          <a:p>
            <a:pPr>
              <a:buFont typeface="Wingdings" panose="05000000000000000000" pitchFamily="2" charset="2"/>
              <a:buChar char="ü"/>
            </a:pPr>
            <a:endParaRPr lang="cs-CZ" dirty="0"/>
          </a:p>
          <a:p>
            <a:pPr marL="914400" lvl="2" indent="0">
              <a:buNone/>
            </a:pPr>
            <a:endParaRPr lang="cs-CZ" sz="2200" baseline="30000" dirty="0">
              <a:latin typeface="DINCE-Medium" panose="02000603040000020004" pitchFamily="2" charset="-18"/>
            </a:endParaRPr>
          </a:p>
          <a:p>
            <a:pPr lvl="1">
              <a:buFont typeface="Wingdings" panose="05000000000000000000" pitchFamily="2" charset="2"/>
              <a:buChar char="ü"/>
            </a:pPr>
            <a:endParaRPr lang="cs-CZ" sz="2600" baseline="30000" dirty="0">
              <a:latin typeface="DINCE-Medium" panose="02000603040000020004" pitchFamily="2" charset="-18"/>
            </a:endParaRPr>
          </a:p>
          <a:p>
            <a:pPr marL="457200" lvl="1" indent="0">
              <a:buNone/>
            </a:pPr>
            <a:endParaRPr lang="cs-CZ" sz="2600" baseline="30000" dirty="0">
              <a:latin typeface="DINCE-Medium" panose="02000603040000020004" pitchFamily="2" charset="-18"/>
            </a:endParaRPr>
          </a:p>
          <a:p>
            <a:pPr marL="457200" lvl="1" indent="0">
              <a:buNone/>
            </a:pPr>
            <a:endParaRPr lang="cs-CZ" sz="2600" baseline="30000" dirty="0">
              <a:latin typeface="DINCE-Medium" panose="02000603040000020004" pitchFamily="2" charset="-18"/>
            </a:endParaRPr>
          </a:p>
          <a:p>
            <a:pPr marL="914400" lvl="2" indent="0">
              <a:buNone/>
            </a:pPr>
            <a:r>
              <a:rPr lang="cs-CZ" sz="2200" baseline="30000" dirty="0">
                <a:latin typeface="DINCE-Medium" panose="02000603040000020004" pitchFamily="2" charset="-18"/>
              </a:rPr>
              <a:t>	</a:t>
            </a:r>
          </a:p>
          <a:p>
            <a:pPr marL="457200" lvl="1" indent="0">
              <a:buNone/>
            </a:pPr>
            <a:endParaRPr lang="cs-CZ" sz="2600" baseline="30000" dirty="0">
              <a:latin typeface="DINCE-Medium" panose="02000603040000020004" pitchFamily="2" charset="-18"/>
            </a:endParaRPr>
          </a:p>
          <a:p>
            <a:pPr marL="457200" lvl="1" indent="0">
              <a:buNone/>
            </a:pPr>
            <a:r>
              <a:rPr lang="cs-CZ" sz="2600" baseline="30000" dirty="0">
                <a:latin typeface="DINCE-Medium" panose="02000603040000020004" pitchFamily="2" charset="-18"/>
              </a:rPr>
              <a:t>		</a:t>
            </a:r>
          </a:p>
        </p:txBody>
      </p:sp>
      <p:graphicFrame>
        <p:nvGraphicFramePr>
          <p:cNvPr id="7" name="Graf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68076000"/>
              </p:ext>
            </p:extLst>
          </p:nvPr>
        </p:nvGraphicFramePr>
        <p:xfrm>
          <a:off x="731520" y="2259582"/>
          <a:ext cx="11336836" cy="3943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Graf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63079595"/>
              </p:ext>
            </p:extLst>
          </p:nvPr>
        </p:nvGraphicFramePr>
        <p:xfrm>
          <a:off x="731520" y="2259582"/>
          <a:ext cx="11394576" cy="38693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8" name="Graf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49116745"/>
              </p:ext>
            </p:extLst>
          </p:nvPr>
        </p:nvGraphicFramePr>
        <p:xfrm>
          <a:off x="551935" y="2259582"/>
          <a:ext cx="11640065" cy="3943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pic>
        <p:nvPicPr>
          <p:cNvPr id="9" name="Obrázek 8">
            <a:extLst>
              <a:ext uri="{FF2B5EF4-FFF2-40B4-BE49-F238E27FC236}">
                <a16:creationId xmlns:a16="http://schemas.microsoft.com/office/drawing/2014/main" id="{3E235B43-4F7B-40CF-9B89-B84881293CBA}"/>
              </a:ext>
            </a:extLst>
          </p:cNvPr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358964" y="85320"/>
            <a:ext cx="2546951" cy="816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6595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id="{5A933677-C092-4DE0-8431-2FF00AC334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-167896"/>
            <a:ext cx="12192000" cy="7025895"/>
          </a:xfrm>
          <a:prstGeom prst="rect">
            <a:avLst/>
          </a:prstGeom>
        </p:spPr>
      </p:pic>
      <p:sp>
        <p:nvSpPr>
          <p:cNvPr id="8" name="Nadpis 3">
            <a:extLst>
              <a:ext uri="{FF2B5EF4-FFF2-40B4-BE49-F238E27FC236}">
                <a16:creationId xmlns:a16="http://schemas.microsoft.com/office/drawing/2014/main" id="{0F737359-C51C-49F6-867D-8C8C8B3A8AB9}"/>
              </a:ext>
            </a:extLst>
          </p:cNvPr>
          <p:cNvSpPr txBox="1">
            <a:spLocks/>
          </p:cNvSpPr>
          <p:nvPr/>
        </p:nvSpPr>
        <p:spPr>
          <a:xfrm>
            <a:off x="1625034" y="887594"/>
            <a:ext cx="9064869" cy="8997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cs-CZ" sz="3600" b="1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Přehled přípravy staveb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B1AEAA0E-27AC-49CA-B48A-1962E6274D62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86248" y="275967"/>
            <a:ext cx="2546951" cy="816031"/>
          </a:xfrm>
          <a:prstGeom prst="rect">
            <a:avLst/>
          </a:prstGeom>
        </p:spPr>
      </p:pic>
      <p:graphicFrame>
        <p:nvGraphicFramePr>
          <p:cNvPr id="2" name="Tabulka 1">
            <a:extLst>
              <a:ext uri="{FF2B5EF4-FFF2-40B4-BE49-F238E27FC236}">
                <a16:creationId xmlns:a16="http://schemas.microsoft.com/office/drawing/2014/main" id="{A8195196-3EDB-4453-9F95-EA19D5E7AC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3542295"/>
              </p:ext>
            </p:extLst>
          </p:nvPr>
        </p:nvGraphicFramePr>
        <p:xfrm>
          <a:off x="2215970" y="1908548"/>
          <a:ext cx="6061558" cy="4557005"/>
        </p:xfrm>
        <a:graphic>
          <a:graphicData uri="http://schemas.openxmlformats.org/drawingml/2006/table">
            <a:tbl>
              <a:tblPr/>
              <a:tblGrid>
                <a:gridCol w="1276800">
                  <a:extLst>
                    <a:ext uri="{9D8B030D-6E8A-4147-A177-3AD203B41FA5}">
                      <a16:colId xmlns:a16="http://schemas.microsoft.com/office/drawing/2014/main" val="103818958"/>
                    </a:ext>
                  </a:extLst>
                </a:gridCol>
                <a:gridCol w="1046982">
                  <a:extLst>
                    <a:ext uri="{9D8B030D-6E8A-4147-A177-3AD203B41FA5}">
                      <a16:colId xmlns:a16="http://schemas.microsoft.com/office/drawing/2014/main" val="2294011783"/>
                    </a:ext>
                  </a:extLst>
                </a:gridCol>
                <a:gridCol w="1046982">
                  <a:extLst>
                    <a:ext uri="{9D8B030D-6E8A-4147-A177-3AD203B41FA5}">
                      <a16:colId xmlns:a16="http://schemas.microsoft.com/office/drawing/2014/main" val="2519077257"/>
                    </a:ext>
                  </a:extLst>
                </a:gridCol>
                <a:gridCol w="1375744">
                  <a:extLst>
                    <a:ext uri="{9D8B030D-6E8A-4147-A177-3AD203B41FA5}">
                      <a16:colId xmlns:a16="http://schemas.microsoft.com/office/drawing/2014/main" val="3567871901"/>
                    </a:ext>
                  </a:extLst>
                </a:gridCol>
                <a:gridCol w="1315050">
                  <a:extLst>
                    <a:ext uri="{9D8B030D-6E8A-4147-A177-3AD203B41FA5}">
                      <a16:colId xmlns:a16="http://schemas.microsoft.com/office/drawing/2014/main" val="3779307727"/>
                    </a:ext>
                  </a:extLst>
                </a:gridCol>
              </a:tblGrid>
              <a:tr h="78887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Okres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Připraveno projektů k realizaci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 přípravě projektů (staveb)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7321196"/>
                  </a:ext>
                </a:extLst>
              </a:tr>
              <a:tr h="476615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Cena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Počet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Cena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Počet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49329965"/>
                  </a:ext>
                </a:extLst>
              </a:tr>
              <a:tr h="412025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Trutnov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1269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Náchod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1559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6458366"/>
                  </a:ext>
                </a:extLst>
              </a:tr>
              <a:tr h="471269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Hradec Králové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7253375"/>
                  </a:ext>
                </a:extLst>
              </a:tr>
              <a:tr h="471269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Rychnov nad Kněžnou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1306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9020993"/>
                  </a:ext>
                </a:extLst>
              </a:tr>
              <a:tr h="471269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Jičín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85483870"/>
                  </a:ext>
                </a:extLst>
              </a:tr>
              <a:tr h="471269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celkem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7720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3447521"/>
                  </a:ext>
                </a:extLst>
              </a:tr>
              <a:tr h="471269">
                <a:tc gridSpan="5">
                  <a:txBody>
                    <a:bodyPr/>
                    <a:lstStyle/>
                    <a:p>
                      <a:pPr algn="l" fontAlgn="b"/>
                      <a:r>
                        <a:rPr lang="pl-P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DINCE-Black" panose="02000603030000020004"/>
                        </a:rPr>
                        <a:t>ceny v mil. Kč s DPH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96851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6885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id="{5A933677-C092-4DE0-8431-2FF00AC334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-238260"/>
            <a:ext cx="12192000" cy="6858000"/>
          </a:xfrm>
          <a:prstGeom prst="rect">
            <a:avLst/>
          </a:prstGeom>
        </p:spPr>
      </p:pic>
      <p:sp>
        <p:nvSpPr>
          <p:cNvPr id="5" name="Zástupný symbol pro text 3">
            <a:extLst>
              <a:ext uri="{FF2B5EF4-FFF2-40B4-BE49-F238E27FC236}">
                <a16:creationId xmlns:a16="http://schemas.microsoft.com/office/drawing/2014/main" id="{172CC14B-DA97-4C1B-B854-981CDA2A5F99}"/>
              </a:ext>
            </a:extLst>
          </p:cNvPr>
          <p:cNvSpPr txBox="1">
            <a:spLocks/>
          </p:cNvSpPr>
          <p:nvPr/>
        </p:nvSpPr>
        <p:spPr bwMode="auto">
          <a:xfrm>
            <a:off x="1750363" y="2282522"/>
            <a:ext cx="10078114" cy="30837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85750" indent="-285750" defTabSz="4572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typeface="Arial" panose="020B0604020202020204" pitchFamily="34" charset="0"/>
              <a:buChar char="•"/>
              <a:defRPr sz="2400">
                <a:solidFill>
                  <a:srgbClr val="262626"/>
                </a:solidFill>
                <a:latin typeface="Garamond" panose="02020404030301010803" pitchFamily="18" charset="0"/>
              </a:defRPr>
            </a:lvl1pPr>
            <a:lvl2pPr marL="742950" indent="-285750" defTabSz="4572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typeface="Arial" panose="020B0604020202020204" pitchFamily="34" charset="0"/>
              <a:buChar char="•"/>
              <a:defRPr sz="2000">
                <a:solidFill>
                  <a:srgbClr val="262626"/>
                </a:solidFill>
                <a:latin typeface="Garamond" panose="02020404030301010803" pitchFamily="18" charset="0"/>
              </a:defRPr>
            </a:lvl2pPr>
            <a:lvl3pPr marL="1200150" indent="-285750" defTabSz="4572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typeface="Arial" panose="020B0604020202020204" pitchFamily="34" charset="0"/>
              <a:buChar char="•"/>
              <a:defRPr>
                <a:solidFill>
                  <a:srgbClr val="262626"/>
                </a:solidFill>
                <a:latin typeface="Garamond" panose="02020404030301010803" pitchFamily="18" charset="0"/>
              </a:defRPr>
            </a:lvl3pPr>
            <a:lvl4pPr marL="1543050" indent="-171450" defTabSz="4572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typeface="Arial" panose="020B0604020202020204" pitchFamily="34" charset="0"/>
              <a:buChar char="•"/>
              <a:defRPr sz="1600">
                <a:solidFill>
                  <a:srgbClr val="262626"/>
                </a:solidFill>
                <a:latin typeface="Garamond" panose="02020404030301010803" pitchFamily="18" charset="0"/>
              </a:defRPr>
            </a:lvl4pPr>
            <a:lvl5pPr marL="2000250" indent="-171450" defTabSz="4572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typeface="Arial" panose="020B0604020202020204" pitchFamily="34" charset="0"/>
              <a:buChar char="•"/>
              <a:defRPr sz="1400">
                <a:solidFill>
                  <a:srgbClr val="262626"/>
                </a:solidFill>
                <a:latin typeface="Garamond" panose="02020404030301010803" pitchFamily="18" charset="0"/>
              </a:defRPr>
            </a:lvl5pPr>
            <a:lvl6pPr marL="2457450" indent="-17145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typeface="Arial" panose="020B0604020202020204" pitchFamily="34" charset="0"/>
              <a:buChar char="•"/>
              <a:defRPr sz="1400">
                <a:solidFill>
                  <a:srgbClr val="262626"/>
                </a:solidFill>
                <a:latin typeface="Garamond" panose="02020404030301010803" pitchFamily="18" charset="0"/>
              </a:defRPr>
            </a:lvl6pPr>
            <a:lvl7pPr marL="2914650" indent="-17145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typeface="Arial" panose="020B0604020202020204" pitchFamily="34" charset="0"/>
              <a:buChar char="•"/>
              <a:defRPr sz="1400">
                <a:solidFill>
                  <a:srgbClr val="262626"/>
                </a:solidFill>
                <a:latin typeface="Garamond" panose="02020404030301010803" pitchFamily="18" charset="0"/>
              </a:defRPr>
            </a:lvl7pPr>
            <a:lvl8pPr marL="3371850" indent="-17145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typeface="Arial" panose="020B0604020202020204" pitchFamily="34" charset="0"/>
              <a:buChar char="•"/>
              <a:defRPr sz="1400">
                <a:solidFill>
                  <a:srgbClr val="262626"/>
                </a:solidFill>
                <a:latin typeface="Garamond" panose="02020404030301010803" pitchFamily="18" charset="0"/>
              </a:defRPr>
            </a:lvl8pPr>
            <a:lvl9pPr marL="3829050" indent="-17145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typeface="Arial" panose="020B0604020202020204" pitchFamily="34" charset="0"/>
              <a:buChar char="•"/>
              <a:defRPr sz="1400">
                <a:solidFill>
                  <a:srgbClr val="262626"/>
                </a:solidFill>
                <a:latin typeface="Garamond" panose="02020404030301010803" pitchFamily="18" charset="0"/>
              </a:defRPr>
            </a:lvl9pPr>
          </a:lstStyle>
          <a:p>
            <a:pPr lvl="0" fontAlgn="base">
              <a:lnSpc>
                <a:spcPct val="200000"/>
              </a:lnSpc>
              <a:buClrTx/>
              <a:buFont typeface="Wingdings" panose="05000000000000000000" pitchFamily="2" charset="2"/>
              <a:buChar char="ü"/>
              <a:defRPr/>
            </a:pPr>
            <a:r>
              <a:rPr lang="cs-CZ" altLang="cs-CZ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 rok 2022 je připraveno 29 nových staveb</a:t>
            </a:r>
          </a:p>
          <a:p>
            <a:pPr marL="0" lvl="0" indent="0" defTabSz="914400" fontAlgn="base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defRPr/>
            </a:pPr>
            <a:r>
              <a:rPr lang="cs-CZ" altLang="cs-CZ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Předpokládaná hodnota nových staveb 1 275 mil. Kč s DPH</a:t>
            </a:r>
          </a:p>
          <a:p>
            <a:pPr marL="0" indent="0" defTabSz="914400" fontAlgn="base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defRPr/>
            </a:pPr>
            <a:r>
              <a:rPr lang="cs-CZ" altLang="cs-CZ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Z roku 2021 přechází 5 staveb v hodnotě 211 mil. Kč s DPH</a:t>
            </a:r>
          </a:p>
          <a:p>
            <a:pPr marL="0" indent="0" defTabSz="914400" fontAlgn="base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defRPr/>
            </a:pPr>
            <a:r>
              <a:rPr lang="cs-CZ" altLang="cs-CZ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 roce 2022 celkem 34 staveb, plán prostavět 1 486 mil. Kč s DPH</a:t>
            </a:r>
          </a:p>
          <a:p>
            <a:pPr marL="0" indent="0" defTabSz="914400" fontAlgn="base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83992A"/>
              </a:buClr>
              <a:buSzTx/>
              <a:buNone/>
              <a:defRPr/>
            </a:pPr>
            <a:endParaRPr lang="cs-CZ" altLang="cs-CZ" kern="0" dirty="0">
              <a:solidFill>
                <a:schemeClr val="tx1"/>
              </a:solidFill>
              <a:latin typeface="DINCE-Medium" panose="02000603040000020004" pitchFamily="2" charset="-18"/>
            </a:endParaRPr>
          </a:p>
          <a:p>
            <a:pPr marL="1371600" lvl="3" indent="0" defTabSz="914400" fontAlgn="base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83992A"/>
              </a:buClr>
              <a:buSzTx/>
              <a:buNone/>
              <a:defRPr/>
            </a:pPr>
            <a:endParaRPr lang="cs-CZ" altLang="cs-CZ" sz="1800" kern="0" dirty="0">
              <a:solidFill>
                <a:srgbClr val="002060"/>
              </a:solidFill>
              <a:latin typeface="DINCE-Medium" panose="02000603040000020004" pitchFamily="2" charset="-18"/>
            </a:endParaRPr>
          </a:p>
          <a:p>
            <a:pPr marL="0" lvl="0" indent="0" defTabSz="914400" fontAlgn="base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83992A"/>
              </a:buClr>
              <a:buSzTx/>
              <a:buNone/>
              <a:defRPr/>
            </a:pPr>
            <a:endParaRPr lang="cs-CZ" altLang="cs-CZ" sz="1800" kern="0" dirty="0">
              <a:solidFill>
                <a:srgbClr val="002060"/>
              </a:solidFill>
              <a:latin typeface="DINCE-Medium" panose="02000603040000020004" pitchFamily="2" charset="-18"/>
            </a:endParaRPr>
          </a:p>
          <a:p>
            <a:pPr marL="0" lvl="0" indent="0" defTabSz="914400" fontAlgn="base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83992A"/>
              </a:buClr>
              <a:buSzTx/>
              <a:buNone/>
              <a:defRPr/>
            </a:pPr>
            <a:endParaRPr lang="cs-CZ" altLang="cs-CZ" sz="1800" kern="0" dirty="0">
              <a:solidFill>
                <a:srgbClr val="002060"/>
              </a:solidFill>
              <a:latin typeface="DINCE-Medium" panose="02000603040000020004" pitchFamily="2" charset="-18"/>
            </a:endParaRPr>
          </a:p>
          <a:p>
            <a:pPr marL="0" lvl="0" indent="0" defTabSz="914400" fontAlgn="base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83992A"/>
              </a:buClr>
              <a:buSzTx/>
              <a:buFont typeface="Wingdings" panose="05000000000000000000" pitchFamily="2" charset="2"/>
              <a:buChar char="ü"/>
              <a:defRPr/>
            </a:pPr>
            <a:endParaRPr lang="cs-CZ" altLang="cs-CZ" sz="1800" kern="0" dirty="0">
              <a:solidFill>
                <a:srgbClr val="002060"/>
              </a:solidFill>
              <a:latin typeface="DINCE-Medium" panose="02000603040000020004" pitchFamily="2" charset="-18"/>
            </a:endParaRPr>
          </a:p>
          <a:p>
            <a:pPr marL="0" lvl="0" indent="0" defTabSz="914400" fontAlgn="base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83992A"/>
              </a:buClr>
              <a:buSzTx/>
              <a:buFont typeface="Wingdings" panose="05000000000000000000" pitchFamily="2" charset="2"/>
              <a:buChar char="ü"/>
              <a:defRPr/>
            </a:pPr>
            <a:endParaRPr lang="cs-CZ" altLang="cs-CZ" sz="1800" kern="0" dirty="0">
              <a:solidFill>
                <a:srgbClr val="002060"/>
              </a:solidFill>
              <a:latin typeface="DINCE-Medium" panose="02000603040000020004" pitchFamily="2" charset="-18"/>
            </a:endParaRPr>
          </a:p>
          <a:p>
            <a:pPr marL="0" lvl="0" indent="0" defTabSz="914400" fontAlgn="base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83992A"/>
              </a:buClr>
              <a:buSzTx/>
              <a:buFont typeface="Wingdings" panose="05000000000000000000" pitchFamily="2" charset="2"/>
              <a:buChar char="ü"/>
              <a:defRPr/>
            </a:pPr>
            <a:endParaRPr lang="cs-CZ" altLang="cs-CZ" sz="1800" kern="0" dirty="0">
              <a:solidFill>
                <a:srgbClr val="002060"/>
              </a:solidFill>
              <a:latin typeface="DINCE-Medium" panose="02000603040000020004" pitchFamily="2" charset="-18"/>
            </a:endParaRPr>
          </a:p>
          <a:p>
            <a:pPr marL="0" lvl="0" indent="0" fontAlgn="base">
              <a:lnSpc>
                <a:spcPct val="200000"/>
              </a:lnSpc>
              <a:buClr>
                <a:srgbClr val="83992A"/>
              </a:buClr>
              <a:buNone/>
              <a:defRPr/>
            </a:pPr>
            <a:r>
              <a:rPr lang="cs-CZ" altLang="cs-CZ" sz="1800" kern="0" dirty="0">
                <a:solidFill>
                  <a:srgbClr val="002060"/>
                </a:solidFill>
                <a:latin typeface="DINCE-Medium" panose="02000603040000020004" pitchFamily="2" charset="-18"/>
              </a:rPr>
              <a:t>         </a:t>
            </a:r>
          </a:p>
          <a:p>
            <a:pPr marL="0" lvl="0" indent="0" fontAlgn="base">
              <a:lnSpc>
                <a:spcPct val="200000"/>
              </a:lnSpc>
              <a:buClr>
                <a:srgbClr val="83992A"/>
              </a:buClr>
              <a:buNone/>
              <a:defRPr/>
            </a:pPr>
            <a:endParaRPr lang="cs-CZ" altLang="cs-CZ" sz="1800" kern="0" dirty="0">
              <a:solidFill>
                <a:srgbClr val="002060"/>
              </a:solidFill>
              <a:latin typeface="DINCE-Medium" panose="02000603040000020004" pitchFamily="2" charset="-18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1D2B9E56-39A3-41CD-8A05-E584D595DA88}"/>
              </a:ext>
            </a:extLst>
          </p:cNvPr>
          <p:cNvSpPr/>
          <p:nvPr/>
        </p:nvSpPr>
        <p:spPr>
          <a:xfrm>
            <a:off x="1750363" y="1406562"/>
            <a:ext cx="782778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360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Plán realizace staveb pro rok 2022 </a:t>
            </a:r>
            <a:endParaRPr kumimoji="0" lang="cs-CZ" sz="3600" b="1" i="0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AA04856F-58ED-4A13-BDF4-DBC15CC819BC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86248" y="275967"/>
            <a:ext cx="2546951" cy="816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3523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id="{5A933677-C092-4DE0-8431-2FF00AC334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-275967"/>
            <a:ext cx="12192000" cy="6858000"/>
          </a:xfrm>
          <a:prstGeom prst="rect">
            <a:avLst/>
          </a:prstGeom>
        </p:spPr>
      </p:pic>
      <p:sp>
        <p:nvSpPr>
          <p:cNvPr id="14" name="Nadpis 3">
            <a:extLst>
              <a:ext uri="{FF2B5EF4-FFF2-40B4-BE49-F238E27FC236}">
                <a16:creationId xmlns:a16="http://schemas.microsoft.com/office/drawing/2014/main" id="{0F737359-C51C-49F6-867D-8C8C8B3A8A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7101" y="1045752"/>
            <a:ext cx="7728948" cy="899780"/>
          </a:xfrm>
        </p:spPr>
        <p:txBody>
          <a:bodyPr>
            <a:noAutofit/>
          </a:bodyPr>
          <a:lstStyle/>
          <a:p>
            <a:r>
              <a:rPr lang="cs-CZ" sz="4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Plán dopravních staveb 2022</a:t>
            </a:r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5163663"/>
              </p:ext>
            </p:extLst>
          </p:nvPr>
        </p:nvGraphicFramePr>
        <p:xfrm>
          <a:off x="2169500" y="2111434"/>
          <a:ext cx="6448811" cy="4107751"/>
        </p:xfrm>
        <a:graphic>
          <a:graphicData uri="http://schemas.openxmlformats.org/drawingml/2006/table">
            <a:tbl>
              <a:tblPr lastRow="1"/>
              <a:tblGrid>
                <a:gridCol w="49114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73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3539"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ZDROJ FINANCOVÁNÍ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Objem financí v mil. Kč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2007"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Stavby IROP - přecházející z roku 202</a:t>
                      </a:r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182,9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971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Stavby IROP – nové, soutěž rok 202</a:t>
                      </a:r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533,9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2007"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Celkem IROP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716,8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200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Stavby FRR + SFDI </a:t>
                      </a:r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</a:t>
                      </a:r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přecházející z roku 202</a:t>
                      </a:r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28,48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079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Stavby FRR + SFDI  - nové, soutěž </a:t>
                      </a:r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 mosty</a:t>
                      </a:r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na rok 202</a:t>
                      </a:r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565,70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2007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Celkem FRR</a:t>
                      </a:r>
                      <a:r>
                        <a:rPr lang="cs-CZ" sz="14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+ SFDI</a:t>
                      </a:r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594,18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3298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SFDI - bezpečnost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98898962"/>
                  </a:ext>
                </a:extLst>
              </a:tr>
              <a:tr h="333298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SFDI – nová technologie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6268617"/>
                  </a:ext>
                </a:extLst>
              </a:tr>
              <a:tr h="333298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OPŽP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6248895"/>
                  </a:ext>
                </a:extLst>
              </a:tr>
              <a:tr h="333298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PRŮMYSLOVÁ ZÓNA KVASINY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135,0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3172198"/>
                  </a:ext>
                </a:extLst>
              </a:tr>
              <a:tr h="429781"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CELKEM (cena předpokládaná dle PD)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1 486,3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pic>
        <p:nvPicPr>
          <p:cNvPr id="6" name="Obrázek 5">
            <a:extLst>
              <a:ext uri="{FF2B5EF4-FFF2-40B4-BE49-F238E27FC236}">
                <a16:creationId xmlns:a16="http://schemas.microsoft.com/office/drawing/2014/main" id="{2B751232-5384-4547-8065-6C81B7EE031A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86248" y="275967"/>
            <a:ext cx="2546951" cy="816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8840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id="{5A933677-C092-4DE0-8431-2FF00AC334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-118170"/>
            <a:ext cx="12402080" cy="6976170"/>
          </a:xfrm>
          <a:prstGeom prst="rect">
            <a:avLst/>
          </a:prstGeom>
        </p:spPr>
      </p:pic>
      <p:sp>
        <p:nvSpPr>
          <p:cNvPr id="8" name="Nadpis 3">
            <a:extLst>
              <a:ext uri="{FF2B5EF4-FFF2-40B4-BE49-F238E27FC236}">
                <a16:creationId xmlns:a16="http://schemas.microsoft.com/office/drawing/2014/main" id="{0F737359-C51C-49F6-867D-8C8C8B3A8AB9}"/>
              </a:ext>
            </a:extLst>
          </p:cNvPr>
          <p:cNvSpPr txBox="1">
            <a:spLocks/>
          </p:cNvSpPr>
          <p:nvPr/>
        </p:nvSpPr>
        <p:spPr>
          <a:xfrm>
            <a:off x="1995792" y="1028703"/>
            <a:ext cx="9094573" cy="138513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6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Dopravní stavby 2022: </a:t>
            </a:r>
            <a:r>
              <a:rPr lang="cs-CZ" sz="3600" b="1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IROP</a:t>
            </a:r>
            <a:endParaRPr kumimoji="0" lang="cs-CZ" sz="3600" b="1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8012690"/>
              </p:ext>
            </p:extLst>
          </p:nvPr>
        </p:nvGraphicFramePr>
        <p:xfrm>
          <a:off x="1995792" y="2350544"/>
          <a:ext cx="8514784" cy="2661736"/>
        </p:xfrm>
        <a:graphic>
          <a:graphicData uri="http://schemas.openxmlformats.org/drawingml/2006/table">
            <a:tbl>
              <a:tblPr/>
              <a:tblGrid>
                <a:gridCol w="5779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367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320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6802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72852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Plán staveb financovaných z IROP – přecházející z roku 2021</a:t>
                      </a:r>
                    </a:p>
                  </a:txBody>
                  <a:tcPr marL="7541" marR="7541" marT="75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66239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Okres</a:t>
                      </a:r>
                    </a:p>
                  </a:txBody>
                  <a:tcPr marL="7541" marR="7541" marT="75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Název akce </a:t>
                      </a:r>
                    </a:p>
                  </a:txBody>
                  <a:tcPr marL="7541" marR="7541" marT="754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Předpokládaný rok výstavby</a:t>
                      </a:r>
                    </a:p>
                  </a:txBody>
                  <a:tcPr marL="7541" marR="7541" marT="754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Předpokládané investiční náklady na stavbu v roce 2022 [mil. Kč s DPH]</a:t>
                      </a:r>
                    </a:p>
                  </a:txBody>
                  <a:tcPr marL="7541" marR="7541" marT="754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7754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</a:t>
                      </a:r>
                    </a:p>
                  </a:txBody>
                  <a:tcPr marL="8352" marR="8352" marT="835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II/303 Velké Poříčí – Hronov, I. etapa</a:t>
                      </a:r>
                    </a:p>
                  </a:txBody>
                  <a:tcPr marL="8352" marR="8352" marT="83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2021 - 2022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40,0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4446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</a:t>
                      </a:r>
                    </a:p>
                  </a:txBody>
                  <a:tcPr marL="7541" marR="7541" marT="75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II/325</a:t>
                      </a:r>
                      <a:r>
                        <a:rPr lang="cs-CZ" sz="1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Chlum – Velký </a:t>
                      </a:r>
                      <a:r>
                        <a:rPr lang="cs-CZ" sz="1400" b="0" i="0" u="none" strike="noStrike" baseline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Vřešťov</a:t>
                      </a:r>
                      <a:r>
                        <a:rPr lang="cs-CZ" sz="1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Mostek – 4. část, </a:t>
                      </a:r>
                      <a:r>
                        <a:rPr lang="cs-CZ" sz="1400" b="0" i="0" u="none" strike="noStrike" baseline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II.úsek</a:t>
                      </a:r>
                      <a:r>
                        <a:rPr lang="cs-CZ" sz="1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cs-CZ" sz="1400" b="0" i="0" u="none" strike="noStrike" baseline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Debrné</a:t>
                      </a:r>
                      <a:r>
                        <a:rPr lang="cs-CZ" sz="1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Nové Zámky</a:t>
                      </a:r>
                      <a:endParaRPr lang="cs-CZ" sz="14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2021 - 2022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102,9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6245610"/>
                  </a:ext>
                </a:extLst>
              </a:tr>
              <a:tr h="358736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HK</a:t>
                      </a:r>
                    </a:p>
                  </a:txBody>
                  <a:tcPr marL="7541" marR="7541" marT="75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II/327 Chlumec nad Cidlinou – Nový Bydžov – I/35, 1. etapa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2020 - 2022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40,0</a:t>
                      </a:r>
                    </a:p>
                  </a:txBody>
                  <a:tcPr marL="7541" marR="7541" marT="7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3841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41" marR="7541" marT="75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541" marR="7541" marT="754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celkem</a:t>
                      </a:r>
                    </a:p>
                  </a:txBody>
                  <a:tcPr marL="7541" marR="7541" marT="754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182,9</a:t>
                      </a:r>
                    </a:p>
                  </a:txBody>
                  <a:tcPr marL="7541" marR="7541" marT="754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pic>
        <p:nvPicPr>
          <p:cNvPr id="6" name="Obrázek 5">
            <a:extLst>
              <a:ext uri="{FF2B5EF4-FFF2-40B4-BE49-F238E27FC236}">
                <a16:creationId xmlns:a16="http://schemas.microsoft.com/office/drawing/2014/main" id="{82A748F4-A620-4527-A2A9-DC97221ECC88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86248" y="275967"/>
            <a:ext cx="2546951" cy="816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1702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Neonový poutač">
    <a:dk1>
      <a:srgbClr val="000000"/>
    </a:dk1>
    <a:lt1>
      <a:sysClr val="window" lastClr="FFFFFF"/>
    </a:lt1>
    <a:dk2>
      <a:srgbClr val="5E5E5E"/>
    </a:dk2>
    <a:lt2>
      <a:srgbClr val="DDDDDD"/>
    </a:lt2>
    <a:accent1>
      <a:srgbClr val="418AB3"/>
    </a:accent1>
    <a:accent2>
      <a:srgbClr val="A6B727"/>
    </a:accent2>
    <a:accent3>
      <a:srgbClr val="F69200"/>
    </a:accent3>
    <a:accent4>
      <a:srgbClr val="838383"/>
    </a:accent4>
    <a:accent5>
      <a:srgbClr val="FEC306"/>
    </a:accent5>
    <a:accent6>
      <a:srgbClr val="DF5327"/>
    </a:accent6>
    <a:hlink>
      <a:srgbClr val="F59E00"/>
    </a:hlink>
    <a:folHlink>
      <a:srgbClr val="B2B2B2"/>
    </a:folHlink>
  </a:clrScheme>
  <a:fontScheme name="Kancelář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Kancelář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80A4C3AD4E1E948832B69D5884A6232" ma:contentTypeVersion="0" ma:contentTypeDescription="Vytvoří nový dokument" ma:contentTypeScope="" ma:versionID="3803f8d6035f469dae9d277e9a3ccbd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791e2fbbf3efe6f5ad217f05f8c142fe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2E687DB-ABB7-4ACA-82AA-74E30BC2E72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BB54C3DC-0E3F-4BEF-B111-489FD64721BB}">
  <ds:schemaRefs>
    <ds:schemaRef ds:uri="http://purl.org/dc/dcmitype/"/>
    <ds:schemaRef ds:uri="http://schemas.microsoft.com/office/2006/metadata/properties"/>
    <ds:schemaRef ds:uri="http://purl.org/dc/elements/1.1/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9F6B140B-A81C-4300-AE6F-E6EDF7EBE9C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7010</TotalTime>
  <Words>1387</Words>
  <Application>Microsoft Office PowerPoint</Application>
  <PresentationFormat>Širokoúhlá obrazovka</PresentationFormat>
  <Paragraphs>386</Paragraphs>
  <Slides>19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7" baseType="lpstr">
      <vt:lpstr>Arial</vt:lpstr>
      <vt:lpstr>Calibri</vt:lpstr>
      <vt:lpstr>Calibri Light</vt:lpstr>
      <vt:lpstr>DINCE-Black</vt:lpstr>
      <vt:lpstr>DINCE-Light</vt:lpstr>
      <vt:lpstr>DINCE-Medium</vt:lpstr>
      <vt:lpstr>Wingdings</vt:lpstr>
      <vt:lpstr>Motiv Office</vt:lpstr>
      <vt:lpstr>Plán staveb na rok 2022</vt:lpstr>
      <vt:lpstr>Program</vt:lpstr>
      <vt:lpstr>Prezentace aplikace PowerPoint</vt:lpstr>
      <vt:lpstr>Dopravní stavby 2021 rekapitulace</vt:lpstr>
      <vt:lpstr>Objem finančních prostředků vložených do dopravních staveb Královéhradeckého kraje od roku 2009  </vt:lpstr>
      <vt:lpstr>Prezentace aplikace PowerPoint</vt:lpstr>
      <vt:lpstr>Prezentace aplikace PowerPoint</vt:lpstr>
      <vt:lpstr>Plán dopravních staveb 2022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Děkujeme za pozornost.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Veronika Prchlíková</dc:creator>
  <cp:lastModifiedBy>Lechmann Dan Mgr.</cp:lastModifiedBy>
  <cp:revision>269</cp:revision>
  <cp:lastPrinted>2022-02-08T11:25:51Z</cp:lastPrinted>
  <dcterms:created xsi:type="dcterms:W3CDTF">2017-10-23T14:41:20Z</dcterms:created>
  <dcterms:modified xsi:type="dcterms:W3CDTF">2022-02-15T08:13:00Z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0x010100480A4C3AD4E1E948832B69D5884A6232</vt:lpwstr>
  </property>
</Properties>
</file>