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42" r:id="rId1"/>
  </p:sldMasterIdLst>
  <p:notesMasterIdLst>
    <p:notesMasterId r:id="rId17"/>
  </p:notesMasterIdLst>
  <p:sldIdLst>
    <p:sldId id="256" r:id="rId2"/>
    <p:sldId id="257" r:id="rId3"/>
    <p:sldId id="267" r:id="rId4"/>
    <p:sldId id="268" r:id="rId5"/>
    <p:sldId id="269" r:id="rId6"/>
    <p:sldId id="270" r:id="rId7"/>
    <p:sldId id="271" r:id="rId8"/>
    <p:sldId id="272" r:id="rId9"/>
    <p:sldId id="273" r:id="rId10"/>
    <p:sldId id="274" r:id="rId11"/>
    <p:sldId id="275" r:id="rId12"/>
    <p:sldId id="276" r:id="rId13"/>
    <p:sldId id="284" r:id="rId14"/>
    <p:sldId id="285" r:id="rId15"/>
    <p:sldId id="266"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58">
          <p15:clr>
            <a:srgbClr val="A4A3A4"/>
          </p15:clr>
        </p15:guide>
        <p15:guide id="2" pos="2861">
          <p15:clr>
            <a:srgbClr val="A4A3A4"/>
          </p15:clr>
        </p15:guide>
        <p15:guide id="3" orient="horz" pos="1811">
          <p15:clr>
            <a:srgbClr val="A4A3A4"/>
          </p15:clr>
        </p15:guide>
        <p15:guide id="4"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77" autoAdjust="0"/>
    <p:restoredTop sz="99774" autoAdjust="0"/>
  </p:normalViewPr>
  <p:slideViewPr>
    <p:cSldViewPr snapToGrid="0" snapToObjects="1" showGuides="1">
      <p:cViewPr varScale="1">
        <p:scale>
          <a:sx n="114" d="100"/>
          <a:sy n="114" d="100"/>
        </p:scale>
        <p:origin x="1122" y="102"/>
      </p:cViewPr>
      <p:guideLst>
        <p:guide orient="horz" pos="1358"/>
        <p:guide pos="2861"/>
        <p:guide orient="horz" pos="1811"/>
        <p:guide pos="2881"/>
      </p:guideLst>
    </p:cSldViewPr>
  </p:slideViewPr>
  <p:notesTextViewPr>
    <p:cViewPr>
      <p:scale>
        <a:sx n="100" d="100"/>
        <a:sy n="100" d="100"/>
      </p:scale>
      <p:origin x="0" y="0"/>
    </p:cViewPr>
  </p:notesTextViewPr>
  <p:sorterViewPr>
    <p:cViewPr>
      <p:scale>
        <a:sx n="171" d="100"/>
        <a:sy n="17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A54C5-F07C-EA44-9EE5-5C975C01B26A}" type="datetimeFigureOut">
              <a:rPr lang="en-US" smtClean="0"/>
              <a:t>5/27/2019</a:t>
            </a:fld>
            <a:endParaRPr lang="cs-C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5A1EB1-8B5F-3C49-9259-C1AB6F1026DA}" type="slidenum">
              <a:rPr lang="cs-CZ" smtClean="0"/>
              <a:t>‹#›</a:t>
            </a:fld>
            <a:endParaRPr lang="cs-CZ"/>
          </a:p>
        </p:txBody>
      </p:sp>
    </p:spTree>
    <p:extLst>
      <p:ext uri="{BB962C8B-B14F-4D97-AF65-F5344CB8AC3E}">
        <p14:creationId xmlns:p14="http://schemas.microsoft.com/office/powerpoint/2010/main" val="34243970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Reforma pruh.pn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11343" y="1804819"/>
            <a:ext cx="9144000" cy="1769805"/>
          </a:xfrm>
          <a:prstGeom prst="rect">
            <a:avLst/>
          </a:prstGeom>
        </p:spPr>
      </p:pic>
      <p:sp>
        <p:nvSpPr>
          <p:cNvPr id="2" name="Title 1"/>
          <p:cNvSpPr>
            <a:spLocks noGrp="1"/>
          </p:cNvSpPr>
          <p:nvPr>
            <p:ph type="ctrTitle"/>
          </p:nvPr>
        </p:nvSpPr>
        <p:spPr>
          <a:xfrm>
            <a:off x="697143" y="2263393"/>
            <a:ext cx="7772400" cy="964955"/>
          </a:xfrm>
          <a:solidFill>
            <a:schemeClr val="bg1">
              <a:alpha val="90000"/>
            </a:schemeClr>
          </a:solidFill>
          <a:effectLst>
            <a:softEdge rad="63500"/>
          </a:effectLst>
        </p:spPr>
        <p:txBody>
          <a:bodyPr anchor="ctr"/>
          <a:lstStyle/>
          <a:p>
            <a:r>
              <a:rPr lang="cs-CZ" dirty="0" err="1"/>
              <a:t>Click</a:t>
            </a:r>
            <a:r>
              <a:rPr lang="cs-CZ" dirty="0"/>
              <a:t> to </a:t>
            </a:r>
            <a:r>
              <a:rPr lang="cs-CZ" dirty="0" err="1"/>
              <a:t>edit</a:t>
            </a:r>
            <a:r>
              <a:rPr lang="cs-CZ" dirty="0"/>
              <a:t> Master </a:t>
            </a:r>
            <a:r>
              <a:rPr lang="cs-CZ" dirty="0" err="1"/>
              <a:t>title</a:t>
            </a:r>
            <a:r>
              <a:rPr lang="cs-CZ" dirty="0"/>
              <a:t> style</a:t>
            </a:r>
          </a:p>
        </p:txBody>
      </p:sp>
      <p:sp>
        <p:nvSpPr>
          <p:cNvPr id="3" name="Subtitle 2"/>
          <p:cNvSpPr>
            <a:spLocks noGrp="1"/>
          </p:cNvSpPr>
          <p:nvPr>
            <p:ph type="subTitle" idx="1"/>
          </p:nvPr>
        </p:nvSpPr>
        <p:spPr>
          <a:xfrm>
            <a:off x="1371600" y="4329023"/>
            <a:ext cx="6400800" cy="1309776"/>
          </a:xfrm>
        </p:spPr>
        <p:txBody>
          <a:bodyPr anchor="ct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err="1"/>
              <a:t>Click</a:t>
            </a:r>
            <a:r>
              <a:rPr lang="cs-CZ" dirty="0"/>
              <a:t> to </a:t>
            </a:r>
            <a:r>
              <a:rPr lang="cs-CZ" dirty="0" err="1"/>
              <a:t>edit</a:t>
            </a:r>
            <a:r>
              <a:rPr lang="cs-CZ" dirty="0"/>
              <a:t> Master </a:t>
            </a:r>
            <a:r>
              <a:rPr lang="cs-CZ" dirty="0" err="1"/>
              <a:t>subtitle</a:t>
            </a:r>
            <a:r>
              <a:rPr lang="cs-CZ" dirty="0"/>
              <a:t> style</a:t>
            </a:r>
          </a:p>
        </p:txBody>
      </p:sp>
      <p:sp>
        <p:nvSpPr>
          <p:cNvPr id="4" name="Date Placeholder 3"/>
          <p:cNvSpPr>
            <a:spLocks noGrp="1"/>
          </p:cNvSpPr>
          <p:nvPr>
            <p:ph type="dt" sz="half" idx="10"/>
          </p:nvPr>
        </p:nvSpPr>
        <p:spPr/>
        <p:txBody>
          <a:body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A30A99F-1C57-1B46-9DDF-3337FC69803B}" type="slidenum">
              <a:rPr lang="cs-CZ" smtClean="0"/>
              <a:t>‹#›</a:t>
            </a:fld>
            <a:endParaRPr lang="cs-CZ"/>
          </a:p>
        </p:txBody>
      </p:sp>
      <p:pic>
        <p:nvPicPr>
          <p:cNvPr id="12" name="Obrázek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69867" y="5996352"/>
            <a:ext cx="3226987" cy="720000"/>
          </a:xfrm>
          <a:prstGeom prst="rect">
            <a:avLst/>
          </a:prstGeom>
        </p:spPr>
      </p:pic>
      <p:pic>
        <p:nvPicPr>
          <p:cNvPr id="13" name="Obrázek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8453" y="107189"/>
            <a:ext cx="3473543" cy="720000"/>
          </a:xfrm>
          <a:prstGeom prst="rect">
            <a:avLst/>
          </a:prstGeom>
        </p:spPr>
      </p:pic>
      <p:pic>
        <p:nvPicPr>
          <p:cNvPr id="18" name="Obrázek 17"/>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317248" y="107189"/>
            <a:ext cx="3826767" cy="792000"/>
          </a:xfrm>
          <a:prstGeom prst="rect">
            <a:avLst/>
          </a:prstGeom>
          <a:noFill/>
        </p:spPr>
      </p:pic>
    </p:spTree>
    <p:extLst>
      <p:ext uri="{BB962C8B-B14F-4D97-AF65-F5344CB8AC3E}">
        <p14:creationId xmlns:p14="http://schemas.microsoft.com/office/powerpoint/2010/main" val="2852128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cs-CZ"/>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Date Placeholder 3"/>
          <p:cNvSpPr>
            <a:spLocks noGrp="1"/>
          </p:cNvSpPr>
          <p:nvPr>
            <p:ph type="dt" sz="half" idx="10"/>
          </p:nvPr>
        </p:nvSpPr>
        <p:spPr/>
        <p:txBody>
          <a:body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64549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200421" y="4171949"/>
            <a:ext cx="5457919" cy="1085851"/>
          </a:xfrm>
        </p:spPr>
        <p:txBody>
          <a:bodyPr>
            <a:noAutofit/>
          </a:bodyPr>
          <a:lstStyle>
            <a:lvl1pPr>
              <a:defRPr sz="3600"/>
            </a:lvl1pPr>
          </a:lstStyle>
          <a:p>
            <a:r>
              <a:rPr lang="cs-CZ"/>
              <a:t>Click to edit Master title style</a:t>
            </a:r>
            <a:endParaRPr dirty="0"/>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dirty="0"/>
          </a:p>
        </p:txBody>
      </p:sp>
      <p:sp>
        <p:nvSpPr>
          <p:cNvPr id="4" name="Date Placeholder 3"/>
          <p:cNvSpPr>
            <a:spLocks noGrp="1"/>
          </p:cNvSpPr>
          <p:nvPr>
            <p:ph type="dt" sz="half" idx="10"/>
          </p:nvPr>
        </p:nvSpPr>
        <p:spPr>
          <a:xfrm>
            <a:off x="3276605" y="389968"/>
            <a:ext cx="5499847" cy="365125"/>
          </a:xfrm>
        </p:spPr>
        <p:txBody>
          <a:bodyPr/>
          <a:lstStyle>
            <a:lvl1pPr>
              <a:defRPr sz="2200" b="0" baseline="0">
                <a:solidFill>
                  <a:schemeClr val="bg1"/>
                </a:solidFill>
              </a:defRPr>
            </a:lvl1p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a:xfrm>
            <a:off x="3213847" y="6356352"/>
            <a:ext cx="4734112" cy="365125"/>
          </a:xfrm>
        </p:spPr>
        <p:txBody>
          <a:bodyPr/>
          <a:lstStyle/>
          <a:p>
            <a:endParaRPr lang="cs-CZ"/>
          </a:p>
        </p:txBody>
      </p:sp>
      <p:sp>
        <p:nvSpPr>
          <p:cNvPr id="6" name="Slide Number Placeholder 5"/>
          <p:cNvSpPr>
            <a:spLocks noGrp="1"/>
          </p:cNvSpPr>
          <p:nvPr>
            <p:ph type="sldNum" sz="quarter" idx="12"/>
          </p:nvPr>
        </p:nvSpPr>
        <p:spPr>
          <a:xfrm>
            <a:off x="8265459" y="6356352"/>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37B60F3B-8BA5-6D4A-949A-18FAD162B040}"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67036"/>
            <a:ext cx="6417808" cy="826997"/>
          </a:xfrm>
        </p:spPr>
        <p:txBody>
          <a:bodyPr/>
          <a:lstStyle>
            <a:lvl1pPr algn="l">
              <a:defRPr/>
            </a:lvl1pPr>
          </a:lstStyle>
          <a:p>
            <a:r>
              <a:rPr lang="cs-CZ" dirty="0" err="1"/>
              <a:t>Click</a:t>
            </a:r>
            <a:r>
              <a:rPr lang="cs-CZ" dirty="0"/>
              <a:t> to </a:t>
            </a:r>
            <a:r>
              <a:rPr lang="cs-CZ" dirty="0" err="1"/>
              <a:t>edit</a:t>
            </a:r>
            <a:r>
              <a:rPr lang="cs-CZ" dirty="0"/>
              <a:t> Master </a:t>
            </a:r>
            <a:r>
              <a:rPr lang="cs-CZ" dirty="0" err="1"/>
              <a:t>title</a:t>
            </a:r>
            <a:r>
              <a:rPr lang="cs-CZ" dirty="0"/>
              <a:t> style</a:t>
            </a:r>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Date Placeholder 3"/>
          <p:cNvSpPr>
            <a:spLocks noGrp="1"/>
          </p:cNvSpPr>
          <p:nvPr>
            <p:ph type="dt" sz="half" idx="10"/>
          </p:nvPr>
        </p:nvSpPr>
        <p:spPr/>
        <p:txBody>
          <a:body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37B60F3B-8BA5-6D4A-949A-18FAD162B040}" type="slidenum">
              <a:rPr lang="cs-CZ" smtClean="0"/>
              <a:t>‹#›</a:t>
            </a:fld>
            <a:endParaRPr lang="cs-CZ"/>
          </a:p>
        </p:txBody>
      </p:sp>
      <p:pic>
        <p:nvPicPr>
          <p:cNvPr id="7" name="Picture 3"/>
          <p:cNvPicPr>
            <a:picLocks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548833"/>
            <a:ext cx="9144000" cy="5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13" name="Obrázek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03903" y="73905"/>
            <a:ext cx="1936194" cy="432000"/>
          </a:xfrm>
          <a:prstGeom prst="rect">
            <a:avLst/>
          </a:prstGeom>
        </p:spPr>
      </p:pic>
      <p:pic>
        <p:nvPicPr>
          <p:cNvPr id="14" name="Obrázek 1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8455" y="96416"/>
            <a:ext cx="2084127" cy="432000"/>
          </a:xfrm>
          <a:prstGeom prst="rect">
            <a:avLst/>
          </a:prstGeom>
        </p:spPr>
      </p:pic>
      <p:pic>
        <p:nvPicPr>
          <p:cNvPr id="15" name="Obrázek 14"/>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673936" y="96416"/>
            <a:ext cx="2261271" cy="468000"/>
          </a:xfrm>
          <a:prstGeom prst="rect">
            <a:avLst/>
          </a:prstGeom>
          <a:noFill/>
        </p:spPr>
      </p:pic>
    </p:spTree>
    <p:extLst>
      <p:ext uri="{BB962C8B-B14F-4D97-AF65-F5344CB8AC3E}">
        <p14:creationId xmlns:p14="http://schemas.microsoft.com/office/powerpoint/2010/main" val="3535680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719361"/>
            <a:ext cx="7772400" cy="1362075"/>
          </a:xfrm>
        </p:spPr>
        <p:txBody>
          <a:bodyPr anchor="t">
            <a:noAutofit/>
          </a:bodyPr>
          <a:lstStyle>
            <a:lvl1pPr algn="l">
              <a:defRPr sz="3600" b="1" cap="all"/>
            </a:lvl1pPr>
          </a:lstStyle>
          <a:p>
            <a:r>
              <a:rPr lang="cs-CZ" dirty="0" err="1"/>
              <a:t>Click</a:t>
            </a:r>
            <a:r>
              <a:rPr lang="cs-CZ" dirty="0"/>
              <a:t> to </a:t>
            </a:r>
            <a:r>
              <a:rPr lang="cs-CZ" dirty="0" err="1"/>
              <a:t>edit</a:t>
            </a:r>
            <a:r>
              <a:rPr lang="cs-CZ" dirty="0"/>
              <a:t> Master </a:t>
            </a:r>
            <a:r>
              <a:rPr lang="cs-CZ" dirty="0" err="1"/>
              <a:t>title</a:t>
            </a:r>
            <a:r>
              <a:rPr lang="cs-CZ" dirty="0"/>
              <a:t> style</a:t>
            </a:r>
          </a:p>
        </p:txBody>
      </p:sp>
      <p:sp>
        <p:nvSpPr>
          <p:cNvPr id="4" name="Date Placeholder 3"/>
          <p:cNvSpPr>
            <a:spLocks noGrp="1"/>
          </p:cNvSpPr>
          <p:nvPr>
            <p:ph type="dt" sz="half" idx="10"/>
          </p:nvPr>
        </p:nvSpPr>
        <p:spPr/>
        <p:txBody>
          <a:body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A30A99F-1C57-1B46-9DDF-3337FC69803B}" type="slidenum">
              <a:rPr lang="cs-CZ" smtClean="0"/>
              <a:t>‹#›</a:t>
            </a:fld>
            <a:endParaRPr lang="cs-CZ"/>
          </a:p>
        </p:txBody>
      </p:sp>
      <p:pic>
        <p:nvPicPr>
          <p:cNvPr id="7" name="Obrázek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7765" y="6272220"/>
            <a:ext cx="1936194" cy="432000"/>
          </a:xfrm>
          <a:prstGeom prst="rect">
            <a:avLst/>
          </a:prstGeom>
        </p:spPr>
      </p:pic>
      <p:pic>
        <p:nvPicPr>
          <p:cNvPr id="9" name="Obrázek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2330" y="6294731"/>
            <a:ext cx="2084127" cy="432000"/>
          </a:xfrm>
          <a:prstGeom prst="rect">
            <a:avLst/>
          </a:prstGeom>
        </p:spPr>
      </p:pic>
      <p:pic>
        <p:nvPicPr>
          <p:cNvPr id="10" name="Obrázek 9"/>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677806" y="6294731"/>
            <a:ext cx="2261271" cy="468000"/>
          </a:xfrm>
          <a:prstGeom prst="rect">
            <a:avLst/>
          </a:prstGeom>
          <a:noFill/>
        </p:spPr>
      </p:pic>
      <p:pic>
        <p:nvPicPr>
          <p:cNvPr id="11" name="Picture 6" descr="Reforma pruh.png"/>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0" y="754064"/>
            <a:ext cx="9144000" cy="1769805"/>
          </a:xfrm>
          <a:prstGeom prst="rect">
            <a:avLst/>
          </a:prstGeom>
        </p:spPr>
      </p:pic>
    </p:spTree>
    <p:extLst>
      <p:ext uri="{BB962C8B-B14F-4D97-AF65-F5344CB8AC3E}">
        <p14:creationId xmlns:p14="http://schemas.microsoft.com/office/powerpoint/2010/main" val="982565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5" name="Date Placeholder 4"/>
          <p:cNvSpPr>
            <a:spLocks noGrp="1"/>
          </p:cNvSpPr>
          <p:nvPr>
            <p:ph type="dt" sz="half" idx="10"/>
          </p:nvPr>
        </p:nvSpPr>
        <p:spPr/>
        <p:txBody>
          <a:bodyPr/>
          <a:lstStyle/>
          <a:p>
            <a:fld id="{02BBAB62-9CFD-E74C-83C3-F7781FF3E5B1}" type="datetimeFigureOut">
              <a:rPr lang="en-US" smtClean="0"/>
              <a:t>5/27/2019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7B60F3B-8BA5-6D4A-949A-18FAD162B040}" type="slidenum">
              <a:rPr lang="cs-CZ" smtClean="0"/>
              <a:t>‹#›</a:t>
            </a:fld>
            <a:endParaRPr lang="cs-CZ"/>
          </a:p>
        </p:txBody>
      </p:sp>
      <p:pic>
        <p:nvPicPr>
          <p:cNvPr id="8" name="Picture 3"/>
          <p:cNvPicPr>
            <a:picLocks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548833"/>
            <a:ext cx="9144000" cy="59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9" name="Obrázek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03903" y="73905"/>
            <a:ext cx="1936194" cy="432000"/>
          </a:xfrm>
          <a:prstGeom prst="rect">
            <a:avLst/>
          </a:prstGeom>
        </p:spPr>
      </p:pic>
      <p:pic>
        <p:nvPicPr>
          <p:cNvPr id="10" name="Obrázek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8455" y="96416"/>
            <a:ext cx="2084127" cy="432000"/>
          </a:xfrm>
          <a:prstGeom prst="rect">
            <a:avLst/>
          </a:prstGeom>
        </p:spPr>
      </p:pic>
      <p:pic>
        <p:nvPicPr>
          <p:cNvPr id="11" name="Obrázek 10"/>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673936" y="96416"/>
            <a:ext cx="2261271" cy="468000"/>
          </a:xfrm>
          <a:prstGeom prst="rect">
            <a:avLst/>
          </a:prstGeom>
          <a:noFill/>
        </p:spPr>
      </p:pic>
    </p:spTree>
    <p:extLst>
      <p:ext uri="{BB962C8B-B14F-4D97-AF65-F5344CB8AC3E}">
        <p14:creationId xmlns:p14="http://schemas.microsoft.com/office/powerpoint/2010/main" val="1614425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p>
        </p:txBody>
      </p:sp>
      <p:sp>
        <p:nvSpPr>
          <p:cNvPr id="3" name="Date Placeholder 2"/>
          <p:cNvSpPr>
            <a:spLocks noGrp="1"/>
          </p:cNvSpPr>
          <p:nvPr>
            <p:ph type="dt" sz="half" idx="10"/>
          </p:nvPr>
        </p:nvSpPr>
        <p:spPr/>
        <p:txBody>
          <a:bodyPr/>
          <a:lstStyle/>
          <a:p>
            <a:fld id="{02BBAB62-9CFD-E74C-83C3-F7781FF3E5B1}" type="datetimeFigureOut">
              <a:rPr lang="en-US" smtClean="0"/>
              <a:t>5/27/2019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286762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BAB62-9CFD-E74C-83C3-F7781FF3E5B1}" type="datetimeFigureOut">
              <a:rPr lang="en-US" smtClean="0"/>
              <a:t>5/27/2019</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3135335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73049"/>
            <a:ext cx="3008313" cy="1162051"/>
          </a:xfrm>
        </p:spPr>
        <p:txBody>
          <a:bodyPr anchor="b"/>
          <a:lstStyle>
            <a:lvl1pPr algn="l">
              <a:defRPr sz="2000" b="1"/>
            </a:lvl1pPr>
          </a:lstStyle>
          <a:p>
            <a:r>
              <a:rPr lang="cs-CZ"/>
              <a:t>Click to edit Master title style</a:t>
            </a:r>
          </a:p>
        </p:txBody>
      </p:sp>
      <p:sp>
        <p:nvSpPr>
          <p:cNvPr id="3" name="Content Placeholder 2"/>
          <p:cNvSpPr>
            <a:spLocks noGrp="1"/>
          </p:cNvSpPr>
          <p:nvPr>
            <p:ph idx="1"/>
          </p:nvPr>
        </p:nvSpPr>
        <p:spPr>
          <a:xfrm>
            <a:off x="3575050" y="27307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Text Placeholder 3"/>
          <p:cNvSpPr>
            <a:spLocks noGrp="1"/>
          </p:cNvSpPr>
          <p:nvPr>
            <p:ph type="body" sz="half" idx="2"/>
          </p:nvPr>
        </p:nvSpPr>
        <p:spPr>
          <a:xfrm>
            <a:off x="457219"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02BBAB62-9CFD-E74C-83C3-F7781FF3E5B1}" type="datetimeFigureOut">
              <a:rPr lang="en-US" smtClean="0"/>
              <a:t>5/27/2019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4156330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00" b="1"/>
            </a:lvl1pPr>
          </a:lstStyle>
          <a:p>
            <a:r>
              <a:rPr lang="cs-CZ"/>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Text Placeholder 3"/>
          <p:cNvSpPr>
            <a:spLocks noGrp="1"/>
          </p:cNvSpPr>
          <p:nvPr>
            <p:ph type="body" sz="half" idx="2"/>
          </p:nvPr>
        </p:nvSpPr>
        <p:spPr>
          <a:xfrm>
            <a:off x="1792288" y="536736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02BBAB62-9CFD-E74C-83C3-F7781FF3E5B1}" type="datetimeFigureOut">
              <a:rPr lang="en-US" smtClean="0"/>
              <a:t>5/27/2019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1437351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Date Placeholder 3"/>
          <p:cNvSpPr>
            <a:spLocks noGrp="1"/>
          </p:cNvSpPr>
          <p:nvPr>
            <p:ph type="dt" sz="half" idx="10"/>
          </p:nvPr>
        </p:nvSpPr>
        <p:spPr/>
        <p:txBody>
          <a:bodyPr/>
          <a:lstStyle/>
          <a:p>
            <a:fld id="{02BBAB62-9CFD-E74C-83C3-F7781FF3E5B1}" type="datetimeFigureOut">
              <a:rPr lang="en-US" smtClean="0"/>
              <a:t>5/27/2019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7B60F3B-8BA5-6D4A-949A-18FAD162B040}" type="slidenum">
              <a:rPr lang="cs-CZ" smtClean="0"/>
              <a:t>‹#›</a:t>
            </a:fld>
            <a:endParaRPr lang="cs-CZ"/>
          </a:p>
        </p:txBody>
      </p:sp>
    </p:spTree>
    <p:extLst>
      <p:ext uri="{BB962C8B-B14F-4D97-AF65-F5344CB8AC3E}">
        <p14:creationId xmlns:p14="http://schemas.microsoft.com/office/powerpoint/2010/main" val="293284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6417808" cy="1143000"/>
          </a:xfrm>
          <a:prstGeom prst="rect">
            <a:avLst/>
          </a:prstGeom>
        </p:spPr>
        <p:txBody>
          <a:bodyPr vert="horz" lIns="91440" tIns="45720" rIns="91440" bIns="45720" rtlCol="0" anchor="ctr">
            <a:normAutofit/>
          </a:bodyPr>
          <a:lstStyle/>
          <a:p>
            <a:r>
              <a:rPr lang="cs-CZ" dirty="0" err="1"/>
              <a:t>Click</a:t>
            </a:r>
            <a:r>
              <a:rPr lang="cs-CZ" dirty="0"/>
              <a:t> to </a:t>
            </a:r>
            <a:r>
              <a:rPr lang="cs-CZ" dirty="0" err="1"/>
              <a:t>edit</a:t>
            </a:r>
            <a:r>
              <a:rPr lang="cs-CZ" dirty="0"/>
              <a:t> Master </a:t>
            </a:r>
            <a:r>
              <a:rPr lang="cs-CZ" dirty="0" err="1"/>
              <a:t>title</a:t>
            </a:r>
            <a:r>
              <a:rPr lang="cs-CZ" dirty="0"/>
              <a:t>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cs-CZ" dirty="0" err="1"/>
              <a:t>Click</a:t>
            </a:r>
            <a:r>
              <a:rPr lang="cs-CZ" dirty="0"/>
              <a:t> to </a:t>
            </a:r>
            <a:r>
              <a:rPr lang="cs-CZ" dirty="0" err="1"/>
              <a:t>edit</a:t>
            </a:r>
            <a:r>
              <a:rPr lang="cs-CZ" dirty="0"/>
              <a:t> Master text </a:t>
            </a:r>
            <a:r>
              <a:rPr lang="cs-CZ" dirty="0" err="1"/>
              <a:t>styles</a:t>
            </a:r>
            <a:endParaRPr lang="cs-CZ" dirty="0"/>
          </a:p>
          <a:p>
            <a:pPr lvl="1"/>
            <a:r>
              <a:rPr lang="cs-CZ" dirty="0"/>
              <a:t>Second </a:t>
            </a:r>
            <a:r>
              <a:rPr lang="cs-CZ" dirty="0" err="1"/>
              <a:t>level</a:t>
            </a:r>
            <a:endParaRPr lang="cs-CZ" dirty="0"/>
          </a:p>
          <a:p>
            <a:pPr lvl="2"/>
            <a:r>
              <a:rPr lang="cs-CZ" dirty="0" err="1"/>
              <a:t>Third</a:t>
            </a:r>
            <a:r>
              <a:rPr lang="cs-CZ" dirty="0"/>
              <a:t> </a:t>
            </a:r>
            <a:r>
              <a:rPr lang="cs-CZ" dirty="0" err="1"/>
              <a:t>level</a:t>
            </a:r>
            <a:endParaRPr lang="cs-CZ" dirty="0"/>
          </a:p>
          <a:p>
            <a:pPr lvl="3"/>
            <a:r>
              <a:rPr lang="cs-CZ" dirty="0" err="1"/>
              <a:t>Fourth</a:t>
            </a:r>
            <a:r>
              <a:rPr lang="cs-CZ" dirty="0"/>
              <a:t> </a:t>
            </a:r>
            <a:r>
              <a:rPr lang="cs-CZ" dirty="0" err="1"/>
              <a:t>level</a:t>
            </a:r>
            <a:endParaRPr lang="cs-CZ" dirty="0"/>
          </a:p>
          <a:p>
            <a:pPr lvl="4"/>
            <a:r>
              <a:rPr lang="cs-CZ" dirty="0" err="1"/>
              <a:t>Fifth</a:t>
            </a:r>
            <a:r>
              <a:rPr lang="cs-CZ" dirty="0"/>
              <a:t> </a:t>
            </a:r>
            <a:r>
              <a:rPr lang="cs-CZ" dirty="0" err="1"/>
              <a:t>level</a:t>
            </a:r>
            <a:endParaRPr lang="cs-CZ"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BBAB62-9CFD-E74C-83C3-F7781FF3E5B1}" type="datetimeFigureOut">
              <a:rPr lang="en-US" smtClean="0"/>
              <a:t>5/27/2019</a:t>
            </a:fld>
            <a:endParaRPr lang="cs-CZ"/>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B60F3B-8BA5-6D4A-949A-18FAD162B040}" type="slidenum">
              <a:rPr lang="cs-CZ" smtClean="0"/>
              <a:t>‹#›</a:t>
            </a:fld>
            <a:endParaRPr lang="cs-CZ"/>
          </a:p>
        </p:txBody>
      </p:sp>
    </p:spTree>
    <p:extLst>
      <p:ext uri="{BB962C8B-B14F-4D97-AF65-F5344CB8AC3E}">
        <p14:creationId xmlns:p14="http://schemas.microsoft.com/office/powerpoint/2010/main" val="3010273087"/>
      </p:ext>
    </p:extLst>
  </p:cSld>
  <p:clrMap bg1="lt1" tx1="dk1" bg2="lt2" tx2="dk2" accent1="accent1" accent2="accent2" accent3="accent3" accent4="accent4" accent5="accent5" accent6="accent6" hlink="hlink" folHlink="folHlink"/>
  <p:sldLayoutIdLst>
    <p:sldLayoutId id="2147484343" r:id="rId1"/>
    <p:sldLayoutId id="2147484344" r:id="rId2"/>
    <p:sldLayoutId id="2147484345" r:id="rId3"/>
    <p:sldLayoutId id="2147484346" r:id="rId4"/>
    <p:sldLayoutId id="2147484348" r:id="rId5"/>
    <p:sldLayoutId id="2147484349" r:id="rId6"/>
    <p:sldLayoutId id="2147484350" r:id="rId7"/>
    <p:sldLayoutId id="2147484351" r:id="rId8"/>
    <p:sldLayoutId id="2147484352" r:id="rId9"/>
    <p:sldLayoutId id="2147484353" r:id="rId10"/>
    <p:sldLayoutId id="2147484302" r:id="rId11"/>
  </p:sldLayoutIdLst>
  <p:txStyles>
    <p:titleStyle>
      <a:lvl1pPr algn="ctr" defTabSz="457200" rtl="0" eaLnBrk="1" latinLnBrk="0" hangingPunct="1">
        <a:spcBef>
          <a:spcPct val="0"/>
        </a:spcBef>
        <a:buNone/>
        <a:defRPr sz="3200" b="1" kern="1200">
          <a:solidFill>
            <a:schemeClr val="tx1"/>
          </a:solidFill>
          <a:latin typeface="+mj-lt"/>
          <a:ea typeface="+mj-ea"/>
          <a:cs typeface="+mj-cs"/>
        </a:defRPr>
      </a:lvl1pPr>
    </p:titleStyle>
    <p:bodyStyle>
      <a:lvl1pPr marL="342900" indent="-342900" algn="l" defTabSz="457200" rtl="0" eaLnBrk="1" latinLnBrk="0" hangingPunct="1">
        <a:lnSpc>
          <a:spcPct val="120000"/>
        </a:lnSpc>
        <a:spcBef>
          <a:spcPts val="0"/>
        </a:spcBef>
        <a:buFont typeface="Arial"/>
        <a:buChar char="•"/>
        <a:defRPr sz="2400" kern="1200">
          <a:solidFill>
            <a:schemeClr val="tx1"/>
          </a:solidFill>
          <a:latin typeface="+mn-lt"/>
          <a:ea typeface="+mn-ea"/>
          <a:cs typeface="+mn-cs"/>
        </a:defRPr>
      </a:lvl1pPr>
      <a:lvl2pPr marL="742950" indent="-285750" algn="l" defTabSz="457200" rtl="0" eaLnBrk="1" latinLnBrk="0" hangingPunct="1">
        <a:lnSpc>
          <a:spcPct val="120000"/>
        </a:lnSpc>
        <a:spcBef>
          <a:spcPts val="0"/>
        </a:spcBef>
        <a:buFont typeface="Arial"/>
        <a:buChar char="–"/>
        <a:defRPr sz="2000" kern="1200">
          <a:solidFill>
            <a:schemeClr val="tx1"/>
          </a:solidFill>
          <a:latin typeface="+mn-lt"/>
          <a:ea typeface="+mn-ea"/>
          <a:cs typeface="+mn-cs"/>
        </a:defRPr>
      </a:lvl2pPr>
      <a:lvl3pPr marL="1143000" indent="-228600" algn="l" defTabSz="457200" rtl="0" eaLnBrk="1" latinLnBrk="0" hangingPunct="1">
        <a:lnSpc>
          <a:spcPct val="120000"/>
        </a:lnSpc>
        <a:spcBef>
          <a:spcPts val="0"/>
        </a:spcBef>
        <a:buFont typeface="Arial"/>
        <a:buChar char="•"/>
        <a:defRPr sz="1800" kern="1200">
          <a:solidFill>
            <a:schemeClr val="tx1"/>
          </a:solidFill>
          <a:latin typeface="+mn-lt"/>
          <a:ea typeface="+mn-ea"/>
          <a:cs typeface="+mn-cs"/>
        </a:defRPr>
      </a:lvl3pPr>
      <a:lvl4pPr marL="1600200" indent="-228600" algn="l" defTabSz="457200" rtl="0" eaLnBrk="1" latinLnBrk="0" hangingPunct="1">
        <a:lnSpc>
          <a:spcPct val="120000"/>
        </a:lnSpc>
        <a:spcBef>
          <a:spcPts val="0"/>
        </a:spcBef>
        <a:buFont typeface="Arial"/>
        <a:buChar char="–"/>
        <a:defRPr sz="1600" kern="1200">
          <a:solidFill>
            <a:schemeClr val="tx1"/>
          </a:solidFill>
          <a:latin typeface="+mn-lt"/>
          <a:ea typeface="+mn-ea"/>
          <a:cs typeface="+mn-cs"/>
        </a:defRPr>
      </a:lvl4pPr>
      <a:lvl5pPr marL="2057400" indent="-228600" algn="l" defTabSz="457200" rtl="0" eaLnBrk="1" latinLnBrk="0" hangingPunct="1">
        <a:lnSpc>
          <a:spcPct val="120000"/>
        </a:lnSpc>
        <a:spcBef>
          <a:spcPts val="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7143" y="2183642"/>
            <a:ext cx="7772400" cy="1044705"/>
          </a:xfrm>
        </p:spPr>
        <p:txBody>
          <a:bodyPr>
            <a:noAutofit/>
          </a:bodyPr>
          <a:lstStyle/>
          <a:p>
            <a:br>
              <a:rPr lang="cs-CZ" sz="2800" dirty="0"/>
            </a:br>
            <a:r>
              <a:rPr lang="cs-CZ" sz="2800" dirty="0"/>
              <a:t>KA 1: Nové služby v péči o </a:t>
            </a:r>
            <a:r>
              <a:rPr lang="cs-CZ" sz="2800" dirty="0" err="1"/>
              <a:t>pedopsychiatrické</a:t>
            </a:r>
            <a:r>
              <a:rPr lang="cs-CZ" sz="2800" dirty="0"/>
              <a:t> pacienty</a:t>
            </a:r>
            <a:br>
              <a:rPr lang="cs-CZ" sz="2800" dirty="0"/>
            </a:br>
            <a:endParaRPr lang="cs-CZ" sz="2800" b="1" dirty="0"/>
          </a:p>
        </p:txBody>
      </p:sp>
      <p:sp>
        <p:nvSpPr>
          <p:cNvPr id="3" name="Subtitle 2"/>
          <p:cNvSpPr>
            <a:spLocks noGrp="1"/>
          </p:cNvSpPr>
          <p:nvPr>
            <p:ph type="subTitle" idx="1"/>
          </p:nvPr>
        </p:nvSpPr>
        <p:spPr>
          <a:xfrm>
            <a:off x="956603" y="3521122"/>
            <a:ext cx="7512940" cy="2511189"/>
          </a:xfrm>
        </p:spPr>
        <p:txBody>
          <a:bodyPr>
            <a:noAutofit/>
          </a:bodyPr>
          <a:lstStyle/>
          <a:p>
            <a:endParaRPr lang="cs-CZ" sz="1800" dirty="0">
              <a:solidFill>
                <a:schemeClr val="tx1"/>
              </a:solidFill>
            </a:endParaRPr>
          </a:p>
          <a:p>
            <a:r>
              <a:rPr lang="cs-CZ" sz="1800" b="1" dirty="0">
                <a:solidFill>
                  <a:schemeClr val="tx1"/>
                </a:solidFill>
              </a:rPr>
              <a:t>Multidisciplinární tým duševního zdraví pro děti a adolescenty</a:t>
            </a:r>
          </a:p>
          <a:p>
            <a:endParaRPr lang="cs-CZ" sz="1800" dirty="0">
              <a:solidFill>
                <a:schemeClr val="tx1"/>
              </a:solidFill>
            </a:endParaRPr>
          </a:p>
          <a:p>
            <a:r>
              <a:rPr lang="cs-CZ" sz="1800" dirty="0">
                <a:solidFill>
                  <a:schemeClr val="tx1"/>
                </a:solidFill>
              </a:rPr>
              <a:t>MUDr. Veronika </a:t>
            </a:r>
            <a:r>
              <a:rPr lang="cs-CZ" sz="1800" dirty="0" err="1">
                <a:solidFill>
                  <a:schemeClr val="tx1"/>
                </a:solidFill>
              </a:rPr>
              <a:t>Zagatová</a:t>
            </a:r>
            <a:endParaRPr lang="cs-CZ" sz="1800" dirty="0">
              <a:solidFill>
                <a:schemeClr val="tx1"/>
              </a:solidFill>
            </a:endParaRPr>
          </a:p>
          <a:p>
            <a:r>
              <a:rPr lang="cs-CZ" sz="1800" dirty="0">
                <a:solidFill>
                  <a:schemeClr val="tx1"/>
                </a:solidFill>
              </a:rPr>
              <a:t>MUDr. Michal </a:t>
            </a:r>
            <a:r>
              <a:rPr lang="cs-CZ" sz="1800" dirty="0" err="1">
                <a:solidFill>
                  <a:schemeClr val="tx1"/>
                </a:solidFill>
              </a:rPr>
              <a:t>Považan</a:t>
            </a:r>
            <a:endParaRPr lang="cs-CZ" sz="1800" dirty="0">
              <a:solidFill>
                <a:schemeClr val="tx1"/>
              </a:solidFill>
            </a:endParaRPr>
          </a:p>
        </p:txBody>
      </p:sp>
      <p:sp>
        <p:nvSpPr>
          <p:cNvPr id="4" name="Subtitle 2"/>
          <p:cNvSpPr txBox="1">
            <a:spLocks/>
          </p:cNvSpPr>
          <p:nvPr/>
        </p:nvSpPr>
        <p:spPr>
          <a:xfrm>
            <a:off x="1371600" y="1009934"/>
            <a:ext cx="6400800" cy="450376"/>
          </a:xfrm>
          <a:prstGeom prst="rect">
            <a:avLst/>
          </a:prstGeom>
        </p:spPr>
        <p:txBody>
          <a:bodyPr vert="horz" lIns="91440" tIns="45720" rIns="91440" bIns="45720" rtlCol="0" anchor="ctr">
            <a:noAutofit/>
          </a:bodyPr>
          <a:lstStyle>
            <a:lvl1pPr marL="0" indent="0" algn="ctr" defTabSz="457200" rtl="0" eaLnBrk="1" latinLnBrk="0" hangingPunct="1">
              <a:lnSpc>
                <a:spcPct val="120000"/>
              </a:lnSpc>
              <a:spcBef>
                <a:spcPts val="0"/>
              </a:spcBef>
              <a:buFont typeface="Arial"/>
              <a:buNone/>
              <a:defRPr sz="2400" kern="1200">
                <a:solidFill>
                  <a:schemeClr val="tx1">
                    <a:tint val="75000"/>
                  </a:schemeClr>
                </a:solidFill>
                <a:latin typeface="+mn-lt"/>
                <a:ea typeface="+mn-ea"/>
                <a:cs typeface="+mn-cs"/>
              </a:defRPr>
            </a:lvl1pPr>
            <a:lvl2pPr marL="457200" indent="0" algn="ctr" defTabSz="457200" rtl="0" eaLnBrk="1" latinLnBrk="0" hangingPunct="1">
              <a:lnSpc>
                <a:spcPct val="120000"/>
              </a:lnSpc>
              <a:spcBef>
                <a:spcPts val="0"/>
              </a:spcBef>
              <a:buFont typeface="Arial"/>
              <a:buNone/>
              <a:defRPr sz="2000" kern="1200">
                <a:solidFill>
                  <a:schemeClr val="tx1">
                    <a:tint val="75000"/>
                  </a:schemeClr>
                </a:solidFill>
                <a:latin typeface="+mn-lt"/>
                <a:ea typeface="+mn-ea"/>
                <a:cs typeface="+mn-cs"/>
              </a:defRPr>
            </a:lvl2pPr>
            <a:lvl3pPr marL="914400" indent="0" algn="ctr" defTabSz="457200" rtl="0" eaLnBrk="1" latinLnBrk="0" hangingPunct="1">
              <a:lnSpc>
                <a:spcPct val="120000"/>
              </a:lnSpc>
              <a:spcBef>
                <a:spcPts val="0"/>
              </a:spcBef>
              <a:buFont typeface="Arial"/>
              <a:buNone/>
              <a:defRPr sz="1800" kern="1200">
                <a:solidFill>
                  <a:schemeClr val="tx1">
                    <a:tint val="75000"/>
                  </a:schemeClr>
                </a:solidFill>
                <a:latin typeface="+mn-lt"/>
                <a:ea typeface="+mn-ea"/>
                <a:cs typeface="+mn-cs"/>
              </a:defRPr>
            </a:lvl3pPr>
            <a:lvl4pPr marL="1371600" indent="0" algn="ctr" defTabSz="457200" rtl="0" eaLnBrk="1" latinLnBrk="0" hangingPunct="1">
              <a:lnSpc>
                <a:spcPct val="120000"/>
              </a:lnSpc>
              <a:spcBef>
                <a:spcPts val="0"/>
              </a:spcBef>
              <a:buFont typeface="Arial"/>
              <a:buNone/>
              <a:defRPr sz="1600" kern="1200">
                <a:solidFill>
                  <a:schemeClr val="tx1">
                    <a:tint val="75000"/>
                  </a:schemeClr>
                </a:solidFill>
                <a:latin typeface="+mn-lt"/>
                <a:ea typeface="+mn-ea"/>
                <a:cs typeface="+mn-cs"/>
              </a:defRPr>
            </a:lvl4pPr>
            <a:lvl5pPr marL="1828800" indent="0" algn="ctr" defTabSz="457200" rtl="0" eaLnBrk="1" latinLnBrk="0" hangingPunct="1">
              <a:lnSpc>
                <a:spcPct val="120000"/>
              </a:lnSpc>
              <a:spcBef>
                <a:spcPts val="0"/>
              </a:spcBef>
              <a:buFont typeface="Arial"/>
              <a:buNone/>
              <a:defRPr sz="16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cs-CZ" sz="1800" b="1" dirty="0">
                <a:solidFill>
                  <a:schemeClr val="tx1"/>
                </a:solidFill>
              </a:rPr>
              <a:t>Podpora nových služeb v péči o duševně nemocné </a:t>
            </a:r>
          </a:p>
          <a:p>
            <a:r>
              <a:rPr lang="cs-CZ" sz="1800" b="1" dirty="0" err="1">
                <a:solidFill>
                  <a:schemeClr val="tx1"/>
                </a:solidFill>
              </a:rPr>
              <a:t>reg</a:t>
            </a:r>
            <a:r>
              <a:rPr lang="cs-CZ" sz="1800" b="1" dirty="0">
                <a:solidFill>
                  <a:schemeClr val="tx1"/>
                </a:solidFill>
              </a:rPr>
              <a:t>. č. projektu:  CZ.03.2.63/0.0/0.0/15_039/0008217</a:t>
            </a:r>
          </a:p>
        </p:txBody>
      </p:sp>
    </p:spTree>
    <p:extLst>
      <p:ext uri="{BB962C8B-B14F-4D97-AF65-F5344CB8AC3E}">
        <p14:creationId xmlns:p14="http://schemas.microsoft.com/office/powerpoint/2010/main" val="2887297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Další poskytované služby</a:t>
            </a:r>
            <a:endParaRPr lang="en-US" dirty="0"/>
          </a:p>
        </p:txBody>
      </p:sp>
      <p:sp>
        <p:nvSpPr>
          <p:cNvPr id="3" name="Zástupný symbol pro obsah 2"/>
          <p:cNvSpPr>
            <a:spLocks noGrp="1"/>
          </p:cNvSpPr>
          <p:nvPr>
            <p:ph idx="1"/>
          </p:nvPr>
        </p:nvSpPr>
        <p:spPr>
          <a:xfrm>
            <a:off x="457200" y="1814513"/>
            <a:ext cx="8229600" cy="4657725"/>
          </a:xfrm>
        </p:spPr>
        <p:txBody>
          <a:bodyPr>
            <a:normAutofit/>
          </a:bodyPr>
          <a:lstStyle/>
          <a:p>
            <a:r>
              <a:rPr lang="cs-CZ" dirty="0"/>
              <a:t>Kromě přímé práce s klienty MTDZ ve svém regionu aktivně navazuje spolupráci s dalšími službami péče o děti a adolescenty jak obecně, tak </a:t>
            </a:r>
            <a:r>
              <a:rPr lang="cs-CZ" dirty="0" err="1"/>
              <a:t>individualizovaně</a:t>
            </a:r>
            <a:r>
              <a:rPr lang="cs-CZ" dirty="0"/>
              <a:t>, na základě potřeb konkrétního klienta. </a:t>
            </a:r>
          </a:p>
          <a:p>
            <a:r>
              <a:rPr lang="cs-CZ" dirty="0"/>
              <a:t>Jedná se zejména o zdravotnická zařízení, psychoterapeutická zařízení, školská zařízení, sociální služby, úřady atd.( lůžková a ambulantní psychiatrie, PLDD, PPP, OSPOD )</a:t>
            </a:r>
          </a:p>
        </p:txBody>
      </p:sp>
    </p:spTree>
    <p:extLst>
      <p:ext uri="{BB962C8B-B14F-4D97-AF65-F5344CB8AC3E}">
        <p14:creationId xmlns:p14="http://schemas.microsoft.com/office/powerpoint/2010/main" val="685631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MTDZ v širší síti služeb</a:t>
            </a:r>
            <a:endParaRPr lang="en-US" dirty="0"/>
          </a:p>
        </p:txBody>
      </p:sp>
      <p:sp>
        <p:nvSpPr>
          <p:cNvPr id="3" name="Zástupný symbol pro obsah 2"/>
          <p:cNvSpPr>
            <a:spLocks noGrp="1"/>
          </p:cNvSpPr>
          <p:nvPr>
            <p:ph idx="1"/>
          </p:nvPr>
        </p:nvSpPr>
        <p:spPr>
          <a:xfrm>
            <a:off x="457200" y="1814513"/>
            <a:ext cx="8229600" cy="4657725"/>
          </a:xfrm>
        </p:spPr>
        <p:txBody>
          <a:bodyPr>
            <a:normAutofit/>
          </a:bodyPr>
          <a:lstStyle/>
          <a:p>
            <a:endParaRPr lang="cs-CZ" dirty="0"/>
          </a:p>
        </p:txBody>
      </p:sp>
      <p:pic>
        <p:nvPicPr>
          <p:cNvPr id="2050" name="Picture 2" descr="\\mzsfps01.mzcr.cz\plochy$\palano\Bez názv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1814512"/>
            <a:ext cx="8229601" cy="4657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5300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Složení týmu</a:t>
            </a:r>
            <a:endParaRPr lang="en-US" dirty="0"/>
          </a:p>
        </p:txBody>
      </p:sp>
      <p:sp>
        <p:nvSpPr>
          <p:cNvPr id="3" name="Zástupný symbol pro obsah 2"/>
          <p:cNvSpPr>
            <a:spLocks noGrp="1"/>
          </p:cNvSpPr>
          <p:nvPr>
            <p:ph idx="1"/>
          </p:nvPr>
        </p:nvSpPr>
        <p:spPr>
          <a:xfrm>
            <a:off x="457200" y="1814513"/>
            <a:ext cx="8229600" cy="4657725"/>
          </a:xfrm>
        </p:spPr>
        <p:txBody>
          <a:bodyPr>
            <a:normAutofit fontScale="92500" lnSpcReduction="20000"/>
          </a:bodyPr>
          <a:lstStyle/>
          <a:p>
            <a:r>
              <a:rPr lang="cs-CZ" dirty="0"/>
              <a:t>Dětský a dorostový p</a:t>
            </a:r>
            <a:r>
              <a:rPr lang="en-GB" dirty="0" err="1"/>
              <a:t>sychiatr</a:t>
            </a:r>
            <a:r>
              <a:rPr lang="cs-CZ" dirty="0"/>
              <a:t> </a:t>
            </a:r>
            <a:r>
              <a:rPr lang="cs-CZ" b="1" dirty="0"/>
              <a:t>0,5 úvazku </a:t>
            </a:r>
            <a:r>
              <a:rPr lang="cs-CZ" dirty="0"/>
              <a:t>(alespoň 0,3 úvazku  </a:t>
            </a:r>
            <a:r>
              <a:rPr lang="cs-CZ" dirty="0" err="1"/>
              <a:t>pedopsychiatr</a:t>
            </a:r>
            <a:r>
              <a:rPr lang="cs-CZ" dirty="0"/>
              <a:t> s atestací z dětské a dorostové psychiatrie a případně  0,2 úvazku </a:t>
            </a:r>
            <a:r>
              <a:rPr lang="cs-CZ" dirty="0" err="1"/>
              <a:t>pedopsychiatr</a:t>
            </a:r>
            <a:r>
              <a:rPr lang="cs-CZ" dirty="0"/>
              <a:t> v přípravě k atestaci)</a:t>
            </a:r>
          </a:p>
          <a:p>
            <a:r>
              <a:rPr lang="cs-CZ" dirty="0"/>
              <a:t>Všeobecná sestra (min. 1 úvazek dětská psychiatrická/</a:t>
            </a:r>
            <a:r>
              <a:rPr lang="cs-CZ" b="1" dirty="0"/>
              <a:t>psychiatrická sestra</a:t>
            </a:r>
            <a:r>
              <a:rPr lang="cs-CZ" dirty="0"/>
              <a:t>) celkově - </a:t>
            </a:r>
            <a:r>
              <a:rPr lang="cs-CZ" b="1" dirty="0"/>
              <a:t>3 úvazky</a:t>
            </a:r>
          </a:p>
          <a:p>
            <a:r>
              <a:rPr lang="cs-CZ" dirty="0"/>
              <a:t>Psycholog </a:t>
            </a:r>
            <a:r>
              <a:rPr lang="cs-CZ" b="1" dirty="0"/>
              <a:t>2 úvazky </a:t>
            </a:r>
            <a:r>
              <a:rPr lang="cs-CZ" dirty="0"/>
              <a:t>(alespoň 0,5 úvazku klinický psycholog)</a:t>
            </a:r>
          </a:p>
          <a:p>
            <a:r>
              <a:rPr lang="cs-CZ" dirty="0"/>
              <a:t>Rodinný terapeut/rodinný poradce </a:t>
            </a:r>
            <a:r>
              <a:rPr lang="cs-CZ" b="1" dirty="0"/>
              <a:t>1 úvazek </a:t>
            </a:r>
            <a:r>
              <a:rPr lang="cs-CZ" dirty="0"/>
              <a:t>(min. 0,5 úvazku RT)</a:t>
            </a:r>
            <a:endParaRPr lang="en-GB" dirty="0"/>
          </a:p>
          <a:p>
            <a:r>
              <a:rPr lang="cs-CZ" dirty="0"/>
              <a:t>S</a:t>
            </a:r>
            <a:r>
              <a:rPr lang="en-GB" dirty="0" err="1"/>
              <a:t>peciální</a:t>
            </a:r>
            <a:r>
              <a:rPr lang="en-GB" dirty="0"/>
              <a:t> </a:t>
            </a:r>
            <a:r>
              <a:rPr lang="en-GB" dirty="0" err="1"/>
              <a:t>pedagog</a:t>
            </a:r>
            <a:r>
              <a:rPr lang="cs-CZ" dirty="0"/>
              <a:t> </a:t>
            </a:r>
            <a:r>
              <a:rPr lang="cs-CZ" b="1" dirty="0"/>
              <a:t>1,5-2 úvazky </a:t>
            </a:r>
            <a:r>
              <a:rPr lang="cs-CZ" dirty="0"/>
              <a:t>minimum 1,5</a:t>
            </a:r>
            <a:endParaRPr lang="en-GB" b="1" dirty="0"/>
          </a:p>
          <a:p>
            <a:r>
              <a:rPr lang="cs-CZ" dirty="0"/>
              <a:t>S</a:t>
            </a:r>
            <a:r>
              <a:rPr lang="en-GB" dirty="0" err="1"/>
              <a:t>ociální</a:t>
            </a:r>
            <a:r>
              <a:rPr lang="en-GB" dirty="0"/>
              <a:t> </a:t>
            </a:r>
            <a:r>
              <a:rPr lang="en-GB" dirty="0" err="1"/>
              <a:t>pracovník</a:t>
            </a:r>
            <a:r>
              <a:rPr lang="cs-CZ" dirty="0"/>
              <a:t>/zdravotně soc. pracovník/pracovník v sociálních službách </a:t>
            </a:r>
            <a:r>
              <a:rPr lang="cs-CZ" b="1" dirty="0"/>
              <a:t>3 úvazky</a:t>
            </a:r>
          </a:p>
          <a:p>
            <a:r>
              <a:rPr lang="cs-CZ" dirty="0"/>
              <a:t>Peer konzultant není podmínkou ( 1 úvazek)</a:t>
            </a:r>
          </a:p>
          <a:p>
            <a:r>
              <a:rPr lang="cs-CZ" dirty="0"/>
              <a:t>Administrativní pracovník </a:t>
            </a:r>
            <a:r>
              <a:rPr lang="cs-CZ" b="1" dirty="0"/>
              <a:t>1 úvazek</a:t>
            </a:r>
            <a:endParaRPr lang="en-GB" b="1" dirty="0"/>
          </a:p>
        </p:txBody>
      </p:sp>
    </p:spTree>
    <p:extLst>
      <p:ext uri="{BB962C8B-B14F-4D97-AF65-F5344CB8AC3E}">
        <p14:creationId xmlns:p14="http://schemas.microsoft.com/office/powerpoint/2010/main" val="2515300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Organizační kritéria</a:t>
            </a:r>
            <a:endParaRPr lang="en-US" dirty="0"/>
          </a:p>
        </p:txBody>
      </p:sp>
      <p:sp>
        <p:nvSpPr>
          <p:cNvPr id="3" name="Zástupný symbol pro obsah 2"/>
          <p:cNvSpPr>
            <a:spLocks noGrp="1"/>
          </p:cNvSpPr>
          <p:nvPr>
            <p:ph idx="1"/>
          </p:nvPr>
        </p:nvSpPr>
        <p:spPr>
          <a:xfrm>
            <a:off x="457200" y="1814513"/>
            <a:ext cx="8229600" cy="4657725"/>
          </a:xfrm>
        </p:spPr>
        <p:txBody>
          <a:bodyPr>
            <a:normAutofit fontScale="92500" lnSpcReduction="20000"/>
          </a:bodyPr>
          <a:lstStyle/>
          <a:p>
            <a:r>
              <a:rPr lang="cs-CZ" dirty="0"/>
              <a:t>Multidisciplinárním týmem duševního zdraví pro děti a adolescenty pro účely „Standardu“ se rozumí poskytovatel zdravotních služeb, který je současně oprávněn poskytovat i sociální služby dle zákona 108/2006 Sb. o sociálních službách, nebo poskytovatel sociálních služeb, který je současně oprávněn poskytovat i zdravotní služby dle zákona č. 372/2011 Sb., o zdravotních službách, anebo poskytovatel zdravotních služeb a poskytovatel sociálních služeb, kteří za tímto účelem spolupracují při poskytování těchto služeb na základě smlouvy.</a:t>
            </a:r>
          </a:p>
          <a:p>
            <a:pPr marL="0" indent="0">
              <a:buNone/>
            </a:pPr>
            <a:endParaRPr lang="cs-CZ" dirty="0"/>
          </a:p>
          <a:p>
            <a:r>
              <a:rPr lang="cs-CZ" dirty="0"/>
              <a:t>Do budoucna se jeví jako vhodné legislativně zakotvit sociální část MTDZ jako druh služby v zákoně o sociálních službách.</a:t>
            </a:r>
          </a:p>
        </p:txBody>
      </p:sp>
    </p:spTree>
    <p:extLst>
      <p:ext uri="{BB962C8B-B14F-4D97-AF65-F5344CB8AC3E}">
        <p14:creationId xmlns:p14="http://schemas.microsoft.com/office/powerpoint/2010/main" val="2515300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Pilotní ověření v rámci projektu</a:t>
            </a:r>
            <a:endParaRPr lang="en-US" dirty="0"/>
          </a:p>
        </p:txBody>
      </p:sp>
      <p:sp>
        <p:nvSpPr>
          <p:cNvPr id="3" name="Zástupný symbol pro obsah 2"/>
          <p:cNvSpPr>
            <a:spLocks noGrp="1"/>
          </p:cNvSpPr>
          <p:nvPr>
            <p:ph idx="1"/>
          </p:nvPr>
        </p:nvSpPr>
        <p:spPr>
          <a:xfrm>
            <a:off x="457200" y="1814513"/>
            <a:ext cx="8229600" cy="4657725"/>
          </a:xfrm>
        </p:spPr>
        <p:txBody>
          <a:bodyPr>
            <a:normAutofit lnSpcReduction="10000"/>
          </a:bodyPr>
          <a:lstStyle/>
          <a:p>
            <a:r>
              <a:rPr lang="en-GB" dirty="0" err="1">
                <a:solidFill>
                  <a:srgbClr val="000000"/>
                </a:solidFill>
              </a:rPr>
              <a:t>Pilotní</a:t>
            </a:r>
            <a:r>
              <a:rPr lang="en-GB" dirty="0">
                <a:solidFill>
                  <a:srgbClr val="000000"/>
                </a:solidFill>
              </a:rPr>
              <a:t> </a:t>
            </a:r>
            <a:r>
              <a:rPr lang="en-GB" dirty="0" err="1">
                <a:solidFill>
                  <a:srgbClr val="000000"/>
                </a:solidFill>
              </a:rPr>
              <a:t>ověření</a:t>
            </a:r>
            <a:r>
              <a:rPr lang="en-GB" dirty="0">
                <a:solidFill>
                  <a:srgbClr val="000000"/>
                </a:solidFill>
              </a:rPr>
              <a:t> </a:t>
            </a:r>
            <a:r>
              <a:rPr lang="en-GB" dirty="0" err="1">
                <a:solidFill>
                  <a:srgbClr val="000000"/>
                </a:solidFill>
              </a:rPr>
              <a:t>chceme</a:t>
            </a:r>
            <a:r>
              <a:rPr lang="en-GB" dirty="0">
                <a:solidFill>
                  <a:srgbClr val="000000"/>
                </a:solidFill>
              </a:rPr>
              <a:t> </a:t>
            </a:r>
            <a:r>
              <a:rPr lang="en-GB" dirty="0" err="1">
                <a:solidFill>
                  <a:srgbClr val="000000"/>
                </a:solidFill>
              </a:rPr>
              <a:t>provést</a:t>
            </a:r>
            <a:r>
              <a:rPr lang="en-GB" dirty="0">
                <a:solidFill>
                  <a:srgbClr val="000000"/>
                </a:solidFill>
              </a:rPr>
              <a:t> v </a:t>
            </a:r>
            <a:r>
              <a:rPr lang="en-GB" dirty="0" err="1">
                <a:solidFill>
                  <a:srgbClr val="000000"/>
                </a:solidFill>
              </a:rPr>
              <a:t>různých</a:t>
            </a:r>
            <a:r>
              <a:rPr lang="en-GB" dirty="0">
                <a:solidFill>
                  <a:srgbClr val="000000"/>
                </a:solidFill>
              </a:rPr>
              <a:t> </a:t>
            </a:r>
            <a:r>
              <a:rPr lang="en-GB" dirty="0" err="1">
                <a:solidFill>
                  <a:srgbClr val="000000"/>
                </a:solidFill>
              </a:rPr>
              <a:t>podmínkách</a:t>
            </a:r>
            <a:r>
              <a:rPr lang="en-GB" dirty="0">
                <a:solidFill>
                  <a:srgbClr val="000000"/>
                </a:solidFill>
              </a:rPr>
              <a:t>. </a:t>
            </a:r>
            <a:endParaRPr lang="cs-CZ" dirty="0">
              <a:solidFill>
                <a:srgbClr val="000000"/>
              </a:solidFill>
            </a:endParaRPr>
          </a:p>
          <a:p>
            <a:pPr marL="0" indent="0">
              <a:buNone/>
            </a:pPr>
            <a:r>
              <a:rPr lang="cs-CZ" dirty="0">
                <a:solidFill>
                  <a:srgbClr val="000000"/>
                </a:solidFill>
              </a:rPr>
              <a:t>( za optimálních podmínek)</a:t>
            </a:r>
          </a:p>
          <a:p>
            <a:endParaRPr lang="cs-CZ" dirty="0">
              <a:solidFill>
                <a:srgbClr val="000000"/>
              </a:solidFill>
            </a:endParaRPr>
          </a:p>
          <a:p>
            <a:r>
              <a:rPr lang="en-GB" dirty="0">
                <a:solidFill>
                  <a:srgbClr val="000000"/>
                </a:solidFill>
              </a:rPr>
              <a:t>V </a:t>
            </a:r>
            <a:r>
              <a:rPr lang="en-GB" dirty="0" err="1">
                <a:solidFill>
                  <a:srgbClr val="000000"/>
                </a:solidFill>
              </a:rPr>
              <a:t>jednom</a:t>
            </a:r>
            <a:r>
              <a:rPr lang="en-GB" dirty="0">
                <a:solidFill>
                  <a:srgbClr val="000000"/>
                </a:solidFill>
              </a:rPr>
              <a:t> </a:t>
            </a:r>
            <a:r>
              <a:rPr lang="en-GB" dirty="0" err="1">
                <a:solidFill>
                  <a:srgbClr val="000000"/>
                </a:solidFill>
              </a:rPr>
              <a:t>případě</a:t>
            </a:r>
            <a:r>
              <a:rPr lang="en-GB" dirty="0">
                <a:solidFill>
                  <a:srgbClr val="000000"/>
                </a:solidFill>
              </a:rPr>
              <a:t> by MT</a:t>
            </a:r>
            <a:r>
              <a:rPr lang="cs-CZ" dirty="0">
                <a:solidFill>
                  <a:srgbClr val="000000"/>
                </a:solidFill>
              </a:rPr>
              <a:t>DZ</a:t>
            </a:r>
            <a:r>
              <a:rPr lang="en-GB" dirty="0">
                <a:solidFill>
                  <a:srgbClr val="000000"/>
                </a:solidFill>
              </a:rPr>
              <a:t> </a:t>
            </a:r>
            <a:r>
              <a:rPr lang="cs-CZ" dirty="0">
                <a:solidFill>
                  <a:srgbClr val="000000"/>
                </a:solidFill>
              </a:rPr>
              <a:t>ideálně </a:t>
            </a:r>
            <a:r>
              <a:rPr lang="en-GB" dirty="0" err="1">
                <a:solidFill>
                  <a:srgbClr val="000000"/>
                </a:solidFill>
              </a:rPr>
              <a:t>vznikl</a:t>
            </a:r>
            <a:r>
              <a:rPr lang="en-GB" dirty="0">
                <a:solidFill>
                  <a:srgbClr val="000000"/>
                </a:solidFill>
              </a:rPr>
              <a:t> </a:t>
            </a:r>
            <a:r>
              <a:rPr lang="en-GB" dirty="0" err="1">
                <a:solidFill>
                  <a:srgbClr val="000000"/>
                </a:solidFill>
              </a:rPr>
              <a:t>při</a:t>
            </a:r>
            <a:r>
              <a:rPr lang="en-GB" dirty="0">
                <a:solidFill>
                  <a:srgbClr val="000000"/>
                </a:solidFill>
              </a:rPr>
              <a:t> </a:t>
            </a:r>
            <a:r>
              <a:rPr lang="en-GB" dirty="0" err="1">
                <a:solidFill>
                  <a:srgbClr val="000000"/>
                </a:solidFill>
              </a:rPr>
              <a:t>pedopsychiatrické</a:t>
            </a:r>
            <a:r>
              <a:rPr lang="en-GB" dirty="0">
                <a:solidFill>
                  <a:srgbClr val="000000"/>
                </a:solidFill>
              </a:rPr>
              <a:t> </a:t>
            </a:r>
            <a:r>
              <a:rPr lang="en-GB" dirty="0" err="1">
                <a:solidFill>
                  <a:srgbClr val="000000"/>
                </a:solidFill>
              </a:rPr>
              <a:t>ambulanci</a:t>
            </a:r>
            <a:r>
              <a:rPr lang="en-GB" dirty="0">
                <a:solidFill>
                  <a:srgbClr val="000000"/>
                </a:solidFill>
              </a:rPr>
              <a:t>, v </a:t>
            </a:r>
            <a:r>
              <a:rPr lang="en-GB" dirty="0" err="1">
                <a:solidFill>
                  <a:srgbClr val="000000"/>
                </a:solidFill>
              </a:rPr>
              <a:t>druhém</a:t>
            </a:r>
            <a:r>
              <a:rPr lang="en-GB" dirty="0">
                <a:solidFill>
                  <a:srgbClr val="000000"/>
                </a:solidFill>
              </a:rPr>
              <a:t> </a:t>
            </a:r>
            <a:r>
              <a:rPr lang="en-GB" dirty="0" err="1">
                <a:solidFill>
                  <a:srgbClr val="000000"/>
                </a:solidFill>
              </a:rPr>
              <a:t>případě</a:t>
            </a:r>
            <a:r>
              <a:rPr lang="en-GB" dirty="0">
                <a:solidFill>
                  <a:srgbClr val="000000"/>
                </a:solidFill>
              </a:rPr>
              <a:t> u </a:t>
            </a:r>
            <a:r>
              <a:rPr lang="en-GB" dirty="0" err="1">
                <a:solidFill>
                  <a:srgbClr val="000000"/>
                </a:solidFill>
              </a:rPr>
              <a:t>lůžkového</a:t>
            </a:r>
            <a:r>
              <a:rPr lang="en-GB" dirty="0">
                <a:solidFill>
                  <a:srgbClr val="000000"/>
                </a:solidFill>
              </a:rPr>
              <a:t> </a:t>
            </a:r>
            <a:r>
              <a:rPr lang="en-GB" dirty="0" err="1">
                <a:solidFill>
                  <a:srgbClr val="000000"/>
                </a:solidFill>
              </a:rPr>
              <a:t>zařízení</a:t>
            </a:r>
            <a:r>
              <a:rPr lang="en-GB" dirty="0">
                <a:solidFill>
                  <a:srgbClr val="000000"/>
                </a:solidFill>
              </a:rPr>
              <a:t> </a:t>
            </a:r>
            <a:r>
              <a:rPr lang="cs-CZ" dirty="0">
                <a:solidFill>
                  <a:srgbClr val="000000"/>
                </a:solidFill>
              </a:rPr>
              <a:t>pro děti  a adolescenty </a:t>
            </a:r>
            <a:r>
              <a:rPr lang="en-GB" dirty="0">
                <a:solidFill>
                  <a:srgbClr val="000000"/>
                </a:solidFill>
              </a:rPr>
              <a:t>a v</a:t>
            </a:r>
            <a:r>
              <a:rPr lang="cs-CZ" dirty="0">
                <a:solidFill>
                  <a:srgbClr val="000000"/>
                </a:solidFill>
              </a:rPr>
              <a:t>e</a:t>
            </a:r>
            <a:r>
              <a:rPr lang="en-GB" dirty="0">
                <a:solidFill>
                  <a:srgbClr val="000000"/>
                </a:solidFill>
              </a:rPr>
              <a:t> </a:t>
            </a:r>
            <a:r>
              <a:rPr lang="en-GB" dirty="0" err="1">
                <a:solidFill>
                  <a:srgbClr val="000000"/>
                </a:solidFill>
              </a:rPr>
              <a:t>třetím</a:t>
            </a:r>
            <a:r>
              <a:rPr lang="en-GB" dirty="0">
                <a:solidFill>
                  <a:srgbClr val="000000"/>
                </a:solidFill>
              </a:rPr>
              <a:t> </a:t>
            </a:r>
            <a:r>
              <a:rPr lang="en-GB" dirty="0" err="1">
                <a:solidFill>
                  <a:srgbClr val="000000"/>
                </a:solidFill>
              </a:rPr>
              <a:t>případě</a:t>
            </a:r>
            <a:r>
              <a:rPr lang="en-GB" dirty="0">
                <a:solidFill>
                  <a:srgbClr val="000000"/>
                </a:solidFill>
              </a:rPr>
              <a:t> u CDZ pro SMI </a:t>
            </a:r>
            <a:r>
              <a:rPr lang="en-GB" dirty="0" err="1">
                <a:solidFill>
                  <a:srgbClr val="000000"/>
                </a:solidFill>
              </a:rPr>
              <a:t>pacienty</a:t>
            </a:r>
            <a:r>
              <a:rPr lang="cs-CZ" dirty="0">
                <a:solidFill>
                  <a:srgbClr val="000000"/>
                </a:solidFill>
              </a:rPr>
              <a:t> nebo  zařízení poskytujícího sociální služby pro děti a dorost.</a:t>
            </a:r>
          </a:p>
          <a:p>
            <a:endParaRPr lang="cs-CZ" dirty="0">
              <a:solidFill>
                <a:srgbClr val="000000"/>
              </a:solidFill>
            </a:endParaRPr>
          </a:p>
          <a:p>
            <a:r>
              <a:rPr lang="en-GB" dirty="0">
                <a:solidFill>
                  <a:srgbClr val="000000"/>
                </a:solidFill>
              </a:rPr>
              <a:t> </a:t>
            </a:r>
            <a:r>
              <a:rPr lang="en-GB" dirty="0" err="1">
                <a:solidFill>
                  <a:srgbClr val="000000"/>
                </a:solidFill>
              </a:rPr>
              <a:t>Předpokládáme</a:t>
            </a:r>
            <a:r>
              <a:rPr lang="en-GB" dirty="0">
                <a:solidFill>
                  <a:srgbClr val="000000"/>
                </a:solidFill>
              </a:rPr>
              <a:t> </a:t>
            </a:r>
            <a:r>
              <a:rPr lang="en-GB" dirty="0" err="1">
                <a:solidFill>
                  <a:srgbClr val="000000"/>
                </a:solidFill>
              </a:rPr>
              <a:t>také</a:t>
            </a:r>
            <a:r>
              <a:rPr lang="en-GB" dirty="0">
                <a:solidFill>
                  <a:srgbClr val="000000"/>
                </a:solidFill>
              </a:rPr>
              <a:t> </a:t>
            </a:r>
            <a:r>
              <a:rPr lang="en-GB" dirty="0" err="1">
                <a:solidFill>
                  <a:srgbClr val="000000"/>
                </a:solidFill>
              </a:rPr>
              <a:t>různě</a:t>
            </a:r>
            <a:r>
              <a:rPr lang="en-GB" dirty="0">
                <a:solidFill>
                  <a:srgbClr val="000000"/>
                </a:solidFill>
              </a:rPr>
              <a:t> </a:t>
            </a:r>
            <a:r>
              <a:rPr lang="en-GB" dirty="0" err="1">
                <a:solidFill>
                  <a:srgbClr val="000000"/>
                </a:solidFill>
              </a:rPr>
              <a:t>velká</a:t>
            </a:r>
            <a:r>
              <a:rPr lang="en-GB" dirty="0">
                <a:solidFill>
                  <a:srgbClr val="000000"/>
                </a:solidFill>
              </a:rPr>
              <a:t> </a:t>
            </a:r>
            <a:r>
              <a:rPr lang="en-GB" dirty="0" err="1">
                <a:solidFill>
                  <a:srgbClr val="000000"/>
                </a:solidFill>
              </a:rPr>
              <a:t>města</a:t>
            </a:r>
            <a:r>
              <a:rPr lang="en-GB" dirty="0">
                <a:solidFill>
                  <a:srgbClr val="000000"/>
                </a:solidFill>
              </a:rPr>
              <a:t>, v </a:t>
            </a:r>
            <a:r>
              <a:rPr lang="en-GB" dirty="0" err="1">
                <a:solidFill>
                  <a:srgbClr val="000000"/>
                </a:solidFill>
              </a:rPr>
              <a:t>kterých</a:t>
            </a:r>
            <a:r>
              <a:rPr lang="en-GB" dirty="0">
                <a:solidFill>
                  <a:srgbClr val="000000"/>
                </a:solidFill>
              </a:rPr>
              <a:t> </a:t>
            </a:r>
            <a:r>
              <a:rPr lang="en-GB" dirty="0" err="1">
                <a:solidFill>
                  <a:srgbClr val="000000"/>
                </a:solidFill>
              </a:rPr>
              <a:t>bude</a:t>
            </a:r>
            <a:r>
              <a:rPr lang="en-GB" dirty="0">
                <a:solidFill>
                  <a:srgbClr val="000000"/>
                </a:solidFill>
              </a:rPr>
              <a:t> pilot </a:t>
            </a:r>
            <a:r>
              <a:rPr lang="en-GB" dirty="0" err="1">
                <a:solidFill>
                  <a:srgbClr val="000000"/>
                </a:solidFill>
              </a:rPr>
              <a:t>probíhat</a:t>
            </a:r>
            <a:r>
              <a:rPr lang="en-GB" dirty="0">
                <a:solidFill>
                  <a:srgbClr val="000000"/>
                </a:solidFill>
              </a:rPr>
              <a:t>.</a:t>
            </a:r>
            <a:r>
              <a:rPr lang="cs-CZ" dirty="0">
                <a:solidFill>
                  <a:srgbClr val="000000"/>
                </a:solidFill>
              </a:rPr>
              <a:t> ( různá města , bonus do 100 tis. obyvatel)</a:t>
            </a:r>
            <a:endParaRPr lang="en-GB" dirty="0">
              <a:solidFill>
                <a:srgbClr val="000000"/>
              </a:solidFill>
            </a:endParaRPr>
          </a:p>
        </p:txBody>
      </p:sp>
    </p:spTree>
    <p:extLst>
      <p:ext uri="{BB962C8B-B14F-4D97-AF65-F5344CB8AC3E}">
        <p14:creationId xmlns:p14="http://schemas.microsoft.com/office/powerpoint/2010/main" val="2746713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661557"/>
            <a:ext cx="9029700" cy="3453493"/>
          </a:xfrm>
        </p:spPr>
        <p:txBody>
          <a:bodyPr/>
          <a:lstStyle/>
          <a:p>
            <a:r>
              <a:rPr lang="cs-CZ" dirty="0"/>
              <a:t>Děkuji za pozornost. </a:t>
            </a:r>
            <a:br>
              <a:rPr lang="cs-CZ" dirty="0"/>
            </a:br>
            <a:r>
              <a:rPr lang="cs-CZ" sz="1800" dirty="0"/>
              <a:t>Tým pracující na projektu Nové služby KA 1:</a:t>
            </a:r>
            <a:br>
              <a:rPr lang="cs-CZ" sz="1800" dirty="0"/>
            </a:br>
            <a:r>
              <a:rPr lang="cs-CZ" sz="1800" dirty="0">
                <a:solidFill>
                  <a:srgbClr val="000000"/>
                </a:solidFill>
              </a:rPr>
              <a:t>MUDr. Veronika Zagatová PN Písek  </a:t>
            </a:r>
            <a:br>
              <a:rPr lang="cs-CZ" sz="1800" dirty="0">
                <a:solidFill>
                  <a:srgbClr val="000000"/>
                </a:solidFill>
              </a:rPr>
            </a:br>
            <a:r>
              <a:rPr lang="cs-CZ" sz="1800" dirty="0" err="1">
                <a:solidFill>
                  <a:srgbClr val="000000"/>
                </a:solidFill>
              </a:rPr>
              <a:t>mudr.michal</a:t>
            </a:r>
            <a:r>
              <a:rPr lang="cs-CZ" sz="1800" dirty="0">
                <a:solidFill>
                  <a:srgbClr val="000000"/>
                </a:solidFill>
              </a:rPr>
              <a:t> </a:t>
            </a:r>
            <a:r>
              <a:rPr lang="cs-CZ" sz="1800" dirty="0" err="1">
                <a:solidFill>
                  <a:srgbClr val="000000"/>
                </a:solidFill>
              </a:rPr>
              <a:t>považan</a:t>
            </a:r>
            <a:r>
              <a:rPr lang="cs-CZ" sz="1800" dirty="0">
                <a:solidFill>
                  <a:srgbClr val="000000"/>
                </a:solidFill>
              </a:rPr>
              <a:t> DO PN Bohnice</a:t>
            </a:r>
            <a:br>
              <a:rPr lang="cs-CZ" sz="1800" dirty="0">
                <a:solidFill>
                  <a:srgbClr val="000000"/>
                </a:solidFill>
              </a:rPr>
            </a:br>
            <a:r>
              <a:rPr lang="cs-CZ" sz="1800" dirty="0">
                <a:solidFill>
                  <a:srgbClr val="000000"/>
                </a:solidFill>
              </a:rPr>
              <a:t>MUDr. Šárka Konečná </a:t>
            </a:r>
            <a:r>
              <a:rPr lang="cs-CZ" sz="1800" dirty="0" err="1">
                <a:solidFill>
                  <a:srgbClr val="000000"/>
                </a:solidFill>
              </a:rPr>
              <a:t>DPs.Odd</a:t>
            </a:r>
            <a:r>
              <a:rPr lang="cs-CZ" sz="1800" dirty="0">
                <a:solidFill>
                  <a:srgbClr val="000000"/>
                </a:solidFill>
              </a:rPr>
              <a:t>. nemocnice Liberec</a:t>
            </a:r>
            <a:br>
              <a:rPr lang="cs-CZ" sz="1800" dirty="0">
                <a:solidFill>
                  <a:srgbClr val="000000"/>
                </a:solidFill>
              </a:rPr>
            </a:br>
            <a:r>
              <a:rPr lang="cs-CZ" sz="1800" dirty="0">
                <a:solidFill>
                  <a:srgbClr val="000000"/>
                </a:solidFill>
              </a:rPr>
              <a:t>MUDr. Jana </a:t>
            </a:r>
            <a:r>
              <a:rPr lang="cs-CZ" sz="1800" dirty="0" err="1">
                <a:solidFill>
                  <a:srgbClr val="000000"/>
                </a:solidFill>
              </a:rPr>
              <a:t>Komorousová</a:t>
            </a:r>
            <a:r>
              <a:rPr lang="cs-CZ" sz="1800" dirty="0">
                <a:solidFill>
                  <a:srgbClr val="000000"/>
                </a:solidFill>
              </a:rPr>
              <a:t> DPA Plzeň</a:t>
            </a:r>
            <a:br>
              <a:rPr lang="cs-CZ" sz="1800" dirty="0">
                <a:solidFill>
                  <a:srgbClr val="000000"/>
                </a:solidFill>
              </a:rPr>
            </a:br>
            <a:r>
              <a:rPr lang="cs-CZ" sz="1800" dirty="0">
                <a:solidFill>
                  <a:srgbClr val="000000"/>
                </a:solidFill>
              </a:rPr>
              <a:t>Mgr. Pavla Hodková </a:t>
            </a:r>
            <a:r>
              <a:rPr lang="cs-CZ" sz="1800" dirty="0" err="1">
                <a:solidFill>
                  <a:srgbClr val="000000"/>
                </a:solidFill>
              </a:rPr>
              <a:t>Ped.Odd</a:t>
            </a:r>
            <a:r>
              <a:rPr lang="cs-CZ" sz="1800" dirty="0">
                <a:solidFill>
                  <a:srgbClr val="000000"/>
                </a:solidFill>
              </a:rPr>
              <a:t>. FN Motol, soukromá praxe</a:t>
            </a:r>
            <a:br>
              <a:rPr lang="cs-CZ" sz="1800" dirty="0">
                <a:solidFill>
                  <a:srgbClr val="000000"/>
                </a:solidFill>
              </a:rPr>
            </a:br>
            <a:r>
              <a:rPr lang="cs-CZ" sz="1800" dirty="0">
                <a:solidFill>
                  <a:srgbClr val="000000"/>
                </a:solidFill>
              </a:rPr>
              <a:t>Mgr. Klára Benešová </a:t>
            </a:r>
            <a:r>
              <a:rPr lang="cs-CZ" sz="1800" dirty="0" err="1">
                <a:solidFill>
                  <a:srgbClr val="000000"/>
                </a:solidFill>
              </a:rPr>
              <a:t>Ped.Odd</a:t>
            </a:r>
            <a:r>
              <a:rPr lang="cs-CZ" sz="1800" dirty="0">
                <a:solidFill>
                  <a:srgbClr val="000000"/>
                </a:solidFill>
              </a:rPr>
              <a:t>. FN Motol</a:t>
            </a:r>
            <a:br>
              <a:rPr lang="cs-CZ" sz="1800" dirty="0">
                <a:solidFill>
                  <a:srgbClr val="000000"/>
                </a:solidFill>
              </a:rPr>
            </a:br>
            <a:r>
              <a:rPr lang="cs-CZ" sz="1800" dirty="0">
                <a:solidFill>
                  <a:srgbClr val="000000"/>
                </a:solidFill>
              </a:rPr>
              <a:t>Mgr. Miroslava Bílá SVP Plzeň</a:t>
            </a:r>
            <a:br>
              <a:rPr lang="cs-CZ" sz="1800" dirty="0">
                <a:solidFill>
                  <a:srgbClr val="000000"/>
                </a:solidFill>
              </a:rPr>
            </a:br>
            <a:r>
              <a:rPr lang="cs-CZ" sz="1800" dirty="0">
                <a:solidFill>
                  <a:srgbClr val="000000"/>
                </a:solidFill>
              </a:rPr>
              <a:t>Mgr. Josef Smrž KÚ Středočeského kraje (metodik SPOD), soukromá praxe</a:t>
            </a:r>
            <a:br>
              <a:rPr lang="en-GB" sz="1800" dirty="0">
                <a:solidFill>
                  <a:srgbClr val="000000"/>
                </a:solidFill>
              </a:rPr>
            </a:br>
            <a:br>
              <a:rPr lang="cs-CZ" sz="2000" dirty="0"/>
            </a:br>
            <a:r>
              <a:rPr lang="cs-CZ" sz="2000" dirty="0"/>
              <a:t>                                  </a:t>
            </a:r>
            <a:br>
              <a:rPr lang="cs-CZ" sz="2000" dirty="0">
                <a:solidFill>
                  <a:srgbClr val="0070C0"/>
                </a:solidFill>
              </a:rPr>
            </a:br>
            <a:br>
              <a:rPr lang="cs-CZ" sz="2000" dirty="0"/>
            </a:br>
            <a:br>
              <a:rPr lang="cs-CZ" dirty="0"/>
            </a:br>
            <a:endParaRPr lang="cs-CZ" dirty="0"/>
          </a:p>
        </p:txBody>
      </p:sp>
    </p:spTree>
    <p:extLst>
      <p:ext uri="{BB962C8B-B14F-4D97-AF65-F5344CB8AC3E}">
        <p14:creationId xmlns:p14="http://schemas.microsoft.com/office/powerpoint/2010/main" val="241645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fontScale="90000"/>
          </a:bodyPr>
          <a:lstStyle/>
          <a:p>
            <a:r>
              <a:rPr lang="cs-CZ" dirty="0"/>
              <a:t>Multidisciplinární tým duševního zdraví pro děti a adolescenty (MTDZ)</a:t>
            </a:r>
            <a:endParaRPr lang="en-US" dirty="0"/>
          </a:p>
        </p:txBody>
      </p:sp>
      <p:sp>
        <p:nvSpPr>
          <p:cNvPr id="3" name="Zástupný symbol pro obsah 2"/>
          <p:cNvSpPr>
            <a:spLocks noGrp="1"/>
          </p:cNvSpPr>
          <p:nvPr>
            <p:ph idx="1"/>
          </p:nvPr>
        </p:nvSpPr>
        <p:spPr>
          <a:xfrm>
            <a:off x="457200" y="1814515"/>
            <a:ext cx="8229600" cy="4786310"/>
          </a:xfrm>
        </p:spPr>
        <p:txBody>
          <a:bodyPr>
            <a:normAutofit fontScale="92500" lnSpcReduction="20000"/>
          </a:bodyPr>
          <a:lstStyle/>
          <a:p>
            <a:r>
              <a:rPr lang="cs-CZ" dirty="0">
                <a:solidFill>
                  <a:srgbClr val="000000"/>
                </a:solidFill>
              </a:rPr>
              <a:t>MTDZ je</a:t>
            </a:r>
            <a:r>
              <a:rPr lang="en-GB" dirty="0">
                <a:solidFill>
                  <a:srgbClr val="000000"/>
                </a:solidFill>
              </a:rPr>
              <a:t> </a:t>
            </a:r>
            <a:r>
              <a:rPr lang="en-GB" dirty="0" err="1">
                <a:solidFill>
                  <a:srgbClr val="000000"/>
                </a:solidFill>
              </a:rPr>
              <a:t>mezičlánkem</a:t>
            </a:r>
            <a:r>
              <a:rPr lang="en-GB" dirty="0">
                <a:solidFill>
                  <a:srgbClr val="000000"/>
                </a:solidFill>
              </a:rPr>
              <a:t> </a:t>
            </a:r>
            <a:r>
              <a:rPr lang="en-GB" dirty="0" err="1">
                <a:solidFill>
                  <a:srgbClr val="000000"/>
                </a:solidFill>
              </a:rPr>
              <a:t>mezi</a:t>
            </a:r>
            <a:r>
              <a:rPr lang="en-GB" dirty="0">
                <a:solidFill>
                  <a:srgbClr val="000000"/>
                </a:solidFill>
              </a:rPr>
              <a:t> </a:t>
            </a:r>
            <a:r>
              <a:rPr lang="cs-CZ" dirty="0">
                <a:solidFill>
                  <a:srgbClr val="000000"/>
                </a:solidFill>
              </a:rPr>
              <a:t>ambulantní  </a:t>
            </a:r>
            <a:r>
              <a:rPr lang="cs-CZ" dirty="0" err="1">
                <a:solidFill>
                  <a:srgbClr val="000000"/>
                </a:solidFill>
              </a:rPr>
              <a:t>pedopsychiatrickou</a:t>
            </a:r>
            <a:r>
              <a:rPr lang="cs-CZ" dirty="0">
                <a:solidFill>
                  <a:srgbClr val="000000"/>
                </a:solidFill>
              </a:rPr>
              <a:t> péčí (DPA)</a:t>
            </a:r>
            <a:r>
              <a:rPr lang="en-GB" dirty="0">
                <a:solidFill>
                  <a:srgbClr val="000000"/>
                </a:solidFill>
              </a:rPr>
              <a:t> a </a:t>
            </a:r>
            <a:r>
              <a:rPr lang="en-GB" dirty="0" err="1">
                <a:solidFill>
                  <a:srgbClr val="000000"/>
                </a:solidFill>
              </a:rPr>
              <a:t>lůžkovou</a:t>
            </a:r>
            <a:r>
              <a:rPr lang="en-GB" dirty="0">
                <a:solidFill>
                  <a:srgbClr val="000000"/>
                </a:solidFill>
              </a:rPr>
              <a:t> </a:t>
            </a:r>
            <a:r>
              <a:rPr lang="cs-CZ" dirty="0" err="1">
                <a:solidFill>
                  <a:srgbClr val="000000"/>
                </a:solidFill>
              </a:rPr>
              <a:t>pedopsychiatrickou</a:t>
            </a:r>
            <a:r>
              <a:rPr lang="cs-CZ" dirty="0">
                <a:solidFill>
                  <a:srgbClr val="000000"/>
                </a:solidFill>
              </a:rPr>
              <a:t> </a:t>
            </a:r>
            <a:r>
              <a:rPr lang="en-GB" dirty="0" err="1">
                <a:solidFill>
                  <a:srgbClr val="000000"/>
                </a:solidFill>
              </a:rPr>
              <a:t>péčí</a:t>
            </a:r>
            <a:r>
              <a:rPr lang="cs-CZ" dirty="0">
                <a:solidFill>
                  <a:srgbClr val="000000"/>
                </a:solidFill>
              </a:rPr>
              <a:t> (DPN, dětská psychiatrická oddělení)</a:t>
            </a:r>
            <a:r>
              <a:rPr lang="en-GB" dirty="0">
                <a:solidFill>
                  <a:srgbClr val="000000"/>
                </a:solidFill>
              </a:rPr>
              <a:t>.</a:t>
            </a:r>
            <a:endParaRPr lang="cs-CZ" dirty="0">
              <a:solidFill>
                <a:srgbClr val="000000"/>
              </a:solidFill>
            </a:endParaRPr>
          </a:p>
          <a:p>
            <a:r>
              <a:rPr lang="cs-CZ" dirty="0">
                <a:solidFill>
                  <a:srgbClr val="000000"/>
                </a:solidFill>
              </a:rPr>
              <a:t>Jeho funkcí je prevence hospitalizací či jejich zkracování, nápomoc k reintegraci hospitalizovaných dětí a adolescentů do běžné komunity </a:t>
            </a:r>
            <a:r>
              <a:rPr lang="cs-CZ" dirty="0"/>
              <a:t>a stabilizace psychosociálních hledisek s důrazem na rodinné prostředí, školu a sociální vztahy klientů. </a:t>
            </a:r>
          </a:p>
          <a:p>
            <a:r>
              <a:rPr lang="cs-CZ" dirty="0">
                <a:solidFill>
                  <a:srgbClr val="000000"/>
                </a:solidFill>
              </a:rPr>
              <a:t>Další funkcí je včasný záchyt a diagnostika duševních poruch, jejich odlišení od </a:t>
            </a:r>
            <a:r>
              <a:rPr lang="cs-CZ" dirty="0" err="1">
                <a:solidFill>
                  <a:srgbClr val="000000"/>
                </a:solidFill>
              </a:rPr>
              <a:t>nepsychiatrické</a:t>
            </a:r>
            <a:r>
              <a:rPr lang="cs-CZ" dirty="0">
                <a:solidFill>
                  <a:srgbClr val="000000"/>
                </a:solidFill>
              </a:rPr>
              <a:t> problematiky a pomoc dětem a jejich rodinám v krizových situacích tak, aby nedošlo k </a:t>
            </a:r>
            <a:r>
              <a:rPr lang="cs-CZ" dirty="0" err="1">
                <a:solidFill>
                  <a:srgbClr val="000000"/>
                </a:solidFill>
              </a:rPr>
              <a:t>psychiatrizaci</a:t>
            </a:r>
            <a:r>
              <a:rPr lang="cs-CZ" dirty="0">
                <a:solidFill>
                  <a:srgbClr val="000000"/>
                </a:solidFill>
              </a:rPr>
              <a:t> problematiky nebo se psychické potíže nerozvinuly, nebo byly včas řešeny a zlepšila se jejich prognóza.</a:t>
            </a:r>
          </a:p>
        </p:txBody>
      </p:sp>
    </p:spTree>
    <p:extLst>
      <p:ext uri="{BB962C8B-B14F-4D97-AF65-F5344CB8AC3E}">
        <p14:creationId xmlns:p14="http://schemas.microsoft.com/office/powerpoint/2010/main" val="3130789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MTDZ mezi ambulancemi a lůžky</a:t>
            </a:r>
            <a:endParaRPr lang="en-US" dirty="0"/>
          </a:p>
        </p:txBody>
      </p:sp>
      <p:sp>
        <p:nvSpPr>
          <p:cNvPr id="3" name="Zástupný symbol pro obsah 2"/>
          <p:cNvSpPr>
            <a:spLocks noGrp="1"/>
          </p:cNvSpPr>
          <p:nvPr>
            <p:ph idx="1"/>
          </p:nvPr>
        </p:nvSpPr>
        <p:spPr>
          <a:xfrm>
            <a:off x="457200" y="1814513"/>
            <a:ext cx="8229600" cy="4657725"/>
          </a:xfrm>
        </p:spPr>
        <p:txBody>
          <a:bodyPr>
            <a:normAutofit/>
          </a:bodyPr>
          <a:lstStyle/>
          <a:p>
            <a:endParaRPr lang="cs-CZ" dirty="0">
              <a:solidFill>
                <a:srgbClr val="000000"/>
              </a:solidFill>
            </a:endParaRPr>
          </a:p>
        </p:txBody>
      </p:sp>
      <p:pic>
        <p:nvPicPr>
          <p:cNvPr id="1026" name="Picture 2" descr="\\mzsfps01.mzcr.cz\plochy$\palano\Bez názvu.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0161" y="1611083"/>
            <a:ext cx="6373813" cy="48611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563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fontScale="90000"/>
          </a:bodyPr>
          <a:lstStyle/>
          <a:p>
            <a:r>
              <a:rPr lang="cs-CZ" dirty="0"/>
              <a:t>Multidisciplinární tým duševního zdraví pro děti a adolescenty (MTDZ)</a:t>
            </a:r>
            <a:endParaRPr lang="en-US" dirty="0"/>
          </a:p>
        </p:txBody>
      </p:sp>
      <p:sp>
        <p:nvSpPr>
          <p:cNvPr id="3" name="Zástupný symbol pro obsah 2"/>
          <p:cNvSpPr>
            <a:spLocks noGrp="1"/>
          </p:cNvSpPr>
          <p:nvPr>
            <p:ph idx="1"/>
          </p:nvPr>
        </p:nvSpPr>
        <p:spPr>
          <a:xfrm>
            <a:off x="457200" y="1814513"/>
            <a:ext cx="8229600" cy="4657725"/>
          </a:xfrm>
        </p:spPr>
        <p:txBody>
          <a:bodyPr>
            <a:normAutofit fontScale="92500" lnSpcReduction="20000"/>
          </a:bodyPr>
          <a:lstStyle/>
          <a:p>
            <a:r>
              <a:rPr lang="cs-CZ" dirty="0"/>
              <a:t>MTDZ jednak vytváří potřebné programy, jednak zajišťuje v rámci své spádové oblasti funkční propojení ambulantní a lůžkové </a:t>
            </a:r>
            <a:r>
              <a:rPr lang="cs-CZ" dirty="0" err="1"/>
              <a:t>pedopsychiatrické</a:t>
            </a:r>
            <a:r>
              <a:rPr lang="cs-CZ" dirty="0"/>
              <a:t> péče a jednak propojuje zdravotní problematiku (psychiatrickou a psychologickou) s ostatními organizacemi věnujícími se dětem – školy, PPP, SPC, SVP, OSPOD, sociální služby atd. </a:t>
            </a:r>
          </a:p>
          <a:p>
            <a:r>
              <a:rPr lang="cs-CZ" dirty="0"/>
              <a:t>MTDZ pracuje formou case managementu a poskytuje flexibilní, individualizovanou a nízkoprahovou službu na přechodnou dobu všem potřebným klientům a jejich rodinám ze spádové oblasti bez čekací doby nebo s čekací dobou minimální.</a:t>
            </a:r>
          </a:p>
          <a:p>
            <a:r>
              <a:rPr lang="cs-CZ" dirty="0"/>
              <a:t>V MTDZ se propojují zdravotní služby, sociální služby a služby v oblasti výchovy a vzdělávání. </a:t>
            </a:r>
          </a:p>
        </p:txBody>
      </p:sp>
    </p:spTree>
    <p:extLst>
      <p:ext uri="{BB962C8B-B14F-4D97-AF65-F5344CB8AC3E}">
        <p14:creationId xmlns:p14="http://schemas.microsoft.com/office/powerpoint/2010/main" val="685631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Cílová skupina</a:t>
            </a:r>
            <a:endParaRPr lang="en-US" dirty="0"/>
          </a:p>
        </p:txBody>
      </p:sp>
      <p:sp>
        <p:nvSpPr>
          <p:cNvPr id="3" name="Zástupný symbol pro obsah 2"/>
          <p:cNvSpPr>
            <a:spLocks noGrp="1"/>
          </p:cNvSpPr>
          <p:nvPr>
            <p:ph idx="1"/>
          </p:nvPr>
        </p:nvSpPr>
        <p:spPr>
          <a:xfrm>
            <a:off x="457200" y="1814513"/>
            <a:ext cx="8229600" cy="4657725"/>
          </a:xfrm>
        </p:spPr>
        <p:txBody>
          <a:bodyPr>
            <a:normAutofit fontScale="92500" lnSpcReduction="10000"/>
          </a:bodyPr>
          <a:lstStyle/>
          <a:p>
            <a:r>
              <a:rPr lang="cs-CZ" dirty="0"/>
              <a:t>Děti a adolescenti ve věku 0-18 let a osoby, které o ně pečují. O přijetí dítěte do péče MTDZ bude rozhodovat především závažnost stavu a individuální potřeby klienta (ne primárně konkrétní diagnóza). </a:t>
            </a:r>
          </a:p>
          <a:p>
            <a:r>
              <a:rPr lang="cs-CZ" dirty="0"/>
              <a:t>Do MTDZ by měly směřovat především děti vyžadující akutní pomoc v oblasti psychosociální, dále děti propouštěné z ústavní </a:t>
            </a:r>
            <a:r>
              <a:rPr lang="cs-CZ" dirty="0" err="1"/>
              <a:t>pedopsychiatrické</a:t>
            </a:r>
            <a:r>
              <a:rPr lang="cs-CZ" dirty="0"/>
              <a:t> péče, u kterých hrozí vysoké riziko relapsu a děti v péči dětské a dorostové psychiatrické ambulance, jejichž stav se zhoršil a hrozí hospitalizace, které by bylo možné předejít. Dále pak děti, které potřebují více modalit péče než pouze jednu (kromě péče psychiatrické a psychologické, také péči sociální či speciálně pedagogickou.) </a:t>
            </a:r>
          </a:p>
        </p:txBody>
      </p:sp>
    </p:spTree>
    <p:extLst>
      <p:ext uri="{BB962C8B-B14F-4D97-AF65-F5344CB8AC3E}">
        <p14:creationId xmlns:p14="http://schemas.microsoft.com/office/powerpoint/2010/main" val="68563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Dostupnost péče v MTDZ</a:t>
            </a:r>
            <a:endParaRPr lang="en-US" dirty="0"/>
          </a:p>
        </p:txBody>
      </p:sp>
      <p:sp>
        <p:nvSpPr>
          <p:cNvPr id="3" name="Zástupný symbol pro obsah 2"/>
          <p:cNvSpPr>
            <a:spLocks noGrp="1"/>
          </p:cNvSpPr>
          <p:nvPr>
            <p:ph idx="1"/>
          </p:nvPr>
        </p:nvSpPr>
        <p:spPr>
          <a:xfrm>
            <a:off x="457200" y="2028825"/>
            <a:ext cx="8229600" cy="4443413"/>
          </a:xfrm>
        </p:spPr>
        <p:txBody>
          <a:bodyPr>
            <a:normAutofit/>
          </a:bodyPr>
          <a:lstStyle/>
          <a:p>
            <a:r>
              <a:rPr lang="cs-CZ" dirty="0"/>
              <a:t>MTDZ bude fungovat v pracovní dny po dobu minimálně 8 hodin. Předpokládá se flexibilita v rámci týmu cca mezi 7.-19. hodinou. Dostupnost psychiatrické , psychologické nebo sociální pomoci by měla pro pacienty v akutním stavu být nejvýše 3 pracovní dny.</a:t>
            </a:r>
          </a:p>
          <a:p>
            <a:r>
              <a:rPr lang="cs-CZ" dirty="0"/>
              <a:t>Mimo pracovní dobu MTDZ bude dostupný telefonní záznamník odkazující na zařízení akutní péče ve spádu MTDZ. </a:t>
            </a:r>
            <a:endParaRPr lang="en-GB" dirty="0"/>
          </a:p>
        </p:txBody>
      </p:sp>
    </p:spTree>
    <p:extLst>
      <p:ext uri="{BB962C8B-B14F-4D97-AF65-F5344CB8AC3E}">
        <p14:creationId xmlns:p14="http://schemas.microsoft.com/office/powerpoint/2010/main" val="685631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err="1"/>
              <a:t>Regionalita</a:t>
            </a:r>
            <a:r>
              <a:rPr lang="cs-CZ" dirty="0"/>
              <a:t>, umístění MTDZ</a:t>
            </a:r>
            <a:endParaRPr lang="en-US" dirty="0"/>
          </a:p>
        </p:txBody>
      </p:sp>
      <p:sp>
        <p:nvSpPr>
          <p:cNvPr id="3" name="Zástupný symbol pro obsah 2"/>
          <p:cNvSpPr>
            <a:spLocks noGrp="1"/>
          </p:cNvSpPr>
          <p:nvPr>
            <p:ph idx="1"/>
          </p:nvPr>
        </p:nvSpPr>
        <p:spPr>
          <a:xfrm>
            <a:off x="457200" y="1814513"/>
            <a:ext cx="8229600" cy="4657725"/>
          </a:xfrm>
        </p:spPr>
        <p:txBody>
          <a:bodyPr>
            <a:normAutofit fontScale="92500"/>
          </a:bodyPr>
          <a:lstStyle/>
          <a:p>
            <a:r>
              <a:rPr lang="cs-CZ" dirty="0"/>
              <a:t>Velikost spádové oblasti bude testována během pilotního ověření a bude v tomto případě ovlivněna velikostí populace do 18 let. Výchozí hodnotou pro účely pilotního ověření je, s ohledem na personální zajištění, spádový region s 50-70 000 obyvateli do 18 let a s okamžitou kapacitou 60-70 klientů. </a:t>
            </a:r>
          </a:p>
          <a:p>
            <a:r>
              <a:rPr lang="cs-CZ" dirty="0"/>
              <a:t>Na jednoho pracovníka týmu v roli „case </a:t>
            </a:r>
            <a:r>
              <a:rPr lang="cs-CZ" dirty="0" err="1"/>
              <a:t>managera</a:t>
            </a:r>
            <a:r>
              <a:rPr lang="cs-CZ" dirty="0"/>
              <a:t>“ je počítáno s 10-12 registrovanými klienty.</a:t>
            </a:r>
          </a:p>
          <a:p>
            <a:r>
              <a:rPr lang="cs-CZ" dirty="0"/>
              <a:t>MTDZ je umístěno nejlépe v běžné občanské zástavbě, v </a:t>
            </a:r>
            <a:r>
              <a:rPr lang="cs-CZ" dirty="0" err="1"/>
              <a:t>mimonemocničním</a:t>
            </a:r>
            <a:r>
              <a:rPr lang="cs-CZ" dirty="0"/>
              <a:t> prostředí, případně i při zdravotnickém zařízení, v částečně samostatném objektu.</a:t>
            </a:r>
          </a:p>
        </p:txBody>
      </p:sp>
    </p:spTree>
    <p:extLst>
      <p:ext uri="{BB962C8B-B14F-4D97-AF65-F5344CB8AC3E}">
        <p14:creationId xmlns:p14="http://schemas.microsoft.com/office/powerpoint/2010/main" val="685631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Poskytované denní služby</a:t>
            </a:r>
            <a:endParaRPr lang="en-US" dirty="0"/>
          </a:p>
        </p:txBody>
      </p:sp>
      <p:sp>
        <p:nvSpPr>
          <p:cNvPr id="3" name="Zástupný symbol pro obsah 2"/>
          <p:cNvSpPr>
            <a:spLocks noGrp="1"/>
          </p:cNvSpPr>
          <p:nvPr>
            <p:ph idx="1"/>
          </p:nvPr>
        </p:nvSpPr>
        <p:spPr>
          <a:xfrm>
            <a:off x="457200" y="1814513"/>
            <a:ext cx="8229600" cy="4657725"/>
          </a:xfrm>
        </p:spPr>
        <p:txBody>
          <a:bodyPr>
            <a:normAutofit/>
          </a:bodyPr>
          <a:lstStyle/>
          <a:p>
            <a:r>
              <a:rPr lang="cs-CZ" dirty="0"/>
              <a:t>MTDZ provozuje centrum denních aktivit, do kterých je klient zařazen dle předem nastaveného individuálního plánu péče. </a:t>
            </a:r>
          </a:p>
          <a:p>
            <a:r>
              <a:rPr lang="cs-CZ" dirty="0"/>
              <a:t>Jedná se o psychoterapeutickou podporu, psychoterapii a další terapeutické služby, např. pracovní aktivity, pohybové aktivity, skupinové aktivity a jiné.  </a:t>
            </a:r>
          </a:p>
          <a:p>
            <a:r>
              <a:rPr lang="cs-CZ" dirty="0"/>
              <a:t>V rámci MTDZ jsou poskytovány služby psychiatrické a klinicko-psychologické ambulance. </a:t>
            </a:r>
          </a:p>
          <a:p>
            <a:r>
              <a:rPr lang="cs-CZ" dirty="0"/>
              <a:t>Dostupnost denních služeb 8 hodin v pracovních dnech </a:t>
            </a:r>
          </a:p>
          <a:p>
            <a:pPr marL="0" indent="0">
              <a:buNone/>
            </a:pPr>
            <a:r>
              <a:rPr lang="cs-CZ" dirty="0"/>
              <a:t> ( flexibilita pracovníků 12h cca mezi 7.-19. hodinou).</a:t>
            </a:r>
          </a:p>
        </p:txBody>
      </p:sp>
    </p:spTree>
    <p:extLst>
      <p:ext uri="{BB962C8B-B14F-4D97-AF65-F5344CB8AC3E}">
        <p14:creationId xmlns:p14="http://schemas.microsoft.com/office/powerpoint/2010/main" val="685631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85800"/>
            <a:ext cx="8501063" cy="965579"/>
          </a:xfrm>
        </p:spPr>
        <p:txBody>
          <a:bodyPr>
            <a:normAutofit/>
          </a:bodyPr>
          <a:lstStyle/>
          <a:p>
            <a:r>
              <a:rPr lang="cs-CZ" dirty="0"/>
              <a:t>Poskytované mobilní služby </a:t>
            </a:r>
            <a:endParaRPr lang="en-US" dirty="0"/>
          </a:p>
        </p:txBody>
      </p:sp>
      <p:sp>
        <p:nvSpPr>
          <p:cNvPr id="3" name="Zástupný symbol pro obsah 2"/>
          <p:cNvSpPr>
            <a:spLocks noGrp="1"/>
          </p:cNvSpPr>
          <p:nvPr>
            <p:ph idx="1"/>
          </p:nvPr>
        </p:nvSpPr>
        <p:spPr>
          <a:xfrm>
            <a:off x="457200" y="1814513"/>
            <a:ext cx="8229600" cy="4657725"/>
          </a:xfrm>
        </p:spPr>
        <p:txBody>
          <a:bodyPr>
            <a:normAutofit lnSpcReduction="10000"/>
          </a:bodyPr>
          <a:lstStyle/>
          <a:p>
            <a:r>
              <a:rPr lang="cs-CZ" dirty="0"/>
              <a:t>Pokud je to třeba, jsou služby  poskytovány členy týmu v přirozeném prostředí klientů (domov, škola, mimoškolní aktivity) a po vzájemné dohodě také v institucích, kde jsou klienti aktuálně umístěni a kde je třeba připravit je na propuštění.  </a:t>
            </a:r>
          </a:p>
          <a:p>
            <a:r>
              <a:rPr lang="cs-CZ" dirty="0"/>
              <a:t>Mobilní tým neplní roli zdravotnické záchranné služby, ale provádí krizovou intervenci v případech, ve kterých není nezbytný zásah ZZS, a to v pracovní době MTDZ. </a:t>
            </a:r>
          </a:p>
          <a:p>
            <a:r>
              <a:rPr lang="cs-CZ" dirty="0"/>
              <a:t>Tato aktivita zahrnuje např. edukaci klienta a jeho okolí, přímou podporu klienta v  situacích pro něj obtížných, aby se učil jednat v budoucnu samostatně.</a:t>
            </a:r>
          </a:p>
        </p:txBody>
      </p:sp>
    </p:spTree>
    <p:extLst>
      <p:ext uri="{BB962C8B-B14F-4D97-AF65-F5344CB8AC3E}">
        <p14:creationId xmlns:p14="http://schemas.microsoft.com/office/powerpoint/2010/main" val="685631096"/>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1F497D"/>
      </a:dk2>
      <a:lt2>
        <a:srgbClr val="EEECE1"/>
      </a:lt2>
      <a:accent1>
        <a:srgbClr val="0067A2"/>
      </a:accent1>
      <a:accent2>
        <a:srgbClr val="EC0000"/>
      </a:accent2>
      <a:accent3>
        <a:srgbClr val="009D4D"/>
      </a:accent3>
      <a:accent4>
        <a:srgbClr val="E50073"/>
      </a:accent4>
      <a:accent5>
        <a:srgbClr val="0099E2"/>
      </a:accent5>
      <a:accent6>
        <a:srgbClr val="F88A00"/>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blank.potx</Template>
  <TotalTime>2964</TotalTime>
  <Words>670</Words>
  <Application>Microsoft Office PowerPoint</Application>
  <PresentationFormat>Předvádění na obrazovce (4:3)</PresentationFormat>
  <Paragraphs>62</Paragraphs>
  <Slides>15</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15</vt:i4>
      </vt:variant>
    </vt:vector>
  </HeadingPairs>
  <TitlesOfParts>
    <vt:vector size="18" baseType="lpstr">
      <vt:lpstr>Arial</vt:lpstr>
      <vt:lpstr>Calibri</vt:lpstr>
      <vt:lpstr>Office Theme</vt:lpstr>
      <vt:lpstr> KA 1: Nové služby v péči o pedopsychiatrické pacienty </vt:lpstr>
      <vt:lpstr>Multidisciplinární tým duševního zdraví pro děti a adolescenty (MTDZ)</vt:lpstr>
      <vt:lpstr>MTDZ mezi ambulancemi a lůžky</vt:lpstr>
      <vt:lpstr>Multidisciplinární tým duševního zdraví pro děti a adolescenty (MTDZ)</vt:lpstr>
      <vt:lpstr>Cílová skupina</vt:lpstr>
      <vt:lpstr>Dostupnost péče v MTDZ</vt:lpstr>
      <vt:lpstr>Regionalita, umístění MTDZ</vt:lpstr>
      <vt:lpstr>Poskytované denní služby</vt:lpstr>
      <vt:lpstr>Poskytované mobilní služby </vt:lpstr>
      <vt:lpstr>Další poskytované služby</vt:lpstr>
      <vt:lpstr>MTDZ v širší síti služeb</vt:lpstr>
      <vt:lpstr>Složení týmu</vt:lpstr>
      <vt:lpstr>Organizační kritéria</vt:lpstr>
      <vt:lpstr>Pilotní ověření v rámci projektu</vt:lpstr>
      <vt:lpstr>Děkuji za pozornost.  Tým pracující na projektu Nové služby KA 1: MUDr. Veronika Zagatová PN Písek   mudr.michal považan DO PN Bohnice MUDr. Šárka Konečná DPs.Odd. nemocnice Liberec MUDr. Jana Komorousová DPA Plzeň Mgr. Pavla Hodková Ped.Odd. FN Motol, soukromá praxe Mgr. Klára Benešová Ped.Odd. FN Motol Mgr. Miroslava Bílá SVP Plzeň Mgr. Josef Smrž KÚ Středočeského kraje (metodik SPOD), soukromá praxe                                       </vt:lpstr>
    </vt:vector>
  </TitlesOfParts>
  <Company>FM solutions, 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holly</dc:creator>
  <cp:lastModifiedBy>Jana Králíková</cp:lastModifiedBy>
  <cp:revision>305</cp:revision>
  <dcterms:created xsi:type="dcterms:W3CDTF">2014-04-10T08:06:21Z</dcterms:created>
  <dcterms:modified xsi:type="dcterms:W3CDTF">2019-05-27T13:17:01Z</dcterms:modified>
</cp:coreProperties>
</file>