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42" r:id="rId1"/>
  </p:sldMasterIdLst>
  <p:notesMasterIdLst>
    <p:notesMasterId r:id="rId14"/>
  </p:notesMasterIdLst>
  <p:sldIdLst>
    <p:sldId id="276" r:id="rId2"/>
    <p:sldId id="257" r:id="rId3"/>
    <p:sldId id="261" r:id="rId4"/>
    <p:sldId id="262" r:id="rId5"/>
    <p:sldId id="271" r:id="rId6"/>
    <p:sldId id="263" r:id="rId7"/>
    <p:sldId id="269" r:id="rId8"/>
    <p:sldId id="270" r:id="rId9"/>
    <p:sldId id="278" r:id="rId10"/>
    <p:sldId id="277" r:id="rId11"/>
    <p:sldId id="280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58">
          <p15:clr>
            <a:srgbClr val="A4A3A4"/>
          </p15:clr>
        </p15:guide>
        <p15:guide id="2" pos="2861">
          <p15:clr>
            <a:srgbClr val="A4A3A4"/>
          </p15:clr>
        </p15:guide>
        <p15:guide id="3" orient="horz" pos="1811">
          <p15:clr>
            <a:srgbClr val="A4A3A4"/>
          </p15:clr>
        </p15:guide>
        <p15:guide id="4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87" autoAdjust="0"/>
    <p:restoredTop sz="99774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170" y="102"/>
      </p:cViewPr>
      <p:guideLst>
        <p:guide orient="horz" pos="1358"/>
        <p:guide pos="2861"/>
        <p:guide orient="horz" pos="1811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A54C5-F07C-EA44-9EE5-5C975C01B26A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A1EB1-8B5F-3C49-9259-C1AB6F1026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Reforma pruh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343" y="1804819"/>
            <a:ext cx="9144000" cy="17698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263393"/>
            <a:ext cx="7772400" cy="964955"/>
          </a:xfrm>
          <a:solidFill>
            <a:schemeClr val="bg1">
              <a:alpha val="90000"/>
            </a:schemeClr>
          </a:solidFill>
          <a:effectLst>
            <a:softEdge rad="63500"/>
          </a:effectLst>
        </p:spPr>
        <p:txBody>
          <a:bodyPr anchor="ctr"/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29023"/>
            <a:ext cx="6400800" cy="130977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subtitle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9867" y="5996352"/>
            <a:ext cx="3226987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3" y="107189"/>
            <a:ext cx="3473543" cy="720000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48" y="107189"/>
            <a:ext cx="3826767" cy="79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5212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49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21" y="4171949"/>
            <a:ext cx="5457919" cy="1085851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cs-CZ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5" y="389968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2"/>
            <a:ext cx="473411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2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826997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568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19361"/>
            <a:ext cx="7772400" cy="1362075"/>
          </a:xfrm>
        </p:spPr>
        <p:txBody>
          <a:bodyPr anchor="t">
            <a:noAutofit/>
          </a:bodyPr>
          <a:lstStyle>
            <a:lvl1pPr algn="l">
              <a:defRPr sz="3600" b="1" cap="all"/>
            </a:lvl1pPr>
          </a:lstStyle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0A99F-1C57-1B46-9DDF-3337FC69803B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765" y="6272220"/>
            <a:ext cx="1936194" cy="432000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30" y="6294731"/>
            <a:ext cx="2084127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806" y="6294731"/>
            <a:ext cx="2261271" cy="468000"/>
          </a:xfrm>
          <a:prstGeom prst="rect">
            <a:avLst/>
          </a:prstGeom>
          <a:noFill/>
        </p:spPr>
      </p:pic>
      <p:pic>
        <p:nvPicPr>
          <p:cNvPr id="11" name="Picture 6" descr="Reforma pruh.png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754064"/>
            <a:ext cx="9144000" cy="176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56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Picture 3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8833"/>
            <a:ext cx="9144000" cy="59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3903" y="73905"/>
            <a:ext cx="1936194" cy="432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55" y="96416"/>
            <a:ext cx="2084127" cy="432000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36" y="96416"/>
            <a:ext cx="2261271" cy="46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4425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762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335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7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33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6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735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8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6417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</a:t>
            </a:r>
            <a:r>
              <a:rPr lang="cs-CZ" dirty="0" err="1"/>
              <a:t>title</a:t>
            </a:r>
            <a:r>
              <a:rPr lang="cs-CZ" dirty="0"/>
              <a:t>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Click</a:t>
            </a:r>
            <a:r>
              <a:rPr lang="cs-CZ" dirty="0"/>
              <a:t> to </a:t>
            </a:r>
            <a:r>
              <a:rPr lang="cs-CZ" dirty="0" err="1"/>
              <a:t>edit</a:t>
            </a:r>
            <a:r>
              <a:rPr lang="cs-CZ" dirty="0"/>
              <a:t> Master text </a:t>
            </a:r>
            <a:r>
              <a:rPr lang="cs-CZ" dirty="0" err="1"/>
              <a:t>styles</a:t>
            </a:r>
            <a:endParaRPr lang="cs-CZ" dirty="0"/>
          </a:p>
          <a:p>
            <a:pPr lvl="1"/>
            <a:r>
              <a:rPr lang="cs-CZ" dirty="0"/>
              <a:t>Second </a:t>
            </a:r>
            <a:r>
              <a:rPr lang="cs-CZ" dirty="0" err="1"/>
              <a:t>level</a:t>
            </a:r>
            <a:endParaRPr lang="cs-CZ" dirty="0"/>
          </a:p>
          <a:p>
            <a:pPr lvl="2"/>
            <a:r>
              <a:rPr lang="cs-CZ" dirty="0" err="1"/>
              <a:t>Third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3"/>
            <a:r>
              <a:rPr lang="cs-CZ" dirty="0" err="1"/>
              <a:t>Fourth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  <a:p>
            <a:pPr lvl="4"/>
            <a:r>
              <a:rPr lang="cs-CZ" dirty="0" err="1"/>
              <a:t>Fifth</a:t>
            </a:r>
            <a:r>
              <a:rPr lang="cs-CZ" dirty="0"/>
              <a:t> </a:t>
            </a:r>
            <a:r>
              <a:rPr lang="cs-CZ" dirty="0" err="1"/>
              <a:t>level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BAB62-9CFD-E74C-83C3-F7781FF3E5B1}" type="datetimeFigureOut">
              <a:rPr lang="en-US" smtClean="0"/>
              <a:t>5/27/2019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60F3B-8BA5-6D4A-949A-18FAD162B0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7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3" r:id="rId1"/>
    <p:sldLayoutId id="2147484344" r:id="rId2"/>
    <p:sldLayoutId id="2147484345" r:id="rId3"/>
    <p:sldLayoutId id="2147484346" r:id="rId4"/>
    <p:sldLayoutId id="2147484348" r:id="rId5"/>
    <p:sldLayoutId id="2147484349" r:id="rId6"/>
    <p:sldLayoutId id="2147484350" r:id="rId7"/>
    <p:sldLayoutId id="2147484351" r:id="rId8"/>
    <p:sldLayoutId id="2147484352" r:id="rId9"/>
    <p:sldLayoutId id="2147484353" r:id="rId10"/>
    <p:sldLayoutId id="214748430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120000"/>
        </a:lnSpc>
        <a:spcBef>
          <a:spcPts val="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143" y="2183642"/>
            <a:ext cx="7772400" cy="1044705"/>
          </a:xfrm>
        </p:spPr>
        <p:txBody>
          <a:bodyPr>
            <a:normAutofit fontScale="90000"/>
          </a:bodyPr>
          <a:lstStyle/>
          <a:p>
            <a:br>
              <a:rPr lang="cs-CZ" sz="2700" dirty="0"/>
            </a:br>
            <a:r>
              <a:rPr lang="cs-CZ" sz="2700" dirty="0"/>
              <a:t>KA 2: Podpora zavedení nových služeb v oblasti péče o </a:t>
            </a:r>
            <a:r>
              <a:rPr lang="cs-CZ" sz="2700" dirty="0" err="1"/>
              <a:t>gerontopsychiatrické</a:t>
            </a:r>
            <a:r>
              <a:rPr lang="cs-CZ" sz="2700" dirty="0"/>
              <a:t> pacienty (s demencí)</a:t>
            </a:r>
            <a:br>
              <a:rPr lang="cs-CZ" dirty="0"/>
            </a:br>
            <a:endParaRPr lang="cs-CZ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21122"/>
            <a:ext cx="6400800" cy="2511189"/>
          </a:xfrm>
        </p:spPr>
        <p:txBody>
          <a:bodyPr>
            <a:noAutofit/>
          </a:bodyPr>
          <a:lstStyle/>
          <a:p>
            <a:r>
              <a:rPr lang="cs-CZ" sz="1600" b="1" dirty="0">
                <a:solidFill>
                  <a:schemeClr val="tx1"/>
                </a:solidFill>
              </a:rPr>
              <a:t>Multidisciplinární tým duševního zdraví pro seniory</a:t>
            </a:r>
          </a:p>
          <a:p>
            <a:endParaRPr lang="cs-CZ" sz="1800" dirty="0">
              <a:solidFill>
                <a:schemeClr val="tx1"/>
              </a:solidFill>
            </a:endParaRPr>
          </a:p>
          <a:p>
            <a:r>
              <a:rPr lang="cs-CZ" sz="1800" dirty="0">
                <a:solidFill>
                  <a:schemeClr val="tx1"/>
                </a:solidFill>
              </a:rPr>
              <a:t>MUDr. Klára Knápková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1009933"/>
            <a:ext cx="6400800" cy="7357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>
                <a:solidFill>
                  <a:schemeClr val="tx1"/>
                </a:solidFill>
              </a:rPr>
              <a:t>Podpora nových služeb v péči o duševně nemocné </a:t>
            </a:r>
          </a:p>
          <a:p>
            <a:r>
              <a:rPr lang="cs-CZ" sz="1600" b="1" dirty="0" err="1">
                <a:solidFill>
                  <a:schemeClr val="tx1"/>
                </a:solidFill>
              </a:rPr>
              <a:t>reg</a:t>
            </a:r>
            <a:r>
              <a:rPr lang="cs-CZ" sz="1600" b="1" dirty="0">
                <a:solidFill>
                  <a:schemeClr val="tx1"/>
                </a:solidFill>
              </a:rPr>
              <a:t>. č. projektu:  CZ.03.2.63/0.0/0.0/15_039/0008217</a:t>
            </a:r>
          </a:p>
          <a:p>
            <a:endParaRPr lang="cs-CZ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8709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br>
              <a:rPr lang="cs-CZ" sz="2400" dirty="0"/>
            </a:br>
            <a:r>
              <a:rPr lang="cs-CZ" sz="2400" dirty="0" err="1"/>
              <a:t>Regionalita</a:t>
            </a:r>
            <a:r>
              <a:rPr lang="cs-CZ" sz="2400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/>
          </a:p>
          <a:p>
            <a:r>
              <a:rPr lang="cs-CZ" sz="2000" dirty="0"/>
              <a:t>S ohledem na dané personální zajištění v pilotním projektu návrh 50-70 tisíc obyvatel. Kapacita „otevřených“ případů 50-70 klientů, pro 1 case manažera cca. 10-12 případů, denní stacionář okamžitá kapacita 8-10 klientů.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3385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Vazby v síti vybraných služeb</a:t>
            </a: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  <p:extLst>
      <p:ext uri="{BB962C8B-B14F-4D97-AF65-F5344CB8AC3E}">
        <p14:creationId xmlns:p14="http://schemas.microsoft.com/office/powerpoint/2010/main" val="293319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sz="3600" dirty="0"/>
              <a:t>Děkuji za pozornost.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800" dirty="0"/>
          </a:p>
          <a:p>
            <a:r>
              <a:rPr lang="cs-CZ" sz="2800" dirty="0"/>
              <a:t>Tým pracující na projektu Nové služby KA 2: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MUDr. </a:t>
            </a:r>
            <a:r>
              <a:rPr lang="cs-CZ" dirty="0" err="1"/>
              <a:t>K.Knápková</a:t>
            </a:r>
            <a:r>
              <a:rPr lang="cs-CZ" dirty="0"/>
              <a:t>, Mgr. et Ing. </a:t>
            </a:r>
            <a:r>
              <a:rPr lang="cs-CZ" dirty="0" err="1"/>
              <a:t>M.Lejsal</a:t>
            </a:r>
            <a:r>
              <a:rPr lang="cs-CZ" dirty="0"/>
              <a:t>, </a:t>
            </a:r>
          </a:p>
          <a:p>
            <a:pPr marL="0" indent="0">
              <a:buNone/>
            </a:pPr>
            <a:r>
              <a:rPr lang="cs-CZ" dirty="0"/>
              <a:t>          MUDr. H. Vaňková, Ph.D., Mgr. V. Vlčková, </a:t>
            </a:r>
          </a:p>
          <a:p>
            <a:pPr marL="0" indent="0">
              <a:buNone/>
            </a:pPr>
            <a:r>
              <a:rPr lang="cs-CZ" dirty="0"/>
              <a:t>          MUDr. Štěpánková, Mgr. H. </a:t>
            </a:r>
            <a:r>
              <a:rPr lang="cs-CZ" dirty="0" err="1"/>
              <a:t>Tošnarová</a:t>
            </a:r>
            <a:r>
              <a:rPr lang="cs-CZ" dirty="0"/>
              <a:t>, Ph.D., </a:t>
            </a:r>
          </a:p>
          <a:p>
            <a:pPr marL="0" indent="0">
              <a:buNone/>
            </a:pPr>
            <a:r>
              <a:rPr lang="cs-CZ" dirty="0"/>
              <a:t>          Mgr. M. Weberová.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Kontakt: </a:t>
            </a:r>
            <a:r>
              <a:rPr lang="cs-CZ" dirty="0">
                <a:solidFill>
                  <a:srgbClr val="0070C0"/>
                </a:solidFill>
              </a:rPr>
              <a:t>klara.knapkova@mzcr.cz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870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Péče MTDZ pro seniory</a:t>
            </a:r>
            <a:endParaRPr lang="en-US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51379"/>
            <a:ext cx="8229600" cy="4640239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Péče poskytovaná MTDZ pro seniory je péčí </a:t>
            </a:r>
            <a:r>
              <a:rPr lang="cs-CZ" i="1" dirty="0"/>
              <a:t>tranzitní </a:t>
            </a:r>
            <a:r>
              <a:rPr lang="cs-CZ" dirty="0"/>
              <a:t>, intenzivní podpora cestou MTDZ pro seniory směřující ke stabilizaci stavu nemocného, ke zvýšení kompetence pečujících blízkých a k nastavení komunitních služeb dostupných v místě bydliště nemocného. </a:t>
            </a:r>
          </a:p>
          <a:p>
            <a:endParaRPr lang="cs-CZ" dirty="0"/>
          </a:p>
          <a:p>
            <a:r>
              <a:rPr lang="cs-CZ" dirty="0"/>
              <a:t>Primární působnost MTDZ pro seniory je v domácím prostředí klienta.</a:t>
            </a:r>
          </a:p>
          <a:p>
            <a:endParaRPr lang="cs-CZ" dirty="0"/>
          </a:p>
          <a:p>
            <a:r>
              <a:rPr lang="cs-CZ" dirty="0"/>
              <a:t>Ideálně v horizontu šesti měsíců jsou hlavní cíle služby MTDZ pro seniory z významné části naplněny a je možné intenzitu podpory snižovat, směřuje se k zajištění podpory stabilizovaného klienta cestou ostatních existujících služeb a k ukončení služby MTDZ pro seniory.</a:t>
            </a:r>
          </a:p>
          <a:p>
            <a:endParaRPr lang="cs-CZ" dirty="0"/>
          </a:p>
          <a:p>
            <a:r>
              <a:rPr lang="cs-CZ" dirty="0"/>
              <a:t>Dle potřeby je možné znovuzařazení  klienta do intenzivní podpory MTDZ pro seniory v případě dekompenzace stavu.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130789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826997"/>
          </a:xfrm>
        </p:spPr>
        <p:txBody>
          <a:bodyPr>
            <a:normAutofit/>
          </a:bodyPr>
          <a:lstStyle/>
          <a:p>
            <a:r>
              <a:rPr lang="cs-CZ" sz="2400" dirty="0"/>
              <a:t>Cílová skupina</a:t>
            </a:r>
            <a:endParaRPr lang="en-US" sz="2400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873157"/>
            <a:ext cx="8229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dirty="0"/>
              <a:t>Osoby s demencí bez ohledu na věk. Diagnostické kategorie G2x a G3x , F00 (demence u Alzheimerovy nemoci), F01–F03 (ostatní demence).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Osoby ve věku 65+ s potřebou včasné intervence, tj. v riziku rozvoje psychiatrického onemocnění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000" dirty="0"/>
              <a:t>     (cíl: včasná detekce, rozpoznání symptomů a včasná léčba).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Osoby ve věku 65 + s potřebou  intenzivní podpory v období zhoršení stavu , ať již u nově vzniklých  akutních stavů či akutní dekompenzace chronických psychiatrických onemocnění s výjimkou akutních intoxikací. </a:t>
            </a:r>
          </a:p>
          <a:p>
            <a:pPr>
              <a:lnSpc>
                <a:spcPct val="100000"/>
              </a:lnSpc>
            </a:pPr>
            <a:endParaRPr lang="cs-CZ" sz="2000" dirty="0"/>
          </a:p>
          <a:p>
            <a:pPr>
              <a:lnSpc>
                <a:spcPct val="100000"/>
              </a:lnSpc>
            </a:pPr>
            <a:r>
              <a:rPr lang="cs-CZ" sz="2000" dirty="0"/>
              <a:t>Osoby pečující o osoby s demencí s cílem snížení zátěže.</a:t>
            </a:r>
          </a:p>
        </p:txBody>
      </p:sp>
    </p:spTree>
    <p:extLst>
      <p:ext uri="{BB962C8B-B14F-4D97-AF65-F5344CB8AC3E}">
        <p14:creationId xmlns:p14="http://schemas.microsoft.com/office/powerpoint/2010/main" val="143064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229600" cy="941047"/>
          </a:xfrm>
        </p:spPr>
        <p:txBody>
          <a:bodyPr>
            <a:normAutofit/>
          </a:bodyPr>
          <a:lstStyle/>
          <a:p>
            <a:r>
              <a:rPr lang="cs-CZ" sz="2400" dirty="0"/>
              <a:t>Poskytované služby, cíle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6913"/>
            <a:ext cx="8229600" cy="4640239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Forma práce </a:t>
            </a:r>
            <a:r>
              <a:rPr lang="cs-CZ" dirty="0"/>
              <a:t>- </a:t>
            </a:r>
            <a:r>
              <a:rPr lang="cs-CZ" b="1" dirty="0"/>
              <a:t>case management</a:t>
            </a:r>
            <a:r>
              <a:rPr lang="cs-CZ" dirty="0"/>
              <a:t>.</a:t>
            </a:r>
          </a:p>
          <a:p>
            <a:r>
              <a:rPr lang="cs-CZ" dirty="0"/>
              <a:t>MTDZ pro seniory poskytuje vhodnou kombinaci činností a služeb (dále programy), které přispívají k naplnění hlavních </a:t>
            </a:r>
            <a:r>
              <a:rPr lang="cs-CZ" b="1" dirty="0"/>
              <a:t>cílů</a:t>
            </a:r>
            <a:r>
              <a:rPr lang="cs-CZ" dirty="0"/>
              <a:t>:</a:t>
            </a:r>
          </a:p>
          <a:p>
            <a:pPr marL="0" lvl="0" indent="0">
              <a:buNone/>
            </a:pPr>
            <a:r>
              <a:rPr lang="cs-CZ" dirty="0"/>
              <a:t>       - Setrvání v přirozeném prostředí a zvládání života s onemocněním</a:t>
            </a:r>
            <a:br>
              <a:rPr lang="cs-CZ" dirty="0"/>
            </a:br>
            <a:r>
              <a:rPr lang="cs-CZ" dirty="0"/>
              <a:t>       - Prevence hospitalizace</a:t>
            </a:r>
            <a:br>
              <a:rPr lang="cs-CZ" dirty="0"/>
            </a:br>
            <a:r>
              <a:rPr lang="cs-CZ" dirty="0"/>
              <a:t>       - Podpora adaptace na změnu prostředí</a:t>
            </a:r>
          </a:p>
          <a:p>
            <a:r>
              <a:rPr lang="cs-CZ" dirty="0"/>
              <a:t>Programy jsou realizovány formou terénní a/nebo ambulantní s maximálním důrazem na :</a:t>
            </a:r>
          </a:p>
          <a:p>
            <a:pPr marL="0" lvl="0" indent="0">
              <a:buNone/>
            </a:pPr>
            <a:r>
              <a:rPr lang="cs-CZ" dirty="0"/>
              <a:t>       - Zmocňování klienta</a:t>
            </a:r>
          </a:p>
          <a:p>
            <a:pPr marL="0" lvl="0" indent="0">
              <a:buNone/>
            </a:pPr>
            <a:r>
              <a:rPr lang="cs-CZ" dirty="0"/>
              <a:t>       - Princip Subsidiarity</a:t>
            </a:r>
          </a:p>
          <a:p>
            <a:pPr marL="0" lvl="0" indent="0">
              <a:buNone/>
            </a:pPr>
            <a:r>
              <a:rPr lang="cs-CZ" dirty="0"/>
              <a:t>       - Využití běžných systémových zdrojů pomoci a podpory (rodina,  </a:t>
            </a:r>
          </a:p>
          <a:p>
            <a:pPr marL="0" lvl="0" indent="0">
              <a:buNone/>
            </a:pPr>
            <a:r>
              <a:rPr lang="cs-CZ" dirty="0"/>
              <a:t>          existující  síť zdravotních služeb, sociálních služeb, služeb  </a:t>
            </a:r>
          </a:p>
          <a:p>
            <a:pPr marL="0" lvl="0" indent="0">
              <a:buNone/>
            </a:pPr>
            <a:r>
              <a:rPr lang="cs-CZ" dirty="0"/>
              <a:t>          občanské vybavenosti apod.</a:t>
            </a:r>
          </a:p>
          <a:p>
            <a:pPr marL="0" lvl="0" indent="0">
              <a:buNone/>
            </a:pPr>
            <a:r>
              <a:rPr lang="cs-CZ" dirty="0"/>
              <a:t>       - </a:t>
            </a:r>
            <a:r>
              <a:rPr lang="cs-CZ" dirty="0" err="1"/>
              <a:t>Gatekeeping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6177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6417808" cy="983088"/>
          </a:xfrm>
        </p:spPr>
        <p:txBody>
          <a:bodyPr>
            <a:normAutofit/>
          </a:bodyPr>
          <a:lstStyle/>
          <a:p>
            <a:r>
              <a:rPr lang="cs-CZ" sz="2400" dirty="0"/>
              <a:t>Poskytované služby, cíle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51630"/>
            <a:ext cx="8359254" cy="4174534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Každý z programů realizuje činnosti odpovídající standardním fázím case managementu, tj.:</a:t>
            </a:r>
          </a:p>
          <a:p>
            <a:endParaRPr lang="cs-CZ" dirty="0"/>
          </a:p>
          <a:p>
            <a:pPr marL="0" lvl="0" indent="0">
              <a:buNone/>
            </a:pPr>
            <a:r>
              <a:rPr lang="cs-CZ" dirty="0"/>
              <a:t>     - Mapování : zjišťování zdravotních a sociálních potřeb,    </a:t>
            </a:r>
          </a:p>
          <a:p>
            <a:pPr marL="0" lvl="0" indent="0">
              <a:buNone/>
            </a:pPr>
            <a:r>
              <a:rPr lang="cs-CZ" dirty="0"/>
              <a:t>                            přehled </a:t>
            </a:r>
            <a:r>
              <a:rPr lang="cs-CZ" dirty="0" err="1"/>
              <a:t>stakeholderů</a:t>
            </a:r>
            <a:endParaRPr lang="cs-CZ" dirty="0"/>
          </a:p>
          <a:p>
            <a:pPr marL="0" lvl="0" indent="0">
              <a:buNone/>
            </a:pPr>
            <a:r>
              <a:rPr lang="cs-CZ" dirty="0"/>
              <a:t>     - Plánování : vytváření individuálního plánu komplexní </a:t>
            </a:r>
          </a:p>
          <a:p>
            <a:pPr marL="0" lvl="0" indent="0">
              <a:buNone/>
            </a:pPr>
            <a:r>
              <a:rPr lang="cs-CZ" dirty="0"/>
              <a:t>                            péče</a:t>
            </a:r>
          </a:p>
          <a:p>
            <a:pPr marL="0" lvl="0" indent="0">
              <a:buNone/>
            </a:pPr>
            <a:r>
              <a:rPr lang="cs-CZ" dirty="0"/>
              <a:t>     - Zjednání přístupu ke službám, v případě potřeby </a:t>
            </a:r>
          </a:p>
          <a:p>
            <a:pPr marL="0" lvl="0" indent="0">
              <a:buNone/>
            </a:pPr>
            <a:r>
              <a:rPr lang="cs-CZ" dirty="0"/>
              <a:t>                            zajištění odpovídající péče MTDZ pro seniory</a:t>
            </a:r>
          </a:p>
          <a:p>
            <a:pPr marL="0" lvl="0" indent="0">
              <a:buNone/>
            </a:pPr>
            <a:r>
              <a:rPr lang="cs-CZ" dirty="0"/>
              <a:t>     - Monitoring po dobu vedení klienta v péči MTDZ pro     </a:t>
            </a:r>
          </a:p>
          <a:p>
            <a:pPr marL="0" lvl="0" indent="0">
              <a:buNone/>
            </a:pPr>
            <a:r>
              <a:rPr lang="cs-CZ" dirty="0"/>
              <a:t>        seniory</a:t>
            </a:r>
          </a:p>
        </p:txBody>
      </p:sp>
    </p:spTree>
    <p:extLst>
      <p:ext uri="{BB962C8B-B14F-4D97-AF65-F5344CB8AC3E}">
        <p14:creationId xmlns:p14="http://schemas.microsoft.com/office/powerpoint/2010/main" val="3762689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7037"/>
            <a:ext cx="8229600" cy="834218"/>
          </a:xfrm>
        </p:spPr>
        <p:txBody>
          <a:bodyPr>
            <a:normAutofit/>
          </a:bodyPr>
          <a:lstStyle/>
          <a:p>
            <a:pPr algn="ctr"/>
            <a:r>
              <a:rPr lang="cs-CZ" sz="2400" dirty="0"/>
              <a:t>Poskytované služby, cíle</a:t>
            </a:r>
            <a:endParaRPr lang="en-US" sz="2000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1255"/>
            <a:ext cx="8229600" cy="46795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Program Prevence hospitalizace 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pPr lvl="0"/>
            <a:r>
              <a:rPr lang="cs-CZ" dirty="0"/>
              <a:t>včasná diagnostika a zajištění odpovídající terapie duševního onemocnění</a:t>
            </a:r>
          </a:p>
          <a:p>
            <a:pPr lvl="0"/>
            <a:r>
              <a:rPr lang="cs-CZ" dirty="0"/>
              <a:t>včasná diagnostika a zjednání odpovídající terapie somatického onemocnění</a:t>
            </a:r>
          </a:p>
          <a:p>
            <a:pPr lvl="0"/>
            <a:r>
              <a:rPr lang="cs-CZ" dirty="0"/>
              <a:t>podpora bezpečného užívání léků a </a:t>
            </a:r>
            <a:r>
              <a:rPr lang="cs-CZ" dirty="0" err="1"/>
              <a:t>compliance</a:t>
            </a:r>
            <a:r>
              <a:rPr lang="cs-CZ" dirty="0"/>
              <a:t> léčebného režimu somatických komorbidit</a:t>
            </a:r>
          </a:p>
          <a:p>
            <a:pPr lvl="0"/>
            <a:r>
              <a:rPr lang="cs-CZ" dirty="0"/>
              <a:t>aktivní rozpoznání somatického </a:t>
            </a:r>
            <a:r>
              <a:rPr lang="cs-CZ" dirty="0" err="1"/>
              <a:t>dyskomfortu</a:t>
            </a:r>
            <a:r>
              <a:rPr lang="cs-CZ" dirty="0"/>
              <a:t> (předchází tzv. poruchám chování přidruženým k demenci (BPSD), tyto BPSD bývají často spouštěči hospitalizace a institucionalizace</a:t>
            </a:r>
          </a:p>
          <a:p>
            <a:pPr lvl="0"/>
            <a:r>
              <a:rPr lang="cs-CZ" dirty="0"/>
              <a:t>v kontextu lze poskytnout i ošetřovatelskou péči v prostředí klienta,</a:t>
            </a:r>
            <a:br>
              <a:rPr lang="cs-CZ" dirty="0"/>
            </a:br>
            <a:r>
              <a:rPr lang="cs-CZ" dirty="0"/>
              <a:t>edukaci a podporu kompetence rodinných příslušníků v ošetřovatelské péči</a:t>
            </a:r>
          </a:p>
        </p:txBody>
      </p:sp>
    </p:spTree>
    <p:extLst>
      <p:ext uri="{BB962C8B-B14F-4D97-AF65-F5344CB8AC3E}">
        <p14:creationId xmlns:p14="http://schemas.microsoft.com/office/powerpoint/2010/main" val="1520828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030" y="953639"/>
            <a:ext cx="7977116" cy="656797"/>
          </a:xfrm>
        </p:spPr>
        <p:txBody>
          <a:bodyPr>
            <a:normAutofit/>
          </a:bodyPr>
          <a:lstStyle/>
          <a:p>
            <a:pPr algn="ctr"/>
            <a:r>
              <a:rPr lang="cs-CZ" sz="2400" dirty="0"/>
              <a:t>Poskytované služby, cíle</a:t>
            </a:r>
            <a:endParaRPr lang="cs-CZ" sz="27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56096"/>
            <a:ext cx="8229600" cy="4653885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cs-CZ" sz="2600" b="1" dirty="0"/>
              <a:t>Program Adaptace</a:t>
            </a:r>
            <a:r>
              <a:rPr lang="cs-CZ" sz="2600" dirty="0"/>
              <a:t> :</a:t>
            </a:r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dirty="0"/>
              <a:t>identifikace </a:t>
            </a:r>
            <a:r>
              <a:rPr lang="cs-CZ" dirty="0" err="1"/>
              <a:t>stakeholderů</a:t>
            </a:r>
            <a:r>
              <a:rPr lang="cs-CZ" dirty="0"/>
              <a:t> (systému péče a podpory klienta) a jejich propojení</a:t>
            </a:r>
          </a:p>
          <a:p>
            <a:pPr lvl="0"/>
            <a:r>
              <a:rPr lang="cs-CZ" dirty="0"/>
              <a:t>podpora komunikace mezi </a:t>
            </a:r>
            <a:r>
              <a:rPr lang="cs-CZ" dirty="0" err="1"/>
              <a:t>stakeholdery</a:t>
            </a:r>
            <a:r>
              <a:rPr lang="cs-CZ" dirty="0"/>
              <a:t> (např. formou případové konference) a snahu o </a:t>
            </a:r>
            <a:r>
              <a:rPr lang="cs-CZ" dirty="0" err="1"/>
              <a:t>desektorializaci</a:t>
            </a:r>
            <a:endParaRPr lang="cs-CZ" dirty="0"/>
          </a:p>
          <a:p>
            <a:pPr lvl="0"/>
            <a:r>
              <a:rPr lang="cs-CZ" dirty="0"/>
              <a:t>konsiliární služby</a:t>
            </a:r>
          </a:p>
          <a:p>
            <a:pPr lvl="0"/>
            <a:r>
              <a:rPr lang="cs-CZ" dirty="0"/>
              <a:t>zajištění bezpečného prostředí (podpora soběstačnosti a nácvik </a:t>
            </a:r>
            <a:r>
              <a:rPr lang="cs-CZ" dirty="0" err="1"/>
              <a:t>sebeobslužných</a:t>
            </a:r>
            <a:r>
              <a:rPr lang="cs-CZ" dirty="0"/>
              <a:t> aktivit)</a:t>
            </a:r>
          </a:p>
          <a:p>
            <a:pPr lvl="0"/>
            <a:r>
              <a:rPr lang="cs-CZ" dirty="0"/>
              <a:t>předání komplexních informací o klientovi (např. souhrnná lékařská zpráva, ošetřovatelská zpráva, Individuální plán klienta, Kniha života) k facilitaci přechodu do zařízení zdravotní či sociální péče a k podpoře </a:t>
            </a:r>
            <a:r>
              <a:rPr lang="cs-CZ" dirty="0" err="1"/>
              <a:t>stakeholderům</a:t>
            </a:r>
            <a:endParaRPr lang="cs-CZ" dirty="0"/>
          </a:p>
          <a:p>
            <a:pPr lvl="0"/>
            <a:r>
              <a:rPr lang="cs-CZ" dirty="0"/>
              <a:t>psychosociální podporu během adaptace</a:t>
            </a:r>
          </a:p>
          <a:p>
            <a:pPr lvl="0"/>
            <a:r>
              <a:rPr lang="cs-CZ" dirty="0"/>
              <a:t>edukace klienta a rodiny o povaze onemocnění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308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7922" y="777922"/>
            <a:ext cx="6097086" cy="1323833"/>
          </a:xfrm>
        </p:spPr>
        <p:txBody>
          <a:bodyPr>
            <a:normAutofit/>
          </a:bodyPr>
          <a:lstStyle/>
          <a:p>
            <a:r>
              <a:rPr lang="cs-CZ" sz="2400" dirty="0"/>
              <a:t>Časová dostupnost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01755"/>
            <a:ext cx="8229600" cy="402440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MTDZ pro seniory bude fungovat v pracovní dny po dobu minimálně 8 hodin. Předpokládá se flexibilita v rámci týmu mezi 7 a 19 hodinou. </a:t>
            </a:r>
          </a:p>
          <a:p>
            <a:endParaRPr lang="cs-CZ" dirty="0"/>
          </a:p>
          <a:p>
            <a:r>
              <a:rPr lang="cs-CZ" dirty="0"/>
              <a:t>Neplánované terénní služby jsou dostupné stávajícím klientům MTDZ pro seniory do 24 hodin, do 48 hodin neregistrovaným pacientům, do 72 hodin pro konsiliární služby, dle naplnění kapacity MTDZ pro seniory.</a:t>
            </a:r>
          </a:p>
          <a:p>
            <a:endParaRPr lang="cs-CZ" dirty="0"/>
          </a:p>
          <a:p>
            <a:r>
              <a:rPr lang="cs-CZ" dirty="0"/>
              <a:t>Pozn. mobilní tým neplní roli ZZS.</a:t>
            </a:r>
          </a:p>
          <a:p>
            <a:r>
              <a:rPr lang="cs-CZ" dirty="0"/>
              <a:t>Zařízení neposkytuje čtyřiadvacetihodinovou zdravotní péči.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0652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67036"/>
            <a:ext cx="8534400" cy="826997"/>
          </a:xfrm>
        </p:spPr>
        <p:txBody>
          <a:bodyPr>
            <a:normAutofit fontScale="90000"/>
          </a:bodyPr>
          <a:lstStyle/>
          <a:p>
            <a:br>
              <a:rPr lang="cs-CZ" sz="2700" dirty="0"/>
            </a:br>
            <a:r>
              <a:rPr lang="cs-CZ" sz="2700" dirty="0"/>
              <a:t>Personál zajištující zdravotní/sociální služby 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257799"/>
          </a:xfrm>
        </p:spPr>
        <p:txBody>
          <a:bodyPr>
            <a:normAutofit fontScale="62500" lnSpcReduction="20000"/>
          </a:bodyPr>
          <a:lstStyle/>
          <a:p>
            <a:r>
              <a:rPr lang="cs-CZ" dirty="0"/>
              <a:t>Lékař se specializovanou způsobilostí (L3) – 1 úvazek</a:t>
            </a:r>
          </a:p>
          <a:p>
            <a:pPr marL="0" indent="0">
              <a:buNone/>
            </a:pPr>
            <a:r>
              <a:rPr lang="cs-CZ" dirty="0"/>
              <a:t>      </a:t>
            </a:r>
            <a:r>
              <a:rPr lang="cs-CZ" dirty="0" err="1"/>
              <a:t>Gerontopsychiatr</a:t>
            </a:r>
            <a:r>
              <a:rPr lang="cs-CZ" dirty="0"/>
              <a:t> / psychiatr (minimálně 0,2 úvazku)</a:t>
            </a:r>
          </a:p>
          <a:p>
            <a:pPr marL="0" lvl="0" indent="0">
              <a:buNone/>
            </a:pPr>
            <a:r>
              <a:rPr lang="cs-CZ" dirty="0"/>
              <a:t>      Geriatr (minimálně 0,2 úvazku)</a:t>
            </a:r>
          </a:p>
          <a:p>
            <a:pPr marL="0" lvl="0" indent="0">
              <a:buNone/>
            </a:pPr>
            <a:r>
              <a:rPr lang="cs-CZ" dirty="0"/>
              <a:t>  </a:t>
            </a:r>
          </a:p>
          <a:p>
            <a:r>
              <a:rPr lang="cs-CZ" dirty="0"/>
              <a:t>Psycholog (0,5 úvazku) : Klinický psycholog ( minimálně 0,2 úvazku)</a:t>
            </a:r>
          </a:p>
          <a:p>
            <a:pPr marL="0" indent="0">
              <a:buNone/>
            </a:pPr>
            <a:r>
              <a:rPr lang="cs-CZ" dirty="0"/>
              <a:t>       Psycholog bez specializace v klinické psychologii zařazen do specializačního </a:t>
            </a:r>
          </a:p>
          <a:p>
            <a:pPr marL="0" indent="0">
              <a:buNone/>
            </a:pPr>
            <a:r>
              <a:rPr lang="cs-CZ" dirty="0"/>
              <a:t>       vzdělávání Klinický psycholog ( maximálně 0,3 úvazku).</a:t>
            </a:r>
          </a:p>
          <a:p>
            <a:endParaRPr lang="cs-CZ" dirty="0"/>
          </a:p>
          <a:p>
            <a:r>
              <a:rPr lang="cs-CZ" dirty="0"/>
              <a:t>Sestra pro péči v psychiatrii / všeobecná/praktická sestra zařazena do specializačního vzdělávání  Ošetřovatelská péče v psychiatrii ( 5 úvazků, vždy alespoň 1 úvazek  sestra pro péči v psychiatrii. Je možné snížení 1 úvazku za podmínky navýšení 1 úvazku u sociálního/ zdravotně sociální pracovníka)</a:t>
            </a:r>
          </a:p>
          <a:p>
            <a:endParaRPr lang="cs-CZ" dirty="0"/>
          </a:p>
          <a:p>
            <a:r>
              <a:rPr lang="cs-CZ" dirty="0"/>
              <a:t>Ergoterapeut (1 úvazek bez stacionáře, 2 úvazky se stacionářem), ve výjimečných případech lze nahradit ergoterapeuta sociálním pracovníkem</a:t>
            </a:r>
          </a:p>
          <a:p>
            <a:r>
              <a:rPr lang="cs-CZ" dirty="0"/>
              <a:t>Sociální pracovník/ zdravotně sociální pracovník  (1 úvazek bez stacionáře, 2 úvazky se stacionářem) </a:t>
            </a:r>
          </a:p>
          <a:p>
            <a:r>
              <a:rPr lang="cs-CZ" dirty="0"/>
              <a:t>Pracovník v sociálních službách (1 úvazek bez stacionáře, 2 úvazky se stacionářem)</a:t>
            </a:r>
          </a:p>
          <a:p>
            <a:r>
              <a:rPr lang="cs-CZ" dirty="0"/>
              <a:t>Administrativní pracovník (1 úvazek)</a:t>
            </a:r>
          </a:p>
        </p:txBody>
      </p:sp>
    </p:spTree>
    <p:extLst>
      <p:ext uri="{BB962C8B-B14F-4D97-AF65-F5344CB8AC3E}">
        <p14:creationId xmlns:p14="http://schemas.microsoft.com/office/powerpoint/2010/main" val="2233491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67A2"/>
      </a:accent1>
      <a:accent2>
        <a:srgbClr val="EC0000"/>
      </a:accent2>
      <a:accent3>
        <a:srgbClr val="009D4D"/>
      </a:accent3>
      <a:accent4>
        <a:srgbClr val="E50073"/>
      </a:accent4>
      <a:accent5>
        <a:srgbClr val="0099E2"/>
      </a:accent5>
      <a:accent6>
        <a:srgbClr val="F88A00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blank.potx</Template>
  <TotalTime>3340</TotalTime>
  <Words>332</Words>
  <Application>Microsoft Office PowerPoint</Application>
  <PresentationFormat>Předvádění na obrazovce (4:3)</PresentationFormat>
  <Paragraphs>99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 KA 2: Podpora zavedení nových služeb v oblasti péče o gerontopsychiatrické pacienty (s demencí) </vt:lpstr>
      <vt:lpstr>Péče MTDZ pro seniory</vt:lpstr>
      <vt:lpstr>Cílová skupina</vt:lpstr>
      <vt:lpstr>Poskytované služby, cíle </vt:lpstr>
      <vt:lpstr>Poskytované služby, cíle</vt:lpstr>
      <vt:lpstr>Poskytované služby, cíle</vt:lpstr>
      <vt:lpstr>Poskytované služby, cíle</vt:lpstr>
      <vt:lpstr>Časová dostupnost</vt:lpstr>
      <vt:lpstr> Personál zajištující zdravotní/sociální služby  </vt:lpstr>
      <vt:lpstr> Regionalita </vt:lpstr>
      <vt:lpstr>Vazby v síti vybraných služeb</vt:lpstr>
      <vt:lpstr>  Děkuji za pozornost.</vt:lpstr>
    </vt:vector>
  </TitlesOfParts>
  <Company>FM solutions,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holly</dc:creator>
  <cp:lastModifiedBy>Jana Králíková</cp:lastModifiedBy>
  <cp:revision>308</cp:revision>
  <dcterms:created xsi:type="dcterms:W3CDTF">2014-04-10T08:06:21Z</dcterms:created>
  <dcterms:modified xsi:type="dcterms:W3CDTF">2019-05-27T13:18:10Z</dcterms:modified>
</cp:coreProperties>
</file>