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18"/>
  </p:notesMasterIdLst>
  <p:sldIdLst>
    <p:sldId id="285" r:id="rId2"/>
    <p:sldId id="291" r:id="rId3"/>
    <p:sldId id="278" r:id="rId4"/>
    <p:sldId id="286" r:id="rId5"/>
    <p:sldId id="287" r:id="rId6"/>
    <p:sldId id="283" r:id="rId7"/>
    <p:sldId id="281" r:id="rId8"/>
    <p:sldId id="292" r:id="rId9"/>
    <p:sldId id="275" r:id="rId10"/>
    <p:sldId id="293" r:id="rId11"/>
    <p:sldId id="261" r:id="rId12"/>
    <p:sldId id="271" r:id="rId13"/>
    <p:sldId id="263" r:id="rId14"/>
    <p:sldId id="289" r:id="rId15"/>
    <p:sldId id="290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Pávová" initials="MP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77" autoAdjust="0"/>
    <p:restoredTop sz="9977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122" y="102"/>
      </p:cViewPr>
      <p:guideLst>
        <p:guide orient="horz" pos="1358"/>
        <p:guide pos="2861"/>
        <p:guide orient="horz" pos="181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183642"/>
            <a:ext cx="7772400" cy="1044705"/>
          </a:xfrm>
        </p:spPr>
        <p:txBody>
          <a:bodyPr>
            <a:normAutofit/>
          </a:bodyPr>
          <a:lstStyle/>
          <a:p>
            <a:r>
              <a:rPr lang="cs-CZ" dirty="0"/>
              <a:t>KA 4: Ambulance s rozšířenou péčí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1122"/>
            <a:ext cx="6400800" cy="2511189"/>
          </a:xfrm>
        </p:spPr>
        <p:txBody>
          <a:bodyPr>
            <a:noAutofit/>
          </a:bodyPr>
          <a:lstStyle/>
          <a:p>
            <a:r>
              <a:rPr lang="cs-CZ" sz="1800" dirty="0">
                <a:solidFill>
                  <a:schemeClr val="tx1"/>
                </a:solidFill>
              </a:rPr>
              <a:t>MUDr. Monika Pávová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3"/>
            <a:ext cx="6400800" cy="73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600" b="1" dirty="0" err="1">
                <a:solidFill>
                  <a:schemeClr val="tx1"/>
                </a:solidFill>
              </a:rPr>
              <a:t>reg</a:t>
            </a:r>
            <a:r>
              <a:rPr lang="cs-CZ" sz="1600" b="1" dirty="0">
                <a:solidFill>
                  <a:schemeClr val="tx1"/>
                </a:solidFill>
              </a:rPr>
              <a:t>. č. projektu:  CZ.03.2.63/0.0/0.0/15_039/0008217</a:t>
            </a:r>
          </a:p>
          <a:p>
            <a:endParaRPr lang="cs-CZ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995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53440"/>
            <a:ext cx="7319554" cy="1079863"/>
          </a:xfrm>
        </p:spPr>
        <p:txBody>
          <a:bodyPr>
            <a:normAutofit/>
          </a:bodyPr>
          <a:lstStyle/>
          <a:p>
            <a:r>
              <a:rPr lang="cs-CZ" sz="2400" dirty="0"/>
              <a:t>Metodika pro spolupráci ambulance s rozšířenou péčí a praktického lékaře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02971"/>
            <a:ext cx="8229600" cy="4123193"/>
          </a:xfrm>
        </p:spPr>
        <p:txBody>
          <a:bodyPr/>
          <a:lstStyle/>
          <a:p>
            <a:r>
              <a:rPr lang="cs-CZ" dirty="0"/>
              <a:t>úvodní školení pro PL (představení projektu, nastavení spolupráce)</a:t>
            </a:r>
          </a:p>
          <a:p>
            <a:r>
              <a:rPr lang="cs-CZ" dirty="0"/>
              <a:t>během pilotního ověření komunikace PL s ARP a metodikem</a:t>
            </a:r>
          </a:p>
          <a:p>
            <a:r>
              <a:rPr lang="cs-CZ" dirty="0"/>
              <a:t>závěrečný workshop (zhodnocení výsledků pilotního ověření, dialog se zástupci SVL a SPL)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4753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2149"/>
            <a:ext cx="8229600" cy="1011008"/>
          </a:xfrm>
        </p:spPr>
        <p:txBody>
          <a:bodyPr>
            <a:normAutofit/>
          </a:bodyPr>
          <a:lstStyle/>
          <a:p>
            <a:r>
              <a:rPr lang="cs-CZ" dirty="0"/>
              <a:t>Cíle spolupráce ARP a PL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873157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včasná diagnostika a léčba somatických komorbidit</a:t>
            </a:r>
          </a:p>
          <a:p>
            <a:r>
              <a:rPr lang="cs-CZ" sz="2000" dirty="0"/>
              <a:t>menší míra stigmatizace u duševních onemocnění</a:t>
            </a:r>
          </a:p>
          <a:p>
            <a:pPr marL="0" indent="0">
              <a:buNone/>
            </a:pPr>
            <a:r>
              <a:rPr lang="cs-CZ" sz="2000" dirty="0"/>
              <a:t>    (léky, omluvenka do zaměstnání, apod.)</a:t>
            </a:r>
          </a:p>
          <a:p>
            <a:r>
              <a:rPr lang="cs-CZ" sz="2000" dirty="0"/>
              <a:t>podpora včasné detekce duševního onemocnění v rámci primární péče</a:t>
            </a:r>
          </a:p>
          <a:p>
            <a:r>
              <a:rPr lang="cs-CZ" sz="2000" dirty="0"/>
              <a:t>zvýšení erudice praktických lékařů v psychiatrické problematice (všeobecná psychiatrie, syndrom vyhoření, problematika včasného záchytu psychóz, apod.)</a:t>
            </a:r>
          </a:p>
          <a:p>
            <a:r>
              <a:rPr lang="cs-CZ" sz="2000" dirty="0"/>
              <a:t>průběžné uvolňování kapacity ARP a tím zkrácení doby první intervence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3064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053754" cy="1284594"/>
          </a:xfrm>
        </p:spPr>
        <p:txBody>
          <a:bodyPr>
            <a:normAutofit/>
          </a:bodyPr>
          <a:lstStyle/>
          <a:p>
            <a:r>
              <a:rPr lang="cs-CZ" sz="2400" dirty="0"/>
              <a:t>Jaké pacienty by měla referovat ARP do péče PL?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51630"/>
            <a:ext cx="8359254" cy="4174534"/>
          </a:xfrm>
        </p:spPr>
        <p:txBody>
          <a:bodyPr>
            <a:normAutofit/>
          </a:bodyPr>
          <a:lstStyle/>
          <a:p>
            <a:r>
              <a:rPr lang="cs-CZ" sz="2000" dirty="0"/>
              <a:t>rozhodujícím faktorem je </a:t>
            </a:r>
            <a:r>
              <a:rPr lang="cs-CZ" sz="2000" b="1" dirty="0"/>
              <a:t>preskripční omezení PL</a:t>
            </a:r>
          </a:p>
          <a:p>
            <a:pPr marL="0" indent="0">
              <a:buNone/>
            </a:pPr>
            <a:r>
              <a:rPr lang="cs-CZ" sz="2000" dirty="0"/>
              <a:t>     (antidepresiva ze skupiny SSRI, TCA, </a:t>
            </a:r>
            <a:r>
              <a:rPr lang="cs-CZ" sz="2000" dirty="0" err="1"/>
              <a:t>trazodon</a:t>
            </a:r>
            <a:r>
              <a:rPr lang="cs-CZ" sz="2000" dirty="0"/>
              <a:t>, </a:t>
            </a:r>
            <a:r>
              <a:rPr lang="cs-CZ" sz="2000" dirty="0" err="1"/>
              <a:t>mirtazapin</a:t>
            </a:r>
            <a:r>
              <a:rPr lang="cs-CZ" sz="2000" dirty="0"/>
              <a:t>, </a:t>
            </a:r>
            <a:r>
              <a:rPr lang="cs-CZ" sz="2000" dirty="0" err="1"/>
              <a:t>bzd</a:t>
            </a:r>
            <a:r>
              <a:rPr lang="cs-CZ" sz="2000" dirty="0"/>
              <a:t> a </a:t>
            </a:r>
          </a:p>
          <a:p>
            <a:pPr marL="0" indent="0">
              <a:buNone/>
            </a:pPr>
            <a:r>
              <a:rPr lang="cs-CZ" sz="2000" dirty="0"/>
              <a:t>     Z-hypnotika)</a:t>
            </a:r>
          </a:p>
          <a:p>
            <a:r>
              <a:rPr lang="cs-CZ" sz="2000" dirty="0"/>
              <a:t>dle MKN 10: depresivní porucha, periodická depresivní porucha, neurotické poruchy, neorganická porucha spánku, specifická či smíšená porucha osobnosti</a:t>
            </a:r>
          </a:p>
          <a:p>
            <a:r>
              <a:rPr lang="cs-CZ" sz="2000" dirty="0"/>
              <a:t>vždy lehká, max. středně těžká forma onemocnění</a:t>
            </a:r>
          </a:p>
          <a:p>
            <a:r>
              <a:rPr lang="cs-CZ" sz="2000" dirty="0"/>
              <a:t>souhlas pacienta</a:t>
            </a:r>
          </a:p>
          <a:p>
            <a:r>
              <a:rPr lang="cs-CZ" sz="2000" dirty="0"/>
              <a:t>výhodné pro somaticky nemocné pacienty (DM, hypertenze, léčba </a:t>
            </a:r>
            <a:r>
              <a:rPr lang="cs-CZ" sz="2000" dirty="0" err="1"/>
              <a:t>statiny</a:t>
            </a:r>
            <a:r>
              <a:rPr lang="cs-CZ" sz="2000" dirty="0"/>
              <a:t>,…)</a:t>
            </a:r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689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7"/>
            <a:ext cx="8229600" cy="1014806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Kdy pacienta směřovat zpět do ARP?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006"/>
            <a:ext cx="8229600" cy="43437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25847"/>
            <a:ext cx="8335521" cy="339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828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Konzultace v ARP pro PL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v ordinačních hodinách ARP, min. 2x týdně 1 hodina, mimo ordinační hodiny se PL obrací na krizová centra, v indikovaných případech na regionální CDZ</a:t>
            </a:r>
          </a:p>
        </p:txBody>
      </p:sp>
      <p:pic>
        <p:nvPicPr>
          <p:cNvPr id="4" name="Picture 2" descr="\\mzsfps01.mzcr.cz\plochy$\palano\Bez názv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39223"/>
            <a:ext cx="8324479" cy="287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810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809897"/>
            <a:ext cx="6417808" cy="607742"/>
          </a:xfrm>
        </p:spPr>
        <p:txBody>
          <a:bodyPr/>
          <a:lstStyle/>
          <a:p>
            <a:r>
              <a:rPr lang="cs-CZ" dirty="0"/>
              <a:t>Příklady kvalitní spolupráce…..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5" y="1600200"/>
            <a:ext cx="3169920" cy="4525963"/>
          </a:xfrm>
        </p:spPr>
      </p:pic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806" y="1600199"/>
            <a:ext cx="539931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455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661557"/>
            <a:ext cx="9029700" cy="3453493"/>
          </a:xfrm>
        </p:spPr>
        <p:txBody>
          <a:bodyPr/>
          <a:lstStyle/>
          <a:p>
            <a:r>
              <a:rPr lang="cs-CZ" dirty="0"/>
              <a:t>Děkuji za pozornost. </a:t>
            </a:r>
            <a:br>
              <a:rPr lang="cs-CZ" dirty="0"/>
            </a:br>
            <a:br>
              <a:rPr lang="cs-CZ" dirty="0"/>
            </a:br>
            <a:br>
              <a:rPr lang="cs-CZ" sz="2000" dirty="0"/>
            </a:br>
            <a:r>
              <a:rPr lang="cs-CZ" sz="2000" dirty="0"/>
              <a:t>                                  </a:t>
            </a:r>
            <a:br>
              <a:rPr lang="cs-CZ" dirty="0"/>
            </a:br>
            <a:br>
              <a:rPr lang="cs-CZ" dirty="0"/>
            </a:br>
            <a:r>
              <a:rPr lang="cs-CZ" sz="2400" b="0" cap="none" dirty="0"/>
              <a:t>E-mail: Monika.Pavova@mzcr.cz</a:t>
            </a:r>
            <a:br>
              <a:rPr lang="cs-CZ" sz="2400" b="0" cap="none" dirty="0"/>
            </a:br>
            <a:r>
              <a:rPr lang="cs-CZ" sz="2400" b="0" dirty="0"/>
              <a:t>tel: +420 725 716 765</a:t>
            </a:r>
            <a:br>
              <a:rPr lang="cs-CZ" sz="2400" b="0" dirty="0"/>
            </a:br>
            <a:endParaRPr 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241645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pilotní ambulance s rozšířenou péčí</a:t>
            </a:r>
          </a:p>
          <a:p>
            <a:r>
              <a:rPr lang="cs-CZ" sz="2800" dirty="0"/>
              <a:t>spolupráce ambulance s rozšířenou péčí s praktickými lékaři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44720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/>
          </a:bodyPr>
          <a:lstStyle/>
          <a:p>
            <a:r>
              <a:rPr lang="cs-CZ" dirty="0"/>
              <a:t>Ambulance s rozšířenou péčí = ARP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součástí projektu Podpora nových služeb v péči o duševně nemocné, KA 4</a:t>
            </a:r>
          </a:p>
          <a:p>
            <a:pPr>
              <a:lnSpc>
                <a:spcPct val="150000"/>
              </a:lnSpc>
            </a:pPr>
            <a:r>
              <a:rPr lang="cs-CZ" dirty="0"/>
              <a:t>vychází ze </a:t>
            </a:r>
            <a:r>
              <a:rPr lang="cs-CZ" b="1" dirty="0"/>
              <a:t>Standardu ambulantní psychiatrické péče a rozšířené ambulantní péče o osoby trpící duševní poruchou</a:t>
            </a:r>
            <a:r>
              <a:rPr lang="cs-CZ" dirty="0"/>
              <a:t> (Věstník MZ č.5/2016)</a:t>
            </a:r>
          </a:p>
          <a:p>
            <a:pPr>
              <a:lnSpc>
                <a:spcPct val="150000"/>
              </a:lnSpc>
            </a:pPr>
            <a:r>
              <a:rPr lang="cs-CZ" dirty="0"/>
              <a:t>obecně jsou služby ARP rozšířeny o </a:t>
            </a:r>
            <a:r>
              <a:rPr lang="cs-CZ" b="1" dirty="0"/>
              <a:t>nelékařské profese </a:t>
            </a:r>
            <a:r>
              <a:rPr lang="cs-CZ" dirty="0"/>
              <a:t>(klinický psycholog, psychiatrická sestra, </a:t>
            </a:r>
            <a:r>
              <a:rPr lang="cs-CZ" dirty="0" err="1"/>
              <a:t>adiktolog</a:t>
            </a:r>
            <a:r>
              <a:rPr lang="cs-CZ" dirty="0"/>
              <a:t>, ergoterapeut, fyzioterapeut, apod.)</a:t>
            </a:r>
          </a:p>
          <a:p>
            <a:pPr marL="0" indent="0">
              <a:lnSpc>
                <a:spcPct val="150000"/>
              </a:lnSpc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6234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911737" cy="826997"/>
          </a:xfrm>
        </p:spPr>
        <p:txBody>
          <a:bodyPr>
            <a:normAutofit/>
          </a:bodyPr>
          <a:lstStyle/>
          <a:p>
            <a:r>
              <a:rPr lang="cs-CZ" dirty="0"/>
              <a:t>Cíle ARP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cs-CZ" sz="2000" dirty="0"/>
              <a:t>zajištění komplexní péče pro pacienty s duševním onemocněním</a:t>
            </a:r>
          </a:p>
          <a:p>
            <a:pPr>
              <a:lnSpc>
                <a:spcPct val="160000"/>
              </a:lnSpc>
            </a:pPr>
            <a:r>
              <a:rPr lang="cs-CZ" sz="2000" dirty="0"/>
              <a:t>rozšíření poskytování nefarmakologické léčby</a:t>
            </a:r>
          </a:p>
          <a:p>
            <a:pPr>
              <a:lnSpc>
                <a:spcPct val="160000"/>
              </a:lnSpc>
            </a:pPr>
            <a:r>
              <a:rPr lang="cs-CZ" sz="2000" dirty="0"/>
              <a:t>posílení kompetencí nelékařských profesí</a:t>
            </a:r>
          </a:p>
          <a:p>
            <a:pPr>
              <a:lnSpc>
                <a:spcPct val="160000"/>
              </a:lnSpc>
            </a:pPr>
            <a:r>
              <a:rPr lang="cs-CZ" sz="2000" dirty="0"/>
              <a:t>podpora programů na udržení/rozvoj specifických dovedností (rodinná </a:t>
            </a:r>
            <a:r>
              <a:rPr lang="cs-CZ" sz="2000" dirty="0" err="1"/>
              <a:t>psychoedukace</a:t>
            </a:r>
            <a:r>
              <a:rPr lang="cs-CZ" sz="2000" dirty="0"/>
              <a:t>, trénink kognitivních funkcí, posílení komunikačních dovedností, podpora sociálního začlenění a práceschopnosti, apod.)</a:t>
            </a:r>
          </a:p>
          <a:p>
            <a:pPr>
              <a:lnSpc>
                <a:spcPct val="160000"/>
              </a:lnSpc>
            </a:pPr>
            <a:r>
              <a:rPr lang="cs-CZ" sz="2000" dirty="0"/>
              <a:t>spolupráce s ostatními zdravotně-sociálními službami v daném regionu</a:t>
            </a:r>
          </a:p>
        </p:txBody>
      </p:sp>
    </p:spTree>
    <p:extLst>
      <p:ext uri="{BB962C8B-B14F-4D97-AF65-F5344CB8AC3E}">
        <p14:creationId xmlns:p14="http://schemas.microsoft.com/office/powerpoint/2010/main" val="52963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276011" cy="826997"/>
          </a:xfrm>
        </p:spPr>
        <p:txBody>
          <a:bodyPr>
            <a:normAutofit/>
          </a:bodyPr>
          <a:lstStyle/>
          <a:p>
            <a:r>
              <a:rPr lang="cs-CZ" dirty="0"/>
              <a:t>Cílová skupina, </a:t>
            </a:r>
            <a:r>
              <a:rPr lang="cs-CZ" dirty="0" err="1"/>
              <a:t>regionalita</a:t>
            </a:r>
            <a:r>
              <a:rPr lang="cs-CZ" dirty="0"/>
              <a:t>, umístění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600201"/>
            <a:ext cx="8312331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cílová skupina: dospělé osoby s duševním onemocněním v celém diagnostickém spektru dle MKN 10</a:t>
            </a:r>
          </a:p>
          <a:p>
            <a:pPr>
              <a:lnSpc>
                <a:spcPct val="150000"/>
              </a:lnSpc>
            </a:pPr>
            <a:r>
              <a:rPr lang="cs-CZ" dirty="0"/>
              <a:t>důraz na </a:t>
            </a:r>
            <a:r>
              <a:rPr lang="cs-CZ" dirty="0" err="1"/>
              <a:t>regionalitu</a:t>
            </a:r>
            <a:r>
              <a:rPr lang="cs-CZ" dirty="0"/>
              <a:t>, velikost spádové oblasti bude testována během pilotního ověření</a:t>
            </a:r>
          </a:p>
          <a:p>
            <a:pPr>
              <a:lnSpc>
                <a:spcPct val="150000"/>
              </a:lnSpc>
            </a:pPr>
            <a:r>
              <a:rPr lang="cs-CZ" dirty="0"/>
              <a:t>pilotní ověření v délce 18-ti měsíců bude probíhat v různých regionech, typech území (málo zalidněný region, velkoměsto), mimo/při zdravotnickém zařízení, apod.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4291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763691" cy="826997"/>
          </a:xfrm>
        </p:spPr>
        <p:txBody>
          <a:bodyPr>
            <a:normAutofit/>
          </a:bodyPr>
          <a:lstStyle/>
          <a:p>
            <a:r>
              <a:rPr lang="cs-CZ" dirty="0"/>
              <a:t>ARP v síti zdravotně-sociální služeb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3938451" y="3405982"/>
            <a:ext cx="1267097" cy="9144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ARP</a:t>
            </a:r>
          </a:p>
        </p:txBody>
      </p:sp>
      <p:sp>
        <p:nvSpPr>
          <p:cNvPr id="8" name="Ovál 7"/>
          <p:cNvSpPr/>
          <p:nvPr/>
        </p:nvSpPr>
        <p:spPr>
          <a:xfrm>
            <a:off x="5138362" y="2069375"/>
            <a:ext cx="1260860" cy="9144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i="1" dirty="0"/>
              <a:t>PL</a:t>
            </a:r>
          </a:p>
        </p:txBody>
      </p:sp>
      <p:sp>
        <p:nvSpPr>
          <p:cNvPr id="13" name="Ovál 12"/>
          <p:cNvSpPr/>
          <p:nvPr/>
        </p:nvSpPr>
        <p:spPr>
          <a:xfrm>
            <a:off x="1116030" y="3212926"/>
            <a:ext cx="1346188" cy="9144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CDZ</a:t>
            </a:r>
          </a:p>
        </p:txBody>
      </p:sp>
      <p:sp>
        <p:nvSpPr>
          <p:cNvPr id="14" name="Ovál 13"/>
          <p:cNvSpPr/>
          <p:nvPr/>
        </p:nvSpPr>
        <p:spPr>
          <a:xfrm>
            <a:off x="1846217" y="4717044"/>
            <a:ext cx="2177211" cy="9144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Psychiatrické nemocnice</a:t>
            </a:r>
          </a:p>
        </p:txBody>
      </p:sp>
      <p:sp>
        <p:nvSpPr>
          <p:cNvPr id="15" name="Ovál 14"/>
          <p:cNvSpPr/>
          <p:nvPr/>
        </p:nvSpPr>
        <p:spPr>
          <a:xfrm>
            <a:off x="5947954" y="4691741"/>
            <a:ext cx="1524000" cy="914400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Sociální služby</a:t>
            </a:r>
          </a:p>
        </p:txBody>
      </p:sp>
      <p:sp>
        <p:nvSpPr>
          <p:cNvPr id="16" name="Ovál 15"/>
          <p:cNvSpPr/>
          <p:nvPr/>
        </p:nvSpPr>
        <p:spPr>
          <a:xfrm>
            <a:off x="6399222" y="3056705"/>
            <a:ext cx="1821668" cy="1186640"/>
          </a:xfrm>
          <a:prstGeom prst="ellipse">
            <a:avLst/>
          </a:prstGeom>
          <a:solidFill>
            <a:srgbClr val="7030A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/>
              <a:t>MTDZ</a:t>
            </a:r>
            <a:r>
              <a:rPr lang="cs-CZ" sz="1200" dirty="0"/>
              <a:t> (senioři, děti a adolescenti, …) </a:t>
            </a:r>
          </a:p>
        </p:txBody>
      </p:sp>
      <p:sp>
        <p:nvSpPr>
          <p:cNvPr id="18" name="Ovál 17"/>
          <p:cNvSpPr/>
          <p:nvPr/>
        </p:nvSpPr>
        <p:spPr>
          <a:xfrm>
            <a:off x="2657401" y="2231571"/>
            <a:ext cx="1237303" cy="914400"/>
          </a:xfrm>
          <a:prstGeom prst="ellipse">
            <a:avLst/>
          </a:prstGeom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PA</a:t>
            </a: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3728135" y="3034003"/>
            <a:ext cx="451985" cy="4694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>
            <a:endCxn id="7" idx="7"/>
          </p:cNvCxnSpPr>
          <p:nvPr/>
        </p:nvCxnSpPr>
        <p:spPr>
          <a:xfrm flipH="1">
            <a:off x="5019986" y="2885959"/>
            <a:ext cx="388037" cy="6539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16" idx="2"/>
            <a:endCxn id="7" idx="6"/>
          </p:cNvCxnSpPr>
          <p:nvPr/>
        </p:nvCxnSpPr>
        <p:spPr>
          <a:xfrm flipH="1">
            <a:off x="5205548" y="3650025"/>
            <a:ext cx="1193674" cy="2131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15" idx="1"/>
            <a:endCxn id="7" idx="5"/>
          </p:cNvCxnSpPr>
          <p:nvPr/>
        </p:nvCxnSpPr>
        <p:spPr>
          <a:xfrm flipH="1" flipV="1">
            <a:off x="5019986" y="4186471"/>
            <a:ext cx="1151153" cy="63918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7" idx="3"/>
          </p:cNvCxnSpPr>
          <p:nvPr/>
        </p:nvCxnSpPr>
        <p:spPr>
          <a:xfrm flipH="1">
            <a:off x="3666104" y="4186471"/>
            <a:ext cx="457909" cy="61816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>
            <a:stCxn id="7" idx="2"/>
          </p:cNvCxnSpPr>
          <p:nvPr/>
        </p:nvCxnSpPr>
        <p:spPr>
          <a:xfrm flipH="1" flipV="1">
            <a:off x="2483465" y="3750283"/>
            <a:ext cx="1454986" cy="1128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Přímá spojnice se šipkou 4"/>
          <p:cNvCxnSpPr/>
          <p:nvPr/>
        </p:nvCxnSpPr>
        <p:spPr>
          <a:xfrm flipV="1">
            <a:off x="3938451" y="2656114"/>
            <a:ext cx="1199911" cy="261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6142527" y="2849710"/>
            <a:ext cx="567427" cy="55315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H="1">
            <a:off x="6888480" y="4220643"/>
            <a:ext cx="178632" cy="4710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5" idx="2"/>
            <a:endCxn id="14" idx="6"/>
          </p:cNvCxnSpPr>
          <p:nvPr/>
        </p:nvCxnSpPr>
        <p:spPr>
          <a:xfrm flipH="1">
            <a:off x="4023428" y="5148941"/>
            <a:ext cx="1924526" cy="253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 flipH="1" flipV="1">
            <a:off x="2081621" y="4105311"/>
            <a:ext cx="401844" cy="6963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>
            <a:stCxn id="13" idx="7"/>
          </p:cNvCxnSpPr>
          <p:nvPr/>
        </p:nvCxnSpPr>
        <p:spPr>
          <a:xfrm flipV="1">
            <a:off x="2265073" y="2885959"/>
            <a:ext cx="425228" cy="4608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5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kritéria pilotní ARP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Fixní úvazky:</a:t>
            </a:r>
          </a:p>
          <a:p>
            <a:r>
              <a:rPr lang="cs-CZ" dirty="0"/>
              <a:t>psychiatr se specializovanou způsobilostí (</a:t>
            </a:r>
            <a:r>
              <a:rPr lang="cs-CZ" b="1" dirty="0"/>
              <a:t>1 úvazek</a:t>
            </a:r>
            <a:r>
              <a:rPr lang="cs-CZ" dirty="0"/>
              <a:t>)</a:t>
            </a:r>
          </a:p>
          <a:p>
            <a:r>
              <a:rPr lang="cs-CZ" dirty="0"/>
              <a:t>psychiatrická sestra (</a:t>
            </a:r>
            <a:r>
              <a:rPr lang="cs-CZ" b="1" dirty="0"/>
              <a:t>1 úvazek</a:t>
            </a:r>
            <a:r>
              <a:rPr lang="cs-CZ" dirty="0"/>
              <a:t>)</a:t>
            </a:r>
          </a:p>
          <a:p>
            <a:r>
              <a:rPr lang="cs-CZ" dirty="0"/>
              <a:t>klinický psycholog (</a:t>
            </a:r>
            <a:r>
              <a:rPr lang="cs-CZ" b="1" dirty="0"/>
              <a:t>1 úvazek</a:t>
            </a:r>
            <a:r>
              <a:rPr lang="cs-CZ" dirty="0"/>
              <a:t>, lze rozdělit na klinický psycholog min.0,5 úvazek + psycholog ve zdravotnictví)</a:t>
            </a:r>
          </a:p>
          <a:p>
            <a:r>
              <a:rPr lang="cs-CZ" dirty="0"/>
              <a:t>psycholog ve zdravotnictví:</a:t>
            </a:r>
          </a:p>
          <a:p>
            <a:pPr marL="0" indent="0">
              <a:buNone/>
            </a:pPr>
            <a:r>
              <a:rPr lang="cs-CZ" dirty="0"/>
              <a:t>    - </a:t>
            </a:r>
            <a:r>
              <a:rPr lang="cs-CZ" sz="2000" dirty="0"/>
              <a:t>v </a:t>
            </a:r>
            <a:r>
              <a:rPr lang="cs-CZ" sz="2000" dirty="0" err="1"/>
              <a:t>předatestační</a:t>
            </a:r>
            <a:r>
              <a:rPr lang="cs-CZ" sz="2000" dirty="0"/>
              <a:t> přípravě</a:t>
            </a:r>
          </a:p>
          <a:p>
            <a:pPr marL="0" indent="0">
              <a:buNone/>
            </a:pPr>
            <a:r>
              <a:rPr lang="cs-CZ" sz="2000" dirty="0"/>
              <a:t>     - započatý psychoterapeutický výcvik v rozsahu min. 200 hod.</a:t>
            </a:r>
          </a:p>
          <a:p>
            <a:pPr marL="0" indent="0">
              <a:buNone/>
            </a:pPr>
            <a:r>
              <a:rPr lang="cs-CZ" sz="2000"/>
              <a:t>     - práce v ARP </a:t>
            </a:r>
            <a:r>
              <a:rPr lang="cs-CZ" sz="2000" dirty="0"/>
              <a:t>pod supervizí klinického psychologa</a:t>
            </a:r>
          </a:p>
          <a:p>
            <a:pPr marL="0" indent="0">
              <a:buNone/>
            </a:pPr>
            <a:r>
              <a:rPr lang="cs-CZ" sz="2000" dirty="0"/>
              <a:t>     - do konce pilotního ověření složit atestaci z klinické psychologie</a:t>
            </a:r>
          </a:p>
        </p:txBody>
      </p:sp>
    </p:spTree>
    <p:extLst>
      <p:ext uri="{BB962C8B-B14F-4D97-AF65-F5344CB8AC3E}">
        <p14:creationId xmlns:p14="http://schemas.microsoft.com/office/powerpoint/2010/main" val="288263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702731" cy="826997"/>
          </a:xfrm>
        </p:spPr>
        <p:txBody>
          <a:bodyPr>
            <a:normAutofit/>
          </a:bodyPr>
          <a:lstStyle/>
          <a:p>
            <a:r>
              <a:rPr lang="cs-CZ" dirty="0"/>
              <a:t>Personální kritéria pilotní ARP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8822" y="149403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Flexibilní úvazky:</a:t>
            </a:r>
          </a:p>
          <a:p>
            <a:r>
              <a:rPr lang="cs-CZ" dirty="0"/>
              <a:t>lékař specialista (</a:t>
            </a:r>
            <a:r>
              <a:rPr lang="cs-CZ" b="1" dirty="0"/>
              <a:t>0,5 úvazek</a:t>
            </a:r>
            <a:r>
              <a:rPr lang="cs-CZ" dirty="0"/>
              <a:t>, </a:t>
            </a:r>
            <a:r>
              <a:rPr lang="cs-CZ" dirty="0" err="1"/>
              <a:t>gerontopsychiatrie</a:t>
            </a:r>
            <a:r>
              <a:rPr lang="cs-CZ" dirty="0"/>
              <a:t>, sexuologie, návykové nemoci, PPP, psychosomatika)</a:t>
            </a:r>
          </a:p>
          <a:p>
            <a:r>
              <a:rPr lang="cs-CZ" dirty="0"/>
              <a:t>nelékařský zdravotnický pracovník (</a:t>
            </a:r>
            <a:r>
              <a:rPr lang="cs-CZ" b="1" dirty="0"/>
              <a:t>0,5 úvazek</a:t>
            </a:r>
            <a:r>
              <a:rPr lang="cs-CZ" dirty="0"/>
              <a:t>, </a:t>
            </a:r>
            <a:r>
              <a:rPr lang="cs-CZ" dirty="0" err="1"/>
              <a:t>adiktolog</a:t>
            </a:r>
            <a:r>
              <a:rPr lang="cs-CZ" dirty="0"/>
              <a:t>, ergoterapeut, nutriční terapeut, fyzioterapeut, sociální pracovník)</a:t>
            </a:r>
          </a:p>
          <a:p>
            <a:r>
              <a:rPr lang="cs-CZ" dirty="0"/>
              <a:t>administrativní pracovník (</a:t>
            </a:r>
            <a:r>
              <a:rPr lang="cs-CZ" b="1" dirty="0"/>
              <a:t>1-0,5 úvazek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3478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077200" cy="1370770"/>
          </a:xfrm>
        </p:spPr>
        <p:txBody>
          <a:bodyPr>
            <a:normAutofit/>
          </a:bodyPr>
          <a:lstStyle/>
          <a:p>
            <a:r>
              <a:rPr lang="cs-CZ" sz="2400" dirty="0"/>
              <a:t>Metodika pro spolupráci ambulance s rozšířenou péčí a praktického lékaře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2011"/>
            <a:ext cx="8229600" cy="4184153"/>
          </a:xfrm>
        </p:spPr>
        <p:txBody>
          <a:bodyPr>
            <a:noAutofit/>
          </a:bodyPr>
          <a:lstStyle/>
          <a:p>
            <a:r>
              <a:rPr lang="cs-CZ" sz="2000" dirty="0"/>
              <a:t>vychází ze Standardu ambulantní psychiatrické péče a rozšířené ambulantní péče o osoby trpící duševní poruchou  (Věstník MZ č.5/2016)</a:t>
            </a:r>
          </a:p>
          <a:p>
            <a:r>
              <a:rPr lang="cs-CZ" sz="2000" dirty="0"/>
              <a:t>pracovní verze, ověření v 6 pilotních ARP </a:t>
            </a:r>
          </a:p>
          <a:p>
            <a:r>
              <a:rPr lang="cs-CZ" sz="2000" dirty="0"/>
              <a:t>spolupráce min. s </a:t>
            </a:r>
            <a:r>
              <a:rPr lang="cs-CZ" sz="2000" b="1" dirty="0"/>
              <a:t>2-3 praktickými lékaři </a:t>
            </a:r>
            <a:r>
              <a:rPr lang="cs-CZ" sz="2000" dirty="0"/>
              <a:t>(písemná smlouva bude součástí žádosti o poskytnutí dotace)</a:t>
            </a:r>
          </a:p>
          <a:p>
            <a:r>
              <a:rPr lang="cs-CZ" sz="2000" dirty="0"/>
              <a:t>mezioborová setkávání min. 1x ročně ve spolupráci s regionálním konzultantem, pro pilotní provoz </a:t>
            </a:r>
            <a:r>
              <a:rPr lang="cs-CZ" sz="2000" b="1" dirty="0"/>
              <a:t>1 setkání během 18-ti měsíců</a:t>
            </a:r>
            <a:r>
              <a:rPr lang="cs-CZ" sz="2000" dirty="0"/>
              <a:t>, forma záleží na ARP (navázání/prohloubení osobních vztahů, sdílení zkušeností, vzdělávání pro PL)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6675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3945</TotalTime>
  <Words>716</Words>
  <Application>Microsoft Office PowerPoint</Application>
  <PresentationFormat>Předvádění na obrazovce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KA 4: Ambulance s rozšířenou péčí</vt:lpstr>
      <vt:lpstr>Obsah přednášky</vt:lpstr>
      <vt:lpstr>Ambulance s rozšířenou péčí = ARP</vt:lpstr>
      <vt:lpstr>Cíle ARP</vt:lpstr>
      <vt:lpstr>Cílová skupina, regionalita, umístění</vt:lpstr>
      <vt:lpstr>ARP v síti zdravotně-sociální služeb</vt:lpstr>
      <vt:lpstr>Personální kritéria pilotní ARP I.</vt:lpstr>
      <vt:lpstr>Personální kritéria pilotní ARP II.</vt:lpstr>
      <vt:lpstr>Metodika pro spolupráci ambulance s rozšířenou péčí a praktického lékaře I.</vt:lpstr>
      <vt:lpstr>Metodika pro spolupráci ambulance s rozšířenou péčí a praktického lékaře II.</vt:lpstr>
      <vt:lpstr>Cíle spolupráce ARP a PL</vt:lpstr>
      <vt:lpstr>Jaké pacienty by měla referovat ARP do péče PL?</vt:lpstr>
      <vt:lpstr>Kdy pacienta směřovat zpět do ARP?</vt:lpstr>
      <vt:lpstr> Konzultace v ARP pro PL </vt:lpstr>
      <vt:lpstr>Příklady kvalitní spolupráce…..</vt:lpstr>
      <vt:lpstr>Děkuji za pozornost.                                        E-mail: Monika.Pavova@mzcr.cz tel: +420 725 716 765 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Jana Králíková</cp:lastModifiedBy>
  <cp:revision>369</cp:revision>
  <dcterms:created xsi:type="dcterms:W3CDTF">2014-04-10T08:06:21Z</dcterms:created>
  <dcterms:modified xsi:type="dcterms:W3CDTF">2019-05-27T13:20:01Z</dcterms:modified>
</cp:coreProperties>
</file>