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2" r:id="rId3"/>
    <p:sldId id="274" r:id="rId4"/>
    <p:sldId id="279" r:id="rId5"/>
    <p:sldId id="276" r:id="rId6"/>
    <p:sldId id="262" r:id="rId7"/>
    <p:sldId id="264" r:id="rId8"/>
    <p:sldId id="261" r:id="rId9"/>
    <p:sldId id="265" r:id="rId10"/>
    <p:sldId id="267" r:id="rId11"/>
    <p:sldId id="268" r:id="rId12"/>
    <p:sldId id="269" r:id="rId13"/>
    <p:sldId id="270" r:id="rId14"/>
    <p:sldId id="271" r:id="rId15"/>
    <p:sldId id="272" r:id="rId16"/>
    <p:sldId id="260" r:id="rId17"/>
    <p:sldId id="286" r:id="rId18"/>
    <p:sldId id="310" r:id="rId19"/>
    <p:sldId id="319" r:id="rId20"/>
    <p:sldId id="320" r:id="rId21"/>
    <p:sldId id="321" r:id="rId22"/>
    <p:sldId id="322" r:id="rId23"/>
    <p:sldId id="324" r:id="rId24"/>
    <p:sldId id="325" r:id="rId25"/>
    <p:sldId id="326" r:id="rId26"/>
    <p:sldId id="327" r:id="rId27"/>
    <p:sldId id="328" r:id="rId28"/>
    <p:sldId id="275" r:id="rId29"/>
    <p:sldId id="318" r:id="rId30"/>
    <p:sldId id="297" r:id="rId31"/>
    <p:sldId id="299" r:id="rId32"/>
    <p:sldId id="300" r:id="rId33"/>
    <p:sldId id="330" r:id="rId34"/>
    <p:sldId id="336" r:id="rId35"/>
    <p:sldId id="335" r:id="rId36"/>
    <p:sldId id="333" r:id="rId37"/>
    <p:sldId id="331" r:id="rId38"/>
    <p:sldId id="337" r:id="rId39"/>
    <p:sldId id="338" r:id="rId40"/>
    <p:sldId id="339" r:id="rId41"/>
    <p:sldId id="340" r:id="rId42"/>
    <p:sldId id="341" r:id="rId43"/>
    <p:sldId id="342" r:id="rId44"/>
    <p:sldId id="343" r:id="rId45"/>
    <p:sldId id="303" r:id="rId46"/>
    <p:sldId id="304" r:id="rId47"/>
    <p:sldId id="305" r:id="rId48"/>
    <p:sldId id="277" r:id="rId49"/>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170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a:t>Kliknutím lze upravit styl.</a:t>
            </a:r>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p>
        </p:txBody>
      </p:sp>
      <p:sp>
        <p:nvSpPr>
          <p:cNvPr id="4" name="Zástupný symbol pro datum 3"/>
          <p:cNvSpPr>
            <a:spLocks noGrp="1"/>
          </p:cNvSpPr>
          <p:nvPr>
            <p:ph type="dt" sz="half" idx="10"/>
          </p:nvPr>
        </p:nvSpPr>
        <p:spPr/>
        <p:txBody>
          <a:bodyPr/>
          <a:lstStyle/>
          <a:p>
            <a:fld id="{872506D5-4506-4D51-915D-3D5E8F9146A0}" type="datetimeFigureOut">
              <a:rPr lang="cs-CZ" smtClean="0"/>
              <a:t>28.04.2022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6723CC7D-26FD-4E06-9C90-EC9716C1278F}" type="slidenum">
              <a:rPr lang="cs-CZ" smtClean="0"/>
              <a:t>‹#›</a:t>
            </a:fld>
            <a:endParaRPr lang="cs-CZ"/>
          </a:p>
        </p:txBody>
      </p:sp>
    </p:spTree>
    <p:extLst>
      <p:ext uri="{BB962C8B-B14F-4D97-AF65-F5344CB8AC3E}">
        <p14:creationId xmlns:p14="http://schemas.microsoft.com/office/powerpoint/2010/main" val="2949829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872506D5-4506-4D51-915D-3D5E8F9146A0}" type="datetimeFigureOut">
              <a:rPr lang="cs-CZ" smtClean="0"/>
              <a:t>28.04.2022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6723CC7D-26FD-4E06-9C90-EC9716C1278F}" type="slidenum">
              <a:rPr lang="cs-CZ" smtClean="0"/>
              <a:t>‹#›</a:t>
            </a:fld>
            <a:endParaRPr lang="cs-CZ"/>
          </a:p>
        </p:txBody>
      </p:sp>
    </p:spTree>
    <p:extLst>
      <p:ext uri="{BB962C8B-B14F-4D97-AF65-F5344CB8AC3E}">
        <p14:creationId xmlns:p14="http://schemas.microsoft.com/office/powerpoint/2010/main" val="1782010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872506D5-4506-4D51-915D-3D5E8F9146A0}" type="datetimeFigureOut">
              <a:rPr lang="cs-CZ" smtClean="0"/>
              <a:t>28.04.2022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6723CC7D-26FD-4E06-9C90-EC9716C1278F}" type="slidenum">
              <a:rPr lang="cs-CZ" smtClean="0"/>
              <a:t>‹#›</a:t>
            </a:fld>
            <a:endParaRPr lang="cs-CZ"/>
          </a:p>
        </p:txBody>
      </p:sp>
    </p:spTree>
    <p:extLst>
      <p:ext uri="{BB962C8B-B14F-4D97-AF65-F5344CB8AC3E}">
        <p14:creationId xmlns:p14="http://schemas.microsoft.com/office/powerpoint/2010/main" val="4242055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872506D5-4506-4D51-915D-3D5E8F9146A0}" type="datetimeFigureOut">
              <a:rPr lang="cs-CZ" smtClean="0"/>
              <a:t>28.04.2022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6723CC7D-26FD-4E06-9C90-EC9716C1278F}" type="slidenum">
              <a:rPr lang="cs-CZ" smtClean="0"/>
              <a:t>‹#›</a:t>
            </a:fld>
            <a:endParaRPr lang="cs-CZ"/>
          </a:p>
        </p:txBody>
      </p:sp>
    </p:spTree>
    <p:extLst>
      <p:ext uri="{BB962C8B-B14F-4D97-AF65-F5344CB8AC3E}">
        <p14:creationId xmlns:p14="http://schemas.microsoft.com/office/powerpoint/2010/main" val="1244368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Kliknutím lze upravit styl.</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p>
            <a:fld id="{872506D5-4506-4D51-915D-3D5E8F9146A0}" type="datetimeFigureOut">
              <a:rPr lang="cs-CZ" smtClean="0"/>
              <a:t>28.04.2022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6723CC7D-26FD-4E06-9C90-EC9716C1278F}" type="slidenum">
              <a:rPr lang="cs-CZ" smtClean="0"/>
              <a:t>‹#›</a:t>
            </a:fld>
            <a:endParaRPr lang="cs-CZ"/>
          </a:p>
        </p:txBody>
      </p:sp>
    </p:spTree>
    <p:extLst>
      <p:ext uri="{BB962C8B-B14F-4D97-AF65-F5344CB8AC3E}">
        <p14:creationId xmlns:p14="http://schemas.microsoft.com/office/powerpoint/2010/main" val="4015388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872506D5-4506-4D51-915D-3D5E8F9146A0}" type="datetimeFigureOut">
              <a:rPr lang="cs-CZ" smtClean="0"/>
              <a:t>28.04.2022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6723CC7D-26FD-4E06-9C90-EC9716C1278F}" type="slidenum">
              <a:rPr lang="cs-CZ" smtClean="0"/>
              <a:t>‹#›</a:t>
            </a:fld>
            <a:endParaRPr lang="cs-CZ"/>
          </a:p>
        </p:txBody>
      </p:sp>
    </p:spTree>
    <p:extLst>
      <p:ext uri="{BB962C8B-B14F-4D97-AF65-F5344CB8AC3E}">
        <p14:creationId xmlns:p14="http://schemas.microsoft.com/office/powerpoint/2010/main" val="2385653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Kliknutím lze upravit styl.</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872506D5-4506-4D51-915D-3D5E8F9146A0}" type="datetimeFigureOut">
              <a:rPr lang="cs-CZ" smtClean="0"/>
              <a:t>28.04.2022</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6723CC7D-26FD-4E06-9C90-EC9716C1278F}" type="slidenum">
              <a:rPr lang="cs-CZ" smtClean="0"/>
              <a:t>‹#›</a:t>
            </a:fld>
            <a:endParaRPr lang="cs-CZ"/>
          </a:p>
        </p:txBody>
      </p:sp>
    </p:spTree>
    <p:extLst>
      <p:ext uri="{BB962C8B-B14F-4D97-AF65-F5344CB8AC3E}">
        <p14:creationId xmlns:p14="http://schemas.microsoft.com/office/powerpoint/2010/main" val="24763337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2"/>
          <p:cNvSpPr>
            <a:spLocks noGrp="1"/>
          </p:cNvSpPr>
          <p:nvPr>
            <p:ph type="dt" sz="half" idx="10"/>
          </p:nvPr>
        </p:nvSpPr>
        <p:spPr/>
        <p:txBody>
          <a:bodyPr/>
          <a:lstStyle/>
          <a:p>
            <a:fld id="{872506D5-4506-4D51-915D-3D5E8F9146A0}" type="datetimeFigureOut">
              <a:rPr lang="cs-CZ" smtClean="0"/>
              <a:t>28.04.2022</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6723CC7D-26FD-4E06-9C90-EC9716C1278F}" type="slidenum">
              <a:rPr lang="cs-CZ" smtClean="0"/>
              <a:t>‹#›</a:t>
            </a:fld>
            <a:endParaRPr lang="cs-CZ"/>
          </a:p>
        </p:txBody>
      </p:sp>
    </p:spTree>
    <p:extLst>
      <p:ext uri="{BB962C8B-B14F-4D97-AF65-F5344CB8AC3E}">
        <p14:creationId xmlns:p14="http://schemas.microsoft.com/office/powerpoint/2010/main" val="1830061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872506D5-4506-4D51-915D-3D5E8F9146A0}" type="datetimeFigureOut">
              <a:rPr lang="cs-CZ" smtClean="0"/>
              <a:t>28.04.2022</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6723CC7D-26FD-4E06-9C90-EC9716C1278F}" type="slidenum">
              <a:rPr lang="cs-CZ" smtClean="0"/>
              <a:t>‹#›</a:t>
            </a:fld>
            <a:endParaRPr lang="cs-CZ"/>
          </a:p>
        </p:txBody>
      </p:sp>
    </p:spTree>
    <p:extLst>
      <p:ext uri="{BB962C8B-B14F-4D97-AF65-F5344CB8AC3E}">
        <p14:creationId xmlns:p14="http://schemas.microsoft.com/office/powerpoint/2010/main" val="35474006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a:t>Kliknutím lze upravit styl.</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872506D5-4506-4D51-915D-3D5E8F9146A0}" type="datetimeFigureOut">
              <a:rPr lang="cs-CZ" smtClean="0"/>
              <a:t>28.04.2022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6723CC7D-26FD-4E06-9C90-EC9716C1278F}" type="slidenum">
              <a:rPr lang="cs-CZ" smtClean="0"/>
              <a:t>‹#›</a:t>
            </a:fld>
            <a:endParaRPr lang="cs-CZ"/>
          </a:p>
        </p:txBody>
      </p:sp>
    </p:spTree>
    <p:extLst>
      <p:ext uri="{BB962C8B-B14F-4D97-AF65-F5344CB8AC3E}">
        <p14:creationId xmlns:p14="http://schemas.microsoft.com/office/powerpoint/2010/main" val="270964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Kliknutím lze upravit styl.</a:t>
            </a:r>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872506D5-4506-4D51-915D-3D5E8F9146A0}" type="datetimeFigureOut">
              <a:rPr lang="cs-CZ" smtClean="0"/>
              <a:t>28.04.2022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6723CC7D-26FD-4E06-9C90-EC9716C1278F}" type="slidenum">
              <a:rPr lang="cs-CZ" smtClean="0"/>
              <a:t>‹#›</a:t>
            </a:fld>
            <a:endParaRPr lang="cs-CZ"/>
          </a:p>
        </p:txBody>
      </p:sp>
    </p:spTree>
    <p:extLst>
      <p:ext uri="{BB962C8B-B14F-4D97-AF65-F5344CB8AC3E}">
        <p14:creationId xmlns:p14="http://schemas.microsoft.com/office/powerpoint/2010/main" val="39175181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2506D5-4506-4D51-915D-3D5E8F9146A0}" type="datetimeFigureOut">
              <a:rPr lang="cs-CZ" smtClean="0"/>
              <a:t>28.04.2022</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23CC7D-26FD-4E06-9C90-EC9716C1278F}" type="slidenum">
              <a:rPr lang="cs-CZ" smtClean="0"/>
              <a:t>‹#›</a:t>
            </a:fld>
            <a:endParaRPr lang="cs-CZ"/>
          </a:p>
        </p:txBody>
      </p:sp>
    </p:spTree>
    <p:extLst>
      <p:ext uri="{BB962C8B-B14F-4D97-AF65-F5344CB8AC3E}">
        <p14:creationId xmlns:p14="http://schemas.microsoft.com/office/powerpoint/2010/main" val="6248854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1844825"/>
            <a:ext cx="7772400" cy="1755626"/>
          </a:xfrm>
        </p:spPr>
        <p:txBody>
          <a:bodyPr>
            <a:normAutofit/>
          </a:bodyPr>
          <a:lstStyle/>
          <a:p>
            <a:r>
              <a:rPr lang="cs-CZ" b="1" dirty="0">
                <a:solidFill>
                  <a:srgbClr val="FF0000"/>
                </a:solidFill>
              </a:rPr>
              <a:t>Místních poplatky </a:t>
            </a:r>
            <a:br>
              <a:rPr lang="cs-CZ" b="1" dirty="0">
                <a:solidFill>
                  <a:srgbClr val="FF0000"/>
                </a:solidFill>
              </a:rPr>
            </a:br>
            <a:r>
              <a:rPr lang="cs-CZ" sz="3200" b="1" dirty="0">
                <a:solidFill>
                  <a:srgbClr val="FF0000"/>
                </a:solidFill>
              </a:rPr>
              <a:t>po zásadních novelách</a:t>
            </a:r>
          </a:p>
        </p:txBody>
      </p:sp>
      <p:sp>
        <p:nvSpPr>
          <p:cNvPr id="3" name="Podnadpis 2"/>
          <p:cNvSpPr>
            <a:spLocks noGrp="1"/>
          </p:cNvSpPr>
          <p:nvPr>
            <p:ph type="subTitle" idx="1"/>
          </p:nvPr>
        </p:nvSpPr>
        <p:spPr/>
        <p:txBody>
          <a:bodyPr/>
          <a:lstStyle/>
          <a:p>
            <a:r>
              <a:rPr lang="cs-CZ" b="1" dirty="0">
                <a:solidFill>
                  <a:schemeClr val="tx1"/>
                </a:solidFill>
              </a:rPr>
              <a:t>JUDr. Zdeňka Jirásková</a:t>
            </a:r>
          </a:p>
        </p:txBody>
      </p:sp>
    </p:spTree>
    <p:extLst>
      <p:ext uri="{BB962C8B-B14F-4D97-AF65-F5344CB8AC3E}">
        <p14:creationId xmlns:p14="http://schemas.microsoft.com/office/powerpoint/2010/main" val="36862133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text 1"/>
          <p:cNvSpPr>
            <a:spLocks noGrp="1"/>
          </p:cNvSpPr>
          <p:nvPr>
            <p:ph type="body" idx="1"/>
          </p:nvPr>
        </p:nvSpPr>
        <p:spPr>
          <a:xfrm>
            <a:off x="466725" y="1012825"/>
            <a:ext cx="8220075" cy="5224463"/>
          </a:xfrm>
        </p:spPr>
        <p:txBody>
          <a:bodyPr>
            <a:normAutofit/>
          </a:bodyPr>
          <a:lstStyle/>
          <a:p>
            <a:pPr marL="154451" indent="0">
              <a:buFontTx/>
              <a:buNone/>
              <a:defRPr/>
            </a:pPr>
            <a:r>
              <a:rPr lang="cs-CZ" sz="2800" b="1" dirty="0">
                <a:solidFill>
                  <a:srgbClr val="FF0000"/>
                </a:solidFill>
              </a:rPr>
              <a:t>Fyzická osoba</a:t>
            </a:r>
          </a:p>
          <a:p>
            <a:pPr>
              <a:buFont typeface="Wingdings" panose="05000000000000000000" pitchFamily="2" charset="2"/>
              <a:buChar char="Ø"/>
              <a:defRPr/>
            </a:pPr>
            <a:r>
              <a:rPr lang="cs-CZ" sz="2400" dirty="0"/>
              <a:t>nevidomá, os. závislá na pomoci jiné FO, držitel ZTP/P a její průvodce</a:t>
            </a:r>
          </a:p>
          <a:p>
            <a:pPr>
              <a:buFont typeface="Wingdings" panose="05000000000000000000" pitchFamily="2" charset="2"/>
              <a:buChar char="Ø"/>
              <a:defRPr/>
            </a:pPr>
            <a:r>
              <a:rPr lang="cs-CZ" sz="2400" dirty="0"/>
              <a:t>mladší 18 let</a:t>
            </a:r>
          </a:p>
          <a:p>
            <a:pPr algn="just">
              <a:buFont typeface="Wingdings" panose="05000000000000000000" pitchFamily="2" charset="2"/>
              <a:buChar char="Ø"/>
              <a:defRPr/>
            </a:pPr>
            <a:r>
              <a:rPr lang="cs-CZ" sz="2400" dirty="0"/>
              <a:t>hospitalizovaná na území obce ve zdravotnickém zařízení poskytovatele lůžkové péče s výjimkou osoby, které je poskytována lázeňská léčebně rehabilitační péče,</a:t>
            </a:r>
          </a:p>
          <a:p>
            <a:pPr>
              <a:buFont typeface="Wingdings" panose="05000000000000000000" pitchFamily="2" charset="2"/>
              <a:buChar char="Ø"/>
              <a:defRPr/>
            </a:pPr>
            <a:r>
              <a:rPr lang="cs-CZ" sz="2400" dirty="0"/>
              <a:t>pečující o děti na zotavovací akci nebo jiné podobné akci</a:t>
            </a:r>
          </a:p>
          <a:p>
            <a:pPr>
              <a:buFont typeface="Wingdings" panose="05000000000000000000" pitchFamily="2" charset="2"/>
              <a:buChar char="Ø"/>
              <a:defRPr/>
            </a:pPr>
            <a:r>
              <a:rPr lang="cs-CZ" sz="2400" dirty="0"/>
              <a:t>vykonávající na území obce sezónní práci pro PO nebo podnikající FO</a:t>
            </a:r>
            <a:endParaRPr lang="cs-CZ" sz="2100" dirty="0"/>
          </a:p>
          <a:p>
            <a:pPr>
              <a:buFont typeface="Wingdings" panose="05000000000000000000" pitchFamily="2" charset="2"/>
              <a:buChar char="Ø"/>
              <a:defRPr/>
            </a:pPr>
            <a:endParaRPr lang="cs-CZ" sz="2100" dirty="0"/>
          </a:p>
          <a:p>
            <a:pPr>
              <a:buFont typeface="Wingdings" panose="05000000000000000000" pitchFamily="2" charset="2"/>
              <a:buChar char="Ø"/>
              <a:defRPr/>
            </a:pPr>
            <a:endParaRPr lang="cs-CZ" sz="2100" dirty="0"/>
          </a:p>
        </p:txBody>
      </p:sp>
      <p:sp>
        <p:nvSpPr>
          <p:cNvPr id="7171" name="Nadpis 2"/>
          <p:cNvSpPr>
            <a:spLocks noGrp="1"/>
          </p:cNvSpPr>
          <p:nvPr>
            <p:ph type="title"/>
          </p:nvPr>
        </p:nvSpPr>
        <p:spPr>
          <a:xfrm>
            <a:off x="401638" y="425450"/>
            <a:ext cx="8220075" cy="446088"/>
          </a:xfrm>
        </p:spPr>
        <p:txBody>
          <a:bodyPr>
            <a:noAutofit/>
          </a:bodyPr>
          <a:lstStyle/>
          <a:p>
            <a:r>
              <a:rPr lang="cs-CZ" altLang="cs-CZ" sz="3200" b="1" dirty="0">
                <a:solidFill>
                  <a:srgbClr val="0070C0"/>
                </a:solidFill>
              </a:rPr>
              <a:t>Poplatek z pobytu - osvobození</a:t>
            </a:r>
          </a:p>
        </p:txBody>
      </p:sp>
    </p:spTree>
    <p:extLst>
      <p:ext uri="{BB962C8B-B14F-4D97-AF65-F5344CB8AC3E}">
        <p14:creationId xmlns:p14="http://schemas.microsoft.com/office/powerpoint/2010/main" val="2069067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78098"/>
          </a:xfrm>
        </p:spPr>
        <p:txBody>
          <a:bodyPr>
            <a:normAutofit/>
          </a:bodyPr>
          <a:lstStyle/>
          <a:p>
            <a:r>
              <a:rPr lang="cs-CZ" sz="3200" b="1" dirty="0">
                <a:solidFill>
                  <a:srgbClr val="0070C0"/>
                </a:solidFill>
              </a:rPr>
              <a:t>Poplatek z pobytu - osvobození</a:t>
            </a:r>
          </a:p>
        </p:txBody>
      </p:sp>
      <p:sp>
        <p:nvSpPr>
          <p:cNvPr id="3" name="Zástupný symbol pro obsah 2"/>
          <p:cNvSpPr>
            <a:spLocks noGrp="1"/>
          </p:cNvSpPr>
          <p:nvPr>
            <p:ph idx="1"/>
          </p:nvPr>
        </p:nvSpPr>
        <p:spPr>
          <a:xfrm>
            <a:off x="467544" y="1196752"/>
            <a:ext cx="8229600" cy="4929411"/>
          </a:xfrm>
        </p:spPr>
        <p:txBody>
          <a:bodyPr>
            <a:normAutofit/>
          </a:bodyPr>
          <a:lstStyle/>
          <a:p>
            <a:pPr marL="0" indent="0">
              <a:buNone/>
              <a:defRPr/>
            </a:pPr>
            <a:r>
              <a:rPr lang="cs-CZ" sz="2400" b="1" dirty="0">
                <a:solidFill>
                  <a:srgbClr val="FF0000"/>
                </a:solidFill>
              </a:rPr>
              <a:t>Fyzická osoba pobývající na území obce </a:t>
            </a:r>
          </a:p>
          <a:p>
            <a:pPr>
              <a:buFont typeface="Wingdings" panose="05000000000000000000" pitchFamily="2" charset="2"/>
              <a:buChar char="Ø"/>
              <a:defRPr/>
            </a:pPr>
            <a:r>
              <a:rPr lang="cs-CZ" sz="2400" dirty="0"/>
              <a:t>  ve školském zařízení pro výkon ústavní nebo ochranné výchovy</a:t>
            </a:r>
          </a:p>
          <a:p>
            <a:pPr>
              <a:buFont typeface="Wingdings" panose="05000000000000000000" pitchFamily="2" charset="2"/>
              <a:buChar char="Ø"/>
              <a:defRPr/>
            </a:pPr>
            <a:r>
              <a:rPr lang="cs-CZ" sz="2400" dirty="0"/>
              <a:t> v zařízení poskytujícím ubytování podle zák. upravujícího sociálních služby</a:t>
            </a:r>
          </a:p>
          <a:p>
            <a:pPr>
              <a:buFont typeface="Wingdings" panose="05000000000000000000" pitchFamily="2" charset="2"/>
              <a:buChar char="Ø"/>
              <a:defRPr/>
            </a:pPr>
            <a:r>
              <a:rPr lang="cs-CZ" sz="2400" dirty="0"/>
              <a:t> v zařízení sloužících lidem v ohrožení nebo nouzi</a:t>
            </a:r>
          </a:p>
          <a:p>
            <a:pPr algn="just">
              <a:buFont typeface="Wingdings" panose="05000000000000000000" pitchFamily="2" charset="2"/>
              <a:buChar char="Ø"/>
              <a:defRPr/>
            </a:pPr>
            <a:r>
              <a:rPr lang="cs-CZ" sz="2400" dirty="0"/>
              <a:t>  za účelem výkonu záchranných nebo likvidačních prací podle zákona o integrovaném záchranném systému</a:t>
            </a:r>
          </a:p>
          <a:p>
            <a:pPr marL="0" indent="0">
              <a:buNone/>
              <a:defRPr/>
            </a:pPr>
            <a:r>
              <a:rPr lang="cs-CZ" sz="2400" dirty="0"/>
              <a:t>Osvobozen je přísl. bezpečnostního sboru, voják v činné službě, státní zaměstnanec nebo zaměstnanec ČR pobývající v zařízení ve vlastnictví ČR nebo obce v souvislosti s plněním služebních nebo pracovních úkolů</a:t>
            </a:r>
          </a:p>
          <a:p>
            <a:endParaRPr lang="cs-CZ" dirty="0"/>
          </a:p>
        </p:txBody>
      </p:sp>
    </p:spTree>
    <p:extLst>
      <p:ext uri="{BB962C8B-B14F-4D97-AF65-F5344CB8AC3E}">
        <p14:creationId xmlns:p14="http://schemas.microsoft.com/office/powerpoint/2010/main" val="27797290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text 1"/>
          <p:cNvSpPr>
            <a:spLocks noGrp="1"/>
          </p:cNvSpPr>
          <p:nvPr>
            <p:ph type="body" idx="1"/>
          </p:nvPr>
        </p:nvSpPr>
        <p:spPr>
          <a:xfrm>
            <a:off x="457200" y="1124744"/>
            <a:ext cx="8229600" cy="5001419"/>
          </a:xfrm>
        </p:spPr>
        <p:txBody>
          <a:bodyPr/>
          <a:lstStyle/>
          <a:p>
            <a:pPr>
              <a:buFont typeface="Wingdings" panose="05000000000000000000" pitchFamily="2" charset="2"/>
              <a:buChar char="Ø"/>
              <a:defRPr/>
            </a:pPr>
            <a:r>
              <a:rPr lang="cs-CZ" sz="2800" b="1" dirty="0">
                <a:solidFill>
                  <a:srgbClr val="FF0000"/>
                </a:solidFill>
              </a:rPr>
              <a:t>Základ</a:t>
            </a:r>
            <a:r>
              <a:rPr lang="cs-CZ" sz="2500" dirty="0">
                <a:solidFill>
                  <a:srgbClr val="FF0000"/>
                </a:solidFill>
              </a:rPr>
              <a:t> </a:t>
            </a:r>
            <a:r>
              <a:rPr lang="cs-CZ" sz="2500" dirty="0"/>
              <a:t>- </a:t>
            </a:r>
            <a:r>
              <a:rPr lang="cs-CZ" sz="2800" dirty="0"/>
              <a:t>počet započatých dnů, s výjimkou dne</a:t>
            </a:r>
          </a:p>
          <a:p>
            <a:pPr marL="154451" indent="0">
              <a:buFontTx/>
              <a:buNone/>
              <a:defRPr/>
            </a:pPr>
            <a:r>
              <a:rPr lang="cs-CZ" sz="2800" dirty="0"/>
              <a:t>                 počátku pobytu</a:t>
            </a:r>
          </a:p>
          <a:p>
            <a:pPr>
              <a:buFont typeface="Wingdings" panose="05000000000000000000" pitchFamily="2" charset="2"/>
              <a:buChar char="Ø"/>
              <a:defRPr/>
            </a:pPr>
            <a:endParaRPr lang="cs-CZ" sz="2500" dirty="0">
              <a:solidFill>
                <a:srgbClr val="FF0000"/>
              </a:solidFill>
            </a:endParaRPr>
          </a:p>
          <a:p>
            <a:pPr marL="154451" indent="0">
              <a:buFontTx/>
              <a:buNone/>
              <a:defRPr/>
            </a:pPr>
            <a:endParaRPr lang="cs-CZ" sz="2500" dirty="0">
              <a:solidFill>
                <a:srgbClr val="FF0000"/>
              </a:solidFill>
            </a:endParaRPr>
          </a:p>
          <a:p>
            <a:pPr>
              <a:buFont typeface="Wingdings" panose="05000000000000000000" pitchFamily="2" charset="2"/>
              <a:buChar char="Ø"/>
              <a:defRPr/>
            </a:pPr>
            <a:r>
              <a:rPr lang="cs-CZ" sz="2800" b="1" dirty="0">
                <a:solidFill>
                  <a:srgbClr val="FF0000"/>
                </a:solidFill>
              </a:rPr>
              <a:t>Sazba</a:t>
            </a:r>
            <a:r>
              <a:rPr lang="cs-CZ" sz="2100" dirty="0">
                <a:solidFill>
                  <a:srgbClr val="FF0000"/>
                </a:solidFill>
              </a:rPr>
              <a:t> </a:t>
            </a:r>
            <a:r>
              <a:rPr lang="cs-CZ" sz="2500" dirty="0"/>
              <a:t>-</a:t>
            </a:r>
            <a:r>
              <a:rPr lang="cs-CZ" sz="2500" dirty="0">
                <a:solidFill>
                  <a:srgbClr val="FF0000"/>
                </a:solidFill>
              </a:rPr>
              <a:t>  </a:t>
            </a:r>
            <a:r>
              <a:rPr lang="cs-CZ" sz="2800" dirty="0"/>
              <a:t>až 50 Kč</a:t>
            </a:r>
          </a:p>
          <a:p>
            <a:pPr marL="0" indent="0">
              <a:buNone/>
              <a:defRPr/>
            </a:pPr>
            <a:r>
              <a:rPr lang="cs-CZ" sz="2800" dirty="0"/>
              <a:t>            </a:t>
            </a:r>
            <a:endParaRPr lang="cs-CZ" sz="2500" b="1" dirty="0"/>
          </a:p>
          <a:p>
            <a:pPr>
              <a:buFont typeface="Wingdings" panose="05000000000000000000" pitchFamily="2" charset="2"/>
              <a:buChar char="Ø"/>
              <a:defRPr/>
            </a:pPr>
            <a:endParaRPr lang="cs-CZ" sz="2100" dirty="0"/>
          </a:p>
          <a:p>
            <a:pPr>
              <a:buFont typeface="Wingdings" panose="05000000000000000000" pitchFamily="2" charset="2"/>
              <a:buChar char="Ø"/>
              <a:defRPr/>
            </a:pPr>
            <a:r>
              <a:rPr lang="cs-CZ" sz="2800" b="1" dirty="0">
                <a:solidFill>
                  <a:srgbClr val="FF0000"/>
                </a:solidFill>
              </a:rPr>
              <a:t>Výpočet</a:t>
            </a:r>
            <a:r>
              <a:rPr lang="cs-CZ" sz="2100" dirty="0"/>
              <a:t> </a:t>
            </a:r>
            <a:r>
              <a:rPr lang="cs-CZ" sz="2500" dirty="0"/>
              <a:t>– </a:t>
            </a:r>
            <a:r>
              <a:rPr lang="cs-CZ" sz="2800" dirty="0"/>
              <a:t>součin základu a sazby</a:t>
            </a:r>
          </a:p>
        </p:txBody>
      </p:sp>
      <p:sp>
        <p:nvSpPr>
          <p:cNvPr id="8195" name="Nadpis 2"/>
          <p:cNvSpPr>
            <a:spLocks noGrp="1"/>
          </p:cNvSpPr>
          <p:nvPr>
            <p:ph type="title"/>
          </p:nvPr>
        </p:nvSpPr>
        <p:spPr>
          <a:xfrm>
            <a:off x="401638" y="425450"/>
            <a:ext cx="7688262" cy="419100"/>
          </a:xfrm>
        </p:spPr>
        <p:txBody>
          <a:bodyPr>
            <a:noAutofit/>
          </a:bodyPr>
          <a:lstStyle/>
          <a:p>
            <a:r>
              <a:rPr lang="cs-CZ" altLang="cs-CZ" sz="3200" b="1" dirty="0">
                <a:solidFill>
                  <a:srgbClr val="0070C0"/>
                </a:solidFill>
              </a:rPr>
              <a:t>Poplatek z pobytu</a:t>
            </a:r>
          </a:p>
        </p:txBody>
      </p:sp>
    </p:spTree>
    <p:extLst>
      <p:ext uri="{BB962C8B-B14F-4D97-AF65-F5344CB8AC3E}">
        <p14:creationId xmlns:p14="http://schemas.microsoft.com/office/powerpoint/2010/main" val="10164727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634082"/>
          </a:xfrm>
        </p:spPr>
        <p:txBody>
          <a:bodyPr>
            <a:normAutofit/>
          </a:bodyPr>
          <a:lstStyle/>
          <a:p>
            <a:r>
              <a:rPr lang="cs-CZ" sz="3200" b="1" dirty="0">
                <a:solidFill>
                  <a:srgbClr val="0070C0"/>
                </a:solidFill>
              </a:rPr>
              <a:t>Evidenční povinnost plátce poplatku</a:t>
            </a:r>
          </a:p>
        </p:txBody>
      </p:sp>
      <p:sp>
        <p:nvSpPr>
          <p:cNvPr id="3" name="Zástupný symbol pro obsah 2"/>
          <p:cNvSpPr>
            <a:spLocks noGrp="1"/>
          </p:cNvSpPr>
          <p:nvPr>
            <p:ph idx="1"/>
          </p:nvPr>
        </p:nvSpPr>
        <p:spPr>
          <a:xfrm>
            <a:off x="457200" y="1124744"/>
            <a:ext cx="8229600" cy="5001419"/>
          </a:xfrm>
        </p:spPr>
        <p:txBody>
          <a:bodyPr>
            <a:normAutofit lnSpcReduction="10000"/>
          </a:bodyPr>
          <a:lstStyle/>
          <a:p>
            <a:pPr>
              <a:buFont typeface="Wingdings" panose="05000000000000000000" pitchFamily="2" charset="2"/>
              <a:buChar char="Ø"/>
            </a:pPr>
            <a:r>
              <a:rPr lang="cs-CZ" sz="2400" b="1" dirty="0">
                <a:solidFill>
                  <a:srgbClr val="FF0000"/>
                </a:solidFill>
              </a:rPr>
              <a:t>Povinnost vést v písemně nebo elektronicky EK</a:t>
            </a:r>
          </a:p>
          <a:p>
            <a:pPr>
              <a:buFont typeface="Wingdings" panose="05000000000000000000" pitchFamily="2" charset="2"/>
              <a:buChar char="Ø"/>
            </a:pPr>
            <a:r>
              <a:rPr lang="cs-CZ" sz="2400" b="1" dirty="0">
                <a:solidFill>
                  <a:srgbClr val="FF0000"/>
                </a:solidFill>
              </a:rPr>
              <a:t>Povinné údaje </a:t>
            </a:r>
            <a:r>
              <a:rPr lang="cs-CZ" sz="2400" dirty="0"/>
              <a:t>– den počátku a konce pobytu</a:t>
            </a:r>
          </a:p>
          <a:p>
            <a:pPr marL="0" indent="0">
              <a:buNone/>
            </a:pPr>
            <a:r>
              <a:rPr lang="cs-CZ" sz="2400" dirty="0"/>
              <a:t>                                - jméno, příjmení, adresa poplatníka</a:t>
            </a:r>
          </a:p>
          <a:p>
            <a:pPr marL="0" indent="0">
              <a:buNone/>
            </a:pPr>
            <a:r>
              <a:rPr lang="cs-CZ" sz="2400" dirty="0"/>
              <a:t>                                - datum narození</a:t>
            </a:r>
          </a:p>
          <a:p>
            <a:pPr marL="0" indent="0">
              <a:buNone/>
            </a:pPr>
            <a:r>
              <a:rPr lang="cs-CZ" sz="2400" dirty="0"/>
              <a:t>                                - číslo a druh průkazu totožnosti</a:t>
            </a:r>
          </a:p>
          <a:p>
            <a:pPr marL="0" indent="0">
              <a:buNone/>
            </a:pPr>
            <a:r>
              <a:rPr lang="cs-CZ" sz="2400" dirty="0"/>
              <a:t>                                - výše vybraného poplatku nebo důvod</a:t>
            </a:r>
          </a:p>
          <a:p>
            <a:pPr marL="0" indent="0">
              <a:buNone/>
            </a:pPr>
            <a:r>
              <a:rPr lang="cs-CZ" sz="2400" dirty="0"/>
              <a:t>                                   osvobození</a:t>
            </a:r>
          </a:p>
          <a:p>
            <a:pPr marL="0" indent="0" algn="just">
              <a:buNone/>
            </a:pPr>
            <a:r>
              <a:rPr lang="cs-CZ" sz="2400" dirty="0"/>
              <a:t>Zápisy musí vést správně, úplně, průkazně, přehledně, srozumitelně  způsobem zaručujícím trvalost zápisů a v časové posloupnosti.</a:t>
            </a:r>
          </a:p>
          <a:p>
            <a:pPr marL="0" indent="0" algn="just">
              <a:buNone/>
            </a:pPr>
            <a:r>
              <a:rPr lang="cs-CZ" sz="2400" dirty="0"/>
              <a:t>Je povinen uchovávat EK podobu 6 let ode dne provedení posledního zápisu.</a:t>
            </a:r>
          </a:p>
        </p:txBody>
      </p:sp>
    </p:spTree>
    <p:extLst>
      <p:ext uri="{BB962C8B-B14F-4D97-AF65-F5344CB8AC3E}">
        <p14:creationId xmlns:p14="http://schemas.microsoft.com/office/powerpoint/2010/main" val="34939297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562074"/>
          </a:xfrm>
        </p:spPr>
        <p:txBody>
          <a:bodyPr>
            <a:noAutofit/>
          </a:bodyPr>
          <a:lstStyle/>
          <a:p>
            <a:r>
              <a:rPr lang="cs-CZ" sz="3200" b="1" dirty="0">
                <a:solidFill>
                  <a:srgbClr val="0070C0"/>
                </a:solidFill>
              </a:rPr>
              <a:t>EP ve zjednodušeném rozsahu</a:t>
            </a:r>
          </a:p>
        </p:txBody>
      </p:sp>
      <p:sp>
        <p:nvSpPr>
          <p:cNvPr id="3" name="Zástupný symbol pro obsah 2"/>
          <p:cNvSpPr>
            <a:spLocks noGrp="1"/>
          </p:cNvSpPr>
          <p:nvPr>
            <p:ph idx="1"/>
          </p:nvPr>
        </p:nvSpPr>
        <p:spPr>
          <a:xfrm>
            <a:off x="457200" y="1052736"/>
            <a:ext cx="8229600" cy="5073427"/>
          </a:xfrm>
        </p:spPr>
        <p:txBody>
          <a:bodyPr>
            <a:normAutofit/>
          </a:bodyPr>
          <a:lstStyle/>
          <a:p>
            <a:pPr marL="0" indent="0">
              <a:buNone/>
            </a:pPr>
            <a:r>
              <a:rPr lang="cs-CZ" sz="2400" dirty="0"/>
              <a:t>Pořadatel kulturní nebo sportovní akce, který důvodně předpokládá, že poskytne pobyt</a:t>
            </a:r>
          </a:p>
          <a:p>
            <a:pPr>
              <a:buFontTx/>
              <a:buChar char="-"/>
            </a:pPr>
            <a:r>
              <a:rPr lang="cs-CZ" sz="2400" dirty="0"/>
              <a:t>nejméně 1000 účastníkům akce</a:t>
            </a:r>
          </a:p>
          <a:p>
            <a:pPr>
              <a:buFontTx/>
              <a:buChar char="-"/>
            </a:pPr>
            <a:r>
              <a:rPr lang="cs-CZ" sz="2400" b="1" dirty="0">
                <a:solidFill>
                  <a:srgbClr val="FF0000"/>
                </a:solidFill>
              </a:rPr>
              <a:t>oznámí</a:t>
            </a:r>
            <a:r>
              <a:rPr lang="cs-CZ" sz="2400" dirty="0"/>
              <a:t> správci poplatku záměr plnit EP ve zjednodušeném rozsahu nejméně 60 dnů přede dnem zahájení poskytování pobytu</a:t>
            </a:r>
          </a:p>
          <a:p>
            <a:pPr marL="0" indent="0">
              <a:buNone/>
            </a:pPr>
            <a:r>
              <a:rPr lang="cs-CZ" sz="2400" b="1" dirty="0">
                <a:solidFill>
                  <a:srgbClr val="FF0000"/>
                </a:solidFill>
              </a:rPr>
              <a:t>Oznámení</a:t>
            </a:r>
            <a:r>
              <a:rPr lang="cs-CZ" sz="2400" dirty="0"/>
              <a:t> musí obsahovat – počátek a konec akce</a:t>
            </a:r>
          </a:p>
          <a:p>
            <a:pPr marL="0" indent="0">
              <a:buNone/>
            </a:pPr>
            <a:r>
              <a:rPr lang="cs-CZ" sz="2400" dirty="0"/>
              <a:t>                                                  - název a druh akce</a:t>
            </a:r>
          </a:p>
          <a:p>
            <a:pPr marL="0" indent="0">
              <a:buNone/>
            </a:pPr>
            <a:r>
              <a:rPr lang="cs-CZ" sz="2400" dirty="0"/>
              <a:t>                                                  - zařízení a místa, kde bude</a:t>
            </a:r>
          </a:p>
          <a:p>
            <a:pPr marL="0" indent="0">
              <a:buNone/>
            </a:pPr>
            <a:r>
              <a:rPr lang="cs-CZ" sz="2400" dirty="0"/>
              <a:t>                                                    poskytován pobyt</a:t>
            </a:r>
          </a:p>
          <a:p>
            <a:pPr marL="0" indent="0">
              <a:buNone/>
            </a:pPr>
            <a:r>
              <a:rPr lang="cs-CZ" sz="2400" dirty="0"/>
              <a:t>Správce poplatku vydává pouze negativní </a:t>
            </a:r>
            <a:r>
              <a:rPr lang="cs-CZ" sz="2400" b="1" dirty="0">
                <a:solidFill>
                  <a:srgbClr val="FF0000"/>
                </a:solidFill>
              </a:rPr>
              <a:t>rozhodnutí</a:t>
            </a:r>
            <a:r>
              <a:rPr lang="cs-CZ" sz="2400" dirty="0"/>
              <a:t>, a to nejpozději do 15 dnů ode dne oznámení. </a:t>
            </a:r>
          </a:p>
        </p:txBody>
      </p:sp>
    </p:spTree>
    <p:extLst>
      <p:ext uri="{BB962C8B-B14F-4D97-AF65-F5344CB8AC3E}">
        <p14:creationId xmlns:p14="http://schemas.microsoft.com/office/powerpoint/2010/main" val="4296875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634082"/>
          </a:xfrm>
        </p:spPr>
        <p:txBody>
          <a:bodyPr>
            <a:normAutofit/>
          </a:bodyPr>
          <a:lstStyle/>
          <a:p>
            <a:r>
              <a:rPr lang="cs-CZ" sz="3200" b="1" dirty="0">
                <a:solidFill>
                  <a:srgbClr val="0070C0"/>
                </a:solidFill>
              </a:rPr>
              <a:t>EP ve zjednodušeném rozsahu</a:t>
            </a:r>
            <a:endParaRPr lang="cs-CZ" sz="3200" dirty="0">
              <a:solidFill>
                <a:srgbClr val="0070C0"/>
              </a:solidFill>
            </a:endParaRPr>
          </a:p>
        </p:txBody>
      </p:sp>
      <p:sp>
        <p:nvSpPr>
          <p:cNvPr id="3" name="Zástupný symbol pro obsah 2"/>
          <p:cNvSpPr>
            <a:spLocks noGrp="1"/>
          </p:cNvSpPr>
          <p:nvPr>
            <p:ph idx="1"/>
          </p:nvPr>
        </p:nvSpPr>
        <p:spPr>
          <a:xfrm>
            <a:off x="457200" y="980728"/>
            <a:ext cx="8229600" cy="5145435"/>
          </a:xfrm>
        </p:spPr>
        <p:txBody>
          <a:bodyPr>
            <a:normAutofit/>
          </a:bodyPr>
          <a:lstStyle/>
          <a:p>
            <a:pPr marL="0" indent="0">
              <a:buNone/>
            </a:pPr>
            <a:r>
              <a:rPr lang="cs-CZ" sz="2800" b="1" dirty="0">
                <a:solidFill>
                  <a:srgbClr val="FF0000"/>
                </a:solidFill>
              </a:rPr>
              <a:t>V EK vedou plátci poplatku pouze údaje </a:t>
            </a:r>
          </a:p>
          <a:p>
            <a:pPr>
              <a:buFont typeface="Wingdings" panose="05000000000000000000" pitchFamily="2" charset="2"/>
              <a:buChar char="Ø"/>
            </a:pPr>
            <a:r>
              <a:rPr lang="cs-CZ" sz="2400" dirty="0"/>
              <a:t>den počátku a den konce konání akce</a:t>
            </a:r>
          </a:p>
          <a:p>
            <a:pPr>
              <a:buFont typeface="Wingdings" panose="05000000000000000000" pitchFamily="2" charset="2"/>
              <a:buChar char="Ø"/>
            </a:pPr>
            <a:r>
              <a:rPr lang="cs-CZ" sz="2400" dirty="0"/>
              <a:t>název a druh akce</a:t>
            </a:r>
          </a:p>
          <a:p>
            <a:pPr>
              <a:buFont typeface="Wingdings" panose="05000000000000000000" pitchFamily="2" charset="2"/>
              <a:buChar char="Ø"/>
            </a:pPr>
            <a:r>
              <a:rPr lang="cs-CZ" sz="2400" dirty="0"/>
              <a:t>jednotlivá zařízení a místa, ve kterých se bude poskytovat pobyt</a:t>
            </a:r>
          </a:p>
          <a:p>
            <a:pPr>
              <a:buFont typeface="Wingdings" panose="05000000000000000000" pitchFamily="2" charset="2"/>
              <a:buChar char="Ø"/>
            </a:pPr>
            <a:r>
              <a:rPr lang="cs-CZ" sz="2400" dirty="0"/>
              <a:t>souhrnné údaje o počtu účastníků, kterým byl poskytnut pobyt, a o výši vybraného poplatku v členění podle </a:t>
            </a:r>
          </a:p>
          <a:p>
            <a:pPr marL="0" indent="0">
              <a:buNone/>
            </a:pPr>
            <a:r>
              <a:rPr lang="cs-CZ" sz="2400" dirty="0"/>
              <a:t>                                          - dne poskytnutí pobytu</a:t>
            </a:r>
          </a:p>
          <a:p>
            <a:pPr marL="0" indent="0">
              <a:buNone/>
            </a:pPr>
            <a:r>
              <a:rPr lang="cs-CZ" sz="2400" dirty="0"/>
              <a:t>                                          - zařízení nebo místa pobytu</a:t>
            </a:r>
          </a:p>
          <a:p>
            <a:pPr marL="0" indent="0">
              <a:buNone/>
            </a:pPr>
            <a:r>
              <a:rPr lang="cs-CZ" sz="2400" dirty="0"/>
              <a:t>                                          - důvodu osvobození</a:t>
            </a:r>
          </a:p>
        </p:txBody>
      </p:sp>
    </p:spTree>
    <p:extLst>
      <p:ext uri="{BB962C8B-B14F-4D97-AF65-F5344CB8AC3E}">
        <p14:creationId xmlns:p14="http://schemas.microsoft.com/office/powerpoint/2010/main" val="1792646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634082"/>
          </a:xfrm>
        </p:spPr>
        <p:txBody>
          <a:bodyPr>
            <a:normAutofit/>
          </a:bodyPr>
          <a:lstStyle/>
          <a:p>
            <a:r>
              <a:rPr lang="cs-CZ" altLang="cs-CZ" sz="3200" b="1" dirty="0">
                <a:solidFill>
                  <a:srgbClr val="0070C0"/>
                </a:solidFill>
              </a:rPr>
              <a:t>Věcné úpravy u některých poplatků</a:t>
            </a:r>
            <a:endParaRPr lang="cs-CZ" sz="3200" dirty="0">
              <a:solidFill>
                <a:srgbClr val="0070C0"/>
              </a:solidFill>
            </a:endParaRPr>
          </a:p>
        </p:txBody>
      </p:sp>
      <p:sp>
        <p:nvSpPr>
          <p:cNvPr id="3" name="Zástupný symbol pro obsah 2"/>
          <p:cNvSpPr>
            <a:spLocks noGrp="1"/>
          </p:cNvSpPr>
          <p:nvPr>
            <p:ph idx="1"/>
          </p:nvPr>
        </p:nvSpPr>
        <p:spPr>
          <a:xfrm>
            <a:off x="467544" y="1196752"/>
            <a:ext cx="8229600" cy="4958011"/>
          </a:xfrm>
        </p:spPr>
        <p:txBody>
          <a:bodyPr>
            <a:normAutofit/>
          </a:bodyPr>
          <a:lstStyle/>
          <a:p>
            <a:pPr marL="154451" indent="0">
              <a:buFontTx/>
              <a:buNone/>
              <a:defRPr/>
            </a:pPr>
            <a:r>
              <a:rPr lang="cs-CZ" sz="2800" b="1" dirty="0">
                <a:solidFill>
                  <a:srgbClr val="FF0000"/>
                </a:solidFill>
              </a:rPr>
              <a:t>Poplatek za užívání veřejného prostranství </a:t>
            </a:r>
          </a:p>
          <a:p>
            <a:pPr marL="497351">
              <a:buFont typeface="Wingdings" panose="05000000000000000000" pitchFamily="2" charset="2"/>
              <a:buChar char="Ø"/>
              <a:defRPr/>
            </a:pPr>
            <a:r>
              <a:rPr lang="cs-CZ" sz="2400" dirty="0"/>
              <a:t>úprava osvobození – </a:t>
            </a:r>
            <a:r>
              <a:rPr lang="cs-CZ" sz="2400" b="1" u="sng" dirty="0"/>
              <a:t>celý</a:t>
            </a:r>
            <a:r>
              <a:rPr lang="cs-CZ" sz="2400" b="1" dirty="0"/>
              <a:t> výtěžek </a:t>
            </a:r>
            <a:r>
              <a:rPr lang="cs-CZ" sz="2400" dirty="0"/>
              <a:t>musí být </a:t>
            </a:r>
            <a:r>
              <a:rPr lang="cs-CZ" sz="2400" b="1" dirty="0"/>
              <a:t>odveden</a:t>
            </a:r>
            <a:r>
              <a:rPr lang="cs-CZ" sz="2400" dirty="0"/>
              <a:t> na charit. a veřejně prospěšné účely</a:t>
            </a:r>
          </a:p>
          <a:p>
            <a:pPr>
              <a:buFont typeface="Wingdings" panose="05000000000000000000" pitchFamily="2" charset="2"/>
              <a:buChar char="Ø"/>
              <a:defRPr/>
            </a:pPr>
            <a:r>
              <a:rPr lang="cs-CZ" sz="2400" dirty="0"/>
              <a:t>osvobození pro osoby, </a:t>
            </a:r>
            <a:r>
              <a:rPr lang="cs-CZ" sz="2400" dirty="0" err="1"/>
              <a:t>kt</a:t>
            </a:r>
            <a:r>
              <a:rPr lang="cs-CZ" sz="2400" dirty="0"/>
              <a:t>. jsou držiteli průkazu ZTP a ZTP/P</a:t>
            </a:r>
            <a:endParaRPr lang="cs-CZ" sz="2400" b="1" dirty="0">
              <a:solidFill>
                <a:srgbClr val="FF0000"/>
              </a:solidFill>
            </a:endParaRPr>
          </a:p>
          <a:p>
            <a:pPr marL="0" indent="0">
              <a:buNone/>
              <a:defRPr/>
            </a:pPr>
            <a:r>
              <a:rPr lang="cs-CZ" sz="2800" b="1" dirty="0">
                <a:solidFill>
                  <a:srgbClr val="FF0000"/>
                </a:solidFill>
              </a:rPr>
              <a:t>  Poplatek ze vstupného </a:t>
            </a:r>
          </a:p>
          <a:p>
            <a:pPr>
              <a:buFont typeface="Wingdings" panose="05000000000000000000" pitchFamily="2" charset="2"/>
              <a:buChar char="Ø"/>
              <a:defRPr/>
            </a:pPr>
            <a:r>
              <a:rPr lang="cs-CZ" sz="2400" dirty="0"/>
              <a:t>úprava osvobození – </a:t>
            </a:r>
            <a:r>
              <a:rPr lang="cs-CZ" sz="2400" b="1" u="sng" dirty="0"/>
              <a:t>celý</a:t>
            </a:r>
            <a:r>
              <a:rPr lang="cs-CZ" sz="2400" b="1" dirty="0"/>
              <a:t> výtěžek </a:t>
            </a:r>
            <a:r>
              <a:rPr lang="cs-CZ" sz="2400" dirty="0"/>
              <a:t>musí být </a:t>
            </a:r>
            <a:r>
              <a:rPr lang="cs-CZ" sz="2400" b="1" dirty="0"/>
              <a:t>odveden</a:t>
            </a:r>
            <a:r>
              <a:rPr lang="cs-CZ" sz="2400" dirty="0"/>
              <a:t> na charit. a veřejně prospěšné účely</a:t>
            </a:r>
          </a:p>
          <a:p>
            <a:pPr marL="154451" indent="0">
              <a:buFontTx/>
              <a:buNone/>
              <a:defRPr/>
            </a:pPr>
            <a:r>
              <a:rPr lang="cs-CZ" sz="2800" b="1" dirty="0">
                <a:solidFill>
                  <a:srgbClr val="FF0000"/>
                </a:solidFill>
              </a:rPr>
              <a:t>Poplatek za povolení k vjezdu s motorovým vozidlem </a:t>
            </a:r>
            <a:endParaRPr lang="cs-CZ" sz="2800" dirty="0">
              <a:solidFill>
                <a:srgbClr val="FF0000"/>
              </a:solidFill>
            </a:endParaRPr>
          </a:p>
          <a:p>
            <a:pPr>
              <a:buFont typeface="Wingdings" panose="05000000000000000000" pitchFamily="2" charset="2"/>
              <a:buChar char="Ø"/>
              <a:defRPr/>
            </a:pPr>
            <a:r>
              <a:rPr lang="cs-CZ" sz="2400" dirty="0"/>
              <a:t>osvobození FO přihlášených ve vybraném místě (vztahuje se i na cizince</a:t>
            </a:r>
          </a:p>
          <a:p>
            <a:pPr>
              <a:buFont typeface="Wingdings" panose="05000000000000000000" pitchFamily="2" charset="2"/>
              <a:buChar char="Ø"/>
              <a:defRPr/>
            </a:pPr>
            <a:r>
              <a:rPr lang="cs-CZ" sz="2400" dirty="0"/>
              <a:t>osvobozeny osoby, </a:t>
            </a:r>
            <a:r>
              <a:rPr lang="cs-CZ" sz="2400" dirty="0" err="1"/>
              <a:t>kt</a:t>
            </a:r>
            <a:r>
              <a:rPr lang="cs-CZ" sz="2400" dirty="0"/>
              <a:t>. jsou držiteli ZTP/P</a:t>
            </a:r>
          </a:p>
          <a:p>
            <a:pPr>
              <a:buFont typeface="Wingdings" panose="05000000000000000000" pitchFamily="2" charset="2"/>
              <a:buChar char="Ø"/>
              <a:defRPr/>
            </a:pPr>
            <a:endParaRPr lang="cs-CZ" sz="2400" dirty="0"/>
          </a:p>
          <a:p>
            <a:endParaRPr lang="cs-CZ" dirty="0"/>
          </a:p>
        </p:txBody>
      </p:sp>
    </p:spTree>
    <p:extLst>
      <p:ext uri="{BB962C8B-B14F-4D97-AF65-F5344CB8AC3E}">
        <p14:creationId xmlns:p14="http://schemas.microsoft.com/office/powerpoint/2010/main" val="18863300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634082"/>
          </a:xfrm>
        </p:spPr>
        <p:txBody>
          <a:bodyPr>
            <a:normAutofit/>
          </a:bodyPr>
          <a:lstStyle/>
          <a:p>
            <a:r>
              <a:rPr lang="cs-CZ" altLang="cs-CZ" sz="3200" b="1" dirty="0">
                <a:solidFill>
                  <a:srgbClr val="0070C0"/>
                </a:solidFill>
              </a:rPr>
              <a:t>Věcné úpravy u některých poplatků</a:t>
            </a:r>
            <a:endParaRPr lang="cs-CZ" sz="3200" dirty="0"/>
          </a:p>
        </p:txBody>
      </p:sp>
      <p:sp>
        <p:nvSpPr>
          <p:cNvPr id="3" name="Zástupný symbol pro obsah 2"/>
          <p:cNvSpPr>
            <a:spLocks noGrp="1"/>
          </p:cNvSpPr>
          <p:nvPr>
            <p:ph idx="1"/>
          </p:nvPr>
        </p:nvSpPr>
        <p:spPr>
          <a:xfrm>
            <a:off x="457200" y="1124744"/>
            <a:ext cx="8229600" cy="5001419"/>
          </a:xfrm>
        </p:spPr>
        <p:txBody>
          <a:bodyPr>
            <a:normAutofit/>
          </a:bodyPr>
          <a:lstStyle/>
          <a:p>
            <a:pPr marL="0" indent="0">
              <a:buNone/>
            </a:pPr>
            <a:r>
              <a:rPr lang="cs-CZ" sz="2800" b="1" dirty="0">
                <a:solidFill>
                  <a:srgbClr val="FF0000"/>
                </a:solidFill>
              </a:rPr>
              <a:t>Poplatek za provoz systému nakládání s komunálním odpadem</a:t>
            </a:r>
          </a:p>
          <a:p>
            <a:pPr>
              <a:buFont typeface="Wingdings" panose="05000000000000000000" pitchFamily="2" charset="2"/>
              <a:buChar char="Ø"/>
            </a:pPr>
            <a:r>
              <a:rPr lang="cs-CZ" sz="2800" dirty="0"/>
              <a:t>úprava poplatníka – FO přihlášená v obci</a:t>
            </a:r>
          </a:p>
          <a:p>
            <a:pPr marL="0" indent="0">
              <a:buNone/>
            </a:pPr>
            <a:endParaRPr lang="cs-CZ" sz="2800" dirty="0"/>
          </a:p>
          <a:p>
            <a:pPr marL="0" indent="0">
              <a:buNone/>
            </a:pPr>
            <a:r>
              <a:rPr lang="cs-CZ" sz="2800" b="1" dirty="0">
                <a:solidFill>
                  <a:srgbClr val="FF0000"/>
                </a:solidFill>
              </a:rPr>
              <a:t>Poplatek za zhodnocení stavebního pozemku</a:t>
            </a:r>
          </a:p>
          <a:p>
            <a:pPr algn="just">
              <a:buFont typeface="Wingdings" panose="05000000000000000000" pitchFamily="2" charset="2"/>
              <a:buChar char="Ø"/>
            </a:pPr>
            <a:r>
              <a:rPr lang="cs-CZ" sz="2800" dirty="0"/>
              <a:t>rozhodující je cena pozemku v roce, ve kterém nabylo právní moci kolaudační rozhodnutí nebo nabyl právních účinků kolaudační souhlas</a:t>
            </a:r>
          </a:p>
        </p:txBody>
      </p:sp>
    </p:spTree>
    <p:extLst>
      <p:ext uri="{BB962C8B-B14F-4D97-AF65-F5344CB8AC3E}">
        <p14:creationId xmlns:p14="http://schemas.microsoft.com/office/powerpoint/2010/main" val="4044375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68037" y="332656"/>
            <a:ext cx="8250382" cy="576064"/>
          </a:xfrm>
        </p:spPr>
        <p:txBody>
          <a:bodyPr>
            <a:noAutofit/>
          </a:bodyPr>
          <a:lstStyle/>
          <a:p>
            <a:pPr algn="ctr"/>
            <a:r>
              <a:rPr lang="cs-CZ" sz="3200" b="1" dirty="0">
                <a:solidFill>
                  <a:schemeClr val="accent1"/>
                </a:solidFill>
                <a:latin typeface="+mn-lt"/>
              </a:rPr>
              <a:t>Poplatky za komunální odpad</a:t>
            </a:r>
          </a:p>
        </p:txBody>
      </p:sp>
      <p:sp>
        <p:nvSpPr>
          <p:cNvPr id="3" name="Zástupný symbol pro obsah 2"/>
          <p:cNvSpPr>
            <a:spLocks noGrp="1"/>
          </p:cNvSpPr>
          <p:nvPr>
            <p:ph idx="1"/>
          </p:nvPr>
        </p:nvSpPr>
        <p:spPr>
          <a:xfrm>
            <a:off x="665019" y="980729"/>
            <a:ext cx="8028709" cy="4471146"/>
          </a:xfrm>
        </p:spPr>
        <p:txBody>
          <a:bodyPr>
            <a:normAutofit/>
          </a:bodyPr>
          <a:lstStyle/>
          <a:p>
            <a:pPr>
              <a:buFont typeface="Wingdings" panose="05000000000000000000" pitchFamily="2" charset="2"/>
              <a:buChar char="Ø"/>
            </a:pPr>
            <a:r>
              <a:rPr lang="cs-CZ" b="1" dirty="0">
                <a:solidFill>
                  <a:srgbClr val="FF0000"/>
                </a:solidFill>
              </a:rPr>
              <a:t>poplatek za obecní systém odpadového hospodářství</a:t>
            </a:r>
            <a:endParaRPr lang="cs-CZ" b="1" dirty="0"/>
          </a:p>
          <a:p>
            <a:pPr>
              <a:buFont typeface="Wingdings" panose="05000000000000000000" pitchFamily="2" charset="2"/>
              <a:buChar char="Ø"/>
            </a:pPr>
            <a:r>
              <a:rPr lang="cs-CZ" b="1" dirty="0">
                <a:solidFill>
                  <a:srgbClr val="FF0000"/>
                </a:solidFill>
              </a:rPr>
              <a:t>poplatek za odkládání KO z nemovité věci</a:t>
            </a:r>
            <a:endParaRPr lang="cs-CZ" dirty="0"/>
          </a:p>
          <a:p>
            <a:pPr>
              <a:buFont typeface="Wingdings" panose="05000000000000000000" pitchFamily="2" charset="2"/>
              <a:buChar char="Ø"/>
            </a:pPr>
            <a:r>
              <a:rPr lang="cs-CZ" dirty="0"/>
              <a:t>obec je oprávněna (nikoliv povinna) zavést jeden z místních poplatků za KO</a:t>
            </a:r>
          </a:p>
          <a:p>
            <a:pPr>
              <a:buFont typeface="Wingdings" panose="05000000000000000000" pitchFamily="2" charset="2"/>
              <a:buChar char="Ø"/>
            </a:pPr>
            <a:r>
              <a:rPr lang="cs-CZ" dirty="0"/>
              <a:t>poplatkovým obdobím je kalendářní rok </a:t>
            </a:r>
          </a:p>
          <a:p>
            <a:pPr>
              <a:buFont typeface="Wingdings" panose="05000000000000000000" pitchFamily="2" charset="2"/>
              <a:buChar char="Ø"/>
            </a:pPr>
            <a:r>
              <a:rPr lang="cs-CZ" dirty="0"/>
              <a:t>jeden poplatek je paušální a druhý by měl odpovídat produkci KO</a:t>
            </a:r>
          </a:p>
          <a:p>
            <a:pPr>
              <a:buFont typeface="Wingdings" panose="05000000000000000000" pitchFamily="2" charset="2"/>
              <a:buChar char="Ø"/>
            </a:pPr>
            <a:endParaRPr lang="cs-CZ" dirty="0"/>
          </a:p>
        </p:txBody>
      </p:sp>
    </p:spTree>
    <p:extLst>
      <p:ext uri="{BB962C8B-B14F-4D97-AF65-F5344CB8AC3E}">
        <p14:creationId xmlns:p14="http://schemas.microsoft.com/office/powerpoint/2010/main" val="36383181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68037" y="404664"/>
            <a:ext cx="8250382" cy="720080"/>
          </a:xfrm>
        </p:spPr>
        <p:txBody>
          <a:bodyPr>
            <a:normAutofit/>
          </a:bodyPr>
          <a:lstStyle/>
          <a:p>
            <a:pPr algn="ctr"/>
            <a:r>
              <a:rPr lang="cs-CZ" sz="3200" b="1" dirty="0">
                <a:solidFill>
                  <a:schemeClr val="accent1"/>
                </a:solidFill>
                <a:latin typeface="+mn-lt"/>
              </a:rPr>
              <a:t>Poplatky za komunální odpad</a:t>
            </a:r>
          </a:p>
        </p:txBody>
      </p:sp>
      <p:sp>
        <p:nvSpPr>
          <p:cNvPr id="3" name="Zástupný symbol pro obsah 2"/>
          <p:cNvSpPr>
            <a:spLocks noGrp="1"/>
          </p:cNvSpPr>
          <p:nvPr>
            <p:ph idx="1"/>
          </p:nvPr>
        </p:nvSpPr>
        <p:spPr>
          <a:xfrm>
            <a:off x="665019" y="1124745"/>
            <a:ext cx="8028709" cy="4327130"/>
          </a:xfrm>
        </p:spPr>
        <p:txBody>
          <a:bodyPr>
            <a:normAutofit fontScale="85000" lnSpcReduction="20000"/>
          </a:bodyPr>
          <a:lstStyle/>
          <a:p>
            <a:pPr marL="0" indent="0">
              <a:buNone/>
            </a:pPr>
            <a:r>
              <a:rPr lang="cs-CZ" b="1" dirty="0">
                <a:solidFill>
                  <a:srgbClr val="FF0000"/>
                </a:solidFill>
              </a:rPr>
              <a:t>Poplatek za obecní systém odpadového hospodářství</a:t>
            </a:r>
          </a:p>
          <a:p>
            <a:pPr>
              <a:buFont typeface="Wingdings" panose="05000000000000000000" pitchFamily="2" charset="2"/>
              <a:buChar char="Ø"/>
            </a:pPr>
            <a:r>
              <a:rPr lang="cs-CZ" dirty="0">
                <a:latin typeface="Calibri" panose="020F0502020204030204" pitchFamily="34" charset="0"/>
                <a:cs typeface="Calibri" panose="020F0502020204030204" pitchFamily="34" charset="0"/>
              </a:rPr>
              <a:t>jednodušší poplatek za KO</a:t>
            </a:r>
          </a:p>
          <a:p>
            <a:pPr>
              <a:buFont typeface="Wingdings" panose="05000000000000000000" pitchFamily="2" charset="2"/>
              <a:buChar char="Ø"/>
            </a:pPr>
            <a:r>
              <a:rPr lang="cs-CZ" dirty="0">
                <a:latin typeface="Calibri" panose="020F0502020204030204" pitchFamily="34" charset="0"/>
                <a:cs typeface="Calibri" panose="020F0502020204030204" pitchFamily="34" charset="0"/>
              </a:rPr>
              <a:t> není vázán na skutečnou produkci odpadu</a:t>
            </a:r>
          </a:p>
          <a:p>
            <a:pPr>
              <a:buFont typeface="Wingdings" panose="05000000000000000000" pitchFamily="2" charset="2"/>
              <a:buChar char="Ø"/>
            </a:pPr>
            <a:r>
              <a:rPr lang="cs-CZ" dirty="0">
                <a:latin typeface="Calibri" panose="020F0502020204030204" pitchFamily="34" charset="0"/>
                <a:cs typeface="Calibri" panose="020F0502020204030204" pitchFamily="34" charset="0"/>
              </a:rPr>
              <a:t>není vázán na to, zda poplatník v obci skutečně žije</a:t>
            </a:r>
            <a:endParaRPr lang="cs-CZ" b="1" dirty="0"/>
          </a:p>
          <a:p>
            <a:pPr marL="0" indent="0">
              <a:buNone/>
            </a:pPr>
            <a:endParaRPr lang="cs-CZ" b="1" dirty="0"/>
          </a:p>
          <a:p>
            <a:pPr marL="0" indent="0">
              <a:buNone/>
            </a:pPr>
            <a:r>
              <a:rPr lang="cs-CZ" b="1" dirty="0">
                <a:solidFill>
                  <a:srgbClr val="FF0000"/>
                </a:solidFill>
              </a:rPr>
              <a:t>Poplatek za odkládání KO z nemovité věci</a:t>
            </a:r>
          </a:p>
          <a:p>
            <a:pPr>
              <a:buFont typeface="Wingdings" panose="05000000000000000000" pitchFamily="2" charset="2"/>
              <a:buChar char="Ø"/>
            </a:pPr>
            <a:r>
              <a:rPr lang="cs-CZ" dirty="0"/>
              <a:t>je  konstruován tak, aby produkci odpadu zachycoval</a:t>
            </a:r>
          </a:p>
          <a:p>
            <a:pPr>
              <a:buFont typeface="Wingdings" panose="05000000000000000000" pitchFamily="2" charset="2"/>
              <a:buChar char="Ø"/>
            </a:pPr>
            <a:r>
              <a:rPr lang="cs-CZ" dirty="0"/>
              <a:t> vychází z obecných principů práva životního prostředí</a:t>
            </a:r>
          </a:p>
          <a:p>
            <a:pPr marL="0" indent="0">
              <a:buNone/>
            </a:pPr>
            <a:r>
              <a:rPr lang="cs-CZ" dirty="0"/>
              <a:t>                                                  -  znečišťovatel platí</a:t>
            </a:r>
          </a:p>
          <a:p>
            <a:pPr marL="0" indent="0">
              <a:buNone/>
            </a:pPr>
            <a:r>
              <a:rPr lang="cs-CZ" dirty="0"/>
              <a:t>                                                  - plať tolik, kolik vyhodíš</a:t>
            </a:r>
          </a:p>
          <a:p>
            <a:pPr marL="0" indent="0">
              <a:buNone/>
            </a:pPr>
            <a:endParaRPr lang="cs-CZ" dirty="0"/>
          </a:p>
        </p:txBody>
      </p:sp>
    </p:spTree>
    <p:extLst>
      <p:ext uri="{BB962C8B-B14F-4D97-AF65-F5344CB8AC3E}">
        <p14:creationId xmlns:p14="http://schemas.microsoft.com/office/powerpoint/2010/main" val="22589604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562074"/>
          </a:xfrm>
        </p:spPr>
        <p:txBody>
          <a:bodyPr>
            <a:noAutofit/>
          </a:bodyPr>
          <a:lstStyle/>
          <a:p>
            <a:r>
              <a:rPr lang="cs-CZ" sz="3200" b="1" dirty="0">
                <a:solidFill>
                  <a:schemeClr val="tx2">
                    <a:lumMod val="60000"/>
                    <a:lumOff val="40000"/>
                  </a:schemeClr>
                </a:solidFill>
              </a:rPr>
              <a:t>Zavedení a správa poplatků</a:t>
            </a:r>
          </a:p>
        </p:txBody>
      </p:sp>
      <p:sp>
        <p:nvSpPr>
          <p:cNvPr id="3" name="Zástupný symbol pro obsah 2"/>
          <p:cNvSpPr>
            <a:spLocks noGrp="1"/>
          </p:cNvSpPr>
          <p:nvPr>
            <p:ph idx="1"/>
          </p:nvPr>
        </p:nvSpPr>
        <p:spPr>
          <a:xfrm>
            <a:off x="457200" y="980728"/>
            <a:ext cx="8229600" cy="5145435"/>
          </a:xfrm>
        </p:spPr>
        <p:txBody>
          <a:bodyPr>
            <a:normAutofit lnSpcReduction="10000"/>
          </a:bodyPr>
          <a:lstStyle/>
          <a:p>
            <a:pPr marL="0" indent="0">
              <a:buNone/>
            </a:pPr>
            <a:r>
              <a:rPr lang="cs-CZ" b="1" dirty="0">
                <a:solidFill>
                  <a:srgbClr val="FF0000"/>
                </a:solidFill>
              </a:rPr>
              <a:t>§ 14 ZMP</a:t>
            </a:r>
          </a:p>
          <a:p>
            <a:pPr marL="0" indent="0">
              <a:buNone/>
            </a:pPr>
            <a:r>
              <a:rPr lang="cs-CZ" sz="2800" dirty="0"/>
              <a:t>Obec zavádí poplatek obecně závaznou vyhláškou</a:t>
            </a:r>
          </a:p>
          <a:p>
            <a:pPr marL="0" indent="0">
              <a:buNone/>
            </a:pPr>
            <a:endParaRPr lang="cs-CZ" sz="2800" dirty="0"/>
          </a:p>
          <a:p>
            <a:pPr marL="0" indent="0">
              <a:buNone/>
            </a:pPr>
            <a:r>
              <a:rPr lang="cs-CZ" b="1" dirty="0">
                <a:solidFill>
                  <a:srgbClr val="FF0000"/>
                </a:solidFill>
              </a:rPr>
              <a:t>§ 15 ZMP</a:t>
            </a:r>
          </a:p>
          <a:p>
            <a:pPr marL="0" indent="0">
              <a:buNone/>
            </a:pPr>
            <a:r>
              <a:rPr lang="cs-CZ" sz="2800" dirty="0"/>
              <a:t>Správcem poplatku je obecní úřad</a:t>
            </a:r>
          </a:p>
          <a:p>
            <a:pPr marL="0" indent="0">
              <a:buNone/>
            </a:pPr>
            <a:r>
              <a:rPr lang="cs-CZ" sz="2800" dirty="0"/>
              <a:t>Správa poplatku je výkonem přenesené působnosti</a:t>
            </a:r>
          </a:p>
          <a:p>
            <a:pPr marL="0" indent="0">
              <a:buNone/>
            </a:pPr>
            <a:endParaRPr lang="cs-CZ" sz="2800" dirty="0"/>
          </a:p>
          <a:p>
            <a:pPr marL="0" indent="0">
              <a:buNone/>
            </a:pPr>
            <a:r>
              <a:rPr lang="cs-CZ" sz="2800" b="1" dirty="0">
                <a:solidFill>
                  <a:srgbClr val="FF0000"/>
                </a:solidFill>
              </a:rPr>
              <a:t>Ve smyslu § 16 ZMP</a:t>
            </a:r>
          </a:p>
          <a:p>
            <a:pPr marL="0" indent="0">
              <a:buNone/>
            </a:pPr>
            <a:r>
              <a:rPr lang="cs-CZ" sz="2800" b="1" dirty="0"/>
              <a:t>-</a:t>
            </a:r>
            <a:r>
              <a:rPr lang="cs-CZ" sz="2800" b="1" dirty="0">
                <a:solidFill>
                  <a:schemeClr val="tx2">
                    <a:lumMod val="60000"/>
                    <a:lumOff val="40000"/>
                  </a:schemeClr>
                </a:solidFill>
              </a:rPr>
              <a:t> </a:t>
            </a:r>
            <a:r>
              <a:rPr lang="cs-CZ" sz="2800" dirty="0"/>
              <a:t>Obecní a krajský úřad využívají pro účely správy poplatků údaje z registru obyvatel a informačních systémů</a:t>
            </a:r>
          </a:p>
        </p:txBody>
      </p:sp>
    </p:spTree>
    <p:extLst>
      <p:ext uri="{BB962C8B-B14F-4D97-AF65-F5344CB8AC3E}">
        <p14:creationId xmlns:p14="http://schemas.microsoft.com/office/powerpoint/2010/main" val="19955973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11560" y="332656"/>
            <a:ext cx="8064896" cy="648072"/>
          </a:xfrm>
        </p:spPr>
        <p:txBody>
          <a:bodyPr>
            <a:noAutofit/>
          </a:bodyPr>
          <a:lstStyle/>
          <a:p>
            <a:pPr algn="ctr"/>
            <a:r>
              <a:rPr lang="cs-CZ" sz="3200" b="1" dirty="0">
                <a:solidFill>
                  <a:schemeClr val="accent1"/>
                </a:solidFill>
                <a:latin typeface="+mn-lt"/>
              </a:rPr>
              <a:t>Poplatek za obecní systém odp. hospodářství</a:t>
            </a:r>
          </a:p>
        </p:txBody>
      </p:sp>
      <p:sp>
        <p:nvSpPr>
          <p:cNvPr id="3" name="Zástupný symbol pro obsah 2"/>
          <p:cNvSpPr>
            <a:spLocks noGrp="1"/>
          </p:cNvSpPr>
          <p:nvPr>
            <p:ph idx="1"/>
          </p:nvPr>
        </p:nvSpPr>
        <p:spPr>
          <a:xfrm>
            <a:off x="436419" y="1124744"/>
            <a:ext cx="8097982" cy="5256584"/>
          </a:xfrm>
        </p:spPr>
        <p:txBody>
          <a:bodyPr>
            <a:normAutofit fontScale="62500" lnSpcReduction="20000"/>
          </a:bodyPr>
          <a:lstStyle/>
          <a:p>
            <a:pPr marL="0" indent="0">
              <a:lnSpc>
                <a:spcPct val="80000"/>
              </a:lnSpc>
              <a:buNone/>
              <a:defRPr/>
            </a:pPr>
            <a:r>
              <a:rPr lang="cs-CZ" altLang="cs-CZ" sz="4500" b="1" dirty="0">
                <a:solidFill>
                  <a:srgbClr val="FF0000"/>
                </a:solidFill>
              </a:rPr>
              <a:t>Poplatník</a:t>
            </a:r>
          </a:p>
          <a:p>
            <a:pPr marL="0" indent="0">
              <a:lnSpc>
                <a:spcPct val="80000"/>
              </a:lnSpc>
              <a:buNone/>
              <a:defRPr/>
            </a:pPr>
            <a:endParaRPr lang="cs-CZ" altLang="cs-CZ" b="1" dirty="0"/>
          </a:p>
          <a:p>
            <a:pPr>
              <a:lnSpc>
                <a:spcPct val="80000"/>
              </a:lnSpc>
              <a:buFont typeface="Wingdings" panose="05000000000000000000" pitchFamily="2" charset="2"/>
              <a:buChar char="Ø"/>
              <a:defRPr/>
            </a:pPr>
            <a:r>
              <a:rPr lang="cs-CZ" altLang="cs-CZ" b="1" dirty="0"/>
              <a:t> </a:t>
            </a:r>
            <a:r>
              <a:rPr lang="cs-CZ" altLang="cs-CZ" sz="4000" b="1" dirty="0">
                <a:solidFill>
                  <a:srgbClr val="FF0000"/>
                </a:solidFill>
              </a:rPr>
              <a:t>Fyzická osoba, která je přihlášená v obci </a:t>
            </a:r>
          </a:p>
          <a:p>
            <a:pPr>
              <a:lnSpc>
                <a:spcPct val="80000"/>
              </a:lnSpc>
              <a:buFont typeface="Wingdings" panose="05000000000000000000" pitchFamily="2" charset="2"/>
              <a:buChar char="Ø"/>
              <a:defRPr/>
            </a:pPr>
            <a:endParaRPr lang="cs-CZ" altLang="cs-CZ" sz="4000" b="1" dirty="0"/>
          </a:p>
          <a:p>
            <a:pPr marL="0" indent="0">
              <a:lnSpc>
                <a:spcPct val="80000"/>
              </a:lnSpc>
              <a:buNone/>
              <a:defRPr/>
            </a:pPr>
            <a:endParaRPr lang="cs-CZ" altLang="cs-CZ" sz="4000" i="1" dirty="0"/>
          </a:p>
          <a:p>
            <a:pPr>
              <a:lnSpc>
                <a:spcPct val="80000"/>
              </a:lnSpc>
              <a:buFont typeface="Wingdings" panose="05000000000000000000" pitchFamily="2" charset="2"/>
              <a:buChar char="Ø"/>
              <a:defRPr/>
            </a:pPr>
            <a:r>
              <a:rPr lang="cs-CZ" altLang="cs-CZ" sz="4000" b="1" dirty="0"/>
              <a:t> </a:t>
            </a:r>
            <a:r>
              <a:rPr lang="cs-CZ" altLang="cs-CZ" sz="4000" b="1" dirty="0">
                <a:solidFill>
                  <a:srgbClr val="FF0000"/>
                </a:solidFill>
              </a:rPr>
              <a:t>Vlastník</a:t>
            </a:r>
            <a:r>
              <a:rPr lang="cs-CZ" altLang="cs-CZ" sz="4000" dirty="0">
                <a:solidFill>
                  <a:srgbClr val="FF0000"/>
                </a:solidFill>
              </a:rPr>
              <a:t> </a:t>
            </a:r>
            <a:r>
              <a:rPr lang="cs-CZ" altLang="cs-CZ" sz="4000" b="1" dirty="0">
                <a:solidFill>
                  <a:srgbClr val="FF0000"/>
                </a:solidFill>
              </a:rPr>
              <a:t>(FO a PO</a:t>
            </a:r>
            <a:r>
              <a:rPr lang="cs-CZ" altLang="cs-CZ" sz="4000" dirty="0">
                <a:solidFill>
                  <a:srgbClr val="FF0000"/>
                </a:solidFill>
              </a:rPr>
              <a:t>) </a:t>
            </a:r>
            <a:r>
              <a:rPr lang="cs-CZ" altLang="cs-CZ" sz="4000" b="1" dirty="0">
                <a:solidFill>
                  <a:srgbClr val="FF0000"/>
                </a:solidFill>
              </a:rPr>
              <a:t>nemovité věci </a:t>
            </a:r>
            <a:r>
              <a:rPr lang="cs-CZ" altLang="cs-CZ" sz="4000" dirty="0"/>
              <a:t>zahrnující </a:t>
            </a:r>
          </a:p>
          <a:p>
            <a:pPr marL="0" indent="0">
              <a:lnSpc>
                <a:spcPct val="80000"/>
              </a:lnSpc>
              <a:buNone/>
              <a:defRPr/>
            </a:pPr>
            <a:r>
              <a:rPr lang="cs-CZ" altLang="cs-CZ" sz="4000" dirty="0"/>
              <a:t>                                       - byt,</a:t>
            </a:r>
          </a:p>
          <a:p>
            <a:pPr marL="0" indent="0">
              <a:lnSpc>
                <a:spcPct val="80000"/>
              </a:lnSpc>
              <a:buNone/>
              <a:defRPr/>
            </a:pPr>
            <a:r>
              <a:rPr lang="cs-CZ" altLang="cs-CZ" sz="4000" dirty="0"/>
              <a:t>                                       - rodinný dům</a:t>
            </a:r>
          </a:p>
          <a:p>
            <a:pPr marL="0" indent="0">
              <a:lnSpc>
                <a:spcPct val="80000"/>
              </a:lnSpc>
              <a:buNone/>
              <a:defRPr/>
            </a:pPr>
            <a:r>
              <a:rPr lang="cs-CZ" altLang="cs-CZ" sz="4000" dirty="0"/>
              <a:t>                                       - nebo stavbu pro rodinnou rekreaci, </a:t>
            </a:r>
          </a:p>
          <a:p>
            <a:pPr marL="0" indent="0" algn="just">
              <a:lnSpc>
                <a:spcPct val="80000"/>
              </a:lnSpc>
              <a:buNone/>
              <a:defRPr/>
            </a:pPr>
            <a:r>
              <a:rPr lang="cs-CZ" altLang="cs-CZ" sz="4000" dirty="0"/>
              <a:t>                                         ve které není přihlášená žádná FO a</a:t>
            </a:r>
          </a:p>
          <a:p>
            <a:pPr marL="0" indent="0" algn="just">
              <a:lnSpc>
                <a:spcPct val="80000"/>
              </a:lnSpc>
              <a:buNone/>
              <a:defRPr/>
            </a:pPr>
            <a:r>
              <a:rPr lang="cs-CZ" altLang="cs-CZ" sz="4000" dirty="0"/>
              <a:t>                                         která je umístěna na  území obce</a:t>
            </a:r>
          </a:p>
          <a:p>
            <a:pPr marL="0" indent="0" algn="just">
              <a:lnSpc>
                <a:spcPct val="80000"/>
              </a:lnSpc>
              <a:buNone/>
              <a:defRPr/>
            </a:pPr>
            <a:endParaRPr lang="cs-CZ" altLang="cs-CZ" sz="4000" dirty="0"/>
          </a:p>
          <a:p>
            <a:pPr marL="0" indent="0" algn="just">
              <a:lnSpc>
                <a:spcPct val="80000"/>
              </a:lnSpc>
              <a:buNone/>
              <a:defRPr/>
            </a:pPr>
            <a:r>
              <a:rPr lang="cs-CZ" altLang="cs-CZ" sz="4000" dirty="0"/>
              <a:t>      </a:t>
            </a:r>
            <a:r>
              <a:rPr lang="cs-CZ" altLang="cs-CZ" sz="4000" b="1" dirty="0"/>
              <a:t>Společná a nerozdílná poplatková povinnost. </a:t>
            </a:r>
          </a:p>
          <a:p>
            <a:pPr marL="0" indent="0">
              <a:lnSpc>
                <a:spcPct val="80000"/>
              </a:lnSpc>
              <a:buNone/>
              <a:defRPr/>
            </a:pPr>
            <a:r>
              <a:rPr lang="cs-CZ" altLang="cs-CZ" sz="4000" dirty="0"/>
              <a:t>                </a:t>
            </a:r>
          </a:p>
          <a:p>
            <a:pPr marL="0" indent="0">
              <a:buNone/>
            </a:pPr>
            <a:endParaRPr lang="cs-CZ" dirty="0"/>
          </a:p>
        </p:txBody>
      </p:sp>
    </p:spTree>
    <p:extLst>
      <p:ext uri="{BB962C8B-B14F-4D97-AF65-F5344CB8AC3E}">
        <p14:creationId xmlns:p14="http://schemas.microsoft.com/office/powerpoint/2010/main" val="40372763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332656"/>
            <a:ext cx="8280920" cy="648072"/>
          </a:xfrm>
        </p:spPr>
        <p:txBody>
          <a:bodyPr>
            <a:normAutofit/>
          </a:bodyPr>
          <a:lstStyle/>
          <a:p>
            <a:r>
              <a:rPr lang="cs-CZ" sz="3200" b="1" dirty="0">
                <a:solidFill>
                  <a:schemeClr val="accent1"/>
                </a:solidFill>
              </a:rPr>
              <a:t>Poplatek za obecní systém odp. hospodářství</a:t>
            </a:r>
            <a:endParaRPr lang="cs-CZ" sz="2700" b="1" dirty="0">
              <a:solidFill>
                <a:srgbClr val="FF0000"/>
              </a:solidFill>
              <a:latin typeface="+mn-lt"/>
            </a:endParaRPr>
          </a:p>
        </p:txBody>
      </p:sp>
      <p:sp>
        <p:nvSpPr>
          <p:cNvPr id="3" name="Zástupný symbol pro obsah 2"/>
          <p:cNvSpPr>
            <a:spLocks noGrp="1"/>
          </p:cNvSpPr>
          <p:nvPr>
            <p:ph idx="1"/>
          </p:nvPr>
        </p:nvSpPr>
        <p:spPr>
          <a:xfrm>
            <a:off x="782782" y="1340768"/>
            <a:ext cx="7647710" cy="4608512"/>
          </a:xfrm>
        </p:spPr>
        <p:txBody>
          <a:bodyPr>
            <a:normAutofit fontScale="85000" lnSpcReduction="10000"/>
          </a:bodyPr>
          <a:lstStyle/>
          <a:p>
            <a:pPr algn="just">
              <a:buFont typeface="Wingdings" panose="05000000000000000000" pitchFamily="2" charset="2"/>
              <a:buChar char="Ø"/>
            </a:pPr>
            <a:r>
              <a:rPr lang="cs-CZ" dirty="0"/>
              <a:t>je </a:t>
            </a:r>
            <a:r>
              <a:rPr lang="cs-CZ" b="1" dirty="0">
                <a:solidFill>
                  <a:srgbClr val="FF0000"/>
                </a:solidFill>
              </a:rPr>
              <a:t>možnost </a:t>
            </a:r>
            <a:r>
              <a:rPr lang="cs-CZ" dirty="0">
                <a:solidFill>
                  <a:srgbClr val="FF0000"/>
                </a:solidFill>
              </a:rPr>
              <a:t>v</a:t>
            </a:r>
            <a:r>
              <a:rPr lang="cs-CZ" dirty="0"/>
              <a:t>yužívat obecní systém odpadového hospodářství z důvodu </a:t>
            </a:r>
          </a:p>
          <a:p>
            <a:pPr algn="just">
              <a:buFont typeface="Wingdings" panose="05000000000000000000" pitchFamily="2" charset="2"/>
              <a:buChar char="Ø"/>
            </a:pPr>
            <a:endParaRPr lang="cs-CZ" b="1" dirty="0"/>
          </a:p>
          <a:p>
            <a:pPr marL="0" indent="0" algn="just">
              <a:buNone/>
            </a:pPr>
            <a:r>
              <a:rPr lang="cs-CZ" b="1" dirty="0"/>
              <a:t>      – </a:t>
            </a:r>
            <a:r>
              <a:rPr lang="cs-CZ" b="1" dirty="0">
                <a:solidFill>
                  <a:srgbClr val="FF0000"/>
                </a:solidFill>
              </a:rPr>
              <a:t>přihlášení v obci</a:t>
            </a:r>
          </a:p>
          <a:p>
            <a:pPr marL="0" indent="0">
              <a:buNone/>
            </a:pPr>
            <a:endParaRPr lang="cs-CZ" b="1" dirty="0"/>
          </a:p>
          <a:p>
            <a:pPr marL="0" indent="0">
              <a:buNone/>
            </a:pPr>
            <a:r>
              <a:rPr lang="cs-CZ" dirty="0"/>
              <a:t>      – </a:t>
            </a:r>
            <a:r>
              <a:rPr lang="cs-CZ" b="1" dirty="0">
                <a:solidFill>
                  <a:srgbClr val="FF0000"/>
                </a:solidFill>
              </a:rPr>
              <a:t>vlastnictví jednotlivé nemovité věci</a:t>
            </a:r>
            <a:r>
              <a:rPr lang="cs-CZ" dirty="0"/>
              <a:t>, zahrnující                  </a:t>
            </a:r>
          </a:p>
          <a:p>
            <a:pPr marL="0" indent="0">
              <a:buNone/>
            </a:pPr>
            <a:r>
              <a:rPr lang="cs-CZ" dirty="0"/>
              <a:t>          byt, RD nebo stavbu pro RR, </a:t>
            </a:r>
            <a:r>
              <a:rPr lang="cs-CZ" b="1" dirty="0"/>
              <a:t>ve které není</a:t>
            </a:r>
          </a:p>
          <a:p>
            <a:pPr marL="0" indent="0">
              <a:buNone/>
            </a:pPr>
            <a:r>
              <a:rPr lang="cs-CZ" b="1" dirty="0"/>
              <a:t>          přihlášená žádná FO</a:t>
            </a:r>
            <a:r>
              <a:rPr lang="cs-CZ" dirty="0"/>
              <a:t> a která je umístěná na</a:t>
            </a:r>
          </a:p>
          <a:p>
            <a:pPr marL="0" indent="0">
              <a:buNone/>
            </a:pPr>
            <a:r>
              <a:rPr lang="cs-CZ" dirty="0"/>
              <a:t>          území obce</a:t>
            </a:r>
          </a:p>
          <a:p>
            <a:pPr marL="0" indent="0">
              <a:buNone/>
            </a:pPr>
            <a:r>
              <a:rPr lang="cs-CZ" dirty="0"/>
              <a:t>     </a:t>
            </a:r>
          </a:p>
        </p:txBody>
      </p:sp>
    </p:spTree>
    <p:extLst>
      <p:ext uri="{BB962C8B-B14F-4D97-AF65-F5344CB8AC3E}">
        <p14:creationId xmlns:p14="http://schemas.microsoft.com/office/powerpoint/2010/main" val="2847368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404664"/>
            <a:ext cx="7975798" cy="576064"/>
          </a:xfrm>
        </p:spPr>
        <p:txBody>
          <a:bodyPr>
            <a:noAutofit/>
          </a:bodyPr>
          <a:lstStyle/>
          <a:p>
            <a:pPr algn="ctr"/>
            <a:r>
              <a:rPr lang="cs-CZ" sz="3200" b="1" dirty="0">
                <a:solidFill>
                  <a:schemeClr val="accent1"/>
                </a:solidFill>
                <a:latin typeface="+mn-lt"/>
              </a:rPr>
              <a:t>Osvobození</a:t>
            </a:r>
          </a:p>
        </p:txBody>
      </p:sp>
      <p:sp>
        <p:nvSpPr>
          <p:cNvPr id="3" name="Zástupný symbol pro obsah 2"/>
          <p:cNvSpPr>
            <a:spLocks noGrp="1"/>
          </p:cNvSpPr>
          <p:nvPr>
            <p:ph idx="1"/>
          </p:nvPr>
        </p:nvSpPr>
        <p:spPr>
          <a:xfrm>
            <a:off x="628650" y="1124744"/>
            <a:ext cx="7886700" cy="5184576"/>
          </a:xfrm>
        </p:spPr>
        <p:txBody>
          <a:bodyPr>
            <a:normAutofit lnSpcReduction="10000"/>
          </a:bodyPr>
          <a:lstStyle/>
          <a:p>
            <a:pPr>
              <a:lnSpc>
                <a:spcPct val="80000"/>
              </a:lnSpc>
              <a:buFontTx/>
              <a:buNone/>
              <a:defRPr/>
            </a:pPr>
            <a:r>
              <a:rPr lang="cs-CZ" altLang="cs-CZ" sz="2000" b="1" dirty="0">
                <a:solidFill>
                  <a:srgbClr val="FF0000"/>
                </a:solidFill>
              </a:rPr>
              <a:t>Fyzická osoba</a:t>
            </a:r>
            <a:r>
              <a:rPr lang="cs-CZ" altLang="cs-CZ" sz="2000" dirty="0"/>
              <a:t>, která je</a:t>
            </a:r>
          </a:p>
          <a:p>
            <a:pPr>
              <a:lnSpc>
                <a:spcPct val="80000"/>
              </a:lnSpc>
              <a:buFontTx/>
              <a:buNone/>
              <a:defRPr/>
            </a:pPr>
            <a:endParaRPr lang="cs-CZ" altLang="cs-CZ" sz="2000" dirty="0"/>
          </a:p>
          <a:p>
            <a:pPr marL="257175" indent="-257175">
              <a:lnSpc>
                <a:spcPct val="80000"/>
              </a:lnSpc>
              <a:buFont typeface="Wingdings" panose="05000000000000000000" pitchFamily="2" charset="2"/>
              <a:buChar char="Ø"/>
              <a:defRPr/>
            </a:pPr>
            <a:r>
              <a:rPr lang="cs-CZ" altLang="cs-CZ" sz="2000" b="1" dirty="0"/>
              <a:t> </a:t>
            </a:r>
            <a:r>
              <a:rPr lang="cs-CZ" altLang="cs-CZ" sz="2000" dirty="0"/>
              <a:t>poplatníkem poplatku za odkládání KO z nemovité věci v jiné obci a má v této jiné obci bydliště</a:t>
            </a:r>
          </a:p>
          <a:p>
            <a:pPr>
              <a:lnSpc>
                <a:spcPct val="80000"/>
              </a:lnSpc>
              <a:buFontTx/>
              <a:buNone/>
              <a:defRPr/>
            </a:pPr>
            <a:endParaRPr lang="cs-CZ" altLang="cs-CZ" sz="2000" dirty="0"/>
          </a:p>
          <a:p>
            <a:pPr algn="just">
              <a:lnSpc>
                <a:spcPct val="80000"/>
              </a:lnSpc>
              <a:buFont typeface="Wingdings" panose="05000000000000000000" pitchFamily="2" charset="2"/>
              <a:buChar char="Ø"/>
              <a:defRPr/>
            </a:pPr>
            <a:r>
              <a:rPr lang="cs-CZ" altLang="cs-CZ" sz="2000" dirty="0"/>
              <a:t> umístěna do dětského domova pro děti do 3 let věku, školského zařízení pro výkon  ústavní nebo ochranné výchovy nebo školského zařízení pro preventivně výchovnou péči na základě rozhodnutí soudu nebo smlouvy </a:t>
            </a:r>
          </a:p>
          <a:p>
            <a:pPr marL="0" indent="0" algn="just">
              <a:lnSpc>
                <a:spcPct val="80000"/>
              </a:lnSpc>
              <a:buNone/>
              <a:defRPr/>
            </a:pPr>
            <a:endParaRPr lang="cs-CZ" altLang="cs-CZ" sz="2000" dirty="0"/>
          </a:p>
          <a:p>
            <a:pPr algn="just">
              <a:lnSpc>
                <a:spcPct val="80000"/>
              </a:lnSpc>
              <a:buFont typeface="Wingdings" panose="05000000000000000000" pitchFamily="2" charset="2"/>
              <a:buChar char="Ø"/>
              <a:defRPr/>
            </a:pPr>
            <a:r>
              <a:rPr lang="cs-CZ" altLang="cs-CZ" sz="2000" dirty="0"/>
              <a:t>umístěna do zařízení pro děti vyžadující okamžitou pomoc na základě rozhodnutí soudu, na žádost obecního úřadu obce s rozšířenou působností, zákonného zástupce dítěte nebo nezletilého</a:t>
            </a:r>
          </a:p>
          <a:p>
            <a:pPr algn="just">
              <a:lnSpc>
                <a:spcPct val="80000"/>
              </a:lnSpc>
              <a:buFontTx/>
              <a:buNone/>
              <a:defRPr/>
            </a:pPr>
            <a:endParaRPr lang="cs-CZ" altLang="cs-CZ" sz="2000" dirty="0"/>
          </a:p>
          <a:p>
            <a:pPr algn="just">
              <a:lnSpc>
                <a:spcPct val="80000"/>
              </a:lnSpc>
              <a:buFont typeface="Wingdings" panose="05000000000000000000" pitchFamily="2" charset="2"/>
              <a:buChar char="Ø"/>
              <a:defRPr/>
            </a:pPr>
            <a:r>
              <a:rPr lang="cs-CZ" altLang="cs-CZ" sz="2000" dirty="0"/>
              <a:t> umístěna v domově pro osoby se zdravotním postižením, domově pro seniory, domově se zvláštním režimem nebo chráněném bydlení</a:t>
            </a:r>
          </a:p>
          <a:p>
            <a:pPr algn="just">
              <a:lnSpc>
                <a:spcPct val="80000"/>
              </a:lnSpc>
              <a:buFont typeface="Wingdings" panose="05000000000000000000" pitchFamily="2" charset="2"/>
              <a:buChar char="Ø"/>
              <a:defRPr/>
            </a:pPr>
            <a:endParaRPr lang="cs-CZ" altLang="cs-CZ" sz="2000" i="1" dirty="0"/>
          </a:p>
          <a:p>
            <a:pPr algn="just">
              <a:lnSpc>
                <a:spcPct val="80000"/>
              </a:lnSpc>
              <a:buFont typeface="Wingdings" panose="05000000000000000000" pitchFamily="2" charset="2"/>
              <a:buChar char="Ø"/>
              <a:defRPr/>
            </a:pPr>
            <a:r>
              <a:rPr lang="cs-CZ" altLang="cs-CZ" sz="2000" b="1" dirty="0"/>
              <a:t> </a:t>
            </a:r>
            <a:r>
              <a:rPr lang="cs-CZ" altLang="cs-CZ" sz="2000" dirty="0"/>
              <a:t>na zákl. zákona omezena na osobní svobodě s výjimkou osoby vykonávající trest domácího vězení </a:t>
            </a:r>
          </a:p>
        </p:txBody>
      </p:sp>
    </p:spTree>
    <p:extLst>
      <p:ext uri="{BB962C8B-B14F-4D97-AF65-F5344CB8AC3E}">
        <p14:creationId xmlns:p14="http://schemas.microsoft.com/office/powerpoint/2010/main" val="21058469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323528" y="332656"/>
            <a:ext cx="8352928" cy="648072"/>
          </a:xfrm>
        </p:spPr>
        <p:txBody>
          <a:bodyPr>
            <a:normAutofit/>
          </a:bodyPr>
          <a:lstStyle/>
          <a:p>
            <a:r>
              <a:rPr lang="cs-CZ" sz="3200" b="1" dirty="0">
                <a:solidFill>
                  <a:schemeClr val="accent1"/>
                </a:solidFill>
              </a:rPr>
              <a:t>Poplatek za obecní systém odp. hospodářství</a:t>
            </a:r>
            <a:endParaRPr lang="cs-CZ" altLang="cs-CZ" sz="3200" b="1" dirty="0">
              <a:solidFill>
                <a:schemeClr val="accent1"/>
              </a:solidFill>
              <a:latin typeface="+mn-lt"/>
            </a:endParaRPr>
          </a:p>
        </p:txBody>
      </p:sp>
      <p:sp>
        <p:nvSpPr>
          <p:cNvPr id="60419" name="Rectangle 3"/>
          <p:cNvSpPr>
            <a:spLocks noGrp="1" noChangeArrowheads="1"/>
          </p:cNvSpPr>
          <p:nvPr>
            <p:ph idx="1"/>
          </p:nvPr>
        </p:nvSpPr>
        <p:spPr>
          <a:xfrm>
            <a:off x="692727" y="1124744"/>
            <a:ext cx="8056418" cy="4968552"/>
          </a:xfrm>
        </p:spPr>
        <p:txBody>
          <a:bodyPr>
            <a:normAutofit fontScale="85000" lnSpcReduction="10000"/>
          </a:bodyPr>
          <a:lstStyle/>
          <a:p>
            <a:pPr marL="0" indent="0">
              <a:buNone/>
            </a:pPr>
            <a:r>
              <a:rPr lang="cs-CZ" dirty="0"/>
              <a:t>Výše poplatku činí </a:t>
            </a:r>
            <a:r>
              <a:rPr lang="cs-CZ" b="1" dirty="0">
                <a:solidFill>
                  <a:srgbClr val="FF0000"/>
                </a:solidFill>
              </a:rPr>
              <a:t>nejvýše 1200 Kč za kalendářní rok</a:t>
            </a:r>
            <a:endParaRPr lang="cs-CZ" b="1" dirty="0"/>
          </a:p>
          <a:p>
            <a:pPr>
              <a:buFont typeface="Wingdings" panose="05000000000000000000" pitchFamily="2" charset="2"/>
              <a:buChar char="Ø"/>
            </a:pPr>
            <a:r>
              <a:rPr lang="cs-CZ" dirty="0"/>
              <a:t> poplatek se snižuje o jednu dvanáctinu za každé dílčí období (kalendářní měsíc), na jehož konci </a:t>
            </a:r>
          </a:p>
          <a:p>
            <a:pPr marL="0" indent="0">
              <a:buNone/>
            </a:pPr>
            <a:r>
              <a:rPr lang="cs-CZ" dirty="0"/>
              <a:t>                                - </a:t>
            </a:r>
            <a:r>
              <a:rPr lang="cs-CZ" dirty="0">
                <a:solidFill>
                  <a:srgbClr val="00B0F0"/>
                </a:solidFill>
              </a:rPr>
              <a:t>není FO přihlášená v obci nebo</a:t>
            </a:r>
          </a:p>
          <a:p>
            <a:pPr marL="0" indent="0">
              <a:buNone/>
            </a:pPr>
            <a:r>
              <a:rPr lang="cs-CZ" dirty="0">
                <a:solidFill>
                  <a:srgbClr val="00B0F0"/>
                </a:solidFill>
              </a:rPr>
              <a:t>                                - je FO od poplatku osvobozena</a:t>
            </a:r>
          </a:p>
          <a:p>
            <a:pPr>
              <a:buFont typeface="Wingdings" panose="05000000000000000000" pitchFamily="2" charset="2"/>
              <a:buChar char="Ø"/>
            </a:pPr>
            <a:r>
              <a:rPr lang="cs-CZ" dirty="0"/>
              <a:t> poplatek se snižuje o jednu dvanáctinu za každé dílčí období (kalendářní měsíc), na jehož konci </a:t>
            </a:r>
          </a:p>
          <a:p>
            <a:pPr marL="0" indent="0">
              <a:buNone/>
            </a:pPr>
            <a:r>
              <a:rPr lang="cs-CZ" dirty="0"/>
              <a:t>                 </a:t>
            </a:r>
            <a:r>
              <a:rPr lang="cs-CZ" dirty="0">
                <a:solidFill>
                  <a:srgbClr val="00B0F0"/>
                </a:solidFill>
              </a:rPr>
              <a:t>- je v této nemovité věci přihlášena jedna FO</a:t>
            </a:r>
          </a:p>
          <a:p>
            <a:pPr marL="0" indent="0">
              <a:buNone/>
            </a:pPr>
            <a:r>
              <a:rPr lang="cs-CZ" dirty="0">
                <a:solidFill>
                  <a:srgbClr val="00B0F0"/>
                </a:solidFill>
              </a:rPr>
              <a:t>                 - poplatník nevlastní tuto nemovitou věc nebo</a:t>
            </a:r>
          </a:p>
          <a:p>
            <a:pPr marL="0" indent="0">
              <a:buNone/>
            </a:pPr>
            <a:r>
              <a:rPr lang="cs-CZ" dirty="0">
                <a:solidFill>
                  <a:srgbClr val="00B0F0"/>
                </a:solidFill>
              </a:rPr>
              <a:t>                 - je poplatník od poplatku osvobozen</a:t>
            </a:r>
          </a:p>
          <a:p>
            <a:pPr marL="0" indent="0" algn="just">
              <a:buNone/>
              <a:defRPr/>
            </a:pPr>
            <a:endParaRPr lang="cs-CZ" altLang="cs-CZ" sz="1800" dirty="0"/>
          </a:p>
          <a:p>
            <a:pPr marL="457200" indent="-457200">
              <a:buNone/>
              <a:defRPr/>
            </a:pPr>
            <a:endParaRPr lang="cs-CZ" altLang="cs-CZ" dirty="0"/>
          </a:p>
        </p:txBody>
      </p:sp>
    </p:spTree>
    <p:extLst>
      <p:ext uri="{BB962C8B-B14F-4D97-AF65-F5344CB8AC3E}">
        <p14:creationId xmlns:p14="http://schemas.microsoft.com/office/powerpoint/2010/main" val="34322179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8650" y="404665"/>
            <a:ext cx="7886700" cy="648071"/>
          </a:xfrm>
        </p:spPr>
        <p:txBody>
          <a:bodyPr>
            <a:normAutofit/>
          </a:bodyPr>
          <a:lstStyle/>
          <a:p>
            <a:pPr algn="ctr"/>
            <a:r>
              <a:rPr lang="cs-CZ" sz="3200" b="1" dirty="0">
                <a:solidFill>
                  <a:schemeClr val="accent1"/>
                </a:solidFill>
                <a:latin typeface="+mn-lt"/>
              </a:rPr>
              <a:t>Poplatek za odkládání KO z nemovité věci</a:t>
            </a:r>
          </a:p>
        </p:txBody>
      </p:sp>
      <p:sp>
        <p:nvSpPr>
          <p:cNvPr id="3" name="Zástupný symbol pro obsah 2"/>
          <p:cNvSpPr>
            <a:spLocks noGrp="1"/>
          </p:cNvSpPr>
          <p:nvPr>
            <p:ph idx="1"/>
          </p:nvPr>
        </p:nvSpPr>
        <p:spPr>
          <a:xfrm>
            <a:off x="628650" y="1124744"/>
            <a:ext cx="7886700" cy="5040560"/>
          </a:xfrm>
        </p:spPr>
        <p:txBody>
          <a:bodyPr>
            <a:normAutofit fontScale="70000" lnSpcReduction="20000"/>
          </a:bodyPr>
          <a:lstStyle/>
          <a:p>
            <a:pPr marL="0" indent="0">
              <a:buNone/>
            </a:pPr>
            <a:r>
              <a:rPr lang="cs-CZ" sz="4000" b="1" dirty="0">
                <a:solidFill>
                  <a:srgbClr val="FF0000"/>
                </a:solidFill>
              </a:rPr>
              <a:t>Subjekt poplatku</a:t>
            </a:r>
          </a:p>
          <a:p>
            <a:pPr marL="0" indent="0">
              <a:buNone/>
            </a:pPr>
            <a:endParaRPr lang="cs-CZ" b="1" dirty="0">
              <a:solidFill>
                <a:srgbClr val="FF0000"/>
              </a:solidFill>
            </a:endParaRPr>
          </a:p>
          <a:p>
            <a:pPr marL="0" indent="0">
              <a:buNone/>
            </a:pPr>
            <a:r>
              <a:rPr lang="cs-CZ" sz="3400" b="1" dirty="0">
                <a:solidFill>
                  <a:srgbClr val="FF0000"/>
                </a:solidFill>
              </a:rPr>
              <a:t>Poplatník</a:t>
            </a:r>
            <a:r>
              <a:rPr lang="cs-CZ" sz="3400" b="1" dirty="0"/>
              <a:t> </a:t>
            </a:r>
          </a:p>
          <a:p>
            <a:pPr>
              <a:buFont typeface="Wingdings" panose="05000000000000000000" pitchFamily="2" charset="2"/>
              <a:buChar char="Ø"/>
            </a:pPr>
            <a:r>
              <a:rPr lang="cs-CZ" sz="3400" dirty="0"/>
              <a:t>FO, která má v nemovité věci bydliště, nebo</a:t>
            </a:r>
          </a:p>
          <a:p>
            <a:pPr>
              <a:buFont typeface="Wingdings" panose="05000000000000000000" pitchFamily="2" charset="2"/>
              <a:buChar char="Ø"/>
            </a:pPr>
            <a:r>
              <a:rPr lang="cs-CZ" sz="3400" dirty="0"/>
              <a:t> vlastník nemovité věci, ve které nemá bydliště žádná fyzická osoba –  </a:t>
            </a:r>
          </a:p>
          <a:p>
            <a:pPr marL="0" indent="0">
              <a:buNone/>
            </a:pPr>
            <a:r>
              <a:rPr lang="cs-CZ" sz="3400" i="1" dirty="0"/>
              <a:t>     </a:t>
            </a:r>
            <a:r>
              <a:rPr lang="cs-CZ" sz="3400" b="1" dirty="0"/>
              <a:t>FO nebo PO, solidární poplatková odpovědnost</a:t>
            </a:r>
          </a:p>
          <a:p>
            <a:pPr marL="0" indent="0">
              <a:buNone/>
            </a:pPr>
            <a:endParaRPr lang="cs-CZ" sz="3400" i="1" dirty="0"/>
          </a:p>
          <a:p>
            <a:pPr marL="0" indent="0">
              <a:buNone/>
            </a:pPr>
            <a:r>
              <a:rPr lang="cs-CZ" sz="3400" b="1" dirty="0">
                <a:solidFill>
                  <a:srgbClr val="FF0000"/>
                </a:solidFill>
              </a:rPr>
              <a:t>Plátce poplatku </a:t>
            </a:r>
          </a:p>
          <a:p>
            <a:pPr>
              <a:buFont typeface="Wingdings" panose="05000000000000000000" pitchFamily="2" charset="2"/>
              <a:buChar char="Ø"/>
            </a:pPr>
            <a:r>
              <a:rPr lang="cs-CZ" sz="3400" dirty="0"/>
              <a:t>společenství vlastníků jednotek, pokud pro dům vzniklo, nebo</a:t>
            </a:r>
          </a:p>
          <a:p>
            <a:pPr>
              <a:buFont typeface="Wingdings" panose="05000000000000000000" pitchFamily="2" charset="2"/>
              <a:buChar char="Ø"/>
            </a:pPr>
            <a:r>
              <a:rPr lang="cs-CZ" sz="3400" dirty="0"/>
              <a:t>vlastník nemovité věci v ostatních případech</a:t>
            </a:r>
          </a:p>
          <a:p>
            <a:pPr marL="0" indent="0">
              <a:buNone/>
            </a:pPr>
            <a:endParaRPr lang="cs-CZ" sz="3400" dirty="0"/>
          </a:p>
          <a:p>
            <a:pPr marL="0" indent="0">
              <a:buNone/>
            </a:pPr>
            <a:r>
              <a:rPr lang="cs-CZ" sz="3400" b="1" dirty="0"/>
              <a:t>Plátce poplatku je povinen vybrat poplatek od poplatníka</a:t>
            </a:r>
          </a:p>
          <a:p>
            <a:endParaRPr lang="cs-CZ" dirty="0"/>
          </a:p>
        </p:txBody>
      </p:sp>
    </p:spTree>
    <p:extLst>
      <p:ext uri="{BB962C8B-B14F-4D97-AF65-F5344CB8AC3E}">
        <p14:creationId xmlns:p14="http://schemas.microsoft.com/office/powerpoint/2010/main" val="42751255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8650" y="332657"/>
            <a:ext cx="7886700" cy="1080119"/>
          </a:xfrm>
        </p:spPr>
        <p:txBody>
          <a:bodyPr>
            <a:normAutofit/>
          </a:bodyPr>
          <a:lstStyle/>
          <a:p>
            <a:r>
              <a:rPr lang="cs-CZ" sz="2800" b="1" dirty="0">
                <a:solidFill>
                  <a:schemeClr val="accent1"/>
                </a:solidFill>
              </a:rPr>
              <a:t>Poplatek za odkládání KO z nemovité věci</a:t>
            </a:r>
            <a:endParaRPr lang="cs-CZ" sz="2700" b="1" dirty="0">
              <a:solidFill>
                <a:schemeClr val="accent1"/>
              </a:solidFill>
              <a:latin typeface="+mn-lt"/>
            </a:endParaRPr>
          </a:p>
        </p:txBody>
      </p:sp>
      <p:sp>
        <p:nvSpPr>
          <p:cNvPr id="3" name="Zástupný symbol pro obsah 2"/>
          <p:cNvSpPr>
            <a:spLocks noGrp="1"/>
          </p:cNvSpPr>
          <p:nvPr>
            <p:ph idx="1"/>
          </p:nvPr>
        </p:nvSpPr>
        <p:spPr>
          <a:xfrm>
            <a:off x="628650" y="1484784"/>
            <a:ext cx="7886700" cy="4005189"/>
          </a:xfrm>
        </p:spPr>
        <p:txBody>
          <a:bodyPr>
            <a:normAutofit fontScale="85000" lnSpcReduction="10000"/>
          </a:bodyPr>
          <a:lstStyle/>
          <a:p>
            <a:pPr marL="0" indent="0">
              <a:buNone/>
            </a:pPr>
            <a:r>
              <a:rPr lang="cs-CZ" b="1" dirty="0">
                <a:solidFill>
                  <a:srgbClr val="FF0000"/>
                </a:solidFill>
              </a:rPr>
              <a:t>Předmět poplatku</a:t>
            </a:r>
          </a:p>
          <a:p>
            <a:pPr algn="just">
              <a:buFont typeface="Wingdings" panose="05000000000000000000" pitchFamily="2" charset="2"/>
              <a:buChar char="Ø"/>
            </a:pPr>
            <a:r>
              <a:rPr lang="cs-CZ" dirty="0"/>
              <a:t> </a:t>
            </a:r>
            <a:r>
              <a:rPr lang="cs-CZ" b="1" dirty="0"/>
              <a:t>odkládání směsného KO </a:t>
            </a:r>
            <a:r>
              <a:rPr lang="cs-CZ" dirty="0"/>
              <a:t>z jednotlivé nemovité věci zahrnující byt, rodinný dům nebo stavbu pro rodinnou rekreaci, která se nachází na území obce</a:t>
            </a:r>
          </a:p>
          <a:p>
            <a:pPr marL="0" indent="0" algn="just">
              <a:buNone/>
            </a:pPr>
            <a:r>
              <a:rPr lang="cs-CZ" sz="2800" dirty="0">
                <a:solidFill>
                  <a:srgbClr val="FF0000"/>
                </a:solidFill>
              </a:rPr>
              <a:t>Směsným komunálním odpadem </a:t>
            </a:r>
            <a:r>
              <a:rPr lang="cs-CZ" sz="2800" dirty="0"/>
              <a:t>se rozumí veškerý odpad vznikající na území obce při činnosti fyzických osob (odpad z domácností nebo jiných zdrojů), který zůstane po vytřídění jednotlivých složek komunálního odpadu, tj. např. papíru, plastů, kovů, bioodpadu, skla atd. Směsný komunální odpad je tedy pouze jednou ze složek komunálního odpadu.</a:t>
            </a:r>
          </a:p>
        </p:txBody>
      </p:sp>
    </p:spTree>
    <p:extLst>
      <p:ext uri="{BB962C8B-B14F-4D97-AF65-F5344CB8AC3E}">
        <p14:creationId xmlns:p14="http://schemas.microsoft.com/office/powerpoint/2010/main" val="35603403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8650" y="332656"/>
            <a:ext cx="7886700" cy="720080"/>
          </a:xfrm>
        </p:spPr>
        <p:txBody>
          <a:bodyPr>
            <a:normAutofit/>
          </a:bodyPr>
          <a:lstStyle/>
          <a:p>
            <a:pPr algn="ctr"/>
            <a:r>
              <a:rPr lang="cs-CZ" sz="3200" b="1" dirty="0">
                <a:solidFill>
                  <a:schemeClr val="accent1"/>
                </a:solidFill>
                <a:latin typeface="+mn-lt"/>
              </a:rPr>
              <a:t>Dílčí základ poplatku</a:t>
            </a:r>
          </a:p>
        </p:txBody>
      </p:sp>
      <p:sp>
        <p:nvSpPr>
          <p:cNvPr id="3" name="Zástupný symbol pro obsah 2"/>
          <p:cNvSpPr>
            <a:spLocks noGrp="1"/>
          </p:cNvSpPr>
          <p:nvPr>
            <p:ph idx="1"/>
          </p:nvPr>
        </p:nvSpPr>
        <p:spPr>
          <a:xfrm>
            <a:off x="628650" y="1340768"/>
            <a:ext cx="7886700" cy="4968552"/>
          </a:xfrm>
        </p:spPr>
        <p:txBody>
          <a:bodyPr>
            <a:normAutofit fontScale="77500" lnSpcReduction="20000"/>
          </a:bodyPr>
          <a:lstStyle/>
          <a:p>
            <a:pPr marL="0" indent="0">
              <a:buNone/>
            </a:pPr>
            <a:r>
              <a:rPr lang="cs-CZ" b="1" dirty="0"/>
              <a:t>Základem dílčího poplatku </a:t>
            </a:r>
            <a:r>
              <a:rPr lang="cs-CZ" dirty="0"/>
              <a:t>za dílčí (měsíční)období je</a:t>
            </a:r>
          </a:p>
          <a:p>
            <a:pPr>
              <a:buFont typeface="Wingdings" panose="05000000000000000000" pitchFamily="2" charset="2"/>
              <a:buChar char="Ø"/>
            </a:pPr>
            <a:r>
              <a:rPr lang="cs-CZ" dirty="0">
                <a:solidFill>
                  <a:srgbClr val="FF0000"/>
                </a:solidFill>
              </a:rPr>
              <a:t>hmotnost odpadu </a:t>
            </a:r>
            <a:r>
              <a:rPr lang="cs-CZ" dirty="0"/>
              <a:t>– v kg na poplatníka</a:t>
            </a:r>
          </a:p>
          <a:p>
            <a:pPr>
              <a:buFont typeface="Wingdings" panose="05000000000000000000" pitchFamily="2" charset="2"/>
              <a:buChar char="Ø"/>
            </a:pPr>
            <a:r>
              <a:rPr lang="cs-CZ" dirty="0">
                <a:solidFill>
                  <a:srgbClr val="FF0000"/>
                </a:solidFill>
              </a:rPr>
              <a:t>objem odpadu </a:t>
            </a:r>
            <a:r>
              <a:rPr lang="cs-CZ" dirty="0"/>
              <a:t>– v litrech na poplatníka</a:t>
            </a:r>
          </a:p>
          <a:p>
            <a:pPr>
              <a:buFont typeface="Wingdings" panose="05000000000000000000" pitchFamily="2" charset="2"/>
              <a:buChar char="Ø"/>
            </a:pPr>
            <a:r>
              <a:rPr lang="cs-CZ" dirty="0">
                <a:solidFill>
                  <a:srgbClr val="FF0000"/>
                </a:solidFill>
              </a:rPr>
              <a:t>kapacita sběrných prostředků</a:t>
            </a:r>
            <a:r>
              <a:rPr lang="cs-CZ" dirty="0"/>
              <a:t>– v litrech na poplatníka</a:t>
            </a:r>
          </a:p>
          <a:p>
            <a:pPr marL="0" indent="0">
              <a:buNone/>
            </a:pPr>
            <a:endParaRPr lang="cs-CZ" dirty="0"/>
          </a:p>
          <a:p>
            <a:pPr marL="0" indent="0">
              <a:buNone/>
            </a:pPr>
            <a:r>
              <a:rPr lang="cs-CZ" b="1" dirty="0"/>
              <a:t>Obec zvolí jeden ze základů na kalendářní rok</a:t>
            </a:r>
          </a:p>
          <a:p>
            <a:pPr marL="0" indent="0">
              <a:buNone/>
            </a:pPr>
            <a:r>
              <a:rPr lang="cs-CZ" dirty="0"/>
              <a:t>Obec může určit minimální základ dílčího poplatku, který činí nejvýše – 10 kg, pokud je základem hmotnost odpadu</a:t>
            </a:r>
          </a:p>
          <a:p>
            <a:pPr marL="0" indent="0">
              <a:buNone/>
            </a:pPr>
            <a:r>
              <a:rPr lang="cs-CZ" dirty="0"/>
              <a:t>               - 60 litrů, pokud je základem objem odpadu nebo</a:t>
            </a:r>
          </a:p>
          <a:p>
            <a:pPr marL="0" indent="0">
              <a:buNone/>
            </a:pPr>
            <a:r>
              <a:rPr lang="cs-CZ" dirty="0"/>
              <a:t>                  kapacita sběrných prostředků</a:t>
            </a:r>
          </a:p>
          <a:p>
            <a:endParaRPr lang="cs-CZ" dirty="0"/>
          </a:p>
        </p:txBody>
      </p:sp>
    </p:spTree>
    <p:extLst>
      <p:ext uri="{BB962C8B-B14F-4D97-AF65-F5344CB8AC3E}">
        <p14:creationId xmlns:p14="http://schemas.microsoft.com/office/powerpoint/2010/main" val="1621596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8650" y="404664"/>
            <a:ext cx="7886700" cy="720080"/>
          </a:xfrm>
        </p:spPr>
        <p:txBody>
          <a:bodyPr>
            <a:normAutofit/>
          </a:bodyPr>
          <a:lstStyle/>
          <a:p>
            <a:r>
              <a:rPr lang="cs-CZ" sz="3200" b="1" dirty="0">
                <a:solidFill>
                  <a:schemeClr val="accent1"/>
                </a:solidFill>
              </a:rPr>
              <a:t>Poplatek za odkládání KO z nemovité věci</a:t>
            </a:r>
            <a:endParaRPr lang="cs-CZ" sz="3200" b="1" dirty="0">
              <a:solidFill>
                <a:schemeClr val="accent1"/>
              </a:solidFill>
              <a:latin typeface="+mn-lt"/>
            </a:endParaRPr>
          </a:p>
        </p:txBody>
      </p:sp>
      <p:sp>
        <p:nvSpPr>
          <p:cNvPr id="3" name="Zástupný symbol pro obsah 2"/>
          <p:cNvSpPr>
            <a:spLocks noGrp="1"/>
          </p:cNvSpPr>
          <p:nvPr>
            <p:ph idx="1"/>
          </p:nvPr>
        </p:nvSpPr>
        <p:spPr>
          <a:xfrm>
            <a:off x="628650" y="1196752"/>
            <a:ext cx="7886700" cy="4293221"/>
          </a:xfrm>
        </p:spPr>
        <p:txBody>
          <a:bodyPr>
            <a:normAutofit fontScale="85000" lnSpcReduction="10000"/>
          </a:bodyPr>
          <a:lstStyle/>
          <a:p>
            <a:pPr>
              <a:buFont typeface="Wingdings" panose="05000000000000000000" pitchFamily="2" charset="2"/>
              <a:buChar char="Ø"/>
            </a:pPr>
            <a:r>
              <a:rPr lang="cs-CZ" b="1" dirty="0"/>
              <a:t>Sazba poplatku </a:t>
            </a:r>
            <a:r>
              <a:rPr lang="cs-CZ" dirty="0"/>
              <a:t>činí nejvýše </a:t>
            </a:r>
          </a:p>
          <a:p>
            <a:pPr marL="0" indent="0">
              <a:buNone/>
            </a:pPr>
            <a:r>
              <a:rPr lang="cs-CZ" dirty="0"/>
              <a:t>    - </a:t>
            </a:r>
            <a:r>
              <a:rPr lang="cs-CZ" b="1" dirty="0">
                <a:solidFill>
                  <a:srgbClr val="FF0000"/>
                </a:solidFill>
              </a:rPr>
              <a:t>6 Kč za kg</a:t>
            </a:r>
            <a:r>
              <a:rPr lang="cs-CZ" dirty="0">
                <a:solidFill>
                  <a:srgbClr val="FF0000"/>
                </a:solidFill>
              </a:rPr>
              <a:t>, pokud je základem hmotnost odpadu</a:t>
            </a:r>
          </a:p>
          <a:p>
            <a:pPr marL="0" indent="0">
              <a:buNone/>
            </a:pPr>
            <a:r>
              <a:rPr lang="cs-CZ" dirty="0">
                <a:solidFill>
                  <a:srgbClr val="FF0000"/>
                </a:solidFill>
              </a:rPr>
              <a:t>    - </a:t>
            </a:r>
            <a:r>
              <a:rPr lang="cs-CZ" b="1" dirty="0">
                <a:solidFill>
                  <a:srgbClr val="FF0000"/>
                </a:solidFill>
              </a:rPr>
              <a:t>1 Kč za litr, </a:t>
            </a:r>
            <a:r>
              <a:rPr lang="cs-CZ" dirty="0">
                <a:solidFill>
                  <a:srgbClr val="FF0000"/>
                </a:solidFill>
              </a:rPr>
              <a:t>pokud je základem objem odpadu nebo</a:t>
            </a:r>
          </a:p>
          <a:p>
            <a:pPr marL="0" indent="0">
              <a:buNone/>
            </a:pPr>
            <a:r>
              <a:rPr lang="cs-CZ" dirty="0">
                <a:solidFill>
                  <a:srgbClr val="FF0000"/>
                </a:solidFill>
              </a:rPr>
              <a:t>        kapacita sběrných prostředků</a:t>
            </a:r>
          </a:p>
          <a:p>
            <a:pPr>
              <a:buFont typeface="Wingdings" panose="05000000000000000000" pitchFamily="2" charset="2"/>
              <a:buChar char="Ø"/>
            </a:pPr>
            <a:r>
              <a:rPr lang="cs-CZ" b="1" dirty="0"/>
              <a:t>Výpočet poplatku </a:t>
            </a:r>
          </a:p>
          <a:p>
            <a:pPr marL="0" indent="0">
              <a:buNone/>
            </a:pPr>
            <a:r>
              <a:rPr lang="cs-CZ" dirty="0"/>
              <a:t>     - součet dílčích poplatků za jednotlivé kalendářní měsíce, na jejichž konci</a:t>
            </a:r>
          </a:p>
          <a:p>
            <a:pPr marL="0" indent="0">
              <a:buNone/>
            </a:pPr>
            <a:r>
              <a:rPr lang="cs-CZ" dirty="0"/>
              <a:t>      - měl poplatník v nemovité věci bydliště</a:t>
            </a:r>
          </a:p>
          <a:p>
            <a:pPr marL="0" indent="0">
              <a:buNone/>
            </a:pPr>
            <a:r>
              <a:rPr lang="cs-CZ" dirty="0"/>
              <a:t>      - neměla v nemovité věci bydliště žádná FO</a:t>
            </a:r>
          </a:p>
          <a:p>
            <a:endParaRPr lang="cs-CZ" dirty="0"/>
          </a:p>
        </p:txBody>
      </p:sp>
    </p:spTree>
    <p:extLst>
      <p:ext uri="{BB962C8B-B14F-4D97-AF65-F5344CB8AC3E}">
        <p14:creationId xmlns:p14="http://schemas.microsoft.com/office/powerpoint/2010/main" val="16169471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562074"/>
          </a:xfrm>
        </p:spPr>
        <p:txBody>
          <a:bodyPr>
            <a:noAutofit/>
          </a:bodyPr>
          <a:lstStyle/>
          <a:p>
            <a:r>
              <a:rPr lang="cs-CZ" sz="3200" b="1" dirty="0">
                <a:solidFill>
                  <a:srgbClr val="0070C0"/>
                </a:solidFill>
              </a:rPr>
              <a:t>Ohlašovací povinnost</a:t>
            </a:r>
          </a:p>
        </p:txBody>
      </p:sp>
      <p:sp>
        <p:nvSpPr>
          <p:cNvPr id="3" name="Zástupný symbol pro obsah 2"/>
          <p:cNvSpPr>
            <a:spLocks noGrp="1"/>
          </p:cNvSpPr>
          <p:nvPr>
            <p:ph idx="1"/>
          </p:nvPr>
        </p:nvSpPr>
        <p:spPr>
          <a:xfrm>
            <a:off x="457200" y="980728"/>
            <a:ext cx="8229600" cy="5145435"/>
          </a:xfrm>
        </p:spPr>
        <p:txBody>
          <a:bodyPr>
            <a:normAutofit/>
          </a:bodyPr>
          <a:lstStyle/>
          <a:p>
            <a:pPr>
              <a:buFont typeface="Wingdings" panose="05000000000000000000" pitchFamily="2" charset="2"/>
              <a:buChar char="Ø"/>
            </a:pPr>
            <a:r>
              <a:rPr lang="cs-CZ" sz="2800" dirty="0"/>
              <a:t>poplatník nebo plátce je povinen podat ohlášení</a:t>
            </a:r>
          </a:p>
          <a:p>
            <a:pPr>
              <a:buFont typeface="Wingdings" panose="05000000000000000000" pitchFamily="2" charset="2"/>
              <a:buChar char="Ø"/>
            </a:pPr>
            <a:r>
              <a:rPr lang="cs-CZ" sz="2800" dirty="0"/>
              <a:t>obec může povinnost podat ohlášení vyloučit  v OZV</a:t>
            </a:r>
          </a:p>
          <a:p>
            <a:pPr>
              <a:buFont typeface="Wingdings" panose="05000000000000000000" pitchFamily="2" charset="2"/>
              <a:buChar char="Ø"/>
            </a:pPr>
            <a:r>
              <a:rPr lang="cs-CZ" sz="2800" dirty="0"/>
              <a:t>pokud je </a:t>
            </a:r>
            <a:r>
              <a:rPr lang="cs-CZ" sz="2800" dirty="0" err="1"/>
              <a:t>popl</a:t>
            </a:r>
            <a:r>
              <a:rPr lang="cs-CZ" sz="2800" dirty="0"/>
              <a:t>. odváděn plátcem, podává ohlášení pouze plátce</a:t>
            </a:r>
          </a:p>
          <a:p>
            <a:pPr>
              <a:buFont typeface="Wingdings" panose="05000000000000000000" pitchFamily="2" charset="2"/>
              <a:buChar char="Ø"/>
            </a:pPr>
            <a:r>
              <a:rPr lang="cs-CZ" sz="2800" dirty="0"/>
              <a:t>obec může 15 denní lhůtu pro ohlášení změn v OZV prodloužit </a:t>
            </a:r>
          </a:p>
          <a:p>
            <a:pPr algn="just">
              <a:buFont typeface="Wingdings" panose="05000000000000000000" pitchFamily="2" charset="2"/>
              <a:buChar char="Ø"/>
            </a:pPr>
            <a:r>
              <a:rPr lang="cs-CZ" sz="2800"/>
              <a:t>povinnost </a:t>
            </a:r>
            <a:r>
              <a:rPr lang="cs-CZ" sz="2800" dirty="0"/>
              <a:t>se nevztahuje na údaje, které správce poplatku autorizovaným způsobem zjistí z rejstříků nebo  evidencí, do nichž má zřízen automatizovaný přístup, okruh těchto údajů zveřejní na úřední desce</a:t>
            </a:r>
          </a:p>
          <a:p>
            <a:pPr marL="0" indent="0">
              <a:buNone/>
            </a:pPr>
            <a:endParaRPr lang="cs-CZ" sz="2400" dirty="0"/>
          </a:p>
          <a:p>
            <a:pPr marL="0" indent="0">
              <a:buNone/>
            </a:pPr>
            <a:endParaRPr lang="cs-CZ" sz="2400" dirty="0">
              <a:solidFill>
                <a:srgbClr val="FF0000"/>
              </a:solidFill>
            </a:endParaRPr>
          </a:p>
          <a:p>
            <a:pPr marL="0" indent="0">
              <a:buNone/>
            </a:pPr>
            <a:endParaRPr lang="cs-CZ" sz="2400" dirty="0">
              <a:solidFill>
                <a:srgbClr val="FF0000"/>
              </a:solidFill>
            </a:endParaRPr>
          </a:p>
        </p:txBody>
      </p:sp>
    </p:spTree>
    <p:extLst>
      <p:ext uri="{BB962C8B-B14F-4D97-AF65-F5344CB8AC3E}">
        <p14:creationId xmlns:p14="http://schemas.microsoft.com/office/powerpoint/2010/main" val="11065530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Nadpis 1"/>
          <p:cNvSpPr>
            <a:spLocks noGrp="1" noChangeArrowheads="1"/>
          </p:cNvSpPr>
          <p:nvPr>
            <p:ph type="title"/>
          </p:nvPr>
        </p:nvSpPr>
        <p:spPr>
          <a:xfrm>
            <a:off x="1485900" y="332657"/>
            <a:ext cx="6172200" cy="720079"/>
          </a:xfrm>
        </p:spPr>
        <p:txBody>
          <a:bodyPr>
            <a:normAutofit/>
          </a:bodyPr>
          <a:lstStyle/>
          <a:p>
            <a:pPr algn="ctr"/>
            <a:r>
              <a:rPr lang="cs-CZ" altLang="cs-CZ" sz="3200" b="1" dirty="0">
                <a:solidFill>
                  <a:schemeClr val="accent1"/>
                </a:solidFill>
                <a:latin typeface="+mn-lt"/>
              </a:rPr>
              <a:t>Obsah ohlašovací povinnosti</a:t>
            </a:r>
          </a:p>
        </p:txBody>
      </p:sp>
      <p:sp>
        <p:nvSpPr>
          <p:cNvPr id="60419" name="Zástupný symbol pro obsah 2"/>
          <p:cNvSpPr>
            <a:spLocks noGrp="1" noChangeArrowheads="1"/>
          </p:cNvSpPr>
          <p:nvPr>
            <p:ph idx="1"/>
          </p:nvPr>
        </p:nvSpPr>
        <p:spPr>
          <a:xfrm>
            <a:off x="422563" y="1052736"/>
            <a:ext cx="8167255" cy="4605115"/>
          </a:xfrm>
        </p:spPr>
        <p:txBody>
          <a:bodyPr>
            <a:noAutofit/>
          </a:bodyPr>
          <a:lstStyle/>
          <a:p>
            <a:pPr>
              <a:buFont typeface="Wingdings" panose="05000000000000000000" pitchFamily="2" charset="2"/>
              <a:buChar char="Ø"/>
              <a:defRPr/>
            </a:pPr>
            <a:r>
              <a:rPr lang="cs-CZ" altLang="cs-CZ" sz="2000" b="1" dirty="0">
                <a:solidFill>
                  <a:srgbClr val="FF0000"/>
                </a:solidFill>
              </a:rPr>
              <a:t>identifikace poplatníka nebo plátce</a:t>
            </a:r>
          </a:p>
          <a:p>
            <a:pPr marL="0" indent="0">
              <a:buNone/>
              <a:defRPr/>
            </a:pPr>
            <a:endParaRPr lang="cs-CZ" altLang="cs-CZ" sz="2000" dirty="0"/>
          </a:p>
          <a:p>
            <a:pPr algn="just">
              <a:buFont typeface="Wingdings" panose="05000000000000000000" pitchFamily="2" charset="2"/>
              <a:buChar char="Ø"/>
              <a:defRPr/>
            </a:pPr>
            <a:r>
              <a:rPr lang="cs-CZ" altLang="cs-CZ" sz="2000" b="1" dirty="0">
                <a:solidFill>
                  <a:srgbClr val="FF0000"/>
                </a:solidFill>
              </a:rPr>
              <a:t>bankovní účet</a:t>
            </a:r>
            <a:r>
              <a:rPr lang="cs-CZ" altLang="cs-CZ" sz="2000" dirty="0">
                <a:solidFill>
                  <a:schemeClr val="accent2">
                    <a:lumMod val="75000"/>
                  </a:schemeClr>
                </a:solidFill>
              </a:rPr>
              <a:t>, </a:t>
            </a:r>
            <a:r>
              <a:rPr lang="cs-CZ" altLang="cs-CZ" sz="2000" dirty="0"/>
              <a:t>včetně poskytovatelů platebních služeb užívaných v souvislosti s podnikatelskou činností, pokud předmět poplatku souvisí s podnikáním plátce nebo poplatníka</a:t>
            </a:r>
          </a:p>
          <a:p>
            <a:pPr marL="0" indent="0">
              <a:buNone/>
              <a:defRPr/>
            </a:pPr>
            <a:endParaRPr lang="cs-CZ" altLang="cs-CZ" sz="2000" dirty="0"/>
          </a:p>
          <a:p>
            <a:pPr>
              <a:buFont typeface="Wingdings" panose="05000000000000000000" pitchFamily="2" charset="2"/>
              <a:buChar char="Ø"/>
              <a:defRPr/>
            </a:pPr>
            <a:r>
              <a:rPr lang="cs-CZ" altLang="cs-CZ" sz="2000" b="1" dirty="0">
                <a:solidFill>
                  <a:srgbClr val="FF0000"/>
                </a:solidFill>
              </a:rPr>
              <a:t>údaje rozhodné pro stanovení poplatku</a:t>
            </a:r>
          </a:p>
          <a:p>
            <a:pPr marL="0" indent="0">
              <a:buNone/>
              <a:defRPr/>
            </a:pPr>
            <a:endParaRPr lang="cs-CZ" altLang="cs-CZ" sz="2000" dirty="0">
              <a:solidFill>
                <a:schemeClr val="accent2">
                  <a:lumMod val="75000"/>
                </a:schemeClr>
              </a:solidFill>
            </a:endParaRPr>
          </a:p>
          <a:p>
            <a:pPr algn="just">
              <a:buFont typeface="Wingdings" panose="05000000000000000000" pitchFamily="2" charset="2"/>
              <a:buChar char="Ø"/>
              <a:defRPr/>
            </a:pPr>
            <a:r>
              <a:rPr lang="cs-CZ" altLang="cs-CZ" sz="2000" dirty="0"/>
              <a:t>poplatník nebo plátce, </a:t>
            </a:r>
            <a:r>
              <a:rPr lang="cs-CZ" altLang="cs-CZ" sz="2000" dirty="0" err="1"/>
              <a:t>kt</a:t>
            </a:r>
            <a:r>
              <a:rPr lang="cs-CZ" altLang="cs-CZ" sz="2000" dirty="0"/>
              <a:t>. nemá sídlo nebo bydliště na území EU  uvede svého </a:t>
            </a:r>
            <a:r>
              <a:rPr lang="cs-CZ" altLang="cs-CZ" sz="2000" b="1" dirty="0">
                <a:solidFill>
                  <a:srgbClr val="FF0000"/>
                </a:solidFill>
              </a:rPr>
              <a:t>zmocněnce v tuzemsku pro doručování</a:t>
            </a:r>
          </a:p>
          <a:p>
            <a:pPr marL="0" indent="0">
              <a:buNone/>
              <a:defRPr/>
            </a:pPr>
            <a:endParaRPr lang="cs-CZ" altLang="cs-CZ" sz="2000" dirty="0">
              <a:solidFill>
                <a:schemeClr val="accent2">
                  <a:lumMod val="75000"/>
                </a:schemeClr>
              </a:solidFill>
            </a:endParaRPr>
          </a:p>
          <a:p>
            <a:pPr>
              <a:buFont typeface="Wingdings" panose="05000000000000000000" pitchFamily="2" charset="2"/>
              <a:buChar char="Ø"/>
              <a:defRPr/>
            </a:pPr>
            <a:r>
              <a:rPr lang="cs-CZ" altLang="cs-CZ" sz="2000" dirty="0"/>
              <a:t>v zákonné lhůtě nebo ve lhůtě stanovené obecně závaznou vyhláškou  ohlásit </a:t>
            </a:r>
            <a:r>
              <a:rPr lang="cs-CZ" altLang="cs-CZ" sz="2000" b="1" dirty="0">
                <a:solidFill>
                  <a:srgbClr val="FF0000"/>
                </a:solidFill>
              </a:rPr>
              <a:t>vznik skutečnosti zakládající nárok na osvobození nebo úlevu</a:t>
            </a:r>
          </a:p>
        </p:txBody>
      </p:sp>
    </p:spTree>
    <p:extLst>
      <p:ext uri="{BB962C8B-B14F-4D97-AF65-F5344CB8AC3E}">
        <p14:creationId xmlns:p14="http://schemas.microsoft.com/office/powerpoint/2010/main" val="16968338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562074"/>
          </a:xfrm>
        </p:spPr>
        <p:txBody>
          <a:bodyPr>
            <a:noAutofit/>
          </a:bodyPr>
          <a:lstStyle/>
          <a:p>
            <a:r>
              <a:rPr lang="cs-CZ" sz="3200" b="1" dirty="0">
                <a:solidFill>
                  <a:srgbClr val="0070C0"/>
                </a:solidFill>
              </a:rPr>
              <a:t>Obecně závazná vyhláška</a:t>
            </a:r>
          </a:p>
        </p:txBody>
      </p:sp>
      <p:sp>
        <p:nvSpPr>
          <p:cNvPr id="3" name="Zástupný symbol pro obsah 2"/>
          <p:cNvSpPr>
            <a:spLocks noGrp="1"/>
          </p:cNvSpPr>
          <p:nvPr>
            <p:ph idx="1"/>
          </p:nvPr>
        </p:nvSpPr>
        <p:spPr>
          <a:xfrm>
            <a:off x="457200" y="836712"/>
            <a:ext cx="8229600" cy="5289451"/>
          </a:xfrm>
        </p:spPr>
        <p:txBody>
          <a:bodyPr>
            <a:normAutofit/>
          </a:bodyPr>
          <a:lstStyle/>
          <a:p>
            <a:pPr marL="0" indent="0">
              <a:buNone/>
            </a:pPr>
            <a:r>
              <a:rPr lang="cs-CZ" sz="2400" b="1" dirty="0"/>
              <a:t>Obligatorní náležitosti </a:t>
            </a:r>
            <a:r>
              <a:rPr lang="cs-CZ" sz="2400" dirty="0"/>
              <a:t>– </a:t>
            </a:r>
            <a:r>
              <a:rPr lang="cs-CZ" sz="2400" dirty="0">
                <a:solidFill>
                  <a:srgbClr val="FF0000"/>
                </a:solidFill>
              </a:rPr>
              <a:t>sazba poplatku</a:t>
            </a:r>
          </a:p>
          <a:p>
            <a:pPr marL="0" indent="0">
              <a:buNone/>
            </a:pPr>
            <a:r>
              <a:rPr lang="cs-CZ" sz="2400" dirty="0">
                <a:solidFill>
                  <a:srgbClr val="FF0000"/>
                </a:solidFill>
              </a:rPr>
              <a:t>                                         -  lhůta pro podání ohlašovací</a:t>
            </a:r>
          </a:p>
          <a:p>
            <a:pPr marL="0" indent="0">
              <a:buNone/>
            </a:pPr>
            <a:r>
              <a:rPr lang="cs-CZ" sz="2400" dirty="0">
                <a:solidFill>
                  <a:srgbClr val="FF0000"/>
                </a:solidFill>
              </a:rPr>
              <a:t>                                             povinnosti, pokud ji obec nevyloučí</a:t>
            </a:r>
          </a:p>
          <a:p>
            <a:pPr marL="0" indent="0">
              <a:buNone/>
            </a:pPr>
            <a:r>
              <a:rPr lang="cs-CZ" sz="2400" dirty="0">
                <a:solidFill>
                  <a:srgbClr val="FF0000"/>
                </a:solidFill>
              </a:rPr>
              <a:t>                                          - splatnost poplatku</a:t>
            </a:r>
          </a:p>
          <a:p>
            <a:pPr marL="0" indent="0">
              <a:buNone/>
            </a:pPr>
            <a:r>
              <a:rPr lang="cs-CZ" sz="2400" b="1" dirty="0"/>
              <a:t>Fakultativní náležitosti </a:t>
            </a:r>
            <a:r>
              <a:rPr lang="cs-CZ" sz="2400" dirty="0"/>
              <a:t>– </a:t>
            </a:r>
            <a:r>
              <a:rPr lang="cs-CZ" sz="2400" dirty="0">
                <a:solidFill>
                  <a:srgbClr val="FF0000"/>
                </a:solidFill>
              </a:rPr>
              <a:t>osvobození a úlevy</a:t>
            </a:r>
          </a:p>
          <a:p>
            <a:pPr marL="0" indent="0">
              <a:buNone/>
            </a:pPr>
            <a:r>
              <a:rPr lang="cs-CZ" sz="2400" dirty="0">
                <a:solidFill>
                  <a:srgbClr val="FF0000"/>
                </a:solidFill>
              </a:rPr>
              <a:t>                                          - vyloučení povinnosti podat ohlášení</a:t>
            </a:r>
          </a:p>
          <a:p>
            <a:pPr marL="0" indent="0">
              <a:buNone/>
            </a:pPr>
            <a:r>
              <a:rPr lang="cs-CZ" sz="2400" dirty="0">
                <a:solidFill>
                  <a:srgbClr val="FF0000"/>
                </a:solidFill>
              </a:rPr>
              <a:t>                                          - paušální částka poplatku</a:t>
            </a:r>
          </a:p>
          <a:p>
            <a:pPr marL="0" indent="0">
              <a:buNone/>
            </a:pPr>
            <a:r>
              <a:rPr lang="cs-CZ" sz="2400" dirty="0">
                <a:solidFill>
                  <a:srgbClr val="FF0000"/>
                </a:solidFill>
              </a:rPr>
              <a:t>                                          - další způsob placení a den platby</a:t>
            </a:r>
          </a:p>
          <a:p>
            <a:pPr marL="0" indent="0">
              <a:buNone/>
            </a:pPr>
            <a:r>
              <a:rPr lang="cs-CZ" sz="2400" dirty="0">
                <a:solidFill>
                  <a:srgbClr val="FF0000"/>
                </a:solidFill>
              </a:rPr>
              <a:t>                                          - delší lhůta pro hlášení změn </a:t>
            </a:r>
          </a:p>
          <a:p>
            <a:pPr marL="0" indent="0" algn="just">
              <a:buNone/>
            </a:pPr>
            <a:r>
              <a:rPr lang="cs-CZ" sz="2000" b="1" dirty="0">
                <a:solidFill>
                  <a:srgbClr val="FF0000"/>
                </a:solidFill>
              </a:rPr>
              <a:t>V OZV určí  místa podléhající poplatku za užívání veřejného prostranství a poplatku za vjezd. U poplatku za odkládání KO z nemovité věci zvolí jeden z dílčích základů tohoto poplatku a může určit minimální dílčí základ tohoto poplatku</a:t>
            </a:r>
          </a:p>
          <a:p>
            <a:pPr marL="0" indent="0">
              <a:buNone/>
            </a:pPr>
            <a:endParaRPr lang="cs-CZ" sz="2400" dirty="0">
              <a:solidFill>
                <a:srgbClr val="FF0000"/>
              </a:solidFill>
            </a:endParaRPr>
          </a:p>
          <a:p>
            <a:pPr marL="0" indent="0">
              <a:buNone/>
            </a:pPr>
            <a:endParaRPr lang="cs-CZ" sz="2400" dirty="0">
              <a:solidFill>
                <a:srgbClr val="FF0000"/>
              </a:solidFill>
            </a:endParaRPr>
          </a:p>
          <a:p>
            <a:pPr marL="0" indent="0">
              <a:buNone/>
            </a:pPr>
            <a:endParaRPr lang="cs-CZ" sz="2800" dirty="0"/>
          </a:p>
        </p:txBody>
      </p:sp>
    </p:spTree>
    <p:extLst>
      <p:ext uri="{BB962C8B-B14F-4D97-AF65-F5344CB8AC3E}">
        <p14:creationId xmlns:p14="http://schemas.microsoft.com/office/powerpoint/2010/main" val="6330587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Nadpis 1"/>
          <p:cNvSpPr>
            <a:spLocks noGrp="1"/>
          </p:cNvSpPr>
          <p:nvPr>
            <p:ph type="title"/>
          </p:nvPr>
        </p:nvSpPr>
        <p:spPr>
          <a:xfrm>
            <a:off x="457200" y="274638"/>
            <a:ext cx="8229600" cy="561975"/>
          </a:xfrm>
        </p:spPr>
        <p:txBody>
          <a:bodyPr>
            <a:normAutofit fontScale="90000"/>
          </a:bodyPr>
          <a:lstStyle/>
          <a:p>
            <a:r>
              <a:rPr lang="cs-CZ" altLang="cs-CZ" sz="3200" b="1" dirty="0">
                <a:solidFill>
                  <a:schemeClr val="tx2">
                    <a:lumMod val="60000"/>
                    <a:lumOff val="40000"/>
                  </a:schemeClr>
                </a:solidFill>
              </a:rPr>
              <a:t>Druhy rozhodnutí při správě místních poplatků</a:t>
            </a:r>
          </a:p>
        </p:txBody>
      </p:sp>
      <p:sp>
        <p:nvSpPr>
          <p:cNvPr id="17411" name="Zástupný symbol pro obsah 2"/>
          <p:cNvSpPr>
            <a:spLocks noGrp="1"/>
          </p:cNvSpPr>
          <p:nvPr>
            <p:ph idx="1"/>
          </p:nvPr>
        </p:nvSpPr>
        <p:spPr>
          <a:xfrm>
            <a:off x="468313" y="908050"/>
            <a:ext cx="8229600" cy="5246688"/>
          </a:xfrm>
        </p:spPr>
        <p:txBody>
          <a:bodyPr/>
          <a:lstStyle/>
          <a:p>
            <a:pPr marL="0" indent="0">
              <a:buNone/>
            </a:pPr>
            <a:r>
              <a:rPr lang="cs-CZ" altLang="cs-CZ" sz="2800" b="1" dirty="0">
                <a:solidFill>
                  <a:srgbClr val="FF0000"/>
                </a:solidFill>
              </a:rPr>
              <a:t>Rozhodnutí</a:t>
            </a:r>
            <a:r>
              <a:rPr lang="cs-CZ" altLang="cs-CZ" sz="2800" dirty="0">
                <a:solidFill>
                  <a:schemeClr val="tx2"/>
                </a:solidFill>
              </a:rPr>
              <a:t> –  </a:t>
            </a:r>
            <a:r>
              <a:rPr lang="cs-CZ" altLang="cs-CZ" sz="2800" dirty="0"/>
              <a:t>výzva</a:t>
            </a:r>
          </a:p>
          <a:p>
            <a:pPr marL="0" indent="0">
              <a:buFontTx/>
              <a:buNone/>
            </a:pPr>
            <a:r>
              <a:rPr lang="cs-CZ" altLang="cs-CZ" sz="2800" dirty="0"/>
              <a:t>                     - o pořádkové pokutě</a:t>
            </a:r>
          </a:p>
          <a:p>
            <a:pPr marL="0" indent="0">
              <a:buFontTx/>
              <a:buNone/>
            </a:pPr>
            <a:r>
              <a:rPr lang="cs-CZ" altLang="cs-CZ" sz="2800" dirty="0"/>
              <a:t>                     - o pokutě za nesplnění povinnosti</a:t>
            </a:r>
          </a:p>
          <a:p>
            <a:pPr marL="0" indent="0">
              <a:buFontTx/>
              <a:buNone/>
            </a:pPr>
            <a:r>
              <a:rPr lang="cs-CZ" altLang="cs-CZ" sz="2800" dirty="0"/>
              <a:t>                       nepeněžité povahy</a:t>
            </a:r>
          </a:p>
          <a:p>
            <a:pPr marL="0" indent="0">
              <a:buFontTx/>
              <a:buNone/>
            </a:pPr>
            <a:r>
              <a:rPr lang="cs-CZ" altLang="cs-CZ" sz="2800" dirty="0"/>
              <a:t>                     - platební výměr</a:t>
            </a:r>
          </a:p>
          <a:p>
            <a:pPr marL="0" indent="0">
              <a:buFontTx/>
              <a:buNone/>
            </a:pPr>
            <a:r>
              <a:rPr lang="cs-CZ" altLang="cs-CZ" sz="2800" dirty="0"/>
              <a:t>                     - exekuční příkaz</a:t>
            </a:r>
          </a:p>
          <a:p>
            <a:pPr marL="0" indent="0">
              <a:buFontTx/>
              <a:buNone/>
            </a:pPr>
            <a:r>
              <a:rPr lang="cs-CZ" altLang="cs-CZ" sz="2800" dirty="0"/>
              <a:t>                     - o prominutí místního poplatku</a:t>
            </a:r>
          </a:p>
        </p:txBody>
      </p:sp>
    </p:spTree>
    <p:extLst>
      <p:ext uri="{BB962C8B-B14F-4D97-AF65-F5344CB8AC3E}">
        <p14:creationId xmlns:p14="http://schemas.microsoft.com/office/powerpoint/2010/main" val="30468593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Nadpis 1"/>
          <p:cNvSpPr>
            <a:spLocks noGrp="1"/>
          </p:cNvSpPr>
          <p:nvPr>
            <p:ph type="title"/>
          </p:nvPr>
        </p:nvSpPr>
        <p:spPr>
          <a:xfrm>
            <a:off x="457200" y="274638"/>
            <a:ext cx="8229600" cy="561975"/>
          </a:xfrm>
        </p:spPr>
        <p:txBody>
          <a:bodyPr>
            <a:noAutofit/>
          </a:bodyPr>
          <a:lstStyle/>
          <a:p>
            <a:r>
              <a:rPr lang="cs-CZ" altLang="cs-CZ" sz="3200" b="1" dirty="0">
                <a:solidFill>
                  <a:schemeClr val="tx2">
                    <a:lumMod val="60000"/>
                    <a:lumOff val="40000"/>
                  </a:schemeClr>
                </a:solidFill>
              </a:rPr>
              <a:t>Výzva k odstranění vad podání </a:t>
            </a:r>
          </a:p>
        </p:txBody>
      </p:sp>
      <p:sp>
        <p:nvSpPr>
          <p:cNvPr id="19459" name="Zástupný symbol pro obsah 2"/>
          <p:cNvSpPr>
            <a:spLocks noGrp="1"/>
          </p:cNvSpPr>
          <p:nvPr>
            <p:ph idx="1"/>
          </p:nvPr>
        </p:nvSpPr>
        <p:spPr>
          <a:xfrm>
            <a:off x="457200" y="908050"/>
            <a:ext cx="8229600" cy="5218113"/>
          </a:xfrm>
        </p:spPr>
        <p:txBody>
          <a:bodyPr/>
          <a:lstStyle/>
          <a:p>
            <a:pPr>
              <a:buFont typeface="Wingdings" pitchFamily="2" charset="2"/>
              <a:buChar char="Ø"/>
            </a:pPr>
            <a:r>
              <a:rPr lang="cs-CZ" altLang="cs-CZ" sz="2400" dirty="0"/>
              <a:t>SD vyzve k odstranění vad podání - ve lhůtě</a:t>
            </a:r>
          </a:p>
          <a:p>
            <a:pPr eaLnBrk="1" hangingPunct="1">
              <a:buFontTx/>
              <a:buNone/>
            </a:pPr>
            <a:r>
              <a:rPr lang="cs-CZ" altLang="cs-CZ" sz="2400" dirty="0"/>
              <a:t>                                                                  - určí vady</a:t>
            </a:r>
          </a:p>
          <a:p>
            <a:pPr eaLnBrk="1" hangingPunct="1">
              <a:buFontTx/>
              <a:buNone/>
            </a:pPr>
            <a:r>
              <a:rPr lang="cs-CZ" altLang="cs-CZ" sz="2400" dirty="0"/>
              <a:t>                                                                  - následky neodstranění</a:t>
            </a:r>
          </a:p>
          <a:p>
            <a:pPr eaLnBrk="1" hangingPunct="1">
              <a:buFontTx/>
              <a:buNone/>
            </a:pPr>
            <a:r>
              <a:rPr lang="cs-CZ" altLang="cs-CZ" sz="2400" dirty="0">
                <a:solidFill>
                  <a:srgbClr val="FF0000"/>
                </a:solidFill>
              </a:rPr>
              <a:t>Podání je opraveno ve lhůtě </a:t>
            </a:r>
            <a:r>
              <a:rPr lang="cs-CZ" altLang="cs-CZ" sz="2400" dirty="0"/>
              <a:t>– bylo podáno řádně a včas</a:t>
            </a:r>
          </a:p>
          <a:p>
            <a:pPr eaLnBrk="1" hangingPunct="1">
              <a:buFontTx/>
              <a:buNone/>
            </a:pPr>
            <a:r>
              <a:rPr lang="cs-CZ" altLang="cs-CZ" sz="2400" dirty="0">
                <a:solidFill>
                  <a:srgbClr val="FF0000"/>
                </a:solidFill>
              </a:rPr>
              <a:t>Vady podání jsou odstraněny po lhůtě nebo nejsou</a:t>
            </a:r>
          </a:p>
          <a:p>
            <a:pPr eaLnBrk="1" hangingPunct="1">
              <a:buFontTx/>
              <a:buNone/>
            </a:pPr>
            <a:r>
              <a:rPr lang="cs-CZ" altLang="cs-CZ" sz="2400" dirty="0">
                <a:solidFill>
                  <a:srgbClr val="FF0000"/>
                </a:solidFill>
              </a:rPr>
              <a:t>odstraněny vůbec</a:t>
            </a:r>
            <a:r>
              <a:rPr lang="cs-CZ" altLang="cs-CZ" sz="2400" dirty="0"/>
              <a:t> - SD pořídí úřední záznam a vyrozumí</a:t>
            </a:r>
          </a:p>
          <a:p>
            <a:pPr eaLnBrk="1" hangingPunct="1">
              <a:buFontTx/>
              <a:buNone/>
            </a:pPr>
            <a:r>
              <a:rPr lang="cs-CZ" altLang="cs-CZ" sz="2400" dirty="0"/>
              <a:t>                                podatele o tom, že se podání stalo</a:t>
            </a:r>
          </a:p>
          <a:p>
            <a:pPr eaLnBrk="1" hangingPunct="1">
              <a:buFontTx/>
              <a:buNone/>
            </a:pPr>
            <a:r>
              <a:rPr lang="cs-CZ" altLang="cs-CZ" sz="2400" dirty="0"/>
              <a:t>                                neúčinným</a:t>
            </a:r>
          </a:p>
          <a:p>
            <a:pPr eaLnBrk="1" hangingPunct="1">
              <a:buFontTx/>
              <a:buNone/>
            </a:pPr>
            <a:r>
              <a:rPr lang="cs-CZ" altLang="cs-CZ" sz="2400" dirty="0"/>
              <a:t>                            - vyrozumění není třeba, pokud podatel</a:t>
            </a:r>
          </a:p>
          <a:p>
            <a:pPr eaLnBrk="1" hangingPunct="1">
              <a:buFontTx/>
              <a:buNone/>
            </a:pPr>
            <a:r>
              <a:rPr lang="cs-CZ" altLang="cs-CZ" sz="2400" dirty="0"/>
              <a:t>                              na výzvu neučinil žádný úkon.</a:t>
            </a:r>
          </a:p>
          <a:p>
            <a:pPr marL="342900" lvl="1" indent="-342900" eaLnBrk="1" hangingPunct="1">
              <a:buFontTx/>
              <a:buNone/>
            </a:pPr>
            <a:r>
              <a:rPr lang="cs-CZ" altLang="cs-CZ" sz="2400" dirty="0"/>
              <a:t>Opravný prostředek zákon nepřipouští</a:t>
            </a:r>
          </a:p>
          <a:p>
            <a:pPr eaLnBrk="1" hangingPunct="1">
              <a:buFontTx/>
              <a:buNone/>
            </a:pPr>
            <a:endParaRPr lang="cs-CZ" altLang="cs-CZ" sz="2400" dirty="0"/>
          </a:p>
          <a:p>
            <a:endParaRPr lang="cs-CZ" altLang="cs-CZ" sz="2800" dirty="0"/>
          </a:p>
        </p:txBody>
      </p:sp>
    </p:spTree>
    <p:extLst>
      <p:ext uri="{BB962C8B-B14F-4D97-AF65-F5344CB8AC3E}">
        <p14:creationId xmlns:p14="http://schemas.microsoft.com/office/powerpoint/2010/main" val="257050800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Nadpis 1"/>
          <p:cNvSpPr>
            <a:spLocks noGrp="1"/>
          </p:cNvSpPr>
          <p:nvPr>
            <p:ph type="title"/>
          </p:nvPr>
        </p:nvSpPr>
        <p:spPr>
          <a:xfrm>
            <a:off x="457200" y="274638"/>
            <a:ext cx="8229600" cy="706437"/>
          </a:xfrm>
        </p:spPr>
        <p:txBody>
          <a:bodyPr/>
          <a:lstStyle/>
          <a:p>
            <a:r>
              <a:rPr lang="cs-CZ" altLang="cs-CZ" sz="3200" b="1" dirty="0">
                <a:solidFill>
                  <a:schemeClr val="tx2">
                    <a:lumMod val="60000"/>
                    <a:lumOff val="40000"/>
                  </a:schemeClr>
                </a:solidFill>
              </a:rPr>
              <a:t>Stanovení poplatku</a:t>
            </a:r>
          </a:p>
        </p:txBody>
      </p:sp>
      <p:sp>
        <p:nvSpPr>
          <p:cNvPr id="3" name="Zástupný symbol pro obsah 2"/>
          <p:cNvSpPr>
            <a:spLocks noGrp="1"/>
          </p:cNvSpPr>
          <p:nvPr>
            <p:ph idx="1"/>
          </p:nvPr>
        </p:nvSpPr>
        <p:spPr>
          <a:xfrm>
            <a:off x="457200" y="1052513"/>
            <a:ext cx="8229600" cy="5073650"/>
          </a:xfrm>
        </p:spPr>
        <p:txBody>
          <a:bodyPr>
            <a:normAutofit fontScale="92500" lnSpcReduction="20000"/>
          </a:bodyPr>
          <a:lstStyle/>
          <a:p>
            <a:pPr>
              <a:buFont typeface="Wingdings" panose="05000000000000000000" pitchFamily="2" charset="2"/>
              <a:buChar char="Ø"/>
              <a:defRPr/>
            </a:pPr>
            <a:r>
              <a:rPr lang="cs-CZ" sz="2800" dirty="0"/>
              <a:t>Správce poplatku poplatek </a:t>
            </a:r>
            <a:r>
              <a:rPr lang="cs-CZ" sz="2800" b="1" dirty="0">
                <a:solidFill>
                  <a:srgbClr val="FF0000"/>
                </a:solidFill>
              </a:rPr>
              <a:t>vyměří,</a:t>
            </a:r>
            <a:r>
              <a:rPr lang="cs-CZ" sz="2800" dirty="0"/>
              <a:t> pokud není zaplacen (odveden) - včas </a:t>
            </a:r>
          </a:p>
          <a:p>
            <a:pPr marL="0" indent="0">
              <a:buNone/>
              <a:defRPr/>
            </a:pPr>
            <a:r>
              <a:rPr lang="cs-CZ" sz="2800" dirty="0"/>
              <a:t>                        - ve správné výši</a:t>
            </a:r>
          </a:p>
          <a:p>
            <a:pPr>
              <a:buFont typeface="Wingdings" panose="05000000000000000000" pitchFamily="2" charset="2"/>
              <a:buChar char="Ø"/>
              <a:defRPr/>
            </a:pPr>
            <a:r>
              <a:rPr lang="cs-CZ" sz="2800" dirty="0"/>
              <a:t> poplatek vyměří - </a:t>
            </a:r>
            <a:r>
              <a:rPr lang="cs-CZ" sz="2800" b="1" dirty="0">
                <a:solidFill>
                  <a:srgbClr val="FF0000"/>
                </a:solidFill>
              </a:rPr>
              <a:t>platebním výměrem </a:t>
            </a:r>
            <a:r>
              <a:rPr lang="cs-CZ" sz="2800" dirty="0"/>
              <a:t>(poplatníkovi i</a:t>
            </a:r>
          </a:p>
          <a:p>
            <a:pPr marL="0" indent="0">
              <a:buNone/>
              <a:defRPr/>
            </a:pPr>
            <a:r>
              <a:rPr lang="cs-CZ" sz="2800" dirty="0"/>
              <a:t>                                      plátci poplatku)</a:t>
            </a:r>
          </a:p>
          <a:p>
            <a:pPr marL="0" indent="0">
              <a:buNone/>
              <a:defRPr/>
            </a:pPr>
            <a:r>
              <a:rPr lang="cs-CZ" sz="2800" dirty="0"/>
              <a:t>                                    - </a:t>
            </a:r>
            <a:r>
              <a:rPr lang="cs-CZ" sz="2800" b="1" dirty="0">
                <a:solidFill>
                  <a:srgbClr val="FF0000"/>
                </a:solidFill>
              </a:rPr>
              <a:t>hromadným předpisným  seznamem </a:t>
            </a:r>
          </a:p>
          <a:p>
            <a:pPr marL="0" indent="0">
              <a:buNone/>
              <a:defRPr/>
            </a:pPr>
            <a:r>
              <a:rPr lang="cs-CZ" sz="2800" b="1" dirty="0"/>
              <a:t>                                      </a:t>
            </a:r>
            <a:r>
              <a:rPr lang="cs-CZ" sz="2800" dirty="0"/>
              <a:t>(poplatníkovi, plátci poplatku pouze u</a:t>
            </a:r>
          </a:p>
          <a:p>
            <a:pPr marL="0" indent="0">
              <a:buNone/>
              <a:defRPr/>
            </a:pPr>
            <a:r>
              <a:rPr lang="cs-CZ" sz="2800" dirty="0"/>
              <a:t>                                       </a:t>
            </a:r>
            <a:r>
              <a:rPr lang="cs-CZ" sz="2800" dirty="0" err="1"/>
              <a:t>popl</a:t>
            </a:r>
            <a:r>
              <a:rPr lang="cs-CZ" sz="2800" dirty="0"/>
              <a:t>. za odkládání KO z NV)</a:t>
            </a:r>
          </a:p>
          <a:p>
            <a:pPr>
              <a:buFont typeface="Wingdings" panose="05000000000000000000" pitchFamily="2" charset="2"/>
              <a:buChar char="Ø"/>
              <a:defRPr/>
            </a:pPr>
            <a:r>
              <a:rPr lang="cs-CZ" sz="2800" dirty="0"/>
              <a:t> poplatek může být zvýšen až na trojnásobek</a:t>
            </a:r>
          </a:p>
          <a:p>
            <a:pPr>
              <a:buFont typeface="Wingdings" panose="05000000000000000000" pitchFamily="2" charset="2"/>
              <a:buChar char="Ø"/>
              <a:defRPr/>
            </a:pPr>
            <a:r>
              <a:rPr lang="cs-CZ" sz="2800" dirty="0"/>
              <a:t> zvýšení je příslušenstvím poplatku, sledujícím jeho osud</a:t>
            </a:r>
          </a:p>
          <a:p>
            <a:pPr>
              <a:buFont typeface="Wingdings" panose="05000000000000000000" pitchFamily="2" charset="2"/>
              <a:buChar char="Ø"/>
              <a:defRPr/>
            </a:pPr>
            <a:r>
              <a:rPr lang="cs-CZ" sz="2800" dirty="0"/>
              <a:t> penále, úroky a pokuty (s výjimkou PP a PNPNP) se neuplatňují     </a:t>
            </a:r>
            <a:r>
              <a:rPr lang="cs-CZ" sz="1600" dirty="0"/>
              <a:t>                 </a:t>
            </a:r>
          </a:p>
          <a:p>
            <a:pPr marL="0" indent="0">
              <a:buNone/>
              <a:defRPr/>
            </a:pPr>
            <a:r>
              <a:rPr lang="cs-CZ" sz="1600" dirty="0"/>
              <a:t>                                                 </a:t>
            </a:r>
          </a:p>
          <a:p>
            <a:pPr>
              <a:defRPr/>
            </a:pPr>
            <a:endParaRPr lang="cs-CZ" sz="2800" dirty="0"/>
          </a:p>
        </p:txBody>
      </p:sp>
    </p:spTree>
    <p:extLst>
      <p:ext uri="{BB962C8B-B14F-4D97-AF65-F5344CB8AC3E}">
        <p14:creationId xmlns:p14="http://schemas.microsoft.com/office/powerpoint/2010/main" val="37777113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8650" y="1131095"/>
            <a:ext cx="7886700" cy="585138"/>
          </a:xfrm>
        </p:spPr>
        <p:txBody>
          <a:bodyPr>
            <a:normAutofit fontScale="90000"/>
          </a:bodyPr>
          <a:lstStyle/>
          <a:p>
            <a:r>
              <a:rPr lang="cs-CZ" dirty="0"/>
              <a:t>  </a:t>
            </a:r>
          </a:p>
        </p:txBody>
      </p:sp>
      <p:sp>
        <p:nvSpPr>
          <p:cNvPr id="3" name="Zástupný symbol pro obsah 2"/>
          <p:cNvSpPr>
            <a:spLocks noGrp="1"/>
          </p:cNvSpPr>
          <p:nvPr>
            <p:ph idx="1"/>
          </p:nvPr>
        </p:nvSpPr>
        <p:spPr>
          <a:xfrm>
            <a:off x="628650" y="548680"/>
            <a:ext cx="7886700" cy="5544616"/>
          </a:xfrm>
        </p:spPr>
        <p:txBody>
          <a:bodyPr>
            <a:normAutofit fontScale="77500" lnSpcReduction="20000"/>
          </a:bodyPr>
          <a:lstStyle/>
          <a:p>
            <a:pPr marL="0" indent="0">
              <a:buNone/>
            </a:pPr>
            <a:r>
              <a:rPr lang="cs-CZ" b="1" dirty="0">
                <a:solidFill>
                  <a:srgbClr val="FF0000"/>
                </a:solidFill>
              </a:rPr>
              <a:t>Zvláštní úprava vyměření v případě hmotnostního nebo objemového dílčího základu poplatku za odkládání KO z nemovité věci</a:t>
            </a:r>
          </a:p>
          <a:p>
            <a:pPr>
              <a:buFont typeface="Wingdings" panose="05000000000000000000" pitchFamily="2" charset="2"/>
              <a:buChar char="Ø"/>
            </a:pPr>
            <a:r>
              <a:rPr lang="cs-CZ" dirty="0"/>
              <a:t> OÚ vyměří poplatek plátci poplatku, není-li takový plátce, pak</a:t>
            </a:r>
          </a:p>
          <a:p>
            <a:pPr marL="0" indent="0">
              <a:buNone/>
            </a:pPr>
            <a:r>
              <a:rPr lang="cs-CZ" dirty="0"/>
              <a:t>     poplatníkovi</a:t>
            </a:r>
          </a:p>
          <a:p>
            <a:pPr>
              <a:buFont typeface="Wingdings" panose="05000000000000000000" pitchFamily="2" charset="2"/>
              <a:buChar char="Ø"/>
            </a:pPr>
            <a:r>
              <a:rPr lang="cs-CZ" dirty="0"/>
              <a:t> platebním výměrem nebo hromadným předpisným seznamem</a:t>
            </a:r>
          </a:p>
          <a:p>
            <a:pPr>
              <a:buFont typeface="Wingdings" panose="05000000000000000000" pitchFamily="2" charset="2"/>
              <a:buChar char="Ø"/>
            </a:pPr>
            <a:r>
              <a:rPr lang="cs-CZ" dirty="0"/>
              <a:t> poplatek je splatný do 30 dnů od doručení rozhodnutí</a:t>
            </a:r>
          </a:p>
          <a:p>
            <a:pPr>
              <a:buFont typeface="Wingdings" panose="05000000000000000000" pitchFamily="2" charset="2"/>
              <a:buChar char="Ø"/>
            </a:pPr>
            <a:r>
              <a:rPr lang="cs-CZ" dirty="0"/>
              <a:t> pokud není poplatek odveden (zaplacen) včas nebo ve správné výši,</a:t>
            </a:r>
          </a:p>
          <a:p>
            <a:pPr marL="0" indent="0">
              <a:buNone/>
            </a:pPr>
            <a:r>
              <a:rPr lang="cs-CZ" dirty="0"/>
              <a:t>     může správce poplatku vyměřit zvýšení poplatku</a:t>
            </a:r>
          </a:p>
          <a:p>
            <a:pPr>
              <a:buFont typeface="Wingdings" panose="05000000000000000000" pitchFamily="2" charset="2"/>
              <a:buChar char="Ø"/>
            </a:pPr>
            <a:r>
              <a:rPr lang="cs-CZ" dirty="0"/>
              <a:t> zvýšení je příslušenstvím poplatku a je splatné ve lhůtě do 30 dnů od</a:t>
            </a:r>
          </a:p>
          <a:p>
            <a:pPr marL="0" indent="0">
              <a:buNone/>
            </a:pPr>
            <a:r>
              <a:rPr lang="cs-CZ" dirty="0"/>
              <a:t>     doručení rozhodnutí</a:t>
            </a:r>
          </a:p>
          <a:p>
            <a:endParaRPr lang="cs-CZ" dirty="0"/>
          </a:p>
        </p:txBody>
      </p:sp>
    </p:spTree>
    <p:extLst>
      <p:ext uri="{BB962C8B-B14F-4D97-AF65-F5344CB8AC3E}">
        <p14:creationId xmlns:p14="http://schemas.microsoft.com/office/powerpoint/2010/main" val="204342341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1614488" y="260649"/>
            <a:ext cx="5915025" cy="792088"/>
          </a:xfrm>
        </p:spPr>
        <p:txBody>
          <a:bodyPr>
            <a:normAutofit/>
          </a:bodyPr>
          <a:lstStyle/>
          <a:p>
            <a:pPr algn="ctr" eaLnBrk="1" hangingPunct="1"/>
            <a:r>
              <a:rPr lang="cs-CZ" altLang="cs-CZ" sz="3200" b="1" dirty="0">
                <a:solidFill>
                  <a:schemeClr val="accent1"/>
                </a:solidFill>
                <a:latin typeface="+mn-lt"/>
              </a:rPr>
              <a:t>Platební výměr</a:t>
            </a:r>
          </a:p>
        </p:txBody>
      </p:sp>
      <p:sp>
        <p:nvSpPr>
          <p:cNvPr id="62467" name="Rectangle 3"/>
          <p:cNvSpPr>
            <a:spLocks noGrp="1" noChangeArrowheads="1"/>
          </p:cNvSpPr>
          <p:nvPr>
            <p:ph idx="1"/>
          </p:nvPr>
        </p:nvSpPr>
        <p:spPr>
          <a:xfrm>
            <a:off x="526473" y="1052736"/>
            <a:ext cx="8174182" cy="5040559"/>
          </a:xfrm>
        </p:spPr>
        <p:txBody>
          <a:bodyPr>
            <a:normAutofit fontScale="85000" lnSpcReduction="10000"/>
          </a:bodyPr>
          <a:lstStyle/>
          <a:p>
            <a:pPr eaLnBrk="1" hangingPunct="1">
              <a:buFont typeface="Wingdings" pitchFamily="2" charset="2"/>
              <a:buChar char="Ø"/>
            </a:pPr>
            <a:r>
              <a:rPr lang="cs-CZ" altLang="cs-CZ" dirty="0"/>
              <a:t>označení SD, který rozhodnutí vydal</a:t>
            </a:r>
          </a:p>
          <a:p>
            <a:pPr eaLnBrk="1" hangingPunct="1">
              <a:buFont typeface="Wingdings" pitchFamily="2" charset="2"/>
              <a:buChar char="Ø"/>
            </a:pPr>
            <a:r>
              <a:rPr lang="cs-CZ" altLang="cs-CZ" dirty="0"/>
              <a:t> číslo jednací popř. č. PV</a:t>
            </a:r>
          </a:p>
          <a:p>
            <a:pPr eaLnBrk="1" hangingPunct="1">
              <a:buFont typeface="Wingdings" pitchFamily="2" charset="2"/>
              <a:buChar char="Ø"/>
            </a:pPr>
            <a:r>
              <a:rPr lang="cs-CZ" altLang="cs-CZ" dirty="0"/>
              <a:t> označení příjemce rozhodnutí</a:t>
            </a:r>
          </a:p>
          <a:p>
            <a:pPr eaLnBrk="1" hangingPunct="1">
              <a:buFont typeface="Wingdings" pitchFamily="2" charset="2"/>
              <a:buChar char="Ø"/>
            </a:pPr>
            <a:r>
              <a:rPr lang="cs-CZ" altLang="cs-CZ" dirty="0"/>
              <a:t> výrok – právní předpisy, částku, č. účtu</a:t>
            </a:r>
          </a:p>
          <a:p>
            <a:pPr eaLnBrk="1" hangingPunct="1">
              <a:buFont typeface="Wingdings" pitchFamily="2" charset="2"/>
              <a:buChar char="Ø"/>
            </a:pPr>
            <a:r>
              <a:rPr lang="cs-CZ" altLang="cs-CZ" dirty="0"/>
              <a:t> lhůta plnění</a:t>
            </a:r>
          </a:p>
          <a:p>
            <a:pPr eaLnBrk="1" hangingPunct="1">
              <a:buFont typeface="Wingdings" pitchFamily="2" charset="2"/>
              <a:buChar char="Ø"/>
            </a:pPr>
            <a:r>
              <a:rPr lang="cs-CZ" altLang="cs-CZ" dirty="0"/>
              <a:t> poučení – </a:t>
            </a:r>
            <a:r>
              <a:rPr lang="cs-CZ" altLang="cs-CZ" dirty="0" err="1"/>
              <a:t>inf</a:t>
            </a:r>
            <a:r>
              <a:rPr lang="cs-CZ" altLang="cs-CZ" dirty="0"/>
              <a:t>. o místu podání OP, lhůtě, odkladném účinku OP</a:t>
            </a:r>
          </a:p>
          <a:p>
            <a:pPr eaLnBrk="1" hangingPunct="1">
              <a:buFont typeface="Wingdings" pitchFamily="2" charset="2"/>
              <a:buChar char="Ø"/>
            </a:pPr>
            <a:r>
              <a:rPr lang="cs-CZ" altLang="cs-CZ" dirty="0"/>
              <a:t> podpis úřední osoby – jméno, příjmení, </a:t>
            </a:r>
            <a:r>
              <a:rPr lang="cs-CZ" altLang="cs-CZ" dirty="0" err="1"/>
              <a:t>prac</a:t>
            </a:r>
            <a:r>
              <a:rPr lang="cs-CZ" altLang="cs-CZ" dirty="0"/>
              <a:t>. zařazení, razítko</a:t>
            </a:r>
          </a:p>
          <a:p>
            <a:pPr eaLnBrk="1" hangingPunct="1">
              <a:buFont typeface="Wingdings" pitchFamily="2" charset="2"/>
              <a:buChar char="Ø"/>
            </a:pPr>
            <a:r>
              <a:rPr lang="cs-CZ" altLang="cs-CZ" dirty="0"/>
              <a:t> datum, kdy bylo podepsáno</a:t>
            </a:r>
          </a:p>
          <a:p>
            <a:pPr eaLnBrk="1" hangingPunct="1">
              <a:buFontTx/>
              <a:buNone/>
            </a:pPr>
            <a:r>
              <a:rPr lang="cs-CZ" altLang="cs-CZ" dirty="0"/>
              <a:t>Odůvodnění obsahuje, pokud zákon nestanoví jinak. </a:t>
            </a:r>
          </a:p>
        </p:txBody>
      </p:sp>
    </p:spTree>
    <p:extLst>
      <p:ext uri="{BB962C8B-B14F-4D97-AF65-F5344CB8AC3E}">
        <p14:creationId xmlns:p14="http://schemas.microsoft.com/office/powerpoint/2010/main" val="38433056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a:xfrm>
            <a:off x="1485900" y="188640"/>
            <a:ext cx="6172200" cy="936104"/>
          </a:xfrm>
        </p:spPr>
        <p:txBody>
          <a:bodyPr>
            <a:normAutofit/>
          </a:bodyPr>
          <a:lstStyle/>
          <a:p>
            <a:pPr algn="ctr"/>
            <a:r>
              <a:rPr lang="cs-CZ" altLang="cs-CZ" sz="3200" b="1" dirty="0">
                <a:solidFill>
                  <a:schemeClr val="accent1"/>
                </a:solidFill>
                <a:latin typeface="+mn-lt"/>
              </a:rPr>
              <a:t>Hromadný předpisný seznam</a:t>
            </a:r>
          </a:p>
        </p:txBody>
      </p:sp>
      <p:sp>
        <p:nvSpPr>
          <p:cNvPr id="81923" name="Rectangle 3"/>
          <p:cNvSpPr>
            <a:spLocks noGrp="1" noChangeArrowheads="1"/>
          </p:cNvSpPr>
          <p:nvPr>
            <p:ph type="body" idx="1"/>
          </p:nvPr>
        </p:nvSpPr>
        <p:spPr>
          <a:xfrm>
            <a:off x="658091" y="1124744"/>
            <a:ext cx="7848600" cy="5040559"/>
          </a:xfrm>
        </p:spPr>
        <p:txBody>
          <a:bodyPr>
            <a:normAutofit lnSpcReduction="10000"/>
          </a:bodyPr>
          <a:lstStyle/>
          <a:p>
            <a:pPr>
              <a:buFontTx/>
              <a:buChar char="-"/>
            </a:pPr>
            <a:r>
              <a:rPr lang="cs-CZ" altLang="cs-CZ" sz="2400" dirty="0"/>
              <a:t>využije se v případě, že je stejný poplatek vyměřován velkému okruhu poplatníků</a:t>
            </a:r>
          </a:p>
          <a:p>
            <a:pPr>
              <a:buFontTx/>
              <a:buChar char="-"/>
            </a:pPr>
            <a:r>
              <a:rPr lang="cs-CZ" altLang="cs-CZ" sz="2400" dirty="0"/>
              <a:t>správce poplatku jej </a:t>
            </a:r>
            <a:r>
              <a:rPr lang="cs-CZ" altLang="cs-CZ" sz="2400" b="1" dirty="0">
                <a:solidFill>
                  <a:srgbClr val="FF0000"/>
                </a:solidFill>
              </a:rPr>
              <a:t>zpřístupní</a:t>
            </a:r>
            <a:r>
              <a:rPr lang="cs-CZ" altLang="cs-CZ" sz="2400" dirty="0"/>
              <a:t> k nahlédnutí po dobu nejméně 30 dnů</a:t>
            </a:r>
          </a:p>
          <a:p>
            <a:pPr>
              <a:buFontTx/>
              <a:buChar char="-"/>
            </a:pPr>
            <a:r>
              <a:rPr lang="cs-CZ" altLang="cs-CZ" sz="2400" dirty="0"/>
              <a:t>správce poplatku </a:t>
            </a:r>
            <a:r>
              <a:rPr lang="cs-CZ" altLang="cs-CZ" sz="2400" b="1" dirty="0">
                <a:solidFill>
                  <a:srgbClr val="FF0000"/>
                </a:solidFill>
              </a:rPr>
              <a:t>zveřejní </a:t>
            </a:r>
            <a:r>
              <a:rPr lang="cs-CZ" altLang="cs-CZ" sz="2400" dirty="0"/>
              <a:t>veřejnou vyhláškou, kterou vyvěsí na úřední desku po dobu nejméně 30 dní  </a:t>
            </a:r>
          </a:p>
          <a:p>
            <a:pPr marL="0" indent="0">
              <a:buNone/>
            </a:pPr>
            <a:r>
              <a:rPr lang="cs-CZ" altLang="cs-CZ" sz="2400" dirty="0"/>
              <a:t>                    - </a:t>
            </a:r>
            <a:r>
              <a:rPr lang="cs-CZ" altLang="cs-CZ" sz="2400" dirty="0">
                <a:solidFill>
                  <a:srgbClr val="FF0000"/>
                </a:solidFill>
              </a:rPr>
              <a:t>označení správce poplatku                              </a:t>
            </a:r>
          </a:p>
          <a:p>
            <a:pPr>
              <a:buFontTx/>
              <a:buNone/>
            </a:pPr>
            <a:r>
              <a:rPr lang="cs-CZ" altLang="cs-CZ" sz="2400" dirty="0">
                <a:solidFill>
                  <a:srgbClr val="FF0000"/>
                </a:solidFill>
              </a:rPr>
              <a:t>                    - místo a dobu, kde je možné do HPS   </a:t>
            </a:r>
          </a:p>
          <a:p>
            <a:pPr>
              <a:buFontTx/>
              <a:buNone/>
            </a:pPr>
            <a:r>
              <a:rPr lang="cs-CZ" altLang="cs-CZ" sz="2400" dirty="0">
                <a:solidFill>
                  <a:srgbClr val="FF0000"/>
                </a:solidFill>
              </a:rPr>
              <a:t>                      nahlédnout </a:t>
            </a:r>
          </a:p>
          <a:p>
            <a:pPr>
              <a:buFontTx/>
              <a:buChar char="-"/>
            </a:pPr>
            <a:r>
              <a:rPr lang="cs-CZ" altLang="cs-CZ" sz="2400" dirty="0"/>
              <a:t>za den doručení HPS se považuje 30 den po jeho zpřístupnění</a:t>
            </a:r>
          </a:p>
          <a:p>
            <a:pPr>
              <a:buFontTx/>
              <a:buChar char="-"/>
            </a:pPr>
            <a:r>
              <a:rPr lang="cs-CZ" altLang="cs-CZ" sz="2400" dirty="0"/>
              <a:t>při nahlížení nutno dbát zásady neveřejnosti a mlčenlivosti daňového řízení</a:t>
            </a:r>
          </a:p>
          <a:p>
            <a:pPr marL="0" indent="0">
              <a:buNone/>
            </a:pPr>
            <a:endParaRPr lang="cs-CZ" sz="2400" dirty="0"/>
          </a:p>
          <a:p>
            <a:pPr>
              <a:buFontTx/>
              <a:buNone/>
            </a:pPr>
            <a:endParaRPr lang="cs-CZ" altLang="cs-CZ" sz="2400" dirty="0"/>
          </a:p>
        </p:txBody>
      </p:sp>
    </p:spTree>
    <p:extLst>
      <p:ext uri="{BB962C8B-B14F-4D97-AF65-F5344CB8AC3E}">
        <p14:creationId xmlns:p14="http://schemas.microsoft.com/office/powerpoint/2010/main" val="396720882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84909" y="620688"/>
            <a:ext cx="8063346" cy="4831185"/>
          </a:xfrm>
        </p:spPr>
        <p:txBody>
          <a:bodyPr>
            <a:normAutofit fontScale="92500" lnSpcReduction="20000"/>
          </a:bodyPr>
          <a:lstStyle/>
          <a:p>
            <a:pPr>
              <a:buFont typeface="Wingdings" panose="05000000000000000000" pitchFamily="2" charset="2"/>
              <a:buChar char="Ø"/>
            </a:pPr>
            <a:r>
              <a:rPr lang="cs-CZ" b="1" dirty="0">
                <a:solidFill>
                  <a:srgbClr val="FF0000"/>
                </a:solidFill>
              </a:rPr>
              <a:t>Zvýšení poplatku </a:t>
            </a:r>
          </a:p>
          <a:p>
            <a:pPr marL="0" indent="0">
              <a:buNone/>
            </a:pPr>
            <a:r>
              <a:rPr lang="cs-CZ" dirty="0"/>
              <a:t>     - o zvýšení rozhoduje správce poplatku</a:t>
            </a:r>
          </a:p>
          <a:p>
            <a:pPr marL="0" indent="0">
              <a:buNone/>
            </a:pPr>
            <a:r>
              <a:rPr lang="cs-CZ" dirty="0"/>
              <a:t>     - pokud poplatek není zaplacen (odveden) včas nebo</a:t>
            </a:r>
          </a:p>
          <a:p>
            <a:pPr marL="0" indent="0">
              <a:buNone/>
            </a:pPr>
            <a:r>
              <a:rPr lang="cs-CZ" dirty="0"/>
              <a:t>       ve správné výši</a:t>
            </a:r>
          </a:p>
          <a:p>
            <a:pPr marL="0" indent="0">
              <a:buNone/>
            </a:pPr>
            <a:r>
              <a:rPr lang="cs-CZ" dirty="0"/>
              <a:t>     - až na trojnásobek</a:t>
            </a:r>
          </a:p>
          <a:p>
            <a:pPr marL="0" indent="0">
              <a:buNone/>
            </a:pPr>
            <a:r>
              <a:rPr lang="cs-CZ" dirty="0"/>
              <a:t>     - zvýšení sleduje osud poplatku</a:t>
            </a:r>
          </a:p>
          <a:p>
            <a:pPr>
              <a:buFont typeface="Wingdings" panose="05000000000000000000" pitchFamily="2" charset="2"/>
              <a:buChar char="Ø"/>
            </a:pPr>
            <a:r>
              <a:rPr lang="cs-CZ" b="1" dirty="0">
                <a:solidFill>
                  <a:srgbClr val="FF0000"/>
                </a:solidFill>
              </a:rPr>
              <a:t>Pořádková pokuta a pokuta za nesplnění povinnosti nepeněžité povahy</a:t>
            </a:r>
          </a:p>
          <a:p>
            <a:pPr marL="0" indent="0">
              <a:buNone/>
            </a:pPr>
            <a:r>
              <a:rPr lang="cs-CZ" b="1" dirty="0">
                <a:solidFill>
                  <a:srgbClr val="FF0000"/>
                </a:solidFill>
              </a:rPr>
              <a:t>     </a:t>
            </a:r>
            <a:r>
              <a:rPr lang="cs-CZ" dirty="0"/>
              <a:t>- pokuty jsou upraveny v daňovém řádu </a:t>
            </a:r>
          </a:p>
        </p:txBody>
      </p:sp>
    </p:spTree>
    <p:extLst>
      <p:ext uri="{BB962C8B-B14F-4D97-AF65-F5344CB8AC3E}">
        <p14:creationId xmlns:p14="http://schemas.microsoft.com/office/powerpoint/2010/main" val="277258251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Nadpis 4"/>
          <p:cNvSpPr>
            <a:spLocks noGrp="1" noChangeArrowheads="1"/>
          </p:cNvSpPr>
          <p:nvPr>
            <p:ph type="title"/>
          </p:nvPr>
        </p:nvSpPr>
        <p:spPr>
          <a:xfrm>
            <a:off x="1614488" y="404664"/>
            <a:ext cx="5915025" cy="648072"/>
          </a:xfrm>
        </p:spPr>
        <p:txBody>
          <a:bodyPr>
            <a:normAutofit/>
          </a:bodyPr>
          <a:lstStyle/>
          <a:p>
            <a:pPr eaLnBrk="1" hangingPunct="1"/>
            <a:r>
              <a:rPr lang="cs-CZ" altLang="cs-CZ" sz="3200" b="1" dirty="0">
                <a:solidFill>
                  <a:schemeClr val="accent1"/>
                </a:solidFill>
                <a:latin typeface="+mn-lt"/>
              </a:rPr>
              <a:t>Nezletilý poplatník</a:t>
            </a:r>
          </a:p>
        </p:txBody>
      </p:sp>
      <p:sp>
        <p:nvSpPr>
          <p:cNvPr id="6" name="Zástupný symbol pro obsah 5"/>
          <p:cNvSpPr>
            <a:spLocks noGrp="1"/>
          </p:cNvSpPr>
          <p:nvPr>
            <p:ph idx="1"/>
          </p:nvPr>
        </p:nvSpPr>
        <p:spPr>
          <a:xfrm>
            <a:off x="595746" y="1124745"/>
            <a:ext cx="8084128" cy="4365230"/>
          </a:xfrm>
        </p:spPr>
        <p:txBody>
          <a:bodyPr rtlCol="0">
            <a:normAutofit fontScale="85000" lnSpcReduction="20000"/>
          </a:bodyPr>
          <a:lstStyle/>
          <a:p>
            <a:pPr marL="0" indent="0">
              <a:buNone/>
              <a:defRPr/>
            </a:pPr>
            <a:r>
              <a:rPr lang="cs-CZ" dirty="0"/>
              <a:t>Nedoplatek vzniklý nezletilé osobě</a:t>
            </a:r>
          </a:p>
          <a:p>
            <a:pPr marL="0" indent="0">
              <a:buNone/>
              <a:defRPr/>
            </a:pPr>
            <a:endParaRPr lang="cs-CZ" dirty="0"/>
          </a:p>
          <a:p>
            <a:pPr>
              <a:buFont typeface="Wingdings" panose="05000000000000000000" pitchFamily="2" charset="2"/>
              <a:buChar char="Ø"/>
              <a:defRPr/>
            </a:pPr>
            <a:r>
              <a:rPr lang="cs-CZ" altLang="cs-CZ" dirty="0"/>
              <a:t> vzniká po dni splatnosti –termín stanovený V OZV</a:t>
            </a:r>
          </a:p>
          <a:p>
            <a:pPr marL="0" indent="0">
              <a:buNone/>
              <a:defRPr/>
            </a:pPr>
            <a:endParaRPr lang="cs-CZ" dirty="0"/>
          </a:p>
          <a:p>
            <a:pPr>
              <a:buFont typeface="Wingdings" panose="05000000000000000000" pitchFamily="2" charset="2"/>
              <a:buChar char="Ø"/>
              <a:defRPr/>
            </a:pPr>
            <a:r>
              <a:rPr lang="cs-CZ" dirty="0"/>
              <a:t> přechází na zákonného zástupce, ten má procesní postavení poplatníka</a:t>
            </a:r>
          </a:p>
          <a:p>
            <a:pPr marL="0" indent="0">
              <a:buNone/>
              <a:defRPr/>
            </a:pPr>
            <a:endParaRPr lang="cs-CZ" dirty="0"/>
          </a:p>
          <a:p>
            <a:pPr>
              <a:buFont typeface="Wingdings" panose="05000000000000000000" pitchFamily="2" charset="2"/>
              <a:buChar char="Ø"/>
              <a:defRPr/>
            </a:pPr>
            <a:r>
              <a:rPr lang="cs-CZ" dirty="0"/>
              <a:t> obecní úřad poplatek vyměří zákonnému zástupci</a:t>
            </a:r>
          </a:p>
          <a:p>
            <a:pPr marL="0" indent="0">
              <a:buNone/>
              <a:defRPr/>
            </a:pPr>
            <a:endParaRPr lang="cs-CZ" dirty="0"/>
          </a:p>
          <a:p>
            <a:pPr>
              <a:buFont typeface="Wingdings" panose="05000000000000000000" pitchFamily="2" charset="2"/>
              <a:buChar char="Ø"/>
              <a:defRPr/>
            </a:pPr>
            <a:r>
              <a:rPr lang="cs-CZ" dirty="0"/>
              <a:t> zákonní zástupci plní společně a nerozdílně</a:t>
            </a:r>
          </a:p>
        </p:txBody>
      </p:sp>
    </p:spTree>
    <p:extLst>
      <p:ext uri="{BB962C8B-B14F-4D97-AF65-F5344CB8AC3E}">
        <p14:creationId xmlns:p14="http://schemas.microsoft.com/office/powerpoint/2010/main" val="205797770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1614488" y="260648"/>
            <a:ext cx="5915025" cy="792088"/>
          </a:xfrm>
        </p:spPr>
        <p:txBody>
          <a:bodyPr>
            <a:normAutofit/>
          </a:bodyPr>
          <a:lstStyle/>
          <a:p>
            <a:pPr algn="ctr" eaLnBrk="1" hangingPunct="1"/>
            <a:r>
              <a:rPr lang="cs-CZ" altLang="cs-CZ" sz="3600" b="1" dirty="0">
                <a:solidFill>
                  <a:srgbClr val="0070C0"/>
                </a:solidFill>
                <a:latin typeface="+mn-lt"/>
              </a:rPr>
              <a:t>Pořádková pokuta</a:t>
            </a:r>
          </a:p>
        </p:txBody>
      </p:sp>
      <p:sp>
        <p:nvSpPr>
          <p:cNvPr id="104451" name="Rectangle 3"/>
          <p:cNvSpPr>
            <a:spLocks noGrp="1" noChangeArrowheads="1"/>
          </p:cNvSpPr>
          <p:nvPr>
            <p:ph idx="1"/>
          </p:nvPr>
        </p:nvSpPr>
        <p:spPr>
          <a:xfrm>
            <a:off x="581892" y="1052737"/>
            <a:ext cx="7994072" cy="4437236"/>
          </a:xfrm>
        </p:spPr>
        <p:txBody>
          <a:bodyPr rtlCol="0">
            <a:noAutofit/>
          </a:bodyPr>
          <a:lstStyle/>
          <a:p>
            <a:pPr marL="0" indent="0" algn="just">
              <a:lnSpc>
                <a:spcPct val="80000"/>
              </a:lnSpc>
              <a:buNone/>
              <a:defRPr/>
            </a:pPr>
            <a:r>
              <a:rPr lang="cs-CZ" altLang="cs-CZ" sz="2800" dirty="0"/>
              <a:t>Správce daně může uložit pokutu tomu, kdo při jednání vedeném správcem daně závažně ztěžuje správu tím, že </a:t>
            </a:r>
          </a:p>
          <a:p>
            <a:pPr>
              <a:lnSpc>
                <a:spcPct val="80000"/>
              </a:lnSpc>
              <a:buFont typeface="Wingdings" panose="05000000000000000000" pitchFamily="2" charset="2"/>
              <a:buChar char="Ø"/>
              <a:defRPr/>
            </a:pPr>
            <a:r>
              <a:rPr lang="cs-CZ" altLang="cs-CZ" sz="2800" dirty="0"/>
              <a:t> </a:t>
            </a:r>
            <a:r>
              <a:rPr lang="cs-CZ" altLang="cs-CZ" sz="2800" b="1" dirty="0">
                <a:solidFill>
                  <a:srgbClr val="FF0000"/>
                </a:solidFill>
              </a:rPr>
              <a:t>navzdory předchozímu napomenutí ruší pořádek</a:t>
            </a:r>
          </a:p>
          <a:p>
            <a:pPr>
              <a:lnSpc>
                <a:spcPct val="80000"/>
              </a:lnSpc>
              <a:buFont typeface="Wingdings" panose="05000000000000000000" pitchFamily="2" charset="2"/>
              <a:buChar char="Ø"/>
              <a:defRPr/>
            </a:pPr>
            <a:r>
              <a:rPr lang="cs-CZ" altLang="cs-CZ" sz="2800" b="1" dirty="0">
                <a:solidFill>
                  <a:srgbClr val="FF0000"/>
                </a:solidFill>
              </a:rPr>
              <a:t> neuposlechne pokynu úřední osoby</a:t>
            </a:r>
          </a:p>
          <a:p>
            <a:pPr>
              <a:lnSpc>
                <a:spcPct val="80000"/>
              </a:lnSpc>
              <a:buFont typeface="Wingdings" panose="05000000000000000000" pitchFamily="2" charset="2"/>
              <a:buChar char="Ø"/>
              <a:defRPr/>
            </a:pPr>
            <a:r>
              <a:rPr lang="cs-CZ" altLang="cs-CZ" sz="2800" b="1" dirty="0">
                <a:solidFill>
                  <a:srgbClr val="FF0000"/>
                </a:solidFill>
              </a:rPr>
              <a:t> navzdory předchozímu napomenutí se chová urážlivě k úřední osobě nebo osobě zúčastněné na správě daní</a:t>
            </a:r>
          </a:p>
          <a:p>
            <a:pPr>
              <a:lnSpc>
                <a:spcPct val="80000"/>
              </a:lnSpc>
              <a:buFont typeface="Wingdings" panose="05000000000000000000" pitchFamily="2" charset="2"/>
              <a:buChar char="Ø"/>
              <a:defRPr/>
            </a:pPr>
            <a:r>
              <a:rPr lang="cs-CZ" altLang="cs-CZ" sz="2800" b="1" dirty="0">
                <a:solidFill>
                  <a:srgbClr val="FF0000"/>
                </a:solidFill>
              </a:rPr>
              <a:t> učiní hrubě urážlivé podání</a:t>
            </a:r>
          </a:p>
          <a:p>
            <a:pPr marL="0" indent="0">
              <a:lnSpc>
                <a:spcPct val="80000"/>
              </a:lnSpc>
              <a:buNone/>
              <a:defRPr/>
            </a:pPr>
            <a:endParaRPr lang="cs-CZ" altLang="cs-CZ" sz="2800" b="1" dirty="0">
              <a:solidFill>
                <a:srgbClr val="FF0000"/>
              </a:solidFill>
            </a:endParaRPr>
          </a:p>
          <a:p>
            <a:pPr>
              <a:lnSpc>
                <a:spcPct val="80000"/>
              </a:lnSpc>
              <a:buFont typeface="Wingdings" panose="05000000000000000000" pitchFamily="2" charset="2"/>
              <a:buChar char="Ø"/>
              <a:defRPr/>
            </a:pPr>
            <a:r>
              <a:rPr lang="cs-CZ" altLang="cs-CZ" sz="2800" dirty="0"/>
              <a:t> pokutu lze uložit do výše  50 000 Kč</a:t>
            </a:r>
          </a:p>
        </p:txBody>
      </p:sp>
    </p:spTree>
    <p:extLst>
      <p:ext uri="{BB962C8B-B14F-4D97-AF65-F5344CB8AC3E}">
        <p14:creationId xmlns:p14="http://schemas.microsoft.com/office/powerpoint/2010/main" val="189050634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8650" y="332657"/>
            <a:ext cx="7886700" cy="648072"/>
          </a:xfrm>
        </p:spPr>
        <p:txBody>
          <a:bodyPr>
            <a:normAutofit/>
          </a:bodyPr>
          <a:lstStyle/>
          <a:p>
            <a:pPr algn="ctr"/>
            <a:r>
              <a:rPr lang="cs-CZ" sz="3600" b="1" dirty="0">
                <a:solidFill>
                  <a:srgbClr val="0070C0"/>
                </a:solidFill>
                <a:latin typeface="+mn-lt"/>
              </a:rPr>
              <a:t>Pořádková pokuta</a:t>
            </a:r>
          </a:p>
        </p:txBody>
      </p:sp>
      <p:sp>
        <p:nvSpPr>
          <p:cNvPr id="3" name="Zástupný symbol pro obsah 2"/>
          <p:cNvSpPr>
            <a:spLocks noGrp="1"/>
          </p:cNvSpPr>
          <p:nvPr>
            <p:ph idx="1"/>
          </p:nvPr>
        </p:nvSpPr>
        <p:spPr>
          <a:xfrm>
            <a:off x="628650" y="980729"/>
            <a:ext cx="7886700" cy="4509244"/>
          </a:xfrm>
        </p:spPr>
        <p:txBody>
          <a:bodyPr>
            <a:noAutofit/>
          </a:bodyPr>
          <a:lstStyle/>
          <a:p>
            <a:pPr marL="0" indent="0" algn="just">
              <a:lnSpc>
                <a:spcPct val="80000"/>
              </a:lnSpc>
              <a:buNone/>
              <a:defRPr/>
            </a:pPr>
            <a:r>
              <a:rPr lang="cs-CZ" altLang="cs-CZ" sz="2400" dirty="0"/>
              <a:t>Správce může uložit pokutu tomu, kdo závažně ztěžuje nebo maří správu daní tím, že </a:t>
            </a:r>
          </a:p>
          <a:p>
            <a:pPr>
              <a:lnSpc>
                <a:spcPct val="80000"/>
              </a:lnSpc>
              <a:buFont typeface="Wingdings" panose="05000000000000000000" pitchFamily="2" charset="2"/>
              <a:buChar char="Ø"/>
              <a:defRPr/>
            </a:pPr>
            <a:r>
              <a:rPr lang="cs-CZ" altLang="cs-CZ" sz="2400" dirty="0">
                <a:solidFill>
                  <a:srgbClr val="FF0000"/>
                </a:solidFill>
              </a:rPr>
              <a:t> </a:t>
            </a:r>
            <a:r>
              <a:rPr lang="cs-CZ" altLang="cs-CZ" sz="2400" b="1" dirty="0">
                <a:solidFill>
                  <a:srgbClr val="FF0000"/>
                </a:solidFill>
              </a:rPr>
              <a:t>bez dostatečné omluvy nevyhoví ve stanovené lhůtě výzvě ke splnění povinnosti nepeněžité povahy, která mu byla stanovena zákonem nebo správcem daně</a:t>
            </a:r>
            <a:endParaRPr lang="cs-CZ" altLang="cs-CZ" sz="2400" dirty="0"/>
          </a:p>
          <a:p>
            <a:pPr>
              <a:lnSpc>
                <a:spcPct val="80000"/>
              </a:lnSpc>
              <a:buFont typeface="Wingdings" panose="05000000000000000000" pitchFamily="2" charset="2"/>
              <a:buChar char="Ø"/>
              <a:defRPr/>
            </a:pPr>
            <a:r>
              <a:rPr lang="cs-CZ" altLang="cs-CZ" sz="2400" dirty="0"/>
              <a:t>pokutu lze uložit do výše 500 000 Kč</a:t>
            </a:r>
          </a:p>
          <a:p>
            <a:pPr>
              <a:lnSpc>
                <a:spcPct val="80000"/>
              </a:lnSpc>
              <a:buFont typeface="Wingdings" panose="05000000000000000000" pitchFamily="2" charset="2"/>
              <a:buChar char="Ø"/>
              <a:defRPr/>
            </a:pPr>
            <a:endParaRPr lang="cs-CZ" altLang="cs-CZ" sz="2400" dirty="0"/>
          </a:p>
          <a:p>
            <a:pPr marL="0" indent="0">
              <a:lnSpc>
                <a:spcPct val="80000"/>
              </a:lnSpc>
              <a:buNone/>
              <a:defRPr/>
            </a:pPr>
            <a:r>
              <a:rPr lang="cs-CZ" altLang="cs-CZ" sz="2400" b="1" dirty="0"/>
              <a:t>Pořádkovou pokutu </a:t>
            </a:r>
          </a:p>
          <a:p>
            <a:pPr>
              <a:lnSpc>
                <a:spcPct val="80000"/>
              </a:lnSpc>
              <a:buFont typeface="Wingdings" panose="05000000000000000000" pitchFamily="2" charset="2"/>
              <a:buChar char="Ø"/>
              <a:defRPr/>
            </a:pPr>
            <a:r>
              <a:rPr lang="cs-CZ" altLang="cs-CZ" sz="2400" dirty="0"/>
              <a:t> lze uložit do 1 roku</a:t>
            </a:r>
          </a:p>
          <a:p>
            <a:pPr>
              <a:lnSpc>
                <a:spcPct val="80000"/>
              </a:lnSpc>
              <a:buFont typeface="Wingdings" panose="05000000000000000000" pitchFamily="2" charset="2"/>
              <a:buChar char="Ø"/>
              <a:defRPr/>
            </a:pPr>
            <a:r>
              <a:rPr lang="cs-CZ" altLang="cs-CZ" sz="2400" dirty="0"/>
              <a:t> lze proti jejímu uložení podat odvolání, které má odkladný účinek </a:t>
            </a:r>
          </a:p>
          <a:p>
            <a:pPr marL="0" indent="0" algn="just">
              <a:lnSpc>
                <a:spcPct val="80000"/>
              </a:lnSpc>
              <a:buNone/>
              <a:defRPr/>
            </a:pPr>
            <a:r>
              <a:rPr lang="cs-CZ" altLang="cs-CZ" sz="2400" dirty="0"/>
              <a:t>Pořádková pokuta je splatná do 15 dnů od právní moci rozhodnutí o jejím uložení </a:t>
            </a:r>
          </a:p>
          <a:p>
            <a:pPr marL="0" indent="0">
              <a:buNone/>
            </a:pPr>
            <a:endParaRPr lang="cs-CZ" sz="2800" dirty="0"/>
          </a:p>
        </p:txBody>
      </p:sp>
    </p:spTree>
    <p:extLst>
      <p:ext uri="{BB962C8B-B14F-4D97-AF65-F5344CB8AC3E}">
        <p14:creationId xmlns:p14="http://schemas.microsoft.com/office/powerpoint/2010/main" val="26118407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634082"/>
          </a:xfrm>
        </p:spPr>
        <p:txBody>
          <a:bodyPr>
            <a:normAutofit/>
          </a:bodyPr>
          <a:lstStyle/>
          <a:p>
            <a:r>
              <a:rPr lang="cs-CZ" sz="3200" b="1" dirty="0">
                <a:solidFill>
                  <a:srgbClr val="0070C0"/>
                </a:solidFill>
              </a:rPr>
              <a:t>Úprava ustanovení § 16 ZMP</a:t>
            </a:r>
          </a:p>
        </p:txBody>
      </p:sp>
      <p:sp>
        <p:nvSpPr>
          <p:cNvPr id="3" name="Zástupný symbol pro obsah 2"/>
          <p:cNvSpPr>
            <a:spLocks noGrp="1"/>
          </p:cNvSpPr>
          <p:nvPr>
            <p:ph idx="1"/>
          </p:nvPr>
        </p:nvSpPr>
        <p:spPr>
          <a:xfrm>
            <a:off x="457200" y="980728"/>
            <a:ext cx="8229600" cy="5145435"/>
          </a:xfrm>
        </p:spPr>
        <p:txBody>
          <a:bodyPr>
            <a:normAutofit/>
          </a:bodyPr>
          <a:lstStyle/>
          <a:p>
            <a:pPr marL="0" indent="0">
              <a:buNone/>
            </a:pPr>
            <a:r>
              <a:rPr lang="cs-CZ" sz="2400" b="1" dirty="0">
                <a:solidFill>
                  <a:srgbClr val="FF0000"/>
                </a:solidFill>
              </a:rPr>
              <a:t>Obecní úřad a krajský úřad využívají pro účely správy poplatků</a:t>
            </a:r>
          </a:p>
          <a:p>
            <a:pPr>
              <a:buFont typeface="Wingdings" panose="05000000000000000000" pitchFamily="2" charset="2"/>
              <a:buChar char="Ø"/>
            </a:pPr>
            <a:r>
              <a:rPr lang="cs-CZ" sz="2400" dirty="0"/>
              <a:t>referenční údaje ze základního registru obyvatel</a:t>
            </a:r>
          </a:p>
          <a:p>
            <a:pPr>
              <a:buFont typeface="Wingdings" panose="05000000000000000000" pitchFamily="2" charset="2"/>
              <a:buChar char="Ø"/>
            </a:pPr>
            <a:r>
              <a:rPr lang="cs-CZ" sz="2400" dirty="0"/>
              <a:t>údaje z informačního systému evidence obyvatel</a:t>
            </a:r>
          </a:p>
          <a:p>
            <a:pPr>
              <a:buFont typeface="Wingdings" panose="05000000000000000000" pitchFamily="2" charset="2"/>
              <a:buChar char="Ø"/>
            </a:pPr>
            <a:r>
              <a:rPr lang="cs-CZ" sz="2400" dirty="0"/>
              <a:t>údaje z informačního systému evidence obyvatel</a:t>
            </a:r>
          </a:p>
          <a:p>
            <a:pPr marL="0" indent="0">
              <a:buNone/>
            </a:pPr>
            <a:endParaRPr lang="cs-CZ" sz="2400" dirty="0"/>
          </a:p>
          <a:p>
            <a:pPr marL="0" indent="0">
              <a:buNone/>
            </a:pPr>
            <a:r>
              <a:rPr lang="cs-CZ" sz="2400" dirty="0"/>
              <a:t>Správci poplatků mohou použít vždy jen takové údaje, které jsou nezbytné ke splnění daného úkolu.</a:t>
            </a:r>
            <a:r>
              <a:rPr lang="cs-CZ" sz="2400" b="1" dirty="0"/>
              <a:t> </a:t>
            </a:r>
          </a:p>
          <a:p>
            <a:pPr marL="0" indent="0">
              <a:buNone/>
            </a:pPr>
            <a:r>
              <a:rPr lang="cs-CZ" sz="2400" b="1" dirty="0"/>
              <a:t>Správce </a:t>
            </a:r>
            <a:r>
              <a:rPr lang="cs-CZ" sz="2400" b="1" dirty="0" err="1"/>
              <a:t>popl</a:t>
            </a:r>
            <a:r>
              <a:rPr lang="cs-CZ" sz="2400" b="1" dirty="0"/>
              <a:t>. může získat také seznam osob přihlášených v obci.</a:t>
            </a:r>
          </a:p>
          <a:p>
            <a:pPr marL="0" indent="0">
              <a:buNone/>
            </a:pPr>
            <a:endParaRPr lang="cs-CZ" sz="2400" dirty="0"/>
          </a:p>
          <a:p>
            <a:pPr marL="0" indent="0">
              <a:buNone/>
            </a:pPr>
            <a:endParaRPr lang="cs-CZ" sz="2400" b="1" dirty="0">
              <a:solidFill>
                <a:srgbClr val="FF0000"/>
              </a:solidFill>
            </a:endParaRPr>
          </a:p>
        </p:txBody>
      </p:sp>
    </p:spTree>
    <p:extLst>
      <p:ext uri="{BB962C8B-B14F-4D97-AF65-F5344CB8AC3E}">
        <p14:creationId xmlns:p14="http://schemas.microsoft.com/office/powerpoint/2010/main" val="317275558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1043608" y="188640"/>
            <a:ext cx="7416824" cy="936104"/>
          </a:xfrm>
        </p:spPr>
        <p:txBody>
          <a:bodyPr>
            <a:noAutofit/>
          </a:bodyPr>
          <a:lstStyle/>
          <a:p>
            <a:pPr eaLnBrk="1" hangingPunct="1"/>
            <a:r>
              <a:rPr lang="cs-CZ" altLang="cs-CZ" sz="2800" b="1" dirty="0">
                <a:solidFill>
                  <a:srgbClr val="0070C0"/>
                </a:solidFill>
                <a:latin typeface="+mn-lt"/>
              </a:rPr>
              <a:t>Pokuta za nesplnění povinnosti nepeněžité povahy</a:t>
            </a:r>
          </a:p>
        </p:txBody>
      </p:sp>
      <p:sp>
        <p:nvSpPr>
          <p:cNvPr id="24579" name="Rectangle 3"/>
          <p:cNvSpPr>
            <a:spLocks noGrp="1" noChangeArrowheads="1"/>
          </p:cNvSpPr>
          <p:nvPr>
            <p:ph idx="1"/>
          </p:nvPr>
        </p:nvSpPr>
        <p:spPr>
          <a:xfrm>
            <a:off x="505691" y="1196752"/>
            <a:ext cx="8242773" cy="4537298"/>
          </a:xfrm>
        </p:spPr>
        <p:txBody>
          <a:bodyPr>
            <a:noAutofit/>
          </a:bodyPr>
          <a:lstStyle/>
          <a:p>
            <a:pPr marL="457200" indent="-457200">
              <a:buNone/>
              <a:defRPr/>
            </a:pPr>
            <a:r>
              <a:rPr lang="cs-CZ" altLang="cs-CZ" sz="2400" dirty="0"/>
              <a:t>Správce daně ji může uložit až do výše 500 000 Kč za</a:t>
            </a:r>
          </a:p>
          <a:p>
            <a:pPr eaLnBrk="1" hangingPunct="1">
              <a:buFont typeface="Wingdings" panose="05000000000000000000" pitchFamily="2" charset="2"/>
              <a:buChar char="Ø"/>
              <a:defRPr/>
            </a:pPr>
            <a:r>
              <a:rPr lang="cs-CZ" altLang="cs-CZ" sz="2400" dirty="0"/>
              <a:t> nesplnění povinnosti  - </a:t>
            </a:r>
            <a:r>
              <a:rPr lang="cs-CZ" altLang="cs-CZ" sz="2400" b="1" dirty="0">
                <a:solidFill>
                  <a:srgbClr val="FF0000"/>
                </a:solidFill>
              </a:rPr>
              <a:t>registrační</a:t>
            </a:r>
          </a:p>
          <a:p>
            <a:pPr marL="0" indent="0">
              <a:buNone/>
              <a:defRPr/>
            </a:pPr>
            <a:r>
              <a:rPr lang="cs-CZ" altLang="cs-CZ" sz="2400" b="1" dirty="0">
                <a:solidFill>
                  <a:srgbClr val="FF0000"/>
                </a:solidFill>
              </a:rPr>
              <a:t>                                            - ohlašovací </a:t>
            </a:r>
          </a:p>
          <a:p>
            <a:pPr marL="0" indent="0">
              <a:buNone/>
              <a:defRPr/>
            </a:pPr>
            <a:r>
              <a:rPr lang="cs-CZ" altLang="cs-CZ" sz="2400" b="1" dirty="0">
                <a:solidFill>
                  <a:srgbClr val="FF0000"/>
                </a:solidFill>
              </a:rPr>
              <a:t>                                            - jiné oznamovací </a:t>
            </a:r>
          </a:p>
          <a:p>
            <a:pPr marL="0" indent="0">
              <a:buNone/>
              <a:defRPr/>
            </a:pPr>
            <a:r>
              <a:rPr lang="cs-CZ" altLang="cs-CZ" sz="2400" b="1" dirty="0">
                <a:solidFill>
                  <a:srgbClr val="FF0000"/>
                </a:solidFill>
              </a:rPr>
              <a:t>                         stanovené daňovým zákonem nebo správcem </a:t>
            </a:r>
          </a:p>
          <a:p>
            <a:pPr marL="0" indent="0">
              <a:buNone/>
              <a:defRPr/>
            </a:pPr>
            <a:r>
              <a:rPr lang="cs-CZ" altLang="cs-CZ" sz="2400" b="1" dirty="0">
                <a:solidFill>
                  <a:srgbClr val="FF0000"/>
                </a:solidFill>
              </a:rPr>
              <a:t>                        daně</a:t>
            </a:r>
            <a:endParaRPr lang="cs-CZ" altLang="cs-CZ" sz="2400" dirty="0"/>
          </a:p>
          <a:p>
            <a:pPr eaLnBrk="1" hangingPunct="1">
              <a:buFont typeface="Wingdings" panose="05000000000000000000" pitchFamily="2" charset="2"/>
              <a:buChar char="Ø"/>
              <a:defRPr/>
            </a:pPr>
            <a:r>
              <a:rPr lang="cs-CZ" altLang="cs-CZ" sz="2400" dirty="0"/>
              <a:t> nesplnění povinnosti - </a:t>
            </a:r>
            <a:r>
              <a:rPr lang="cs-CZ" altLang="cs-CZ" sz="2400" b="1" dirty="0">
                <a:solidFill>
                  <a:srgbClr val="FF0000"/>
                </a:solidFill>
              </a:rPr>
              <a:t>záznamní </a:t>
            </a:r>
          </a:p>
          <a:p>
            <a:pPr marL="0" indent="0">
              <a:buNone/>
              <a:defRPr/>
            </a:pPr>
            <a:r>
              <a:rPr lang="cs-CZ" altLang="cs-CZ" sz="2400" b="1" dirty="0">
                <a:solidFill>
                  <a:srgbClr val="FF0000"/>
                </a:solidFill>
              </a:rPr>
              <a:t>                                      - jiné evidenční </a:t>
            </a:r>
          </a:p>
          <a:p>
            <a:pPr marL="0" indent="0">
              <a:buNone/>
              <a:defRPr/>
            </a:pPr>
            <a:r>
              <a:rPr lang="cs-CZ" altLang="cs-CZ" sz="2400" dirty="0"/>
              <a:t>                         </a:t>
            </a:r>
            <a:r>
              <a:rPr lang="cs-CZ" altLang="cs-CZ" sz="2400" b="1" dirty="0">
                <a:solidFill>
                  <a:srgbClr val="FF0000"/>
                </a:solidFill>
              </a:rPr>
              <a:t>stanovené daňovým zákonem nebo správcem</a:t>
            </a:r>
          </a:p>
          <a:p>
            <a:pPr marL="0" indent="0">
              <a:buNone/>
              <a:defRPr/>
            </a:pPr>
            <a:r>
              <a:rPr lang="cs-CZ" altLang="cs-CZ" sz="2400" b="1" dirty="0">
                <a:solidFill>
                  <a:srgbClr val="FF0000"/>
                </a:solidFill>
              </a:rPr>
              <a:t>                         daně</a:t>
            </a:r>
          </a:p>
          <a:p>
            <a:pPr marL="457200" indent="-457200">
              <a:buNone/>
              <a:defRPr/>
            </a:pPr>
            <a:r>
              <a:rPr lang="cs-CZ" altLang="cs-CZ" sz="2400" b="1" dirty="0"/>
              <a:t> </a:t>
            </a:r>
            <a:endParaRPr lang="cs-CZ" altLang="cs-CZ" sz="2400" dirty="0"/>
          </a:p>
        </p:txBody>
      </p:sp>
    </p:spTree>
    <p:extLst>
      <p:ext uri="{BB962C8B-B14F-4D97-AF65-F5344CB8AC3E}">
        <p14:creationId xmlns:p14="http://schemas.microsoft.com/office/powerpoint/2010/main" val="378492625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8650" y="260649"/>
            <a:ext cx="7886700" cy="864096"/>
          </a:xfrm>
        </p:spPr>
        <p:txBody>
          <a:bodyPr>
            <a:noAutofit/>
          </a:bodyPr>
          <a:lstStyle/>
          <a:p>
            <a:pPr algn="ctr"/>
            <a:r>
              <a:rPr lang="cs-CZ" altLang="cs-CZ" sz="3200" b="1" dirty="0">
                <a:solidFill>
                  <a:srgbClr val="0070C0"/>
                </a:solidFill>
                <a:latin typeface="+mn-lt"/>
              </a:rPr>
              <a:t>Pokuta za nesplnění povinnosti nepeněžité povahy</a:t>
            </a:r>
            <a:endParaRPr lang="cs-CZ" sz="3200" dirty="0">
              <a:solidFill>
                <a:srgbClr val="0070C0"/>
              </a:solidFill>
              <a:latin typeface="+mn-lt"/>
            </a:endParaRPr>
          </a:p>
        </p:txBody>
      </p:sp>
      <p:sp>
        <p:nvSpPr>
          <p:cNvPr id="3" name="Zástupný symbol pro obsah 2"/>
          <p:cNvSpPr>
            <a:spLocks noGrp="1"/>
          </p:cNvSpPr>
          <p:nvPr>
            <p:ph idx="1"/>
          </p:nvPr>
        </p:nvSpPr>
        <p:spPr>
          <a:xfrm>
            <a:off x="457200" y="1340768"/>
            <a:ext cx="8229600" cy="4785395"/>
          </a:xfrm>
        </p:spPr>
        <p:txBody>
          <a:bodyPr/>
          <a:lstStyle/>
          <a:p>
            <a:pPr marL="0" indent="0">
              <a:lnSpc>
                <a:spcPct val="80000"/>
              </a:lnSpc>
              <a:buNone/>
              <a:defRPr/>
            </a:pPr>
            <a:r>
              <a:rPr lang="cs-CZ" altLang="cs-CZ" b="1" dirty="0"/>
              <a:t>Pokutu </a:t>
            </a:r>
          </a:p>
          <a:p>
            <a:pPr>
              <a:lnSpc>
                <a:spcPct val="80000"/>
              </a:lnSpc>
              <a:buFont typeface="Wingdings" panose="05000000000000000000" pitchFamily="2" charset="2"/>
              <a:buChar char="Ø"/>
              <a:defRPr/>
            </a:pPr>
            <a:r>
              <a:rPr lang="cs-CZ" altLang="cs-CZ" dirty="0"/>
              <a:t> lze uložit do 3 let</a:t>
            </a:r>
          </a:p>
          <a:p>
            <a:pPr>
              <a:lnSpc>
                <a:spcPct val="80000"/>
              </a:lnSpc>
              <a:buFont typeface="Wingdings" panose="05000000000000000000" pitchFamily="2" charset="2"/>
              <a:buChar char="Ø"/>
              <a:defRPr/>
            </a:pPr>
            <a:r>
              <a:rPr lang="cs-CZ" altLang="cs-CZ" dirty="0"/>
              <a:t>lze proti jejímu uložení podat odvolání, které má odkladný účinek </a:t>
            </a:r>
          </a:p>
          <a:p>
            <a:pPr>
              <a:lnSpc>
                <a:spcPct val="80000"/>
              </a:lnSpc>
              <a:buFont typeface="Wingdings" panose="05000000000000000000" pitchFamily="2" charset="2"/>
              <a:buChar char="Ø"/>
              <a:defRPr/>
            </a:pPr>
            <a:endParaRPr lang="cs-CZ" altLang="cs-CZ" dirty="0"/>
          </a:p>
          <a:p>
            <a:pPr marL="0" indent="0">
              <a:lnSpc>
                <a:spcPct val="80000"/>
              </a:lnSpc>
              <a:buNone/>
              <a:defRPr/>
            </a:pPr>
            <a:r>
              <a:rPr lang="cs-CZ" altLang="cs-CZ" dirty="0"/>
              <a:t>Pořádková pokuta je splatná do 15 dnů od právní moci rozhodnutí o jejím uložení </a:t>
            </a:r>
          </a:p>
          <a:p>
            <a:endParaRPr lang="cs-CZ" dirty="0"/>
          </a:p>
        </p:txBody>
      </p:sp>
    </p:spTree>
    <p:extLst>
      <p:ext uri="{BB962C8B-B14F-4D97-AF65-F5344CB8AC3E}">
        <p14:creationId xmlns:p14="http://schemas.microsoft.com/office/powerpoint/2010/main" val="21524829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1115616" y="260649"/>
            <a:ext cx="6984775" cy="864096"/>
          </a:xfrm>
        </p:spPr>
        <p:txBody>
          <a:bodyPr>
            <a:normAutofit/>
          </a:bodyPr>
          <a:lstStyle/>
          <a:p>
            <a:pPr algn="ctr"/>
            <a:r>
              <a:rPr lang="cs-CZ" altLang="cs-CZ" sz="3200" b="1" dirty="0">
                <a:solidFill>
                  <a:srgbClr val="0070C0"/>
                </a:solidFill>
                <a:latin typeface="+mn-lt"/>
              </a:rPr>
              <a:t>Prominutí poplatku na žádost</a:t>
            </a:r>
          </a:p>
        </p:txBody>
      </p:sp>
      <p:sp>
        <p:nvSpPr>
          <p:cNvPr id="75779" name="Rectangle 3"/>
          <p:cNvSpPr>
            <a:spLocks noGrp="1" noChangeArrowheads="1"/>
          </p:cNvSpPr>
          <p:nvPr>
            <p:ph idx="1"/>
          </p:nvPr>
        </p:nvSpPr>
        <p:spPr>
          <a:xfrm>
            <a:off x="519545" y="1052736"/>
            <a:ext cx="8118764" cy="4507483"/>
          </a:xfrm>
        </p:spPr>
        <p:txBody>
          <a:bodyPr>
            <a:normAutofit/>
          </a:bodyPr>
          <a:lstStyle/>
          <a:p>
            <a:pPr>
              <a:buFont typeface="Wingdings" pitchFamily="2" charset="2"/>
              <a:buChar char="Ø"/>
            </a:pPr>
            <a:r>
              <a:rPr lang="cs-CZ" altLang="cs-CZ" sz="2000" dirty="0"/>
              <a:t> prominout lze </a:t>
            </a:r>
            <a:r>
              <a:rPr lang="cs-CZ" altLang="cs-CZ" sz="2000" b="1" dirty="0"/>
              <a:t>pouze poplatek za obecní systém odpadového hospodářství</a:t>
            </a:r>
          </a:p>
          <a:p>
            <a:pPr marL="0" indent="0">
              <a:buNone/>
            </a:pPr>
            <a:endParaRPr lang="cs-CZ" altLang="cs-CZ" sz="2000" dirty="0"/>
          </a:p>
          <a:p>
            <a:pPr>
              <a:buFont typeface="Wingdings" pitchFamily="2" charset="2"/>
              <a:buChar char="Ø"/>
            </a:pPr>
            <a:r>
              <a:rPr lang="cs-CZ" altLang="cs-CZ" sz="2000" dirty="0"/>
              <a:t> rozhoduje obecní úřad</a:t>
            </a:r>
          </a:p>
          <a:p>
            <a:pPr marL="0" indent="0">
              <a:buNone/>
            </a:pPr>
            <a:endParaRPr lang="cs-CZ" altLang="cs-CZ" sz="2000" dirty="0"/>
          </a:p>
          <a:p>
            <a:pPr>
              <a:buFont typeface="Wingdings" pitchFamily="2" charset="2"/>
              <a:buChar char="Ø"/>
            </a:pPr>
            <a:r>
              <a:rPr lang="cs-CZ" altLang="cs-CZ" sz="2000" dirty="0"/>
              <a:t> řízení se zahajuje na žádost </a:t>
            </a:r>
          </a:p>
          <a:p>
            <a:pPr marL="0" indent="0">
              <a:buNone/>
            </a:pPr>
            <a:endParaRPr lang="cs-CZ" altLang="cs-CZ" sz="2000" dirty="0"/>
          </a:p>
          <a:p>
            <a:pPr>
              <a:buFont typeface="Wingdings" pitchFamily="2" charset="2"/>
              <a:buChar char="Ø"/>
            </a:pPr>
            <a:r>
              <a:rPr lang="cs-CZ" altLang="cs-CZ" sz="2000" dirty="0"/>
              <a:t> důvodem je odstranění tvrdosti právního předpisu</a:t>
            </a:r>
          </a:p>
          <a:p>
            <a:pPr marL="0" indent="0">
              <a:buNone/>
            </a:pPr>
            <a:endParaRPr lang="cs-CZ" altLang="cs-CZ" sz="2000" dirty="0"/>
          </a:p>
          <a:p>
            <a:pPr>
              <a:buFont typeface="Wingdings" pitchFamily="2" charset="2"/>
              <a:buChar char="Ø"/>
            </a:pPr>
            <a:r>
              <a:rPr lang="cs-CZ" altLang="cs-CZ" sz="2000" dirty="0"/>
              <a:t> lze prominout poplatek i jeho příslušenství</a:t>
            </a:r>
          </a:p>
          <a:p>
            <a:pPr marL="0" indent="0">
              <a:buNone/>
            </a:pPr>
            <a:endParaRPr lang="cs-CZ" altLang="cs-CZ" sz="2000" dirty="0"/>
          </a:p>
          <a:p>
            <a:pPr>
              <a:buFont typeface="Wingdings" pitchFamily="2" charset="2"/>
              <a:buChar char="Ø"/>
            </a:pPr>
            <a:r>
              <a:rPr lang="cs-CZ" altLang="cs-CZ" sz="2000" dirty="0"/>
              <a:t> obecní úřad zhodnotí okolnosti konkrétního případu  </a:t>
            </a:r>
          </a:p>
        </p:txBody>
      </p:sp>
    </p:spTree>
    <p:extLst>
      <p:ext uri="{BB962C8B-B14F-4D97-AF65-F5344CB8AC3E}">
        <p14:creationId xmlns:p14="http://schemas.microsoft.com/office/powerpoint/2010/main" val="365851084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idx="1"/>
          </p:nvPr>
        </p:nvSpPr>
        <p:spPr>
          <a:xfrm>
            <a:off x="491836" y="332656"/>
            <a:ext cx="8271164" cy="5140649"/>
          </a:xfrm>
        </p:spPr>
        <p:txBody>
          <a:bodyPr>
            <a:normAutofit fontScale="92500" lnSpcReduction="10000"/>
          </a:bodyPr>
          <a:lstStyle/>
          <a:p>
            <a:pPr>
              <a:buFontTx/>
              <a:buNone/>
              <a:defRPr/>
            </a:pPr>
            <a:r>
              <a:rPr lang="cs-CZ" altLang="cs-CZ" b="1" dirty="0">
                <a:solidFill>
                  <a:srgbClr val="FF0000"/>
                </a:solidFill>
              </a:rPr>
              <a:t>Řízení o prominutí daně nebo přísl.</a:t>
            </a:r>
            <a:endParaRPr lang="cs-CZ" altLang="cs-CZ" dirty="0">
              <a:solidFill>
                <a:schemeClr val="accent2">
                  <a:lumMod val="75000"/>
                </a:schemeClr>
              </a:solidFill>
            </a:endParaRPr>
          </a:p>
          <a:p>
            <a:pPr>
              <a:buFont typeface="Wingdings" panose="05000000000000000000" pitchFamily="2" charset="2"/>
              <a:buChar char="Ø"/>
              <a:defRPr/>
            </a:pPr>
            <a:r>
              <a:rPr lang="cs-CZ" altLang="cs-CZ" sz="2400" dirty="0"/>
              <a:t>zákon stanoví pravomoc orgánu veřejné moci</a:t>
            </a:r>
          </a:p>
          <a:p>
            <a:pPr marL="0" indent="0">
              <a:buNone/>
              <a:defRPr/>
            </a:pPr>
            <a:endParaRPr lang="cs-CZ" altLang="cs-CZ" sz="2400" dirty="0"/>
          </a:p>
          <a:p>
            <a:pPr>
              <a:buFont typeface="Wingdings" panose="05000000000000000000" pitchFamily="2" charset="2"/>
              <a:buChar char="Ø"/>
              <a:defRPr/>
            </a:pPr>
            <a:r>
              <a:rPr lang="cs-CZ" altLang="cs-CZ" sz="2400" dirty="0"/>
              <a:t> k  prominutí daně může dojít od vzniku daňové povinnosti až do uplynutí lhůty  pro placení daně, a to i po té, kdy došlo k její úhradě</a:t>
            </a:r>
          </a:p>
          <a:p>
            <a:pPr marL="0" indent="0">
              <a:buNone/>
              <a:defRPr/>
            </a:pPr>
            <a:r>
              <a:rPr lang="cs-CZ" altLang="cs-CZ" sz="2400" dirty="0"/>
              <a:t> </a:t>
            </a:r>
          </a:p>
          <a:p>
            <a:pPr>
              <a:buFont typeface="Wingdings" panose="05000000000000000000" pitchFamily="2" charset="2"/>
              <a:buChar char="Ø"/>
              <a:defRPr/>
            </a:pPr>
            <a:r>
              <a:rPr lang="cs-CZ" altLang="cs-CZ" sz="2400" dirty="0"/>
              <a:t> byla-li žádost zamítnuta, lze podat novou žádost nejdříve po 60 dnech ode dne oznámení zamítavého rozhodnutí</a:t>
            </a:r>
          </a:p>
          <a:p>
            <a:pPr>
              <a:buFont typeface="Wingdings" panose="05000000000000000000" pitchFamily="2" charset="2"/>
              <a:buChar char="Ø"/>
              <a:defRPr/>
            </a:pPr>
            <a:endParaRPr lang="cs-CZ" altLang="cs-CZ" sz="2400" dirty="0"/>
          </a:p>
          <a:p>
            <a:pPr>
              <a:buFont typeface="Wingdings" panose="05000000000000000000" pitchFamily="2" charset="2"/>
              <a:buChar char="Ø"/>
              <a:defRPr/>
            </a:pPr>
            <a:r>
              <a:rPr lang="cs-CZ" altLang="cs-CZ" sz="2400" dirty="0"/>
              <a:t> v nové žádosti je daňový subjekt povinen uvést jiné důvody, jinak je nová žádost odložena</a:t>
            </a:r>
          </a:p>
          <a:p>
            <a:pPr marL="0" indent="0">
              <a:buNone/>
              <a:defRPr/>
            </a:pPr>
            <a:endParaRPr lang="cs-CZ" altLang="cs-CZ" sz="2400" dirty="0"/>
          </a:p>
          <a:p>
            <a:pPr>
              <a:buFont typeface="Wingdings" panose="05000000000000000000" pitchFamily="2" charset="2"/>
              <a:buChar char="Ø"/>
              <a:defRPr/>
            </a:pPr>
            <a:r>
              <a:rPr lang="cs-CZ" altLang="cs-CZ" sz="2400" dirty="0"/>
              <a:t> proti rozhodnutí nelze uplatnit opravné prostředky  </a:t>
            </a:r>
          </a:p>
          <a:p>
            <a:pPr>
              <a:buFont typeface="Wingdings" panose="05000000000000000000" pitchFamily="2" charset="2"/>
              <a:buChar char="Ø"/>
              <a:defRPr/>
            </a:pPr>
            <a:endParaRPr lang="cs-CZ" altLang="cs-CZ" sz="1800" dirty="0"/>
          </a:p>
        </p:txBody>
      </p:sp>
    </p:spTree>
    <p:extLst>
      <p:ext uri="{BB962C8B-B14F-4D97-AF65-F5344CB8AC3E}">
        <p14:creationId xmlns:p14="http://schemas.microsoft.com/office/powerpoint/2010/main" val="303074081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a:xfrm>
            <a:off x="1115617" y="188641"/>
            <a:ext cx="7370292" cy="936103"/>
          </a:xfrm>
        </p:spPr>
        <p:txBody>
          <a:bodyPr>
            <a:noAutofit/>
          </a:bodyPr>
          <a:lstStyle/>
          <a:p>
            <a:pPr algn="ctr"/>
            <a:r>
              <a:rPr lang="cs-CZ" altLang="cs-CZ" sz="3200" b="1" dirty="0">
                <a:solidFill>
                  <a:srgbClr val="0070C0"/>
                </a:solidFill>
                <a:latin typeface="+mn-lt"/>
              </a:rPr>
              <a:t>Prominutí poplatku z moci úřední </a:t>
            </a:r>
            <a:br>
              <a:rPr lang="cs-CZ" altLang="cs-CZ" sz="3200" b="1" dirty="0">
                <a:solidFill>
                  <a:srgbClr val="0070C0"/>
                </a:solidFill>
                <a:latin typeface="+mn-lt"/>
              </a:rPr>
            </a:br>
            <a:endParaRPr lang="cs-CZ" altLang="cs-CZ" sz="3200" b="1" dirty="0">
              <a:solidFill>
                <a:srgbClr val="0070C0"/>
              </a:solidFill>
              <a:latin typeface="+mn-lt"/>
            </a:endParaRPr>
          </a:p>
        </p:txBody>
      </p:sp>
      <p:sp>
        <p:nvSpPr>
          <p:cNvPr id="77827" name="Rectangle 3"/>
          <p:cNvSpPr>
            <a:spLocks noGrp="1" noChangeArrowheads="1"/>
          </p:cNvSpPr>
          <p:nvPr>
            <p:ph idx="1"/>
          </p:nvPr>
        </p:nvSpPr>
        <p:spPr>
          <a:xfrm>
            <a:off x="339436" y="908720"/>
            <a:ext cx="8146472" cy="4543153"/>
          </a:xfrm>
        </p:spPr>
        <p:txBody>
          <a:bodyPr>
            <a:normAutofit lnSpcReduction="10000"/>
          </a:bodyPr>
          <a:lstStyle/>
          <a:p>
            <a:pPr>
              <a:buFont typeface="Wingdings" pitchFamily="2" charset="2"/>
              <a:buChar char="Ø"/>
            </a:pPr>
            <a:r>
              <a:rPr lang="cs-CZ" altLang="cs-CZ" sz="2400" dirty="0"/>
              <a:t>rozhoduje obecní úřad </a:t>
            </a:r>
          </a:p>
          <a:p>
            <a:pPr marL="0" indent="0">
              <a:buNone/>
            </a:pPr>
            <a:endParaRPr lang="cs-CZ" altLang="cs-CZ" sz="2400" dirty="0"/>
          </a:p>
          <a:p>
            <a:pPr>
              <a:buFont typeface="Wingdings" pitchFamily="2" charset="2"/>
              <a:buChar char="Ø"/>
            </a:pPr>
            <a:r>
              <a:rPr lang="cs-CZ" altLang="cs-CZ" sz="2400" dirty="0"/>
              <a:t>lze prominout poplatek i jeho příslušenství z důvodu mimořádných, zvl. živelních událostí</a:t>
            </a:r>
          </a:p>
          <a:p>
            <a:pPr>
              <a:buFont typeface="Wingdings" pitchFamily="2" charset="2"/>
              <a:buChar char="Ø"/>
            </a:pPr>
            <a:endParaRPr lang="cs-CZ" altLang="cs-CZ" sz="2400" dirty="0"/>
          </a:p>
          <a:p>
            <a:pPr>
              <a:buFont typeface="Wingdings" pitchFamily="2" charset="2"/>
              <a:buChar char="Ø"/>
            </a:pPr>
            <a:r>
              <a:rPr lang="cs-CZ" altLang="cs-CZ" sz="2400" dirty="0"/>
              <a:t>promíjí se všem poplatníkům, kterých se důvod týká</a:t>
            </a:r>
          </a:p>
          <a:p>
            <a:pPr>
              <a:buFont typeface="Wingdings" pitchFamily="2" charset="2"/>
              <a:buChar char="Ø"/>
            </a:pPr>
            <a:endParaRPr lang="cs-CZ" altLang="cs-CZ" sz="2400" dirty="0"/>
          </a:p>
          <a:p>
            <a:pPr>
              <a:buFont typeface="Wingdings" pitchFamily="2" charset="2"/>
              <a:buChar char="Ø"/>
            </a:pPr>
            <a:r>
              <a:rPr lang="cs-CZ" altLang="cs-CZ" sz="2400" dirty="0"/>
              <a:t>rozhodnutí musí být odůvodněno, nelze se proti němu odvolat</a:t>
            </a:r>
          </a:p>
          <a:p>
            <a:pPr marL="0" indent="0">
              <a:buNone/>
            </a:pPr>
            <a:endParaRPr lang="cs-CZ" altLang="cs-CZ" sz="2400" dirty="0"/>
          </a:p>
          <a:p>
            <a:pPr>
              <a:buFont typeface="Wingdings" pitchFamily="2" charset="2"/>
              <a:buChar char="Ø"/>
            </a:pPr>
            <a:r>
              <a:rPr lang="cs-CZ" altLang="cs-CZ" sz="2400" dirty="0"/>
              <a:t>rozhodnutí se vyvěsí na úřední desce  </a:t>
            </a:r>
          </a:p>
          <a:p>
            <a:pPr>
              <a:buFontTx/>
              <a:buChar char="-"/>
            </a:pPr>
            <a:endParaRPr lang="cs-CZ" altLang="cs-CZ" dirty="0"/>
          </a:p>
          <a:p>
            <a:pPr>
              <a:buFontTx/>
              <a:buNone/>
            </a:pPr>
            <a:endParaRPr lang="cs-CZ" altLang="cs-CZ" dirty="0"/>
          </a:p>
        </p:txBody>
      </p:sp>
    </p:spTree>
    <p:extLst>
      <p:ext uri="{BB962C8B-B14F-4D97-AF65-F5344CB8AC3E}">
        <p14:creationId xmlns:p14="http://schemas.microsoft.com/office/powerpoint/2010/main" val="397910513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Nadpis 1"/>
          <p:cNvSpPr>
            <a:spLocks noGrp="1"/>
          </p:cNvSpPr>
          <p:nvPr>
            <p:ph type="title"/>
          </p:nvPr>
        </p:nvSpPr>
        <p:spPr>
          <a:xfrm>
            <a:off x="457200" y="274638"/>
            <a:ext cx="8229600" cy="633412"/>
          </a:xfrm>
        </p:spPr>
        <p:txBody>
          <a:bodyPr/>
          <a:lstStyle/>
          <a:p>
            <a:r>
              <a:rPr lang="cs-CZ" altLang="cs-CZ" sz="3200" b="1" dirty="0">
                <a:solidFill>
                  <a:schemeClr val="tx2">
                    <a:lumMod val="60000"/>
                    <a:lumOff val="40000"/>
                  </a:schemeClr>
                </a:solidFill>
              </a:rPr>
              <a:t>Rozhodnutí o prominutí</a:t>
            </a:r>
          </a:p>
        </p:txBody>
      </p:sp>
      <p:sp>
        <p:nvSpPr>
          <p:cNvPr id="3" name="Zástupný symbol pro obsah 2"/>
          <p:cNvSpPr>
            <a:spLocks noGrp="1"/>
          </p:cNvSpPr>
          <p:nvPr>
            <p:ph idx="1"/>
          </p:nvPr>
        </p:nvSpPr>
        <p:spPr>
          <a:xfrm>
            <a:off x="457200" y="908050"/>
            <a:ext cx="8229600" cy="5218113"/>
          </a:xfrm>
        </p:spPr>
        <p:txBody>
          <a:bodyPr/>
          <a:lstStyle/>
          <a:p>
            <a:pPr eaLnBrk="1" fontAlgn="auto" hangingPunct="1">
              <a:spcAft>
                <a:spcPts val="0"/>
              </a:spcAft>
              <a:buFont typeface="Wingdings" panose="05000000000000000000" pitchFamily="2" charset="2"/>
              <a:buChar char="Ø"/>
              <a:defRPr/>
            </a:pPr>
            <a:r>
              <a:rPr lang="cs-CZ" altLang="cs-CZ" sz="2400" dirty="0"/>
              <a:t>prominout lze na žádost pouze poplatek podle § 10b</a:t>
            </a:r>
          </a:p>
          <a:p>
            <a:pPr marL="0" indent="0" eaLnBrk="1" fontAlgn="auto" hangingPunct="1">
              <a:spcAft>
                <a:spcPts val="0"/>
              </a:spcAft>
              <a:buFontTx/>
              <a:buNone/>
              <a:defRPr/>
            </a:pPr>
            <a:endParaRPr lang="cs-CZ" altLang="cs-CZ" sz="2400" dirty="0"/>
          </a:p>
          <a:p>
            <a:pPr eaLnBrk="1" fontAlgn="auto" hangingPunct="1">
              <a:spcAft>
                <a:spcPts val="0"/>
              </a:spcAft>
              <a:buFont typeface="Wingdings" panose="05000000000000000000" pitchFamily="2" charset="2"/>
              <a:buChar char="Ø"/>
              <a:defRPr/>
            </a:pPr>
            <a:r>
              <a:rPr lang="cs-CZ" altLang="cs-CZ" sz="2400" dirty="0"/>
              <a:t> rozhoduje obecní úřad</a:t>
            </a:r>
          </a:p>
          <a:p>
            <a:pPr marL="0" indent="0" eaLnBrk="1" fontAlgn="auto" hangingPunct="1">
              <a:spcAft>
                <a:spcPts val="0"/>
              </a:spcAft>
              <a:buFontTx/>
              <a:buNone/>
              <a:defRPr/>
            </a:pPr>
            <a:endParaRPr lang="cs-CZ" altLang="cs-CZ" sz="2400" dirty="0"/>
          </a:p>
          <a:p>
            <a:pPr eaLnBrk="1" fontAlgn="auto" hangingPunct="1">
              <a:spcAft>
                <a:spcPts val="0"/>
              </a:spcAft>
              <a:buFont typeface="Wingdings" panose="05000000000000000000" pitchFamily="2" charset="2"/>
              <a:buChar char="Ø"/>
              <a:defRPr/>
            </a:pPr>
            <a:r>
              <a:rPr lang="cs-CZ" altLang="cs-CZ" sz="2400" dirty="0"/>
              <a:t> podaná žádost - podání </a:t>
            </a:r>
          </a:p>
          <a:p>
            <a:pPr eaLnBrk="1" fontAlgn="auto" hangingPunct="1">
              <a:spcAft>
                <a:spcPts val="0"/>
              </a:spcAft>
              <a:buFont typeface="Wingdings" panose="05000000000000000000" pitchFamily="2" charset="2"/>
              <a:buChar char="Ø"/>
              <a:defRPr/>
            </a:pPr>
            <a:endParaRPr lang="cs-CZ" altLang="cs-CZ" sz="2400" dirty="0"/>
          </a:p>
          <a:p>
            <a:pPr eaLnBrk="1" fontAlgn="auto" hangingPunct="1">
              <a:spcAft>
                <a:spcPts val="0"/>
              </a:spcAft>
              <a:buFont typeface="Wingdings" panose="05000000000000000000" pitchFamily="2" charset="2"/>
              <a:buChar char="Ø"/>
              <a:defRPr/>
            </a:pPr>
            <a:r>
              <a:rPr lang="cs-CZ" altLang="cs-CZ" sz="2400" dirty="0"/>
              <a:t> důvod – odstranění tvrdosti a zhodnocení okolností příp.</a:t>
            </a:r>
          </a:p>
          <a:p>
            <a:pPr eaLnBrk="1" fontAlgn="auto" hangingPunct="1">
              <a:spcAft>
                <a:spcPts val="0"/>
              </a:spcAft>
              <a:buFont typeface="Wingdings" panose="05000000000000000000" pitchFamily="2" charset="2"/>
              <a:buChar char="Ø"/>
              <a:defRPr/>
            </a:pPr>
            <a:endParaRPr lang="cs-CZ" altLang="cs-CZ" sz="2400" dirty="0"/>
          </a:p>
          <a:p>
            <a:pPr eaLnBrk="1" fontAlgn="auto" hangingPunct="1">
              <a:spcAft>
                <a:spcPts val="0"/>
              </a:spcAft>
              <a:buFont typeface="Wingdings" panose="05000000000000000000" pitchFamily="2" charset="2"/>
              <a:buChar char="Ø"/>
              <a:defRPr/>
            </a:pPr>
            <a:r>
              <a:rPr lang="cs-CZ" altLang="cs-CZ" sz="2400" dirty="0"/>
              <a:t> lze prominout poplatek i příslušenství</a:t>
            </a:r>
          </a:p>
          <a:p>
            <a:pPr marL="0" indent="0" eaLnBrk="1" fontAlgn="auto" hangingPunct="1">
              <a:spcAft>
                <a:spcPts val="0"/>
              </a:spcAft>
              <a:buFontTx/>
              <a:buNone/>
              <a:defRPr/>
            </a:pPr>
            <a:endParaRPr lang="cs-CZ" altLang="cs-CZ" sz="2400" dirty="0"/>
          </a:p>
          <a:p>
            <a:pPr eaLnBrk="1" fontAlgn="auto" hangingPunct="1">
              <a:spcAft>
                <a:spcPts val="0"/>
              </a:spcAft>
              <a:buFont typeface="Wingdings" panose="05000000000000000000" pitchFamily="2" charset="2"/>
              <a:buChar char="Ø"/>
              <a:defRPr/>
            </a:pPr>
            <a:r>
              <a:rPr lang="cs-CZ" altLang="cs-CZ" sz="2400" dirty="0"/>
              <a:t> nelze se odvolat</a:t>
            </a:r>
            <a:endParaRPr lang="cs-CZ" dirty="0"/>
          </a:p>
        </p:txBody>
      </p:sp>
    </p:spTree>
    <p:extLst>
      <p:ext uri="{BB962C8B-B14F-4D97-AF65-F5344CB8AC3E}">
        <p14:creationId xmlns:p14="http://schemas.microsoft.com/office/powerpoint/2010/main" val="54557731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Nadpis 1"/>
          <p:cNvSpPr>
            <a:spLocks noGrp="1"/>
          </p:cNvSpPr>
          <p:nvPr>
            <p:ph type="title"/>
          </p:nvPr>
        </p:nvSpPr>
        <p:spPr>
          <a:xfrm>
            <a:off x="457200" y="274638"/>
            <a:ext cx="8229600" cy="633412"/>
          </a:xfrm>
        </p:spPr>
        <p:txBody>
          <a:bodyPr/>
          <a:lstStyle/>
          <a:p>
            <a:r>
              <a:rPr lang="cs-CZ" altLang="cs-CZ" sz="3200" b="1" dirty="0">
                <a:solidFill>
                  <a:schemeClr val="tx2">
                    <a:lumMod val="60000"/>
                    <a:lumOff val="40000"/>
                  </a:schemeClr>
                </a:solidFill>
              </a:rPr>
              <a:t>Rozhodnutí o prominutí z úřední moci</a:t>
            </a:r>
          </a:p>
        </p:txBody>
      </p:sp>
      <p:sp>
        <p:nvSpPr>
          <p:cNvPr id="3" name="Zástupný symbol pro obsah 2"/>
          <p:cNvSpPr>
            <a:spLocks noGrp="1"/>
          </p:cNvSpPr>
          <p:nvPr>
            <p:ph idx="1"/>
          </p:nvPr>
        </p:nvSpPr>
        <p:spPr>
          <a:xfrm>
            <a:off x="457200" y="1052513"/>
            <a:ext cx="8229600" cy="5073650"/>
          </a:xfrm>
        </p:spPr>
        <p:txBody>
          <a:bodyPr/>
          <a:lstStyle/>
          <a:p>
            <a:pPr eaLnBrk="1" hangingPunct="1">
              <a:buFont typeface="Wingdings" panose="05000000000000000000" pitchFamily="2" charset="2"/>
              <a:buChar char="Ø"/>
              <a:defRPr/>
            </a:pPr>
            <a:r>
              <a:rPr lang="cs-CZ" altLang="cs-CZ" sz="2400" dirty="0"/>
              <a:t>rozhoduje obecní úřad </a:t>
            </a:r>
          </a:p>
          <a:p>
            <a:pPr marL="0" indent="0" eaLnBrk="1" hangingPunct="1">
              <a:buFontTx/>
              <a:buNone/>
              <a:defRPr/>
            </a:pPr>
            <a:endParaRPr lang="cs-CZ" altLang="cs-CZ" sz="2400" dirty="0"/>
          </a:p>
          <a:p>
            <a:pPr eaLnBrk="1" hangingPunct="1">
              <a:buFont typeface="Wingdings" panose="05000000000000000000" pitchFamily="2" charset="2"/>
              <a:buChar char="Ø"/>
              <a:defRPr/>
            </a:pPr>
            <a:r>
              <a:rPr lang="cs-CZ" altLang="cs-CZ" sz="2400" dirty="0"/>
              <a:t> lze prominout poplatek i příslušenství</a:t>
            </a:r>
          </a:p>
          <a:p>
            <a:pPr marL="0" indent="0" eaLnBrk="1" hangingPunct="1">
              <a:buFontTx/>
              <a:buNone/>
              <a:defRPr/>
            </a:pPr>
            <a:endParaRPr lang="cs-CZ" altLang="cs-CZ" sz="2400" dirty="0"/>
          </a:p>
          <a:p>
            <a:pPr eaLnBrk="1" hangingPunct="1">
              <a:buFont typeface="Wingdings" panose="05000000000000000000" pitchFamily="2" charset="2"/>
              <a:buChar char="Ø"/>
              <a:defRPr/>
            </a:pPr>
            <a:r>
              <a:rPr lang="cs-CZ" altLang="cs-CZ" sz="2400" dirty="0"/>
              <a:t> z důvodu mimořádných, zvl. živelních událostí</a:t>
            </a:r>
          </a:p>
          <a:p>
            <a:pPr marL="0" indent="0" eaLnBrk="1" hangingPunct="1">
              <a:buFontTx/>
              <a:buNone/>
              <a:defRPr/>
            </a:pPr>
            <a:endParaRPr lang="cs-CZ" altLang="cs-CZ" sz="2400" dirty="0"/>
          </a:p>
          <a:p>
            <a:pPr eaLnBrk="1" hangingPunct="1">
              <a:buFont typeface="Wingdings" panose="05000000000000000000" pitchFamily="2" charset="2"/>
              <a:buChar char="Ø"/>
              <a:defRPr/>
            </a:pPr>
            <a:r>
              <a:rPr lang="cs-CZ" altLang="cs-CZ" sz="2400" dirty="0"/>
              <a:t> promíjí se všem poplatníkům, </a:t>
            </a:r>
            <a:r>
              <a:rPr lang="cs-CZ" altLang="cs-CZ" sz="2400" dirty="0" err="1"/>
              <a:t>kt</a:t>
            </a:r>
            <a:r>
              <a:rPr lang="cs-CZ" altLang="cs-CZ" sz="2400" dirty="0"/>
              <a:t>. se důvod týká</a:t>
            </a:r>
          </a:p>
          <a:p>
            <a:pPr marL="0" indent="0" eaLnBrk="1" hangingPunct="1">
              <a:buFontTx/>
              <a:buNone/>
              <a:defRPr/>
            </a:pPr>
            <a:endParaRPr lang="cs-CZ" altLang="cs-CZ" sz="2400" dirty="0"/>
          </a:p>
          <a:p>
            <a:pPr eaLnBrk="1" hangingPunct="1">
              <a:buFont typeface="Wingdings" panose="05000000000000000000" pitchFamily="2" charset="2"/>
              <a:buChar char="Ø"/>
              <a:defRPr/>
            </a:pPr>
            <a:r>
              <a:rPr lang="cs-CZ" altLang="cs-CZ" sz="2400" dirty="0"/>
              <a:t> rozhodnutí musí být odůvodněno nelze se odvolat</a:t>
            </a:r>
          </a:p>
          <a:p>
            <a:pPr marL="0" indent="0" eaLnBrk="1" hangingPunct="1">
              <a:buFontTx/>
              <a:buNone/>
              <a:defRPr/>
            </a:pPr>
            <a:endParaRPr lang="cs-CZ" altLang="cs-CZ" sz="2400" dirty="0"/>
          </a:p>
          <a:p>
            <a:pPr eaLnBrk="1" hangingPunct="1">
              <a:buFont typeface="Wingdings" panose="05000000000000000000" pitchFamily="2" charset="2"/>
              <a:buChar char="Ø"/>
              <a:defRPr/>
            </a:pPr>
            <a:r>
              <a:rPr lang="cs-CZ" altLang="cs-CZ" sz="2400" dirty="0"/>
              <a:t> rozhodnutí se vyvěsí na úřední desce</a:t>
            </a:r>
          </a:p>
        </p:txBody>
      </p:sp>
    </p:spTree>
    <p:extLst>
      <p:ext uri="{BB962C8B-B14F-4D97-AF65-F5344CB8AC3E}">
        <p14:creationId xmlns:p14="http://schemas.microsoft.com/office/powerpoint/2010/main" val="92700060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Nadpis 1"/>
          <p:cNvSpPr>
            <a:spLocks noGrp="1"/>
          </p:cNvSpPr>
          <p:nvPr>
            <p:ph type="title"/>
          </p:nvPr>
        </p:nvSpPr>
        <p:spPr>
          <a:xfrm>
            <a:off x="457200" y="274638"/>
            <a:ext cx="8229600" cy="633412"/>
          </a:xfrm>
        </p:spPr>
        <p:txBody>
          <a:bodyPr/>
          <a:lstStyle/>
          <a:p>
            <a:r>
              <a:rPr lang="cs-CZ" altLang="cs-CZ" sz="3200" b="1" dirty="0">
                <a:solidFill>
                  <a:schemeClr val="tx2">
                    <a:lumMod val="60000"/>
                    <a:lumOff val="40000"/>
                  </a:schemeClr>
                </a:solidFill>
              </a:rPr>
              <a:t>Exekuční příkaz</a:t>
            </a:r>
          </a:p>
        </p:txBody>
      </p:sp>
      <p:sp>
        <p:nvSpPr>
          <p:cNvPr id="3" name="Zástupný symbol pro obsah 2"/>
          <p:cNvSpPr>
            <a:spLocks noGrp="1"/>
          </p:cNvSpPr>
          <p:nvPr>
            <p:ph idx="1"/>
          </p:nvPr>
        </p:nvSpPr>
        <p:spPr>
          <a:xfrm>
            <a:off x="457200" y="981075"/>
            <a:ext cx="8229600" cy="5145088"/>
          </a:xfrm>
        </p:spPr>
        <p:txBody>
          <a:bodyPr>
            <a:noAutofit/>
          </a:bodyPr>
          <a:lstStyle/>
          <a:p>
            <a:pPr marL="609600" indent="-609600">
              <a:lnSpc>
                <a:spcPct val="80000"/>
              </a:lnSpc>
              <a:buFontTx/>
              <a:buNone/>
              <a:defRPr/>
            </a:pPr>
            <a:r>
              <a:rPr lang="cs-CZ" altLang="cs-CZ" sz="2400" b="1" dirty="0"/>
              <a:t>Výrok</a:t>
            </a:r>
            <a:r>
              <a:rPr lang="cs-CZ" altLang="cs-CZ" sz="2400" dirty="0"/>
              <a:t> EP obsahuje</a:t>
            </a:r>
          </a:p>
          <a:p>
            <a:pPr marL="609600" indent="-609600">
              <a:lnSpc>
                <a:spcPct val="80000"/>
              </a:lnSpc>
              <a:buFontTx/>
              <a:buNone/>
              <a:defRPr/>
            </a:pPr>
            <a:endParaRPr lang="cs-CZ" altLang="cs-CZ" sz="2400" dirty="0"/>
          </a:p>
          <a:p>
            <a:pPr>
              <a:lnSpc>
                <a:spcPct val="80000"/>
              </a:lnSpc>
              <a:buFont typeface="Wingdings" panose="05000000000000000000" pitchFamily="2" charset="2"/>
              <a:buChar char="Ø"/>
              <a:defRPr/>
            </a:pPr>
            <a:r>
              <a:rPr lang="cs-CZ" altLang="cs-CZ" sz="2400" dirty="0"/>
              <a:t>obecné náležitosti, které má obsahovat výrok rozhodnutí dle § 102 odst. 1 </a:t>
            </a:r>
          </a:p>
          <a:p>
            <a:pPr>
              <a:lnSpc>
                <a:spcPct val="80000"/>
              </a:lnSpc>
              <a:buFont typeface="Wingdings" panose="05000000000000000000" pitchFamily="2" charset="2"/>
              <a:buChar char="Ø"/>
              <a:defRPr/>
            </a:pPr>
            <a:endParaRPr lang="cs-CZ" altLang="cs-CZ" sz="2400" dirty="0"/>
          </a:p>
          <a:p>
            <a:pPr>
              <a:lnSpc>
                <a:spcPct val="80000"/>
              </a:lnSpc>
              <a:buFont typeface="Wingdings" panose="05000000000000000000" pitchFamily="2" charset="2"/>
              <a:buChar char="Ø"/>
              <a:defRPr/>
            </a:pPr>
            <a:r>
              <a:rPr lang="cs-CZ" altLang="cs-CZ" sz="2400" dirty="0"/>
              <a:t>způsob provedení daňové exekuce</a:t>
            </a:r>
          </a:p>
          <a:p>
            <a:pPr>
              <a:lnSpc>
                <a:spcPct val="80000"/>
              </a:lnSpc>
              <a:buFont typeface="Wingdings" panose="05000000000000000000" pitchFamily="2" charset="2"/>
              <a:buChar char="Ø"/>
              <a:defRPr/>
            </a:pPr>
            <a:endParaRPr lang="cs-CZ" altLang="cs-CZ" sz="2400" dirty="0"/>
          </a:p>
          <a:p>
            <a:pPr>
              <a:lnSpc>
                <a:spcPct val="80000"/>
              </a:lnSpc>
              <a:buFont typeface="Wingdings" panose="05000000000000000000" pitchFamily="2" charset="2"/>
              <a:buChar char="Ø"/>
              <a:defRPr/>
            </a:pPr>
            <a:r>
              <a:rPr lang="cs-CZ" altLang="cs-CZ" sz="2400" dirty="0"/>
              <a:t>výši nedoplatku (jistina + příslušenství ke dni vydání EP)</a:t>
            </a:r>
          </a:p>
          <a:p>
            <a:pPr>
              <a:lnSpc>
                <a:spcPct val="80000"/>
              </a:lnSpc>
              <a:buFont typeface="Wingdings" panose="05000000000000000000" pitchFamily="2" charset="2"/>
              <a:buChar char="Ø"/>
              <a:defRPr/>
            </a:pPr>
            <a:endParaRPr lang="cs-CZ" altLang="cs-CZ" sz="2400" dirty="0"/>
          </a:p>
          <a:p>
            <a:pPr>
              <a:lnSpc>
                <a:spcPct val="80000"/>
              </a:lnSpc>
              <a:buFont typeface="Wingdings" panose="05000000000000000000" pitchFamily="2" charset="2"/>
              <a:buChar char="Ø"/>
              <a:defRPr/>
            </a:pPr>
            <a:r>
              <a:rPr lang="cs-CZ" altLang="cs-CZ" sz="2400" dirty="0"/>
              <a:t>výši exekučních nákladů</a:t>
            </a:r>
          </a:p>
          <a:p>
            <a:pPr>
              <a:lnSpc>
                <a:spcPct val="80000"/>
              </a:lnSpc>
              <a:buFont typeface="Wingdings" panose="05000000000000000000" pitchFamily="2" charset="2"/>
              <a:buChar char="Ø"/>
              <a:defRPr/>
            </a:pPr>
            <a:endParaRPr lang="cs-CZ" altLang="cs-CZ" sz="2400" dirty="0"/>
          </a:p>
          <a:p>
            <a:pPr>
              <a:lnSpc>
                <a:spcPct val="80000"/>
              </a:lnSpc>
              <a:buFont typeface="Wingdings" panose="05000000000000000000" pitchFamily="2" charset="2"/>
              <a:buChar char="Ø"/>
              <a:defRPr/>
            </a:pPr>
            <a:r>
              <a:rPr lang="cs-CZ" altLang="cs-CZ" sz="2400" dirty="0"/>
              <a:t>odkaz na exekuční titul</a:t>
            </a:r>
          </a:p>
          <a:p>
            <a:pPr marL="990600" lvl="1" indent="-533400">
              <a:lnSpc>
                <a:spcPct val="80000"/>
              </a:lnSpc>
              <a:buFontTx/>
              <a:buNone/>
              <a:defRPr/>
            </a:pPr>
            <a:endParaRPr lang="cs-CZ" altLang="cs-CZ" sz="2400" dirty="0"/>
          </a:p>
          <a:p>
            <a:pPr marL="990600" lvl="1" indent="-533400">
              <a:lnSpc>
                <a:spcPct val="80000"/>
              </a:lnSpc>
              <a:buFontTx/>
              <a:buNone/>
              <a:defRPr/>
            </a:pPr>
            <a:r>
              <a:rPr lang="cs-CZ" altLang="cs-CZ" sz="2400" dirty="0"/>
              <a:t>Opravný prostředek zákon nepřipouští</a:t>
            </a:r>
            <a:endParaRPr lang="cs-CZ" sz="2400" dirty="0"/>
          </a:p>
        </p:txBody>
      </p:sp>
    </p:spTree>
    <p:extLst>
      <p:ext uri="{BB962C8B-B14F-4D97-AF65-F5344CB8AC3E}">
        <p14:creationId xmlns:p14="http://schemas.microsoft.com/office/powerpoint/2010/main" val="377224875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1988840"/>
            <a:ext cx="8229600" cy="2592288"/>
          </a:xfrm>
        </p:spPr>
        <p:txBody>
          <a:bodyPr>
            <a:normAutofit/>
          </a:bodyPr>
          <a:lstStyle/>
          <a:p>
            <a:r>
              <a:rPr lang="cs-CZ" sz="3200" b="1" dirty="0">
                <a:solidFill>
                  <a:srgbClr val="0070C0"/>
                </a:solidFill>
              </a:rPr>
              <a:t>Děkuji za pozornost</a:t>
            </a:r>
          </a:p>
        </p:txBody>
      </p:sp>
    </p:spTree>
    <p:extLst>
      <p:ext uri="{BB962C8B-B14F-4D97-AF65-F5344CB8AC3E}">
        <p14:creationId xmlns:p14="http://schemas.microsoft.com/office/powerpoint/2010/main" val="1657023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634082"/>
          </a:xfrm>
        </p:spPr>
        <p:txBody>
          <a:bodyPr>
            <a:normAutofit/>
          </a:bodyPr>
          <a:lstStyle/>
          <a:p>
            <a:r>
              <a:rPr lang="cs-CZ" sz="3200" b="1" dirty="0">
                <a:solidFill>
                  <a:srgbClr val="0070C0"/>
                </a:solidFill>
              </a:rPr>
              <a:t>Vymezení pojmu „přihlášení fyzické osoby“</a:t>
            </a:r>
          </a:p>
        </p:txBody>
      </p:sp>
      <p:sp>
        <p:nvSpPr>
          <p:cNvPr id="3" name="Zástupný symbol pro obsah 2"/>
          <p:cNvSpPr>
            <a:spLocks noGrp="1"/>
          </p:cNvSpPr>
          <p:nvPr>
            <p:ph idx="1"/>
          </p:nvPr>
        </p:nvSpPr>
        <p:spPr>
          <a:xfrm>
            <a:off x="457200" y="1052736"/>
            <a:ext cx="8229600" cy="5073427"/>
          </a:xfrm>
        </p:spPr>
        <p:txBody>
          <a:bodyPr>
            <a:normAutofit/>
          </a:bodyPr>
          <a:lstStyle/>
          <a:p>
            <a:pPr marL="0" indent="0">
              <a:buNone/>
            </a:pPr>
            <a:r>
              <a:rPr lang="cs-CZ" sz="2800" b="1" dirty="0">
                <a:solidFill>
                  <a:srgbClr val="FF0000"/>
                </a:solidFill>
              </a:rPr>
              <a:t>Vymezení pro účely  ZMP</a:t>
            </a:r>
          </a:p>
          <a:p>
            <a:pPr>
              <a:buFont typeface="Wingdings" panose="05000000000000000000" pitchFamily="2" charset="2"/>
              <a:buChar char="Ø"/>
            </a:pPr>
            <a:r>
              <a:rPr lang="cs-CZ" sz="2400" dirty="0"/>
              <a:t>přihlášení k trvalému pobytu podle zák. o evidenci obyvatel</a:t>
            </a:r>
          </a:p>
          <a:p>
            <a:pPr marL="0" indent="0">
              <a:buNone/>
            </a:pPr>
            <a:endParaRPr lang="cs-CZ" sz="2400" dirty="0"/>
          </a:p>
          <a:p>
            <a:pPr>
              <a:buFont typeface="Wingdings" panose="05000000000000000000" pitchFamily="2" charset="2"/>
              <a:buChar char="Ø"/>
            </a:pPr>
            <a:r>
              <a:rPr lang="cs-CZ" sz="2400" dirty="0"/>
              <a:t>ohlášení místa pobytu podle zák. o pobytu cizinců na území ČR a zák. o azylu nebo dočasné ochraně cizinců, jde-li o cizince</a:t>
            </a:r>
          </a:p>
          <a:p>
            <a:r>
              <a:rPr lang="cs-CZ" sz="2400" dirty="0">
                <a:solidFill>
                  <a:srgbClr val="FF0000"/>
                </a:solidFill>
              </a:rPr>
              <a:t>kterému byl povolen trvalý pobyt</a:t>
            </a:r>
          </a:p>
          <a:p>
            <a:r>
              <a:rPr lang="cs-CZ" sz="2400" dirty="0">
                <a:solidFill>
                  <a:srgbClr val="FF0000"/>
                </a:solidFill>
              </a:rPr>
              <a:t>pobývá na území ČR přechodně po dobu delší než 3 měsíce</a:t>
            </a:r>
          </a:p>
          <a:p>
            <a:r>
              <a:rPr lang="cs-CZ" sz="2400" dirty="0">
                <a:solidFill>
                  <a:srgbClr val="FF0000"/>
                </a:solidFill>
              </a:rPr>
              <a:t>který je žadatelem o udělení mezinárodní ochrany</a:t>
            </a:r>
          </a:p>
          <a:p>
            <a:r>
              <a:rPr lang="cs-CZ" sz="2400" dirty="0">
                <a:solidFill>
                  <a:srgbClr val="FF0000"/>
                </a:solidFill>
              </a:rPr>
              <a:t>kterému byla udělena mezinárodní ochrana     </a:t>
            </a:r>
          </a:p>
        </p:txBody>
      </p:sp>
    </p:spTree>
    <p:extLst>
      <p:ext uri="{BB962C8B-B14F-4D97-AF65-F5344CB8AC3E}">
        <p14:creationId xmlns:p14="http://schemas.microsoft.com/office/powerpoint/2010/main" val="10690801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a:bodyPr>
          <a:lstStyle/>
          <a:p>
            <a:r>
              <a:rPr lang="cs-CZ" sz="3200" b="1" dirty="0">
                <a:solidFill>
                  <a:srgbClr val="0070C0"/>
                </a:solidFill>
              </a:rPr>
              <a:t>Poplatek ze psů</a:t>
            </a:r>
          </a:p>
        </p:txBody>
      </p:sp>
      <p:sp>
        <p:nvSpPr>
          <p:cNvPr id="3" name="Zástupný symbol pro obsah 2"/>
          <p:cNvSpPr>
            <a:spLocks noGrp="1"/>
          </p:cNvSpPr>
          <p:nvPr>
            <p:ph idx="1"/>
          </p:nvPr>
        </p:nvSpPr>
        <p:spPr>
          <a:xfrm>
            <a:off x="457200" y="1124744"/>
            <a:ext cx="8229600" cy="5001419"/>
          </a:xfrm>
        </p:spPr>
        <p:txBody>
          <a:bodyPr>
            <a:normAutofit fontScale="47500" lnSpcReduction="20000"/>
          </a:bodyPr>
          <a:lstStyle/>
          <a:p>
            <a:pPr>
              <a:buFontTx/>
              <a:buNone/>
              <a:defRPr/>
            </a:pPr>
            <a:r>
              <a:rPr lang="cs-CZ" altLang="cs-CZ" sz="5100" b="1" dirty="0">
                <a:solidFill>
                  <a:srgbClr val="FF0000"/>
                </a:solidFill>
              </a:rPr>
              <a:t>Předmět: </a:t>
            </a:r>
            <a:r>
              <a:rPr lang="cs-CZ" altLang="cs-CZ" sz="5100" dirty="0"/>
              <a:t>pes starší 3 měsíců</a:t>
            </a:r>
          </a:p>
          <a:p>
            <a:pPr>
              <a:buFontTx/>
              <a:buNone/>
              <a:defRPr/>
            </a:pPr>
            <a:endParaRPr lang="cs-CZ" altLang="cs-CZ" sz="4400" dirty="0"/>
          </a:p>
          <a:p>
            <a:pPr>
              <a:buFontTx/>
              <a:buNone/>
              <a:defRPr/>
            </a:pPr>
            <a:r>
              <a:rPr lang="cs-CZ" altLang="cs-CZ" sz="5100" b="1" dirty="0">
                <a:solidFill>
                  <a:srgbClr val="FF0000"/>
                </a:solidFill>
              </a:rPr>
              <a:t>Poplatník:</a:t>
            </a:r>
            <a:r>
              <a:rPr lang="cs-CZ" altLang="cs-CZ" sz="5100" dirty="0">
                <a:solidFill>
                  <a:schemeClr val="accent2">
                    <a:lumMod val="75000"/>
                  </a:schemeClr>
                </a:solidFill>
              </a:rPr>
              <a:t> </a:t>
            </a:r>
            <a:r>
              <a:rPr lang="cs-CZ" altLang="cs-CZ" sz="5100" dirty="0"/>
              <a:t>držitel psa – FO, která je přihlášená na území ČR</a:t>
            </a:r>
          </a:p>
          <a:p>
            <a:pPr>
              <a:buNone/>
              <a:defRPr/>
            </a:pPr>
            <a:r>
              <a:rPr lang="cs-CZ" altLang="cs-CZ" sz="5100" dirty="0"/>
              <a:t>                                       - PO, která má sídlo na území ČR</a:t>
            </a:r>
          </a:p>
          <a:p>
            <a:pPr>
              <a:buFontTx/>
              <a:buNone/>
              <a:defRPr/>
            </a:pPr>
            <a:endParaRPr lang="cs-CZ" altLang="cs-CZ" sz="4400" dirty="0"/>
          </a:p>
          <a:p>
            <a:pPr>
              <a:buFontTx/>
              <a:buNone/>
              <a:defRPr/>
            </a:pPr>
            <a:r>
              <a:rPr lang="cs-CZ" altLang="cs-CZ" sz="5100" b="1" dirty="0">
                <a:solidFill>
                  <a:srgbClr val="FF0000"/>
                </a:solidFill>
              </a:rPr>
              <a:t>Osvobození: </a:t>
            </a:r>
            <a:r>
              <a:rPr lang="cs-CZ" altLang="cs-CZ" sz="5100" b="1" dirty="0"/>
              <a:t>-</a:t>
            </a:r>
            <a:r>
              <a:rPr lang="cs-CZ" altLang="cs-CZ" sz="5100" b="1" dirty="0">
                <a:solidFill>
                  <a:srgbClr val="FF0000"/>
                </a:solidFill>
              </a:rPr>
              <a:t> </a:t>
            </a:r>
            <a:r>
              <a:rPr lang="cs-CZ" altLang="cs-CZ" sz="5100" dirty="0"/>
              <a:t>osoba nevidomá, osoba, která je považována za</a:t>
            </a:r>
          </a:p>
          <a:p>
            <a:pPr>
              <a:buFontTx/>
              <a:buNone/>
              <a:defRPr/>
            </a:pPr>
            <a:r>
              <a:rPr lang="cs-CZ" altLang="cs-CZ" sz="5100" dirty="0"/>
              <a:t>                          závislou na pomoci jiné FO, držitel ZTP a ZTP/P</a:t>
            </a:r>
          </a:p>
          <a:p>
            <a:pPr>
              <a:buFontTx/>
              <a:buNone/>
              <a:defRPr/>
            </a:pPr>
            <a:r>
              <a:rPr lang="cs-CZ" altLang="cs-CZ" sz="5100" dirty="0"/>
              <a:t>                        - osoba provádějící výcvik psů k doprovodu</a:t>
            </a:r>
          </a:p>
          <a:p>
            <a:pPr>
              <a:buFontTx/>
              <a:buNone/>
              <a:defRPr/>
            </a:pPr>
            <a:r>
              <a:rPr lang="cs-CZ" altLang="cs-CZ" sz="5100" dirty="0"/>
              <a:t>                          osob těchto osob</a:t>
            </a:r>
          </a:p>
          <a:p>
            <a:pPr>
              <a:buFontTx/>
              <a:buNone/>
              <a:defRPr/>
            </a:pPr>
            <a:r>
              <a:rPr lang="cs-CZ" altLang="cs-CZ" sz="5100" dirty="0"/>
              <a:t>                        - osoba, které stanoví povinnost držení a používání </a:t>
            </a:r>
          </a:p>
          <a:p>
            <a:pPr>
              <a:buFontTx/>
              <a:buNone/>
              <a:defRPr/>
            </a:pPr>
            <a:r>
              <a:rPr lang="cs-CZ" altLang="cs-CZ" sz="5100" dirty="0"/>
              <a:t>                            psa zvláštní právní předpis</a:t>
            </a:r>
          </a:p>
          <a:p>
            <a:pPr>
              <a:buFontTx/>
              <a:buNone/>
              <a:defRPr/>
            </a:pPr>
            <a:r>
              <a:rPr lang="cs-CZ" altLang="cs-CZ" sz="5100" dirty="0"/>
              <a:t>                        - osoba provozující útulek pro zvířata</a:t>
            </a:r>
          </a:p>
          <a:p>
            <a:pPr>
              <a:buFontTx/>
              <a:buNone/>
              <a:defRPr/>
            </a:pPr>
            <a:r>
              <a:rPr lang="cs-CZ" altLang="cs-CZ" sz="5100" dirty="0"/>
              <a:t>                           </a:t>
            </a:r>
          </a:p>
          <a:p>
            <a:pPr marL="0" indent="0">
              <a:buNone/>
            </a:pPr>
            <a:r>
              <a:rPr lang="cs-CZ" dirty="0"/>
              <a:t>   </a:t>
            </a:r>
          </a:p>
          <a:p>
            <a:endParaRPr lang="cs-CZ" dirty="0"/>
          </a:p>
        </p:txBody>
      </p:sp>
    </p:spTree>
    <p:extLst>
      <p:ext uri="{BB962C8B-B14F-4D97-AF65-F5344CB8AC3E}">
        <p14:creationId xmlns:p14="http://schemas.microsoft.com/office/powerpoint/2010/main" val="15861652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a:bodyPr>
          <a:lstStyle/>
          <a:p>
            <a:r>
              <a:rPr lang="cs-CZ" sz="3200" b="1" dirty="0">
                <a:solidFill>
                  <a:srgbClr val="0070C0"/>
                </a:solidFill>
              </a:rPr>
              <a:t>Sazba poplatku ze psů</a:t>
            </a:r>
          </a:p>
        </p:txBody>
      </p:sp>
      <p:sp>
        <p:nvSpPr>
          <p:cNvPr id="3" name="Zástupný symbol pro obsah 2"/>
          <p:cNvSpPr>
            <a:spLocks noGrp="1"/>
          </p:cNvSpPr>
          <p:nvPr>
            <p:ph idx="1"/>
          </p:nvPr>
        </p:nvSpPr>
        <p:spPr>
          <a:xfrm>
            <a:off x="457200" y="1052736"/>
            <a:ext cx="8229600" cy="5073427"/>
          </a:xfrm>
        </p:spPr>
        <p:txBody>
          <a:bodyPr>
            <a:normAutofit fontScale="85000" lnSpcReduction="20000"/>
          </a:bodyPr>
          <a:lstStyle/>
          <a:p>
            <a:pPr>
              <a:buFont typeface="Wingdings" panose="05000000000000000000" pitchFamily="2" charset="2"/>
              <a:buChar char="Ø"/>
              <a:defRPr/>
            </a:pPr>
            <a:r>
              <a:rPr lang="cs-CZ" sz="2600" dirty="0"/>
              <a:t>činí </a:t>
            </a:r>
            <a:r>
              <a:rPr lang="cs-CZ" sz="2600" b="1" dirty="0">
                <a:solidFill>
                  <a:srgbClr val="FF0000"/>
                </a:solidFill>
              </a:rPr>
              <a:t>až 1500 </a:t>
            </a:r>
            <a:r>
              <a:rPr lang="cs-CZ" sz="2600" dirty="0"/>
              <a:t>Kč za kalendářní rok a jednoho psa</a:t>
            </a:r>
          </a:p>
          <a:p>
            <a:pPr>
              <a:buFont typeface="Wingdings" panose="05000000000000000000" pitchFamily="2" charset="2"/>
              <a:buChar char="Ø"/>
              <a:defRPr/>
            </a:pPr>
            <a:endParaRPr lang="cs-CZ" sz="2600" dirty="0"/>
          </a:p>
          <a:p>
            <a:pPr>
              <a:buFont typeface="Wingdings" panose="05000000000000000000" pitchFamily="2" charset="2"/>
              <a:buChar char="Ø"/>
              <a:defRPr/>
            </a:pPr>
            <a:r>
              <a:rPr lang="cs-CZ" sz="2600" dirty="0"/>
              <a:t>činí </a:t>
            </a:r>
            <a:r>
              <a:rPr lang="cs-CZ" sz="2600" b="1" dirty="0">
                <a:solidFill>
                  <a:srgbClr val="FF0000"/>
                </a:solidFill>
              </a:rPr>
              <a:t>až 200 Kč </a:t>
            </a:r>
            <a:r>
              <a:rPr lang="cs-CZ" sz="2600" dirty="0"/>
              <a:t>za kalendářní rok a jednoho psa, pokud je držitelem psa osoba starší 65 let</a:t>
            </a:r>
          </a:p>
          <a:p>
            <a:pPr marL="0" indent="0">
              <a:buNone/>
              <a:defRPr/>
            </a:pPr>
            <a:endParaRPr lang="cs-CZ" sz="2600" dirty="0"/>
          </a:p>
          <a:p>
            <a:pPr>
              <a:buFont typeface="Wingdings" panose="05000000000000000000" pitchFamily="2" charset="2"/>
              <a:buChar char="Ø"/>
              <a:defRPr/>
            </a:pPr>
            <a:r>
              <a:rPr lang="cs-CZ" altLang="cs-CZ" sz="2600" dirty="0"/>
              <a:t>u druhého a každého dalšího psa je obec oprávněna horní hranici sazby </a:t>
            </a:r>
            <a:r>
              <a:rPr lang="cs-CZ" altLang="cs-CZ" sz="2600" b="1" dirty="0">
                <a:solidFill>
                  <a:srgbClr val="FF0000"/>
                </a:solidFill>
              </a:rPr>
              <a:t>zvýšit až o 50%</a:t>
            </a:r>
          </a:p>
          <a:p>
            <a:pPr>
              <a:buFont typeface="Wingdings" panose="05000000000000000000" pitchFamily="2" charset="2"/>
              <a:buChar char="Ø"/>
              <a:defRPr/>
            </a:pPr>
            <a:endParaRPr lang="cs-CZ" altLang="cs-CZ" sz="2600" b="1" dirty="0">
              <a:solidFill>
                <a:srgbClr val="FF0000"/>
              </a:solidFill>
            </a:endParaRPr>
          </a:p>
          <a:p>
            <a:pPr>
              <a:buFont typeface="Wingdings" panose="05000000000000000000" pitchFamily="2" charset="2"/>
              <a:buChar char="Ø"/>
            </a:pPr>
            <a:r>
              <a:rPr lang="cs-CZ" sz="2600" dirty="0"/>
              <a:t>poplatek se platí obci příslušné podle místa  přihlášení nebo sídla držitele psa </a:t>
            </a:r>
          </a:p>
          <a:p>
            <a:pPr marL="0" indent="0">
              <a:buNone/>
            </a:pPr>
            <a:endParaRPr lang="cs-CZ" sz="2600" dirty="0"/>
          </a:p>
          <a:p>
            <a:pPr algn="just">
              <a:buFont typeface="Wingdings" panose="05000000000000000000" pitchFamily="2" charset="2"/>
              <a:buChar char="Ø"/>
            </a:pPr>
            <a:r>
              <a:rPr lang="cs-CZ" sz="2600" dirty="0"/>
              <a:t>podle počtu i započatých kalendářních měsíců v případě </a:t>
            </a:r>
          </a:p>
          <a:p>
            <a:pPr marL="0" indent="0" algn="just">
              <a:buNone/>
            </a:pPr>
            <a:r>
              <a:rPr lang="cs-CZ" sz="2600" dirty="0"/>
              <a:t>                       - trvání poplatkové povinnosti po dobu</a:t>
            </a:r>
          </a:p>
          <a:p>
            <a:pPr marL="0" indent="0" algn="just">
              <a:buNone/>
            </a:pPr>
            <a:r>
              <a:rPr lang="cs-CZ" sz="2600" dirty="0"/>
              <a:t>                         kratší než jeden rok </a:t>
            </a:r>
          </a:p>
          <a:p>
            <a:pPr marL="0" indent="0" algn="just">
              <a:buNone/>
            </a:pPr>
            <a:r>
              <a:rPr lang="cs-CZ" sz="2600" dirty="0"/>
              <a:t>                       - změny místa přihlášení nebo sídla</a:t>
            </a:r>
          </a:p>
          <a:p>
            <a:pPr>
              <a:buFont typeface="Wingdings" panose="05000000000000000000" pitchFamily="2" charset="2"/>
              <a:buChar char="Ø"/>
              <a:defRPr/>
            </a:pPr>
            <a:endParaRPr lang="cs-CZ" sz="2800" dirty="0"/>
          </a:p>
          <a:p>
            <a:pPr marL="0" indent="0">
              <a:buNone/>
            </a:pPr>
            <a:endParaRPr lang="cs-CZ" sz="2800" dirty="0"/>
          </a:p>
        </p:txBody>
      </p:sp>
    </p:spTree>
    <p:extLst>
      <p:ext uri="{BB962C8B-B14F-4D97-AF65-F5344CB8AC3E}">
        <p14:creationId xmlns:p14="http://schemas.microsoft.com/office/powerpoint/2010/main" val="36575177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text 1"/>
          <p:cNvSpPr>
            <a:spLocks noGrp="1"/>
          </p:cNvSpPr>
          <p:nvPr>
            <p:ph type="body" idx="1"/>
          </p:nvPr>
        </p:nvSpPr>
        <p:spPr>
          <a:xfrm>
            <a:off x="457200" y="1196752"/>
            <a:ext cx="8229600" cy="4929411"/>
          </a:xfrm>
        </p:spPr>
        <p:txBody>
          <a:bodyPr>
            <a:normAutofit lnSpcReduction="10000"/>
          </a:bodyPr>
          <a:lstStyle/>
          <a:p>
            <a:pPr>
              <a:buFont typeface="Wingdings" panose="05000000000000000000" pitchFamily="2" charset="2"/>
              <a:buChar char="Ø"/>
              <a:defRPr/>
            </a:pPr>
            <a:r>
              <a:rPr lang="cs-CZ" sz="2800" b="1" dirty="0">
                <a:solidFill>
                  <a:srgbClr val="FF0000"/>
                </a:solidFill>
              </a:rPr>
              <a:t>Poplatník</a:t>
            </a:r>
            <a:r>
              <a:rPr lang="cs-CZ" sz="2800" b="1" dirty="0"/>
              <a:t> </a:t>
            </a:r>
            <a:r>
              <a:rPr lang="cs-CZ" sz="2800" dirty="0"/>
              <a:t>– FO, která není v obci přihlášená</a:t>
            </a:r>
          </a:p>
          <a:p>
            <a:pPr marL="0" indent="0">
              <a:buNone/>
              <a:defRPr/>
            </a:pPr>
            <a:endParaRPr lang="cs-CZ" sz="2800" dirty="0"/>
          </a:p>
          <a:p>
            <a:pPr>
              <a:buFont typeface="Wingdings" panose="05000000000000000000" pitchFamily="2" charset="2"/>
              <a:buChar char="Ø"/>
              <a:defRPr/>
            </a:pPr>
            <a:r>
              <a:rPr lang="cs-CZ" sz="2800" b="1" dirty="0">
                <a:solidFill>
                  <a:srgbClr val="FF0000"/>
                </a:solidFill>
              </a:rPr>
              <a:t>Plátce</a:t>
            </a:r>
            <a:r>
              <a:rPr lang="cs-CZ" sz="2800" dirty="0"/>
              <a:t> - poskytovatel úplatného pobytu </a:t>
            </a:r>
          </a:p>
          <a:p>
            <a:pPr marL="0" indent="0">
              <a:buNone/>
              <a:defRPr/>
            </a:pPr>
            <a:r>
              <a:rPr lang="cs-CZ" sz="2800" dirty="0"/>
              <a:t>                - poplatek vybere a odvede správci poplatku</a:t>
            </a:r>
          </a:p>
          <a:p>
            <a:pPr marL="0" indent="0">
              <a:buFontTx/>
              <a:buNone/>
              <a:defRPr/>
            </a:pPr>
            <a:r>
              <a:rPr lang="cs-CZ" sz="2800" dirty="0"/>
              <a:t>                - je povinen vést evidenční knihu nebo </a:t>
            </a:r>
          </a:p>
          <a:p>
            <a:pPr marL="0" indent="0">
              <a:buFontTx/>
              <a:buNone/>
              <a:defRPr/>
            </a:pPr>
            <a:r>
              <a:rPr lang="cs-CZ" sz="2800" dirty="0"/>
              <a:t>                   evidenční povinnost ve zjednodušeném</a:t>
            </a:r>
          </a:p>
          <a:p>
            <a:pPr marL="0" indent="0">
              <a:buFontTx/>
              <a:buNone/>
              <a:defRPr/>
            </a:pPr>
            <a:r>
              <a:rPr lang="cs-CZ" sz="2800" dirty="0"/>
              <a:t>                   rozsahu</a:t>
            </a:r>
          </a:p>
          <a:p>
            <a:pPr marL="0" indent="0">
              <a:buFontTx/>
              <a:buNone/>
              <a:defRPr/>
            </a:pPr>
            <a:r>
              <a:rPr lang="cs-CZ" sz="2800" dirty="0"/>
              <a:t>                 - má ohlašovací povinnost </a:t>
            </a:r>
          </a:p>
          <a:p>
            <a:pPr marL="0" indent="0">
              <a:buFontTx/>
              <a:buNone/>
              <a:defRPr/>
            </a:pPr>
            <a:endParaRPr lang="cs-CZ" sz="2800" dirty="0"/>
          </a:p>
          <a:p>
            <a:pPr marL="154451" indent="0">
              <a:buFontTx/>
              <a:buNone/>
              <a:defRPr/>
            </a:pPr>
            <a:r>
              <a:rPr lang="cs-CZ" sz="2800" dirty="0"/>
              <a:t>                      </a:t>
            </a:r>
            <a:endParaRPr lang="cs-CZ" sz="2800" b="1" dirty="0">
              <a:solidFill>
                <a:schemeClr val="accent4">
                  <a:lumMod val="75000"/>
                </a:schemeClr>
              </a:solidFill>
            </a:endParaRPr>
          </a:p>
          <a:p>
            <a:pPr>
              <a:buFont typeface="Arial" panose="020B0604020202020204" pitchFamily="34" charset="0"/>
              <a:buChar char="•"/>
              <a:defRPr/>
            </a:pPr>
            <a:endParaRPr lang="cs-CZ" sz="2800" b="1" dirty="0">
              <a:solidFill>
                <a:srgbClr val="00B0F0"/>
              </a:solidFill>
            </a:endParaRPr>
          </a:p>
        </p:txBody>
      </p:sp>
      <p:sp>
        <p:nvSpPr>
          <p:cNvPr id="6147" name="Nadpis 2"/>
          <p:cNvSpPr>
            <a:spLocks noGrp="1"/>
          </p:cNvSpPr>
          <p:nvPr>
            <p:ph type="title"/>
          </p:nvPr>
        </p:nvSpPr>
        <p:spPr>
          <a:xfrm>
            <a:off x="401638" y="425450"/>
            <a:ext cx="7688262" cy="446088"/>
          </a:xfrm>
        </p:spPr>
        <p:txBody>
          <a:bodyPr>
            <a:noAutofit/>
          </a:bodyPr>
          <a:lstStyle/>
          <a:p>
            <a:r>
              <a:rPr lang="cs-CZ" altLang="cs-CZ" sz="3200" b="1" dirty="0">
                <a:solidFill>
                  <a:srgbClr val="0070C0"/>
                </a:solidFill>
              </a:rPr>
              <a:t>Poplatek z pobytu – subjekt poplatku</a:t>
            </a:r>
          </a:p>
        </p:txBody>
      </p:sp>
    </p:spTree>
    <p:extLst>
      <p:ext uri="{BB962C8B-B14F-4D97-AF65-F5344CB8AC3E}">
        <p14:creationId xmlns:p14="http://schemas.microsoft.com/office/powerpoint/2010/main" val="8185076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text 1"/>
          <p:cNvSpPr>
            <a:spLocks noGrp="1"/>
          </p:cNvSpPr>
          <p:nvPr>
            <p:ph type="body" idx="1"/>
          </p:nvPr>
        </p:nvSpPr>
        <p:spPr>
          <a:xfrm>
            <a:off x="457200" y="1196975"/>
            <a:ext cx="8229600" cy="4929188"/>
          </a:xfrm>
        </p:spPr>
        <p:txBody>
          <a:bodyPr>
            <a:normAutofit fontScale="92500" lnSpcReduction="20000"/>
          </a:bodyPr>
          <a:lstStyle/>
          <a:p>
            <a:pPr>
              <a:buFont typeface="Wingdings" panose="05000000000000000000" pitchFamily="2" charset="2"/>
              <a:buChar char="Ø"/>
              <a:defRPr/>
            </a:pPr>
            <a:r>
              <a:rPr lang="cs-CZ" altLang="cs-CZ" sz="2800" b="1" dirty="0">
                <a:solidFill>
                  <a:srgbClr val="FF0000"/>
                </a:solidFill>
              </a:rPr>
              <a:t>Předmět - </a:t>
            </a:r>
            <a:r>
              <a:rPr lang="cs-CZ" altLang="cs-CZ" sz="2800" dirty="0"/>
              <a:t>úplatný pobyt </a:t>
            </a:r>
          </a:p>
          <a:p>
            <a:pPr>
              <a:buFontTx/>
              <a:buNone/>
              <a:defRPr/>
            </a:pPr>
            <a:r>
              <a:rPr lang="cs-CZ" altLang="cs-CZ" sz="2800" dirty="0"/>
              <a:t>                      - trvající nejvýše 60 po sobě jdoucích   </a:t>
            </a:r>
          </a:p>
          <a:p>
            <a:pPr>
              <a:buFontTx/>
              <a:buNone/>
              <a:defRPr/>
            </a:pPr>
            <a:r>
              <a:rPr lang="cs-CZ" altLang="cs-CZ" sz="2800" dirty="0"/>
              <a:t>                         kalendářních dnů</a:t>
            </a:r>
          </a:p>
          <a:p>
            <a:pPr>
              <a:buFontTx/>
              <a:buNone/>
              <a:defRPr/>
            </a:pPr>
            <a:r>
              <a:rPr lang="cs-CZ" altLang="cs-CZ" sz="2800" dirty="0"/>
              <a:t>                      - u jednotlivého poskytovatele pobytu</a:t>
            </a:r>
          </a:p>
          <a:p>
            <a:pPr>
              <a:buFontTx/>
              <a:buNone/>
              <a:defRPr/>
            </a:pPr>
            <a:endParaRPr lang="cs-CZ" altLang="cs-CZ" sz="2800" dirty="0"/>
          </a:p>
          <a:p>
            <a:pPr>
              <a:buFont typeface="Wingdings" panose="05000000000000000000" pitchFamily="2" charset="2"/>
              <a:buChar char="Ø"/>
            </a:pPr>
            <a:r>
              <a:rPr lang="cs-CZ" sz="2800" b="1" dirty="0">
                <a:solidFill>
                  <a:srgbClr val="FF0000"/>
                </a:solidFill>
              </a:rPr>
              <a:t>Předmětem poplatku není</a:t>
            </a:r>
          </a:p>
          <a:p>
            <a:pPr marL="0" indent="0">
              <a:buNone/>
            </a:pPr>
            <a:r>
              <a:rPr lang="cs-CZ" sz="1600" dirty="0"/>
              <a:t>-  </a:t>
            </a:r>
            <a:r>
              <a:rPr lang="cs-CZ" sz="2800" dirty="0"/>
              <a:t>pobyt, při kterém je na základě zákona omezována osobní svoboda,</a:t>
            </a:r>
          </a:p>
          <a:p>
            <a:pPr marL="0" indent="0" algn="just">
              <a:buNone/>
            </a:pPr>
            <a:r>
              <a:rPr lang="cs-CZ" sz="2800" dirty="0"/>
              <a:t>- pobyt ve zdravotnickém zařízení poskytovatele lůžkové péče, pokud je tento pobyt hrazenou zdravotní službou podle zákona upravujícího veřejné zdravotní pojištění nebo pokud je její součástí.</a:t>
            </a:r>
          </a:p>
          <a:p>
            <a:pPr marL="154451" indent="0">
              <a:buFontTx/>
              <a:buNone/>
              <a:defRPr/>
            </a:pPr>
            <a:r>
              <a:rPr lang="cs-CZ" sz="2500" dirty="0"/>
              <a:t> </a:t>
            </a:r>
          </a:p>
        </p:txBody>
      </p:sp>
      <p:sp>
        <p:nvSpPr>
          <p:cNvPr id="5123" name="Nadpis 2"/>
          <p:cNvSpPr>
            <a:spLocks noGrp="1"/>
          </p:cNvSpPr>
          <p:nvPr>
            <p:ph type="title"/>
          </p:nvPr>
        </p:nvSpPr>
        <p:spPr>
          <a:xfrm>
            <a:off x="401638" y="425450"/>
            <a:ext cx="7688262" cy="446088"/>
          </a:xfrm>
        </p:spPr>
        <p:txBody>
          <a:bodyPr>
            <a:noAutofit/>
          </a:bodyPr>
          <a:lstStyle/>
          <a:p>
            <a:r>
              <a:rPr lang="cs-CZ" altLang="cs-CZ" sz="3200" b="1" dirty="0">
                <a:solidFill>
                  <a:srgbClr val="0070C0"/>
                </a:solidFill>
              </a:rPr>
              <a:t>Poplatek z pobytu - předmět</a:t>
            </a:r>
          </a:p>
        </p:txBody>
      </p:sp>
    </p:spTree>
    <p:extLst>
      <p:ext uri="{BB962C8B-B14F-4D97-AF65-F5344CB8AC3E}">
        <p14:creationId xmlns:p14="http://schemas.microsoft.com/office/powerpoint/2010/main" val="1544646527"/>
      </p:ext>
    </p:extLst>
  </p:cSld>
  <p:clrMapOvr>
    <a:masterClrMapping/>
  </p:clrMapOvr>
</p:sld>
</file>

<file path=ppt/theme/theme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1468</TotalTime>
  <Words>3140</Words>
  <Application>Microsoft Office PowerPoint</Application>
  <PresentationFormat>Předvádění na obrazovce (4:3)</PresentationFormat>
  <Paragraphs>457</Paragraphs>
  <Slides>48</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48</vt:i4>
      </vt:variant>
    </vt:vector>
  </HeadingPairs>
  <TitlesOfParts>
    <vt:vector size="52" baseType="lpstr">
      <vt:lpstr>Arial</vt:lpstr>
      <vt:lpstr>Calibri</vt:lpstr>
      <vt:lpstr>Wingdings</vt:lpstr>
      <vt:lpstr>Motiv systému Office</vt:lpstr>
      <vt:lpstr>Místních poplatky  po zásadních novelách</vt:lpstr>
      <vt:lpstr>Zavedení a správa poplatků</vt:lpstr>
      <vt:lpstr>Obecně závazná vyhláška</vt:lpstr>
      <vt:lpstr>Úprava ustanovení § 16 ZMP</vt:lpstr>
      <vt:lpstr>Vymezení pojmu „přihlášení fyzické osoby“</vt:lpstr>
      <vt:lpstr>Poplatek ze psů</vt:lpstr>
      <vt:lpstr>Sazba poplatku ze psů</vt:lpstr>
      <vt:lpstr>Poplatek z pobytu – subjekt poplatku</vt:lpstr>
      <vt:lpstr>Poplatek z pobytu - předmět</vt:lpstr>
      <vt:lpstr>Poplatek z pobytu - osvobození</vt:lpstr>
      <vt:lpstr>Poplatek z pobytu - osvobození</vt:lpstr>
      <vt:lpstr>Poplatek z pobytu</vt:lpstr>
      <vt:lpstr>Evidenční povinnost plátce poplatku</vt:lpstr>
      <vt:lpstr>EP ve zjednodušeném rozsahu</vt:lpstr>
      <vt:lpstr>EP ve zjednodušeném rozsahu</vt:lpstr>
      <vt:lpstr>Věcné úpravy u některých poplatků</vt:lpstr>
      <vt:lpstr>Věcné úpravy u některých poplatků</vt:lpstr>
      <vt:lpstr>Poplatky za komunální odpad</vt:lpstr>
      <vt:lpstr>Poplatky za komunální odpad</vt:lpstr>
      <vt:lpstr>Poplatek za obecní systém odp. hospodářství</vt:lpstr>
      <vt:lpstr>Poplatek za obecní systém odp. hospodářství</vt:lpstr>
      <vt:lpstr>Osvobození</vt:lpstr>
      <vt:lpstr>Poplatek za obecní systém odp. hospodářství</vt:lpstr>
      <vt:lpstr>Poplatek za odkládání KO z nemovité věci</vt:lpstr>
      <vt:lpstr>Poplatek za odkládání KO z nemovité věci</vt:lpstr>
      <vt:lpstr>Dílčí základ poplatku</vt:lpstr>
      <vt:lpstr>Poplatek za odkládání KO z nemovité věci</vt:lpstr>
      <vt:lpstr>Ohlašovací povinnost</vt:lpstr>
      <vt:lpstr>Obsah ohlašovací povinnosti</vt:lpstr>
      <vt:lpstr>Druhy rozhodnutí při správě místních poplatků</vt:lpstr>
      <vt:lpstr>Výzva k odstranění vad podání </vt:lpstr>
      <vt:lpstr>Stanovení poplatku</vt:lpstr>
      <vt:lpstr>  </vt:lpstr>
      <vt:lpstr>Platební výměr</vt:lpstr>
      <vt:lpstr>Hromadný předpisný seznam</vt:lpstr>
      <vt:lpstr>Prezentace aplikace PowerPoint</vt:lpstr>
      <vt:lpstr>Nezletilý poplatník</vt:lpstr>
      <vt:lpstr>Pořádková pokuta</vt:lpstr>
      <vt:lpstr>Pořádková pokuta</vt:lpstr>
      <vt:lpstr>Pokuta za nesplnění povinnosti nepeněžité povahy</vt:lpstr>
      <vt:lpstr>Pokuta za nesplnění povinnosti nepeněžité povahy</vt:lpstr>
      <vt:lpstr>Prominutí poplatku na žádost</vt:lpstr>
      <vt:lpstr>Prezentace aplikace PowerPoint</vt:lpstr>
      <vt:lpstr>Prominutí poplatku z moci úřední  </vt:lpstr>
      <vt:lpstr>Rozhodnutí o prominutí</vt:lpstr>
      <vt:lpstr>Rozhodnutí o prominutí z úřední moci</vt:lpstr>
      <vt:lpstr>Exekuční příkaz</vt:lpstr>
      <vt:lpstr>Děkuji za pozornost</vt:lpstr>
    </vt:vector>
  </TitlesOfParts>
  <Company>Ministerstvo financí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Místní poplatky  po 1. lednu 2020</dc:title>
  <dc:creator>Jirásková Zdeňka JUDr.</dc:creator>
  <cp:lastModifiedBy>Mrkvičková Jana</cp:lastModifiedBy>
  <cp:revision>101</cp:revision>
  <dcterms:created xsi:type="dcterms:W3CDTF">2019-10-22T09:35:02Z</dcterms:created>
  <dcterms:modified xsi:type="dcterms:W3CDTF">2022-04-28T09:36:47Z</dcterms:modified>
</cp:coreProperties>
</file>