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72" r:id="rId1"/>
  </p:sldMasterIdLst>
  <p:notesMasterIdLst>
    <p:notesMasterId r:id="rId61"/>
  </p:notesMasterIdLst>
  <p:handoutMasterIdLst>
    <p:handoutMasterId r:id="rId62"/>
  </p:handoutMasterIdLst>
  <p:sldIdLst>
    <p:sldId id="272" r:id="rId2"/>
    <p:sldId id="321" r:id="rId3"/>
    <p:sldId id="329" r:id="rId4"/>
    <p:sldId id="385" r:id="rId5"/>
    <p:sldId id="388" r:id="rId6"/>
    <p:sldId id="386" r:id="rId7"/>
    <p:sldId id="357" r:id="rId8"/>
    <p:sldId id="354" r:id="rId9"/>
    <p:sldId id="355" r:id="rId10"/>
    <p:sldId id="283" r:id="rId11"/>
    <p:sldId id="284" r:id="rId12"/>
    <p:sldId id="352" r:id="rId13"/>
    <p:sldId id="353" r:id="rId14"/>
    <p:sldId id="276" r:id="rId15"/>
    <p:sldId id="293" r:id="rId16"/>
    <p:sldId id="359" r:id="rId17"/>
    <p:sldId id="364" r:id="rId18"/>
    <p:sldId id="360" r:id="rId19"/>
    <p:sldId id="358" r:id="rId20"/>
    <p:sldId id="361" r:id="rId21"/>
    <p:sldId id="362" r:id="rId22"/>
    <p:sldId id="389" r:id="rId23"/>
    <p:sldId id="309" r:id="rId24"/>
    <p:sldId id="391" r:id="rId25"/>
    <p:sldId id="393" r:id="rId26"/>
    <p:sldId id="394" r:id="rId27"/>
    <p:sldId id="395" r:id="rId28"/>
    <p:sldId id="396" r:id="rId29"/>
    <p:sldId id="363" r:id="rId30"/>
    <p:sldId id="319" r:id="rId31"/>
    <p:sldId id="311" r:id="rId32"/>
    <p:sldId id="303" r:id="rId33"/>
    <p:sldId id="280" r:id="rId34"/>
    <p:sldId id="366" r:id="rId35"/>
    <p:sldId id="367" r:id="rId36"/>
    <p:sldId id="348" r:id="rId37"/>
    <p:sldId id="349" r:id="rId38"/>
    <p:sldId id="300" r:id="rId39"/>
    <p:sldId id="369" r:id="rId40"/>
    <p:sldId id="370" r:id="rId41"/>
    <p:sldId id="371" r:id="rId42"/>
    <p:sldId id="305" r:id="rId43"/>
    <p:sldId id="302" r:id="rId44"/>
    <p:sldId id="397" r:id="rId45"/>
    <p:sldId id="356" r:id="rId46"/>
    <p:sldId id="387" r:id="rId47"/>
    <p:sldId id="368" r:id="rId48"/>
    <p:sldId id="298" r:id="rId49"/>
    <p:sldId id="297" r:id="rId50"/>
    <p:sldId id="299" r:id="rId51"/>
    <p:sldId id="315" r:id="rId52"/>
    <p:sldId id="316" r:id="rId53"/>
    <p:sldId id="314" r:id="rId54"/>
    <p:sldId id="334" r:id="rId55"/>
    <p:sldId id="335" r:id="rId56"/>
    <p:sldId id="336" r:id="rId57"/>
    <p:sldId id="271" r:id="rId58"/>
    <p:sldId id="310" r:id="rId59"/>
    <p:sldId id="290" r:id="rId60"/>
  </p:sldIdLst>
  <p:sldSz cx="9144000" cy="6858000" type="screen4x3"/>
  <p:notesSz cx="6888163" cy="100218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232"/>
    <a:srgbClr val="0060A8"/>
    <a:srgbClr val="F753D8"/>
    <a:srgbClr val="3FF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7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61\Desktop\PR&#193;CE\Ostatn&#237;%20pr&#225;ce\Pr&#225;ce%20pro%20radn&#237;ho%20&#344;eho&#345;e\Workshop%20-%20prezentace\FRR%20z&#225;sobn&#237;k\Z&#225;sobn&#237;ky_v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20506223850732"/>
          <c:y val="6.2571103526734922E-2"/>
          <c:w val="0.6328090280508617"/>
          <c:h val="0.60364542900447304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upravený plán </c:v>
                </c:pt>
              </c:strCache>
            </c:strRef>
          </c:tx>
          <c:spPr>
            <a:ln w="571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List1!$B$3:$B$7</c:f>
              <c:strCache>
                <c:ptCount val="5"/>
                <c:pt idx="0">
                  <c:v>FRR 2016</c:v>
                </c:pt>
                <c:pt idx="1">
                  <c:v>FRR 2017</c:v>
                </c:pt>
                <c:pt idx="2">
                  <c:v>FRR 2018</c:v>
                </c:pt>
                <c:pt idx="3">
                  <c:v>FRR 2019</c:v>
                </c:pt>
                <c:pt idx="4">
                  <c:v>FRR 2020</c:v>
                </c:pt>
              </c:strCache>
            </c:strRef>
          </c:cat>
          <c:val>
            <c:numRef>
              <c:f>List1!$C$3:$C$7</c:f>
              <c:numCache>
                <c:formatCode>General</c:formatCode>
                <c:ptCount val="5"/>
                <c:pt idx="0">
                  <c:v>573</c:v>
                </c:pt>
                <c:pt idx="1">
                  <c:v>766</c:v>
                </c:pt>
                <c:pt idx="2">
                  <c:v>1001</c:v>
                </c:pt>
                <c:pt idx="3">
                  <c:v>1224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List1!$D$2</c:f>
              <c:strCache>
                <c:ptCount val="1"/>
                <c:pt idx="0">
                  <c:v>skutečnost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List1!$B$3:$B$7</c:f>
              <c:strCache>
                <c:ptCount val="5"/>
                <c:pt idx="0">
                  <c:v>FRR 2016</c:v>
                </c:pt>
                <c:pt idx="1">
                  <c:v>FRR 2017</c:v>
                </c:pt>
                <c:pt idx="2">
                  <c:v>FRR 2018</c:v>
                </c:pt>
                <c:pt idx="3">
                  <c:v>FRR 2019</c:v>
                </c:pt>
                <c:pt idx="4">
                  <c:v>FRR 2020</c:v>
                </c:pt>
              </c:strCache>
            </c:strRef>
          </c:cat>
          <c:val>
            <c:numRef>
              <c:f>List1!$D$3:$D$7</c:f>
              <c:numCache>
                <c:formatCode>General</c:formatCode>
                <c:ptCount val="5"/>
                <c:pt idx="0">
                  <c:v>273</c:v>
                </c:pt>
                <c:pt idx="1">
                  <c:v>375</c:v>
                </c:pt>
                <c:pt idx="2">
                  <c:v>409</c:v>
                </c:pt>
                <c:pt idx="3">
                  <c:v>416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498344"/>
        <c:axId val="537498736"/>
      </c:lineChart>
      <c:catAx>
        <c:axId val="53749834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498736"/>
        <c:crosses val="autoZero"/>
        <c:auto val="1"/>
        <c:lblAlgn val="ctr"/>
        <c:lblOffset val="100"/>
        <c:tickMarkSkip val="2"/>
        <c:noMultiLvlLbl val="0"/>
      </c:catAx>
      <c:valAx>
        <c:axId val="537498736"/>
        <c:scaling>
          <c:orientation val="minMax"/>
          <c:max val="125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498344"/>
        <c:crosses val="autoZero"/>
        <c:crossBetween val="midCat"/>
        <c:majorUnit val="2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389499523288396"/>
          <c:y val="1.2952386233410964E-3"/>
          <c:w val="0.22875450739118949"/>
          <c:h val="0.607892138623665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List1!$B$42</c:f>
              <c:strCache>
                <c:ptCount val="1"/>
                <c:pt idx="0">
                  <c:v>Zdravotnictví</c:v>
                </c:pt>
              </c:strCache>
            </c:strRef>
          </c:tx>
          <c:spPr>
            <a:solidFill>
              <a:srgbClr val="99FFCC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List1!$C$41:$F$41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List1!$C$42:$F$42</c:f>
              <c:numCache>
                <c:formatCode>#\ ##0\ "Kč"</c:formatCode>
                <c:ptCount val="4"/>
                <c:pt idx="0">
                  <c:v>689421253.44352615</c:v>
                </c:pt>
                <c:pt idx="1">
                  <c:v>422887782.36914599</c:v>
                </c:pt>
                <c:pt idx="2">
                  <c:v>93005922.865013778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List1!$B$43</c:f>
              <c:strCache>
                <c:ptCount val="1"/>
                <c:pt idx="0">
                  <c:v>Sociální věci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List1!$C$41:$F$41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List1!$C$43:$F$43</c:f>
              <c:numCache>
                <c:formatCode>#\ ##0\ "Kč"</c:formatCode>
                <c:ptCount val="4"/>
                <c:pt idx="0">
                  <c:v>416661208.69565225</c:v>
                </c:pt>
                <c:pt idx="1">
                  <c:v>461002947.826087</c:v>
                </c:pt>
                <c:pt idx="2">
                  <c:v>428826086.95652175</c:v>
                </c:pt>
                <c:pt idx="3">
                  <c:v>43478260.869565219</c:v>
                </c:pt>
              </c:numCache>
            </c:numRef>
          </c:val>
        </c:ser>
        <c:ser>
          <c:idx val="2"/>
          <c:order val="2"/>
          <c:tx>
            <c:strRef>
              <c:f>List1!$B$44</c:f>
              <c:strCache>
                <c:ptCount val="1"/>
                <c:pt idx="0">
                  <c:v>Kultura</c:v>
                </c:pt>
              </c:strCache>
            </c:strRef>
          </c:tx>
          <c:spPr>
            <a:solidFill>
              <a:srgbClr val="F05AE5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List1!$C$41:$F$41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List1!$C$44:$F$44</c:f>
              <c:numCache>
                <c:formatCode>#\ ##0\ "Kč"</c:formatCode>
                <c:ptCount val="4"/>
                <c:pt idx="0">
                  <c:v>151152892.56198347</c:v>
                </c:pt>
                <c:pt idx="1">
                  <c:v>153986914.60055098</c:v>
                </c:pt>
                <c:pt idx="2">
                  <c:v>117327823.69146006</c:v>
                </c:pt>
                <c:pt idx="3">
                  <c:v>116914600.55096419</c:v>
                </c:pt>
              </c:numCache>
            </c:numRef>
          </c:val>
        </c:ser>
        <c:ser>
          <c:idx val="3"/>
          <c:order val="3"/>
          <c:tx>
            <c:strRef>
              <c:f>List1!$B$45</c:f>
              <c:strCache>
                <c:ptCount val="1"/>
                <c:pt idx="0">
                  <c:v>Školství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List1!$C$41:$F$41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List1!$C$45:$F$45</c:f>
              <c:numCache>
                <c:formatCode>#\ ##0\ "Kč"</c:formatCode>
                <c:ptCount val="4"/>
                <c:pt idx="0">
                  <c:v>66559504.132231407</c:v>
                </c:pt>
                <c:pt idx="1">
                  <c:v>66559504.132231407</c:v>
                </c:pt>
                <c:pt idx="2">
                  <c:v>66559504.132231407</c:v>
                </c:pt>
                <c:pt idx="3">
                  <c:v>66559504.132231407</c:v>
                </c:pt>
              </c:numCache>
            </c:numRef>
          </c:val>
        </c:ser>
        <c:ser>
          <c:idx val="4"/>
          <c:order val="4"/>
          <c:tx>
            <c:strRef>
              <c:f>List1!$B$46</c:f>
              <c:strCache>
                <c:ptCount val="1"/>
                <c:pt idx="0">
                  <c:v>Doprava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List1!$C$41:$F$41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List1!$C$46:$F$46</c:f>
              <c:numCache>
                <c:formatCode>#\ ##0\ "Kč"</c:formatCode>
                <c:ptCount val="4"/>
                <c:pt idx="0">
                  <c:v>1119340000</c:v>
                </c:pt>
                <c:pt idx="1">
                  <c:v>1176450000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2815696"/>
        <c:axId val="532816088"/>
      </c:barChart>
      <c:catAx>
        <c:axId val="53281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2816088"/>
        <c:crosses val="autoZero"/>
        <c:auto val="1"/>
        <c:lblAlgn val="ctr"/>
        <c:lblOffset val="100"/>
        <c:noMultiLvlLbl val="0"/>
      </c:catAx>
      <c:valAx>
        <c:axId val="532816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mil. Kč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2815696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DDFCA5ED-5C48-4346-B747-5331A24D415E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F225DFA5-0418-41C5-862D-8000D9CB51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857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43DCB9BA-D7EF-40D0-A0E5-734338BF54C3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21C5179F-BB46-4274-927B-37D1C58E88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42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5179F-BB46-4274-927B-37D1C58E886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07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85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67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9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30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24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569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208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0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87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346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30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28C7E-C525-4434-89C1-788DF042A9F2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265B6-B535-4563-86B4-16F09636C5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ývojový diagram: ruční vstup 10"/>
          <p:cNvSpPr>
            <a:spLocks/>
          </p:cNvSpPr>
          <p:nvPr/>
        </p:nvSpPr>
        <p:spPr>
          <a:xfrm flipH="1" flipV="1">
            <a:off x="-1" y="4354717"/>
            <a:ext cx="9144001" cy="690931"/>
          </a:xfrm>
          <a:prstGeom prst="flowChartManualInpu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72" y="937037"/>
            <a:ext cx="2466251" cy="109174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2715496"/>
            <a:ext cx="9144001" cy="1643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192562"/>
            <a:ext cx="8109610" cy="10065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Přehled významných investic</a:t>
            </a:r>
            <a:br>
              <a:rPr 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 roce 2019</a:t>
            </a:r>
            <a:br>
              <a:rPr 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483974" y="4341172"/>
            <a:ext cx="8109610" cy="6090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cs-CZ" sz="2500" b="1" dirty="0" smtClean="0">
                <a:latin typeface="Century Gothic" panose="020B0502020202020204" pitchFamily="34" charset="0"/>
              </a:rPr>
              <a:t>OBLAST INVESTIC A MAJETKU</a:t>
            </a:r>
            <a:endParaRPr lang="cs-CZ" sz="2500" b="1" dirty="0">
              <a:latin typeface="Century Gothic" panose="020B0502020202020204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83974" y="6169965"/>
            <a:ext cx="8109610" cy="6090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cs-CZ" sz="2500" dirty="0" smtClean="0">
                <a:latin typeface="Century Gothic" panose="020B0502020202020204" pitchFamily="34" charset="0"/>
              </a:rPr>
              <a:t>12/2019</a:t>
            </a:r>
            <a:endParaRPr lang="cs-CZ" sz="2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0"/>
          <a:stretch/>
        </p:blipFill>
        <p:spPr>
          <a:xfrm>
            <a:off x="1074198" y="1246041"/>
            <a:ext cx="6809172" cy="415605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kultura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83973" y="301800"/>
            <a:ext cx="8445789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Gayerova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kasárna, HK </a:t>
            </a:r>
            <a:r>
              <a:rPr lang="cs-CZ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(Muzeum východních Čech)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Stavební úpravy vč. přístavby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260932"/>
            <a:ext cx="8409305" cy="1441710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238 mil. Kč vč.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TDS + 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ybavení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interiéru)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Objekt nadále jako depozitář a technické zázemí muzea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Nová přístavba = přírodovědecká knihovna s badatelnami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430847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Probíhá realizace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– dokončení 04/2021</a:t>
            </a:r>
          </a:p>
        </p:txBody>
      </p:sp>
    </p:spTree>
    <p:extLst>
      <p:ext uri="{BB962C8B-B14F-4D97-AF65-F5344CB8AC3E}">
        <p14:creationId xmlns:p14="http://schemas.microsoft.com/office/powerpoint/2010/main" val="39624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89">
            <a:off x="449090" y="1059494"/>
            <a:ext cx="8178605" cy="480959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3" y="301800"/>
            <a:ext cx="8445789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Gayerova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kasárna, HK </a:t>
            </a:r>
            <a:r>
              <a:rPr lang="cs-CZ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(Muzeum východních Čech)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Stavební úpravy vč. přístavby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kultura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9" name="Obdélník s odříznutými rohy na opačné straně 8"/>
          <p:cNvSpPr/>
          <p:nvPr/>
        </p:nvSpPr>
        <p:spPr>
          <a:xfrm>
            <a:off x="406221" y="5260932"/>
            <a:ext cx="8409305" cy="1441710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238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mil. Kč vč. DPH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TDS + 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ybavení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interiéru)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Objekt nadále jako depozitář a technické zázemí muzea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Nová přístavba = přírodovědecká knihovna s badatelnami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430847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Probíhá realizace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– dokončení 04/2021</a:t>
            </a:r>
          </a:p>
        </p:txBody>
      </p:sp>
    </p:spTree>
    <p:extLst>
      <p:ext uri="{BB962C8B-B14F-4D97-AF65-F5344CB8AC3E}">
        <p14:creationId xmlns:p14="http://schemas.microsoft.com/office/powerpoint/2010/main" val="37213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b="51162"/>
          <a:stretch/>
        </p:blipFill>
        <p:spPr>
          <a:xfrm>
            <a:off x="-1" y="1308380"/>
            <a:ext cx="9143999" cy="554383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Revitalizace pevnosti </a:t>
            </a:r>
            <a:r>
              <a:rPr lang="cs-C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Dobrošov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Oprava pevností a výstavba návštěvnického centra 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kultura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406221" y="4907666"/>
            <a:ext cx="8409305" cy="1794975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74 mil. Kč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p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+ 16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mil. Kč vč. DPH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(audio-video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interiér)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Oprava 3 podzemních sálů, schodiště a výtahu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Úpravy a sanační práce na površích pevnostních objektů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Výstavba návštěvnického centra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692400" algn="l"/>
                <a:tab pos="5924550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Probíhá realizace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– dokončení 04/2021</a:t>
            </a:r>
          </a:p>
        </p:txBody>
      </p:sp>
    </p:spTree>
    <p:extLst>
      <p:ext uri="{BB962C8B-B14F-4D97-AF65-F5344CB8AC3E}">
        <p14:creationId xmlns:p14="http://schemas.microsoft.com/office/powerpoint/2010/main" val="120091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946"/>
            <a:ext cx="9144000" cy="6096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Revitalizace pevnosti </a:t>
            </a:r>
            <a:r>
              <a:rPr lang="cs-CZ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Dobrošov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Oprava pevností a výstavba návštěvnického centra 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kultura</a:t>
            </a:r>
            <a:endParaRPr lang="cs-CZ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2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523"/>
            <a:ext cx="9144000" cy="551747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Oblastní nemocnice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Trutnov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Výstavba </a:t>
            </a:r>
            <a:r>
              <a:rPr lang="cs-CZ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konsolid</a:t>
            </a: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laboratoří a </a:t>
            </a: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transfúzního </a:t>
            </a: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oddělení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9" name="Obdélník s odříznutými rohy na opačné straně 8"/>
          <p:cNvSpPr/>
          <p:nvPr/>
        </p:nvSpPr>
        <p:spPr>
          <a:xfrm>
            <a:off x="406221" y="5335398"/>
            <a:ext cx="8409305" cy="1367243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216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1. etapa (64 mil. Kč – 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zahájeno 09/2019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dokončení 09/2020)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2. etapa (152 mil. Kč – zahájení 10/2020 – dokončení 03/2021)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Rekonstrukce + demolice stávajícího objektu + výstavba nového</a:t>
            </a:r>
          </a:p>
        </p:txBody>
      </p:sp>
    </p:spTree>
    <p:extLst>
      <p:ext uri="{BB962C8B-B14F-4D97-AF65-F5344CB8AC3E}">
        <p14:creationId xmlns:p14="http://schemas.microsoft.com/office/powerpoint/2010/main" val="343474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677"/>
            <a:ext cx="9144000" cy="528463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Centrum duševního zdraví RIAPS Trutnov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stavební úpravy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260931"/>
            <a:ext cx="8409305" cy="144170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47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Nové centrum pro poskytování zdravotních a sociálních služeb pro osoby s duševním onemocněním na místě bývalého kulturního domu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Probíhá </a:t>
            </a:r>
            <a:r>
              <a:rPr lang="cs-CZ" b="1" dirty="0">
                <a:solidFill>
                  <a:schemeClr val="tx1"/>
                </a:solidFill>
                <a:latin typeface="Century Gothic" panose="020B0502020202020204" pitchFamily="34" charset="0"/>
              </a:rPr>
              <a:t>realizace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 – dokončení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08/2020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Domov důchodců Pilníkov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přístavba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260931"/>
            <a:ext cx="8409305" cy="144170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15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přístavba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ke stávajícímu třípodlažnímu objektu domova pro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seniory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Probíhá realizace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– dokončení 01/2020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66" y="1892722"/>
            <a:ext cx="8660026" cy="333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8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Nemocnice Broumov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Stavební úpravy oddělení JIP (2. etapa)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9" name="Obdélník s odříznutými rohy na opačné straně 8"/>
          <p:cNvSpPr/>
          <p:nvPr/>
        </p:nvSpPr>
        <p:spPr>
          <a:xfrm>
            <a:off x="406221" y="5877017"/>
            <a:ext cx="8409305" cy="825624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38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Dokončeno 07/2019</a:t>
            </a:r>
          </a:p>
        </p:txBody>
      </p:sp>
    </p:spTree>
    <p:extLst>
      <p:ext uri="{BB962C8B-B14F-4D97-AF65-F5344CB8AC3E}">
        <p14:creationId xmlns:p14="http://schemas.microsoft.com/office/powerpoint/2010/main" val="17204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1" y="1588738"/>
            <a:ext cx="8589616" cy="36370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Zateplení VOŠ a SPŠ Jičín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260931"/>
            <a:ext cx="8409305" cy="144170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16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Zateplení dvou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objektů kontaktním zateplovacím systémem se zachováním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stávajícího členění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fasády a pískovcových prvků.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Dokončeno 12/2019</a:t>
            </a:r>
            <a:endParaRPr lang="cs-CZ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38" y="1532960"/>
            <a:ext cx="3361402" cy="2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611"/>
            <a:ext cx="9144000" cy="549630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Oblastní nemocnice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Jičín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Změna vstupu s lékárnou do areálu nemocnice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672831"/>
            <a:ext cx="8409305" cy="102980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43 mil. Kč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včetně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DPH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Oprava budovy vrátnice + nové prostory pro lékárnu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Probíhá realizace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 – dokončení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10/2020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16952"/>
          <a:stretch/>
        </p:blipFill>
        <p:spPr>
          <a:xfrm rot="14884765">
            <a:off x="4594294" y="2045810"/>
            <a:ext cx="2740610" cy="314030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Investiční potřeby</a:t>
            </a:r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346229" y="1784407"/>
            <a:ext cx="8371643" cy="5024767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cs-CZ" sz="2000" dirty="0" smtClean="0">
                <a:latin typeface="Century Gothic" panose="020B0502020202020204" pitchFamily="34" charset="0"/>
              </a:rPr>
              <a:t>Odbor investic zajišťuje investiční potřeby jednotlivých odvětví:</a:t>
            </a:r>
          </a:p>
          <a:p>
            <a:pPr marL="630238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b="1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 zdravotnictví</a:t>
            </a:r>
          </a:p>
          <a:p>
            <a:pPr marL="630238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0060A8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sociální věci</a:t>
            </a:r>
          </a:p>
          <a:p>
            <a:pPr marL="630238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b="1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 kultura</a:t>
            </a:r>
          </a:p>
          <a:p>
            <a:pPr marL="630238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b="1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 školství</a:t>
            </a:r>
          </a:p>
          <a:p>
            <a:pPr marL="630238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b="1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 doprava </a:t>
            </a:r>
            <a:r>
              <a:rPr lang="cs-CZ" sz="2000" dirty="0">
                <a:solidFill>
                  <a:srgbClr val="0060A8"/>
                </a:solidFill>
                <a:latin typeface="Century Gothic" panose="020B0502020202020204" pitchFamily="34" charset="0"/>
              </a:rPr>
              <a:t>(realizuje ÚS ve spolupráci s </a:t>
            </a:r>
            <a:r>
              <a:rPr lang="cs-CZ" sz="2000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odborem </a:t>
            </a:r>
            <a:r>
              <a:rPr lang="cs-CZ" sz="2000" dirty="0">
                <a:solidFill>
                  <a:srgbClr val="0060A8"/>
                </a:solidFill>
                <a:latin typeface="Century Gothic" panose="020B0502020202020204" pitchFamily="34" charset="0"/>
              </a:rPr>
              <a:t>investic</a:t>
            </a:r>
            <a:r>
              <a:rPr lang="cs-CZ" sz="2000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)</a:t>
            </a:r>
            <a:endParaRPr lang="cs-CZ" sz="2000" b="1" dirty="0" smtClean="0">
              <a:solidFill>
                <a:srgbClr val="0060A8"/>
              </a:solidFill>
              <a:latin typeface="Century Gothic" panose="020B0502020202020204" pitchFamily="34" charset="0"/>
            </a:endParaRPr>
          </a:p>
          <a:p>
            <a:pPr marL="719138" indent="-260350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b="1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průmyslové zóny</a:t>
            </a:r>
            <a:endParaRPr lang="cs-CZ" sz="2000" b="1" dirty="0">
              <a:solidFill>
                <a:srgbClr val="0060A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01" y="1529515"/>
            <a:ext cx="6641627" cy="498367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SŠIS Dvůr Králové n. L. + muzeum textilu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zateplení stávajícího komplexu budov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468645"/>
            <a:ext cx="8409305" cy="1233995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45 mil. Kč + 3 mil. Kč včetně DPH 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Muzeum textilu již dokončeno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Probíhá realizace zateplení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– dokončení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04/2020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3" y="1189605"/>
            <a:ext cx="7560414" cy="504027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331552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Domov V Podzámčí - Chlumec nad </a:t>
            </a:r>
            <a:r>
              <a:rPr lang="cs-CZ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Cidl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Výměna okenních a dveřních výplní otvorů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712311"/>
            <a:ext cx="8409305" cy="99032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4,2 mil. Kč včetně DPH 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práce)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Dokončeno 10/2019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b="2654"/>
          <a:stretch/>
        </p:blipFill>
        <p:spPr>
          <a:xfrm>
            <a:off x="8535" y="213072"/>
            <a:ext cx="9126929" cy="6676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544616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Výcviková a školící základna pro ZZS KHK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Heliport LZS HK</a:t>
            </a:r>
            <a:endParaRPr lang="cs-CZ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712311"/>
            <a:ext cx="8409305" cy="99032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3,4 mil. Kč včetně DPH 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práce)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Dokončeno 12/2019</a:t>
            </a:r>
          </a:p>
        </p:txBody>
      </p:sp>
    </p:spTree>
    <p:extLst>
      <p:ext uri="{BB962C8B-B14F-4D97-AF65-F5344CB8AC3E}">
        <p14:creationId xmlns:p14="http://schemas.microsoft.com/office/powerpoint/2010/main" val="31885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Akce TRASS </a:t>
            </a: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(Transformace sociálních služeb)</a:t>
            </a:r>
            <a:b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Ústav sociální péče pro mládež Kvasiny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s</a:t>
            </a:r>
            <a:r>
              <a:rPr lang="cs-CZ" sz="1600" dirty="0" smtClean="0">
                <a:latin typeface="Century Gothic" panose="020B0502020202020204" pitchFamily="34" charset="0"/>
              </a:rPr>
              <a:t>ociální věci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334126" y="2693141"/>
            <a:ext cx="8409305" cy="3963413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400"/>
              </a:spcAft>
              <a:tabLst>
                <a:tab pos="2955925" algn="l"/>
                <a:tab pos="3408363" algn="l"/>
                <a:tab pos="5024438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Domov pro osoby se zdravotním postižením Kostelec n. </a:t>
            </a:r>
            <a:r>
              <a:rPr lang="cs-CZ" sz="20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Orl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cs-CZ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  <a:tab pos="3770313" algn="l"/>
                <a:tab pos="7439025" algn="r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Výstavba v Kostelci n/O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-1-	</a:t>
            </a:r>
            <a:r>
              <a:rPr lang="cs-CZ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(2018–2019)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14 mil. Kč vč. DPH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  <a:tab pos="3770313" algn="l"/>
                <a:tab pos="7439025" algn="r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Výstavba v Častolovicích	</a:t>
            </a:r>
            <a:r>
              <a:rPr lang="cs-CZ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(2020–2021)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37 mil. Kč vč. DPH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  <a:tab pos="3770313" algn="l"/>
                <a:tab pos="7439025" algn="r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Rekonstrukce v Kostelci n/O -3-	</a:t>
            </a:r>
            <a:r>
              <a:rPr lang="cs-CZ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(2021)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14 mil. Kč </a:t>
            </a:r>
            <a:r>
              <a:rPr lang="cs-CZ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DPH</a:t>
            </a:r>
            <a:endParaRPr lang="cs-CZ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  <a:tab pos="3770313" algn="l"/>
                <a:tab pos="7439025" algn="r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Rekonstrukce v Týništi n/O -2-	</a:t>
            </a:r>
            <a:r>
              <a:rPr lang="cs-CZ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(2021)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14 mil. </a:t>
            </a:r>
            <a:r>
              <a:rPr lang="cs-CZ" b="1" dirty="0">
                <a:solidFill>
                  <a:schemeClr val="tx1"/>
                </a:solidFill>
                <a:latin typeface="Century Gothic" panose="020B0502020202020204" pitchFamily="34" charset="0"/>
              </a:rPr>
              <a:t>Kč vč. DPH</a:t>
            </a:r>
            <a:endParaRPr lang="cs-CZ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  <a:tab pos="3770313" algn="l"/>
                <a:tab pos="5291138" algn="l"/>
              </a:tabLst>
            </a:pPr>
            <a:endParaRPr lang="cs-CZ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just">
              <a:spcAft>
                <a:spcPts val="400"/>
              </a:spcAft>
              <a:tabLst>
                <a:tab pos="2955925" algn="l"/>
                <a:tab pos="3770313" algn="l"/>
                <a:tab pos="5291138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Chráněné bydlení Kostelec nad Orlicí</a:t>
            </a:r>
            <a:endParaRPr lang="cs-CZ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  <a:tab pos="3770313" algn="l"/>
                <a:tab pos="5291138" algn="l"/>
                <a:tab pos="7439025" algn="r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Výstavba v Kostelci n/O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-2-	</a:t>
            </a:r>
            <a:r>
              <a:rPr lang="cs-CZ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(2018–2020)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21 mil. Kč </a:t>
            </a:r>
            <a:r>
              <a:rPr lang="cs-CZ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DPH</a:t>
            </a:r>
            <a:endParaRPr lang="cs-CZ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  <a:tab pos="3770313" algn="l"/>
                <a:tab pos="5291138" algn="l"/>
                <a:tab pos="7439025" algn="r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Rekonstrukce v Týništi n/O -1-	</a:t>
            </a:r>
            <a:r>
              <a:rPr lang="cs-CZ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(2018–2020)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28 mil. Kč </a:t>
            </a:r>
            <a:r>
              <a:rPr lang="cs-CZ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DPH</a:t>
            </a:r>
            <a:endParaRPr lang="cs-CZ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984">
            <a:off x="6807806" y="995618"/>
            <a:ext cx="2084817" cy="20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248532"/>
            <a:ext cx="8544616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ON Náchod - </a:t>
            </a:r>
            <a:r>
              <a:rPr lang="cs-CZ" sz="3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úpravy </a:t>
            </a:r>
            <a:r>
              <a:rPr lang="cs-CZ" sz="3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prostor vyšetřoven ultrazvuků, </a:t>
            </a:r>
            <a:r>
              <a:rPr lang="cs-CZ" sz="3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rentgenů, provozních místností</a:t>
            </a:r>
            <a:endParaRPr lang="cs-CZ" sz="3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712311"/>
            <a:ext cx="8409305" cy="99032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17 mil. Kč včetně DPH 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práce)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Dokončeno: léto 2019</a:t>
            </a:r>
          </a:p>
        </p:txBody>
      </p:sp>
    </p:spTree>
    <p:extLst>
      <p:ext uri="{BB962C8B-B14F-4D97-AF65-F5344CB8AC3E}">
        <p14:creationId xmlns:p14="http://schemas.microsoft.com/office/powerpoint/2010/main" val="27624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57140"/>
              </p:ext>
            </p:extLst>
          </p:nvPr>
        </p:nvGraphicFramePr>
        <p:xfrm>
          <a:off x="443884" y="1544672"/>
          <a:ext cx="8238477" cy="496266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7013359"/>
                <a:gridCol w="1225118"/>
              </a:tblGrid>
              <a:tr h="413555">
                <a:tc>
                  <a:txBody>
                    <a:bodyPr/>
                    <a:lstStyle/>
                    <a:p>
                      <a:pPr algn="l" fontAlgn="ctr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[mil. Kč]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Gymnázium Broumov - Výměna a oprava oken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3,50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SPŠ Trutnov - Strojírenská laboratoř, Horská 618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3,41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Gymnázium Rychnov - Oprava sportovní haly Romana Šebrleho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3,31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VOŠ a SPŠ Rychnov n. </a:t>
                      </a:r>
                      <a:r>
                        <a:rPr lang="cs-CZ" sz="2000" u="none" strike="noStrike" dirty="0" err="1">
                          <a:effectLst/>
                        </a:rPr>
                        <a:t>Kn</a:t>
                      </a:r>
                      <a:r>
                        <a:rPr lang="cs-CZ" sz="2000" u="none" strike="noStrike" dirty="0">
                          <a:effectLst/>
                        </a:rPr>
                        <a:t>. - Rekonstrukce soc. zařízení - škola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3,08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SŠIS Dvůr Králové - Expozice textilního tisku - SPŠ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3,00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VOŠ a SPŠ Jičín - Oprava sociálního zařízení (budova elektro)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2,64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SZŠ a SOU Kostelec n. Orl. - Stavební úpravy dílen Havlíčkova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2,50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Gym a SPŠ Nová Paka - Rekonstrukce školní kuchyně (zateplení)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2,44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VOŠ a SPŠ Jičín - Výměna kotlů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2,36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SOŠ a SOU HK - Rekonstrukce elektroinstalace + osvětlení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2,23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VOŠ a SPŠ Rychnov - Výměna oken Javornická 1501 vč. balkonů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2,11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180000" marT="7620" marB="0" anchor="ctr"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248532"/>
            <a:ext cx="8544616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Další dokončené akce financované z FRR</a:t>
            </a:r>
            <a:endParaRPr lang="cs-CZ" sz="3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63985" y="1340220"/>
            <a:ext cx="339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entury Gothic" panose="020B0502020202020204" pitchFamily="34" charset="0"/>
              </a:rPr>
              <a:t>ŠKOLSTVÍ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2690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38863"/>
              </p:ext>
            </p:extLst>
          </p:nvPr>
        </p:nvGraphicFramePr>
        <p:xfrm>
          <a:off x="443884" y="1544672"/>
          <a:ext cx="8238477" cy="4549105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7013359"/>
                <a:gridCol w="1225118"/>
              </a:tblGrid>
              <a:tr h="413555">
                <a:tc>
                  <a:txBody>
                    <a:bodyPr/>
                    <a:lstStyle/>
                    <a:p>
                      <a:pPr algn="l" fontAlgn="ctr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[mil. Kč]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VOŠ a SPŠ Rychnov - Výměna oken Javornická 1501 vč. balkonů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1,71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SUŠ HK - Vybudování výměníkové stanice - dodávka tepla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1,66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OA T.G.M. Kostelec nad Orlicí - Mobilní kluziště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1,50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SŠZ Kopidlno - Výměna oken DM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1,50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SPŠ Hronov - Parkoviště, Vel. Poříčí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1,26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SPŠ, OŠ a ZŠ Nové Město - Výměna kotle vč. regulace - Králíček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1,24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 a </a:t>
                      </a:r>
                      <a:r>
                        <a:rPr lang="cs-CZ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Gym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Hořice - Rekonstrukce zázemí školní kuchyně Riegrova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1,20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SOŠ a SOU Vocelova - Výtah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1,10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PPP a SPC Na Okrouhlíku - Izolace - spodní voda PPP Smiřických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1,07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SŠ a ZŠ Hostinné - Oprava omítek a soklu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1,04</a:t>
                      </a:r>
                    </a:p>
                  </a:txBody>
                  <a:tcPr marL="7620" marR="180000" marT="7620" marB="0" anchor="ctr"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248532"/>
            <a:ext cx="8544616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Další dokončené akce financované z FRR</a:t>
            </a:r>
            <a:endParaRPr lang="cs-CZ" sz="3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63985" y="1340220"/>
            <a:ext cx="339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entury Gothic" panose="020B0502020202020204" pitchFamily="34" charset="0"/>
              </a:rPr>
              <a:t>ŠKOLSTVÍ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10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354942"/>
              </p:ext>
            </p:extLst>
          </p:nvPr>
        </p:nvGraphicFramePr>
        <p:xfrm>
          <a:off x="443884" y="1544672"/>
          <a:ext cx="8238477" cy="330844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7013359"/>
                <a:gridCol w="1225118"/>
              </a:tblGrid>
              <a:tr h="413555">
                <a:tc>
                  <a:txBody>
                    <a:bodyPr/>
                    <a:lstStyle/>
                    <a:p>
                      <a:pPr algn="l" fontAlgn="ctr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[mil. Kč]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Nemocnice Broumov - Stavební úpravy oddělení JIP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27,18</a:t>
                      </a:r>
                    </a:p>
                  </a:txBody>
                  <a:tcPr marL="18000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ON Náchod - Stavební úpravy vyšetřoven ultrazvuků, rentgenů,…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12,89</a:t>
                      </a:r>
                    </a:p>
                  </a:txBody>
                  <a:tcPr marL="18000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MN Dvůr Králové - Výstavba rozvodu medicinálních plynů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3,77</a:t>
                      </a:r>
                    </a:p>
                  </a:txBody>
                  <a:tcPr marL="18000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ON Náchod - Rozšíření chirurgické JIP o dvě monitorované postele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2,67</a:t>
                      </a:r>
                    </a:p>
                  </a:txBody>
                  <a:tcPr marL="18000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ON Jičín - St. úpravy pro umístění přístroje magnetické rezonance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2,44</a:t>
                      </a:r>
                    </a:p>
                  </a:txBody>
                  <a:tcPr marL="18000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MN Dvůr Králové - Oprava oplocení nemocnice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2,40</a:t>
                      </a:r>
                    </a:p>
                  </a:txBody>
                  <a:tcPr marL="18000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Nem. Rychnov n. Kn. - Výměna střešní krytiny pavilonu stravování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1,09</a:t>
                      </a:r>
                    </a:p>
                  </a:txBody>
                  <a:tcPr marL="180000" marR="180000" marT="7620" marB="0" anchor="ctr"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248532"/>
            <a:ext cx="8544616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Další dokončené akce financované z FRR</a:t>
            </a:r>
            <a:endParaRPr lang="cs-CZ" sz="3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63985" y="1340220"/>
            <a:ext cx="339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ZDRAVOTNICTVÍ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6746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021615"/>
              </p:ext>
            </p:extLst>
          </p:nvPr>
        </p:nvGraphicFramePr>
        <p:xfrm>
          <a:off x="443884" y="1544672"/>
          <a:ext cx="8238477" cy="82711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7013359"/>
                <a:gridCol w="1225118"/>
              </a:tblGrid>
              <a:tr h="413555">
                <a:tc>
                  <a:txBody>
                    <a:bodyPr/>
                    <a:lstStyle/>
                    <a:p>
                      <a:pPr algn="l" fontAlgn="ctr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[mil. Kč]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GVUN Náchod - Oprava měděné střešní krytiny zámecké jízdárny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0,44</a:t>
                      </a:r>
                    </a:p>
                  </a:txBody>
                  <a:tcPr marL="7620" marR="180000" marT="7620" marB="0" anchor="ctr"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248532"/>
            <a:ext cx="8544616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Další dokončené akce financované z FRR</a:t>
            </a:r>
            <a:endParaRPr lang="cs-CZ" sz="3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63985" y="1340220"/>
            <a:ext cx="339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KULTURA</a:t>
            </a:r>
            <a:endParaRPr lang="cs-CZ" sz="2000" b="1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930447"/>
              </p:ext>
            </p:extLst>
          </p:nvPr>
        </p:nvGraphicFramePr>
        <p:xfrm>
          <a:off x="443884" y="3969757"/>
          <a:ext cx="8238477" cy="165422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7013359"/>
                <a:gridCol w="1225118"/>
              </a:tblGrid>
              <a:tr h="413555">
                <a:tc>
                  <a:txBody>
                    <a:bodyPr/>
                    <a:lstStyle/>
                    <a:p>
                      <a:pPr algn="l" fontAlgn="ctr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[mil. Kč]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Domov důchodců Humburky - Výměna oken a dveří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6,35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Domov V Podzámčí Chlumec - Rekonstrukce prádelny vč. vybavení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1,58</a:t>
                      </a:r>
                    </a:p>
                  </a:txBody>
                  <a:tcPr marL="7620" marR="180000" marT="7620" marB="0" anchor="ctr"/>
                </a:tc>
              </a:tr>
              <a:tr h="4135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Domov V Podzámčí Chlumec - Rekonstrukce prádelny  - vybavení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7620" marR="180000" marT="7620" marB="0" anchor="ctr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63985" y="3507218"/>
            <a:ext cx="339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SOCIÁLNÍ VĚCI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5402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r="4600" b="3430"/>
          <a:stretch/>
        </p:blipFill>
        <p:spPr>
          <a:xfrm>
            <a:off x="384037" y="2139519"/>
            <a:ext cx="3264684" cy="428777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Přehled připravených akcí ve fázi výběru dodavatele (zahájení 2020)</a:t>
            </a:r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15" y="1896493"/>
            <a:ext cx="5722109" cy="4463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7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423182"/>
              </p:ext>
            </p:extLst>
          </p:nvPr>
        </p:nvGraphicFramePr>
        <p:xfrm>
          <a:off x="1905000" y="1561132"/>
          <a:ext cx="4549066" cy="272308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725967"/>
                <a:gridCol w="2823099"/>
              </a:tblGrid>
              <a:tr h="8180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Odvětví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Počet dokončených akcí</a:t>
                      </a:r>
                      <a:b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2000" b="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i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ke dni </a:t>
                      </a:r>
                      <a:r>
                        <a:rPr lang="cs-CZ" sz="2000" b="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20.11.2019)</a:t>
                      </a:r>
                      <a:endParaRPr lang="cs-CZ" sz="20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Školství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73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296000" marT="7620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Zdravotnictví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19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296000" marT="7620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Kultura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296000" marT="7620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Sociální oblast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effectLst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296000" marT="7620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99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296000" marT="762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Akce financované z FRR v roce 2019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cs-CZ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Fond </a:t>
            </a:r>
            <a:r>
              <a:rPr lang="cs-CZ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rozvoje a reprodukce)</a:t>
            </a:r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83974" y="4429768"/>
            <a:ext cx="82516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 smtClean="0">
                <a:latin typeface="Century Gothic" panose="020B0502020202020204" pitchFamily="34" charset="0"/>
              </a:rPr>
              <a:t>Ke dni 20.11.2019 bylo </a:t>
            </a:r>
            <a:r>
              <a:rPr lang="cs-CZ" sz="2000" dirty="0">
                <a:latin typeface="Century Gothic" panose="020B0502020202020204" pitchFamily="34" charset="0"/>
              </a:rPr>
              <a:t>dokončeno </a:t>
            </a:r>
            <a:r>
              <a:rPr lang="cs-CZ" sz="2000" b="1" dirty="0" smtClean="0">
                <a:latin typeface="Century Gothic" panose="020B0502020202020204" pitchFamily="34" charset="0"/>
              </a:rPr>
              <a:t>99 akcí financovaných z FRR</a:t>
            </a:r>
          </a:p>
          <a:p>
            <a:pPr algn="just"/>
            <a:endParaRPr lang="cs-CZ" sz="2000" dirty="0">
              <a:latin typeface="Century Gothic" panose="020B0502020202020204" pitchFamily="34" charset="0"/>
            </a:endParaRPr>
          </a:p>
          <a:p>
            <a:pPr algn="just"/>
            <a:r>
              <a:rPr lang="cs-CZ" sz="2000" dirty="0">
                <a:latin typeface="Century Gothic" panose="020B0502020202020204" pitchFamily="34" charset="0"/>
              </a:rPr>
              <a:t>Ve všech oblastech </a:t>
            </a:r>
            <a:r>
              <a:rPr lang="cs-CZ" sz="2000" dirty="0" smtClean="0">
                <a:latin typeface="Century Gothic" panose="020B0502020202020204" pitchFamily="34" charset="0"/>
              </a:rPr>
              <a:t>FRR </a:t>
            </a:r>
            <a:r>
              <a:rPr lang="cs-CZ" sz="2000" dirty="0">
                <a:latin typeface="Century Gothic" panose="020B0502020202020204" pitchFamily="34" charset="0"/>
              </a:rPr>
              <a:t>bylo k uvedenému datu proinvestováno </a:t>
            </a:r>
            <a:r>
              <a:rPr lang="cs-CZ" sz="2000" b="1" dirty="0">
                <a:latin typeface="Century Gothic" panose="020B0502020202020204" pitchFamily="34" charset="0"/>
              </a:rPr>
              <a:t>416 mil. Kč</a:t>
            </a:r>
            <a:r>
              <a:rPr lang="cs-CZ" sz="2000" dirty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cs-CZ" sz="2000" dirty="0">
              <a:latin typeface="Century Gothic" panose="020B0502020202020204" pitchFamily="34" charset="0"/>
            </a:endParaRPr>
          </a:p>
          <a:p>
            <a:pPr algn="just"/>
            <a:r>
              <a:rPr lang="cs-CZ" sz="2000" dirty="0" smtClean="0">
                <a:latin typeface="Century Gothic" panose="020B0502020202020204" pitchFamily="34" charset="0"/>
              </a:rPr>
              <a:t>Do konce roku 2019 se předpokládá dokončení 112 akcí.</a:t>
            </a:r>
          </a:p>
          <a:p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5"/>
          <a:stretch/>
        </p:blipFill>
        <p:spPr>
          <a:xfrm>
            <a:off x="763477" y="1263797"/>
            <a:ext cx="7553964" cy="454641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Poradenské a vzdělávací centrum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KHK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Rekonstrukce pedagog.-psychologické poradny Trutnov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školství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9" name="Obdélník s odříznutými rohy na opačné straně 8"/>
          <p:cNvSpPr/>
          <p:nvPr/>
        </p:nvSpPr>
        <p:spPr>
          <a:xfrm>
            <a:off x="406221" y="5335480"/>
            <a:ext cx="8409305" cy="1367161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73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áce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Rekonstrukce fasády, vnitřních konstrukcí, omítek, krovu a střechy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dokončeno v létě 2019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05/2020</a:t>
            </a:r>
          </a:p>
        </p:txBody>
      </p:sp>
    </p:spTree>
    <p:extLst>
      <p:ext uri="{BB962C8B-B14F-4D97-AF65-F5344CB8AC3E}">
        <p14:creationId xmlns:p14="http://schemas.microsoft.com/office/powerpoint/2010/main" val="3207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Regionální muzeum a galerie v Jičíně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emolice + novostavba </a:t>
            </a: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depozitáře muzea v </a:t>
            </a:r>
            <a:r>
              <a:rPr lang="cs-CZ" sz="2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Robousích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kultura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406221" y="5311036"/>
            <a:ext cx="8409305" cy="1340286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33 mil. Kč vč.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(demolice + PD 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 a BOZP)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Demolice objektu stodoly a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stáje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novostavba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depozitáře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muzea pro uložení sbírkových předmětů a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garáže 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  <a:tab pos="403383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2018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 (17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měs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8" y="1834508"/>
            <a:ext cx="8696466" cy="315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3" y="1340526"/>
            <a:ext cx="9141710" cy="556685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Domov </a:t>
            </a: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důchodců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Tmavý Důl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Novostavba pavilonu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s</a:t>
            </a:r>
            <a:r>
              <a:rPr lang="cs-CZ" sz="1600" dirty="0" smtClean="0">
                <a:latin typeface="Century Gothic" panose="020B0502020202020204" pitchFamily="34" charset="0"/>
              </a:rPr>
              <a:t>ociální věci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234730"/>
            <a:ext cx="8409305" cy="1467911"/>
          </a:xfrm>
          <a:prstGeom prst="snip2DiagRect">
            <a:avLst/>
          </a:prstGeom>
          <a:solidFill>
            <a:schemeClr val="bg1">
              <a:alpha val="98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125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Vypracována studie.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Novostavba oddělení s kapacitou pro cca 66 klientů.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  <a:tab pos="4033838" algn="l"/>
                <a:tab pos="54752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2019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 (17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měs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5452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04" y="1121229"/>
            <a:ext cx="6389748" cy="514532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Domov důchodců Borohrádek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Novostavba objektu Domky na Květné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s</a:t>
            </a:r>
            <a:r>
              <a:rPr lang="cs-CZ" sz="1600" dirty="0" smtClean="0">
                <a:latin typeface="Century Gothic" panose="020B0502020202020204" pitchFamily="34" charset="0"/>
              </a:rPr>
              <a:t>ociální věci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335480"/>
            <a:ext cx="8409305" cy="1367161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70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vební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Výstavba bloku 3 domků s kapacitou pro cca 24 klientů.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4487863" algn="l"/>
                <a:tab pos="5830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 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zima 2018–2019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2020 (10,5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měs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9749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Vybudování výjezdového stanoviště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ZZS KHK v </a:t>
            </a: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lokalitě Temný Důl 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32" y="2886273"/>
            <a:ext cx="4385568" cy="2920788"/>
          </a:xfrm>
          <a:prstGeom prst="rect">
            <a:avLst/>
          </a:prstGeom>
        </p:spPr>
      </p:pic>
      <p:sp>
        <p:nvSpPr>
          <p:cNvPr id="10" name="Obdélník s odříznutými rohy na opačné straně 9"/>
          <p:cNvSpPr/>
          <p:nvPr/>
        </p:nvSpPr>
        <p:spPr>
          <a:xfrm>
            <a:off x="406221" y="5335480"/>
            <a:ext cx="8409305" cy="1367161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36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vební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Stavební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úpravy vč. úpravy venkovních prostor a přístavba garáže.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2900" algn="l"/>
                <a:tab pos="5830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5337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636726"/>
            <a:ext cx="9144002" cy="413776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Gymnázium J. K. Tyla Hradec Králové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Rekonstrukce vily vč. parkové úpravy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864411"/>
            <a:ext cx="8409305" cy="838230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vební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2900" algn="l"/>
                <a:tab pos="5830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2020/2021</a:t>
            </a:r>
          </a:p>
        </p:txBody>
      </p:sp>
    </p:spTree>
    <p:extLst>
      <p:ext uri="{BB962C8B-B14F-4D97-AF65-F5344CB8AC3E}">
        <p14:creationId xmlns:p14="http://schemas.microsoft.com/office/powerpoint/2010/main" val="4359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/>
          <a:stretch/>
        </p:blipFill>
        <p:spPr>
          <a:xfrm>
            <a:off x="-11575" y="1333533"/>
            <a:ext cx="9155574" cy="552446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Nemocnice Rychnov nad Kněžnou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Přístavba a rekonstrukce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8" name="Obdélník s odříznutými rohy na opačné straně 7"/>
          <p:cNvSpPr/>
          <p:nvPr/>
        </p:nvSpPr>
        <p:spPr>
          <a:xfrm>
            <a:off x="406221" y="5291091"/>
            <a:ext cx="8409305" cy="1411550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380 mil. Kč včetně DPH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Vybudování přístavby (urgentní příjem, JIP, ARO, 4 operační sály, průduškové oddělení, ortopedie, chirurgie)</a:t>
            </a:r>
            <a:endParaRPr lang="en-US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	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2021–2023</a:t>
            </a:r>
          </a:p>
        </p:txBody>
      </p:sp>
    </p:spTree>
    <p:extLst>
      <p:ext uri="{BB962C8B-B14F-4D97-AF65-F5344CB8AC3E}">
        <p14:creationId xmlns:p14="http://schemas.microsoft.com/office/powerpoint/2010/main" val="33440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/>
          <a:stretch/>
        </p:blipFill>
        <p:spPr>
          <a:xfrm>
            <a:off x="-11575" y="1322775"/>
            <a:ext cx="9155574" cy="554716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Nemocnice Rychnov nad Kněžnou</a:t>
            </a:r>
            <a:r>
              <a:rPr lang="cs-CZ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cs-CZ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Přístavba a rekonstrukce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-3" y="1401805"/>
            <a:ext cx="9144000" cy="545619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Nemocnice Rychnov nad Kněžnou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Snížení energetické náročnosti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objektu</a:t>
            </a: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DIGP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619565"/>
            <a:ext cx="8409305" cy="1083076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90 mil. Kč včetně DPH</a:t>
            </a:r>
            <a:endParaRPr lang="cs-CZ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Zateplení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, výměna oken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stávající budovy DIGIP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jaro 2020</a:t>
            </a:r>
          </a:p>
        </p:txBody>
      </p:sp>
    </p:spTree>
    <p:extLst>
      <p:ext uri="{BB962C8B-B14F-4D97-AF65-F5344CB8AC3E}">
        <p14:creationId xmlns:p14="http://schemas.microsoft.com/office/powerpoint/2010/main" val="22415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28" y="1514079"/>
            <a:ext cx="5994391" cy="449402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3" y="301800"/>
            <a:ext cx="8660027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Objekt Na Okrouhlíku, Hradec Králové 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Zateplení obvod. pláště + výměna okenních výplní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658521"/>
            <a:ext cx="8409305" cy="104411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19 mil. Kč včetně DPH</a:t>
            </a:r>
            <a:endParaRPr lang="cs-CZ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Zateplení +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výměna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okenních výplní + oplechování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 (12 měsíců)</a:t>
            </a:r>
          </a:p>
        </p:txBody>
      </p:sp>
    </p:spTree>
    <p:extLst>
      <p:ext uri="{BB962C8B-B14F-4D97-AF65-F5344CB8AC3E}">
        <p14:creationId xmlns:p14="http://schemas.microsoft.com/office/powerpoint/2010/main" val="30697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26171"/>
              </p:ext>
            </p:extLst>
          </p:nvPr>
        </p:nvGraphicFramePr>
        <p:xfrm>
          <a:off x="623945" y="1088257"/>
          <a:ext cx="7969640" cy="3357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7777"/>
                <a:gridCol w="1645070"/>
                <a:gridCol w="1660125"/>
                <a:gridCol w="2636668"/>
              </a:tblGrid>
              <a:tr h="767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plán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[mil.</a:t>
                      </a:r>
                      <a:r>
                        <a:rPr lang="en-US" sz="2000" i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</a:t>
                      </a:r>
                      <a:r>
                        <a:rPr lang="cs-CZ" sz="2000" i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</a:t>
                      </a:r>
                      <a:r>
                        <a:rPr lang="en-US" sz="2000" i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upravený plán </a:t>
                      </a:r>
                      <a:r>
                        <a:rPr lang="cs-CZ" sz="2000" i="1" dirty="0" smtClean="0">
                          <a:effectLst/>
                        </a:rPr>
                        <a:t>[mil</a:t>
                      </a:r>
                      <a:r>
                        <a:rPr lang="cs-CZ" sz="2000" i="1" dirty="0">
                          <a:effectLst/>
                        </a:rPr>
                        <a:t>. Kč]</a:t>
                      </a:r>
                      <a:endParaRPr lang="cs-CZ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skutečnost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i="1" dirty="0" smtClean="0">
                          <a:effectLst/>
                        </a:rPr>
                        <a:t>[mil</a:t>
                      </a:r>
                      <a:r>
                        <a:rPr lang="cs-CZ" sz="2000" i="1" dirty="0">
                          <a:effectLst/>
                        </a:rPr>
                        <a:t>. Kč]</a:t>
                      </a:r>
                      <a:endParaRPr lang="cs-CZ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4D5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FRR 2016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573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273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FRR 2017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329</a:t>
                      </a:r>
                      <a:endParaRPr lang="cs-CZ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766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375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ysClr val="windowText" lastClr="000000"/>
                          </a:solidFill>
                          <a:effectLst/>
                        </a:rPr>
                        <a:t>FRR 2018</a:t>
                      </a:r>
                      <a:endParaRPr lang="cs-CZ" sz="20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cs-CZ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1001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409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FRR 2019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505</a:t>
                      </a:r>
                      <a:endParaRPr lang="cs-CZ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1224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effectLst/>
                          <a:latin typeface="Calibri" panose="020F0502020204030204" pitchFamily="34" charset="0"/>
                        </a:rPr>
                        <a:t>416</a:t>
                      </a:r>
                    </a:p>
                    <a:p>
                      <a:pPr algn="ctr"/>
                      <a:r>
                        <a:rPr lang="cs-CZ" sz="1400" dirty="0" smtClean="0">
                          <a:effectLst/>
                          <a:latin typeface="Calibri" panose="020F0502020204030204" pitchFamily="34" charset="0"/>
                        </a:rPr>
                        <a:t>(k 20.11.2019)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FRR 2020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672</a:t>
                      </a:r>
                      <a:endParaRPr lang="cs-CZ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759731" y="4476507"/>
            <a:ext cx="735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rgbClr val="C00000"/>
                </a:solidFill>
              </a:rPr>
              <a:t>(nevyčerpané peníze se přesouvají do dalšího roku spolu s novými akcemi)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-1" y="0"/>
            <a:ext cx="9144001" cy="11200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483974" y="16667"/>
            <a:ext cx="8109610" cy="1165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800"/>
              </a:spcBef>
              <a:spcAft>
                <a:spcPts val="7200"/>
              </a:spcAft>
            </a:pP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Nárůst objemu zakázek odboru investic</a:t>
            </a:r>
            <a:b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 období 2016-2020         </a:t>
            </a:r>
            <a:r>
              <a:rPr lang="cs-CZ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(údaje </a:t>
            </a:r>
            <a:r>
              <a:rPr lang="cs-CZ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 FRR)</a:t>
            </a:r>
            <a:br>
              <a:rPr lang="cs-CZ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cs-CZ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ravoúhlý trojúhelník 13"/>
          <p:cNvSpPr/>
          <p:nvPr/>
        </p:nvSpPr>
        <p:spPr>
          <a:xfrm flipV="1">
            <a:off x="0" y="1118585"/>
            <a:ext cx="9143999" cy="19531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aphicFrame>
        <p:nvGraphicFramePr>
          <p:cNvPr id="15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325800"/>
              </p:ext>
            </p:extLst>
          </p:nvPr>
        </p:nvGraphicFramePr>
        <p:xfrm>
          <a:off x="150919" y="4776187"/>
          <a:ext cx="8797772" cy="2202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55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3" y="301800"/>
            <a:ext cx="8660027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Budova LDN Hradec Králové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Obnova obvod. pláště + výměna špaletových dřev. oken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109099"/>
            <a:ext cx="8409305" cy="1593542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29 mil. Kč včetně DPH</a:t>
            </a:r>
            <a:endParaRPr lang="cs-CZ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Léčebna pro dlouhodobě nemocné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Obnova obvodového pláště +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výměna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špaletových dřevěných oken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 (12 měsíců)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2115"/>
            <a:ext cx="9144000" cy="27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/>
          <a:stretch/>
        </p:blipFill>
        <p:spPr>
          <a:xfrm>
            <a:off x="-64915" y="2478470"/>
            <a:ext cx="4268469" cy="343823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Přehled připravených akcí ve fázi projektování (zahájení 2020)</a:t>
            </a:r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15" y="1896493"/>
            <a:ext cx="5722109" cy="4463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8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/>
          <a:stretch/>
        </p:blipFill>
        <p:spPr>
          <a:xfrm>
            <a:off x="-8390" y="679509"/>
            <a:ext cx="9152389" cy="61784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Barevné domky Hajnice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Novostavba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s</a:t>
            </a:r>
            <a:r>
              <a:rPr lang="cs-CZ" sz="1600" dirty="0" smtClean="0">
                <a:latin typeface="Century Gothic" panose="020B0502020202020204" pitchFamily="34" charset="0"/>
              </a:rPr>
              <a:t>ociální věci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612235"/>
            <a:ext cx="8409305" cy="1090406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65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ební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Výstavba nového objektu s kapacitou pro cca 36 klientů.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154238" algn="l"/>
                <a:tab pos="4303713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jaro 2019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 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jaro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2020–2021</a:t>
            </a:r>
            <a:endParaRPr lang="cs-CZ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16"/>
            <a:ext cx="9144000" cy="522514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Domov </a:t>
            </a: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důchodců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Lampertice (Žacléř)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Rekonstrukce objektu v Žacléři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s</a:t>
            </a:r>
            <a:r>
              <a:rPr lang="cs-CZ" sz="1600" dirty="0" smtClean="0">
                <a:latin typeface="Century Gothic" panose="020B0502020202020204" pitchFamily="34" charset="0"/>
              </a:rPr>
              <a:t>ociální věci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572461"/>
            <a:ext cx="8409305" cy="1130180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97 mil. Kč včetně DPH	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(PD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+ TDS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cs-CZ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Adaptace bývalé ubytovny na domov důchodců pro cca 52 osob.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2019		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</a:t>
            </a:r>
          </a:p>
        </p:txBody>
      </p:sp>
    </p:spTree>
    <p:extLst>
      <p:ext uri="{BB962C8B-B14F-4D97-AF65-F5344CB8AC3E}">
        <p14:creationId xmlns:p14="http://schemas.microsoft.com/office/powerpoint/2010/main" val="38270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633451"/>
            <a:ext cx="9144000" cy="438626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DOZP Česká Skalice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Zpracování studie přestavby interiéru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s</a:t>
            </a:r>
            <a:r>
              <a:rPr lang="cs-CZ" sz="1600" dirty="0" smtClean="0">
                <a:latin typeface="Century Gothic" panose="020B0502020202020204" pitchFamily="34" charset="0"/>
              </a:rPr>
              <a:t>ociální věci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9" name="Obdélník s odříznutými rohy na opačné straně 8"/>
          <p:cNvSpPr/>
          <p:nvPr/>
        </p:nvSpPr>
        <p:spPr>
          <a:xfrm>
            <a:off x="406221" y="5572461"/>
            <a:ext cx="8409305" cy="1130180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Kč včetně DPH	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833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222"/>
            <a:ext cx="9144000" cy="608647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194222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Centrum rané péče při VOŠ, SŠ, ZŠ a MŠ Štefánikova, Hradec Králové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školství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8" name="Obdélník s odříznutými rohy na opačné straně 7"/>
          <p:cNvSpPr/>
          <p:nvPr/>
        </p:nvSpPr>
        <p:spPr>
          <a:xfrm>
            <a:off x="406221" y="5260490"/>
            <a:ext cx="8409305" cy="1474424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Nová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přístavba	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28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mil. Kč vč.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DPH 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(stavební práce)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Centrum 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rané péče = komplexní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odborná podpora 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dětí raného věku se sluchovým postižením a jejich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rodin.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517530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76" y="1486712"/>
            <a:ext cx="9057230" cy="339725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Škola pro výuku tlumočníků, HK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Modernizace, přístavba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školství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8" name="Obdélník s odříznutými rohy na opačné straně 7"/>
          <p:cNvSpPr/>
          <p:nvPr/>
        </p:nvSpPr>
        <p:spPr>
          <a:xfrm>
            <a:off x="406221" y="4780538"/>
            <a:ext cx="8409305" cy="1922102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121 mil. Kč vč. DPH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Modernizace 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prostor pro výuku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tlumočníků při VOŠ Štefánikova, HK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VOŠ se zaměřením na vzdělávání tlumočníků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ČZJ (českého znakového jazyka), 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je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jedinou 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vzdělávací institucí tohoto typu v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ČR						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cs-CZ" sz="2000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314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3234"/>
            <a:ext cx="9143998" cy="609599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Nemocnice Broumov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Stavební úpravy </a:t>
            </a: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oddělení LNP (3. etapa)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873675"/>
            <a:ext cx="8409305" cy="828966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26 mil. Kč včetně DPH</a:t>
            </a:r>
            <a:endParaRPr lang="cs-CZ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</a:t>
            </a:r>
          </a:p>
        </p:txBody>
      </p:sp>
    </p:spTree>
    <p:extLst>
      <p:ext uri="{BB962C8B-B14F-4D97-AF65-F5344CB8AC3E}">
        <p14:creationId xmlns:p14="http://schemas.microsoft.com/office/powerpoint/2010/main" val="29231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49" y="589373"/>
            <a:ext cx="5883150" cy="553564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Oblastní nemocnice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Náchod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Rozšíření parkovací kapacity v dolním areálu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567482"/>
            <a:ext cx="8409305" cy="113515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30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 cca 160 parkovacích míst ve svažitém terénu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  <a:tab pos="4305300" algn="l"/>
                <a:tab pos="574357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2019/2020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1" y="2388047"/>
            <a:ext cx="2753309" cy="27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/>
          <a:stretch/>
        </p:blipFill>
        <p:spPr>
          <a:xfrm>
            <a:off x="-9526" y="611870"/>
            <a:ext cx="9153525" cy="624612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Oblastní nemocnice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Náchod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Realizace urgentního a centrálního příjmu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715000"/>
            <a:ext cx="8409305" cy="987641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35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  <a:tab pos="3949700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jaro 2020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2021–2022</a:t>
            </a:r>
          </a:p>
        </p:txBody>
      </p:sp>
    </p:spTree>
    <p:extLst>
      <p:ext uri="{BB962C8B-B14F-4D97-AF65-F5344CB8AC3E}">
        <p14:creationId xmlns:p14="http://schemas.microsoft.com/office/powerpoint/2010/main" val="2489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096846"/>
              </p:ext>
            </p:extLst>
          </p:nvPr>
        </p:nvGraphicFramePr>
        <p:xfrm>
          <a:off x="994301" y="1392453"/>
          <a:ext cx="6915703" cy="482191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84235"/>
                <a:gridCol w="2011695"/>
                <a:gridCol w="2019773"/>
              </a:tblGrid>
              <a:tr h="102034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Odvětví</a:t>
                      </a:r>
                      <a:endParaRPr lang="cs-CZ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Počet</a:t>
                      </a:r>
                    </a:p>
                    <a:p>
                      <a:pPr algn="ctr" fontAlgn="ctr"/>
                      <a:r>
                        <a:rPr lang="cs-CZ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dokončených akcí</a:t>
                      </a:r>
                      <a:endParaRPr lang="cs-CZ" sz="2000" b="0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Hodnota</a:t>
                      </a:r>
                      <a:r>
                        <a:rPr lang="cs-CZ" sz="2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dokončených akcí</a:t>
                      </a:r>
                      <a:endParaRPr lang="cs-CZ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60A8"/>
                    </a:solidFill>
                  </a:tcPr>
                </a:tc>
              </a:tr>
              <a:tr h="475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Doprava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82800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628</a:t>
                      </a:r>
                      <a:r>
                        <a:rPr lang="cs-CZ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mil.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360000" marT="7620" marB="0" anchor="ctr"/>
                </a:tc>
              </a:tr>
              <a:tr h="475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Školství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82800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 mil.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360000" marT="7620" marB="0" anchor="ctr"/>
                </a:tc>
              </a:tr>
              <a:tr h="475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Sociální</a:t>
                      </a:r>
                      <a:r>
                        <a:rPr lang="cs-CZ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oblast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82800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 mil.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360000" marT="7620" marB="0" anchor="ctr"/>
                </a:tc>
              </a:tr>
              <a:tr h="475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Zdravotnictví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82800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cs-CZ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mil.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360000" marT="7620" marB="0" anchor="ctr"/>
                </a:tc>
              </a:tr>
              <a:tr h="475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 smtClean="0">
                          <a:effectLst/>
                        </a:rPr>
                        <a:t>Cestovní ruch a kultura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82800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mil.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360000" marT="7620" marB="0" anchor="ctr"/>
                </a:tc>
              </a:tr>
              <a:tr h="475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 smtClean="0">
                          <a:effectLst/>
                        </a:rPr>
                        <a:t>Veřejná správa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82800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mil.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360000" marT="7620" marB="0" anchor="ctr"/>
                </a:tc>
              </a:tr>
              <a:tr h="475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Regionální</a:t>
                      </a:r>
                      <a:r>
                        <a:rPr lang="cs-CZ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rozvoj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82800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mil.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360000" marT="7620" marB="0" anchor="ctr"/>
                </a:tc>
              </a:tr>
              <a:tr h="475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CELKEM</a:t>
                      </a:r>
                      <a:endParaRPr lang="cs-CZ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7620" marT="762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cs-CZ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828000" marT="762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1 488 mil. Kč</a:t>
                      </a:r>
                      <a:endParaRPr lang="cs-CZ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360000" marT="7620" marB="0" anchor="ctr">
                    <a:solidFill>
                      <a:srgbClr val="0060A8"/>
                    </a:solidFill>
                  </a:tcPr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Akce 2019 financované z evropských a národních programů</a:t>
            </a:r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7"/>
          <a:stretch/>
        </p:blipFill>
        <p:spPr>
          <a:xfrm rot="162469">
            <a:off x="-154333" y="1132705"/>
            <a:ext cx="9443165" cy="579172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Oblastní nemocnice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Náchod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Adaptace horního areálu na NIP a LDN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492241"/>
            <a:ext cx="8409305" cy="1210400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60 mil. Kč včetně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Úprava vnitřních dispozic pro oddělení NIP a LDN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  <a:tab pos="3949700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2021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2022–2023</a:t>
            </a:r>
          </a:p>
        </p:txBody>
      </p:sp>
      <p:sp>
        <p:nvSpPr>
          <p:cNvPr id="5" name="Obdélník 4"/>
          <p:cNvSpPr/>
          <p:nvPr/>
        </p:nvSpPr>
        <p:spPr>
          <a:xfrm>
            <a:off x="6998049" y="3251421"/>
            <a:ext cx="16818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NIP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868205" y="4133327"/>
            <a:ext cx="19415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LDN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749637" y="3691402"/>
            <a:ext cx="11128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7881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2"/>
          <a:stretch/>
        </p:blipFill>
        <p:spPr>
          <a:xfrm>
            <a:off x="2381" y="1389450"/>
            <a:ext cx="9141618" cy="552252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Gymnázium Boženy Němcové, HK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Oprava fasády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školství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406221" y="5335480"/>
            <a:ext cx="8409305" cy="1367161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19 mil. Kč vč. 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Památkově chráněná budova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2019/2020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2020/2021 (bude rozděleno na etapy)</a:t>
            </a:r>
          </a:p>
        </p:txBody>
      </p:sp>
    </p:spTree>
    <p:extLst>
      <p:ext uri="{BB962C8B-B14F-4D97-AF65-F5344CB8AC3E}">
        <p14:creationId xmlns:p14="http://schemas.microsoft.com/office/powerpoint/2010/main" val="10073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781"/>
            <a:ext cx="9144000" cy="573187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Gymnázium a SOŠ, Nová Paka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Výstavba sportovní haly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školství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406221" y="5587068"/>
            <a:ext cx="8409305" cy="1115573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40 mil. Kč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2020/2021	probíhá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architektonická soutěž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2021/2022</a:t>
            </a:r>
            <a:endParaRPr lang="cs-CZ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456"/>
            <a:ext cx="9154297" cy="685845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SPŠ, SOŠ a SOU, Hradec Kr., Hradební 1029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Výměna okenních výplní otvorů</a:t>
            </a:r>
            <a:endParaRPr lang="cs-CZ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školství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406221" y="5690795"/>
            <a:ext cx="8409305" cy="1011846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 mil. Kč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Památkově chráněná budova</a:t>
            </a:r>
          </a:p>
        </p:txBody>
      </p:sp>
    </p:spTree>
    <p:extLst>
      <p:ext uri="{BB962C8B-B14F-4D97-AF65-F5344CB8AC3E}">
        <p14:creationId xmlns:p14="http://schemas.microsoft.com/office/powerpoint/2010/main" val="29774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2850" r="4743" b="8841"/>
          <a:stretch/>
        </p:blipFill>
        <p:spPr>
          <a:xfrm>
            <a:off x="-3" y="1266739"/>
            <a:ext cx="9144003" cy="559126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Průmyslová zóna Solnice – Kvasiny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CIRI – oddělení průmyslových zón</a:t>
            </a:r>
            <a:endParaRPr lang="cs-CZ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p</a:t>
            </a:r>
            <a:r>
              <a:rPr lang="cs-CZ" sz="1600" dirty="0" smtClean="0">
                <a:latin typeface="Century Gothic" panose="020B0502020202020204" pitchFamily="34" charset="0"/>
              </a:rPr>
              <a:t>růmyslové zóny</a:t>
            </a:r>
            <a:endParaRPr lang="cs-CZ" sz="1600" dirty="0">
              <a:latin typeface="Century Gothic" panose="020B0502020202020204" pitchFamily="34" charset="0"/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406221" y="5335480"/>
            <a:ext cx="8409305" cy="1367161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3233738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852 mil. Kč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(státní dotace 75 % - MPO)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Rozšíření strategické průmyslové zóny a dopravní infrastruktury Sol –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Kv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Nová komunikace III. tř. + napojení na stávající + nové inženýrské sítě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  <a:tab pos="4305300" algn="l"/>
                <a:tab pos="5743575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2019–2020</a:t>
            </a:r>
          </a:p>
        </p:txBody>
      </p:sp>
    </p:spTree>
    <p:extLst>
      <p:ext uri="{BB962C8B-B14F-4D97-AF65-F5344CB8AC3E}">
        <p14:creationId xmlns:p14="http://schemas.microsoft.com/office/powerpoint/2010/main" val="30066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EDB0619-ADB7-4BEC-BA21-F1CBA0498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" t="-109" r="-290" b="48007"/>
          <a:stretch/>
        </p:blipFill>
        <p:spPr>
          <a:xfrm>
            <a:off x="0" y="812288"/>
            <a:ext cx="9144003" cy="606450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Obchvat Černíkovice – Domašín, II/321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CIRI – oddělení průmyslových zón</a:t>
            </a:r>
            <a:endParaRPr lang="cs-CZ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406221" y="5592932"/>
            <a:ext cx="8409305" cy="110970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135 mil. Kč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(100 %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–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Státní fond dopravní infrastruktury)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 současné době:	Probíhá územní řízení a výkupy pozemků</a:t>
            </a:r>
            <a:endParaRPr lang="cs-CZ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2019–2020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Délka: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1,95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km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p</a:t>
            </a:r>
            <a:r>
              <a:rPr lang="cs-CZ" sz="1600" dirty="0" smtClean="0">
                <a:latin typeface="Century Gothic" panose="020B0502020202020204" pitchFamily="34" charset="0"/>
              </a:rPr>
              <a:t>růmyslové zóny</a:t>
            </a:r>
            <a:endParaRPr lang="cs-CZ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1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FE45672C-4167-41FF-858E-F5B3B3C0A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4" t="2623" r="-16"/>
          <a:stretch/>
        </p:blipFill>
        <p:spPr>
          <a:xfrm>
            <a:off x="-2" y="-10886"/>
            <a:ext cx="9144002" cy="686888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Propojení </a:t>
            </a:r>
            <a:r>
              <a:rPr lang="cs-CZ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prům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zóny Solnice </a:t>
            </a: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cs-CZ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Lipovka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CIRI – oddělení průmyslových zón</a:t>
            </a:r>
            <a:endParaRPr lang="cs-CZ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406221" y="5529943"/>
            <a:ext cx="8409305" cy="1172698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403 mil. Kč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DPH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(100 % – Státní fond dopravní 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infrastruktury)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Nová komunikace III. třídy + napojení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žst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Lipovka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okružní křižovatka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	Realizace: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2019–2020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p</a:t>
            </a:r>
            <a:r>
              <a:rPr lang="cs-CZ" sz="1600" dirty="0" smtClean="0">
                <a:latin typeface="Century Gothic" panose="020B0502020202020204" pitchFamily="34" charset="0"/>
              </a:rPr>
              <a:t>růmyslové zóny</a:t>
            </a:r>
            <a:endParaRPr lang="cs-CZ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24" y="1535185"/>
            <a:ext cx="8797472" cy="380029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Oblastní nemocnice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Jičín</a:t>
            </a:r>
            <a:r>
              <a:rPr lang="cs-CZ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cs-CZ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Novostavba pavilonu A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335480"/>
            <a:ext cx="8409305" cy="1367161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605 mil. Kč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vč.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DPH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(PD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+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stav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+ TDS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cs-CZ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KooBOZP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955925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Výstavba klinických laboratoří a onkologie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Projektování: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naprojektováno (zima 2019–2020: aktualizace PD)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47888" algn="l"/>
                <a:tab pos="3860800" algn="l"/>
                <a:tab pos="5207000" algn="l"/>
              </a:tabLst>
            </a:pP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podzim 2020-2022</a:t>
            </a:r>
          </a:p>
        </p:txBody>
      </p:sp>
    </p:spTree>
    <p:extLst>
      <p:ext uri="{BB962C8B-B14F-4D97-AF65-F5344CB8AC3E}">
        <p14:creationId xmlns:p14="http://schemas.microsoft.com/office/powerpoint/2010/main" val="13102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Akce z rozvoje sociálních služeb</a:t>
            </a: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>
                <a:latin typeface="Century Gothic" panose="020B0502020202020204" pitchFamily="34" charset="0"/>
              </a:rPr>
              <a:t>s</a:t>
            </a:r>
            <a:r>
              <a:rPr lang="cs-CZ" sz="1600" dirty="0" smtClean="0">
                <a:latin typeface="Century Gothic" panose="020B0502020202020204" pitchFamily="34" charset="0"/>
              </a:rPr>
              <a:t>ociální věci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334126" y="2068501"/>
            <a:ext cx="8409305" cy="4350059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400"/>
              </a:spcAft>
              <a:tabLst>
                <a:tab pos="2955925" algn="l"/>
                <a:tab pos="3408363" algn="l"/>
                <a:tab pos="5024438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Domov pro osoby se zdravotním postižením v HK, Roudničce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Cíl:	Podpořit vznik komunitní pobytové služby pro osoby </a:t>
            </a: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mentálním postižením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Realizace:	</a:t>
            </a:r>
            <a:r>
              <a:rPr lang="cs-CZ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2021–2022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Odhad: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53 mil. Kč vč. DPH 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endParaRPr lang="cs-CZ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>
              <a:spcAft>
                <a:spcPts val="400"/>
              </a:spcAft>
              <a:tabLst>
                <a:tab pos="2955925" algn="l"/>
                <a:tab pos="3408363" algn="l"/>
                <a:tab pos="5024438" algn="l"/>
              </a:tabLst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Chráněné bydlení Náchod</a:t>
            </a:r>
            <a:endParaRPr lang="cs-CZ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Cíl: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Zvýšení dostupnosti komunitních pobytových služeb</a:t>
            </a:r>
          </a:p>
          <a:p>
            <a:pPr lvl="1" algn="just">
              <a:spcAft>
                <a:spcPts val="400"/>
              </a:spcAft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 lokalitě Náchod</a:t>
            </a:r>
            <a:endParaRPr lang="cs-CZ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Realizace:	</a:t>
            </a:r>
            <a:r>
              <a:rPr lang="cs-CZ" dirty="0" smtClean="0">
                <a:solidFill>
                  <a:srgbClr val="0060A8"/>
                </a:solidFill>
                <a:latin typeface="Century Gothic" panose="020B0502020202020204" pitchFamily="34" charset="0"/>
              </a:rPr>
              <a:t>2021–2022</a:t>
            </a:r>
            <a:endParaRPr lang="cs-CZ" dirty="0">
              <a:solidFill>
                <a:srgbClr val="0060A8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r>
              <a:rPr lang="cs-CZ" dirty="0">
                <a:solidFill>
                  <a:schemeClr val="tx1"/>
                </a:solidFill>
                <a:latin typeface="Century Gothic" panose="020B0502020202020204" pitchFamily="34" charset="0"/>
              </a:rPr>
              <a:t>Odhad:	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19 </a:t>
            </a:r>
            <a:r>
              <a:rPr lang="cs-CZ" b="1" dirty="0">
                <a:solidFill>
                  <a:schemeClr val="tx1"/>
                </a:solidFill>
                <a:latin typeface="Century Gothic" panose="020B0502020202020204" pitchFamily="34" charset="0"/>
              </a:rPr>
              <a:t>mil. Kč </a:t>
            </a:r>
            <a:r>
              <a:rPr lang="cs-CZ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vč. DPH </a:t>
            </a:r>
            <a:endParaRPr lang="cs-CZ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1616075" algn="l"/>
                <a:tab pos="2955925" algn="l"/>
                <a:tab pos="3408363" algn="l"/>
                <a:tab pos="5024438" algn="l"/>
              </a:tabLst>
            </a:pPr>
            <a:endParaRPr lang="cs-CZ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ývojový diagram: ruční vstup 10"/>
          <p:cNvSpPr>
            <a:spLocks/>
          </p:cNvSpPr>
          <p:nvPr/>
        </p:nvSpPr>
        <p:spPr>
          <a:xfrm flipH="1" flipV="1">
            <a:off x="-1" y="4550034"/>
            <a:ext cx="9144001" cy="690931"/>
          </a:xfrm>
          <a:prstGeom prst="flowChartManualInpu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-1" y="1961966"/>
            <a:ext cx="9144001" cy="258806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2384691"/>
            <a:ext cx="8109610" cy="190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cs-CZ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Děkuji </a:t>
            </a:r>
            <a:r>
              <a:rPr lang="cs-CZ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 </a:t>
            </a:r>
            <a:r>
              <a:rPr lang="cs-CZ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pozornost</a:t>
            </a:r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483974" y="4571998"/>
            <a:ext cx="8109610" cy="6090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cs-CZ" sz="2500" b="1" dirty="0" smtClean="0">
                <a:latin typeface="Century Gothic" panose="020B0502020202020204" pitchFamily="34" charset="0"/>
              </a:rPr>
              <a:t>OBLAST INVESTIC A MAJETKU</a:t>
            </a:r>
            <a:endParaRPr lang="cs-CZ" sz="2500" b="1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46" y="658488"/>
            <a:ext cx="2176706" cy="9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Investice v letech 2020–2023 (plán)</a:t>
            </a:r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42093" y="1557719"/>
            <a:ext cx="494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 smtClean="0">
                <a:latin typeface="Century Gothic" panose="020B0502020202020204" pitchFamily="34" charset="0"/>
              </a:rPr>
              <a:t>Vychází se </a:t>
            </a:r>
            <a:r>
              <a:rPr lang="cs-CZ" sz="2000" dirty="0">
                <a:latin typeface="Century Gothic" panose="020B0502020202020204" pitchFamily="34" charset="0"/>
              </a:rPr>
              <a:t>ze studií a </a:t>
            </a:r>
            <a:r>
              <a:rPr lang="cs-CZ" sz="2000" dirty="0" smtClean="0">
                <a:latin typeface="Century Gothic" panose="020B0502020202020204" pitchFamily="34" charset="0"/>
              </a:rPr>
              <a:t>odhadů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37843"/>
              </p:ext>
            </p:extLst>
          </p:nvPr>
        </p:nvGraphicFramePr>
        <p:xfrm>
          <a:off x="363983" y="1748901"/>
          <a:ext cx="8389399" cy="4705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76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14114" t="8544" r="14762" b="12492"/>
          <a:stretch/>
        </p:blipFill>
        <p:spPr>
          <a:xfrm>
            <a:off x="483974" y="3661543"/>
            <a:ext cx="2760959" cy="306773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Přehled probíhajících a dokončených významných realizací v roce 2019</a:t>
            </a:r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15" y="1896493"/>
            <a:ext cx="5722109" cy="4463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8" y="1540274"/>
            <a:ext cx="1965742" cy="19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1" y="1322773"/>
            <a:ext cx="9277165" cy="560180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Oblastní nemocnice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Náchod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etapa modernizace a </a:t>
            </a: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dostavby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406221" y="5335480"/>
            <a:ext cx="8409305" cy="1367161"/>
          </a:xfrm>
          <a:prstGeom prst="snip2DiagRect">
            <a:avLst/>
          </a:prstGeom>
          <a:solidFill>
            <a:schemeClr val="bg1">
              <a:alpha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Významná investice KHK –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1,6 mld. Kč vč. DPH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(stavební 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pr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Vybudování 2 nových objektů (pavilony K a J)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Probíhá realizace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– dokončení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07/2020 / předání díla 01/2021</a:t>
            </a:r>
            <a:endParaRPr lang="cs-CZ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03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648"/>
            <a:ext cx="9144000" cy="571590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1" y="-1"/>
            <a:ext cx="9144001" cy="1331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74" y="301800"/>
            <a:ext cx="8109610" cy="1020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Oblastní nemocnice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Náchod</a:t>
            </a:r>
            <a:b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cs-CZ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etapa modernizace a </a:t>
            </a:r>
            <a:r>
              <a:rPr lang="cs-CZ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dostavby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avoúhlý trojúhelník 5"/>
          <p:cNvSpPr/>
          <p:nvPr/>
        </p:nvSpPr>
        <p:spPr>
          <a:xfrm flipV="1">
            <a:off x="-2" y="1331648"/>
            <a:ext cx="9144001" cy="41725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83973" y="1246041"/>
            <a:ext cx="7133067" cy="50286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600" dirty="0" smtClean="0">
                <a:latin typeface="Century Gothic" panose="020B0502020202020204" pitchFamily="34" charset="0"/>
              </a:rPr>
              <a:t>zdravotnictví</a:t>
            </a:r>
            <a:endParaRPr lang="cs-CZ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3954</TotalTime>
  <Words>1498</Words>
  <Application>Microsoft Office PowerPoint</Application>
  <PresentationFormat>Předvádění na obrazovce (4:3)</PresentationFormat>
  <Paragraphs>394</Paragraphs>
  <Slides>59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Century Gothic</vt:lpstr>
      <vt:lpstr>Times New Roman</vt:lpstr>
      <vt:lpstr>Wingdings</vt:lpstr>
      <vt:lpstr>Motiv Office</vt:lpstr>
      <vt:lpstr>Přehled významných investic v roce 2019 </vt:lpstr>
      <vt:lpstr>Investiční potřeby</vt:lpstr>
      <vt:lpstr>Akce financované z FRR v roce 2019 (Fond rozvoje a reprodukce)</vt:lpstr>
      <vt:lpstr>Prezentace aplikace PowerPoint</vt:lpstr>
      <vt:lpstr>Akce 2019 financované z evropských a národních programů</vt:lpstr>
      <vt:lpstr>Investice v letech 2020–2023 (plán)</vt:lpstr>
      <vt:lpstr>Přehled probíhajících a dokončených významných realizací v roce 2019</vt:lpstr>
      <vt:lpstr>Oblastní nemocnice Náchod I. etapa modernizace a dostavby</vt:lpstr>
      <vt:lpstr>Oblastní nemocnice Náchod I. etapa modernizace a dostavby</vt:lpstr>
      <vt:lpstr>Gayerova kasárna, HK (Muzeum východních Čech) Stavební úpravy vč. přístavby</vt:lpstr>
      <vt:lpstr>Gayerova kasárna, HK (Muzeum východních Čech) Stavební úpravy vč. přístavby</vt:lpstr>
      <vt:lpstr>Revitalizace pevnosti Dobrošov Oprava pevností a výstavba návštěvnického centra </vt:lpstr>
      <vt:lpstr>Revitalizace pevnosti Dobrošov Oprava pevností a výstavba návštěvnického centra </vt:lpstr>
      <vt:lpstr>Oblastní nemocnice Trutnov Výstavba konsolid. laboratoří a transfúzního oddělení</vt:lpstr>
      <vt:lpstr>Centrum duševního zdraví RIAPS Trutnov  stavební úpravy</vt:lpstr>
      <vt:lpstr>Domov důchodců Pilníkov přístavba</vt:lpstr>
      <vt:lpstr>Nemocnice Broumov Stavební úpravy oddělení JIP (2. etapa)</vt:lpstr>
      <vt:lpstr>Zateplení VOŠ a SPŠ Jičín </vt:lpstr>
      <vt:lpstr>Oblastní nemocnice Jičín Změna vstupu s lékárnou do areálu nemocnice</vt:lpstr>
      <vt:lpstr>SŠIS Dvůr Králové n. L. + muzeum textilu zateplení stávajícího komplexu budov</vt:lpstr>
      <vt:lpstr>Domov V Podzámčí - Chlumec nad Cidl. Výměna okenních a dveřních výplní otvorů</vt:lpstr>
      <vt:lpstr>Výcviková a školící základna pro ZZS KHK Heliport LZS HK</vt:lpstr>
      <vt:lpstr>Akce TRASS (Transformace sociálních služeb) Ústav sociální péče pro mládež Kvasiny</vt:lpstr>
      <vt:lpstr>ON Náchod - úpravy prostor vyšetřoven ultrazvuků, rentgenů, provozních místností</vt:lpstr>
      <vt:lpstr>Další dokončené akce financované z FRR</vt:lpstr>
      <vt:lpstr>Další dokončené akce financované z FRR</vt:lpstr>
      <vt:lpstr>Další dokončené akce financované z FRR</vt:lpstr>
      <vt:lpstr>Další dokončené akce financované z FRR</vt:lpstr>
      <vt:lpstr>Přehled připravených akcí ve fázi výběru dodavatele (zahájení 2020)</vt:lpstr>
      <vt:lpstr>Poradenské a vzdělávací centrum KHK Rekonstrukce pedagog.-psychologické poradny Trutnov</vt:lpstr>
      <vt:lpstr>Regionální muzeum a galerie v Jičíně Demolice + novostavba depozitáře muzea v Robousích</vt:lpstr>
      <vt:lpstr>Domov důchodců Tmavý Důl Novostavba pavilonu</vt:lpstr>
      <vt:lpstr>Domov důchodců Borohrádek Novostavba objektu Domky na Květné</vt:lpstr>
      <vt:lpstr>Vybudování výjezdového stanoviště ZZS KHK v lokalitě Temný Důl </vt:lpstr>
      <vt:lpstr>Gymnázium J. K. Tyla Hradec Králové Rekonstrukce vily vč. parkové úpravy</vt:lpstr>
      <vt:lpstr>Nemocnice Rychnov nad Kněžnou Přístavba a rekonstrukce</vt:lpstr>
      <vt:lpstr>Nemocnice Rychnov nad Kněžnou Přístavba a rekonstrukce</vt:lpstr>
      <vt:lpstr>Nemocnice Rychnov nad Kněžnou Snížení energetické náročnosti objektu DIGP</vt:lpstr>
      <vt:lpstr>Objekt Na Okrouhlíku, Hradec Králové  Zateplení obvod. pláště + výměna okenních výplní</vt:lpstr>
      <vt:lpstr>Budova LDN Hradec Králové Obnova obvod. pláště + výměna špaletových dřev. oken</vt:lpstr>
      <vt:lpstr>Přehled připravených akcí ve fázi projektování (zahájení 2020)</vt:lpstr>
      <vt:lpstr>Barevné domky Hajnice Novostavba</vt:lpstr>
      <vt:lpstr>Domov důchodců Lampertice (Žacléř) Rekonstrukce objektu v Žacléři</vt:lpstr>
      <vt:lpstr>DOZP Česká Skalice Zpracování studie přestavby interiéru</vt:lpstr>
      <vt:lpstr>Centrum rané péče při VOŠ, SŠ, ZŠ a MŠ Štefánikova, Hradec Králové</vt:lpstr>
      <vt:lpstr>Škola pro výuku tlumočníků, HK Modernizace, přístavba</vt:lpstr>
      <vt:lpstr>Nemocnice Broumov Stavební úpravy oddělení LNP (3. etapa)</vt:lpstr>
      <vt:lpstr>Oblastní nemocnice Náchod Rozšíření parkovací kapacity v dolním areálu</vt:lpstr>
      <vt:lpstr>Oblastní nemocnice Náchod Realizace urgentního a centrálního příjmu</vt:lpstr>
      <vt:lpstr>Oblastní nemocnice Náchod Adaptace horního areálu na NIP a LDN</vt:lpstr>
      <vt:lpstr>Gymnázium Boženy Němcové, HK Oprava fasády</vt:lpstr>
      <vt:lpstr>Gymnázium a SOŠ, Nová Paka Výstavba sportovní haly</vt:lpstr>
      <vt:lpstr>SPŠ, SOŠ a SOU, Hradec Kr., Hradební 1029 Výměna okenních výplní otvorů</vt:lpstr>
      <vt:lpstr>Průmyslová zóna Solnice – Kvasiny CIRI – oddělení průmyslových zón</vt:lpstr>
      <vt:lpstr>Obchvat Černíkovice – Domašín, II/321 CIRI – oddělení průmyslových zón</vt:lpstr>
      <vt:lpstr>Propojení prům. zóny Solnice – Lipovka CIRI – oddělení průmyslových zón</vt:lpstr>
      <vt:lpstr>Oblastní nemocnice Jičín Novostavba pavilonu A</vt:lpstr>
      <vt:lpstr>Akce z rozvoje sociálních služeb </vt:lpstr>
      <vt:lpstr>Děkuji za pozornost</vt:lpstr>
    </vt:vector>
  </TitlesOfParts>
  <Company>Krajský úřad Královéhradeckého kraje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Michl Miroslav Ing.</dc:creator>
  <cp:lastModifiedBy>Lechmann Dan Bc.</cp:lastModifiedBy>
  <cp:revision>323</cp:revision>
  <cp:lastPrinted>2018-09-10T13:31:46Z</cp:lastPrinted>
  <dcterms:created xsi:type="dcterms:W3CDTF">2018-03-23T06:08:37Z</dcterms:created>
  <dcterms:modified xsi:type="dcterms:W3CDTF">2019-12-10T07:01:07Z</dcterms:modified>
</cp:coreProperties>
</file>