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7"/>
  </p:handoutMasterIdLst>
  <p:sldIdLst>
    <p:sldId id="262" r:id="rId5"/>
    <p:sldId id="271" r:id="rId6"/>
  </p:sldIdLst>
  <p:sldSz cx="12192000" cy="6858000"/>
  <p:notesSz cx="6735763" cy="98663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6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432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390F18-D13E-432C-82F2-E0F1A56F7B0A}" type="datetimeFigureOut">
              <a:rPr lang="cs-CZ" smtClean="0"/>
              <a:pPr/>
              <a:t>18.4.2018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C967C9-6FEC-46D3-8ACD-AE0A8F22E9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807742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BAF9576-744D-4B2D-982F-5C7372DAF6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B92BDB91-E37D-4EB6-843B-55194CFBB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A4EC5504-63B3-4AC7-8F50-BB1E53BD6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8C91-2BF3-4A5C-957D-DE6A1BF02305}" type="datetimeFigureOut">
              <a:rPr lang="cs-CZ" smtClean="0"/>
              <a:pPr/>
              <a:t>18.4.2018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22599B11-92DA-483A-8926-9D47F9ECE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BE654461-290A-4EBE-A5C8-D52E38602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8FCE-AC79-4708-9A1A-7C6B2D57AA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51881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B3F4BBF-48C5-4AA0-8A8E-855226869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D163D4DD-0832-40BE-8DFB-8A6FC6072D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F3994456-B1F1-4F0D-A5AD-4BDEECBEB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8C91-2BF3-4A5C-957D-DE6A1BF02305}" type="datetimeFigureOut">
              <a:rPr lang="cs-CZ" smtClean="0"/>
              <a:pPr/>
              <a:t>18.4.2018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5E118850-ED5B-4834-AC66-71DC25939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2952CBE0-C3D6-4D76-92B0-E1D2FDF9B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8FCE-AC79-4708-9A1A-7C6B2D57AA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493235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xmlns="" id="{08D9DD9C-0366-4E0B-A8FD-EE54C92092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E9AA4197-FD08-42EE-97AE-B964D17E01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00E2BECE-EE23-4991-A07D-15AF5B95C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8C91-2BF3-4A5C-957D-DE6A1BF02305}" type="datetimeFigureOut">
              <a:rPr lang="cs-CZ" smtClean="0"/>
              <a:pPr/>
              <a:t>18.4.2018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1F118555-1CA5-485C-A826-01EF1E9BF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8C296CAC-66B9-4B51-A8E6-200987479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8FCE-AC79-4708-9A1A-7C6B2D57AA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79688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24AADF7-3475-4CFE-8C25-40935C2B6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D9F46FD2-270D-4883-9BA9-35EBE579D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6B85DE52-4D00-46BA-8F04-E19DA08F5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8C91-2BF3-4A5C-957D-DE6A1BF02305}" type="datetimeFigureOut">
              <a:rPr lang="cs-CZ" smtClean="0"/>
              <a:pPr/>
              <a:t>18.4.2018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3B1C1A12-87AC-4485-93A8-7DEC7C390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2C53B282-CCEE-46FD-8E83-EEDE9B798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8FCE-AC79-4708-9A1A-7C6B2D57AA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90964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A04F5BC-2657-4402-B54A-AB2CC51E8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23B650DB-A4DE-4A69-8F3D-72FD72238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FEB96386-18FC-42DA-B3E9-9F3AA15E2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8C91-2BF3-4A5C-957D-DE6A1BF02305}" type="datetimeFigureOut">
              <a:rPr lang="cs-CZ" smtClean="0"/>
              <a:pPr/>
              <a:t>18.4.2018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6FF16387-0E31-4508-95AF-1E5D7CEFE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54F78C44-A146-4FB7-B916-A05B6038D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8FCE-AC79-4708-9A1A-7C6B2D57AA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64877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220D908-D89C-40CA-AC9F-D6D31B746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EC1F6544-92BB-44A7-8E36-C2D61F5639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xmlns="" id="{F45DB621-45CA-47AB-914A-9B9CAE072D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DB11205B-D601-4F60-B76C-F6E9E94AB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8C91-2BF3-4A5C-957D-DE6A1BF02305}" type="datetimeFigureOut">
              <a:rPr lang="cs-CZ" smtClean="0"/>
              <a:pPr/>
              <a:t>18.4.2018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7897466B-1DE5-475D-9F6E-7BA3CE773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277874BF-2193-48FF-B41D-8895C8D0B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8FCE-AC79-4708-9A1A-7C6B2D57AA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72334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16F883C-C226-4666-8D97-6F2821B2A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08CAC1A6-414D-457B-BB38-8E93AD15B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xmlns="" id="{4A08C60F-1D90-4125-84E0-DA5147167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xmlns="" id="{9CFD72C6-C095-4D4F-A2D4-50AE8DBDAF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xmlns="" id="{F2D58BAB-64FD-4AF8-895C-0307C81F54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xmlns="" id="{C05293D3-1569-4691-87F3-B6984F846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8C91-2BF3-4A5C-957D-DE6A1BF02305}" type="datetimeFigureOut">
              <a:rPr lang="cs-CZ" smtClean="0"/>
              <a:pPr/>
              <a:t>18.4.2018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xmlns="" id="{F0D5BE8A-F48B-449E-825B-0D7EC7A23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xmlns="" id="{B7014E24-58BA-4EB1-808A-44DA909E5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8FCE-AC79-4708-9A1A-7C6B2D57AA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22764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4EFB190-574F-4DEE-A364-3A3580344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EC29686F-9FB9-4917-AA53-868ACFCEE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8C91-2BF3-4A5C-957D-DE6A1BF02305}" type="datetimeFigureOut">
              <a:rPr lang="cs-CZ" smtClean="0"/>
              <a:pPr/>
              <a:t>18.4.2018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DEF7F2DC-B1B2-4AC0-8467-B8B5329AC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7333D44D-266C-4CB3-A81E-FAD23DA31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8FCE-AC79-4708-9A1A-7C6B2D57AA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07545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xmlns="" id="{36D814B1-CC40-4F04-9B87-ACC3B84B2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8C91-2BF3-4A5C-957D-DE6A1BF02305}" type="datetimeFigureOut">
              <a:rPr lang="cs-CZ" smtClean="0"/>
              <a:pPr/>
              <a:t>18.4.2018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5F59C1A1-C883-4629-9596-BE2825DA8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5B1C6801-51A1-4CC6-89C7-D9134E3DD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8FCE-AC79-4708-9A1A-7C6B2D57AA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073937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BB0B3D2-4035-44C8-9238-B489ACF7D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A6B94BC2-69B3-4D23-960B-FD6CFDD2A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xmlns="" id="{F5EE6A51-054C-4031-9E29-2596CAEEAE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DA3C7036-4409-498A-BC9E-05737F244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8C91-2BF3-4A5C-957D-DE6A1BF02305}" type="datetimeFigureOut">
              <a:rPr lang="cs-CZ" smtClean="0"/>
              <a:pPr/>
              <a:t>18.4.2018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53733EAC-3BDD-475E-AB59-576AFE6A3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4D4CC76D-E9B2-4B7C-BB05-C3323CAF5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8FCE-AC79-4708-9A1A-7C6B2D57AA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65732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2F56C16-A76B-473E-9286-2CF0B61D0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xmlns="" id="{C0D42D9F-1EF0-40AD-9B3C-DE94E18299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xmlns="" id="{B7CE0232-A365-4A1A-8C34-0428DC143E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7F8980BC-7C11-4592-AC45-3CCC0D7C0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8C91-2BF3-4A5C-957D-DE6A1BF02305}" type="datetimeFigureOut">
              <a:rPr lang="cs-CZ" smtClean="0"/>
              <a:pPr/>
              <a:t>18.4.2018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D3E06CB7-6372-4B8E-82ED-2055353D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13BC0360-E6F8-482E-BBF4-1EEB51353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68FCE-AC79-4708-9A1A-7C6B2D57AA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72195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>
            <a:extLst>
              <a:ext uri="{FF2B5EF4-FFF2-40B4-BE49-F238E27FC236}">
                <a16:creationId xmlns:a16="http://schemas.microsoft.com/office/drawing/2014/main" xmlns="" id="{884FB023-EE98-4CD9-B788-94ED21CDF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xmlns="" id="{B10F013C-CC94-490A-BD52-FDA1A1DEA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6F7FCE47-6F2B-4ED2-83C6-A015C8DB1D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58C91-2BF3-4A5C-957D-DE6A1BF02305}" type="datetimeFigureOut">
              <a:rPr lang="cs-CZ" smtClean="0"/>
              <a:pPr/>
              <a:t>18.4.2018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6FE2BC82-17A2-4AA9-AFC9-4ED631AE99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67820AFB-9DC5-4939-AF48-A9BD493A9B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68FCE-AC79-4708-9A1A-7C6B2D57AA5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182539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5A933677-C092-4DE0-8431-2FF00AC334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77278"/>
            <a:ext cx="12192000" cy="6858000"/>
          </a:xfrm>
          <a:prstGeom prst="rect">
            <a:avLst/>
          </a:prstGeom>
        </p:spPr>
      </p:pic>
      <p:sp>
        <p:nvSpPr>
          <p:cNvPr id="4" name="Nadpis 3">
            <a:extLst>
              <a:ext uri="{FF2B5EF4-FFF2-40B4-BE49-F238E27FC236}">
                <a16:creationId xmlns:a16="http://schemas.microsoft.com/office/drawing/2014/main" xmlns="" id="{0F737359-C51C-49F6-867D-8C8C8B3A8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1235" y="609707"/>
            <a:ext cx="7738693" cy="899780"/>
          </a:xfrm>
        </p:spPr>
        <p:txBody>
          <a:bodyPr>
            <a:normAutofit/>
          </a:bodyPr>
          <a:lstStyle/>
          <a:p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Dopravní stavby realizované v roce 2017, rekapitulace: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xmlns="" id="{B1AEAA0E-27AC-49CA-B48A-1962E6274D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530358" y="275967"/>
            <a:ext cx="3102841" cy="994135"/>
          </a:xfrm>
          <a:prstGeom prst="rect">
            <a:avLst/>
          </a:prstGeom>
        </p:spPr>
      </p:pic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xmlns="" id="{9541F866-448D-4C9D-AED9-B32AED5A29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52595980"/>
              </p:ext>
            </p:extLst>
          </p:nvPr>
        </p:nvGraphicFramePr>
        <p:xfrm>
          <a:off x="2208120" y="1301651"/>
          <a:ext cx="7257156" cy="4787756"/>
        </p:xfrm>
        <a:graphic>
          <a:graphicData uri="http://schemas.openxmlformats.org/drawingml/2006/table">
            <a:tbl>
              <a:tblPr/>
              <a:tblGrid>
                <a:gridCol w="409643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60721">
                  <a:extLst>
                    <a:ext uri="{9D8B030D-6E8A-4147-A177-3AD203B41FA5}">
                      <a16:colId xmlns:a16="http://schemas.microsoft.com/office/drawing/2014/main" xmlns="" val="3500047186"/>
                    </a:ext>
                  </a:extLst>
                </a:gridCol>
              </a:tblGrid>
              <a:tr h="8545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cs-CZ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Zdroj financování</a:t>
                      </a:r>
                    </a:p>
                    <a:p>
                      <a:pPr algn="l" fontAlgn="b"/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53" marR="7853" marT="7853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ceny v mil. Kč s DPH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53" marR="7853" marT="7853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174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l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IROP</a:t>
                      </a:r>
                    </a:p>
                  </a:txBody>
                  <a:tcPr marL="7853" marR="7853" marT="7853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380,1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53" marR="7853" marT="7853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6693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l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SFDI</a:t>
                      </a:r>
                    </a:p>
                  </a:txBody>
                  <a:tcPr marL="7853" marR="7853" marT="7853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253,9</a:t>
                      </a:r>
                    </a:p>
                  </a:txBody>
                  <a:tcPr marL="7853" marR="7853" marT="7853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4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l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ČP - INTEREG</a:t>
                      </a:r>
                    </a:p>
                  </a:txBody>
                  <a:tcPr marL="7853" marR="7853" marT="7853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36,0</a:t>
                      </a:r>
                    </a:p>
                  </a:txBody>
                  <a:tcPr marL="7853" marR="7853" marT="7853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0467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FRR</a:t>
                      </a:r>
                    </a:p>
                  </a:txBody>
                  <a:tcPr marL="7853" marR="7853" marT="7853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113,0</a:t>
                      </a:r>
                    </a:p>
                  </a:txBody>
                  <a:tcPr marL="7853" marR="7853" marT="7853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40671063"/>
                  </a:ext>
                </a:extLst>
              </a:tr>
              <a:tr h="443785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Průmyslová zóna</a:t>
                      </a:r>
                    </a:p>
                  </a:txBody>
                  <a:tcPr marL="7853" marR="7853" marT="7853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43,8</a:t>
                      </a:r>
                    </a:p>
                  </a:txBody>
                  <a:tcPr marL="7853" marR="7853" marT="7853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3785">
                <a:tc>
                  <a:txBody>
                    <a:bodyPr/>
                    <a:lstStyle/>
                    <a:p>
                      <a:pPr algn="l" fontAlgn="b"/>
                      <a:r>
                        <a:rPr lang="cs-CZ" altLang="cs-CZ" sz="1600" dirty="0">
                          <a:latin typeface="+mn-lt"/>
                        </a:rPr>
                        <a:t>ÚDRŽBA SILNIC 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53" marR="7853" marT="7853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73,0</a:t>
                      </a:r>
                    </a:p>
                  </a:txBody>
                  <a:tcPr marL="7853" marR="7853" marT="7853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37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CELKEM</a:t>
                      </a:r>
                    </a:p>
                  </a:txBody>
                  <a:tcPr marL="7853" marR="7853" marT="7853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899,8</a:t>
                      </a:r>
                    </a:p>
                  </a:txBody>
                  <a:tcPr marL="7853" marR="7853" marT="7853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437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+ Do roku 2018 přechází pod smlouvou</a:t>
                      </a:r>
                    </a:p>
                  </a:txBody>
                  <a:tcPr marL="7853" marR="7853" marT="7853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B0F0"/>
                          </a:solidFill>
                          <a:effectLst/>
                          <a:latin typeface="+mn-lt"/>
                        </a:rPr>
                        <a:t>182,1</a:t>
                      </a:r>
                    </a:p>
                  </a:txBody>
                  <a:tcPr marL="7853" marR="7853" marT="7853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2" name="Obdélník 1"/>
          <p:cNvSpPr/>
          <p:nvPr/>
        </p:nvSpPr>
        <p:spPr>
          <a:xfrm>
            <a:off x="1077533" y="6253430"/>
            <a:ext cx="104291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Clr>
                <a:srgbClr val="0033CC"/>
              </a:buClr>
              <a:buFont typeface="Wingdings" panose="05000000000000000000" pitchFamily="2" charset="2"/>
              <a:buChar char="ü"/>
              <a:defRPr/>
            </a:pPr>
            <a:r>
              <a:rPr lang="cs-CZ" altLang="cs-CZ" dirty="0"/>
              <a:t>Celkem rekonstruováno 112 km silnic a 11 mostů.</a:t>
            </a:r>
          </a:p>
        </p:txBody>
      </p:sp>
      <p:sp>
        <p:nvSpPr>
          <p:cNvPr id="6" name="Obdélník 5"/>
          <p:cNvSpPr/>
          <p:nvPr/>
        </p:nvSpPr>
        <p:spPr>
          <a:xfrm>
            <a:off x="1077533" y="5586981"/>
            <a:ext cx="9843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82031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xmlns="" id="{5A933677-C092-4DE0-8431-2FF00AC334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59657"/>
            <a:ext cx="12192000" cy="6858000"/>
          </a:xfrm>
          <a:prstGeom prst="rect">
            <a:avLst/>
          </a:prstGeom>
        </p:spPr>
      </p:pic>
      <p:sp>
        <p:nvSpPr>
          <p:cNvPr id="4" name="Nadpis 3">
            <a:extLst>
              <a:ext uri="{FF2B5EF4-FFF2-40B4-BE49-F238E27FC236}">
                <a16:creationId xmlns:a16="http://schemas.microsoft.com/office/drawing/2014/main" xmlns="" id="{0F737359-C51C-49F6-867D-8C8C8B3A8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3557" y="729601"/>
            <a:ext cx="7798725" cy="637880"/>
          </a:xfrm>
        </p:spPr>
        <p:txBody>
          <a:bodyPr>
            <a:normAutofit/>
          </a:bodyPr>
          <a:lstStyle/>
          <a:p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Plán dopravních staveb na rok 2018: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xmlns="" id="{5D861D20-2841-487E-A56E-DDF8E4A6A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859" y="2699861"/>
            <a:ext cx="10185398" cy="3642882"/>
          </a:xfrm>
        </p:spPr>
        <p:txBody>
          <a:bodyPr/>
          <a:lstStyle/>
          <a:p>
            <a:endParaRPr lang="cs-CZ" sz="3000" dirty="0">
              <a:latin typeface="DINCE-Light" panose="02000604040000020004" pitchFamily="2" charset="-18"/>
            </a:endParaRPr>
          </a:p>
          <a:p>
            <a:pPr lvl="2"/>
            <a:endParaRPr lang="cs-CZ" sz="2200" dirty="0">
              <a:latin typeface="DINCE-Light" panose="02000604040000020004" pitchFamily="2" charset="-18"/>
            </a:endParaRPr>
          </a:p>
          <a:p>
            <a:endParaRPr lang="cs-CZ" sz="3000" baseline="30000" dirty="0">
              <a:latin typeface="DINCE-Light" panose="02000604040000020004" pitchFamily="2" charset="-18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xmlns="" id="{B1AEAA0E-27AC-49CA-B48A-1962E6274D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530358" y="275967"/>
            <a:ext cx="3102841" cy="994135"/>
          </a:xfrm>
          <a:prstGeom prst="rect">
            <a:avLst/>
          </a:prstGeom>
        </p:spPr>
      </p:pic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xmlns="" id="{D0EF58E8-9931-4F92-923B-B9191E3F2E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1613585"/>
              </p:ext>
            </p:extLst>
          </p:nvPr>
        </p:nvGraphicFramePr>
        <p:xfrm>
          <a:off x="1993557" y="1270102"/>
          <a:ext cx="8435037" cy="5409234"/>
        </p:xfrm>
        <a:graphic>
          <a:graphicData uri="http://schemas.openxmlformats.org/drawingml/2006/table">
            <a:tbl>
              <a:tblPr/>
              <a:tblGrid>
                <a:gridCol w="38119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783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47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7321"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l" fontAlgn="b"/>
                      <a:r>
                        <a:rPr lang="cs-CZ" sz="1600" b="1" u="none" strike="noStrike" dirty="0">
                          <a:effectLst/>
                          <a:latin typeface="Calibri" panose="020F0502020204030204" pitchFamily="34" charset="0"/>
                        </a:rPr>
                        <a:t>Rekapitulace plánu stavebních akcí, podle zdroje financování - ceny v mil. Kč s DPH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451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ctr"/>
                      <a:r>
                        <a:rPr lang="cs-CZ" sz="1600" b="1" u="none" strike="noStrike" dirty="0">
                          <a:effectLst/>
                          <a:latin typeface="Calibri" panose="020F0502020204030204" pitchFamily="34" charset="0"/>
                        </a:rPr>
                        <a:t>Zdroj financování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ctr"/>
                      <a:r>
                        <a:rPr lang="cs-CZ" sz="1600" b="1" u="none" strike="noStrike" dirty="0">
                          <a:effectLst/>
                          <a:latin typeface="Calibri" panose="020F0502020204030204" pitchFamily="34" charset="0"/>
                        </a:rPr>
                        <a:t>Předpokládaná hodnota realizovaných staveb 2018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ctr"/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49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l" fontAlgn="b"/>
                      <a:r>
                        <a:rPr lang="pl-PL" sz="1600" u="none" strike="noStrike" dirty="0">
                          <a:effectLst/>
                          <a:latin typeface="Calibri" panose="020F0502020204030204" pitchFamily="34" charset="0"/>
                        </a:rPr>
                        <a:t>IROP - dokončení z r. 2017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51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l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</a:rPr>
                        <a:t>IROP - nové stavební akce  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517,7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651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l" fontAlgn="b"/>
                      <a:r>
                        <a:rPr lang="cs-CZ" sz="1600" b="1" u="none" strike="noStrike" dirty="0">
                          <a:effectLst/>
                          <a:latin typeface="Calibri" panose="020F0502020204030204" pitchFamily="34" charset="0"/>
                        </a:rPr>
                        <a:t>CELKEM IROP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543,0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"/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549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l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</a:rPr>
                        <a:t>SFDI - dokončení z 2017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549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l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</a:rPr>
                        <a:t>SFDI - nové stavební akce 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651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l" fontAlgn="b"/>
                      <a:r>
                        <a:rPr lang="cs-CZ" sz="1600" b="1" u="none" strike="noStrike" dirty="0">
                          <a:effectLst/>
                          <a:latin typeface="Calibri" panose="020F0502020204030204" pitchFamily="34" charset="0"/>
                        </a:rPr>
                        <a:t>CELKEM SFDI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"/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FRR – dokončení z 2017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81829028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FRR – nové stavební akce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52008362"/>
                  </a:ext>
                </a:extLst>
              </a:tr>
              <a:tr h="2651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l" fontAlgn="b"/>
                      <a:r>
                        <a:rPr lang="cs-CZ" sz="1600" b="1" u="none" strike="noStrike" dirty="0"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  <a:r>
                        <a:rPr lang="cs-CZ" sz="1600" b="1" u="none" strike="noStrike" baseline="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cs-CZ" sz="1600" b="1" u="none" strike="noStrike" dirty="0">
                          <a:effectLst/>
                          <a:latin typeface="Calibri" panose="020F0502020204030204" pitchFamily="34" charset="0"/>
                        </a:rPr>
                        <a:t>FRR 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"/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ČP – INTERREG – dokončení z  2017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2253668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ČP – INTERREG – nové stavební akce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68638212"/>
                  </a:ext>
                </a:extLst>
              </a:tr>
              <a:tr h="2651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l" fontAlgn="b"/>
                      <a:r>
                        <a:rPr lang="cs-CZ" sz="1600" b="1" u="none" strike="noStrike" dirty="0">
                          <a:effectLst/>
                          <a:latin typeface="+mn-lt"/>
                        </a:rPr>
                        <a:t>CELKEM</a:t>
                      </a:r>
                      <a:r>
                        <a:rPr lang="cs-CZ" sz="1600" b="1" u="none" strike="noStrike" baseline="0" dirty="0">
                          <a:effectLst/>
                          <a:latin typeface="+mn-lt"/>
                        </a:rPr>
                        <a:t> </a:t>
                      </a:r>
                      <a:r>
                        <a:rPr lang="cs-CZ" sz="1600" b="1" u="none" strike="noStrike" dirty="0">
                          <a:effectLst/>
                          <a:latin typeface="+mn-lt"/>
                        </a:rPr>
                        <a:t>ČP - INTERREG 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156,5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"/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CELKEM</a:t>
                      </a:r>
                      <a:r>
                        <a:rPr lang="cs-CZ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OPŽP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82663323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altLang="cs-CZ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ÚDRŽBA SILNIC </a:t>
                      </a:r>
                      <a:endParaRPr lang="cs-CZ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Průmyslová zóna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1 354,5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62276074"/>
                  </a:ext>
                </a:extLst>
              </a:tr>
              <a:tr h="26517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+ Do roku 2019-2020 bude přecházet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0" u="none" strike="noStrike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675,0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52F6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735477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80A4C3AD4E1E948832B69D5884A6232" ma:contentTypeVersion="0" ma:contentTypeDescription="Vytvoří nový dokument" ma:contentTypeScope="" ma:versionID="3803f8d6035f469dae9d277e9a3ccbd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91e2fbbf3efe6f5ad217f05f8c142f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B54C3DC-0E3F-4BEF-B111-489FD64721BB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2E687DB-ABB7-4ACA-82AA-74E30BC2E7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F6B140B-A81C-4300-AE6F-E6EDF7EBE9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3194</TotalTime>
  <Words>173</Words>
  <Application>Microsoft Office PowerPoint</Application>
  <PresentationFormat>Vlastní</PresentationFormat>
  <Paragraphs>59</Paragraphs>
  <Slides>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Motiv Office</vt:lpstr>
      <vt:lpstr>Dopravní stavby realizované v roce 2017, rekapitulace:</vt:lpstr>
      <vt:lpstr>Plán dopravních staveb na rok 2018: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Veronika Prchlíková</dc:creator>
  <cp:lastModifiedBy>365</cp:lastModifiedBy>
  <cp:revision>89</cp:revision>
  <cp:lastPrinted>2018-03-27T10:40:41Z</cp:lastPrinted>
  <dcterms:created xsi:type="dcterms:W3CDTF">2017-10-23T14:41:20Z</dcterms:created>
  <dcterms:modified xsi:type="dcterms:W3CDTF">2018-04-18T14:49:23Z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0x010100480A4C3AD4E1E948832B69D5884A6232</vt:lpwstr>
  </property>
</Properties>
</file>