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5" r:id="rId2"/>
    <p:sldId id="293" r:id="rId3"/>
    <p:sldId id="299" r:id="rId4"/>
    <p:sldId id="300" r:id="rId5"/>
    <p:sldId id="294" r:id="rId6"/>
    <p:sldId id="295" r:id="rId7"/>
    <p:sldId id="296" r:id="rId8"/>
    <p:sldId id="297" r:id="rId9"/>
    <p:sldId id="298" r:id="rId1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31" autoAdjust="0"/>
    <p:restoredTop sz="69825" autoAdjust="0"/>
  </p:normalViewPr>
  <p:slideViewPr>
    <p:cSldViewPr snapToGrid="0">
      <p:cViewPr varScale="1">
        <p:scale>
          <a:sx n="80" d="100"/>
          <a:sy n="80" d="100"/>
        </p:scale>
        <p:origin x="174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7EE65B-D38F-4942-ACFA-8AD35CEB0859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A54931-D7CD-4E00-9C1F-186EAA5658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71052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0A560C-E4B5-4C7F-8ADF-D33C119CDC36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59600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Tx/>
              <a:buChar char="-"/>
            </a:pPr>
            <a:endParaRPr lang="cs-CZ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0A560C-E4B5-4C7F-8ADF-D33C119CDC36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87574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Tx/>
              <a:buChar char="-"/>
            </a:pPr>
            <a:endParaRPr lang="cs-CZ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0A560C-E4B5-4C7F-8ADF-D33C119CDC36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77350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Tx/>
              <a:buChar char="-"/>
            </a:pPr>
            <a:endParaRPr lang="cs-CZ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0A560C-E4B5-4C7F-8ADF-D33C119CDC36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58009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Tx/>
              <a:buChar char="-"/>
            </a:pPr>
            <a:endParaRPr lang="cs-CZ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0A560C-E4B5-4C7F-8ADF-D33C119CDC36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653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Tx/>
              <a:buChar char="-"/>
            </a:pPr>
            <a:endParaRPr lang="cs-CZ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0A560C-E4B5-4C7F-8ADF-D33C119CDC36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27347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Tx/>
              <a:buChar char="-"/>
            </a:pPr>
            <a:endParaRPr lang="cs-CZ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0A560C-E4B5-4C7F-8ADF-D33C119CDC36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48033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Tx/>
              <a:buChar char="-"/>
            </a:pPr>
            <a:endParaRPr lang="cs-CZ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0A560C-E4B5-4C7F-8ADF-D33C119CDC36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22336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Tx/>
              <a:buChar char="-"/>
            </a:pPr>
            <a:endParaRPr lang="cs-CZ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0A560C-E4B5-4C7F-8ADF-D33C119CDC36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1372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D72E2A3-B731-4B77-B4F0-85EAABB812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2D56702-3AFA-410C-BC76-1198FDEA49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92AD299-50B4-417C-AB3A-72135AF7D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2329D-21FD-40A9-9D1D-7AC901721D9F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8E3753B-5BC9-4007-A1AE-D1E283389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A8DA9BF-2D53-4537-AE7C-3D1D9B1FF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D5F06-A571-407D-901B-12214A67C2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0653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9471528-45E2-4855-BFC6-38B8586DA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0250565-2C0B-428A-B84D-613EBABD34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9CAEB14-E397-40E3-B5C7-4C395B696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2329D-21FD-40A9-9D1D-7AC901721D9F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C0B57A7-9B72-4DB7-A15E-104A47F8D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1E02AA9-46E6-4B02-A63C-F6131A60D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D5F06-A571-407D-901B-12214A67C2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5879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C2FF0E08-D431-4F54-9550-CAC04DB093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A49EB61-AACA-42C1-A11F-CC71BE50FF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1AE9155-B63E-4B43-99C3-0E5D1D859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2329D-21FD-40A9-9D1D-7AC901721D9F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0DDEA94-D324-4F9E-8A1C-F5D036CC7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964FE63-04B1-456F-A8EF-C6CE50058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D5F06-A571-407D-901B-12214A67C2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7925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69F30B7-9410-4BA4-A758-4C5D0688E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EA3A229-8F11-4F01-A831-6365DD03CF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84050FD-29BE-42AF-97D6-75BBFEF27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2329D-21FD-40A9-9D1D-7AC901721D9F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8C6BD9A-4742-48D6-AC35-68B1649FB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19DD7CC-65A3-41F0-AF0A-6D590756A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D5F06-A571-407D-901B-12214A67C2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5356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4D2607-0018-4259-93DA-3918E07E1F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C6B29A6B-CAFA-43C4-85E0-E33B7C36FA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4040D4E-F62D-4466-8729-0D1C3BD13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2329D-21FD-40A9-9D1D-7AC901721D9F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70CCFF9-270C-46DA-91C9-3C66E3D37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FB6B38F-D802-4AE1-A133-93E543650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D5F06-A571-407D-901B-12214A67C2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5742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EFAC1D-ABC3-45E7-8A7E-E6CE6B340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A673DEC-149F-4357-90EC-4DB81A8BD6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482ABA1D-8D38-4A09-9A10-0F04A158EB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C18ACB1-C633-4029-B694-FE5FF51D8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2329D-21FD-40A9-9D1D-7AC901721D9F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4C91222-84B9-4344-BDDE-C274513D4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F22EDA7-8AA3-4721-89BE-CB9A8D073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D5F06-A571-407D-901B-12214A67C2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4993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569A80-9AA8-44C6-87DB-5DF6A53CF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16525ECC-480F-421A-8859-58BFC91708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EF3434E7-4569-4309-AED2-3F916EDF14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DDF2CB7B-3C02-483B-986F-4456C0AE94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B360AB4C-B139-4946-BC2E-63D8F2DAD0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E03B0713-94AD-4631-A4F4-80A6F3631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2329D-21FD-40A9-9D1D-7AC901721D9F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C622B733-EAE5-44F7-AEC0-4F45B7FB4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2CA1A6DA-0D1E-4443-AC67-42E7E99C4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D5F06-A571-407D-901B-12214A67C2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7668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4A0C3D3-C8DD-4A8D-9D57-C411B8295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0E22D92F-3B04-4AB3-B7CB-36688B371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2329D-21FD-40A9-9D1D-7AC901721D9F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DC61806-9F1D-41BD-8E6E-5CF702CFE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5D91D4B1-B407-464E-8A15-8E3E7AF1E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D5F06-A571-407D-901B-12214A67C2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8225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C81BC67C-735B-4D00-8CB2-1602979E2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2329D-21FD-40A9-9D1D-7AC901721D9F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78F9F2AE-987E-478D-848F-FAC2D2F4E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AF15523-F564-4626-B3FD-771921B1C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D5F06-A571-407D-901B-12214A67C2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9655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DCE953B-DA22-47F6-9A42-474F076B8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7BF0CA6-0142-4C68-9C26-70EFCB418D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A70D1CA3-A301-4448-A225-82253CE807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089F4BC-D65C-4539-9979-BFF23D1F6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2329D-21FD-40A9-9D1D-7AC901721D9F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4144C0D-E7CC-495A-BC7A-B4A6E7176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EE6DB9D-2DA2-46F6-B753-B92AE0E25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D5F06-A571-407D-901B-12214A67C2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0043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BF753C-7123-4446-8CB4-B65C2ACCB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36DBE00B-7BA8-4D14-9711-F714C59EE2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81FA529C-403F-44DF-8209-11693DF1B5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FF44DD1-18AA-4F1F-B753-D83A3BC46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2329D-21FD-40A9-9D1D-7AC901721D9F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1C086AD-A889-4B23-970C-522F80205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C623922-CF94-4B06-BC12-5E6F9B977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D5F06-A571-407D-901B-12214A67C2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8517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BC846210-2133-454A-8DCF-059BA21832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E46BB4E3-B52F-4DC7-87FC-42CFBF9BD2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0E38BC2-60B0-4F8E-BF02-78D2A765E7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D2329D-21FD-40A9-9D1D-7AC901721D9F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7920D02-413C-41F5-9F6B-04EC2C3F10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6947F02-EA36-46C6-A325-EFED1F9245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FD5F06-A571-407D-901B-12214A67C2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5514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865346-8CBC-48B7-A34A-6A463C46AB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7925" y="1642967"/>
            <a:ext cx="10393646" cy="2387600"/>
          </a:xfrm>
        </p:spPr>
        <p:txBody>
          <a:bodyPr>
            <a:normAutofit/>
          </a:bodyPr>
          <a:lstStyle/>
          <a:p>
            <a:pPr algn="l"/>
            <a:r>
              <a:rPr lang="cs-CZ" sz="5400" dirty="0">
                <a:solidFill>
                  <a:srgbClr val="47298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Dostupnost pečovatelských služeb v obcích KHK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7F8F839-12BE-4082-80C7-F5873B6B2E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7925" y="4288145"/>
            <a:ext cx="9144000" cy="1655762"/>
          </a:xfrm>
        </p:spPr>
        <p:txBody>
          <a:bodyPr/>
          <a:lstStyle/>
          <a:p>
            <a:pPr algn="l"/>
            <a:r>
              <a:rPr lang="cs-CZ" dirty="0">
                <a:solidFill>
                  <a:srgbClr val="47298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4. 10. 2021</a:t>
            </a:r>
          </a:p>
          <a:p>
            <a:pPr algn="l"/>
            <a:endParaRPr lang="cs-CZ" dirty="0">
              <a:solidFill>
                <a:srgbClr val="472982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l"/>
            <a:endParaRPr lang="cs-CZ" dirty="0">
              <a:solidFill>
                <a:srgbClr val="472982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4" name="obrázek 2" descr="logo">
            <a:extLst>
              <a:ext uri="{FF2B5EF4-FFF2-40B4-BE49-F238E27FC236}">
                <a16:creationId xmlns:a16="http://schemas.microsoft.com/office/drawing/2014/main" id="{D1368152-4000-4B87-B57D-C45F57BE6423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5780" y="232093"/>
            <a:ext cx="1996440" cy="8902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bdélník 4">
            <a:extLst>
              <a:ext uri="{FF2B5EF4-FFF2-40B4-BE49-F238E27FC236}">
                <a16:creationId xmlns:a16="http://schemas.microsoft.com/office/drawing/2014/main" id="{E6981379-A247-4EAE-86E5-BEE8384835EC}"/>
              </a:ext>
            </a:extLst>
          </p:cNvPr>
          <p:cNvSpPr/>
          <p:nvPr/>
        </p:nvSpPr>
        <p:spPr>
          <a:xfrm>
            <a:off x="900429" y="4021233"/>
            <a:ext cx="10393646" cy="7807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7534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93B270-0ECB-49FD-B401-CC950693A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>
                <a:solidFill>
                  <a:srgbClr val="472982"/>
                </a:solidFill>
              </a:rPr>
              <a:t>Dostupnost pečovatelských služeb v rámci KHK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7ABF96A-0669-4390-B922-7C5E3C70BE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dirty="0"/>
              <a:t>Počet obcí v KHK je 448</a:t>
            </a:r>
          </a:p>
          <a:p>
            <a:pPr algn="just"/>
            <a:r>
              <a:rPr lang="cs-CZ" b="1" dirty="0"/>
              <a:t>Pečovatelská služba byla poskytována ve 257 (57 %)</a:t>
            </a:r>
          </a:p>
          <a:p>
            <a:pPr lvl="1" algn="just"/>
            <a:r>
              <a:rPr lang="cs-CZ" dirty="0"/>
              <a:t>V zajištěných obcích žije 88 % obyvatel KHK</a:t>
            </a:r>
          </a:p>
          <a:p>
            <a:pPr algn="just"/>
            <a:r>
              <a:rPr lang="cs-CZ" dirty="0"/>
              <a:t>189 obcí bylo bez poskytnuté pečovatelské služby </a:t>
            </a:r>
          </a:p>
          <a:p>
            <a:pPr algn="just"/>
            <a:r>
              <a:rPr lang="cs-CZ" b="1" dirty="0"/>
              <a:t>Na finančním zajištění pečovatelských služeb se podílelo 214 obcí (48 %)</a:t>
            </a:r>
          </a:p>
          <a:p>
            <a:pPr lvl="1" algn="just"/>
            <a:r>
              <a:rPr lang="cs-CZ" dirty="0"/>
              <a:t>43 obcí, jejichž občanům byly poskytované služby, jim neposkytovalo finanční podporu</a:t>
            </a:r>
          </a:p>
          <a:p>
            <a:pPr algn="just"/>
            <a:endParaRPr lang="cs-CZ" dirty="0"/>
          </a:p>
          <a:p>
            <a:pPr algn="just"/>
            <a:endParaRPr lang="cs-CZ" b="1" dirty="0"/>
          </a:p>
          <a:p>
            <a:pPr lvl="1" algn="just"/>
            <a:endParaRPr lang="cs-CZ" dirty="0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E1FE32D7-2DA9-4C94-AAA8-B1575C10E824}"/>
              </a:ext>
            </a:extLst>
          </p:cNvPr>
          <p:cNvSpPr/>
          <p:nvPr/>
        </p:nvSpPr>
        <p:spPr>
          <a:xfrm>
            <a:off x="838200" y="1612617"/>
            <a:ext cx="10393646" cy="7807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9739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93B270-0ECB-49FD-B401-CC950693A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>
                <a:solidFill>
                  <a:srgbClr val="472982"/>
                </a:solidFill>
              </a:rPr>
              <a:t>Dostupnost pečovatelských služeb v rámci KHK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E1FE32D7-2DA9-4C94-AAA8-B1575C10E824}"/>
              </a:ext>
            </a:extLst>
          </p:cNvPr>
          <p:cNvSpPr/>
          <p:nvPr/>
        </p:nvSpPr>
        <p:spPr>
          <a:xfrm>
            <a:off x="838200" y="1612617"/>
            <a:ext cx="10393646" cy="7807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graphicFrame>
        <p:nvGraphicFramePr>
          <p:cNvPr id="9" name="Tabulka 8">
            <a:extLst>
              <a:ext uri="{FF2B5EF4-FFF2-40B4-BE49-F238E27FC236}">
                <a16:creationId xmlns:a16="http://schemas.microsoft.com/office/drawing/2014/main" id="{6BC5D95F-1746-48B8-AD64-18739F3A89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0977406"/>
              </p:ext>
            </p:extLst>
          </p:nvPr>
        </p:nvGraphicFramePr>
        <p:xfrm>
          <a:off x="838200" y="1857167"/>
          <a:ext cx="10393653" cy="4446270"/>
        </p:xfrm>
        <a:graphic>
          <a:graphicData uri="http://schemas.openxmlformats.org/drawingml/2006/table">
            <a:tbl>
              <a:tblPr/>
              <a:tblGrid>
                <a:gridCol w="1315453">
                  <a:extLst>
                    <a:ext uri="{9D8B030D-6E8A-4147-A177-3AD203B41FA5}">
                      <a16:colId xmlns:a16="http://schemas.microsoft.com/office/drawing/2014/main" val="2008688580"/>
                    </a:ext>
                  </a:extLst>
                </a:gridCol>
                <a:gridCol w="1134775">
                  <a:extLst>
                    <a:ext uri="{9D8B030D-6E8A-4147-A177-3AD203B41FA5}">
                      <a16:colId xmlns:a16="http://schemas.microsoft.com/office/drawing/2014/main" val="2641531646"/>
                    </a:ext>
                  </a:extLst>
                </a:gridCol>
                <a:gridCol w="1134775">
                  <a:extLst>
                    <a:ext uri="{9D8B030D-6E8A-4147-A177-3AD203B41FA5}">
                      <a16:colId xmlns:a16="http://schemas.microsoft.com/office/drawing/2014/main" val="3471183470"/>
                    </a:ext>
                  </a:extLst>
                </a:gridCol>
                <a:gridCol w="1134775">
                  <a:extLst>
                    <a:ext uri="{9D8B030D-6E8A-4147-A177-3AD203B41FA5}">
                      <a16:colId xmlns:a16="http://schemas.microsoft.com/office/drawing/2014/main" val="2928269831"/>
                    </a:ext>
                  </a:extLst>
                </a:gridCol>
                <a:gridCol w="1134775">
                  <a:extLst>
                    <a:ext uri="{9D8B030D-6E8A-4147-A177-3AD203B41FA5}">
                      <a16:colId xmlns:a16="http://schemas.microsoft.com/office/drawing/2014/main" val="1803251828"/>
                    </a:ext>
                  </a:extLst>
                </a:gridCol>
                <a:gridCol w="1134775">
                  <a:extLst>
                    <a:ext uri="{9D8B030D-6E8A-4147-A177-3AD203B41FA5}">
                      <a16:colId xmlns:a16="http://schemas.microsoft.com/office/drawing/2014/main" val="3139178408"/>
                    </a:ext>
                  </a:extLst>
                </a:gridCol>
                <a:gridCol w="1134775">
                  <a:extLst>
                    <a:ext uri="{9D8B030D-6E8A-4147-A177-3AD203B41FA5}">
                      <a16:colId xmlns:a16="http://schemas.microsoft.com/office/drawing/2014/main" val="943866497"/>
                    </a:ext>
                  </a:extLst>
                </a:gridCol>
                <a:gridCol w="1134775">
                  <a:extLst>
                    <a:ext uri="{9D8B030D-6E8A-4147-A177-3AD203B41FA5}">
                      <a16:colId xmlns:a16="http://schemas.microsoft.com/office/drawing/2014/main" val="139041765"/>
                    </a:ext>
                  </a:extLst>
                </a:gridCol>
                <a:gridCol w="1134775">
                  <a:extLst>
                    <a:ext uri="{9D8B030D-6E8A-4147-A177-3AD203B41FA5}">
                      <a16:colId xmlns:a16="http://schemas.microsoft.com/office/drawing/2014/main" val="2849699826"/>
                    </a:ext>
                  </a:extLst>
                </a:gridCol>
              </a:tblGrid>
              <a:tr h="741045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Okres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obcí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obcí obsluhovaných PS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Zajištěno obcí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obyvatel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Teoreticky zajištěno PS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Teoreticky zajištěno % obyvatel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Odpečované hodiny celkem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Odpečovaných hodin na 1 obyvatele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0855026"/>
                  </a:ext>
                </a:extLst>
              </a:tr>
              <a:tr h="741045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Hradec Králové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7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160 255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140 678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103 562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2224850"/>
                  </a:ext>
                </a:extLst>
              </a:tr>
              <a:tr h="741045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Jičín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77 039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63 629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55 805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0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0744465"/>
                  </a:ext>
                </a:extLst>
              </a:tr>
              <a:tr h="741045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Náchod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112 820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101 804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DA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52 409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1583871"/>
                  </a:ext>
                </a:extLst>
              </a:tr>
              <a:tr h="741045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Rychnov nad Kněžnou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756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78 185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65 988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67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74 269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9742666"/>
                  </a:ext>
                </a:extLst>
              </a:tr>
              <a:tr h="741045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Trutnov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120 022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112 743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62 934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37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47391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75908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93B270-0ECB-49FD-B401-CC950693A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>
                <a:solidFill>
                  <a:srgbClr val="472982"/>
                </a:solidFill>
              </a:rPr>
              <a:t>Závěry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7ABF96A-0669-4390-B922-7C5E3C70BE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dirty="0"/>
              <a:t>Pečovatelská služba není stále ideálně dostupná ve venkovských regionech a malých obcích</a:t>
            </a:r>
          </a:p>
          <a:p>
            <a:pPr algn="just"/>
            <a:r>
              <a:rPr lang="cs-CZ" dirty="0"/>
              <a:t>Nejméně obcí je zajištěno v PO2 Dobruška</a:t>
            </a:r>
          </a:p>
          <a:p>
            <a:pPr algn="just"/>
            <a:r>
              <a:rPr lang="cs-CZ" dirty="0"/>
              <a:t>Nejméně obyvatel potenciálně zajištěných pečovatelskou službou je v PO2 Nechanice</a:t>
            </a:r>
          </a:p>
          <a:p>
            <a:pPr algn="just"/>
            <a:r>
              <a:rPr lang="cs-CZ" dirty="0"/>
              <a:t>Nejvíce hodin pečovatelské služby čerpají v PO2 Rychnov nad Kněžnou, nejméně v PO2 Nechanice a Česká Skalice</a:t>
            </a:r>
          </a:p>
          <a:p>
            <a:pPr lvl="1" algn="just"/>
            <a:r>
              <a:rPr lang="cs-CZ" dirty="0"/>
              <a:t>Stejně i pokud bereme v potaz pouze potenciální klienty pečovatelské služby (senioři v I. až III. stupni závislosti)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E1FE32D7-2DA9-4C94-AAA8-B1575C10E824}"/>
              </a:ext>
            </a:extLst>
          </p:cNvPr>
          <p:cNvSpPr/>
          <p:nvPr/>
        </p:nvSpPr>
        <p:spPr>
          <a:xfrm>
            <a:off x="838200" y="1612617"/>
            <a:ext cx="10393646" cy="7807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0924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93B270-0ECB-49FD-B401-CC950693A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>
                <a:solidFill>
                  <a:srgbClr val="472982"/>
                </a:solidFill>
              </a:rPr>
              <a:t>Dostupnost pečovatelských služeb v rámci KHK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E1FE32D7-2DA9-4C94-AAA8-B1575C10E824}"/>
              </a:ext>
            </a:extLst>
          </p:cNvPr>
          <p:cNvSpPr/>
          <p:nvPr/>
        </p:nvSpPr>
        <p:spPr>
          <a:xfrm>
            <a:off x="838200" y="1612617"/>
            <a:ext cx="10393646" cy="7807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graphicFrame>
        <p:nvGraphicFramePr>
          <p:cNvPr id="26" name="Tabulka 25">
            <a:extLst>
              <a:ext uri="{FF2B5EF4-FFF2-40B4-BE49-F238E27FC236}">
                <a16:creationId xmlns:a16="http://schemas.microsoft.com/office/drawing/2014/main" id="{FFF45A0B-DD78-4C9F-A6DB-A325F6E52F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7745630"/>
              </p:ext>
            </p:extLst>
          </p:nvPr>
        </p:nvGraphicFramePr>
        <p:xfrm>
          <a:off x="838200" y="1810702"/>
          <a:ext cx="10393646" cy="3236595"/>
        </p:xfrm>
        <a:graphic>
          <a:graphicData uri="http://schemas.openxmlformats.org/drawingml/2006/table">
            <a:tbl>
              <a:tblPr/>
              <a:tblGrid>
                <a:gridCol w="1662983">
                  <a:extLst>
                    <a:ext uri="{9D8B030D-6E8A-4147-A177-3AD203B41FA5}">
                      <a16:colId xmlns:a16="http://schemas.microsoft.com/office/drawing/2014/main" val="662571739"/>
                    </a:ext>
                  </a:extLst>
                </a:gridCol>
                <a:gridCol w="1662983">
                  <a:extLst>
                    <a:ext uri="{9D8B030D-6E8A-4147-A177-3AD203B41FA5}">
                      <a16:colId xmlns:a16="http://schemas.microsoft.com/office/drawing/2014/main" val="2557777720"/>
                    </a:ext>
                  </a:extLst>
                </a:gridCol>
                <a:gridCol w="883460">
                  <a:extLst>
                    <a:ext uri="{9D8B030D-6E8A-4147-A177-3AD203B41FA5}">
                      <a16:colId xmlns:a16="http://schemas.microsoft.com/office/drawing/2014/main" val="1887921593"/>
                    </a:ext>
                  </a:extLst>
                </a:gridCol>
                <a:gridCol w="883460">
                  <a:extLst>
                    <a:ext uri="{9D8B030D-6E8A-4147-A177-3AD203B41FA5}">
                      <a16:colId xmlns:a16="http://schemas.microsoft.com/office/drawing/2014/main" val="2416111609"/>
                    </a:ext>
                  </a:extLst>
                </a:gridCol>
                <a:gridCol w="883460">
                  <a:extLst>
                    <a:ext uri="{9D8B030D-6E8A-4147-A177-3AD203B41FA5}">
                      <a16:colId xmlns:a16="http://schemas.microsoft.com/office/drawing/2014/main" val="2112659442"/>
                    </a:ext>
                  </a:extLst>
                </a:gridCol>
                <a:gridCol w="883460">
                  <a:extLst>
                    <a:ext uri="{9D8B030D-6E8A-4147-A177-3AD203B41FA5}">
                      <a16:colId xmlns:a16="http://schemas.microsoft.com/office/drawing/2014/main" val="4195558251"/>
                    </a:ext>
                  </a:extLst>
                </a:gridCol>
                <a:gridCol w="883460">
                  <a:extLst>
                    <a:ext uri="{9D8B030D-6E8A-4147-A177-3AD203B41FA5}">
                      <a16:colId xmlns:a16="http://schemas.microsoft.com/office/drawing/2014/main" val="748152560"/>
                    </a:ext>
                  </a:extLst>
                </a:gridCol>
                <a:gridCol w="883460">
                  <a:extLst>
                    <a:ext uri="{9D8B030D-6E8A-4147-A177-3AD203B41FA5}">
                      <a16:colId xmlns:a16="http://schemas.microsoft.com/office/drawing/2014/main" val="2553442378"/>
                    </a:ext>
                  </a:extLst>
                </a:gridCol>
                <a:gridCol w="883460">
                  <a:extLst>
                    <a:ext uri="{9D8B030D-6E8A-4147-A177-3AD203B41FA5}">
                      <a16:colId xmlns:a16="http://schemas.microsoft.com/office/drawing/2014/main" val="1326566576"/>
                    </a:ext>
                  </a:extLst>
                </a:gridCol>
                <a:gridCol w="883460">
                  <a:extLst>
                    <a:ext uri="{9D8B030D-6E8A-4147-A177-3AD203B41FA5}">
                      <a16:colId xmlns:a16="http://schemas.microsoft.com/office/drawing/2014/main" val="3688785434"/>
                    </a:ext>
                  </a:extLst>
                </a:gridCol>
              </a:tblGrid>
              <a:tr h="790575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Okres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obcí v PO2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obcí obsluhovaných PS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Zajištěno obcí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obyvatel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Teoreticky zajištěno PS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Teoreticky zajištěno % obyvatel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Odpečované hodiny celkem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Odpečovaných hodin na 1 obyvatele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077934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Hradec Králové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Hradec Králové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38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114 031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108 872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D3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91 692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D08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37382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Chlumec nad Cidlinou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Hradec Králové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9 021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825481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Nechanice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Hradec Králové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D7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4 917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2 036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17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664972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Nový Bydžov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Hradec Králové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E8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16 959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14 752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68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5 208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E6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81926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Smiřice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Hradec Králové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D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7 972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7 392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DF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3 172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2A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723598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Třebechovice pod </a:t>
                      </a:r>
                      <a:r>
                        <a:rPr lang="cs-CZ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Orebem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Hradec Králové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D0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7 355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7 304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EC27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3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84114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74058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93B270-0ECB-49FD-B401-CC950693A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>
                <a:solidFill>
                  <a:srgbClr val="472982"/>
                </a:solidFill>
              </a:rPr>
              <a:t>Dostupnost pečovatelských služeb v rámci KHK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E1FE32D7-2DA9-4C94-AAA8-B1575C10E824}"/>
              </a:ext>
            </a:extLst>
          </p:cNvPr>
          <p:cNvSpPr/>
          <p:nvPr/>
        </p:nvSpPr>
        <p:spPr>
          <a:xfrm>
            <a:off x="838200" y="1612617"/>
            <a:ext cx="10393646" cy="7807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61037BCF-922D-437A-B80D-F86954339C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7921141"/>
              </p:ext>
            </p:extLst>
          </p:nvPr>
        </p:nvGraphicFramePr>
        <p:xfrm>
          <a:off x="838200" y="1798637"/>
          <a:ext cx="10393646" cy="2748915"/>
        </p:xfrm>
        <a:graphic>
          <a:graphicData uri="http://schemas.openxmlformats.org/drawingml/2006/table">
            <a:tbl>
              <a:tblPr/>
              <a:tblGrid>
                <a:gridCol w="1662983">
                  <a:extLst>
                    <a:ext uri="{9D8B030D-6E8A-4147-A177-3AD203B41FA5}">
                      <a16:colId xmlns:a16="http://schemas.microsoft.com/office/drawing/2014/main" val="126037841"/>
                    </a:ext>
                  </a:extLst>
                </a:gridCol>
                <a:gridCol w="1662983">
                  <a:extLst>
                    <a:ext uri="{9D8B030D-6E8A-4147-A177-3AD203B41FA5}">
                      <a16:colId xmlns:a16="http://schemas.microsoft.com/office/drawing/2014/main" val="3131977064"/>
                    </a:ext>
                  </a:extLst>
                </a:gridCol>
                <a:gridCol w="883460">
                  <a:extLst>
                    <a:ext uri="{9D8B030D-6E8A-4147-A177-3AD203B41FA5}">
                      <a16:colId xmlns:a16="http://schemas.microsoft.com/office/drawing/2014/main" val="885915076"/>
                    </a:ext>
                  </a:extLst>
                </a:gridCol>
                <a:gridCol w="883460">
                  <a:extLst>
                    <a:ext uri="{9D8B030D-6E8A-4147-A177-3AD203B41FA5}">
                      <a16:colId xmlns:a16="http://schemas.microsoft.com/office/drawing/2014/main" val="1599514716"/>
                    </a:ext>
                  </a:extLst>
                </a:gridCol>
                <a:gridCol w="883460">
                  <a:extLst>
                    <a:ext uri="{9D8B030D-6E8A-4147-A177-3AD203B41FA5}">
                      <a16:colId xmlns:a16="http://schemas.microsoft.com/office/drawing/2014/main" val="2751055968"/>
                    </a:ext>
                  </a:extLst>
                </a:gridCol>
                <a:gridCol w="883460">
                  <a:extLst>
                    <a:ext uri="{9D8B030D-6E8A-4147-A177-3AD203B41FA5}">
                      <a16:colId xmlns:a16="http://schemas.microsoft.com/office/drawing/2014/main" val="3667765195"/>
                    </a:ext>
                  </a:extLst>
                </a:gridCol>
                <a:gridCol w="883460">
                  <a:extLst>
                    <a:ext uri="{9D8B030D-6E8A-4147-A177-3AD203B41FA5}">
                      <a16:colId xmlns:a16="http://schemas.microsoft.com/office/drawing/2014/main" val="2398421410"/>
                    </a:ext>
                  </a:extLst>
                </a:gridCol>
                <a:gridCol w="883460">
                  <a:extLst>
                    <a:ext uri="{9D8B030D-6E8A-4147-A177-3AD203B41FA5}">
                      <a16:colId xmlns:a16="http://schemas.microsoft.com/office/drawing/2014/main" val="119585151"/>
                    </a:ext>
                  </a:extLst>
                </a:gridCol>
                <a:gridCol w="883460">
                  <a:extLst>
                    <a:ext uri="{9D8B030D-6E8A-4147-A177-3AD203B41FA5}">
                      <a16:colId xmlns:a16="http://schemas.microsoft.com/office/drawing/2014/main" val="4157044527"/>
                    </a:ext>
                  </a:extLst>
                </a:gridCol>
                <a:gridCol w="883460">
                  <a:extLst>
                    <a:ext uri="{9D8B030D-6E8A-4147-A177-3AD203B41FA5}">
                      <a16:colId xmlns:a16="http://schemas.microsoft.com/office/drawing/2014/main" val="2374222543"/>
                    </a:ext>
                  </a:extLst>
                </a:gridCol>
              </a:tblGrid>
              <a:tr h="790575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Okres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obcí v PO2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obcí obsluhovaných PS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Zajištěno obcí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obyvatel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Teoreticky zajištěno PS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Teoreticky zajištěno % obyvatel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Odpečované hodiny celkem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Odpečovaných hodin na 1 obyvatele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622934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Hořice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Jičín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B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18 138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F7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6 198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5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382955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Jičín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Jičín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47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29 937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26 735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98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31 333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C5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149115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Kopidlno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Jičín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F7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6 650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5 086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6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7 892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BF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983637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Lázně Bělohrad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Jičín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57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4 819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4 356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A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2 882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D99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49425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Nová Paka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Jičín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57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13 264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10 532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B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6 195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DFA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838356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Sobotka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Jičín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4 231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3 920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F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E6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04956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51041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93B270-0ECB-49FD-B401-CC950693A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>
                <a:solidFill>
                  <a:srgbClr val="472982"/>
                </a:solidFill>
              </a:rPr>
              <a:t>Dostupnost pečovatelských služeb v rámci KHK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E1FE32D7-2DA9-4C94-AAA8-B1575C10E824}"/>
              </a:ext>
            </a:extLst>
          </p:cNvPr>
          <p:cNvSpPr/>
          <p:nvPr/>
        </p:nvSpPr>
        <p:spPr>
          <a:xfrm>
            <a:off x="838200" y="1612617"/>
            <a:ext cx="10393646" cy="7807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8FCD08D9-7C02-41F1-9B96-0A4A54D8AF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7376182"/>
              </p:ext>
            </p:extLst>
          </p:nvPr>
        </p:nvGraphicFramePr>
        <p:xfrm>
          <a:off x="838200" y="1798972"/>
          <a:ext cx="10393646" cy="3752850"/>
        </p:xfrm>
        <a:graphic>
          <a:graphicData uri="http://schemas.openxmlformats.org/drawingml/2006/table">
            <a:tbl>
              <a:tblPr/>
              <a:tblGrid>
                <a:gridCol w="1662983">
                  <a:extLst>
                    <a:ext uri="{9D8B030D-6E8A-4147-A177-3AD203B41FA5}">
                      <a16:colId xmlns:a16="http://schemas.microsoft.com/office/drawing/2014/main" val="1075573943"/>
                    </a:ext>
                  </a:extLst>
                </a:gridCol>
                <a:gridCol w="1662983">
                  <a:extLst>
                    <a:ext uri="{9D8B030D-6E8A-4147-A177-3AD203B41FA5}">
                      <a16:colId xmlns:a16="http://schemas.microsoft.com/office/drawing/2014/main" val="2956664474"/>
                    </a:ext>
                  </a:extLst>
                </a:gridCol>
                <a:gridCol w="883460">
                  <a:extLst>
                    <a:ext uri="{9D8B030D-6E8A-4147-A177-3AD203B41FA5}">
                      <a16:colId xmlns:a16="http://schemas.microsoft.com/office/drawing/2014/main" val="2656618124"/>
                    </a:ext>
                  </a:extLst>
                </a:gridCol>
                <a:gridCol w="883460">
                  <a:extLst>
                    <a:ext uri="{9D8B030D-6E8A-4147-A177-3AD203B41FA5}">
                      <a16:colId xmlns:a16="http://schemas.microsoft.com/office/drawing/2014/main" val="2358505725"/>
                    </a:ext>
                  </a:extLst>
                </a:gridCol>
                <a:gridCol w="883460">
                  <a:extLst>
                    <a:ext uri="{9D8B030D-6E8A-4147-A177-3AD203B41FA5}">
                      <a16:colId xmlns:a16="http://schemas.microsoft.com/office/drawing/2014/main" val="1302781228"/>
                    </a:ext>
                  </a:extLst>
                </a:gridCol>
                <a:gridCol w="883460">
                  <a:extLst>
                    <a:ext uri="{9D8B030D-6E8A-4147-A177-3AD203B41FA5}">
                      <a16:colId xmlns:a16="http://schemas.microsoft.com/office/drawing/2014/main" val="1382173978"/>
                    </a:ext>
                  </a:extLst>
                </a:gridCol>
                <a:gridCol w="883460">
                  <a:extLst>
                    <a:ext uri="{9D8B030D-6E8A-4147-A177-3AD203B41FA5}">
                      <a16:colId xmlns:a16="http://schemas.microsoft.com/office/drawing/2014/main" val="3392580414"/>
                    </a:ext>
                  </a:extLst>
                </a:gridCol>
                <a:gridCol w="883460">
                  <a:extLst>
                    <a:ext uri="{9D8B030D-6E8A-4147-A177-3AD203B41FA5}">
                      <a16:colId xmlns:a16="http://schemas.microsoft.com/office/drawing/2014/main" val="2045215834"/>
                    </a:ext>
                  </a:extLst>
                </a:gridCol>
                <a:gridCol w="883460">
                  <a:extLst>
                    <a:ext uri="{9D8B030D-6E8A-4147-A177-3AD203B41FA5}">
                      <a16:colId xmlns:a16="http://schemas.microsoft.com/office/drawing/2014/main" val="4010337973"/>
                    </a:ext>
                  </a:extLst>
                </a:gridCol>
                <a:gridCol w="883460">
                  <a:extLst>
                    <a:ext uri="{9D8B030D-6E8A-4147-A177-3AD203B41FA5}">
                      <a16:colId xmlns:a16="http://schemas.microsoft.com/office/drawing/2014/main" val="3608024633"/>
                    </a:ext>
                  </a:extLst>
                </a:gridCol>
              </a:tblGrid>
              <a:tr h="790575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Okres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obcí v PO2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obcí obsluhovaných PS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Zajištěno obcí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obyvatel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Teoreticky zajištěno PS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Teoreticky zajištěno % obyvatel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Odpečované hodiny celkem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Odpečovaných hodin na 1 obyvatele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651975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Broumov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Náchod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5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11 868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10 343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68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4 799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2A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438598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Červený Kostelec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Náchod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10 298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10 298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9 418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B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08097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Česká Skalice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Náchod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D7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7 871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7 082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1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094998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Hronov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Náchod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5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10 316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9 407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68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6 334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D9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394477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Jaroměř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Náchod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67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19 134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14 328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4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8 151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E1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225979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Náchod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Náchod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CE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25 555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25 380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EC27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6 523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364326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Nové Město nad Metují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Náchod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47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14 359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12 400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5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8 271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DA9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426338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Police nad Metují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Náchod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D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7 959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7 106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98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5 712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D4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33238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Teplice nad Metují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Náchod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5 460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5 460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2 557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DFA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37967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04244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93B270-0ECB-49FD-B401-CC950693A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472982"/>
                </a:solidFill>
              </a:rPr>
              <a:t>Dostupnost pečovatelských služeb v rámci KHK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E1FE32D7-2DA9-4C94-AAA8-B1575C10E824}"/>
              </a:ext>
            </a:extLst>
          </p:cNvPr>
          <p:cNvSpPr/>
          <p:nvPr/>
        </p:nvSpPr>
        <p:spPr>
          <a:xfrm>
            <a:off x="838200" y="1612617"/>
            <a:ext cx="10393646" cy="7807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0D9B61A9-C54E-4EEA-A310-1D9D586F28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6748317"/>
              </p:ext>
            </p:extLst>
          </p:nvPr>
        </p:nvGraphicFramePr>
        <p:xfrm>
          <a:off x="838200" y="1783715"/>
          <a:ext cx="10393646" cy="4709160"/>
        </p:xfrm>
        <a:graphic>
          <a:graphicData uri="http://schemas.openxmlformats.org/drawingml/2006/table">
            <a:tbl>
              <a:tblPr/>
              <a:tblGrid>
                <a:gridCol w="1662983">
                  <a:extLst>
                    <a:ext uri="{9D8B030D-6E8A-4147-A177-3AD203B41FA5}">
                      <a16:colId xmlns:a16="http://schemas.microsoft.com/office/drawing/2014/main" val="2279877560"/>
                    </a:ext>
                  </a:extLst>
                </a:gridCol>
                <a:gridCol w="1662983">
                  <a:extLst>
                    <a:ext uri="{9D8B030D-6E8A-4147-A177-3AD203B41FA5}">
                      <a16:colId xmlns:a16="http://schemas.microsoft.com/office/drawing/2014/main" val="1381028793"/>
                    </a:ext>
                  </a:extLst>
                </a:gridCol>
                <a:gridCol w="883460">
                  <a:extLst>
                    <a:ext uri="{9D8B030D-6E8A-4147-A177-3AD203B41FA5}">
                      <a16:colId xmlns:a16="http://schemas.microsoft.com/office/drawing/2014/main" val="2123856903"/>
                    </a:ext>
                  </a:extLst>
                </a:gridCol>
                <a:gridCol w="883460">
                  <a:extLst>
                    <a:ext uri="{9D8B030D-6E8A-4147-A177-3AD203B41FA5}">
                      <a16:colId xmlns:a16="http://schemas.microsoft.com/office/drawing/2014/main" val="3944984974"/>
                    </a:ext>
                  </a:extLst>
                </a:gridCol>
                <a:gridCol w="883460">
                  <a:extLst>
                    <a:ext uri="{9D8B030D-6E8A-4147-A177-3AD203B41FA5}">
                      <a16:colId xmlns:a16="http://schemas.microsoft.com/office/drawing/2014/main" val="2283035922"/>
                    </a:ext>
                  </a:extLst>
                </a:gridCol>
                <a:gridCol w="883460">
                  <a:extLst>
                    <a:ext uri="{9D8B030D-6E8A-4147-A177-3AD203B41FA5}">
                      <a16:colId xmlns:a16="http://schemas.microsoft.com/office/drawing/2014/main" val="769340316"/>
                    </a:ext>
                  </a:extLst>
                </a:gridCol>
                <a:gridCol w="883460">
                  <a:extLst>
                    <a:ext uri="{9D8B030D-6E8A-4147-A177-3AD203B41FA5}">
                      <a16:colId xmlns:a16="http://schemas.microsoft.com/office/drawing/2014/main" val="1394154099"/>
                    </a:ext>
                  </a:extLst>
                </a:gridCol>
                <a:gridCol w="883460">
                  <a:extLst>
                    <a:ext uri="{9D8B030D-6E8A-4147-A177-3AD203B41FA5}">
                      <a16:colId xmlns:a16="http://schemas.microsoft.com/office/drawing/2014/main" val="685109379"/>
                    </a:ext>
                  </a:extLst>
                </a:gridCol>
                <a:gridCol w="883460">
                  <a:extLst>
                    <a:ext uri="{9D8B030D-6E8A-4147-A177-3AD203B41FA5}">
                      <a16:colId xmlns:a16="http://schemas.microsoft.com/office/drawing/2014/main" val="2328394450"/>
                    </a:ext>
                  </a:extLst>
                </a:gridCol>
                <a:gridCol w="883460">
                  <a:extLst>
                    <a:ext uri="{9D8B030D-6E8A-4147-A177-3AD203B41FA5}">
                      <a16:colId xmlns:a16="http://schemas.microsoft.com/office/drawing/2014/main" val="1172174759"/>
                    </a:ext>
                  </a:extLst>
                </a:gridCol>
              </a:tblGrid>
              <a:tr h="790575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Okres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obcí v PO2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obcí obsluhovaných PS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Zajištěno obcí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obyvatel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Teoreticky zajištěno PS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Teoreticky zajištěno % obyvatel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Odpečované hodiny celkem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Odpečovaných hodin na 1 obyvatele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21085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Dobruška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Rychnov nad Kněžnou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806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12 643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8 131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47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3 950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E6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526524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Kostelec nad Orlicí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Rychnov nad Kněžnou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B7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12 737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10 453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F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3 947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E6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917572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Opočno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Rychnov nad Kněžnou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0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7 260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5 285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1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4 123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DB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049689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Rokytnice v Orlických horách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Rychnov nad Kněžnou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6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3 412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3 205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A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496098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Rychnov nad Kněžnou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Rychnov nad Kněžnou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B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22 677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20 064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88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50 578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228782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Týniště nad Orlicí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Rychnov nad Kněžnou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12 078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12 078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7 080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DA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142546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Vamberk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Rychnov nad Kněžnou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7 378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6 772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38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3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52116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07866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93B270-0ECB-49FD-B401-CC950693A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>
                <a:solidFill>
                  <a:srgbClr val="472982"/>
                </a:solidFill>
              </a:rPr>
              <a:t>Dostupnost pečovatelských služeb v rámci KHK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E1FE32D7-2DA9-4C94-AAA8-B1575C10E824}"/>
              </a:ext>
            </a:extLst>
          </p:cNvPr>
          <p:cNvSpPr/>
          <p:nvPr/>
        </p:nvSpPr>
        <p:spPr>
          <a:xfrm>
            <a:off x="838200" y="1612617"/>
            <a:ext cx="10393646" cy="7807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6BB2EF5E-7387-4B5A-BD6B-E03E299E83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6383531"/>
              </p:ext>
            </p:extLst>
          </p:nvPr>
        </p:nvGraphicFramePr>
        <p:xfrm>
          <a:off x="838200" y="1805940"/>
          <a:ext cx="10393646" cy="3246120"/>
        </p:xfrm>
        <a:graphic>
          <a:graphicData uri="http://schemas.openxmlformats.org/drawingml/2006/table">
            <a:tbl>
              <a:tblPr/>
              <a:tblGrid>
                <a:gridCol w="1662983">
                  <a:extLst>
                    <a:ext uri="{9D8B030D-6E8A-4147-A177-3AD203B41FA5}">
                      <a16:colId xmlns:a16="http://schemas.microsoft.com/office/drawing/2014/main" val="1830540276"/>
                    </a:ext>
                  </a:extLst>
                </a:gridCol>
                <a:gridCol w="1662983">
                  <a:extLst>
                    <a:ext uri="{9D8B030D-6E8A-4147-A177-3AD203B41FA5}">
                      <a16:colId xmlns:a16="http://schemas.microsoft.com/office/drawing/2014/main" val="1055146361"/>
                    </a:ext>
                  </a:extLst>
                </a:gridCol>
                <a:gridCol w="883460">
                  <a:extLst>
                    <a:ext uri="{9D8B030D-6E8A-4147-A177-3AD203B41FA5}">
                      <a16:colId xmlns:a16="http://schemas.microsoft.com/office/drawing/2014/main" val="2507035875"/>
                    </a:ext>
                  </a:extLst>
                </a:gridCol>
                <a:gridCol w="883460">
                  <a:extLst>
                    <a:ext uri="{9D8B030D-6E8A-4147-A177-3AD203B41FA5}">
                      <a16:colId xmlns:a16="http://schemas.microsoft.com/office/drawing/2014/main" val="2366219773"/>
                    </a:ext>
                  </a:extLst>
                </a:gridCol>
                <a:gridCol w="883460">
                  <a:extLst>
                    <a:ext uri="{9D8B030D-6E8A-4147-A177-3AD203B41FA5}">
                      <a16:colId xmlns:a16="http://schemas.microsoft.com/office/drawing/2014/main" val="1126514345"/>
                    </a:ext>
                  </a:extLst>
                </a:gridCol>
                <a:gridCol w="883460">
                  <a:extLst>
                    <a:ext uri="{9D8B030D-6E8A-4147-A177-3AD203B41FA5}">
                      <a16:colId xmlns:a16="http://schemas.microsoft.com/office/drawing/2014/main" val="665788004"/>
                    </a:ext>
                  </a:extLst>
                </a:gridCol>
                <a:gridCol w="883460">
                  <a:extLst>
                    <a:ext uri="{9D8B030D-6E8A-4147-A177-3AD203B41FA5}">
                      <a16:colId xmlns:a16="http://schemas.microsoft.com/office/drawing/2014/main" val="31040556"/>
                    </a:ext>
                  </a:extLst>
                </a:gridCol>
                <a:gridCol w="883460">
                  <a:extLst>
                    <a:ext uri="{9D8B030D-6E8A-4147-A177-3AD203B41FA5}">
                      <a16:colId xmlns:a16="http://schemas.microsoft.com/office/drawing/2014/main" val="2947884058"/>
                    </a:ext>
                  </a:extLst>
                </a:gridCol>
                <a:gridCol w="883460">
                  <a:extLst>
                    <a:ext uri="{9D8B030D-6E8A-4147-A177-3AD203B41FA5}">
                      <a16:colId xmlns:a16="http://schemas.microsoft.com/office/drawing/2014/main" val="3796575910"/>
                    </a:ext>
                  </a:extLst>
                </a:gridCol>
                <a:gridCol w="883460">
                  <a:extLst>
                    <a:ext uri="{9D8B030D-6E8A-4147-A177-3AD203B41FA5}">
                      <a16:colId xmlns:a16="http://schemas.microsoft.com/office/drawing/2014/main" val="596814491"/>
                    </a:ext>
                  </a:extLst>
                </a:gridCol>
              </a:tblGrid>
              <a:tr h="790575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Okres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obcí v PO2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obcí obsluhovaných PS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Zajištěno obcí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obyvatel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Teoreticky zajištěno PS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Teoreticky zajištěno % obyvatel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Odpečované hodiny celkem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Odpečovaných hodin na 1 obyvatele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72911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Dvůr Králové nad Labem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Trutnov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D4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27 142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26 045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2D1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7 712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E8B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104458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Hostinné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Trutnov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5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8 036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7 469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DE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4 553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DB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410652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Svoboda nad Úpou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Trutnov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6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4 867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4 227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68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2 600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DC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918616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Trutnov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Trutnov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38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40 415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39 027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E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30 313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D28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760711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Úpice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Trutnov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C7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14 082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13 930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4C37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11 841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CE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71094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Vrchlabí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Trutnov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8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20 311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17 043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1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5 089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9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901694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Žacléř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Trutnov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D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5 169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5 002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D7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D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63612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709625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1002</Words>
  <Application>Microsoft Office PowerPoint</Application>
  <PresentationFormat>Širokoúhlá obrazovka</PresentationFormat>
  <Paragraphs>485</Paragraphs>
  <Slides>9</Slides>
  <Notes>9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Cambria</vt:lpstr>
      <vt:lpstr>Motiv Office</vt:lpstr>
      <vt:lpstr>Dostupnost pečovatelských služeb v obcích KHK</vt:lpstr>
      <vt:lpstr>Dostupnost pečovatelských služeb v rámci KHK</vt:lpstr>
      <vt:lpstr>Dostupnost pečovatelských služeb v rámci KHK</vt:lpstr>
      <vt:lpstr>Závěry</vt:lpstr>
      <vt:lpstr>Dostupnost pečovatelských služeb v rámci KHK</vt:lpstr>
      <vt:lpstr>Dostupnost pečovatelských služeb v rámci KHK</vt:lpstr>
      <vt:lpstr>Dostupnost pečovatelských služeb v rámci KHK</vt:lpstr>
      <vt:lpstr>Dostupnost pečovatelských služeb v rámci KHK</vt:lpstr>
      <vt:lpstr>Dostupnost pečovatelských služeb v rámci KHK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Guman Ivan Ing.</dc:creator>
  <cp:lastModifiedBy>Khýn Lukáš Mgr.</cp:lastModifiedBy>
  <cp:revision>33</cp:revision>
  <dcterms:created xsi:type="dcterms:W3CDTF">2021-09-24T22:05:46Z</dcterms:created>
  <dcterms:modified xsi:type="dcterms:W3CDTF">2021-10-13T04:54:09Z</dcterms:modified>
</cp:coreProperties>
</file>