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279" r:id="rId2"/>
    <p:sldId id="292" r:id="rId3"/>
    <p:sldId id="266" r:id="rId4"/>
    <p:sldId id="304" r:id="rId5"/>
    <p:sldId id="289" r:id="rId6"/>
    <p:sldId id="291" r:id="rId7"/>
    <p:sldId id="293" r:id="rId8"/>
    <p:sldId id="305" r:id="rId9"/>
    <p:sldId id="268" r:id="rId10"/>
    <p:sldId id="309" r:id="rId11"/>
    <p:sldId id="275" r:id="rId12"/>
    <p:sldId id="294" r:id="rId13"/>
    <p:sldId id="267" r:id="rId14"/>
    <p:sldId id="270" r:id="rId15"/>
    <p:sldId id="296" r:id="rId16"/>
    <p:sldId id="295" r:id="rId17"/>
    <p:sldId id="281" r:id="rId18"/>
    <p:sldId id="284" r:id="rId19"/>
    <p:sldId id="297" r:id="rId20"/>
    <p:sldId id="306" r:id="rId21"/>
    <p:sldId id="271" r:id="rId22"/>
    <p:sldId id="298" r:id="rId23"/>
    <p:sldId id="307" r:id="rId24"/>
    <p:sldId id="299" r:id="rId25"/>
    <p:sldId id="308" r:id="rId26"/>
    <p:sldId id="301" r:id="rId27"/>
    <p:sldId id="302" r:id="rId28"/>
    <p:sldId id="283" r:id="rId29"/>
    <p:sldId id="264" r:id="rId30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82">
          <p15:clr>
            <a:srgbClr val="A4A3A4"/>
          </p15:clr>
        </p15:guide>
        <p15:guide id="2" pos="48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529C"/>
    <a:srgbClr val="FFFF00"/>
    <a:srgbClr val="CCCCCC"/>
    <a:srgbClr val="5FA4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84" autoAdjust="0"/>
    <p:restoredTop sz="94660"/>
  </p:normalViewPr>
  <p:slideViewPr>
    <p:cSldViewPr snapToGrid="0" snapToObjects="1">
      <p:cViewPr varScale="1">
        <p:scale>
          <a:sx n="110" d="100"/>
          <a:sy n="110" d="100"/>
        </p:scale>
        <p:origin x="1674" y="114"/>
      </p:cViewPr>
      <p:guideLst>
        <p:guide orient="horz" pos="3382"/>
        <p:guide pos="48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24D319-7988-0C47-A5AD-1F558D33A394}" type="datetimeFigureOut">
              <a:rPr lang="en-US" smtClean="0"/>
              <a:t>6/5/2018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6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6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36DEBE-37C2-3D4C-B405-6A6964797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9328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6DD4C1-CE3B-8245-AB32-946652F98E9B}" type="datetimeFigureOut">
              <a:rPr lang="en-US" smtClean="0"/>
              <a:t>6/5/2018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15790"/>
            <a:ext cx="5608320" cy="418338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6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6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1A35AD-0B81-F94A-83A1-9125CBB4FF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6195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0005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15082"/>
            <a:ext cx="7772400" cy="1997296"/>
          </a:xfrm>
        </p:spPr>
        <p:txBody>
          <a:bodyPr anchor="t">
            <a:normAutofit/>
          </a:bodyPr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386972"/>
            <a:ext cx="6400800" cy="570201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5FA4E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685800" y="3309620"/>
            <a:ext cx="6632575" cy="145256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 hasCustomPrompt="1"/>
          </p:nvPr>
        </p:nvSpPr>
        <p:spPr>
          <a:xfrm>
            <a:off x="156851" y="6356350"/>
            <a:ext cx="2006600" cy="369888"/>
          </a:xfrm>
        </p:spPr>
        <p:txBody>
          <a:bodyPr/>
          <a:lstStyle>
            <a:lvl1pPr>
              <a:defRPr>
                <a:solidFill>
                  <a:srgbClr val="CCCCCC"/>
                </a:solidFill>
              </a:defRPr>
            </a:lvl1pPr>
          </a:lstStyle>
          <a:p>
            <a:pPr lvl="0"/>
            <a:fld id="{A8AD1661-3A61-224B-91E0-4B126FC883AF}" type="datetime1">
              <a:rPr lang="en-US" smtClean="0"/>
              <a:t>11/14/2016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9806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6375" y="1306874"/>
            <a:ext cx="7700425" cy="4819290"/>
          </a:xfrm>
        </p:spPr>
        <p:txBody>
          <a:bodyPr/>
          <a:lstStyle>
            <a:lvl1pPr>
              <a:defRPr sz="1800"/>
            </a:lvl1pPr>
            <a:lvl2pPr marL="628650" indent="-171450">
              <a:defRPr sz="2000" b="1"/>
            </a:lvl2pPr>
            <a:lvl3pPr marL="1073150" indent="-158750">
              <a:defRPr sz="1600"/>
            </a:lvl3pPr>
            <a:lvl4pPr marL="1528763" indent="-157163">
              <a:defRPr sz="1600"/>
            </a:lvl4pPr>
            <a:lvl5pPr marL="1973263" indent="-144463">
              <a:defRPr sz="16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Hradec </a:t>
            </a:r>
            <a:r>
              <a:rPr lang="en-US" dirty="0" err="1" smtClean="0"/>
              <a:t>Králové</a:t>
            </a:r>
            <a:r>
              <a:rPr lang="en-US" dirty="0" smtClean="0"/>
              <a:t>, 13.3.2017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223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24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Hradec </a:t>
            </a:r>
            <a:r>
              <a:rPr lang="en-US" dirty="0" err="1" smtClean="0"/>
              <a:t>Králové</a:t>
            </a:r>
            <a:r>
              <a:rPr lang="en-US" dirty="0" smtClean="0"/>
              <a:t>, 13.3.2017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0490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Hradec </a:t>
            </a:r>
            <a:r>
              <a:rPr lang="en-US" dirty="0" err="1" smtClean="0"/>
              <a:t>Králové</a:t>
            </a:r>
            <a:r>
              <a:rPr lang="en-US" dirty="0" smtClean="0"/>
              <a:t>, 13.3.2017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527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Hradec </a:t>
            </a:r>
            <a:r>
              <a:rPr lang="en-US" dirty="0" err="1" smtClean="0"/>
              <a:t>Králové</a:t>
            </a:r>
            <a:r>
              <a:rPr lang="en-US" dirty="0" smtClean="0"/>
              <a:t>, 13.3.2017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3580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Hradec </a:t>
            </a:r>
            <a:r>
              <a:rPr lang="en-US" dirty="0" err="1" smtClean="0"/>
              <a:t>Králové</a:t>
            </a:r>
            <a:r>
              <a:rPr lang="en-US" dirty="0" smtClean="0"/>
              <a:t>, 13.3.2017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7752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Hradec </a:t>
            </a:r>
            <a:r>
              <a:rPr lang="en-US" dirty="0" err="1" smtClean="0"/>
              <a:t>Králové</a:t>
            </a:r>
            <a:r>
              <a:rPr lang="en-US" dirty="0" smtClean="0"/>
              <a:t>, 13.3.2017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6290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6341" y="1264906"/>
            <a:ext cx="7383470" cy="1470025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Hradec </a:t>
            </a:r>
            <a:r>
              <a:rPr lang="en-US" dirty="0" err="1" smtClean="0"/>
              <a:t>Králové</a:t>
            </a:r>
            <a:r>
              <a:rPr lang="en-US" dirty="0" smtClean="0"/>
              <a:t>, 13.3.2017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Subtitle 2"/>
          <p:cNvSpPr txBox="1">
            <a:spLocks/>
          </p:cNvSpPr>
          <p:nvPr userDrawn="1"/>
        </p:nvSpPr>
        <p:spPr>
          <a:xfrm>
            <a:off x="169747" y="5840002"/>
            <a:ext cx="3312170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Centrum pro regionální rozvoj České republiky</a:t>
            </a:r>
          </a:p>
        </p:txBody>
      </p:sp>
      <p:sp>
        <p:nvSpPr>
          <p:cNvPr id="14" name="Subtitle 2"/>
          <p:cNvSpPr txBox="1">
            <a:spLocks/>
          </p:cNvSpPr>
          <p:nvPr userDrawn="1"/>
        </p:nvSpPr>
        <p:spPr>
          <a:xfrm>
            <a:off x="3268138" y="5840002"/>
            <a:ext cx="3191932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200" b="1" dirty="0" smtClean="0"/>
              <a:t>U </a:t>
            </a:r>
            <a:r>
              <a:rPr lang="en-US" sz="1200" b="1" dirty="0" err="1" smtClean="0"/>
              <a:t>Nákladového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nádraží</a:t>
            </a:r>
            <a:r>
              <a:rPr lang="en-US" sz="1200" b="1" dirty="0" smtClean="0"/>
              <a:t> 3144/4, 130 00 </a:t>
            </a:r>
            <a:r>
              <a:rPr lang="en-US" sz="1200" b="1" dirty="0" err="1" smtClean="0"/>
              <a:t>Praha</a:t>
            </a:r>
            <a:r>
              <a:rPr lang="en-US" sz="1200" b="1" dirty="0" smtClean="0"/>
              <a:t> 3</a:t>
            </a:r>
            <a:endParaRPr lang="cs-CZ" sz="1200" b="0" dirty="0" smtClean="0">
              <a:solidFill>
                <a:schemeClr val="bg1"/>
              </a:solidFill>
            </a:endParaRPr>
          </a:p>
        </p:txBody>
      </p:sp>
      <p:sp>
        <p:nvSpPr>
          <p:cNvPr id="15" name="Subtitle 2"/>
          <p:cNvSpPr txBox="1">
            <a:spLocks/>
          </p:cNvSpPr>
          <p:nvPr userDrawn="1"/>
        </p:nvSpPr>
        <p:spPr>
          <a:xfrm>
            <a:off x="6479130" y="5840002"/>
            <a:ext cx="1747402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dirty="0" smtClean="0">
                <a:solidFill>
                  <a:schemeClr val="bg1"/>
                </a:solidFill>
              </a:rPr>
              <a:t>tel.: +420 </a:t>
            </a:r>
            <a:r>
              <a:rPr lang="is-IS" sz="1200" b="1" dirty="0" smtClean="0"/>
              <a:t>225 855 321</a:t>
            </a:r>
            <a:endParaRPr lang="cs-CZ" sz="1200" b="0" dirty="0" smtClean="0">
              <a:solidFill>
                <a:schemeClr val="bg1"/>
              </a:solidFill>
            </a:endParaRPr>
          </a:p>
        </p:txBody>
      </p:sp>
      <p:sp>
        <p:nvSpPr>
          <p:cNvPr id="16" name="Subtitle 2"/>
          <p:cNvSpPr txBox="1">
            <a:spLocks/>
          </p:cNvSpPr>
          <p:nvPr userDrawn="1"/>
        </p:nvSpPr>
        <p:spPr>
          <a:xfrm>
            <a:off x="8116035" y="5828841"/>
            <a:ext cx="1000451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kern="1200" dirty="0" err="1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www.crr.cz</a:t>
            </a:r>
            <a:endParaRPr lang="cs-CZ" sz="1200" b="0" kern="1200" dirty="0" smtClean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1074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0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62310"/>
            <a:ext cx="8229600" cy="8226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6374" y="1306873"/>
            <a:ext cx="7675766" cy="4806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7451" y="6356350"/>
            <a:ext cx="52923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529C"/>
                </a:solidFill>
              </a:defRPr>
            </a:lvl1pPr>
          </a:lstStyle>
          <a:p>
            <a:r>
              <a:rPr lang="en-US" dirty="0" smtClean="0"/>
              <a:t>Hradec </a:t>
            </a:r>
            <a:r>
              <a:rPr lang="en-US" dirty="0" err="1" smtClean="0"/>
              <a:t>Králové</a:t>
            </a:r>
            <a:r>
              <a:rPr lang="en-US" dirty="0" smtClean="0"/>
              <a:t>, 13.3.2017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183137" y="6356349"/>
            <a:ext cx="5004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529C"/>
                </a:solidFill>
              </a:defRPr>
            </a:lvl1pPr>
          </a:lstStyle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051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7" r:id="rId7"/>
    <p:sldLayoutId id="2147483660" r:id="rId8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457200" rtl="0" eaLnBrk="1" latinLnBrk="0" hangingPunct="1">
        <a:spcBef>
          <a:spcPct val="0"/>
        </a:spcBef>
        <a:buNone/>
        <a:defRPr sz="3600" b="1" kern="1200">
          <a:solidFill>
            <a:srgbClr val="00529C"/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lnSpc>
          <a:spcPct val="100000"/>
        </a:lnSpc>
        <a:spcBef>
          <a:spcPct val="20000"/>
        </a:spcBef>
        <a:spcAft>
          <a:spcPts val="200"/>
        </a:spcAft>
        <a:buFont typeface="Arial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4025" indent="-187325" algn="l" defTabSz="457200" rtl="0" eaLnBrk="1" latinLnBrk="0" hangingPunct="1">
        <a:lnSpc>
          <a:spcPct val="100000"/>
        </a:lnSpc>
        <a:spcBef>
          <a:spcPts val="1680"/>
        </a:spcBef>
        <a:spcAft>
          <a:spcPts val="0"/>
        </a:spcAft>
        <a:buFont typeface="Arial"/>
        <a:buChar char="•"/>
        <a:defRPr sz="2000" b="1" kern="1200">
          <a:solidFill>
            <a:srgbClr val="00529C"/>
          </a:solidFill>
          <a:latin typeface="+mn-lt"/>
          <a:ea typeface="+mn-ea"/>
          <a:cs typeface="+mn-cs"/>
        </a:defRPr>
      </a:lvl2pPr>
      <a:lvl3pPr marL="720725" indent="-187325" algn="l" defTabSz="457200" rtl="0" eaLnBrk="1" latinLnBrk="0" hangingPunct="1">
        <a:lnSpc>
          <a:spcPct val="100000"/>
        </a:lnSpc>
        <a:spcBef>
          <a:spcPts val="700"/>
        </a:spcBef>
        <a:spcAft>
          <a:spcPts val="0"/>
        </a:spcAft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87425" indent="-187325" algn="l" defTabSz="4572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Font typeface="Arial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4125" indent="-173038" algn="l" defTabSz="4572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Font typeface="Arial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rr.cz/cs/eus/mzdove-sazby-typovych-pozic/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rr.cz/cs/eus/nalezitosti-dokladovani/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rr.cz/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rr.cz/cs/eus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rr.cz/cs/eus/" TargetMode="External"/><Relationship Id="rId2" Type="http://schemas.openxmlformats.org/officeDocument/2006/relationships/hyperlink" Target="http://www.crr.cz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cz-pl.eu/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3999" cy="1232784"/>
          </a:xfrm>
          <a:solidFill>
            <a:schemeClr val="bg1"/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 smtClean="0"/>
              <a:t>Hradec Králové, 12.6.2018</a:t>
            </a:r>
            <a:endParaRPr lang="en-US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63864"/>
            <a:ext cx="9144000" cy="875891"/>
          </a:xfrm>
          <a:prstGeom prst="rect">
            <a:avLst/>
          </a:prstGeom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252549" y="1722617"/>
            <a:ext cx="8752114" cy="378120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s-CZ" altLang="cs-CZ" sz="3200" dirty="0" smtClean="0"/>
              <a:t>Operační program </a:t>
            </a:r>
            <a:br>
              <a:rPr lang="cs-CZ" altLang="cs-CZ" sz="3200" dirty="0" smtClean="0"/>
            </a:br>
            <a:r>
              <a:rPr lang="cs-CZ" altLang="cs-CZ" sz="3200" dirty="0" smtClean="0"/>
              <a:t>INTERREG V-A Česká republika – Polsko</a:t>
            </a:r>
            <a:r>
              <a:rPr lang="cs-CZ" altLang="cs-CZ" dirty="0" smtClean="0"/>
              <a:t/>
            </a:r>
            <a:br>
              <a:rPr lang="cs-CZ" altLang="cs-CZ" dirty="0" smtClean="0"/>
            </a:br>
            <a:r>
              <a:rPr lang="cs-CZ" altLang="cs-CZ" sz="3200" dirty="0" smtClean="0"/>
              <a:t>programové období 2014 – 2020</a:t>
            </a:r>
            <a:br>
              <a:rPr lang="cs-CZ" altLang="cs-CZ" sz="3200" dirty="0" smtClean="0"/>
            </a:br>
            <a:r>
              <a:rPr lang="cs-CZ" altLang="cs-CZ" sz="3200" dirty="0" smtClean="0"/>
              <a:t/>
            </a:r>
            <a:br>
              <a:rPr lang="cs-CZ" altLang="cs-CZ" sz="3200" dirty="0" smtClean="0"/>
            </a:br>
            <a:r>
              <a:rPr lang="cs-CZ" altLang="cs-CZ" sz="3200" dirty="0" smtClean="0"/>
              <a:t>	</a:t>
            </a:r>
            <a:r>
              <a:rPr lang="cs-CZ" altLang="cs-CZ" dirty="0" smtClean="0"/>
              <a:t>SEMINÁŘ PRO PŘÍJEMCE</a:t>
            </a:r>
            <a:br>
              <a:rPr lang="cs-CZ" altLang="cs-CZ" dirty="0" smtClean="0"/>
            </a:br>
            <a:r>
              <a:rPr lang="cs-CZ" altLang="cs-CZ" dirty="0" smtClean="0"/>
              <a:t/>
            </a:r>
            <a:br>
              <a:rPr lang="cs-CZ" altLang="cs-CZ" dirty="0" smtClean="0"/>
            </a:br>
            <a:r>
              <a:rPr lang="cs-CZ" altLang="cs-CZ" dirty="0" smtClean="0"/>
              <a:t>Hradec Králové</a:t>
            </a:r>
            <a:r>
              <a:rPr lang="cs-CZ" altLang="cs-CZ" sz="3200" dirty="0" smtClean="0"/>
              <a:t>, 12. 6. 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0634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b="1" dirty="0">
                <a:solidFill>
                  <a:srgbClr val="FF0000"/>
                </a:solidFill>
              </a:rPr>
              <a:t>Prohlášení o způsobu </a:t>
            </a:r>
            <a:r>
              <a:rPr lang="cs-CZ" dirty="0"/>
              <a:t>vedení oddělené účetní evidence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b="1" dirty="0">
                <a:solidFill>
                  <a:srgbClr val="FF0000"/>
                </a:solidFill>
              </a:rPr>
              <a:t>Prohlášení k DPH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b="1" dirty="0">
                <a:solidFill>
                  <a:srgbClr val="FF0000"/>
                </a:solidFill>
              </a:rPr>
              <a:t>Seznam výdajů vynaložených mimo podporované území, </a:t>
            </a:r>
            <a:r>
              <a:rPr lang="cs-CZ" dirty="0"/>
              <a:t>je-li pro projekt relevantní	</a:t>
            </a:r>
            <a:endParaRPr lang="cs-CZ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b="1" dirty="0" smtClean="0">
                <a:solidFill>
                  <a:srgbClr val="FF0000"/>
                </a:solidFill>
              </a:rPr>
              <a:t>Seznam všech jiných peněžních příjmů </a:t>
            </a:r>
            <a:r>
              <a:rPr lang="cs-CZ" dirty="0" smtClean="0"/>
              <a:t>(připadajících na způsobilé a nezpůsobilé výdaje), jsou-li pro projekt relevantní (a nejsou-li uvedeny přímo v MS2014+).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Při nárokování prvního výdaje na základě </a:t>
            </a:r>
            <a:r>
              <a:rPr lang="cs-CZ" dirty="0" smtClean="0">
                <a:solidFill>
                  <a:srgbClr val="FF0000"/>
                </a:solidFill>
              </a:rPr>
              <a:t>smlouvy/objednávky</a:t>
            </a:r>
            <a:r>
              <a:rPr lang="cs-CZ" dirty="0" smtClean="0"/>
              <a:t>, jejíž plnění je </a:t>
            </a:r>
            <a:r>
              <a:rPr lang="cs-CZ" b="1" dirty="0" smtClean="0">
                <a:solidFill>
                  <a:srgbClr val="FF0000"/>
                </a:solidFill>
              </a:rPr>
              <a:t>vyšší než </a:t>
            </a:r>
            <a:r>
              <a:rPr lang="cs-CZ" b="1" smtClean="0">
                <a:solidFill>
                  <a:srgbClr val="FF0000"/>
                </a:solidFill>
              </a:rPr>
              <a:t>50.000 Kč </a:t>
            </a:r>
            <a:r>
              <a:rPr lang="cs-CZ" b="1" dirty="0" smtClean="0">
                <a:solidFill>
                  <a:srgbClr val="FF0000"/>
                </a:solidFill>
              </a:rPr>
              <a:t>bez DPH </a:t>
            </a:r>
            <a:r>
              <a:rPr lang="cs-CZ" dirty="0" smtClean="0"/>
              <a:t>je nutné </a:t>
            </a:r>
            <a:r>
              <a:rPr lang="cs-CZ" b="1" dirty="0" smtClean="0">
                <a:solidFill>
                  <a:srgbClr val="FF0000"/>
                </a:solidFill>
              </a:rPr>
              <a:t>doložit zveřejnění  v Registru smluv</a:t>
            </a:r>
            <a:r>
              <a:rPr lang="cs-CZ" dirty="0" smtClean="0"/>
              <a:t>, pokud se na ně tato povinnost vztahuje v souladu se zák. č. 340/2015 Sb. (zákon o registru smluv).  </a:t>
            </a:r>
            <a:r>
              <a:rPr lang="cs-CZ" dirty="0"/>
              <a:t>		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Hradec </a:t>
            </a:r>
            <a:r>
              <a:rPr lang="en-US" dirty="0" err="1" smtClean="0"/>
              <a:t>Králové</a:t>
            </a:r>
            <a:r>
              <a:rPr lang="en-US" dirty="0" smtClean="0"/>
              <a:t>, 1</a:t>
            </a:r>
            <a:r>
              <a:rPr lang="cs-CZ" dirty="0" smtClean="0"/>
              <a:t>2</a:t>
            </a:r>
            <a:r>
              <a:rPr lang="en-US" dirty="0" smtClean="0"/>
              <a:t>.</a:t>
            </a:r>
            <a:r>
              <a:rPr lang="cs-CZ" dirty="0" smtClean="0"/>
              <a:t>6</a:t>
            </a:r>
            <a:r>
              <a:rPr lang="en-US" dirty="0" smtClean="0"/>
              <a:t>.201</a:t>
            </a:r>
            <a:r>
              <a:rPr lang="cs-CZ" dirty="0" smtClean="0"/>
              <a:t>8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Dokumenty ke kontrole na úrovni partnera </a:t>
            </a:r>
            <a:r>
              <a:rPr lang="cs-CZ" b="0" dirty="0"/>
              <a:t>(kontrola dílčí části projektu) </a:t>
            </a:r>
            <a:r>
              <a:rPr lang="cs-CZ" b="0" dirty="0">
                <a:solidFill>
                  <a:srgbClr val="FF0000"/>
                </a:solidFill>
              </a:rPr>
              <a:t>přes    </a:t>
            </a:r>
            <a:r>
              <a:rPr lang="cs-CZ" dirty="0">
                <a:solidFill>
                  <a:srgbClr val="FF0000"/>
                </a:solidFill>
              </a:rPr>
              <a:t>IS KP </a:t>
            </a:r>
            <a:r>
              <a:rPr lang="cs-CZ" dirty="0" smtClean="0">
                <a:solidFill>
                  <a:srgbClr val="FF0000"/>
                </a:solidFill>
              </a:rPr>
              <a:t>14+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31759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2400" dirty="0" smtClean="0"/>
              <a:t>výdaje jsou způsobilé ode </a:t>
            </a:r>
            <a:r>
              <a:rPr lang="cs-CZ" sz="2400" dirty="0" smtClean="0">
                <a:solidFill>
                  <a:srgbClr val="FF0000"/>
                </a:solidFill>
              </a:rPr>
              <a:t>dne </a:t>
            </a:r>
            <a:r>
              <a:rPr lang="cs-CZ" sz="2400" b="1" dirty="0" smtClean="0">
                <a:solidFill>
                  <a:srgbClr val="FF0000"/>
                </a:solidFill>
              </a:rPr>
              <a:t>následujícího</a:t>
            </a:r>
            <a:r>
              <a:rPr lang="cs-CZ" sz="2400" dirty="0" smtClean="0">
                <a:solidFill>
                  <a:srgbClr val="FF0000"/>
                </a:solidFill>
              </a:rPr>
              <a:t> po dni registrace/</a:t>
            </a:r>
            <a:r>
              <a:rPr lang="cs-CZ" sz="2400" b="1" dirty="0" smtClean="0">
                <a:solidFill>
                  <a:srgbClr val="FF0000"/>
                </a:solidFill>
              </a:rPr>
              <a:t>evidence</a:t>
            </a:r>
            <a:r>
              <a:rPr lang="cs-CZ" sz="2400" dirty="0" smtClean="0">
                <a:solidFill>
                  <a:srgbClr val="FF0000"/>
                </a:solidFill>
              </a:rPr>
              <a:t> projektové žádosti </a:t>
            </a:r>
            <a:r>
              <a:rPr lang="cs-CZ" sz="2400" dirty="0" smtClean="0"/>
              <a:t>v aplikaci </a:t>
            </a:r>
            <a:r>
              <a:rPr lang="cs-CZ" sz="2400" b="1" dirty="0" smtClean="0">
                <a:solidFill>
                  <a:srgbClr val="FF0000"/>
                </a:solidFill>
              </a:rPr>
              <a:t>MS 2014+</a:t>
            </a:r>
          </a:p>
          <a:p>
            <a:pPr marL="342900" indent="-342900">
              <a:buFontTx/>
              <a:buChar char="-"/>
            </a:pPr>
            <a:r>
              <a:rPr lang="cs-CZ" sz="2400" dirty="0" smtClean="0"/>
              <a:t>DUZP, datum vystavení, úhrada – nejdříve den následující po evidenci projektové žádosti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2400" dirty="0" smtClean="0"/>
              <a:t>výdaje na přípravu projektu – jednorázová částka         </a:t>
            </a:r>
            <a:r>
              <a:rPr lang="cs-CZ" sz="2400" b="1" dirty="0" smtClean="0">
                <a:solidFill>
                  <a:srgbClr val="FF0000"/>
                </a:solidFill>
              </a:rPr>
              <a:t>3500 EUR     </a:t>
            </a:r>
            <a:r>
              <a:rPr lang="cs-CZ" sz="2400" u="sng" dirty="0" smtClean="0"/>
              <a:t>n a    p r o j e k t  </a:t>
            </a:r>
          </a:p>
          <a:p>
            <a:pPr marL="342900" indent="-342900">
              <a:buFontTx/>
              <a:buChar char="-"/>
            </a:pPr>
            <a:r>
              <a:rPr lang="cs-CZ" sz="2000" dirty="0" smtClean="0"/>
              <a:t>(</a:t>
            </a:r>
            <a:r>
              <a:rPr lang="cs-CZ" sz="2000" b="1" dirty="0" smtClean="0">
                <a:solidFill>
                  <a:srgbClr val="0070C0"/>
                </a:solidFill>
              </a:rPr>
              <a:t>stavební projekty </a:t>
            </a:r>
            <a:r>
              <a:rPr lang="cs-CZ" sz="2000" dirty="0" smtClean="0"/>
              <a:t>– lze i náklady  na externí služby na přípravu dokumentace pro </a:t>
            </a:r>
            <a:r>
              <a:rPr lang="cs-CZ" sz="2000" b="1" dirty="0" smtClean="0"/>
              <a:t>povolení</a:t>
            </a:r>
            <a:r>
              <a:rPr lang="cs-CZ" sz="2000" dirty="0" smtClean="0"/>
              <a:t> související se stavebními pracemi, která jsou </a:t>
            </a:r>
            <a:r>
              <a:rPr lang="cs-CZ" sz="2000" b="1" dirty="0" smtClean="0"/>
              <a:t>předkládána s projektovou žádostí</a:t>
            </a:r>
            <a:r>
              <a:rPr lang="cs-CZ" sz="2000" dirty="0" smtClean="0"/>
              <a:t>, mohou vzniknout před registrací projektové žádosti) </a:t>
            </a:r>
          </a:p>
          <a:p>
            <a:pPr marL="342900" indent="-342900">
              <a:buFontTx/>
              <a:buChar char="-"/>
            </a:pPr>
            <a:r>
              <a:rPr lang="cs-CZ" sz="2000" dirty="0" smtClean="0"/>
              <a:t>netýká se Fondu </a:t>
            </a:r>
            <a:r>
              <a:rPr lang="cs-CZ" sz="2000" dirty="0" err="1" smtClean="0"/>
              <a:t>mikroprojektů</a:t>
            </a:r>
            <a:r>
              <a:rPr lang="cs-CZ" sz="2000" dirty="0" smtClean="0"/>
              <a:t>, projektů technické pomoci 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cs-CZ" sz="2400" u="sng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Hradec Králové, 12.6.2018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Časová způsobilost výdajů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054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cs-CZ" sz="2800" dirty="0" smtClean="0"/>
              <a:t>projekt musí být, až na výjimky, realizován v programovém území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cs-CZ" sz="2800" dirty="0" smtClean="0"/>
              <a:t>aktivity mimo programové území – předpoklady</a:t>
            </a:r>
          </a:p>
          <a:p>
            <a:r>
              <a:rPr lang="cs-CZ" sz="2800" dirty="0" smtClean="0"/>
              <a:t>-   tyto aktivity musí být uvedeny v projektové žádosti a schváleny MV</a:t>
            </a:r>
          </a:p>
          <a:p>
            <a:pPr marL="457200" indent="-457200">
              <a:buFontTx/>
              <a:buChar char="-"/>
            </a:pPr>
            <a:r>
              <a:rPr lang="cs-CZ" sz="2800" dirty="0" smtClean="0"/>
              <a:t>mají přínos pro programové území</a:t>
            </a:r>
          </a:p>
          <a:p>
            <a:pPr marL="457200" indent="-457200">
              <a:buFontTx/>
              <a:buChar char="-"/>
            </a:pPr>
            <a:r>
              <a:rPr lang="cs-CZ" sz="2800" dirty="0" smtClean="0"/>
              <a:t>na úrovni programu do 20 % EFRR</a:t>
            </a:r>
          </a:p>
          <a:p>
            <a:pPr marL="457200" indent="-457200">
              <a:buFontTx/>
              <a:buChar char="-"/>
            </a:pPr>
            <a:r>
              <a:rPr lang="cs-CZ" sz="2800" dirty="0" smtClean="0"/>
              <a:t>na úrovni programu je zajištěno ověření</a:t>
            </a:r>
          </a:p>
          <a:p>
            <a:pPr marL="457200" indent="-457200">
              <a:buFontTx/>
              <a:buChar char="-"/>
            </a:pPr>
            <a:endParaRPr lang="cs-CZ" sz="2800" dirty="0" smtClean="0"/>
          </a:p>
          <a:p>
            <a:pPr marL="457200" indent="-457200">
              <a:buFontTx/>
              <a:buChar char="-"/>
            </a:pPr>
            <a:endParaRPr lang="cs-CZ" sz="28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Hradec Králové, 12.6.2018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Místní způsobilost výdajů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32322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sz="2800" b="1" dirty="0" smtClean="0"/>
              <a:t>1. kapitola </a:t>
            </a:r>
            <a:r>
              <a:rPr lang="cs-CZ" sz="2800" b="1" dirty="0" smtClean="0">
                <a:solidFill>
                  <a:srgbClr val="FF0000"/>
                </a:solidFill>
              </a:rPr>
              <a:t>Náklady na zaměstnance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sz="2800" b="1" dirty="0" smtClean="0"/>
              <a:t>2. kapitola </a:t>
            </a:r>
            <a:r>
              <a:rPr lang="cs-CZ" sz="2800" b="1" dirty="0" smtClean="0">
                <a:solidFill>
                  <a:srgbClr val="FF0000"/>
                </a:solidFill>
              </a:rPr>
              <a:t>Kancelářské a administrativní výdaje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sz="2800" b="1" dirty="0" smtClean="0"/>
              <a:t>3. kapitola </a:t>
            </a:r>
            <a:r>
              <a:rPr lang="cs-CZ" sz="2800" b="1" dirty="0" smtClean="0">
                <a:solidFill>
                  <a:srgbClr val="FF0000"/>
                </a:solidFill>
              </a:rPr>
              <a:t>Náklady na cestování a ubytování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sz="2800" b="1" dirty="0" smtClean="0"/>
              <a:t>4. kapitola </a:t>
            </a:r>
            <a:r>
              <a:rPr lang="cs-CZ" sz="2800" b="1" dirty="0" smtClean="0">
                <a:solidFill>
                  <a:srgbClr val="FF0000"/>
                </a:solidFill>
              </a:rPr>
              <a:t>Náklady na externí odborné    poradenství a služby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sz="2800" b="1" dirty="0" smtClean="0"/>
              <a:t>5. kapitola </a:t>
            </a:r>
            <a:r>
              <a:rPr lang="cs-CZ" sz="2800" b="1" dirty="0" smtClean="0">
                <a:solidFill>
                  <a:srgbClr val="FF0000"/>
                </a:solidFill>
              </a:rPr>
              <a:t>Výdaje na vybavení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sz="2800" b="1" dirty="0" smtClean="0"/>
              <a:t>6. kapitola </a:t>
            </a:r>
            <a:r>
              <a:rPr lang="cs-CZ" sz="2800" b="1" dirty="0" smtClean="0">
                <a:solidFill>
                  <a:srgbClr val="FF0000"/>
                </a:solidFill>
              </a:rPr>
              <a:t>Výdaje na pořízení nemovitosti a stavební práce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sz="2800" b="1" dirty="0" smtClean="0"/>
              <a:t>7. kapitola </a:t>
            </a:r>
            <a:r>
              <a:rPr lang="cs-CZ" sz="2800" b="1" dirty="0" smtClean="0">
                <a:solidFill>
                  <a:srgbClr val="FF0000"/>
                </a:solidFill>
              </a:rPr>
              <a:t>Výdaje na přípravu projektové žádosti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sz="2400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dirty="0"/>
          </a:p>
          <a:p>
            <a:pPr lvl="1" indent="0">
              <a:buNone/>
            </a:pPr>
            <a:endParaRPr lang="cs-CZ" sz="1800" b="0" dirty="0">
              <a:solidFill>
                <a:schemeClr val="tx1"/>
              </a:solidFill>
            </a:endParaRPr>
          </a:p>
          <a:p>
            <a:pPr marL="971550" lvl="1" indent="-342900">
              <a:buFont typeface="Arial" panose="020B0604020202020204" pitchFamily="34" charset="0"/>
              <a:buChar char="•"/>
            </a:pPr>
            <a:endParaRPr lang="cs-CZ" sz="1800" b="0" dirty="0" smtClean="0">
              <a:solidFill>
                <a:schemeClr val="tx1"/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Hradec Králové, 12.6.2018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Kategorie výdajů a jejich dokladování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0532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b="1" dirty="0" smtClean="0">
                <a:solidFill>
                  <a:srgbClr val="FF0000"/>
                </a:solidFill>
              </a:rPr>
              <a:t>zjednodušený způsob </a:t>
            </a:r>
            <a:r>
              <a:rPr lang="cs-CZ" dirty="0" smtClean="0"/>
              <a:t>vykazování </a:t>
            </a:r>
            <a:r>
              <a:rPr lang="cs-CZ" b="1" dirty="0" smtClean="0">
                <a:solidFill>
                  <a:srgbClr val="FF0000"/>
                </a:solidFill>
              </a:rPr>
              <a:t>paušální sazbou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b="1" dirty="0" smtClean="0">
              <a:solidFill>
                <a:srgbClr val="FF0000"/>
              </a:solidFill>
            </a:endParaRP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cs-CZ" dirty="0" smtClean="0"/>
              <a:t>sazba je ve výši </a:t>
            </a:r>
            <a:r>
              <a:rPr lang="cs-CZ" b="1" dirty="0" smtClean="0">
                <a:solidFill>
                  <a:srgbClr val="FF0000"/>
                </a:solidFill>
              </a:rPr>
              <a:t>do 20% </a:t>
            </a:r>
            <a:r>
              <a:rPr lang="cs-CZ" b="1" dirty="0" smtClean="0">
                <a:solidFill>
                  <a:srgbClr val="0070C0"/>
                </a:solidFill>
              </a:rPr>
              <a:t>ostatních přímých nákladů </a:t>
            </a:r>
            <a:r>
              <a:rPr lang="cs-CZ" dirty="0" smtClean="0"/>
              <a:t>a je uvedena v Rozhodnutí/Smlouvě</a:t>
            </a: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cs-CZ" dirty="0" smtClean="0"/>
              <a:t>náklady na zaměstnance u partnera </a:t>
            </a:r>
            <a:r>
              <a:rPr lang="cs-CZ" b="1" dirty="0" smtClean="0">
                <a:solidFill>
                  <a:srgbClr val="00B050"/>
                </a:solidFill>
              </a:rPr>
              <a:t>nepřekračují 20 % </a:t>
            </a:r>
            <a:r>
              <a:rPr lang="cs-CZ" dirty="0" smtClean="0"/>
              <a:t>ostatních přímých    nákladů – uplatnění  paušální sazby je </a:t>
            </a:r>
            <a:r>
              <a:rPr lang="cs-CZ" b="1" dirty="0" smtClean="0">
                <a:solidFill>
                  <a:srgbClr val="00B050"/>
                </a:solidFill>
              </a:rPr>
              <a:t>povinné</a:t>
            </a:r>
            <a:endParaRPr lang="cs-CZ" dirty="0"/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cs-CZ" dirty="0" smtClean="0"/>
              <a:t>způsob vykazování nelze v průběhu projektu měnit </a:t>
            </a: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cs-CZ" dirty="0" smtClean="0"/>
              <a:t>ke kontrole se nepředkládají žádné doklady </a:t>
            </a: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cs-CZ" dirty="0" smtClean="0"/>
              <a:t>příjemce je i nadále povinen vést účetní záznamy dle zákona, avšak není   nutnost </a:t>
            </a:r>
            <a:r>
              <a:rPr lang="cs-CZ" dirty="0"/>
              <a:t>účtovat </a:t>
            </a:r>
            <a:r>
              <a:rPr lang="cs-CZ" dirty="0" smtClean="0"/>
              <a:t>v odděleném účetnictví projektu</a:t>
            </a: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b="1" dirty="0" smtClean="0">
                <a:solidFill>
                  <a:srgbClr val="FF0000"/>
                </a:solidFill>
              </a:rPr>
              <a:t>skutečné</a:t>
            </a:r>
            <a:r>
              <a:rPr lang="cs-CZ" dirty="0" smtClean="0"/>
              <a:t> náklady na zaměstnance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dirty="0" smtClean="0"/>
              <a:t>forma úplného vykazování, tj. na základě skutečně vynaložených výdajů</a:t>
            </a:r>
          </a:p>
          <a:p>
            <a:r>
              <a:rPr lang="cs-CZ" sz="1400" dirty="0" smtClean="0"/>
              <a:t>(dokladem je mj. doklad o zaměstnání, mzdový list, výplatní páska, výpis z BÚ)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dirty="0" smtClean="0"/>
              <a:t>způsobilým výdajem jsou </a:t>
            </a:r>
            <a:r>
              <a:rPr lang="cs-CZ" b="1" dirty="0" smtClean="0">
                <a:solidFill>
                  <a:srgbClr val="0070C0"/>
                </a:solidFill>
              </a:rPr>
              <a:t>mzdové náklady </a:t>
            </a:r>
            <a:r>
              <a:rPr lang="cs-CZ" dirty="0" smtClean="0"/>
              <a:t>zaměstnanců projektu včetně </a:t>
            </a:r>
            <a:r>
              <a:rPr lang="cs-CZ" b="1" dirty="0" smtClean="0">
                <a:solidFill>
                  <a:srgbClr val="0070C0"/>
                </a:solidFill>
              </a:rPr>
              <a:t>povinných výdajů </a:t>
            </a:r>
            <a:r>
              <a:rPr lang="cs-CZ" dirty="0" smtClean="0"/>
              <a:t>zaměstnavatele 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814536" y="6356350"/>
            <a:ext cx="5292349" cy="365125"/>
          </a:xfrm>
        </p:spPr>
        <p:txBody>
          <a:bodyPr/>
          <a:lstStyle/>
          <a:p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Hradec Králové, 12.6.2018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Náklady  na  zaměstnance 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2053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b="1" dirty="0" smtClean="0">
                <a:solidFill>
                  <a:srgbClr val="0070C0"/>
                </a:solidFill>
              </a:rPr>
              <a:t>Odměny</a:t>
            </a:r>
            <a:r>
              <a:rPr lang="cs-CZ" dirty="0" smtClean="0"/>
              <a:t>  </a:t>
            </a:r>
          </a:p>
          <a:p>
            <a:endParaRPr lang="cs-CZ" dirty="0" smtClean="0"/>
          </a:p>
          <a:p>
            <a:pPr marL="285750" indent="-285750">
              <a:buFontTx/>
              <a:buChar char="-"/>
            </a:pPr>
            <a:r>
              <a:rPr lang="cs-CZ" dirty="0" smtClean="0"/>
              <a:t>nelze jubilejní ocenění</a:t>
            </a:r>
          </a:p>
          <a:p>
            <a:pPr marL="285750" indent="-285750">
              <a:buFontTx/>
              <a:buChar char="-"/>
            </a:pPr>
            <a:endParaRPr lang="cs-CZ" dirty="0" smtClean="0"/>
          </a:p>
          <a:p>
            <a:r>
              <a:rPr lang="cs-CZ" dirty="0" smtClean="0"/>
              <a:t>-   podmínky - musí být </a:t>
            </a:r>
            <a:r>
              <a:rPr lang="cs-CZ" b="1" dirty="0" smtClean="0">
                <a:solidFill>
                  <a:srgbClr val="FF0000"/>
                </a:solidFill>
              </a:rPr>
              <a:t>stanoveny v pracovněprávních</a:t>
            </a:r>
            <a:r>
              <a:rPr lang="cs-CZ" dirty="0" smtClean="0"/>
              <a:t>/vnitrostátních </a:t>
            </a:r>
            <a:r>
              <a:rPr lang="cs-CZ" dirty="0" smtClean="0">
                <a:solidFill>
                  <a:srgbClr val="FF0000"/>
                </a:solidFill>
              </a:rPr>
              <a:t>předpisech</a:t>
            </a:r>
            <a:r>
              <a:rPr lang="cs-CZ" dirty="0" smtClean="0"/>
              <a:t> 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   -  jsou zavedeny </a:t>
            </a:r>
            <a:r>
              <a:rPr lang="cs-CZ" b="1" dirty="0" smtClean="0">
                <a:solidFill>
                  <a:srgbClr val="FF0000"/>
                </a:solidFill>
              </a:rPr>
              <a:t>minimálně 6 měsíců </a:t>
            </a:r>
            <a:r>
              <a:rPr lang="cs-CZ" dirty="0" smtClean="0"/>
              <a:t>před předložením projektové 			žádosti  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   - potenciálně zahrnují </a:t>
            </a:r>
            <a:r>
              <a:rPr lang="cs-CZ" b="1" dirty="0" smtClean="0">
                <a:solidFill>
                  <a:srgbClr val="FF0000"/>
                </a:solidFill>
              </a:rPr>
              <a:t>všechny zaměstnance </a:t>
            </a:r>
            <a:r>
              <a:rPr lang="cs-CZ" dirty="0" smtClean="0"/>
              <a:t>dané instituce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   - s vyúčtováním musí být doloženo </a:t>
            </a:r>
            <a:r>
              <a:rPr lang="cs-CZ" b="1" dirty="0" smtClean="0">
                <a:solidFill>
                  <a:srgbClr val="FF0000"/>
                </a:solidFill>
              </a:rPr>
              <a:t>zdůvodnění odměn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Hradec Králové, 12.6.2018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Náklady na zaměstnance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63160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Modely zaměstnávání zaměstnanců příjemcem: </a:t>
            </a:r>
            <a:endParaRPr lang="cs-CZ" dirty="0" smtClean="0"/>
          </a:p>
          <a:p>
            <a:pPr marL="342900" indent="-342900">
              <a:buAutoNum type="alphaLcParenR"/>
            </a:pPr>
            <a:r>
              <a:rPr lang="cs-CZ" b="1" dirty="0" smtClean="0"/>
              <a:t>na </a:t>
            </a:r>
            <a:r>
              <a:rPr lang="cs-CZ" b="1" dirty="0"/>
              <a:t>plný </a:t>
            </a:r>
            <a:r>
              <a:rPr lang="cs-CZ" b="1" dirty="0" smtClean="0"/>
              <a:t>úvazek  - </a:t>
            </a:r>
            <a:r>
              <a:rPr lang="cs-CZ" sz="1600" dirty="0" smtClean="0"/>
              <a:t>nejsou nutné výkazy práce</a:t>
            </a:r>
          </a:p>
          <a:p>
            <a:pPr marL="342900" indent="-342900">
              <a:buAutoNum type="alphaLcParenR"/>
            </a:pPr>
            <a:r>
              <a:rPr lang="cs-CZ" b="1" dirty="0" smtClean="0"/>
              <a:t>na </a:t>
            </a:r>
            <a:r>
              <a:rPr lang="cs-CZ" b="1" dirty="0"/>
              <a:t>částečný úvazek </a:t>
            </a:r>
            <a:r>
              <a:rPr lang="cs-CZ" dirty="0"/>
              <a:t>s </a:t>
            </a:r>
            <a:r>
              <a:rPr lang="cs-CZ" b="1" dirty="0">
                <a:solidFill>
                  <a:srgbClr val="FF0000"/>
                </a:solidFill>
              </a:rPr>
              <a:t>pevně</a:t>
            </a:r>
            <a:r>
              <a:rPr lang="cs-CZ" dirty="0"/>
              <a:t> stanoveným procentním podílem odpracované    </a:t>
            </a:r>
            <a:r>
              <a:rPr lang="cs-CZ" dirty="0" smtClean="0"/>
              <a:t>doby </a:t>
            </a:r>
            <a:r>
              <a:rPr lang="cs-CZ" dirty="0"/>
              <a:t>za měsíc </a:t>
            </a:r>
            <a:r>
              <a:rPr lang="cs-CZ" dirty="0" smtClean="0"/>
              <a:t>– </a:t>
            </a:r>
            <a:r>
              <a:rPr lang="cs-CZ" sz="1600" dirty="0" smtClean="0"/>
              <a:t>nejsou nutné výkazy práce</a:t>
            </a:r>
          </a:p>
          <a:p>
            <a:pPr marL="342900" indent="-342900">
              <a:buAutoNum type="alphaLcParenR"/>
            </a:pPr>
            <a:r>
              <a:rPr lang="cs-CZ" b="1" dirty="0" smtClean="0"/>
              <a:t>na </a:t>
            </a:r>
            <a:r>
              <a:rPr lang="cs-CZ" b="1" dirty="0"/>
              <a:t>částečný úvazek </a:t>
            </a:r>
            <a:r>
              <a:rPr lang="cs-CZ" dirty="0"/>
              <a:t>s </a:t>
            </a:r>
            <a:r>
              <a:rPr lang="cs-CZ" b="1" dirty="0">
                <a:solidFill>
                  <a:srgbClr val="FF0000"/>
                </a:solidFill>
              </a:rPr>
              <a:t>pružným</a:t>
            </a:r>
            <a:r>
              <a:rPr lang="cs-CZ" dirty="0"/>
              <a:t> počtem odpracovaných hodin za měsíc.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	</a:t>
            </a:r>
            <a:r>
              <a:rPr lang="cs-CZ" sz="1600" dirty="0"/>
              <a:t>c1)  výpočet podílem měsíčních hrubých mzdových nákladů a měsíční </a:t>
            </a:r>
            <a:r>
              <a:rPr lang="cs-CZ" sz="1600" dirty="0" smtClean="0"/>
              <a:t>pracovní </a:t>
            </a:r>
            <a:r>
              <a:rPr lang="cs-CZ" sz="1600" dirty="0"/>
              <a:t>doby v hodinách v </a:t>
            </a:r>
            <a:r>
              <a:rPr lang="cs-CZ" sz="1600" dirty="0" smtClean="0"/>
              <a:t>dokladu o zaměstnání,  </a:t>
            </a:r>
            <a:r>
              <a:rPr lang="cs-CZ" sz="1600" dirty="0"/>
              <a:t>nebo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dirty="0"/>
              <a:t>	c2)  podílem posledních doložených ročních hrubých mzdových nákladů </a:t>
            </a:r>
            <a:r>
              <a:rPr lang="cs-CZ" sz="1600" dirty="0" smtClean="0"/>
              <a:t>   (</a:t>
            </a:r>
            <a:r>
              <a:rPr lang="cs-CZ" sz="1600" dirty="0"/>
              <a:t>tj</a:t>
            </a:r>
            <a:r>
              <a:rPr lang="cs-CZ" sz="1600" dirty="0" smtClean="0"/>
              <a:t>.  </a:t>
            </a:r>
            <a:r>
              <a:rPr lang="cs-CZ" sz="1600" dirty="0"/>
              <a:t>mzdových nákladů za posledních 12 po sobě jdoucích měsíců) a </a:t>
            </a:r>
            <a:r>
              <a:rPr lang="cs-CZ" sz="1600" b="1" dirty="0">
                <a:solidFill>
                  <a:srgbClr val="00B050"/>
                </a:solidFill>
              </a:rPr>
              <a:t>1720</a:t>
            </a:r>
            <a:r>
              <a:rPr lang="cs-CZ" sz="1600" dirty="0"/>
              <a:t> hodin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dirty="0"/>
              <a:t>                 v souladu s čl. 68 odst. 2 nařízení (EU) č. 1303/2013. </a:t>
            </a:r>
            <a:r>
              <a:rPr lang="cs-CZ" sz="1600" dirty="0" smtClean="0"/>
              <a:t>      </a:t>
            </a:r>
            <a:r>
              <a:rPr lang="cs-CZ" sz="1600" dirty="0"/>
              <a:t>Takto stanovená hodinová sazba se poté vynásobí počtem odpracovaných hodin </a:t>
            </a:r>
            <a:endParaRPr lang="cs-CZ" sz="1600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            - nutný </a:t>
            </a:r>
            <a:r>
              <a:rPr lang="cs-CZ" b="1" dirty="0" smtClean="0">
                <a:solidFill>
                  <a:srgbClr val="00B050"/>
                </a:solidFill>
              </a:rPr>
              <a:t>výkaz práce </a:t>
            </a:r>
            <a:r>
              <a:rPr lang="cs-CZ" dirty="0" smtClean="0"/>
              <a:t>(musí pokrývat celou pracovní dobu)</a:t>
            </a: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AutoNum type="alphaLcParenR" startAt="4"/>
            </a:pPr>
            <a:r>
              <a:rPr lang="cs-CZ" b="1" dirty="0" smtClean="0"/>
              <a:t>na </a:t>
            </a:r>
            <a:r>
              <a:rPr lang="cs-CZ" b="1" dirty="0"/>
              <a:t>hodinovém </a:t>
            </a:r>
            <a:r>
              <a:rPr lang="cs-CZ" b="1" dirty="0" smtClean="0"/>
              <a:t>základě – </a:t>
            </a:r>
            <a:r>
              <a:rPr lang="cs-CZ" dirty="0" smtClean="0"/>
              <a:t>nutný </a:t>
            </a:r>
            <a:r>
              <a:rPr lang="cs-CZ" b="1" dirty="0" smtClean="0">
                <a:solidFill>
                  <a:srgbClr val="00B050"/>
                </a:solidFill>
              </a:rPr>
              <a:t>výkaz práce/protokol o provedení práce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b="1" dirty="0" smtClean="0">
              <a:solidFill>
                <a:srgbClr val="00B050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b="1" dirty="0" smtClean="0">
                <a:solidFill>
                  <a:srgbClr val="0070C0"/>
                </a:solidFill>
              </a:rPr>
              <a:t>Pravidla programu nedovolují, aby se zaměstnanec podílel na jednom projektu více než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b="1" dirty="0" smtClean="0">
                <a:solidFill>
                  <a:srgbClr val="0070C0"/>
                </a:solidFill>
              </a:rPr>
              <a:t>1 celým </a:t>
            </a:r>
            <a:r>
              <a:rPr lang="cs-CZ" sz="1600" b="1" smtClean="0">
                <a:solidFill>
                  <a:srgbClr val="0070C0"/>
                </a:solidFill>
              </a:rPr>
              <a:t>pracovním úvazkem.</a:t>
            </a:r>
            <a:endParaRPr lang="cs-CZ" sz="1600" b="1" dirty="0">
              <a:solidFill>
                <a:srgbClr val="0070C0"/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Hradec Králové, 12.6.2018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Náklady  na  zaměstnance 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08916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Při prvním nárokování a při změně: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pracovní smlouvy vč. dodatků/ DPP / DPČ – </a:t>
            </a:r>
            <a:r>
              <a:rPr lang="cs-CZ" dirty="0" smtClean="0">
                <a:solidFill>
                  <a:srgbClr val="FF0000"/>
                </a:solidFill>
              </a:rPr>
              <a:t>přidělení na projekt </a:t>
            </a:r>
            <a:r>
              <a:rPr lang="cs-CZ" dirty="0" smtClean="0"/>
              <a:t>(název, číslo) 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platový výměr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pracovní náplň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doklady odpovídající zvolenému modelu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dirty="0"/>
          </a:p>
          <a:p>
            <a:r>
              <a:rPr lang="cs-CZ" dirty="0" smtClean="0"/>
              <a:t>Vždy: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výkazy práce/protokoly o provedení práce … pouze v případě modelu c) a d)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mzdový list nebo výplatní páska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doklad o výplatě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sestava Rekapitulace mezd – </a:t>
            </a:r>
            <a:r>
              <a:rPr lang="cs-CZ" sz="1600" dirty="0" smtClean="0">
                <a:solidFill>
                  <a:srgbClr val="FF0000"/>
                </a:solidFill>
              </a:rPr>
              <a:t>nutno doložit v PDF s podpisem </a:t>
            </a:r>
            <a:r>
              <a:rPr lang="cs-CZ" sz="1400" dirty="0" smtClean="0">
                <a:solidFill>
                  <a:srgbClr val="FF0000"/>
                </a:solidFill>
              </a:rPr>
              <a:t>zpracovatele </a:t>
            </a:r>
            <a:r>
              <a:rPr lang="cs-CZ" sz="1600" dirty="0" smtClean="0">
                <a:solidFill>
                  <a:srgbClr val="FF0000"/>
                </a:solidFill>
              </a:rPr>
              <a:t>+ v EXCELU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zdůvodnění vyplacených odměn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doložení mzdy obvyklé 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Hradec Králové, 12.6.2018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Dokumenty ke mzdovým výdajům předkládané ke kontrole:</a:t>
            </a:r>
            <a:endParaRPr lang="cs-CZ" sz="240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3195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557349" y="984069"/>
            <a:ext cx="8129451" cy="5142095"/>
          </a:xfrm>
        </p:spPr>
        <p:txBody>
          <a:bodyPr>
            <a:normAutofit lnSpcReduction="10000"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b="1" dirty="0" smtClean="0">
                <a:solidFill>
                  <a:srgbClr val="FF0000"/>
                </a:solidFill>
              </a:rPr>
              <a:t>výplatu mezd</a:t>
            </a:r>
            <a:r>
              <a:rPr lang="cs-CZ" dirty="0" smtClean="0">
                <a:solidFill>
                  <a:srgbClr val="FF0000"/>
                </a:solidFill>
              </a:rPr>
              <a:t>:</a:t>
            </a:r>
            <a:r>
              <a:rPr lang="cs-CZ" dirty="0" smtClean="0"/>
              <a:t> - </a:t>
            </a:r>
            <a:r>
              <a:rPr lang="cs-CZ" b="1" dirty="0" smtClean="0">
                <a:solidFill>
                  <a:srgbClr val="0070C0"/>
                </a:solidFill>
              </a:rPr>
              <a:t>výpis z účtu </a:t>
            </a:r>
            <a:r>
              <a:rPr lang="cs-CZ" dirty="0" smtClean="0"/>
              <a:t>nebo </a:t>
            </a:r>
            <a:r>
              <a:rPr lang="cs-CZ" b="1" dirty="0" smtClean="0">
                <a:solidFill>
                  <a:srgbClr val="0070C0"/>
                </a:solidFill>
              </a:rPr>
              <a:t>výdajový pokladní doklad</a:t>
            </a:r>
            <a:endParaRPr lang="cs-CZ" dirty="0" smtClean="0"/>
          </a:p>
          <a:p>
            <a:r>
              <a:rPr lang="cs-CZ" dirty="0"/>
              <a:t>	</a:t>
            </a:r>
            <a:r>
              <a:rPr lang="cs-CZ" dirty="0" smtClean="0"/>
              <a:t>	              - </a:t>
            </a:r>
            <a:r>
              <a:rPr lang="cs-CZ" b="1" dirty="0" smtClean="0">
                <a:solidFill>
                  <a:srgbClr val="0070C0"/>
                </a:solidFill>
              </a:rPr>
              <a:t>čestným prohlášením zaměstnance </a:t>
            </a:r>
            <a:r>
              <a:rPr lang="cs-CZ" b="1" dirty="0" smtClean="0">
                <a:solidFill>
                  <a:srgbClr val="FF0000"/>
                </a:solidFill>
              </a:rPr>
              <a:t>POUZE </a:t>
            </a:r>
            <a:r>
              <a:rPr lang="cs-CZ" dirty="0" smtClean="0"/>
              <a:t>v </a:t>
            </a:r>
            <a:r>
              <a:rPr lang="cs-CZ" dirty="0"/>
              <a:t>případě organizační složky státu, územně </a:t>
            </a:r>
            <a:r>
              <a:rPr lang="cs-CZ" dirty="0" smtClean="0"/>
              <a:t>samosprávného </a:t>
            </a:r>
            <a:r>
              <a:rPr lang="cs-CZ" dirty="0"/>
              <a:t>celku, jejich příspěvkové organizace, vysokých </a:t>
            </a:r>
            <a:r>
              <a:rPr lang="cs-CZ" dirty="0" smtClean="0"/>
              <a:t>škol</a:t>
            </a:r>
            <a:r>
              <a:rPr lang="cs-CZ" dirty="0"/>
              <a:t>	</a:t>
            </a:r>
            <a:r>
              <a:rPr lang="cs-CZ" dirty="0" smtClean="0"/>
              <a:t>		       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            - </a:t>
            </a:r>
            <a:r>
              <a:rPr lang="cs-CZ" b="1" dirty="0" smtClean="0">
                <a:solidFill>
                  <a:srgbClr val="0070C0"/>
                </a:solidFill>
              </a:rPr>
              <a:t>čestným prohlášení </a:t>
            </a:r>
            <a:r>
              <a:rPr lang="cs-CZ" dirty="0" smtClean="0"/>
              <a:t>každého zaměstnance </a:t>
            </a:r>
            <a:r>
              <a:rPr lang="cs-CZ" b="1" dirty="0" smtClean="0">
                <a:solidFill>
                  <a:srgbClr val="0070C0"/>
                </a:solidFill>
              </a:rPr>
              <a:t>+ výpis z účtu </a:t>
            </a:r>
            <a:r>
              <a:rPr lang="cs-CZ" dirty="0" smtClean="0"/>
              <a:t>					      	prokazující zaslání  </a:t>
            </a:r>
            <a:r>
              <a:rPr lang="cs-CZ" b="1" dirty="0">
                <a:solidFill>
                  <a:srgbClr val="0070C0"/>
                </a:solidFill>
              </a:rPr>
              <a:t>souhrnné částky </a:t>
            </a:r>
            <a:r>
              <a:rPr lang="cs-CZ" dirty="0"/>
              <a:t>bance </a:t>
            </a:r>
            <a:r>
              <a:rPr lang="cs-CZ" dirty="0" smtClean="0"/>
              <a:t>– </a:t>
            </a:r>
            <a:r>
              <a:rPr lang="cs-CZ" b="1" dirty="0" smtClean="0">
                <a:solidFill>
                  <a:srgbClr val="FF0000"/>
                </a:solidFill>
              </a:rPr>
              <a:t>POUZE</a:t>
            </a:r>
            <a:r>
              <a:rPr lang="cs-CZ" dirty="0" smtClean="0"/>
              <a:t> v </a:t>
            </a:r>
            <a:r>
              <a:rPr lang="cs-CZ" dirty="0"/>
              <a:t>případě výplaty mezd z účtu organizace jednou </a:t>
            </a:r>
            <a:r>
              <a:rPr lang="cs-CZ" dirty="0" smtClean="0"/>
              <a:t>částkou</a:t>
            </a:r>
          </a:p>
          <a:p>
            <a:r>
              <a:rPr lang="cs-CZ" dirty="0" smtClean="0"/>
              <a:t> </a:t>
            </a:r>
            <a:endParaRPr lang="cs-CZ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b="1" dirty="0" smtClean="0">
                <a:solidFill>
                  <a:srgbClr val="FF0000"/>
                </a:solidFill>
              </a:rPr>
              <a:t>mzdu obvyklou</a:t>
            </a:r>
            <a:r>
              <a:rPr lang="cs-CZ" dirty="0" smtClean="0">
                <a:solidFill>
                  <a:srgbClr val="FF0000"/>
                </a:solidFill>
              </a:rPr>
              <a:t>:</a:t>
            </a:r>
            <a:r>
              <a:rPr lang="cs-CZ" dirty="0" smtClean="0"/>
              <a:t>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b="1" dirty="0" smtClean="0">
                <a:solidFill>
                  <a:srgbClr val="00B050"/>
                </a:solidFill>
              </a:rPr>
              <a:t>dříve existující pracovní pozice </a:t>
            </a:r>
            <a:r>
              <a:rPr lang="cs-CZ" dirty="0" smtClean="0"/>
              <a:t>nebo obdobná pozice (v organizaci partnera)  – dokládají se mzdové tabulky nebo tarify; platový výměr pracovníka na stejné/obdobné pracovní pozici,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b="1" dirty="0" smtClean="0">
                <a:solidFill>
                  <a:srgbClr val="00B050"/>
                </a:solidFill>
              </a:rPr>
              <a:t>nová pozice </a:t>
            </a:r>
            <a:r>
              <a:rPr lang="cs-CZ" dirty="0" smtClean="0"/>
              <a:t>(pouze) – použije se </a:t>
            </a:r>
            <a:r>
              <a:rPr lang="cs-CZ" b="1" dirty="0" smtClean="0">
                <a:solidFill>
                  <a:srgbClr val="00B050"/>
                </a:solidFill>
              </a:rPr>
              <a:t>Přehled maximálních hodinových sazeb </a:t>
            </a:r>
            <a:r>
              <a:rPr lang="cs-CZ" dirty="0" smtClean="0"/>
              <a:t>– </a:t>
            </a:r>
          </a:p>
          <a:p>
            <a:r>
              <a:rPr lang="cs-CZ" b="1" dirty="0">
                <a:solidFill>
                  <a:srgbClr val="0070C0"/>
                </a:solidFill>
              </a:rPr>
              <a:t> </a:t>
            </a:r>
            <a:r>
              <a:rPr lang="cs-CZ" b="1" dirty="0" smtClean="0">
                <a:solidFill>
                  <a:srgbClr val="0070C0"/>
                </a:solidFill>
              </a:rPr>
              <a:t>    aktualizován</a:t>
            </a:r>
            <a:r>
              <a:rPr lang="cs-CZ" dirty="0" smtClean="0"/>
              <a:t> - od </a:t>
            </a:r>
            <a:r>
              <a:rPr lang="cs-CZ" b="1" dirty="0" smtClean="0">
                <a:solidFill>
                  <a:srgbClr val="0070C0"/>
                </a:solidFill>
              </a:rPr>
              <a:t>1.4.2018</a:t>
            </a:r>
            <a:r>
              <a:rPr lang="cs-CZ" dirty="0" smtClean="0"/>
              <a:t> – (od 1.3.2017 na www.crr.cz)</a:t>
            </a:r>
          </a:p>
          <a:p>
            <a:r>
              <a:rPr lang="cs-CZ" dirty="0">
                <a:hlinkClick r:id="rId2"/>
              </a:rPr>
              <a:t>http://www.crr.cz/cs/eus/mzdove-sazby-typovych-pozic</a:t>
            </a:r>
            <a:r>
              <a:rPr lang="cs-CZ" dirty="0" smtClean="0">
                <a:hlinkClick r:id="rId2"/>
              </a:rPr>
              <a:t>/</a:t>
            </a:r>
            <a:endParaRPr lang="cs-CZ" dirty="0" smtClean="0"/>
          </a:p>
          <a:p>
            <a:r>
              <a:rPr lang="cs-CZ" dirty="0" smtClean="0"/>
              <a:t>      </a:t>
            </a:r>
            <a:r>
              <a:rPr lang="cs-CZ" sz="1600" dirty="0" smtClean="0"/>
              <a:t>dříve (pro období do února 2017)  příloha Příručky pro žadatele</a:t>
            </a:r>
            <a:endParaRPr lang="cs-CZ" sz="16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Hradec Králové, 12.6.2018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Jak dokládat ….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117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b="1" dirty="0" smtClean="0">
                <a:solidFill>
                  <a:srgbClr val="FF0000"/>
                </a:solidFill>
              </a:rPr>
              <a:t>Rekapitulace mezd</a:t>
            </a:r>
          </a:p>
          <a:p>
            <a:pPr marL="342900" indent="-342900">
              <a:buFontTx/>
              <a:buChar char="-"/>
            </a:pPr>
            <a:r>
              <a:rPr lang="cs-CZ" sz="2000" b="1" dirty="0" smtClean="0"/>
              <a:t>uloží se do záložky Dokumenty v Soupisce výdajů (</a:t>
            </a:r>
            <a:r>
              <a:rPr lang="cs-CZ" sz="2000" b="1" dirty="0" err="1" smtClean="0"/>
              <a:t>pdf</a:t>
            </a:r>
            <a:r>
              <a:rPr lang="cs-CZ" sz="2000" b="1" dirty="0" smtClean="0"/>
              <a:t> + Excel)</a:t>
            </a:r>
          </a:p>
          <a:p>
            <a:pPr marL="342900" indent="-342900">
              <a:buFontTx/>
              <a:buChar char="-"/>
            </a:pPr>
            <a:r>
              <a:rPr lang="cs-CZ" sz="2000" b="1" dirty="0" smtClean="0"/>
              <a:t>do systému IS KP 14+ zadat součtové částky</a:t>
            </a:r>
            <a:r>
              <a:rPr lang="cs-CZ" b="1" dirty="0" smtClean="0"/>
              <a:t> (součet mzdy, součet SZP)</a:t>
            </a:r>
          </a:p>
          <a:p>
            <a:pPr marL="342900" indent="-342900">
              <a:buFontTx/>
              <a:buChar char="-"/>
            </a:pPr>
            <a:r>
              <a:rPr lang="cs-CZ" sz="2000" b="1" dirty="0" smtClean="0"/>
              <a:t>nahrát jednotlivé dokumenty – větší jasně označené soubory – např. pracovní smlouva vč. všech dodatků, náplně práce, platového výměru  do jednoho souboru, všechny mzdové lístky pracovníka k dané Rekapitulaci mezd do jednoho souboru apod. </a:t>
            </a:r>
            <a:endParaRPr lang="cs-CZ" sz="2000" b="1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Hradec Králové, 12.6.2018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Jak dokládat  …..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52057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sz="2400" b="1" dirty="0">
                <a:solidFill>
                  <a:srgbClr val="FF0000"/>
                </a:solidFill>
              </a:rPr>
              <a:t> </a:t>
            </a:r>
            <a:r>
              <a:rPr lang="cs-CZ" sz="2400" b="1" dirty="0" smtClean="0">
                <a:solidFill>
                  <a:srgbClr val="FF0000"/>
                </a:solidFill>
              </a:rPr>
              <a:t>                   KONTROLA NA ÚROVNI PARTNERA</a:t>
            </a:r>
          </a:p>
          <a:p>
            <a:endParaRPr lang="cs-CZ" b="1" dirty="0">
              <a:solidFill>
                <a:srgbClr val="FF0000"/>
              </a:solidFill>
            </a:endParaRPr>
          </a:p>
          <a:p>
            <a:r>
              <a:rPr lang="cs-CZ" b="1" dirty="0" smtClean="0">
                <a:solidFill>
                  <a:srgbClr val="FF0000"/>
                </a:solidFill>
              </a:rPr>
              <a:t>                          </a:t>
            </a:r>
            <a:r>
              <a:rPr lang="cs-CZ" sz="2400" b="1" dirty="0" smtClean="0">
                <a:solidFill>
                  <a:srgbClr val="FF0000"/>
                </a:solidFill>
              </a:rPr>
              <a:t>KONTROLA NA ÚROVNI PROJEKTU</a:t>
            </a:r>
            <a:endParaRPr lang="cs-CZ" sz="2400" b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Hradec Králové, 12.6.2018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Postup kontroly výdajů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06997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b="1" dirty="0" smtClean="0">
                <a:solidFill>
                  <a:srgbClr val="FF0000"/>
                </a:solidFill>
              </a:rPr>
              <a:t>Na co si dát pozor </a:t>
            </a:r>
          </a:p>
          <a:p>
            <a:pPr marL="342900" indent="-342900">
              <a:buFontTx/>
              <a:buChar char="-"/>
            </a:pPr>
            <a:r>
              <a:rPr lang="cs-CZ" sz="2400" dirty="0" smtClean="0"/>
              <a:t>použít správný formulář Rekapitulace mezd</a:t>
            </a:r>
          </a:p>
          <a:p>
            <a:r>
              <a:rPr lang="cs-CZ" sz="2400" dirty="0" smtClean="0">
                <a:hlinkClick r:id="rId2"/>
              </a:rPr>
              <a:t>http</a:t>
            </a:r>
            <a:r>
              <a:rPr lang="cs-CZ" sz="2400" dirty="0">
                <a:hlinkClick r:id="rId2"/>
              </a:rPr>
              <a:t>://</a:t>
            </a:r>
            <a:r>
              <a:rPr lang="cs-CZ" sz="2400" dirty="0" smtClean="0">
                <a:hlinkClick r:id="rId2"/>
              </a:rPr>
              <a:t>www.crr.cz/cs/eus/nalezitosti-dokladovani/</a:t>
            </a:r>
            <a:endParaRPr lang="cs-CZ" sz="2400" dirty="0" smtClean="0"/>
          </a:p>
          <a:p>
            <a:r>
              <a:rPr lang="cs-CZ" sz="2400" dirty="0" smtClean="0"/>
              <a:t>(sloupce nadepsané  WP se nevyplňují)</a:t>
            </a:r>
          </a:p>
          <a:p>
            <a:pPr marL="342900" indent="-342900">
              <a:buFontTx/>
              <a:buChar char="-"/>
            </a:pPr>
            <a:r>
              <a:rPr lang="cs-CZ" sz="2400" dirty="0" smtClean="0"/>
              <a:t>použít správný formulář Výkaz práce/Protokol o provedení práce</a:t>
            </a:r>
          </a:p>
          <a:p>
            <a:pPr marL="342900" indent="-342900">
              <a:buFontTx/>
              <a:buChar char="-"/>
            </a:pPr>
            <a:r>
              <a:rPr lang="cs-CZ" sz="2400" dirty="0" smtClean="0"/>
              <a:t>maximální hodinové sazby lze použít pouze u nových pracovních pozic</a:t>
            </a:r>
          </a:p>
          <a:p>
            <a:pPr marL="342900" indent="-342900">
              <a:buFontTx/>
              <a:buChar char="-"/>
            </a:pPr>
            <a:r>
              <a:rPr lang="cs-CZ" sz="2400" dirty="0" smtClean="0"/>
              <a:t>osobní náklady nesmí přesáhnout obvyklou výši v organizaci platnou pro danou pozici</a:t>
            </a:r>
            <a:endParaRPr lang="cs-CZ" sz="24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Hradec Králové, 12.6.2018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Náklady na zaměstnance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32523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986375" y="1306875"/>
            <a:ext cx="7700425" cy="4136996"/>
          </a:xfrm>
        </p:spPr>
        <p:txBody>
          <a:bodyPr>
            <a:normAutofit fontScale="55000" lnSpcReduction="20000"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sz="3300" dirty="0" smtClean="0"/>
              <a:t>vykazování paušální sazbou </a:t>
            </a:r>
            <a:r>
              <a:rPr lang="cs-CZ" sz="3300" b="1" dirty="0" smtClean="0">
                <a:solidFill>
                  <a:srgbClr val="FF0000"/>
                </a:solidFill>
              </a:rPr>
              <a:t>15% </a:t>
            </a:r>
            <a:r>
              <a:rPr lang="cs-CZ" sz="3300" dirty="0" smtClean="0"/>
              <a:t>způsobilých přímých nákladů na zaměstnance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sz="38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sz="3200" dirty="0" smtClean="0"/>
              <a:t>nájem kancelářských prostor, pojištění a daně související s budovami …, veřejné služby – elektřina, topení, voda, kancelářské potřeby, </a:t>
            </a:r>
            <a:r>
              <a:rPr lang="cs-CZ" sz="3200" b="1" dirty="0" smtClean="0">
                <a:solidFill>
                  <a:srgbClr val="FF0000"/>
                </a:solidFill>
              </a:rPr>
              <a:t>všeobecné účetnictví </a:t>
            </a:r>
            <a:r>
              <a:rPr lang="cs-CZ" sz="3200" dirty="0" smtClean="0"/>
              <a:t>zajišťované uvnitř organizace, archivy, údržba, úklid a opravy, bezpečnost, systémy informačních technologií využívané bez ohledu na realizaci projektu, komunikace (telefon, poštovné, vizitky …. ), bankovní poplatky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sz="3200" dirty="0" smtClean="0"/>
          </a:p>
          <a:p>
            <a:r>
              <a:rPr lang="cs-CZ" sz="4400" b="1" dirty="0" smtClean="0">
                <a:solidFill>
                  <a:srgbClr val="FF0000"/>
                </a:solidFill>
              </a:rPr>
              <a:t>Na co si dát pozor</a:t>
            </a:r>
          </a:p>
          <a:p>
            <a:r>
              <a:rPr lang="cs-CZ" sz="3200" dirty="0" smtClean="0"/>
              <a:t>-  výše uvedené výdaje nelze uplatňovat v jiných kapitolách</a:t>
            </a:r>
          </a:p>
          <a:p>
            <a:pPr lvl="1" indent="0">
              <a:spcBef>
                <a:spcPts val="0"/>
              </a:spcBef>
              <a:buNone/>
            </a:pPr>
            <a:endParaRPr lang="cs-CZ" sz="3200" dirty="0"/>
          </a:p>
          <a:p>
            <a:pPr lvl="1" indent="0">
              <a:spcBef>
                <a:spcPts val="0"/>
              </a:spcBef>
              <a:buNone/>
            </a:pPr>
            <a:endParaRPr lang="cs-CZ" dirty="0"/>
          </a:p>
          <a:p>
            <a:pPr marL="914400" lvl="1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cs-CZ" dirty="0"/>
          </a:p>
          <a:p>
            <a:r>
              <a:rPr lang="cs-CZ" dirty="0"/>
              <a:t>	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Hradec Králové, 12.6.2018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 smtClean="0"/>
              <a:t>Kancelářské a administrativní výdaje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1643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548641" y="1084263"/>
            <a:ext cx="8138160" cy="5041901"/>
          </a:xfrm>
        </p:spPr>
        <p:txBody>
          <a:bodyPr/>
          <a:lstStyle/>
          <a:p>
            <a:pPr marL="914400" lvl="1" indent="-28575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sz="1800" b="0" dirty="0" smtClean="0">
                <a:solidFill>
                  <a:schemeClr val="tx1"/>
                </a:solidFill>
              </a:rPr>
              <a:t>sestava</a:t>
            </a:r>
            <a:r>
              <a:rPr lang="cs-CZ" sz="2400" b="0" dirty="0" smtClean="0">
                <a:solidFill>
                  <a:schemeClr val="tx1"/>
                </a:solidFill>
              </a:rPr>
              <a:t> </a:t>
            </a:r>
            <a:r>
              <a:rPr lang="cs-CZ" sz="2400" dirty="0">
                <a:solidFill>
                  <a:srgbClr val="FF0000"/>
                </a:solidFill>
              </a:rPr>
              <a:t>Přehled pracovních cest </a:t>
            </a:r>
            <a:r>
              <a:rPr lang="cs-CZ" sz="1800" b="0" dirty="0">
                <a:solidFill>
                  <a:schemeClr val="tx1"/>
                </a:solidFill>
              </a:rPr>
              <a:t>… </a:t>
            </a:r>
            <a:r>
              <a:rPr lang="cs-CZ" sz="1800" b="0" dirty="0">
                <a:solidFill>
                  <a:srgbClr val="00B050"/>
                </a:solidFill>
              </a:rPr>
              <a:t>NOVÝ </a:t>
            </a:r>
            <a:r>
              <a:rPr lang="cs-CZ" sz="1800" b="0" dirty="0" smtClean="0">
                <a:solidFill>
                  <a:srgbClr val="00B050"/>
                </a:solidFill>
              </a:rPr>
              <a:t>FORMULÁŘ</a:t>
            </a:r>
          </a:p>
          <a:p>
            <a:pPr marL="914400" lvl="1" indent="-285750">
              <a:spcBef>
                <a:spcPts val="0"/>
              </a:spcBef>
              <a:buFontTx/>
              <a:buChar char="-"/>
            </a:pPr>
            <a:r>
              <a:rPr lang="cs-CZ" sz="1800" b="0" dirty="0" smtClean="0">
                <a:solidFill>
                  <a:schemeClr val="tx1"/>
                </a:solidFill>
              </a:rPr>
              <a:t>do Přehledu uvádět všechny výdaje vyplacené jako </a:t>
            </a:r>
            <a:r>
              <a:rPr lang="cs-CZ" sz="1800" dirty="0" smtClean="0">
                <a:solidFill>
                  <a:srgbClr val="0070C0"/>
                </a:solidFill>
              </a:rPr>
              <a:t>cestovní náhrady</a:t>
            </a:r>
          </a:p>
          <a:p>
            <a:pPr marL="914400" lvl="1" indent="-285750">
              <a:spcBef>
                <a:spcPts val="0"/>
              </a:spcBef>
              <a:buFontTx/>
              <a:buChar char="-"/>
            </a:pPr>
            <a:r>
              <a:rPr lang="cs-CZ" sz="1800" b="0" dirty="0" smtClean="0">
                <a:solidFill>
                  <a:schemeClr val="tx1"/>
                </a:solidFill>
              </a:rPr>
              <a:t>do</a:t>
            </a:r>
            <a:r>
              <a:rPr lang="cs-CZ" sz="1800" dirty="0" smtClean="0">
                <a:solidFill>
                  <a:srgbClr val="0070C0"/>
                </a:solidFill>
              </a:rPr>
              <a:t> IS KP 14+ </a:t>
            </a:r>
            <a:r>
              <a:rPr lang="cs-CZ" sz="1800" b="0" dirty="0" smtClean="0">
                <a:solidFill>
                  <a:schemeClr val="tx1"/>
                </a:solidFill>
              </a:rPr>
              <a:t>uvést </a:t>
            </a:r>
            <a:r>
              <a:rPr lang="cs-CZ" sz="1800" dirty="0" smtClean="0">
                <a:solidFill>
                  <a:srgbClr val="0070C0"/>
                </a:solidFill>
              </a:rPr>
              <a:t>celkové součty </a:t>
            </a:r>
            <a:r>
              <a:rPr lang="cs-CZ" sz="1800" b="0" dirty="0" smtClean="0">
                <a:solidFill>
                  <a:schemeClr val="tx1"/>
                </a:solidFill>
              </a:rPr>
              <a:t>z </a:t>
            </a:r>
            <a:r>
              <a:rPr lang="cs-CZ" sz="1800" dirty="0" smtClean="0">
                <a:solidFill>
                  <a:srgbClr val="0070C0"/>
                </a:solidFill>
              </a:rPr>
              <a:t> </a:t>
            </a:r>
            <a:r>
              <a:rPr lang="cs-CZ" sz="1800" b="0" dirty="0" smtClean="0">
                <a:solidFill>
                  <a:schemeClr val="tx1"/>
                </a:solidFill>
              </a:rPr>
              <a:t>Přehledu pracovních cest – </a:t>
            </a:r>
            <a:r>
              <a:rPr lang="cs-CZ" sz="1400" b="0" dirty="0" smtClean="0">
                <a:solidFill>
                  <a:schemeClr val="tx1"/>
                </a:solidFill>
              </a:rPr>
              <a:t>dokládat v PDF s </a:t>
            </a:r>
            <a:r>
              <a:rPr lang="cs-CZ" sz="1400" b="0" smtClean="0">
                <a:solidFill>
                  <a:schemeClr val="tx1"/>
                </a:solidFill>
              </a:rPr>
              <a:t>podpisem zpracovatele + EXCEL</a:t>
            </a:r>
            <a:endParaRPr lang="cs-CZ" sz="1400" b="0" dirty="0" smtClean="0">
              <a:solidFill>
                <a:srgbClr val="0070C0"/>
              </a:solidFill>
            </a:endParaRPr>
          </a:p>
          <a:p>
            <a:pPr lvl="1" indent="0">
              <a:spcBef>
                <a:spcPts val="0"/>
              </a:spcBef>
              <a:buNone/>
            </a:pPr>
            <a:endParaRPr lang="cs-CZ" sz="1800" dirty="0" smtClean="0">
              <a:solidFill>
                <a:srgbClr val="0070C0"/>
              </a:solidFill>
            </a:endParaRPr>
          </a:p>
          <a:p>
            <a:pPr marL="914400" lvl="1" indent="-28575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sz="1800" b="0" dirty="0" smtClean="0">
                <a:solidFill>
                  <a:schemeClr val="tx1"/>
                </a:solidFill>
              </a:rPr>
              <a:t>faktury  hrazené přímo zaměstnavatelem/partnerem např. za  ubytování </a:t>
            </a:r>
            <a:r>
              <a:rPr lang="cs-CZ" sz="1800" b="0" dirty="0" smtClean="0">
                <a:solidFill>
                  <a:srgbClr val="FF0000"/>
                </a:solidFill>
              </a:rPr>
              <a:t>zaměstnanců</a:t>
            </a:r>
            <a:r>
              <a:rPr lang="cs-CZ" sz="1800" b="0" dirty="0" smtClean="0">
                <a:solidFill>
                  <a:schemeClr val="tx1"/>
                </a:solidFill>
              </a:rPr>
              <a:t> na pracovní cestě uvádět do této kapitoly jako samostatnou položku (s uvedením všech požadovaných údajů – název dodavatele, IČ  atd.)</a:t>
            </a:r>
          </a:p>
          <a:p>
            <a:pPr marL="914400" lvl="1" indent="-28575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sz="1800" b="0" dirty="0" smtClean="0">
                <a:solidFill>
                  <a:schemeClr val="tx1"/>
                </a:solidFill>
              </a:rPr>
              <a:t>doložit vnitřní </a:t>
            </a:r>
            <a:r>
              <a:rPr lang="cs-CZ" sz="1800" b="0" dirty="0">
                <a:solidFill>
                  <a:schemeClr val="tx1"/>
                </a:solidFill>
              </a:rPr>
              <a:t>předpis zaměstnavatele o pracovních cestách</a:t>
            </a:r>
          </a:p>
          <a:p>
            <a:pPr marL="914400" lvl="1" indent="-28575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sz="1800" b="0" dirty="0">
                <a:solidFill>
                  <a:schemeClr val="tx1"/>
                </a:solidFill>
              </a:rPr>
              <a:t>vždy doložit příslušné doklady </a:t>
            </a:r>
            <a:r>
              <a:rPr lang="cs-CZ" sz="1800" b="0" dirty="0" smtClean="0">
                <a:solidFill>
                  <a:schemeClr val="tx1"/>
                </a:solidFill>
              </a:rPr>
              <a:t>– cestovní příkaz, vyúčtování pracovní cesty, jízdenky</a:t>
            </a:r>
            <a:r>
              <a:rPr lang="cs-CZ" sz="1800" b="0" dirty="0">
                <a:solidFill>
                  <a:schemeClr val="tx1"/>
                </a:solidFill>
              </a:rPr>
              <a:t>, faktury atd</a:t>
            </a:r>
            <a:r>
              <a:rPr lang="cs-CZ" sz="1800" b="0" dirty="0" smtClean="0">
                <a:solidFill>
                  <a:schemeClr val="tx1"/>
                </a:solidFill>
              </a:rPr>
              <a:t>., zápis z jednání, program, zprávu z pracovní cesty </a:t>
            </a:r>
            <a:endParaRPr lang="cs-CZ" sz="1800" b="0" dirty="0">
              <a:solidFill>
                <a:schemeClr val="tx1"/>
              </a:solidFill>
            </a:endParaRPr>
          </a:p>
          <a:p>
            <a:pPr marL="914400" lvl="1" indent="-28575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sz="1800" b="0" dirty="0">
                <a:solidFill>
                  <a:schemeClr val="tx1"/>
                </a:solidFill>
              </a:rPr>
              <a:t>doklad o zaplacení  </a:t>
            </a:r>
          </a:p>
          <a:p>
            <a:pPr marL="914400" lvl="1" indent="-28575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sz="1800" b="0" dirty="0">
                <a:solidFill>
                  <a:schemeClr val="tx1"/>
                </a:solidFill>
              </a:rPr>
              <a:t>pouze výdaje </a:t>
            </a:r>
            <a:r>
              <a:rPr lang="cs-CZ" sz="1800" dirty="0">
                <a:solidFill>
                  <a:srgbClr val="FF0000"/>
                </a:solidFill>
              </a:rPr>
              <a:t>pracovníků </a:t>
            </a:r>
            <a:r>
              <a:rPr lang="cs-CZ" sz="1800" b="0" dirty="0" smtClean="0">
                <a:solidFill>
                  <a:schemeClr val="tx1"/>
                </a:solidFill>
              </a:rPr>
              <a:t>projektu (pouze zaměstnanci partnera)</a:t>
            </a:r>
          </a:p>
          <a:p>
            <a:pPr marL="914400" lvl="1" indent="-28575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sz="1800" b="0" dirty="0" smtClean="0">
                <a:solidFill>
                  <a:schemeClr val="tx1"/>
                </a:solidFill>
              </a:rPr>
              <a:t>při použití vlastního vozidla zaměstnance nutno doložit  </a:t>
            </a:r>
            <a:r>
              <a:rPr lang="cs-CZ" sz="1800" dirty="0" smtClean="0">
                <a:solidFill>
                  <a:srgbClr val="0070C0"/>
                </a:solidFill>
              </a:rPr>
              <a:t>technický průkaz </a:t>
            </a:r>
            <a:r>
              <a:rPr lang="cs-CZ" sz="1800" b="0" dirty="0" smtClean="0">
                <a:solidFill>
                  <a:schemeClr val="tx1"/>
                </a:solidFill>
              </a:rPr>
              <a:t>vozidla + </a:t>
            </a:r>
            <a:r>
              <a:rPr lang="cs-CZ" sz="1800" dirty="0" smtClean="0">
                <a:solidFill>
                  <a:srgbClr val="0070C0"/>
                </a:solidFill>
              </a:rPr>
              <a:t>souhlas zaměstnavatele </a:t>
            </a:r>
            <a:r>
              <a:rPr lang="cs-CZ" sz="1800" b="0" dirty="0" smtClean="0">
                <a:solidFill>
                  <a:schemeClr val="tx1"/>
                </a:solidFill>
              </a:rPr>
              <a:t>s jeho použitím</a:t>
            </a:r>
            <a:endParaRPr lang="cs-CZ" sz="1800" b="0" dirty="0">
              <a:solidFill>
                <a:schemeClr val="tx1"/>
              </a:solidFill>
            </a:endParaRPr>
          </a:p>
          <a:p>
            <a:pPr lvl="1" indent="0">
              <a:spcBef>
                <a:spcPts val="0"/>
              </a:spcBef>
              <a:buNone/>
            </a:pPr>
            <a:endParaRPr lang="cs-CZ" sz="1800" b="0" dirty="0">
              <a:solidFill>
                <a:schemeClr val="tx1"/>
              </a:solidFill>
            </a:endParaRP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dirty="0" smtClean="0"/>
              <a:t>Hradec Králové, 12.6.2018</a:t>
            </a:r>
            <a:endParaRPr lang="en-US" dirty="0"/>
          </a:p>
          <a:p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Náklady na cestování a ubytování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39360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b="1" dirty="0" smtClean="0">
                <a:solidFill>
                  <a:srgbClr val="FF0000"/>
                </a:solidFill>
              </a:rPr>
              <a:t>Na co si dát pozor</a:t>
            </a:r>
            <a:endParaRPr lang="cs-CZ" sz="2400" b="1" dirty="0">
              <a:solidFill>
                <a:srgbClr val="FF0000"/>
              </a:solidFill>
            </a:endParaRPr>
          </a:p>
          <a:p>
            <a:pPr marL="342900" indent="-342900">
              <a:buFontTx/>
              <a:buChar char="-"/>
            </a:pPr>
            <a:r>
              <a:rPr lang="cs-CZ" sz="2400" dirty="0" smtClean="0"/>
              <a:t>použít správný formulář Přehled pracovních cest</a:t>
            </a:r>
          </a:p>
          <a:p>
            <a:pPr marL="342900" indent="-342900">
              <a:buFontTx/>
              <a:buChar char="-"/>
            </a:pPr>
            <a:r>
              <a:rPr lang="cs-CZ" sz="2400" dirty="0"/>
              <a:t>p</a:t>
            </a:r>
            <a:r>
              <a:rPr lang="cs-CZ" sz="2400" dirty="0" smtClean="0"/>
              <a:t>oužít v technickém průkazu správný údaj o spotřebě PHM</a:t>
            </a:r>
          </a:p>
          <a:p>
            <a:pPr marL="342900" indent="-342900">
              <a:buFontTx/>
              <a:buChar char="-"/>
            </a:pPr>
            <a:r>
              <a:rPr lang="cs-CZ" sz="2400" dirty="0" smtClean="0"/>
              <a:t>na cestovním příkaze uvádět název a číslo projektu</a:t>
            </a:r>
          </a:p>
          <a:p>
            <a:pPr marL="342900" indent="-342900">
              <a:buFontTx/>
              <a:buChar char="-"/>
            </a:pPr>
            <a:r>
              <a:rPr lang="cs-CZ" sz="2400" dirty="0" smtClean="0"/>
              <a:t>uvádět informaci o rozsahu bezplatně poskytnutého stravování</a:t>
            </a:r>
          </a:p>
          <a:p>
            <a:endParaRPr lang="cs-CZ" sz="24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Hradec Králové, 12.6.2018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Náklady na cestování a ubytování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479275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914400" lvl="1" indent="-28575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1800" b="0" dirty="0" smtClean="0">
                <a:solidFill>
                  <a:schemeClr val="tx1"/>
                </a:solidFill>
              </a:rPr>
              <a:t>výčet těchto výdajů je v PPŽ (studie, školení a odborná příprava, služby související s pořádáním událostí, </a:t>
            </a:r>
            <a:r>
              <a:rPr lang="cs-CZ" sz="1800" dirty="0">
                <a:solidFill>
                  <a:srgbClr val="0070C0"/>
                </a:solidFill>
              </a:rPr>
              <a:t>náklady na cestování a ubytování externích </a:t>
            </a:r>
            <a:r>
              <a:rPr lang="cs-CZ" sz="1800" dirty="0" smtClean="0">
                <a:solidFill>
                  <a:srgbClr val="0070C0"/>
                </a:solidFill>
              </a:rPr>
              <a:t>odborníků </a:t>
            </a:r>
            <a:r>
              <a:rPr lang="cs-CZ" sz="1800" dirty="0" smtClean="0">
                <a:solidFill>
                  <a:schemeClr val="tx1"/>
                </a:solidFill>
              </a:rPr>
              <a:t>…..)</a:t>
            </a:r>
          </a:p>
          <a:p>
            <a:pPr lvl="1" indent="0">
              <a:spcBef>
                <a:spcPts val="0"/>
              </a:spcBef>
              <a:buNone/>
            </a:pPr>
            <a:r>
              <a:rPr lang="cs-CZ" sz="1800" dirty="0" smtClean="0">
                <a:solidFill>
                  <a:schemeClr val="tx1"/>
                </a:solidFill>
              </a:rPr>
              <a:t>Dokladování – do </a:t>
            </a:r>
            <a:r>
              <a:rPr lang="cs-CZ" sz="1800" smtClean="0">
                <a:solidFill>
                  <a:schemeClr val="tx1"/>
                </a:solidFill>
              </a:rPr>
              <a:t>IS KP 14</a:t>
            </a:r>
            <a:r>
              <a:rPr lang="cs-CZ" sz="1800" dirty="0" smtClean="0">
                <a:solidFill>
                  <a:schemeClr val="tx1"/>
                </a:solidFill>
              </a:rPr>
              <a:t>+ k jednotlivým výdajům je nutno založit:</a:t>
            </a:r>
          </a:p>
          <a:p>
            <a:pPr lvl="1" indent="0">
              <a:spcBef>
                <a:spcPts val="0"/>
              </a:spcBef>
              <a:buNone/>
            </a:pPr>
            <a:r>
              <a:rPr lang="cs-CZ" sz="1800" dirty="0" smtClean="0">
                <a:solidFill>
                  <a:schemeClr val="tx1"/>
                </a:solidFill>
              </a:rPr>
              <a:t>1 soubor </a:t>
            </a:r>
          </a:p>
          <a:p>
            <a:pPr marL="914400" lvl="1" indent="-28575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1800" dirty="0" smtClean="0">
                <a:solidFill>
                  <a:srgbClr val="0070C0"/>
                </a:solidFill>
              </a:rPr>
              <a:t>faktury, účtenky </a:t>
            </a:r>
            <a:r>
              <a:rPr lang="cs-CZ" sz="1800" b="0" dirty="0" smtClean="0">
                <a:solidFill>
                  <a:schemeClr val="tx1"/>
                </a:solidFill>
              </a:rPr>
              <a:t>– na originále dokladu musí být název a číslo projektu, IČ dodavatele i </a:t>
            </a:r>
            <a:r>
              <a:rPr lang="cs-CZ" sz="1800" b="0" dirty="0">
                <a:solidFill>
                  <a:schemeClr val="tx1"/>
                </a:solidFill>
              </a:rPr>
              <a:t>IČ </a:t>
            </a:r>
            <a:r>
              <a:rPr lang="cs-CZ" sz="1800" b="0" dirty="0" smtClean="0">
                <a:solidFill>
                  <a:schemeClr val="tx1"/>
                </a:solidFill>
              </a:rPr>
              <a:t>odběratele</a:t>
            </a:r>
          </a:p>
          <a:p>
            <a:pPr lvl="1" indent="0">
              <a:spcBef>
                <a:spcPts val="0"/>
              </a:spcBef>
              <a:buNone/>
            </a:pPr>
            <a:r>
              <a:rPr lang="cs-CZ" sz="1800" b="0" dirty="0">
                <a:solidFill>
                  <a:schemeClr val="tx1"/>
                </a:solidFill>
              </a:rPr>
              <a:t> </a:t>
            </a:r>
            <a:r>
              <a:rPr lang="cs-CZ" sz="1800" b="0" dirty="0" smtClean="0">
                <a:solidFill>
                  <a:schemeClr val="tx1"/>
                </a:solidFill>
              </a:rPr>
              <a:t>     (</a:t>
            </a:r>
            <a:r>
              <a:rPr lang="cs-CZ" sz="1600" dirty="0" smtClean="0">
                <a:solidFill>
                  <a:schemeClr val="tx1"/>
                </a:solidFill>
              </a:rPr>
              <a:t>překlady/tlumočení</a:t>
            </a:r>
            <a:r>
              <a:rPr lang="cs-CZ" sz="1600" b="0" dirty="0" smtClean="0">
                <a:solidFill>
                  <a:schemeClr val="tx1"/>
                </a:solidFill>
              </a:rPr>
              <a:t> na faktuře nutný </a:t>
            </a:r>
            <a:r>
              <a:rPr lang="cs-CZ" sz="1600" b="0" dirty="0">
                <a:solidFill>
                  <a:schemeClr val="tx1"/>
                </a:solidFill>
              </a:rPr>
              <a:t>počet normostran/rozsah v </a:t>
            </a:r>
            <a:r>
              <a:rPr lang="cs-CZ" sz="1600" b="0" dirty="0" smtClean="0">
                <a:solidFill>
                  <a:schemeClr val="tx1"/>
                </a:solidFill>
              </a:rPr>
              <a:t>hodinách,       	</a:t>
            </a:r>
            <a:r>
              <a:rPr lang="cs-CZ" sz="1600" dirty="0" smtClean="0">
                <a:solidFill>
                  <a:schemeClr val="tx1"/>
                </a:solidFill>
              </a:rPr>
              <a:t>ubytování/stravování</a:t>
            </a:r>
            <a:r>
              <a:rPr lang="cs-CZ" sz="1600" b="0" dirty="0" smtClean="0">
                <a:solidFill>
                  <a:schemeClr val="tx1"/>
                </a:solidFill>
              </a:rPr>
              <a:t> </a:t>
            </a:r>
            <a:r>
              <a:rPr lang="cs-CZ" sz="1600" b="0" dirty="0">
                <a:solidFill>
                  <a:schemeClr val="tx1"/>
                </a:solidFill>
              </a:rPr>
              <a:t>– doklad o </a:t>
            </a:r>
            <a:r>
              <a:rPr lang="cs-CZ" sz="1600" b="0" dirty="0" smtClean="0">
                <a:solidFill>
                  <a:schemeClr val="tx1"/>
                </a:solidFill>
              </a:rPr>
              <a:t> druhu, počtu </a:t>
            </a:r>
            <a:r>
              <a:rPr lang="cs-CZ" sz="1600" b="0" dirty="0">
                <a:solidFill>
                  <a:schemeClr val="tx1"/>
                </a:solidFill>
              </a:rPr>
              <a:t>a ceně </a:t>
            </a:r>
            <a:r>
              <a:rPr lang="cs-CZ" sz="1600" b="0" dirty="0" smtClean="0">
                <a:solidFill>
                  <a:schemeClr val="tx1"/>
                </a:solidFill>
              </a:rPr>
              <a:t>jídel a nápojů/o </a:t>
            </a:r>
            <a:r>
              <a:rPr lang="cs-CZ" sz="1600" b="0" dirty="0">
                <a:solidFill>
                  <a:schemeClr val="tx1"/>
                </a:solidFill>
              </a:rPr>
              <a:t>ceně a </a:t>
            </a:r>
            <a:r>
              <a:rPr lang="cs-CZ" sz="1600" b="0" dirty="0" smtClean="0">
                <a:solidFill>
                  <a:schemeClr val="tx1"/>
                </a:solidFill>
              </a:rPr>
              <a:t>		typu ubytování)</a:t>
            </a:r>
            <a:endParaRPr lang="cs-CZ" sz="1600" b="0" dirty="0">
              <a:solidFill>
                <a:schemeClr val="tx1"/>
              </a:solidFill>
            </a:endParaRPr>
          </a:p>
          <a:p>
            <a:pPr marL="914400" lvl="1" indent="-28575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1800" dirty="0" smtClean="0">
                <a:solidFill>
                  <a:srgbClr val="0070C0"/>
                </a:solidFill>
              </a:rPr>
              <a:t>doklady </a:t>
            </a:r>
            <a:r>
              <a:rPr lang="cs-CZ" sz="1800" dirty="0">
                <a:solidFill>
                  <a:srgbClr val="0070C0"/>
                </a:solidFill>
              </a:rPr>
              <a:t>o zaplacení </a:t>
            </a:r>
            <a:r>
              <a:rPr lang="cs-CZ" sz="1800" b="0" dirty="0">
                <a:solidFill>
                  <a:schemeClr val="tx1"/>
                </a:solidFill>
              </a:rPr>
              <a:t>(výpisy z účtu, pokladní doklady</a:t>
            </a:r>
            <a:r>
              <a:rPr lang="cs-CZ" sz="1800" b="0" dirty="0" smtClean="0">
                <a:solidFill>
                  <a:schemeClr val="tx1"/>
                </a:solidFill>
              </a:rPr>
              <a:t>)</a:t>
            </a:r>
          </a:p>
          <a:p>
            <a:pPr marL="914400" lvl="1" indent="-28575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1800" b="0" dirty="0" smtClean="0">
                <a:solidFill>
                  <a:schemeClr val="tx1"/>
                </a:solidFill>
              </a:rPr>
              <a:t>doklady </a:t>
            </a:r>
            <a:r>
              <a:rPr lang="cs-CZ" sz="1800" b="0" dirty="0">
                <a:solidFill>
                  <a:schemeClr val="tx1"/>
                </a:solidFill>
              </a:rPr>
              <a:t>o poskytnuté službě </a:t>
            </a:r>
            <a:r>
              <a:rPr lang="cs-CZ" sz="1600" b="0" dirty="0">
                <a:solidFill>
                  <a:schemeClr val="tx1"/>
                </a:solidFill>
              </a:rPr>
              <a:t>(předávací protokol, fotodokumentace </a:t>
            </a:r>
            <a:r>
              <a:rPr lang="cs-CZ" sz="1600" b="0" dirty="0" smtClean="0">
                <a:solidFill>
                  <a:schemeClr val="tx1"/>
                </a:solidFill>
              </a:rPr>
              <a:t>apod.)</a:t>
            </a:r>
          </a:p>
          <a:p>
            <a:pPr marL="914400" lvl="1" indent="-28575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1800" b="0" dirty="0" smtClean="0">
                <a:solidFill>
                  <a:schemeClr val="tx1"/>
                </a:solidFill>
              </a:rPr>
              <a:t>meetingy </a:t>
            </a:r>
            <a:r>
              <a:rPr lang="cs-CZ" sz="1800" b="0" dirty="0">
                <a:solidFill>
                  <a:schemeClr val="tx1"/>
                </a:solidFill>
              </a:rPr>
              <a:t>– doklady o publicitě, prezenční listiny, program, zápis</a:t>
            </a:r>
          </a:p>
          <a:p>
            <a:pPr marL="914400" lvl="1" indent="-28575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1800" dirty="0" smtClean="0">
                <a:solidFill>
                  <a:srgbClr val="0070C0"/>
                </a:solidFill>
              </a:rPr>
              <a:t>doklad o zaúčtování </a:t>
            </a:r>
            <a:r>
              <a:rPr lang="cs-CZ" sz="1800" b="0" dirty="0" smtClean="0">
                <a:solidFill>
                  <a:schemeClr val="tx1"/>
                </a:solidFill>
              </a:rPr>
              <a:t>a další </a:t>
            </a:r>
            <a:r>
              <a:rPr lang="cs-CZ" sz="1800" b="0" dirty="0">
                <a:solidFill>
                  <a:schemeClr val="tx1"/>
                </a:solidFill>
              </a:rPr>
              <a:t>relevantní doklady – </a:t>
            </a:r>
            <a:r>
              <a:rPr lang="cs-CZ" sz="1600" b="0" dirty="0">
                <a:solidFill>
                  <a:schemeClr val="tx1"/>
                </a:solidFill>
              </a:rPr>
              <a:t>dle druhu poskytnuté </a:t>
            </a:r>
            <a:r>
              <a:rPr lang="cs-CZ" sz="1600" b="0" dirty="0" smtClean="0">
                <a:solidFill>
                  <a:schemeClr val="tx1"/>
                </a:solidFill>
              </a:rPr>
              <a:t>služby</a:t>
            </a:r>
          </a:p>
          <a:p>
            <a:pPr marL="914400" lvl="1" indent="-28575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1800" b="0" dirty="0" smtClean="0">
                <a:solidFill>
                  <a:schemeClr val="tx1"/>
                </a:solidFill>
              </a:rPr>
              <a:t>Objednávka</a:t>
            </a:r>
          </a:p>
          <a:p>
            <a:pPr lvl="1" indent="0">
              <a:spcBef>
                <a:spcPts val="0"/>
              </a:spcBef>
              <a:buNone/>
            </a:pPr>
            <a:r>
              <a:rPr lang="cs-CZ" sz="1800" dirty="0" smtClean="0">
                <a:solidFill>
                  <a:schemeClr val="tx1"/>
                </a:solidFill>
              </a:rPr>
              <a:t>2 soubor </a:t>
            </a:r>
            <a:r>
              <a:rPr lang="cs-CZ" sz="1800" b="0" dirty="0" smtClean="0">
                <a:solidFill>
                  <a:schemeClr val="tx1"/>
                </a:solidFill>
              </a:rPr>
              <a:t>– smlouva (je-li rozsáhlejší), založit v každém MO pouze k 1. faktuře + datovou zprávu s potvrzením o uveřejnění v registru smluv </a:t>
            </a:r>
          </a:p>
          <a:p>
            <a:pPr lvl="1" indent="0">
              <a:spcBef>
                <a:spcPts val="0"/>
              </a:spcBef>
              <a:buNone/>
            </a:pPr>
            <a:r>
              <a:rPr lang="cs-CZ" sz="1200" b="0" dirty="0" smtClean="0">
                <a:solidFill>
                  <a:schemeClr val="tx1"/>
                </a:solidFill>
              </a:rPr>
              <a:t>(je-li tato povinnost)</a:t>
            </a:r>
            <a:endParaRPr lang="cs-CZ" sz="1200" b="0" dirty="0">
              <a:solidFill>
                <a:schemeClr val="tx1"/>
              </a:solidFill>
            </a:endParaRPr>
          </a:p>
          <a:p>
            <a:pPr lvl="1" indent="0">
              <a:spcBef>
                <a:spcPts val="0"/>
              </a:spcBef>
              <a:buNone/>
            </a:pPr>
            <a:endParaRPr lang="cs-CZ" sz="1800" b="0" dirty="0">
              <a:solidFill>
                <a:schemeClr val="tx1"/>
              </a:solidFill>
            </a:endParaRP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Hradec Králové, 12.6.2018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cs-CZ" sz="2800" dirty="0" smtClean="0"/>
              <a:t>Náklady na externí odborné poradenství a služby</a:t>
            </a:r>
            <a:endParaRPr lang="cs-CZ" sz="280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095532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b="1" dirty="0" smtClean="0">
                <a:solidFill>
                  <a:srgbClr val="FF0000"/>
                </a:solidFill>
              </a:rPr>
              <a:t>Na co si dát pozor</a:t>
            </a:r>
          </a:p>
          <a:p>
            <a:pPr marL="342900" indent="-342900">
              <a:buFontTx/>
              <a:buChar char="-"/>
            </a:pPr>
            <a:r>
              <a:rPr lang="cs-CZ" sz="2400" dirty="0" smtClean="0"/>
              <a:t>nově upravena způsobilost výdajů na </a:t>
            </a:r>
            <a:r>
              <a:rPr lang="cs-CZ" sz="2400" b="1" dirty="0" smtClean="0">
                <a:solidFill>
                  <a:srgbClr val="0070C0"/>
                </a:solidFill>
              </a:rPr>
              <a:t>kulturní a uměleckou činnost </a:t>
            </a:r>
          </a:p>
          <a:p>
            <a:r>
              <a:rPr lang="cs-CZ" sz="2400" dirty="0" smtClean="0"/>
              <a:t>nyní – </a:t>
            </a:r>
            <a:r>
              <a:rPr lang="cs-CZ" sz="2400" dirty="0" smtClean="0">
                <a:solidFill>
                  <a:srgbClr val="FF0000"/>
                </a:solidFill>
              </a:rPr>
              <a:t>nezpůsobilé</a:t>
            </a:r>
            <a:r>
              <a:rPr lang="cs-CZ" sz="2400" dirty="0" smtClean="0"/>
              <a:t> jsou honoráře </a:t>
            </a:r>
            <a:r>
              <a:rPr lang="cs-CZ" sz="2400" b="1" dirty="0" smtClean="0">
                <a:solidFill>
                  <a:srgbClr val="FF0000"/>
                </a:solidFill>
              </a:rPr>
              <a:t>nad 500 EUR   </a:t>
            </a:r>
            <a:r>
              <a:rPr lang="cs-CZ" sz="2400" dirty="0" smtClean="0"/>
              <a:t>na 1 účinkujícího (jednotlivec/skupina) nebo </a:t>
            </a:r>
            <a:r>
              <a:rPr lang="cs-CZ" sz="2400" b="1" dirty="0" smtClean="0">
                <a:solidFill>
                  <a:srgbClr val="FF0000"/>
                </a:solidFill>
              </a:rPr>
              <a:t>nad 2000 EUR  </a:t>
            </a:r>
            <a:r>
              <a:rPr lang="cs-CZ" sz="2400" dirty="0" smtClean="0"/>
              <a:t>na projekt (na všechny honoráře)</a:t>
            </a:r>
          </a:p>
          <a:p>
            <a:endParaRPr lang="cs-CZ" sz="2400" dirty="0"/>
          </a:p>
          <a:p>
            <a:r>
              <a:rPr lang="cs-CZ" sz="2000" b="1" i="1" dirty="0" smtClean="0">
                <a:solidFill>
                  <a:srgbClr val="00B050"/>
                </a:solidFill>
              </a:rPr>
              <a:t>projekty, u kterých kulturní a umělecká činnost přispívá k splnění hlavního cíle projektu – předpokládá-li se překročení limitu – nutno předem sdělit – bude řešeno s HQ – </a:t>
            </a:r>
            <a:r>
              <a:rPr lang="cs-CZ" sz="1400" i="1" dirty="0" smtClean="0"/>
              <a:t>PPŽ - 4. verze – str. 43</a:t>
            </a:r>
            <a:endParaRPr lang="cs-CZ" sz="1400" i="1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Hradec Králové, 12.6.2018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2800" dirty="0"/>
              <a:t>Náklady na externí odborné poradenství a služby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33979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1" y="1306874"/>
            <a:ext cx="8229600" cy="4819290"/>
          </a:xfrm>
        </p:spPr>
        <p:txBody>
          <a:bodyPr>
            <a:normAutofit lnSpcReduction="10000"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výčet výdajů je v PPŽ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koupě, pronájem, leasing (operativní), odpisy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dokladování  stejné jako u externích služeb  (faktura, doklad o zaplacení) + </a:t>
            </a:r>
            <a:r>
              <a:rPr lang="cs-CZ" b="1" dirty="0" smtClean="0">
                <a:solidFill>
                  <a:srgbClr val="0070C0"/>
                </a:solidFill>
              </a:rPr>
              <a:t>doklady </a:t>
            </a:r>
            <a:r>
              <a:rPr lang="cs-CZ" b="1" dirty="0">
                <a:solidFill>
                  <a:srgbClr val="0070C0"/>
                </a:solidFill>
              </a:rPr>
              <a:t>o pořízení majetku</a:t>
            </a:r>
            <a:r>
              <a:rPr lang="cs-CZ" dirty="0"/>
              <a:t>, </a:t>
            </a:r>
            <a:r>
              <a:rPr lang="cs-CZ" b="1" dirty="0" smtClean="0">
                <a:solidFill>
                  <a:srgbClr val="0070C0"/>
                </a:solidFill>
              </a:rPr>
              <a:t>majetková evidence</a:t>
            </a:r>
            <a:r>
              <a:rPr lang="cs-CZ" dirty="0" smtClean="0"/>
              <a:t>, </a:t>
            </a:r>
            <a:r>
              <a:rPr lang="cs-CZ" b="1" dirty="0" smtClean="0">
                <a:solidFill>
                  <a:srgbClr val="0070C0"/>
                </a:solidFill>
              </a:rPr>
              <a:t>fotodokumentace</a:t>
            </a:r>
            <a:endParaRPr lang="cs-CZ" b="1" dirty="0">
              <a:solidFill>
                <a:srgbClr val="0070C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b="1" dirty="0" smtClean="0">
                <a:solidFill>
                  <a:srgbClr val="0070C0"/>
                </a:solidFill>
              </a:rPr>
              <a:t>smlouvy</a:t>
            </a:r>
            <a:r>
              <a:rPr lang="cs-CZ" dirty="0" smtClean="0"/>
              <a:t> (rozsáhlejší)  založit k výdaji do </a:t>
            </a:r>
            <a:r>
              <a:rPr lang="cs-CZ" u="sng" dirty="0" smtClean="0"/>
              <a:t>samostatného souboru  (v 1 MO k 1. </a:t>
            </a:r>
            <a:r>
              <a:rPr lang="cs-CZ" dirty="0" smtClean="0"/>
              <a:t>faktuře) + zprávu o uveřejnění v registru smluv (je-li tato povinnost)</a:t>
            </a:r>
            <a:endParaRPr lang="cs-CZ" dirty="0"/>
          </a:p>
          <a:p>
            <a:r>
              <a:rPr lang="cs-CZ" sz="2400" b="1" dirty="0" smtClean="0">
                <a:solidFill>
                  <a:srgbClr val="FF0000"/>
                </a:solidFill>
              </a:rPr>
              <a:t>Na co si dát pozor</a:t>
            </a:r>
          </a:p>
          <a:p>
            <a:pPr marL="342900" indent="-342900">
              <a:buFontTx/>
              <a:buChar char="-"/>
            </a:pPr>
            <a:r>
              <a:rPr lang="cs-CZ" sz="2400" dirty="0" smtClean="0"/>
              <a:t>nákup </a:t>
            </a:r>
            <a:r>
              <a:rPr lang="cs-CZ" sz="2400" b="1" dirty="0" smtClean="0">
                <a:solidFill>
                  <a:srgbClr val="00B050"/>
                </a:solidFill>
              </a:rPr>
              <a:t>použitého vybavení </a:t>
            </a:r>
            <a:r>
              <a:rPr lang="cs-CZ" sz="2400" dirty="0" smtClean="0"/>
              <a:t>–  zvláštní pravidla – nesmí být jiná pomoc z fondů ESIF či národních veřejných zdrojů ….+ znalecký posudek</a:t>
            </a:r>
          </a:p>
          <a:p>
            <a:pPr marL="342900" indent="-342900">
              <a:buFontTx/>
              <a:buChar char="-"/>
            </a:pPr>
            <a:r>
              <a:rPr lang="cs-CZ" sz="2400" dirty="0" smtClean="0"/>
              <a:t>výdaje na </a:t>
            </a:r>
            <a:r>
              <a:rPr lang="cs-CZ" sz="2400" b="1" dirty="0" smtClean="0">
                <a:solidFill>
                  <a:srgbClr val="00B050"/>
                </a:solidFill>
              </a:rPr>
              <a:t>vybavení pracoviště přímého personálu </a:t>
            </a:r>
            <a:r>
              <a:rPr lang="cs-CZ" sz="2400" dirty="0" smtClean="0"/>
              <a:t>jsou způsobilé  pouze u zaměstnanců s minimálně polovičním úvazkem</a:t>
            </a:r>
            <a:endParaRPr lang="cs-CZ" sz="24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Hradec Králové, 12.6.2018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Výdaje na vybavení a investice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928261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Tx/>
              <a:buChar char="-"/>
            </a:pPr>
            <a:r>
              <a:rPr lang="cs-CZ" dirty="0" smtClean="0"/>
              <a:t>výdaje, u  kterých nebyla doložena nezbytnost pro dosažení cílů projektu, nebyly v souladu s pravidly programu a podmínkami podpory, výdaje neodpovídající cenám v místě a čase obvyklým …</a:t>
            </a:r>
          </a:p>
          <a:p>
            <a:pPr marL="285750" indent="-285750">
              <a:buFontTx/>
              <a:buChar char="-"/>
            </a:pPr>
            <a:endParaRPr lang="cs-CZ" dirty="0" smtClean="0"/>
          </a:p>
          <a:p>
            <a:pPr marL="285750" indent="-285750">
              <a:buFontTx/>
              <a:buChar char="-"/>
            </a:pPr>
            <a:r>
              <a:rPr lang="cs-CZ" sz="2000" dirty="0" smtClean="0"/>
              <a:t>výdaje vyjmenované  v Příručce pro žadatele (pokuty, </a:t>
            </a:r>
            <a:r>
              <a:rPr lang="cs-CZ" sz="2000" dirty="0" smtClean="0">
                <a:solidFill>
                  <a:srgbClr val="FF0000"/>
                </a:solidFill>
              </a:rPr>
              <a:t>dary nad </a:t>
            </a:r>
            <a:r>
              <a:rPr lang="cs-CZ" sz="2000" b="1" dirty="0" smtClean="0">
                <a:solidFill>
                  <a:srgbClr val="FF0000"/>
                </a:solidFill>
              </a:rPr>
              <a:t>20 EUR</a:t>
            </a:r>
            <a:r>
              <a:rPr lang="cs-CZ" sz="2000" dirty="0" smtClean="0"/>
              <a:t>, ceny v </a:t>
            </a:r>
            <a:r>
              <a:rPr lang="cs-CZ" sz="2000" dirty="0" smtClean="0">
                <a:solidFill>
                  <a:srgbClr val="FF0000"/>
                </a:solidFill>
              </a:rPr>
              <a:t>soutěžích nad </a:t>
            </a:r>
            <a:r>
              <a:rPr lang="cs-CZ" sz="2000" b="1" dirty="0" smtClean="0">
                <a:solidFill>
                  <a:srgbClr val="FF0000"/>
                </a:solidFill>
              </a:rPr>
              <a:t>50 EUR</a:t>
            </a:r>
            <a:r>
              <a:rPr lang="cs-CZ" sz="2000" dirty="0" smtClean="0"/>
              <a:t>, úroky z úvěrů, apod.)</a:t>
            </a:r>
            <a:endParaRPr lang="cs-CZ" sz="2000" dirty="0"/>
          </a:p>
          <a:p>
            <a:r>
              <a:rPr lang="cs-CZ" sz="2000" dirty="0" smtClean="0"/>
              <a:t>+    </a:t>
            </a:r>
            <a:r>
              <a:rPr lang="cs-CZ" sz="2000" b="1" dirty="0" smtClean="0">
                <a:solidFill>
                  <a:srgbClr val="0070C0"/>
                </a:solidFill>
              </a:rPr>
              <a:t>výdaje na kulturní a umělecké činnosti </a:t>
            </a:r>
            <a:r>
              <a:rPr lang="cs-CZ" sz="2000" dirty="0" smtClean="0"/>
              <a:t>– honoráře </a:t>
            </a:r>
            <a:r>
              <a:rPr lang="cs-CZ" sz="2000" b="1" dirty="0" smtClean="0">
                <a:solidFill>
                  <a:srgbClr val="FF0000"/>
                </a:solidFill>
              </a:rPr>
              <a:t>nad 500 EUR </a:t>
            </a:r>
            <a:r>
              <a:rPr lang="cs-CZ" sz="2000" dirty="0" smtClean="0"/>
              <a:t>na účinkujícího  (1 osoba/1 soubor) nebo </a:t>
            </a:r>
            <a:r>
              <a:rPr lang="cs-CZ" sz="2000" b="1" dirty="0" smtClean="0">
                <a:solidFill>
                  <a:srgbClr val="FF0000"/>
                </a:solidFill>
              </a:rPr>
              <a:t>2000 EUR </a:t>
            </a:r>
            <a:r>
              <a:rPr lang="cs-CZ" sz="2000" dirty="0" smtClean="0"/>
              <a:t>na projekt (na všechny honoráře)</a:t>
            </a:r>
          </a:p>
          <a:p>
            <a:endParaRPr lang="cs-CZ" dirty="0"/>
          </a:p>
          <a:p>
            <a:r>
              <a:rPr lang="cs-CZ" dirty="0" smtClean="0"/>
              <a:t>-    </a:t>
            </a:r>
            <a:r>
              <a:rPr lang="cs-CZ" sz="2000" b="1" dirty="0" smtClean="0">
                <a:solidFill>
                  <a:srgbClr val="0070C0"/>
                </a:solidFill>
              </a:rPr>
              <a:t>výdaje fakturované projektovým partnerem</a:t>
            </a:r>
            <a:endParaRPr lang="cs-CZ" sz="2000" b="1" dirty="0">
              <a:solidFill>
                <a:srgbClr val="0070C0"/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Hradec Králové, 12.6.2018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Nezpůsobilé výdaje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259613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592429" y="1084263"/>
            <a:ext cx="8094372" cy="5041901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Ø"/>
            </a:pPr>
            <a:endParaRPr lang="cs-CZ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b="1" dirty="0" smtClean="0">
                <a:solidFill>
                  <a:srgbClr val="FF0000"/>
                </a:solidFill>
              </a:rPr>
              <a:t>fakturace mezi partnery projektu není přípustná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věcné příspěvky (např. poskytnutí stavebních prací, zboží, služeb … obsažena i dobrovolná práce) nesmí přesáhnout vlastní podíl spolufinancování … rozhodující je částka v závěru projektu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dobrovolná práce – nutné oddělené zaúčtování, účtuje se obdobně jako o nepeněžním daru – viz </a:t>
            </a:r>
            <a:r>
              <a:rPr lang="cs-CZ" dirty="0" smtClean="0">
                <a:hlinkClick r:id="rId2"/>
              </a:rPr>
              <a:t>www.crr.cz</a:t>
            </a:r>
            <a:r>
              <a:rPr lang="cs-CZ" dirty="0" smtClean="0"/>
              <a:t> – část EÚS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/>
              <a:t>paušální částky (mzdy, administrativní výdaje) + jednorázová částka na přípravu projektové žádosti –  není nutno dokladovat, projektový partner </a:t>
            </a:r>
            <a:r>
              <a:rPr lang="cs-CZ" b="1" dirty="0">
                <a:solidFill>
                  <a:srgbClr val="00B050"/>
                </a:solidFill>
              </a:rPr>
              <a:t>není</a:t>
            </a:r>
            <a:r>
              <a:rPr lang="cs-CZ" dirty="0"/>
              <a:t> </a:t>
            </a:r>
            <a:r>
              <a:rPr lang="cs-CZ" b="1" dirty="0">
                <a:solidFill>
                  <a:srgbClr val="00B050"/>
                </a:solidFill>
              </a:rPr>
              <a:t>povinen</a:t>
            </a:r>
            <a:r>
              <a:rPr lang="cs-CZ" dirty="0"/>
              <a:t> vést </a:t>
            </a:r>
            <a:r>
              <a:rPr lang="cs-CZ" b="1" dirty="0">
                <a:solidFill>
                  <a:srgbClr val="00B050"/>
                </a:solidFill>
              </a:rPr>
              <a:t>v odděleném účetnictví </a:t>
            </a:r>
            <a:r>
              <a:rPr lang="cs-CZ" dirty="0"/>
              <a:t>projektu, zůstává povinnost řádně vést účetnictví/daňovou evidenci </a:t>
            </a:r>
            <a:endParaRPr lang="cs-CZ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b="1" dirty="0" smtClean="0">
                <a:solidFill>
                  <a:srgbClr val="0070C0"/>
                </a:solidFill>
              </a:rPr>
              <a:t>DPH koeficientem </a:t>
            </a:r>
            <a:r>
              <a:rPr lang="cs-CZ" dirty="0" smtClean="0"/>
              <a:t>– způsobilé je DPH až po krácení </a:t>
            </a:r>
            <a:r>
              <a:rPr lang="cs-CZ" b="1" dirty="0" smtClean="0">
                <a:solidFill>
                  <a:srgbClr val="FF0000"/>
                </a:solidFill>
              </a:rPr>
              <a:t>vypořádacím koeficientem </a:t>
            </a:r>
            <a:r>
              <a:rPr lang="cs-CZ" dirty="0" smtClean="0"/>
              <a:t>(ne zálohovým)</a:t>
            </a:r>
            <a:endParaRPr lang="cs-CZ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dirty="0" smtClean="0"/>
              <a:t>Hradec Králové, 12.6.2018</a:t>
            </a:r>
            <a:endParaRPr lang="en-US" dirty="0"/>
          </a:p>
          <a:p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Na co si dávat pozor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7136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Děkuji za pozornost a těším se na spolupráci</a:t>
            </a:r>
            <a:endParaRPr lang="cs-CZ" sz="28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dirty="0" smtClean="0"/>
              <a:t>Hradec Králové, 12.6.2018</a:t>
            </a:r>
            <a:endParaRPr lang="en-US" dirty="0"/>
          </a:p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29</a:t>
            </a:fld>
            <a:endParaRPr lang="en-US" dirty="0"/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1212542" y="3254573"/>
            <a:ext cx="6576792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cs-CZ" sz="2800" dirty="0" smtClean="0"/>
              <a:t>Ivana Doležalová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735492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KONTROLA NA ÚROVNI PARTNERA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u="sng" dirty="0" smtClean="0"/>
              <a:t>předložení dokumentů prostřednictvím systému </a:t>
            </a:r>
            <a:r>
              <a:rPr lang="cs-CZ" sz="2000" b="1" u="sng" dirty="0" smtClean="0">
                <a:solidFill>
                  <a:srgbClr val="FF0000"/>
                </a:solidFill>
              </a:rPr>
              <a:t>IS KP 14+/MS2014+ </a:t>
            </a:r>
            <a:r>
              <a:rPr lang="cs-CZ" sz="2000" b="1" dirty="0" smtClean="0">
                <a:solidFill>
                  <a:srgbClr val="FF0000"/>
                </a:solidFill>
              </a:rPr>
              <a:t>  </a:t>
            </a:r>
            <a:r>
              <a:rPr lang="cs-CZ" dirty="0" smtClean="0"/>
              <a:t>- každý </a:t>
            </a:r>
            <a:r>
              <a:rPr lang="cs-CZ" b="1" dirty="0" smtClean="0">
                <a:solidFill>
                  <a:srgbClr val="FF0000"/>
                </a:solidFill>
              </a:rPr>
              <a:t>partner</a:t>
            </a:r>
            <a:r>
              <a:rPr lang="cs-CZ" dirty="0" smtClean="0"/>
              <a:t> předkládá </a:t>
            </a:r>
            <a:r>
              <a:rPr lang="cs-CZ" dirty="0" smtClean="0">
                <a:solidFill>
                  <a:srgbClr val="0070C0"/>
                </a:solidFill>
              </a:rPr>
              <a:t>Průběžnou zprávu o realizaci dílčí části projektu </a:t>
            </a:r>
            <a:r>
              <a:rPr lang="cs-CZ" dirty="0" smtClean="0"/>
              <a:t>a </a:t>
            </a:r>
            <a:r>
              <a:rPr lang="cs-CZ" b="1" dirty="0" smtClean="0">
                <a:solidFill>
                  <a:srgbClr val="0070C0"/>
                </a:solidFill>
              </a:rPr>
              <a:t>Soupisku dokladů </a:t>
            </a:r>
            <a:r>
              <a:rPr lang="cs-CZ" dirty="0" smtClean="0"/>
              <a:t>s výdaji za svou část projektu do </a:t>
            </a:r>
            <a:r>
              <a:rPr lang="cs-CZ" b="1" dirty="0" smtClean="0"/>
              <a:t>30 dnů </a:t>
            </a:r>
            <a:r>
              <a:rPr lang="cs-CZ" dirty="0" smtClean="0"/>
              <a:t>od konce monitorovacího období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>
                <a:solidFill>
                  <a:srgbClr val="FF0000"/>
                </a:solidFill>
              </a:rPr>
              <a:t>Zpráva</a:t>
            </a:r>
            <a:r>
              <a:rPr lang="cs-CZ" dirty="0" smtClean="0"/>
              <a:t> a </a:t>
            </a:r>
            <a:r>
              <a:rPr lang="cs-CZ" b="1" dirty="0" smtClean="0">
                <a:solidFill>
                  <a:srgbClr val="FF0000"/>
                </a:solidFill>
              </a:rPr>
              <a:t>Soupiska</a:t>
            </a:r>
            <a:r>
              <a:rPr lang="cs-CZ" dirty="0" smtClean="0"/>
              <a:t> musí být v systému </a:t>
            </a:r>
            <a:r>
              <a:rPr lang="cs-CZ" b="1" dirty="0" smtClean="0">
                <a:solidFill>
                  <a:srgbClr val="FF0000"/>
                </a:solidFill>
              </a:rPr>
              <a:t>IS KP 14+/MS 2014+</a:t>
            </a:r>
            <a:r>
              <a:rPr lang="cs-CZ" dirty="0" smtClean="0"/>
              <a:t> </a:t>
            </a:r>
            <a:r>
              <a:rPr lang="cs-CZ" b="1" dirty="0" smtClean="0">
                <a:solidFill>
                  <a:srgbClr val="00B050"/>
                </a:solidFill>
              </a:rPr>
              <a:t>finalizována</a:t>
            </a:r>
            <a:r>
              <a:rPr lang="cs-CZ" dirty="0" smtClean="0"/>
              <a:t> a </a:t>
            </a:r>
            <a:r>
              <a:rPr lang="cs-CZ" b="1" dirty="0" smtClean="0">
                <a:solidFill>
                  <a:srgbClr val="00B050"/>
                </a:solidFill>
              </a:rPr>
              <a:t>elektronicky</a:t>
            </a:r>
            <a:r>
              <a:rPr lang="cs-CZ" dirty="0" smtClean="0"/>
              <a:t> </a:t>
            </a:r>
            <a:r>
              <a:rPr lang="cs-CZ" b="1" dirty="0" smtClean="0">
                <a:solidFill>
                  <a:srgbClr val="00B050"/>
                </a:solidFill>
              </a:rPr>
              <a:t>podepsána</a:t>
            </a:r>
            <a:r>
              <a:rPr lang="cs-CZ" dirty="0" smtClean="0"/>
              <a:t>,</a:t>
            </a:r>
            <a:r>
              <a:rPr lang="cs-CZ" b="1" dirty="0" smtClean="0">
                <a:solidFill>
                  <a:srgbClr val="FF0000"/>
                </a:solidFill>
              </a:rPr>
              <a:t> </a:t>
            </a:r>
            <a:r>
              <a:rPr lang="cs-CZ" dirty="0" smtClean="0"/>
              <a:t>do systému se vkládají i jednotlivé dokumenty (faktury, výpisy z účtu apod.)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Soupiska se předkládá za každé monitorovací období, není limit pro minimální výdaje, předkládá se i Soupiska  s nulovými výdaji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u="sng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u="sng" dirty="0" smtClean="0"/>
              <a:t>kontrola kompletnosti</a:t>
            </a:r>
            <a:r>
              <a:rPr lang="cs-CZ" dirty="0" smtClean="0"/>
              <a:t> předložené dokumentace (tzv. formální kontrola) v termínu do 7 pracovních dní </a:t>
            </a:r>
          </a:p>
          <a:p>
            <a:endParaRPr lang="cs-CZ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u="sng" dirty="0" smtClean="0"/>
              <a:t>věcná kontrola</a:t>
            </a:r>
            <a:r>
              <a:rPr lang="cs-CZ" dirty="0" smtClean="0"/>
              <a:t> (finanční a projektová) Zprávy a Soupisky výdajů - kontrola výdajů – ukončení do 60 kalendářních dní od předložení kompletní dokumentace</a:t>
            </a:r>
            <a:r>
              <a:rPr lang="cs-CZ" dirty="0"/>
              <a:t> </a:t>
            </a:r>
            <a:r>
              <a:rPr lang="cs-CZ" dirty="0" smtClean="0"/>
              <a:t>… výzva </a:t>
            </a:r>
            <a:r>
              <a:rPr lang="cs-CZ" dirty="0"/>
              <a:t>k doplnění </a:t>
            </a:r>
            <a:r>
              <a:rPr lang="cs-CZ" dirty="0" smtClean="0"/>
              <a:t>podkladů</a:t>
            </a:r>
            <a:r>
              <a:rPr lang="cs-CZ" b="1" dirty="0" smtClean="0">
                <a:solidFill>
                  <a:srgbClr val="FF0000"/>
                </a:solidFill>
              </a:rPr>
              <a:t>     </a:t>
            </a:r>
            <a:r>
              <a:rPr lang="cs-CZ" b="1" dirty="0" err="1" smtClean="0">
                <a:solidFill>
                  <a:srgbClr val="FF0000"/>
                </a:solidFill>
              </a:rPr>
              <a:t>max</a:t>
            </a:r>
            <a:r>
              <a:rPr lang="cs-CZ" b="1" dirty="0" smtClean="0">
                <a:solidFill>
                  <a:srgbClr val="FF0000"/>
                </a:solidFill>
              </a:rPr>
              <a:t> 2x – </a:t>
            </a:r>
            <a:r>
              <a:rPr lang="cs-CZ" dirty="0" smtClean="0"/>
              <a:t>lhůta pro doplnění minimálně 5 pracovních dnů </a:t>
            </a:r>
            <a:r>
              <a:rPr lang="cs-CZ" b="1" i="1" dirty="0" smtClean="0">
                <a:solidFill>
                  <a:srgbClr val="00B050"/>
                </a:solidFill>
              </a:rPr>
              <a:t>(s vypořádáním připomínek nutno doložit prohlášení o nedoplňování nad rámec výzvy – PPP příloha 27)</a:t>
            </a:r>
          </a:p>
          <a:p>
            <a:endParaRPr lang="cs-CZ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u="sng" dirty="0" smtClean="0"/>
              <a:t>potvrzení kontroly </a:t>
            </a:r>
            <a:r>
              <a:rPr lang="cs-CZ" dirty="0" smtClean="0"/>
              <a:t>– kontrolor </a:t>
            </a:r>
            <a:r>
              <a:rPr lang="cs-CZ" b="1" dirty="0">
                <a:solidFill>
                  <a:srgbClr val="00529C"/>
                </a:solidFill>
              </a:rPr>
              <a:t>schválí Soupisku v MS2014+ </a:t>
            </a:r>
            <a:r>
              <a:rPr lang="cs-CZ" dirty="0" smtClean="0"/>
              <a:t>,  kontrolor zašle partnerovi </a:t>
            </a:r>
            <a:r>
              <a:rPr lang="cs-CZ" b="1" dirty="0" smtClean="0">
                <a:solidFill>
                  <a:srgbClr val="00529C"/>
                </a:solidFill>
              </a:rPr>
              <a:t>depeši o schválení </a:t>
            </a:r>
            <a:r>
              <a:rPr lang="cs-CZ" dirty="0" smtClean="0"/>
              <a:t>Soupisky spolu s rekapitulací rozpočtu a </a:t>
            </a:r>
            <a:r>
              <a:rPr lang="cs-CZ" b="1" dirty="0" smtClean="0">
                <a:solidFill>
                  <a:srgbClr val="0070C0"/>
                </a:solidFill>
              </a:rPr>
              <a:t>Oznámení o ukončení kontroly </a:t>
            </a:r>
            <a:r>
              <a:rPr lang="cs-CZ" dirty="0" smtClean="0"/>
              <a:t>, </a:t>
            </a:r>
            <a:r>
              <a:rPr lang="cs-CZ" b="1" u="sng" dirty="0" smtClean="0">
                <a:solidFill>
                  <a:srgbClr val="00B050"/>
                </a:solidFill>
              </a:rPr>
              <a:t>partner informuje prostřednictvím systému Hlavního příjemce</a:t>
            </a:r>
            <a:r>
              <a:rPr lang="cs-CZ" u="sng" dirty="0" smtClean="0">
                <a:solidFill>
                  <a:srgbClr val="00B050"/>
                </a:solidFill>
              </a:rPr>
              <a:t> 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Hradec Králové, 12.6.2018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cs-CZ" sz="2800" dirty="0" smtClean="0"/>
              <a:t>Postup kontroly výdajů </a:t>
            </a:r>
            <a:endParaRPr lang="cs-CZ" sz="280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340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Výsledek kontroly</a:t>
            </a:r>
          </a:p>
          <a:p>
            <a:endParaRPr lang="cs-CZ" dirty="0"/>
          </a:p>
          <a:p>
            <a:pPr marL="285750" indent="-285750">
              <a:buFontTx/>
              <a:buChar char="-"/>
            </a:pPr>
            <a:r>
              <a:rPr lang="cs-CZ" dirty="0" smtClean="0"/>
              <a:t>předložené výdaje jsou uznány v </a:t>
            </a:r>
            <a:r>
              <a:rPr lang="cs-CZ" b="1" dirty="0" smtClean="0">
                <a:solidFill>
                  <a:srgbClr val="00B050"/>
                </a:solidFill>
              </a:rPr>
              <a:t>plné výši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bylo provedeno </a:t>
            </a:r>
            <a:r>
              <a:rPr lang="cs-CZ" b="1" dirty="0" smtClean="0">
                <a:solidFill>
                  <a:srgbClr val="00B050"/>
                </a:solidFill>
              </a:rPr>
              <a:t>krácení</a:t>
            </a:r>
            <a:r>
              <a:rPr lang="cs-CZ" dirty="0" smtClean="0"/>
              <a:t> výdajů, </a:t>
            </a:r>
            <a:r>
              <a:rPr lang="cs-CZ" b="1" dirty="0" smtClean="0">
                <a:solidFill>
                  <a:srgbClr val="00B050"/>
                </a:solidFill>
              </a:rPr>
              <a:t>odložení</a:t>
            </a:r>
            <a:r>
              <a:rPr lang="cs-CZ" dirty="0" smtClean="0"/>
              <a:t> výdajů, udělena </a:t>
            </a:r>
            <a:r>
              <a:rPr lang="cs-CZ" b="1" dirty="0" smtClean="0">
                <a:solidFill>
                  <a:srgbClr val="00B050"/>
                </a:solidFill>
              </a:rPr>
              <a:t>sankce</a:t>
            </a:r>
          </a:p>
          <a:p>
            <a:pPr marL="285750" indent="-285750">
              <a:buFontTx/>
              <a:buChar char="-"/>
            </a:pPr>
            <a:endParaRPr lang="cs-CZ" dirty="0"/>
          </a:p>
          <a:p>
            <a:pPr marL="285750" indent="-285750">
              <a:buFontTx/>
              <a:buChar char="-"/>
            </a:pPr>
            <a:endParaRPr lang="cs-CZ" dirty="0" smtClean="0"/>
          </a:p>
          <a:p>
            <a:r>
              <a:rPr lang="cs-CZ" dirty="0"/>
              <a:t>O</a:t>
            </a:r>
            <a:r>
              <a:rPr lang="cs-CZ" dirty="0" smtClean="0"/>
              <a:t>dložený výdaj je možné nárokovat v  následující Soupisce. </a:t>
            </a:r>
          </a:p>
          <a:p>
            <a:endParaRPr lang="cs-CZ" dirty="0" smtClean="0"/>
          </a:p>
          <a:p>
            <a:r>
              <a:rPr lang="cs-CZ" dirty="0" smtClean="0">
                <a:solidFill>
                  <a:srgbClr val="FF0000"/>
                </a:solidFill>
              </a:rPr>
              <a:t>Odložené výdaje vynaložené v CZK se do následující Soupisky vkládají v CZK a jsou přepočteny aktuálním kurzem Soupisky, ve které jsou nárokovány.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sz="1600" i="1" dirty="0" smtClean="0"/>
              <a:t>(V Soupisce nutno označit jako odložený výdaj.)</a:t>
            </a:r>
            <a:endParaRPr lang="cs-CZ" sz="1600" i="1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dirty="0" smtClean="0"/>
              <a:t>Hradec Králové, 12.6.2018</a:t>
            </a:r>
            <a:endParaRPr lang="en-US" dirty="0"/>
          </a:p>
          <a:p>
            <a:endParaRPr lang="en-US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7" name="Nadpis 3"/>
          <p:cNvSpPr txBox="1">
            <a:spLocks/>
          </p:cNvSpPr>
          <p:nvPr/>
        </p:nvSpPr>
        <p:spPr>
          <a:xfrm>
            <a:off x="452843" y="266288"/>
            <a:ext cx="8229600" cy="8223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0529C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s-CZ" sz="2800" dirty="0" smtClean="0"/>
              <a:t>Postup kontroly výdajů 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3585912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1400" b="1" dirty="0" smtClean="0">
                <a:solidFill>
                  <a:srgbClr val="FF0000"/>
                </a:solidFill>
              </a:rPr>
              <a:t>KONTROLA NA ÚROVNI PROJEKTU</a:t>
            </a:r>
          </a:p>
          <a:p>
            <a:endParaRPr lang="cs-CZ" sz="14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sz="1600" u="sng" dirty="0" smtClean="0"/>
              <a:t>předložení dokumentů prostřednictvím systému </a:t>
            </a:r>
            <a:r>
              <a:rPr lang="cs-CZ" sz="1600" b="1" u="sng" dirty="0" smtClean="0">
                <a:solidFill>
                  <a:srgbClr val="FF0000"/>
                </a:solidFill>
              </a:rPr>
              <a:t>IS KP 14+/MS2014+ </a:t>
            </a:r>
            <a:r>
              <a:rPr lang="cs-CZ" sz="1600" dirty="0" smtClean="0"/>
              <a:t>- Hlavní příjemce předkládá </a:t>
            </a:r>
            <a:r>
              <a:rPr lang="cs-CZ" sz="1600" dirty="0" smtClean="0">
                <a:solidFill>
                  <a:srgbClr val="0070C0"/>
                </a:solidFill>
              </a:rPr>
              <a:t>Průběžnou zprávu o realizaci projektu </a:t>
            </a:r>
            <a:r>
              <a:rPr lang="cs-CZ" sz="1600" dirty="0" smtClean="0"/>
              <a:t>a </a:t>
            </a:r>
            <a:r>
              <a:rPr lang="cs-CZ" sz="1600" b="1" dirty="0" smtClean="0">
                <a:solidFill>
                  <a:srgbClr val="0070C0"/>
                </a:solidFill>
              </a:rPr>
              <a:t>Žádost o platbu </a:t>
            </a:r>
            <a:r>
              <a:rPr lang="cs-CZ" sz="1600" dirty="0" smtClean="0"/>
              <a:t>do 120 dnů od konce MO, nutná finalizace a elektronický podpis</a:t>
            </a:r>
          </a:p>
          <a:p>
            <a:endParaRPr lang="cs-CZ" sz="16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sz="1600" u="sng" dirty="0" smtClean="0"/>
              <a:t>kontrola kompletnosti</a:t>
            </a:r>
            <a:r>
              <a:rPr lang="cs-CZ" sz="1600" dirty="0" smtClean="0"/>
              <a:t> předložené dokumentace (tzn. formální kontrola) – v termínu do 7 pracovních dnů</a:t>
            </a:r>
          </a:p>
          <a:p>
            <a:endParaRPr lang="cs-CZ" sz="16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sz="1600" u="sng" dirty="0" smtClean="0"/>
              <a:t>věcná kontrola </a:t>
            </a:r>
            <a:r>
              <a:rPr lang="cs-CZ" sz="1600" dirty="0" smtClean="0"/>
              <a:t>– </a:t>
            </a:r>
            <a:r>
              <a:rPr lang="cs-CZ" sz="1600" b="1" dirty="0" smtClean="0">
                <a:solidFill>
                  <a:srgbClr val="00B050"/>
                </a:solidFill>
              </a:rPr>
              <a:t>JS</a:t>
            </a:r>
            <a:r>
              <a:rPr lang="cs-CZ" sz="1600" dirty="0" smtClean="0">
                <a:solidFill>
                  <a:srgbClr val="00B050"/>
                </a:solidFill>
              </a:rPr>
              <a:t> </a:t>
            </a:r>
            <a:r>
              <a:rPr lang="cs-CZ" sz="1600" dirty="0" smtClean="0"/>
              <a:t>požádáno o </a:t>
            </a:r>
            <a:r>
              <a:rPr lang="cs-CZ" sz="1600" b="1" dirty="0" smtClean="0">
                <a:solidFill>
                  <a:srgbClr val="00B050"/>
                </a:solidFill>
              </a:rPr>
              <a:t>posouzení přeshraničního dopadu </a:t>
            </a:r>
            <a:r>
              <a:rPr lang="cs-CZ" sz="1600" dirty="0" smtClean="0"/>
              <a:t>a spolupráce,        probíhá finanční a projektová  kontrola – ukončení do 35 dnů - výzva k doplnění  </a:t>
            </a:r>
            <a:r>
              <a:rPr lang="cs-CZ" sz="1600" b="1" dirty="0" err="1" smtClean="0">
                <a:solidFill>
                  <a:srgbClr val="FF0000"/>
                </a:solidFill>
              </a:rPr>
              <a:t>max</a:t>
            </a:r>
            <a:r>
              <a:rPr lang="cs-CZ" sz="1600" b="1" dirty="0" smtClean="0">
                <a:solidFill>
                  <a:srgbClr val="FF0000"/>
                </a:solidFill>
              </a:rPr>
              <a:t> 2x  </a:t>
            </a:r>
            <a:r>
              <a:rPr lang="cs-CZ" sz="1600" b="1" dirty="0" smtClean="0"/>
              <a:t>- </a:t>
            </a:r>
            <a:r>
              <a:rPr lang="cs-CZ" sz="1600" dirty="0" smtClean="0"/>
              <a:t>lhůta pro doplnění minimálně 5 pracovních dnů</a:t>
            </a:r>
          </a:p>
          <a:p>
            <a:endParaRPr lang="cs-CZ" sz="16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sz="1600" u="sng" dirty="0" smtClean="0"/>
              <a:t>potvrzení kontroly </a:t>
            </a:r>
            <a:r>
              <a:rPr lang="cs-CZ" sz="1600" dirty="0" smtClean="0"/>
              <a:t>– kontrolor zasílá partnerovi depeši s informací o ukončení kontroly, zprávu o vyhotovení Rekapitulace rozpočtu,  Oznámení o ukončení kontroly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sz="14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sz="14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Hradec Králové, 12.6.2018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2800" dirty="0"/>
              <a:t>Postup kontroly výdajů 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59899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FF0000"/>
                </a:solidFill>
              </a:rPr>
              <a:t>Dotace z EFRR (Evropský fond pro regionální rozvoj)</a:t>
            </a:r>
          </a:p>
          <a:p>
            <a:pPr marL="285750" indent="-285750">
              <a:buFontTx/>
              <a:buChar char="-"/>
            </a:pPr>
            <a:r>
              <a:rPr lang="cs-CZ" dirty="0" smtClean="0">
                <a:solidFill>
                  <a:srgbClr val="FF0000"/>
                </a:solidFill>
              </a:rPr>
              <a:t>celá</a:t>
            </a:r>
            <a:r>
              <a:rPr lang="cs-CZ" dirty="0" smtClean="0"/>
              <a:t> částka z žádosti o platbu je proplácena </a:t>
            </a:r>
            <a:r>
              <a:rPr lang="cs-CZ" b="1" dirty="0" smtClean="0">
                <a:solidFill>
                  <a:srgbClr val="0070C0"/>
                </a:solidFill>
              </a:rPr>
              <a:t>Hlavnímu příjemci </a:t>
            </a:r>
            <a:r>
              <a:rPr lang="cs-CZ" dirty="0" smtClean="0"/>
              <a:t>v </a:t>
            </a:r>
            <a:r>
              <a:rPr lang="cs-CZ" b="1" dirty="0" smtClean="0">
                <a:solidFill>
                  <a:srgbClr val="FF0000"/>
                </a:solidFill>
              </a:rPr>
              <a:t>EUR              </a:t>
            </a:r>
            <a:r>
              <a:rPr lang="cs-CZ" dirty="0" smtClean="0"/>
              <a:t>(do </a:t>
            </a:r>
            <a:r>
              <a:rPr lang="cs-CZ" dirty="0"/>
              <a:t>35 pracovních dnů od obdržení </a:t>
            </a:r>
            <a:r>
              <a:rPr lang="cs-CZ" dirty="0" err="1" smtClean="0"/>
              <a:t>ŽoP</a:t>
            </a:r>
            <a:r>
              <a:rPr lang="cs-CZ" dirty="0" smtClean="0"/>
              <a:t> na ŘO),  Hlavní příjemce přeposílá příslušné částky ostatním partnerům do 10 kalendářních dnů </a:t>
            </a:r>
            <a:endParaRPr lang="cs-CZ" b="1" dirty="0">
              <a:solidFill>
                <a:srgbClr val="FF0000"/>
              </a:solidFill>
            </a:endParaRPr>
          </a:p>
          <a:p>
            <a:endParaRPr lang="cs-CZ" b="1" dirty="0" smtClean="0">
              <a:solidFill>
                <a:srgbClr val="FF0000"/>
              </a:solidFill>
            </a:endParaRPr>
          </a:p>
          <a:p>
            <a:r>
              <a:rPr lang="cs-CZ" b="1" dirty="0" smtClean="0">
                <a:solidFill>
                  <a:srgbClr val="FF0000"/>
                </a:solidFill>
              </a:rPr>
              <a:t>Dotace ze SR (státní rozpočet) 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prostředky </a:t>
            </a:r>
            <a:r>
              <a:rPr lang="cs-CZ" dirty="0"/>
              <a:t>SR </a:t>
            </a:r>
            <a:r>
              <a:rPr lang="cs-CZ" dirty="0" smtClean="0"/>
              <a:t>jsou vypláceny (z účtu MMR) v </a:t>
            </a:r>
            <a:r>
              <a:rPr lang="cs-CZ" b="1" dirty="0" smtClean="0">
                <a:solidFill>
                  <a:srgbClr val="FF0000"/>
                </a:solidFill>
              </a:rPr>
              <a:t>EUR</a:t>
            </a:r>
            <a:r>
              <a:rPr lang="cs-CZ" dirty="0" smtClean="0"/>
              <a:t> přímo na účty </a:t>
            </a:r>
            <a:r>
              <a:rPr lang="cs-CZ" b="1" dirty="0" smtClean="0">
                <a:solidFill>
                  <a:srgbClr val="0070C0"/>
                </a:solidFill>
              </a:rPr>
              <a:t>jednotlivých             </a:t>
            </a:r>
            <a:r>
              <a:rPr lang="cs-CZ" dirty="0" smtClean="0"/>
              <a:t>českých </a:t>
            </a:r>
            <a:r>
              <a:rPr lang="cs-CZ" b="1" dirty="0" smtClean="0">
                <a:solidFill>
                  <a:srgbClr val="0070C0"/>
                </a:solidFill>
              </a:rPr>
              <a:t>partnerů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Hradec Králové, 12.6.2018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 smtClean="0"/>
              <a:t>  </a:t>
            </a:r>
            <a:r>
              <a:rPr lang="cs-CZ" sz="2700" dirty="0" smtClean="0"/>
              <a:t>Proplacení prostředků z EFRR a SR</a:t>
            </a:r>
            <a:endParaRPr lang="cs-CZ" sz="270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19785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 dirty="0" smtClean="0">
                <a:solidFill>
                  <a:srgbClr val="0070C0"/>
                </a:solidFill>
              </a:rPr>
              <a:t>Dotace</a:t>
            </a:r>
            <a:r>
              <a:rPr lang="cs-CZ" sz="2000" b="1" dirty="0" smtClean="0">
                <a:solidFill>
                  <a:srgbClr val="0070C0"/>
                </a:solidFill>
              </a:rPr>
              <a:t> EFRR</a:t>
            </a:r>
          </a:p>
          <a:p>
            <a:r>
              <a:rPr lang="cs-CZ" sz="2000" dirty="0" smtClean="0"/>
              <a:t>95113  -  Program přeshraniční spolupráce ČR - Polsko - NIV</a:t>
            </a:r>
          </a:p>
          <a:p>
            <a:r>
              <a:rPr lang="cs-CZ" sz="2000" dirty="0" smtClean="0"/>
              <a:t>95823  -  Program přeshraniční spolupráce ČR - Polsko - IV.</a:t>
            </a:r>
          </a:p>
          <a:p>
            <a:pPr marL="285750" indent="-285750">
              <a:buFontTx/>
              <a:buChar char="-"/>
            </a:pPr>
            <a:r>
              <a:rPr lang="cs-CZ" sz="1600" dirty="0" smtClean="0"/>
              <a:t>pouze Hlavní příjemce</a:t>
            </a:r>
          </a:p>
          <a:p>
            <a:endParaRPr lang="cs-CZ" sz="1600" dirty="0" smtClean="0"/>
          </a:p>
          <a:p>
            <a:r>
              <a:rPr lang="cs-CZ" sz="2000" dirty="0" smtClean="0">
                <a:solidFill>
                  <a:srgbClr val="0070C0"/>
                </a:solidFill>
              </a:rPr>
              <a:t>Dotace ze </a:t>
            </a:r>
            <a:r>
              <a:rPr lang="cs-CZ" sz="2000" b="1" dirty="0" smtClean="0">
                <a:solidFill>
                  <a:srgbClr val="0070C0"/>
                </a:solidFill>
              </a:rPr>
              <a:t>státního  rozpočtu </a:t>
            </a:r>
            <a:r>
              <a:rPr lang="cs-CZ" sz="2000" b="1" dirty="0" smtClean="0"/>
              <a:t>– </a:t>
            </a:r>
            <a:r>
              <a:rPr lang="cs-CZ" sz="2000" b="1" dirty="0" smtClean="0">
                <a:solidFill>
                  <a:srgbClr val="FF0000"/>
                </a:solidFill>
              </a:rPr>
              <a:t>změna</a:t>
            </a:r>
            <a:r>
              <a:rPr lang="cs-CZ" sz="2000" dirty="0" smtClean="0"/>
              <a:t> od 11/2016</a:t>
            </a:r>
          </a:p>
          <a:p>
            <a:r>
              <a:rPr lang="cs-CZ" sz="2000" dirty="0" smtClean="0"/>
              <a:t>17051    </a:t>
            </a:r>
            <a:r>
              <a:rPr lang="cs-CZ" sz="2000" dirty="0" err="1" smtClean="0"/>
              <a:t>neinvestice</a:t>
            </a:r>
            <a:r>
              <a:rPr lang="cs-CZ" sz="2000" dirty="0" smtClean="0"/>
              <a:t>  Programy přeshraniční spolupráce 2014+ - NIV - SR</a:t>
            </a:r>
          </a:p>
          <a:p>
            <a:r>
              <a:rPr lang="cs-CZ" sz="2000" dirty="0" smtClean="0"/>
              <a:t>17988    investice       Programy přeshraniční spolupráce 2014+ - IV - SR</a:t>
            </a:r>
          </a:p>
          <a:p>
            <a:pPr marL="285750" indent="-285750">
              <a:buFontTx/>
              <a:buChar char="-"/>
            </a:pPr>
            <a:r>
              <a:rPr lang="cs-CZ" dirty="0" smtClean="0">
                <a:effectLst/>
              </a:rPr>
              <a:t>každý český partner</a:t>
            </a:r>
          </a:p>
          <a:p>
            <a:endParaRPr lang="cs-CZ" dirty="0">
              <a:effectLst/>
            </a:endParaRPr>
          </a:p>
          <a:p>
            <a:r>
              <a:rPr lang="cs-CZ" dirty="0">
                <a:hlinkClick r:id="rId2"/>
              </a:rPr>
              <a:t>http://www.crr.cz/cs/eus</a:t>
            </a:r>
            <a:r>
              <a:rPr lang="cs-CZ" dirty="0" smtClean="0">
                <a:hlinkClick r:id="rId2"/>
              </a:rPr>
              <a:t>/</a:t>
            </a:r>
            <a:endParaRPr lang="cs-CZ" dirty="0" smtClean="0"/>
          </a:p>
          <a:p>
            <a:endParaRPr lang="cs-CZ" dirty="0" smtClean="0"/>
          </a:p>
          <a:p>
            <a:endParaRPr lang="cs-CZ" dirty="0">
              <a:effectLst/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Hradec Králové, 12.6.2018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Ú č e l o v é   z n a k 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94545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dirty="0" smtClean="0">
                <a:hlinkClick r:id="rId2"/>
              </a:rPr>
              <a:t>www.crr.cz</a:t>
            </a:r>
            <a:endParaRPr lang="cs-CZ" sz="2800" dirty="0" smtClean="0"/>
          </a:p>
          <a:p>
            <a:pPr marL="285750" indent="-285750">
              <a:buFontTx/>
              <a:buChar char="-"/>
            </a:pPr>
            <a:r>
              <a:rPr lang="cs-CZ" dirty="0" smtClean="0"/>
              <a:t>Informace je nutné hledat v části EÚS</a:t>
            </a:r>
          </a:p>
          <a:p>
            <a:r>
              <a:rPr lang="cs-CZ" dirty="0">
                <a:hlinkClick r:id="rId3"/>
              </a:rPr>
              <a:t>http://www.crr.cz/cs/eus</a:t>
            </a:r>
            <a:r>
              <a:rPr lang="cs-CZ" dirty="0" smtClean="0">
                <a:hlinkClick r:id="rId3"/>
              </a:rPr>
              <a:t>/</a:t>
            </a:r>
            <a:endParaRPr lang="cs-CZ" dirty="0" smtClean="0"/>
          </a:p>
          <a:p>
            <a:pPr marL="285750" indent="-285750">
              <a:buFontTx/>
              <a:buChar char="-"/>
            </a:pPr>
            <a:r>
              <a:rPr lang="cs-CZ" sz="2000" b="1" dirty="0" smtClean="0">
                <a:solidFill>
                  <a:srgbClr val="FF0000"/>
                </a:solidFill>
              </a:rPr>
              <a:t>Náležitosti dokladování</a:t>
            </a:r>
            <a:r>
              <a:rPr lang="cs-CZ" dirty="0" smtClean="0"/>
              <a:t>, tabulky Rekapitulace mezd, Přehled pracovních cest, Prohlášení plátce DPH atd.,    nově -  maximální   hodinové sazby</a:t>
            </a:r>
          </a:p>
          <a:p>
            <a:endParaRPr lang="cs-CZ" dirty="0"/>
          </a:p>
          <a:p>
            <a:r>
              <a:rPr lang="cs-CZ" sz="2800" dirty="0" smtClean="0">
                <a:solidFill>
                  <a:srgbClr val="0070C0"/>
                </a:solidFill>
                <a:hlinkClick r:id="rId4"/>
              </a:rPr>
              <a:t>www.cz-pl.eu</a:t>
            </a:r>
            <a:endParaRPr lang="cs-CZ" sz="2800" dirty="0" smtClean="0">
              <a:solidFill>
                <a:srgbClr val="0070C0"/>
              </a:solidFill>
            </a:endParaRPr>
          </a:p>
          <a:p>
            <a:r>
              <a:rPr lang="cs-CZ" sz="2400" dirty="0" smtClean="0"/>
              <a:t>Příručka pro žadatele (PPŽ)</a:t>
            </a:r>
          </a:p>
          <a:p>
            <a:r>
              <a:rPr lang="cs-CZ" sz="2400" dirty="0" smtClean="0"/>
              <a:t>Příručka pro příjemce (PPP)</a:t>
            </a:r>
          </a:p>
          <a:p>
            <a:r>
              <a:rPr lang="cs-CZ" sz="2000" dirty="0" smtClean="0"/>
              <a:t>+ další informace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Hradec Králové, 12.6.2018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Důležité informace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36683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endParaRPr lang="cs-CZ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b="1" dirty="0" smtClean="0">
                <a:solidFill>
                  <a:srgbClr val="FF0000"/>
                </a:solidFill>
              </a:rPr>
              <a:t>Průběžná zpráva </a:t>
            </a:r>
            <a:r>
              <a:rPr lang="cs-CZ" dirty="0" smtClean="0"/>
              <a:t>o realizaci dílčí části projektu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b="1" dirty="0" smtClean="0">
                <a:solidFill>
                  <a:srgbClr val="FF0000"/>
                </a:solidFill>
              </a:rPr>
              <a:t>Soupiska dokladů </a:t>
            </a:r>
            <a:r>
              <a:rPr lang="cs-CZ" dirty="0" smtClean="0"/>
              <a:t>– předkládá se vždy, i s nulovými výdaji </a:t>
            </a:r>
          </a:p>
          <a:p>
            <a:pPr marL="285750" indent="-285750">
              <a:buFontTx/>
              <a:buChar char="-"/>
            </a:pPr>
            <a:r>
              <a:rPr lang="cs-CZ" b="1" dirty="0" smtClean="0">
                <a:solidFill>
                  <a:srgbClr val="00B050"/>
                </a:solidFill>
              </a:rPr>
              <a:t>musí obsahovat veškeré výdaje, u kterých DUZP (není-li tak datum vystavení  dokladu) nastalo v daném období a byly uhrazeny do data podání Soupisky</a:t>
            </a:r>
          </a:p>
          <a:p>
            <a:pPr marL="285750" indent="-285750">
              <a:buFontTx/>
              <a:buChar char="-"/>
            </a:pPr>
            <a:r>
              <a:rPr lang="cs-CZ" b="1" dirty="0" smtClean="0">
                <a:solidFill>
                  <a:srgbClr val="FF0000"/>
                </a:solidFill>
              </a:rPr>
              <a:t>Soupiska příjmů </a:t>
            </a:r>
            <a:r>
              <a:rPr lang="cs-CZ" b="1" dirty="0" smtClean="0"/>
              <a:t>– součást Soupisky dokladů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b="1" dirty="0" smtClean="0">
                <a:solidFill>
                  <a:srgbClr val="FF0000"/>
                </a:solidFill>
              </a:rPr>
              <a:t>Čestné prohlášení k Soupisce –  </a:t>
            </a:r>
            <a:r>
              <a:rPr lang="cs-CZ" dirty="0" smtClean="0"/>
              <a:t>PPP příloha 8b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b="1" dirty="0" smtClean="0">
                <a:solidFill>
                  <a:srgbClr val="FF0000"/>
                </a:solidFill>
              </a:rPr>
              <a:t>Kopie účetních dokladů </a:t>
            </a:r>
            <a:r>
              <a:rPr lang="cs-CZ" dirty="0" smtClean="0"/>
              <a:t>– na dokladu (originálu faktury) nutná identifikace projektu – název , číslo, interní číslo dokladu v účetnictví partnera, (způsob odděleného zaúčtování) </a:t>
            </a:r>
            <a:r>
              <a:rPr lang="cs-CZ" sz="1400" b="1" dirty="0" smtClean="0">
                <a:solidFill>
                  <a:srgbClr val="0070C0"/>
                </a:solidFill>
              </a:rPr>
              <a:t>Účetní doklady s hodnotou nižší než 400 EUR nárokované v kapitolách Náklady na cestování, Náklady na externí odborné poradenství a služby a Náklady na vybavení není nutné předkládat. </a:t>
            </a:r>
            <a:endParaRPr lang="cs-CZ" sz="14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b="1" dirty="0" smtClean="0">
                <a:solidFill>
                  <a:srgbClr val="FF0000"/>
                </a:solidFill>
              </a:rPr>
              <a:t>Výstupní sestava </a:t>
            </a:r>
            <a:r>
              <a:rPr lang="cs-CZ" dirty="0" smtClean="0"/>
              <a:t>dokládající oddělené zaúčtování </a:t>
            </a:r>
            <a:r>
              <a:rPr lang="cs-CZ" b="1" dirty="0" smtClean="0">
                <a:solidFill>
                  <a:srgbClr val="00B050"/>
                </a:solidFill>
              </a:rPr>
              <a:t>výdajů</a:t>
            </a:r>
            <a:r>
              <a:rPr lang="cs-CZ" dirty="0" smtClean="0"/>
              <a:t> a </a:t>
            </a:r>
            <a:r>
              <a:rPr lang="cs-CZ" b="1" dirty="0" smtClean="0">
                <a:solidFill>
                  <a:srgbClr val="00B050"/>
                </a:solidFill>
              </a:rPr>
              <a:t>příjmů</a:t>
            </a:r>
            <a:r>
              <a:rPr lang="cs-CZ" dirty="0" smtClean="0"/>
              <a:t> </a:t>
            </a:r>
            <a:r>
              <a:rPr lang="cs-CZ" sz="1600" i="1" dirty="0" smtClean="0"/>
              <a:t>(včetně dotací EFRR a SR a přeposlání podílů partnerům</a:t>
            </a:r>
            <a:r>
              <a:rPr lang="cs-CZ" i="1" dirty="0" smtClean="0"/>
              <a:t>)</a:t>
            </a:r>
            <a:r>
              <a:rPr lang="cs-CZ" dirty="0" smtClean="0"/>
              <a:t> projektu – na sestavě nutná identifikovatelnost jednotlivých dokladů</a:t>
            </a:r>
          </a:p>
          <a:p>
            <a:r>
              <a:rPr lang="cs-CZ" dirty="0" smtClean="0"/>
              <a:t>					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Hradec Králové, 12.6.2018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Dokumenty ke kontrole na úrovni partnera </a:t>
            </a:r>
            <a:r>
              <a:rPr lang="cs-CZ" b="0" dirty="0" smtClean="0"/>
              <a:t>(kontrola dílčí části projektu) </a:t>
            </a:r>
            <a:r>
              <a:rPr lang="cs-CZ" b="0" dirty="0" smtClean="0">
                <a:solidFill>
                  <a:srgbClr val="FF0000"/>
                </a:solidFill>
              </a:rPr>
              <a:t>přes    </a:t>
            </a:r>
            <a:r>
              <a:rPr lang="cs-CZ" dirty="0" smtClean="0">
                <a:solidFill>
                  <a:srgbClr val="FF0000"/>
                </a:solidFill>
              </a:rPr>
              <a:t>IS KP 14+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875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ablona_centrum_2016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sablona_centrum_2016</Template>
  <TotalTime>2362</TotalTime>
  <Words>2271</Words>
  <Application>Microsoft Office PowerPoint</Application>
  <PresentationFormat>Předvádění na obrazovce (4:3)</PresentationFormat>
  <Paragraphs>351</Paragraphs>
  <Slides>29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29</vt:i4>
      </vt:variant>
    </vt:vector>
  </HeadingPairs>
  <TitlesOfParts>
    <vt:vector size="33" baseType="lpstr">
      <vt:lpstr>Arial</vt:lpstr>
      <vt:lpstr>Calibri</vt:lpstr>
      <vt:lpstr>Wingdings</vt:lpstr>
      <vt:lpstr>sablona_centrum_2016</vt:lpstr>
      <vt:lpstr>Prezentace aplikace PowerPoint</vt:lpstr>
      <vt:lpstr>Postup kontroly výdajů</vt:lpstr>
      <vt:lpstr>Postup kontroly výdajů </vt:lpstr>
      <vt:lpstr>Prezentace aplikace PowerPoint</vt:lpstr>
      <vt:lpstr>Postup kontroly výdajů </vt:lpstr>
      <vt:lpstr>  Proplacení prostředků z EFRR a SR</vt:lpstr>
      <vt:lpstr>Ú č e l o v é   z n a k y</vt:lpstr>
      <vt:lpstr>Důležité informace</vt:lpstr>
      <vt:lpstr>Dokumenty ke kontrole na úrovni partnera (kontrola dílčí části projektu) přes    IS KP 14+</vt:lpstr>
      <vt:lpstr>Dokumenty ke kontrole na úrovni partnera (kontrola dílčí části projektu) přes    IS KP 14+</vt:lpstr>
      <vt:lpstr>Časová způsobilost výdajů</vt:lpstr>
      <vt:lpstr>Místní způsobilost výdajů</vt:lpstr>
      <vt:lpstr>Kategorie výdajů a jejich dokladování</vt:lpstr>
      <vt:lpstr>Náklady  na  zaměstnance </vt:lpstr>
      <vt:lpstr>Náklady na zaměstnance</vt:lpstr>
      <vt:lpstr>Náklady  na  zaměstnance </vt:lpstr>
      <vt:lpstr>Dokumenty ke mzdovým výdajům předkládané ke kontrole:</vt:lpstr>
      <vt:lpstr>Jak dokládat ….</vt:lpstr>
      <vt:lpstr>Jak dokládat  …..</vt:lpstr>
      <vt:lpstr>Náklady na zaměstnance</vt:lpstr>
      <vt:lpstr>Kancelářské a administrativní výdaje</vt:lpstr>
      <vt:lpstr>Náklady na cestování a ubytování</vt:lpstr>
      <vt:lpstr>Náklady na cestování a ubytování</vt:lpstr>
      <vt:lpstr>Náklady na externí odborné poradenství a služby</vt:lpstr>
      <vt:lpstr>Náklady na externí odborné poradenství a služby</vt:lpstr>
      <vt:lpstr>Výdaje na vybavení a investice</vt:lpstr>
      <vt:lpstr>Nezpůsobilé výdaje</vt:lpstr>
      <vt:lpstr>Na co si dávat pozor</vt:lpstr>
      <vt:lpstr>Děkuji za pozornost a těším se na spolupráci</vt:lpstr>
    </vt:vector>
  </TitlesOfParts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Juránek Vilém</dc:creator>
  <cp:lastModifiedBy>Klíma Roman Ing.</cp:lastModifiedBy>
  <cp:revision>236</cp:revision>
  <cp:lastPrinted>2018-02-27T17:02:39Z</cp:lastPrinted>
  <dcterms:created xsi:type="dcterms:W3CDTF">2016-05-13T07:19:23Z</dcterms:created>
  <dcterms:modified xsi:type="dcterms:W3CDTF">2018-06-05T12:22:48Z</dcterms:modified>
</cp:coreProperties>
</file>