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79" r:id="rId2"/>
    <p:sldId id="292" r:id="rId3"/>
    <p:sldId id="266" r:id="rId4"/>
    <p:sldId id="304" r:id="rId5"/>
    <p:sldId id="289" r:id="rId6"/>
    <p:sldId id="291" r:id="rId7"/>
    <p:sldId id="293" r:id="rId8"/>
    <p:sldId id="305" r:id="rId9"/>
    <p:sldId id="268" r:id="rId10"/>
    <p:sldId id="275" r:id="rId11"/>
    <p:sldId id="294" r:id="rId12"/>
    <p:sldId id="267" r:id="rId13"/>
    <p:sldId id="270" r:id="rId14"/>
    <p:sldId id="296" r:id="rId15"/>
    <p:sldId id="295" r:id="rId16"/>
    <p:sldId id="281" r:id="rId17"/>
    <p:sldId id="284" r:id="rId18"/>
    <p:sldId id="297" r:id="rId19"/>
    <p:sldId id="306" r:id="rId20"/>
    <p:sldId id="271" r:id="rId21"/>
    <p:sldId id="298" r:id="rId22"/>
    <p:sldId id="307" r:id="rId23"/>
    <p:sldId id="299" r:id="rId24"/>
    <p:sldId id="308" r:id="rId25"/>
    <p:sldId id="301" r:id="rId26"/>
    <p:sldId id="302" r:id="rId27"/>
    <p:sldId id="283" r:id="rId28"/>
    <p:sldId id="264" r:id="rId2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74" y="11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13.3.2017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mzdove-sazby-typovych-pozic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nalezitosti-dokladovan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cs/eus/obdobi-2014-2020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z-pl.e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Hradec Králové 10.10.2017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dirty="0" smtClean="0"/>
              <a:t>Operační program </a:t>
            </a:r>
            <a:br>
              <a:rPr lang="cs-CZ" altLang="cs-CZ" sz="3200" dirty="0" smtClean="0"/>
            </a:br>
            <a:r>
              <a:rPr lang="cs-CZ" altLang="cs-CZ" sz="3200" dirty="0" smtClean="0"/>
              <a:t>INTERREG V-A Česká republika – Polsko</a:t>
            </a: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programové období 2014 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10. 10.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jsou způsobilé ode </a:t>
            </a:r>
            <a:r>
              <a:rPr lang="cs-CZ" sz="2400" dirty="0" smtClean="0">
                <a:solidFill>
                  <a:srgbClr val="FF0000"/>
                </a:solidFill>
              </a:rPr>
              <a:t>dne </a:t>
            </a:r>
            <a:r>
              <a:rPr lang="cs-CZ" sz="2400" b="1" dirty="0" smtClean="0">
                <a:solidFill>
                  <a:srgbClr val="FF0000"/>
                </a:solidFill>
              </a:rPr>
              <a:t>následujícího</a:t>
            </a:r>
            <a:r>
              <a:rPr lang="cs-CZ" sz="2400" dirty="0" smtClean="0">
                <a:solidFill>
                  <a:srgbClr val="FF0000"/>
                </a:solidFill>
              </a:rPr>
              <a:t> po dni registrace/</a:t>
            </a:r>
            <a:r>
              <a:rPr lang="cs-CZ" sz="2400" b="1" dirty="0" smtClean="0">
                <a:solidFill>
                  <a:srgbClr val="FF0000"/>
                </a:solidFill>
              </a:rPr>
              <a:t>evidence</a:t>
            </a:r>
            <a:r>
              <a:rPr lang="cs-CZ" sz="2400" dirty="0" smtClean="0">
                <a:solidFill>
                  <a:srgbClr val="FF0000"/>
                </a:solidFill>
              </a:rPr>
              <a:t> projektové žádosti </a:t>
            </a:r>
            <a:r>
              <a:rPr lang="cs-CZ" sz="2400" dirty="0" smtClean="0"/>
              <a:t>v aplikaci </a:t>
            </a:r>
            <a:r>
              <a:rPr lang="cs-CZ" sz="2400" b="1" dirty="0" smtClean="0">
                <a:solidFill>
                  <a:srgbClr val="FF0000"/>
                </a:solidFill>
              </a:rPr>
              <a:t>MS 2014+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DUZP, datum vystavení, úhrada – nejdříve den následující po evidenci projektové žádosti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400" dirty="0" smtClean="0"/>
              <a:t>výdaje na přípravu projektu – jednorázová částka         </a:t>
            </a:r>
            <a:r>
              <a:rPr lang="cs-CZ" sz="2400" b="1" dirty="0" smtClean="0">
                <a:solidFill>
                  <a:srgbClr val="FF0000"/>
                </a:solidFill>
              </a:rPr>
              <a:t>3500 EUR     </a:t>
            </a:r>
            <a:r>
              <a:rPr lang="cs-CZ" sz="2400" u="sng" dirty="0" smtClean="0"/>
              <a:t>n a    p r o j e k t 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(</a:t>
            </a:r>
            <a:r>
              <a:rPr lang="cs-CZ" sz="2000" b="1" dirty="0" smtClean="0">
                <a:solidFill>
                  <a:srgbClr val="0070C0"/>
                </a:solidFill>
              </a:rPr>
              <a:t>stavební projekty </a:t>
            </a:r>
            <a:r>
              <a:rPr lang="cs-CZ" sz="2000" dirty="0" smtClean="0"/>
              <a:t>– lze i náklady  na externí služby na přípravu dokumentace pro </a:t>
            </a:r>
            <a:r>
              <a:rPr lang="cs-CZ" sz="2000" b="1" dirty="0" smtClean="0"/>
              <a:t>povolení</a:t>
            </a:r>
            <a:r>
              <a:rPr lang="cs-CZ" sz="2000" dirty="0" smtClean="0"/>
              <a:t> související se stavebními pracemi, která jsou </a:t>
            </a:r>
            <a:r>
              <a:rPr lang="cs-CZ" sz="2000" b="1" dirty="0" smtClean="0"/>
              <a:t>předkládána s projektovou žádostí</a:t>
            </a:r>
            <a:r>
              <a:rPr lang="cs-CZ" sz="2000" dirty="0" smtClean="0"/>
              <a:t>, mohou vzniknout před registrací projektové žádosti) </a:t>
            </a:r>
          </a:p>
          <a:p>
            <a:pPr marL="342900" indent="-342900">
              <a:buFontTx/>
              <a:buChar char="-"/>
            </a:pPr>
            <a:r>
              <a:rPr lang="cs-CZ" sz="2000" dirty="0" smtClean="0"/>
              <a:t>netýká se Fondu </a:t>
            </a:r>
            <a:r>
              <a:rPr lang="cs-CZ" sz="2000" dirty="0" err="1" smtClean="0"/>
              <a:t>mikroprojektů</a:t>
            </a:r>
            <a:r>
              <a:rPr lang="cs-CZ" sz="2000" dirty="0" smtClean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projekt musí být, až na výjimky, realizován v programovém území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cs-CZ" sz="2800" dirty="0" smtClean="0"/>
              <a:t>aktivity mimo programové území – předpoklady</a:t>
            </a:r>
          </a:p>
          <a:p>
            <a:r>
              <a:rPr lang="cs-CZ" sz="2800" dirty="0" smtClean="0"/>
              <a:t>-   tyto aktivity musí být uvedeny v projektové žádosti a schváleny MV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přínos pro programové území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do 20 % EFRR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Místní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1.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2. kapitola </a:t>
            </a:r>
            <a:r>
              <a:rPr lang="cs-CZ" sz="2800" b="1" dirty="0" smtClean="0">
                <a:solidFill>
                  <a:srgbClr val="FF0000"/>
                </a:solidFill>
              </a:rPr>
              <a:t>Kancelářské a administrativní výdaje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3.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cestování a ubytování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4. kapitola </a:t>
            </a:r>
            <a:r>
              <a:rPr lang="cs-CZ" sz="2800" b="1" dirty="0" smtClean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5.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vybavení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6.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2800" b="1" dirty="0" smtClean="0"/>
              <a:t>7. kapitola </a:t>
            </a:r>
            <a:r>
              <a:rPr lang="cs-CZ" sz="2800" b="1" dirty="0" smtClean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 smtClean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výdajů a jejich dokladování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zjednodušený způsob </a:t>
            </a:r>
            <a:r>
              <a:rPr lang="cs-CZ" dirty="0" smtClean="0"/>
              <a:t>vykazování </a:t>
            </a:r>
            <a:r>
              <a:rPr lang="cs-CZ" b="1" dirty="0" smtClean="0">
                <a:solidFill>
                  <a:srgbClr val="FF0000"/>
                </a:solidFill>
              </a:rPr>
              <a:t>paušální sazbou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 smtClean="0">
              <a:solidFill>
                <a:srgbClr val="FF0000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sazba je ve výši </a:t>
            </a:r>
            <a:r>
              <a:rPr lang="cs-CZ" b="1" dirty="0" smtClean="0">
                <a:solidFill>
                  <a:srgbClr val="FF0000"/>
                </a:solidFill>
              </a:rPr>
              <a:t>do 20% </a:t>
            </a:r>
            <a:r>
              <a:rPr lang="cs-CZ" b="1" dirty="0" smtClean="0">
                <a:solidFill>
                  <a:srgbClr val="0070C0"/>
                </a:solidFill>
              </a:rPr>
              <a:t>ostatních přímých nákladů </a:t>
            </a:r>
            <a:r>
              <a:rPr lang="cs-CZ" dirty="0" smtClean="0"/>
              <a:t>a je uvedena v Rozhodnutí/Smlouvě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náklady na zaměstnance u partnera </a:t>
            </a:r>
            <a:r>
              <a:rPr lang="cs-CZ" b="1" dirty="0" smtClean="0">
                <a:solidFill>
                  <a:srgbClr val="00B050"/>
                </a:solidFill>
              </a:rPr>
              <a:t>nepřekračují 20 % </a:t>
            </a:r>
            <a:r>
              <a:rPr lang="cs-CZ" dirty="0" smtClean="0"/>
              <a:t>ostatních přímých    nákladů – uplatnění  paušální sazby je </a:t>
            </a:r>
            <a:r>
              <a:rPr lang="cs-CZ" b="1" dirty="0" smtClean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způsob vykazování nelze v průběhu projektu měnit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ke kontrole se nepředkládají žádné doklady 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 smtClean="0"/>
              <a:t>příjemce je i nadále povinen vést účetní záznamy dle zákona, avšak není   nutnost </a:t>
            </a:r>
            <a:r>
              <a:rPr lang="cs-CZ" dirty="0"/>
              <a:t>účtovat </a:t>
            </a:r>
            <a:r>
              <a:rPr lang="cs-CZ" dirty="0" smtClean="0"/>
              <a:t>v odděleném účetnictví projektu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skutečné</a:t>
            </a:r>
            <a:r>
              <a:rPr lang="cs-CZ" dirty="0" smtClean="0"/>
              <a:t> náklady na zaměstnance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forma úplného vykazování, tj. na základě skutečně vynaložených výdajů</a:t>
            </a:r>
          </a:p>
          <a:p>
            <a:r>
              <a:rPr lang="cs-CZ" sz="1400" dirty="0" smtClean="0"/>
              <a:t>(dokladem je mj. doklad o zaměstnání, mzdový list, výplatní páska, výpis z BÚ)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 smtClean="0"/>
              <a:t>způsobilým výdajem jsou </a:t>
            </a:r>
            <a:r>
              <a:rPr lang="cs-CZ" b="1" dirty="0" smtClean="0">
                <a:solidFill>
                  <a:srgbClr val="0070C0"/>
                </a:solidFill>
              </a:rPr>
              <a:t>mzdové náklady </a:t>
            </a:r>
            <a:r>
              <a:rPr lang="cs-CZ" dirty="0" smtClean="0"/>
              <a:t>zaměstnanců projektu včetně </a:t>
            </a:r>
            <a:r>
              <a:rPr lang="cs-CZ" b="1" dirty="0" smtClean="0">
                <a:solidFill>
                  <a:srgbClr val="0070C0"/>
                </a:solidFill>
              </a:rPr>
              <a:t>povinných výdajů </a:t>
            </a:r>
            <a:r>
              <a:rPr lang="cs-CZ" dirty="0" smtClean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 na  zaměstnance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>
                <a:solidFill>
                  <a:srgbClr val="0070C0"/>
                </a:solidFill>
              </a:rPr>
              <a:t>Odměny</a:t>
            </a:r>
            <a:r>
              <a:rPr lang="cs-CZ" dirty="0" smtClean="0"/>
              <a:t>  </a:t>
            </a:r>
          </a:p>
          <a:p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nelze jubilejní ocenění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 smtClean="0"/>
              <a:t>-   podmínky - musí být </a:t>
            </a:r>
            <a:r>
              <a:rPr lang="cs-CZ" b="1" dirty="0" smtClean="0">
                <a:solidFill>
                  <a:srgbClr val="FF0000"/>
                </a:solidFill>
              </a:rPr>
              <a:t>stanoveny v pracovněprávních</a:t>
            </a:r>
            <a:r>
              <a:rPr lang="cs-CZ" dirty="0" smtClean="0"/>
              <a:t>/vnitrostátních </a:t>
            </a:r>
            <a:r>
              <a:rPr lang="cs-CZ" dirty="0" smtClean="0">
                <a:solidFill>
                  <a:srgbClr val="FF0000"/>
                </a:solidFill>
              </a:rPr>
              <a:t>předpisech</a:t>
            </a:r>
            <a:r>
              <a:rPr lang="cs-CZ" dirty="0" smtClean="0"/>
              <a:t>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 jsou zavedeny </a:t>
            </a:r>
            <a:r>
              <a:rPr lang="cs-CZ" b="1" dirty="0" smtClean="0">
                <a:solidFill>
                  <a:srgbClr val="FF0000"/>
                </a:solidFill>
              </a:rPr>
              <a:t>minimálně 6 měsíců </a:t>
            </a:r>
            <a:r>
              <a:rPr lang="cs-CZ" dirty="0" smtClean="0"/>
              <a:t>před předložením projektové 			žádosti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potenciálně zahrnují </a:t>
            </a:r>
            <a:r>
              <a:rPr lang="cs-CZ" b="1" dirty="0" smtClean="0">
                <a:solidFill>
                  <a:srgbClr val="FF0000"/>
                </a:solidFill>
              </a:rPr>
              <a:t>všechny zaměstnance </a:t>
            </a:r>
            <a:r>
              <a:rPr lang="cs-CZ" dirty="0" smtClean="0"/>
              <a:t>dané instituce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- s vyúčtováním musí být doloženo </a:t>
            </a:r>
            <a:r>
              <a:rPr lang="cs-CZ" b="1" dirty="0" smtClean="0">
                <a:solidFill>
                  <a:srgbClr val="FF0000"/>
                </a:solidFill>
              </a:rPr>
              <a:t>zdůvodnění odměn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Modely zaměstnávání zaměstnanců příjemcem: </a:t>
            </a:r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plný </a:t>
            </a:r>
            <a:r>
              <a:rPr lang="cs-CZ" b="1" dirty="0" smtClean="0"/>
              <a:t>úvazek  - </a:t>
            </a:r>
            <a:r>
              <a:rPr lang="cs-CZ" dirty="0" smtClean="0"/>
              <a:t>nejsou nutné výkazy práce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</a:t>
            </a:r>
            <a:r>
              <a:rPr lang="cs-CZ" dirty="0" smtClean="0"/>
              <a:t>doby </a:t>
            </a:r>
            <a:r>
              <a:rPr lang="cs-CZ" dirty="0"/>
              <a:t>za měsíc </a:t>
            </a:r>
            <a:r>
              <a:rPr lang="cs-CZ" dirty="0" smtClean="0"/>
              <a:t>– nejsou nutné výkazy práce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na </a:t>
            </a:r>
            <a:r>
              <a:rPr lang="cs-CZ" b="1" dirty="0"/>
              <a:t>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c1)  výpočet podílem měsíčních hrubých mzdových nákladů a měsíční </a:t>
            </a:r>
            <a:r>
              <a:rPr lang="cs-CZ" dirty="0" smtClean="0"/>
              <a:t>pracovní </a:t>
            </a:r>
            <a:r>
              <a:rPr lang="cs-CZ" dirty="0"/>
              <a:t>doby v hodinách v </a:t>
            </a:r>
            <a:r>
              <a:rPr lang="cs-CZ" dirty="0" smtClean="0"/>
              <a:t>dokladu o zaměstnání,  </a:t>
            </a:r>
            <a:r>
              <a:rPr lang="cs-CZ" dirty="0"/>
              <a:t>nebo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c2)  podílem posledních doložených ročních hrubých mzdových nákladů </a:t>
            </a:r>
            <a:r>
              <a:rPr lang="cs-CZ" dirty="0" smtClean="0"/>
              <a:t>   (</a:t>
            </a:r>
            <a:r>
              <a:rPr lang="cs-CZ" dirty="0"/>
              <a:t>tj</a:t>
            </a:r>
            <a:r>
              <a:rPr lang="cs-CZ" dirty="0" smtClean="0"/>
              <a:t>.  </a:t>
            </a:r>
            <a:r>
              <a:rPr lang="cs-CZ" dirty="0"/>
              <a:t>mzdových nákladů za posledních 12 po sobě jdoucích měsíců) a </a:t>
            </a:r>
            <a:r>
              <a:rPr lang="cs-CZ" b="1" dirty="0">
                <a:solidFill>
                  <a:srgbClr val="00B050"/>
                </a:solidFill>
              </a:rPr>
              <a:t>1720</a:t>
            </a:r>
            <a:r>
              <a:rPr lang="cs-CZ" dirty="0"/>
              <a:t> hodin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                v souladu s čl. 68 odst. 2 nařízení (EU) č. 1303/2013. </a:t>
            </a:r>
            <a:r>
              <a:rPr lang="cs-CZ" dirty="0" smtClean="0"/>
              <a:t>      </a:t>
            </a:r>
            <a:r>
              <a:rPr lang="cs-CZ" dirty="0"/>
              <a:t>Takto stanovená hodinová sazba se poté vynásobí počtem odpracovaných hodin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            - nutný </a:t>
            </a:r>
            <a:r>
              <a:rPr lang="cs-CZ" b="1" dirty="0" smtClean="0">
                <a:solidFill>
                  <a:srgbClr val="00B050"/>
                </a:solidFill>
              </a:rPr>
              <a:t>výkaz práce </a:t>
            </a:r>
            <a:r>
              <a:rPr lang="cs-CZ" dirty="0" smtClean="0"/>
              <a:t>(musí pokrývat celou pracovní dobu)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d)   na </a:t>
            </a:r>
            <a:r>
              <a:rPr lang="cs-CZ" b="1" dirty="0"/>
              <a:t>hodinovém </a:t>
            </a:r>
            <a:r>
              <a:rPr lang="cs-CZ" b="1" dirty="0" smtClean="0"/>
              <a:t>základě – </a:t>
            </a:r>
            <a:r>
              <a:rPr lang="cs-CZ" dirty="0" smtClean="0"/>
              <a:t>nutný </a:t>
            </a:r>
            <a:r>
              <a:rPr lang="cs-CZ" b="1" dirty="0" smtClean="0">
                <a:solidFill>
                  <a:srgbClr val="00B050"/>
                </a:solidFill>
              </a:rPr>
              <a:t>výkaz práce/protokol o provedení práce</a:t>
            </a:r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smlouvy vč. dodatků/ DPP / DPČ – </a:t>
            </a:r>
            <a:r>
              <a:rPr lang="cs-CZ" dirty="0" smtClean="0">
                <a:solidFill>
                  <a:srgbClr val="FF0000"/>
                </a:solidFill>
              </a:rPr>
              <a:t>přidělení na projekt </a:t>
            </a:r>
            <a:r>
              <a:rPr lang="cs-CZ" dirty="0" smtClean="0"/>
              <a:t>(název, číslo)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 smtClean="0"/>
              <a:t>Vždy: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sestava Rekapitulace mezd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zdůvodnění vyplacených odměn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doložení mzdy obvyklé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Dokumenty ke mzdovým výdajům předkládané ke kontrole: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výplatu mezd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- </a:t>
            </a:r>
            <a:r>
              <a:rPr lang="cs-CZ" b="1" dirty="0" smtClean="0">
                <a:solidFill>
                  <a:srgbClr val="0070C0"/>
                </a:solidFill>
              </a:rPr>
              <a:t>výpis z účtu </a:t>
            </a:r>
            <a:r>
              <a:rPr lang="cs-CZ" dirty="0" smtClean="0"/>
              <a:t>nebo </a:t>
            </a:r>
            <a:r>
              <a:rPr lang="cs-CZ" b="1" dirty="0" smtClean="0">
                <a:solidFill>
                  <a:srgbClr val="0070C0"/>
                </a:solidFill>
              </a:rPr>
              <a:t>výdajový pokladní doklad</a:t>
            </a:r>
            <a:endParaRPr lang="cs-CZ" dirty="0" smtClean="0"/>
          </a:p>
          <a:p>
            <a:r>
              <a:rPr lang="cs-CZ" dirty="0"/>
              <a:t>	</a:t>
            </a:r>
            <a:r>
              <a:rPr lang="cs-CZ" dirty="0" smtClean="0"/>
              <a:t>	               - výjimka - v případě organizační složky státu, územně 							samosprávného celku, jejich příspěvkové organizace, </a:t>
            </a:r>
            <a:r>
              <a:rPr lang="cs-CZ" smtClean="0"/>
              <a:t>vysokých škol  lze doložit  </a:t>
            </a:r>
            <a:r>
              <a:rPr lang="cs-CZ" b="1" dirty="0" smtClean="0">
                <a:solidFill>
                  <a:srgbClr val="0070C0"/>
                </a:solidFill>
              </a:rPr>
              <a:t>čestným prohlášením zaměstnance</a:t>
            </a:r>
          </a:p>
          <a:p>
            <a:r>
              <a:rPr lang="cs-CZ" dirty="0"/>
              <a:t>	</a:t>
            </a:r>
            <a:r>
              <a:rPr lang="cs-CZ" dirty="0" smtClean="0"/>
              <a:t>		       - v případě výplaty mezd z účtu organizace jednou částkou -</a:t>
            </a:r>
          </a:p>
          <a:p>
            <a:r>
              <a:rPr lang="cs-CZ" dirty="0"/>
              <a:t>	</a:t>
            </a:r>
            <a:r>
              <a:rPr lang="cs-CZ" dirty="0" smtClean="0"/>
              <a:t>		         </a:t>
            </a:r>
            <a:r>
              <a:rPr lang="cs-CZ" b="1" dirty="0" smtClean="0">
                <a:solidFill>
                  <a:srgbClr val="0070C0"/>
                </a:solidFill>
              </a:rPr>
              <a:t>čestné prohlášení </a:t>
            </a:r>
            <a:r>
              <a:rPr lang="cs-CZ" dirty="0" smtClean="0"/>
              <a:t>každého zaměstnance </a:t>
            </a:r>
            <a:r>
              <a:rPr lang="cs-CZ" b="1" dirty="0" smtClean="0">
                <a:solidFill>
                  <a:srgbClr val="0070C0"/>
                </a:solidFill>
              </a:rPr>
              <a:t>+ výpis z účtu </a:t>
            </a:r>
            <a:r>
              <a:rPr lang="cs-CZ" dirty="0" smtClean="0"/>
              <a:t>					      	prokazující 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 smtClean="0"/>
              <a:t>bance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mzdu obvyklou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  <a:r>
              <a:rPr lang="cs-CZ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dříve existující pracovní pozice </a:t>
            </a:r>
            <a:r>
              <a:rPr lang="cs-CZ" dirty="0" smtClean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B050"/>
                </a:solidFill>
              </a:rPr>
              <a:t>nová pozice </a:t>
            </a:r>
            <a:r>
              <a:rPr lang="cs-CZ" dirty="0" smtClean="0"/>
              <a:t>(pouze) – použije se </a:t>
            </a:r>
            <a:r>
              <a:rPr lang="cs-CZ" b="1" dirty="0" smtClean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 smtClean="0"/>
              <a:t>– 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aktualizován</a:t>
            </a:r>
            <a:r>
              <a:rPr lang="cs-CZ" dirty="0" smtClean="0"/>
              <a:t> - od </a:t>
            </a:r>
            <a:r>
              <a:rPr lang="cs-CZ" b="1" dirty="0" smtClean="0">
                <a:solidFill>
                  <a:srgbClr val="0070C0"/>
                </a:solidFill>
              </a:rPr>
              <a:t>1.3.2017</a:t>
            </a:r>
            <a:r>
              <a:rPr lang="cs-CZ" dirty="0" smtClean="0"/>
              <a:t> – nyní na www.crr.cz</a:t>
            </a:r>
          </a:p>
          <a:p>
            <a:r>
              <a:rPr lang="cs-CZ" dirty="0">
                <a:hlinkClick r:id="rId2"/>
              </a:rPr>
              <a:t>http://www.crr.cz/cs/eus/mzdove-sazby-typovych-pozic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r>
              <a:rPr lang="cs-CZ" dirty="0" smtClean="0"/>
              <a:t>      </a:t>
            </a:r>
            <a:r>
              <a:rPr lang="cs-CZ" sz="1600" dirty="0" smtClean="0"/>
              <a:t>dříve (pro období do února 2017)  příloha Příručky pro žadatele</a:t>
            </a:r>
            <a:endParaRPr 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Rekapitulace mezd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uloží se do záložky Dokumenty v Soupisce výdajů (</a:t>
            </a:r>
            <a:r>
              <a:rPr lang="cs-CZ" sz="2000" b="1" dirty="0" err="1" smtClean="0"/>
              <a:t>pdf</a:t>
            </a:r>
            <a:r>
              <a:rPr lang="cs-CZ" sz="2000" b="1" dirty="0" smtClean="0"/>
              <a:t> + Excel)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do systému IS KP 14+ zadat součtové částky</a:t>
            </a:r>
            <a:r>
              <a:rPr lang="cs-CZ" b="1" dirty="0" smtClean="0"/>
              <a:t> (součet mzdy, součet SZP)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/>
              <a:t>nahrát jednotlivé dokumenty – větší jasně označené soubory – např. pracovní smlouva vč. všech dodatků, náplně práce, platového výměru  do jednoho souboru, všechny mzdové lístky pracovníka k dané Rekapitulaci mezd do jednoho souboru apod. </a:t>
            </a:r>
            <a:endParaRPr lang="cs-CZ" sz="2000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 …..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Rekapitulace mezd</a:t>
            </a: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</a:t>
            </a:r>
            <a:r>
              <a:rPr lang="cs-CZ" sz="2400" dirty="0" smtClean="0">
                <a:hlinkClick r:id="rId2"/>
              </a:rPr>
              <a:t>www.crr.cz/cs/eus/nalezitosti-dokladovani/</a:t>
            </a:r>
            <a:endParaRPr lang="cs-CZ" sz="2400" dirty="0" smtClean="0"/>
          </a:p>
          <a:p>
            <a:r>
              <a:rPr lang="cs-CZ" sz="2400" dirty="0" smtClean="0"/>
              <a:t>(sloupce nadepsané  WP se nevyplňují)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Výkaz práce/Protokol o provedení práce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maximální hodinové sazby lze použít pouze u nových pracovních pozic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osobní náklady nesmí přesáhnout obvyklou výši v organizaci platnou pro danou pozici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zaměstnance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 smtClean="0">
                <a:solidFill>
                  <a:srgbClr val="FF0000"/>
                </a:solidFill>
              </a:rPr>
              <a:t>KONTROLA NA ÚROVNI PROJEKTU</a:t>
            </a:r>
            <a:endParaRPr lang="cs-CZ" sz="24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Postup kontroly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 smtClean="0"/>
              <a:t>vykazování paušální sazbou </a:t>
            </a:r>
            <a:r>
              <a:rPr lang="cs-CZ" sz="3300" b="1" dirty="0" smtClean="0">
                <a:solidFill>
                  <a:srgbClr val="FF0000"/>
                </a:solidFill>
              </a:rPr>
              <a:t>15% </a:t>
            </a:r>
            <a:r>
              <a:rPr lang="cs-CZ" sz="3300" dirty="0" smtClean="0"/>
              <a:t>způsobilých přímých nákladů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 smtClean="0"/>
              <a:t>nájem kancelářských prostor, pojištění a daně související s budovami …, veřejné služby – elektřina, topení, voda, kancelářské potřeby, </a:t>
            </a:r>
            <a:r>
              <a:rPr lang="cs-CZ" sz="3200" b="1" dirty="0" smtClean="0">
                <a:solidFill>
                  <a:srgbClr val="FF0000"/>
                </a:solidFill>
              </a:rPr>
              <a:t>všeobecné účetnictví </a:t>
            </a:r>
            <a:r>
              <a:rPr lang="cs-CZ" sz="3200" dirty="0" smtClean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 smtClean="0"/>
          </a:p>
          <a:p>
            <a:r>
              <a:rPr lang="cs-CZ" sz="4400" b="1" dirty="0" smtClean="0">
                <a:solidFill>
                  <a:srgbClr val="FF0000"/>
                </a:solidFill>
              </a:rPr>
              <a:t>Na co si dát pozor</a:t>
            </a:r>
          </a:p>
          <a:p>
            <a:r>
              <a:rPr lang="cs-CZ" sz="3200" dirty="0" smtClean="0"/>
              <a:t>-  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Kancelářské a administrativní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sestava</a:t>
            </a:r>
            <a:r>
              <a:rPr lang="cs-CZ" sz="2400" b="0" dirty="0" smtClean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  <a:r>
              <a:rPr lang="cs-CZ" sz="1800" b="0" dirty="0">
                <a:solidFill>
                  <a:schemeClr val="tx1"/>
                </a:solidFill>
              </a:rPr>
              <a:t>… </a:t>
            </a:r>
            <a:r>
              <a:rPr lang="cs-CZ" sz="1800" b="0" dirty="0">
                <a:solidFill>
                  <a:srgbClr val="00B050"/>
                </a:solidFill>
              </a:rPr>
              <a:t>NOVÝ </a:t>
            </a:r>
            <a:r>
              <a:rPr lang="cs-CZ" sz="1800" b="0" dirty="0" smtClean="0">
                <a:solidFill>
                  <a:srgbClr val="00B050"/>
                </a:solidFill>
              </a:rPr>
              <a:t>FORMULÁŘ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 smtClean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Tx/>
              <a:buChar char="-"/>
            </a:pPr>
            <a:r>
              <a:rPr lang="cs-CZ" sz="1800" b="0" dirty="0" smtClean="0">
                <a:solidFill>
                  <a:schemeClr val="tx1"/>
                </a:solidFill>
              </a:rPr>
              <a:t>do</a:t>
            </a:r>
            <a:r>
              <a:rPr lang="cs-CZ" sz="1800" dirty="0" smtClean="0">
                <a:solidFill>
                  <a:srgbClr val="0070C0"/>
                </a:solidFill>
              </a:rPr>
              <a:t> IS KP 14+ </a:t>
            </a:r>
            <a:r>
              <a:rPr lang="cs-CZ" sz="1800" b="0" dirty="0" smtClean="0">
                <a:solidFill>
                  <a:schemeClr val="tx1"/>
                </a:solidFill>
              </a:rPr>
              <a:t>uvést </a:t>
            </a:r>
            <a:r>
              <a:rPr lang="cs-CZ" sz="1800" dirty="0" smtClean="0">
                <a:solidFill>
                  <a:srgbClr val="0070C0"/>
                </a:solidFill>
              </a:rPr>
              <a:t>celkové součty </a:t>
            </a:r>
            <a:r>
              <a:rPr lang="cs-CZ" sz="1800" b="0" dirty="0" smtClean="0">
                <a:solidFill>
                  <a:schemeClr val="tx1"/>
                </a:solidFill>
              </a:rPr>
              <a:t>z 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Přehledu pracovních cest </a:t>
            </a:r>
            <a:endParaRPr lang="cs-CZ" sz="1800" b="0" dirty="0" smtClean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 smtClean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 smtClean="0">
                <a:solidFill>
                  <a:srgbClr val="FF0000"/>
                </a:solidFill>
              </a:rPr>
              <a:t>zaměstnanců</a:t>
            </a:r>
            <a:r>
              <a:rPr lang="cs-CZ" sz="1800" b="0" dirty="0" smtClean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doložit vnitřní </a:t>
            </a:r>
            <a:r>
              <a:rPr lang="cs-CZ" sz="1800" b="0" dirty="0">
                <a:solidFill>
                  <a:schemeClr val="tx1"/>
                </a:solidFill>
              </a:rPr>
              <a:t>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</a:t>
            </a:r>
            <a:r>
              <a:rPr lang="cs-CZ" sz="1800" b="0" dirty="0" smtClean="0">
                <a:solidFill>
                  <a:schemeClr val="tx1"/>
                </a:solidFill>
              </a:rPr>
              <a:t>– cestovní příkaz, vyúčtování pracovní cesty, jízdenky</a:t>
            </a:r>
            <a:r>
              <a:rPr lang="cs-CZ" sz="1800" b="0" dirty="0">
                <a:solidFill>
                  <a:schemeClr val="tx1"/>
                </a:solidFill>
              </a:rPr>
              <a:t>, faktury atd</a:t>
            </a:r>
            <a:r>
              <a:rPr lang="cs-CZ" sz="1800" b="0" dirty="0" smtClean="0">
                <a:solidFill>
                  <a:schemeClr val="tx1"/>
                </a:solidFill>
              </a:rPr>
              <a:t>., zápis z jednání, program, zprávu z pracovní cesty </a:t>
            </a:r>
            <a:endParaRPr lang="cs-CZ" sz="18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zaplacení 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pouze 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 smtClean="0">
                <a:solidFill>
                  <a:schemeClr val="tx1"/>
                </a:solidFill>
              </a:rPr>
              <a:t>projektu (pouze zaměstnanci partnera)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 smtClean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 smtClean="0">
                <a:solidFill>
                  <a:srgbClr val="0070C0"/>
                </a:solidFill>
              </a:rPr>
              <a:t>technický průkaz </a:t>
            </a:r>
            <a:r>
              <a:rPr lang="cs-CZ" sz="1800" b="0" dirty="0" smtClean="0">
                <a:solidFill>
                  <a:schemeClr val="tx1"/>
                </a:solidFill>
              </a:rPr>
              <a:t>vozidla + </a:t>
            </a:r>
            <a:r>
              <a:rPr lang="cs-CZ" sz="1800" dirty="0" smtClean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 smtClean="0">
                <a:solidFill>
                  <a:schemeClr val="tx1"/>
                </a:solidFill>
              </a:rPr>
              <a:t>s jeho použitím</a:t>
            </a:r>
            <a:endParaRPr lang="cs-CZ" sz="18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  <a:endParaRPr lang="cs-CZ" sz="2400" b="1" dirty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/>
              <a:t>použít správný formulář Přehled pracovních cest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</a:t>
            </a:r>
            <a:r>
              <a:rPr lang="cs-CZ" sz="2400" dirty="0" smtClean="0"/>
              <a:t>oužít v technickém průkazu správný údaj o spotřebě PHM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na cestovním příkaze uvádět název a číslo projektu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Náklady na cestování a ubytování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výčet těchto výdajů je v PPŽ (studie, školení a odborná příprava, služby související s pořádáním událostí, </a:t>
            </a:r>
            <a:r>
              <a:rPr lang="cs-CZ" sz="1800" dirty="0">
                <a:solidFill>
                  <a:srgbClr val="0070C0"/>
                </a:solidFill>
              </a:rPr>
              <a:t>náklady na cestování a ubytování externích </a:t>
            </a:r>
            <a:r>
              <a:rPr lang="cs-CZ" sz="1800" dirty="0" smtClean="0">
                <a:solidFill>
                  <a:srgbClr val="0070C0"/>
                </a:solidFill>
              </a:rPr>
              <a:t>odborníků </a:t>
            </a:r>
            <a:r>
              <a:rPr lang="cs-CZ" sz="1800" dirty="0" smtClean="0">
                <a:solidFill>
                  <a:schemeClr val="tx1"/>
                </a:solidFill>
              </a:rPr>
              <a:t>…..)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Dokladování – do </a:t>
            </a:r>
            <a:r>
              <a:rPr lang="cs-CZ" sz="1800" smtClean="0">
                <a:solidFill>
                  <a:schemeClr val="tx1"/>
                </a:solidFill>
              </a:rPr>
              <a:t>IS KP 14</a:t>
            </a:r>
            <a:r>
              <a:rPr lang="cs-CZ" sz="1800" dirty="0" smtClean="0">
                <a:solidFill>
                  <a:schemeClr val="tx1"/>
                </a:solidFill>
              </a:rPr>
              <a:t>+ k jednotlivým výdajům je nutno založit: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1 soubor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faktury, účtenky </a:t>
            </a:r>
            <a:r>
              <a:rPr lang="cs-CZ" sz="1800" b="0" dirty="0" smtClean="0">
                <a:solidFill>
                  <a:schemeClr val="tx1"/>
                </a:solidFill>
              </a:rPr>
              <a:t>– na originále dokladu musí být název a číslo projektu, IČ dodavatele i </a:t>
            </a:r>
            <a:r>
              <a:rPr lang="cs-CZ" sz="1800" b="0" dirty="0">
                <a:solidFill>
                  <a:schemeClr val="tx1"/>
                </a:solidFill>
              </a:rPr>
              <a:t>IČ </a:t>
            </a:r>
            <a:r>
              <a:rPr lang="cs-CZ" sz="1800" b="0" dirty="0" smtClean="0">
                <a:solidFill>
                  <a:schemeClr val="tx1"/>
                </a:solidFill>
              </a:rPr>
              <a:t>odběratele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b="0" dirty="0">
                <a:solidFill>
                  <a:schemeClr val="tx1"/>
                </a:solidFill>
              </a:rPr>
              <a:t> </a:t>
            </a:r>
            <a:r>
              <a:rPr lang="cs-CZ" sz="1800" b="0" dirty="0" smtClean="0">
                <a:solidFill>
                  <a:schemeClr val="tx1"/>
                </a:solidFill>
              </a:rPr>
              <a:t>     (</a:t>
            </a:r>
            <a:r>
              <a:rPr lang="cs-CZ" sz="1600" dirty="0" smtClean="0">
                <a:solidFill>
                  <a:schemeClr val="tx1"/>
                </a:solidFill>
              </a:rPr>
              <a:t>překlady/tlumočení</a:t>
            </a:r>
            <a:r>
              <a:rPr lang="cs-CZ" sz="1600" b="0" dirty="0" smtClean="0">
                <a:solidFill>
                  <a:schemeClr val="tx1"/>
                </a:solidFill>
              </a:rPr>
              <a:t> na faktuře nutný </a:t>
            </a:r>
            <a:r>
              <a:rPr lang="cs-CZ" sz="1600" b="0" dirty="0">
                <a:solidFill>
                  <a:schemeClr val="tx1"/>
                </a:solidFill>
              </a:rPr>
              <a:t>počet normostran/rozsah v </a:t>
            </a:r>
            <a:r>
              <a:rPr lang="cs-CZ" sz="1600" b="0" dirty="0" smtClean="0">
                <a:solidFill>
                  <a:schemeClr val="tx1"/>
                </a:solidFill>
              </a:rPr>
              <a:t>hodinách,       	</a:t>
            </a:r>
            <a:r>
              <a:rPr lang="cs-CZ" sz="1600" dirty="0" smtClean="0">
                <a:solidFill>
                  <a:schemeClr val="tx1"/>
                </a:solidFill>
              </a:rPr>
              <a:t>ubytování/stravování</a:t>
            </a:r>
            <a:r>
              <a:rPr lang="cs-CZ" sz="1600" b="0" dirty="0" smtClean="0">
                <a:solidFill>
                  <a:schemeClr val="tx1"/>
                </a:solidFill>
              </a:rPr>
              <a:t> </a:t>
            </a:r>
            <a:r>
              <a:rPr lang="cs-CZ" sz="1600" b="0" dirty="0">
                <a:solidFill>
                  <a:schemeClr val="tx1"/>
                </a:solidFill>
              </a:rPr>
              <a:t>– doklad o </a:t>
            </a:r>
            <a:r>
              <a:rPr lang="cs-CZ" sz="1600" b="0" dirty="0" smtClean="0">
                <a:solidFill>
                  <a:schemeClr val="tx1"/>
                </a:solidFill>
              </a:rPr>
              <a:t> druhu, počtu </a:t>
            </a:r>
            <a:r>
              <a:rPr lang="cs-CZ" sz="1600" b="0" dirty="0">
                <a:solidFill>
                  <a:schemeClr val="tx1"/>
                </a:solidFill>
              </a:rPr>
              <a:t>a ceně </a:t>
            </a:r>
            <a:r>
              <a:rPr lang="cs-CZ" sz="1600" b="0" dirty="0" smtClean="0">
                <a:solidFill>
                  <a:schemeClr val="tx1"/>
                </a:solidFill>
              </a:rPr>
              <a:t>jídel a nápojů/o </a:t>
            </a:r>
            <a:r>
              <a:rPr lang="cs-CZ" sz="1600" b="0" dirty="0">
                <a:solidFill>
                  <a:schemeClr val="tx1"/>
                </a:solidFill>
              </a:rPr>
              <a:t>ceně a </a:t>
            </a:r>
            <a:r>
              <a:rPr lang="cs-CZ" sz="1600" b="0" dirty="0" smtClean="0">
                <a:solidFill>
                  <a:schemeClr val="tx1"/>
                </a:solidFill>
              </a:rPr>
              <a:t>		typu ubytování)</a:t>
            </a:r>
            <a:endParaRPr lang="cs-CZ" sz="1600" b="0" dirty="0">
              <a:solidFill>
                <a:schemeClr val="tx1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doklady </a:t>
            </a:r>
            <a:r>
              <a:rPr lang="cs-CZ" sz="1800" dirty="0">
                <a:solidFill>
                  <a:srgbClr val="0070C0"/>
                </a:solidFill>
              </a:rPr>
              <a:t>o zaplacení </a:t>
            </a:r>
            <a:r>
              <a:rPr lang="cs-CZ" sz="1800" b="0" dirty="0">
                <a:solidFill>
                  <a:schemeClr val="tx1"/>
                </a:solidFill>
              </a:rPr>
              <a:t>(výpisy z účtu, pokladní doklady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doklady </a:t>
            </a:r>
            <a:r>
              <a:rPr lang="cs-CZ" sz="1800" b="0" dirty="0">
                <a:solidFill>
                  <a:schemeClr val="tx1"/>
                </a:solidFill>
              </a:rPr>
              <a:t>o poskytnuté službě </a:t>
            </a:r>
            <a:r>
              <a:rPr lang="cs-CZ" sz="1600" b="0" dirty="0">
                <a:solidFill>
                  <a:schemeClr val="tx1"/>
                </a:solidFill>
              </a:rPr>
              <a:t>(předávací protokol, fotodokumentace </a:t>
            </a:r>
            <a:r>
              <a:rPr lang="cs-CZ" sz="1600" b="0" dirty="0" smtClean="0">
                <a:solidFill>
                  <a:schemeClr val="tx1"/>
                </a:solidFill>
              </a:rPr>
              <a:t>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meetingy </a:t>
            </a:r>
            <a:r>
              <a:rPr lang="cs-CZ" sz="1800" b="0" dirty="0">
                <a:solidFill>
                  <a:schemeClr val="tx1"/>
                </a:solidFill>
              </a:rPr>
              <a:t>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 smtClean="0">
                <a:solidFill>
                  <a:srgbClr val="0070C0"/>
                </a:solidFill>
              </a:rPr>
              <a:t>doklad o zaúčtování </a:t>
            </a:r>
            <a:r>
              <a:rPr lang="cs-CZ" sz="1800" b="0" dirty="0" smtClean="0">
                <a:solidFill>
                  <a:schemeClr val="tx1"/>
                </a:solidFill>
              </a:rPr>
              <a:t>a další </a:t>
            </a:r>
            <a:r>
              <a:rPr lang="cs-CZ" sz="1800" b="0" dirty="0">
                <a:solidFill>
                  <a:schemeClr val="tx1"/>
                </a:solidFill>
              </a:rPr>
              <a:t>relevantní doklady – </a:t>
            </a:r>
            <a:r>
              <a:rPr lang="cs-CZ" sz="1600" b="0" dirty="0">
                <a:solidFill>
                  <a:schemeClr val="tx1"/>
                </a:solidFill>
              </a:rPr>
              <a:t>dle druhu poskytnuté </a:t>
            </a:r>
            <a:r>
              <a:rPr lang="cs-CZ" sz="1600" b="0" dirty="0" smtClean="0">
                <a:solidFill>
                  <a:schemeClr val="tx1"/>
                </a:solidFill>
              </a:rPr>
              <a:t>služby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 smtClean="0">
                <a:solidFill>
                  <a:schemeClr val="tx1"/>
                </a:solidFill>
              </a:rPr>
              <a:t>Objednávka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 smtClean="0">
                <a:solidFill>
                  <a:schemeClr val="tx1"/>
                </a:solidFill>
              </a:rPr>
              <a:t>2 soubor </a:t>
            </a:r>
            <a:r>
              <a:rPr lang="cs-CZ" sz="1800" b="0" dirty="0" smtClean="0">
                <a:solidFill>
                  <a:schemeClr val="tx1"/>
                </a:solidFill>
              </a:rPr>
              <a:t>– smlouva (je-li rozsáhlejší), založit v každém MO pouze k 1. faktuře + datovou zprávu s potvrzením o uveřejnění v registru smluv 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200" b="0" dirty="0" smtClean="0">
                <a:solidFill>
                  <a:schemeClr val="tx1"/>
                </a:solidFill>
              </a:rPr>
              <a:t>(je-li tato povinnost)</a:t>
            </a:r>
            <a:endParaRPr lang="cs-CZ" sz="1200" b="0" dirty="0">
              <a:solidFill>
                <a:schemeClr val="tx1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Náklady na externí odborné poradenství a služby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nově upravena způsobilost výdajů na </a:t>
            </a:r>
            <a:r>
              <a:rPr lang="cs-CZ" sz="2400" b="1" dirty="0" smtClean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 smtClean="0"/>
              <a:t>nyní – </a:t>
            </a:r>
            <a:r>
              <a:rPr lang="cs-CZ" sz="2400" dirty="0" smtClean="0">
                <a:solidFill>
                  <a:srgbClr val="FF0000"/>
                </a:solidFill>
              </a:rPr>
              <a:t>nezpůsobilé</a:t>
            </a:r>
            <a:r>
              <a:rPr lang="cs-CZ" sz="2400" dirty="0" smtClean="0"/>
              <a:t> jsou honoráře </a:t>
            </a:r>
            <a:r>
              <a:rPr lang="cs-CZ" sz="2400" b="1" dirty="0" smtClean="0">
                <a:solidFill>
                  <a:srgbClr val="FF0000"/>
                </a:solidFill>
              </a:rPr>
              <a:t>nad 500 EUR   </a:t>
            </a:r>
            <a:r>
              <a:rPr lang="cs-CZ" sz="2400" dirty="0" smtClean="0"/>
              <a:t>na 1 účinkujícího (jednotlivec/skupina) nebo </a:t>
            </a:r>
            <a:r>
              <a:rPr lang="cs-CZ" sz="2400" b="1" dirty="0" smtClean="0">
                <a:solidFill>
                  <a:srgbClr val="FF0000"/>
                </a:solidFill>
              </a:rPr>
              <a:t>nad 2000 EUR  </a:t>
            </a:r>
            <a:r>
              <a:rPr lang="cs-CZ" sz="2400" dirty="0" smtClean="0"/>
              <a:t>na projekt (na všechny honoráře)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dokladování  stejné jako u externích služeb  (faktura, doklad o zaplacení) + </a:t>
            </a:r>
            <a:r>
              <a:rPr lang="cs-CZ" b="1" dirty="0" smtClean="0">
                <a:solidFill>
                  <a:srgbClr val="0070C0"/>
                </a:solidFill>
              </a:rPr>
              <a:t>doklady </a:t>
            </a:r>
            <a:r>
              <a:rPr lang="cs-CZ" b="1" dirty="0">
                <a:solidFill>
                  <a:srgbClr val="0070C0"/>
                </a:solidFill>
              </a:rPr>
              <a:t>o pořízení majetku</a:t>
            </a:r>
            <a:r>
              <a:rPr lang="cs-CZ" dirty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majetková evidence</a:t>
            </a:r>
            <a:r>
              <a:rPr lang="cs-CZ" dirty="0" smtClean="0"/>
              <a:t>, </a:t>
            </a:r>
            <a:r>
              <a:rPr lang="cs-CZ" b="1" dirty="0" smtClean="0">
                <a:solidFill>
                  <a:srgbClr val="0070C0"/>
                </a:solidFill>
              </a:rPr>
              <a:t>fotodokumentace</a:t>
            </a:r>
            <a:endParaRPr lang="cs-CZ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smlouvy</a:t>
            </a:r>
            <a:r>
              <a:rPr lang="cs-CZ" dirty="0" smtClean="0"/>
              <a:t> (rozsáhlejší)  založit k výdaji do </a:t>
            </a:r>
            <a:r>
              <a:rPr lang="cs-CZ" u="sng" dirty="0" smtClean="0"/>
              <a:t>samostatného souboru  (v 1 MO k 1. </a:t>
            </a:r>
            <a:r>
              <a:rPr lang="cs-CZ" dirty="0" smtClean="0"/>
              <a:t>faktuře) + zprávu o uveřejnění v registru smluv (je-li tato povinnost)</a:t>
            </a:r>
            <a:endParaRPr lang="cs-CZ" dirty="0"/>
          </a:p>
          <a:p>
            <a:r>
              <a:rPr lang="cs-CZ" sz="2400" b="1" dirty="0" smtClean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nákup </a:t>
            </a:r>
            <a:r>
              <a:rPr lang="cs-CZ" sz="2400" b="1" dirty="0" smtClean="0">
                <a:solidFill>
                  <a:srgbClr val="00B050"/>
                </a:solidFill>
              </a:rPr>
              <a:t>použitého vybavení </a:t>
            </a:r>
            <a:r>
              <a:rPr lang="cs-CZ" sz="2400" dirty="0" smtClean="0"/>
              <a:t>–  zvláštní pravidla – nesmí být jiná pomoc z fondů ESIF či národních veřejných zdrojů ….+ znalecký posudek</a:t>
            </a:r>
          </a:p>
          <a:p>
            <a:pPr marL="342900" indent="-342900">
              <a:buFontTx/>
              <a:buChar char="-"/>
            </a:pPr>
            <a:r>
              <a:rPr lang="cs-CZ" sz="2400" dirty="0" smtClean="0"/>
              <a:t>výdaje na </a:t>
            </a:r>
            <a:r>
              <a:rPr lang="cs-CZ" sz="2400" b="1" dirty="0" smtClean="0">
                <a:solidFill>
                  <a:srgbClr val="00B050"/>
                </a:solidFill>
              </a:rPr>
              <a:t>vybavení pracoviště přímého personálu </a:t>
            </a:r>
            <a:r>
              <a:rPr lang="cs-CZ" sz="2400" dirty="0" smtClean="0"/>
              <a:t>jsou způsobilé  pouze u zaměstnanců s minimálně polovičním úvazkem</a:t>
            </a:r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výdaje vyjmenované  v Příručce pro žadatele (pokuty, </a:t>
            </a:r>
            <a:r>
              <a:rPr lang="cs-CZ" sz="2000" dirty="0" smtClean="0">
                <a:solidFill>
                  <a:srgbClr val="FF0000"/>
                </a:solidFill>
              </a:rPr>
              <a:t>dary nad </a:t>
            </a:r>
            <a:r>
              <a:rPr lang="cs-CZ" sz="2000" b="1" dirty="0" smtClean="0">
                <a:solidFill>
                  <a:srgbClr val="FF0000"/>
                </a:solidFill>
              </a:rPr>
              <a:t>20 EUR</a:t>
            </a:r>
            <a:r>
              <a:rPr lang="cs-CZ" sz="2000" dirty="0" smtClean="0"/>
              <a:t>, ceny v </a:t>
            </a:r>
            <a:r>
              <a:rPr lang="cs-CZ" sz="2000" dirty="0" smtClean="0">
                <a:solidFill>
                  <a:srgbClr val="FF0000"/>
                </a:solidFill>
              </a:rPr>
              <a:t>soutěžích nad </a:t>
            </a:r>
            <a:r>
              <a:rPr lang="cs-CZ" sz="2000" b="1" dirty="0" smtClean="0">
                <a:solidFill>
                  <a:srgbClr val="FF0000"/>
                </a:solidFill>
              </a:rPr>
              <a:t>50 EUR</a:t>
            </a:r>
            <a:r>
              <a:rPr lang="cs-CZ" sz="2000" dirty="0" smtClean="0"/>
              <a:t>, úroky z úvěrů, apod.)</a:t>
            </a:r>
            <a:endParaRPr lang="cs-CZ" sz="2000" dirty="0"/>
          </a:p>
          <a:p>
            <a:r>
              <a:rPr lang="cs-CZ" sz="2000" dirty="0" smtClean="0"/>
              <a:t>+    </a:t>
            </a:r>
            <a:r>
              <a:rPr lang="cs-CZ" sz="2000" b="1" dirty="0" smtClean="0">
                <a:solidFill>
                  <a:srgbClr val="0070C0"/>
                </a:solidFill>
              </a:rPr>
              <a:t>výdaje na kulturní a umělecké činnosti </a:t>
            </a:r>
            <a:r>
              <a:rPr lang="cs-CZ" sz="2000" dirty="0" smtClean="0"/>
              <a:t>– honoráře </a:t>
            </a:r>
            <a:r>
              <a:rPr lang="cs-CZ" sz="2000" b="1" dirty="0" smtClean="0">
                <a:solidFill>
                  <a:srgbClr val="FF0000"/>
                </a:solidFill>
              </a:rPr>
              <a:t>nad 500 EUR </a:t>
            </a:r>
            <a:r>
              <a:rPr lang="cs-CZ" sz="2000" dirty="0" smtClean="0"/>
              <a:t>na účinkujícího  (1 osoba/1 soubor) nebo </a:t>
            </a:r>
            <a:r>
              <a:rPr lang="cs-CZ" sz="2000" b="1" dirty="0" smtClean="0">
                <a:solidFill>
                  <a:srgbClr val="FF0000"/>
                </a:solidFill>
              </a:rPr>
              <a:t>2000 EUR </a:t>
            </a:r>
            <a:r>
              <a:rPr lang="cs-CZ" sz="2000" dirty="0" smtClean="0"/>
              <a:t>na projekt (na všechny honoráře)</a:t>
            </a:r>
          </a:p>
          <a:p>
            <a:endParaRPr lang="cs-CZ" dirty="0"/>
          </a:p>
          <a:p>
            <a:r>
              <a:rPr lang="cs-CZ" dirty="0" smtClean="0"/>
              <a:t>-    </a:t>
            </a:r>
            <a:r>
              <a:rPr lang="cs-CZ" sz="2000" b="1" dirty="0" smtClean="0">
                <a:solidFill>
                  <a:srgbClr val="0070C0"/>
                </a:solidFill>
              </a:rPr>
              <a:t>výdaje fakturované projektovým partnerem</a:t>
            </a:r>
            <a:endParaRPr lang="cs-CZ" sz="20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Nezpůsobilé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věcné příspěvky (např. poskytnutí stavebních prací, zboží, služeb … obsažena 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dobrovolná práce – nutné oddělené zaúčtování, účtuje se obdobně jako o nepeněžním daru – viz </a:t>
            </a:r>
            <a:r>
              <a:rPr lang="cs-CZ" dirty="0" smtClean="0">
                <a:hlinkClick r:id="rId2"/>
              </a:rPr>
              <a:t>www.crr.cz</a:t>
            </a:r>
            <a:r>
              <a:rPr lang="cs-CZ" dirty="0" smtClean="0"/>
              <a:t> – část EÚS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projektový partner </a:t>
            </a:r>
            <a:r>
              <a:rPr lang="cs-CZ" b="1" dirty="0">
                <a:solidFill>
                  <a:srgbClr val="00B050"/>
                </a:solidFill>
              </a:rPr>
              <a:t>není</a:t>
            </a:r>
            <a:r>
              <a:rPr lang="cs-CZ" dirty="0"/>
              <a:t> </a:t>
            </a:r>
            <a:r>
              <a:rPr lang="cs-CZ" b="1" dirty="0">
                <a:solidFill>
                  <a:srgbClr val="00B050"/>
                </a:solidFill>
              </a:rPr>
              <a:t>povinen</a:t>
            </a:r>
            <a:r>
              <a:rPr lang="cs-CZ" dirty="0"/>
              <a:t> vést </a:t>
            </a:r>
            <a:r>
              <a:rPr lang="cs-CZ" b="1" dirty="0">
                <a:solidFill>
                  <a:srgbClr val="00B050"/>
                </a:solidFill>
              </a:rPr>
              <a:t>v odděleném účetnictví </a:t>
            </a:r>
            <a:r>
              <a:rPr lang="cs-CZ" dirty="0"/>
              <a:t>projektu, zůstává povinnost řádně vést účetnictví/daňovou evidenci 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0070C0"/>
                </a:solidFill>
              </a:rPr>
              <a:t>DPH koeficientem </a:t>
            </a:r>
            <a:r>
              <a:rPr lang="cs-CZ" dirty="0" smtClean="0"/>
              <a:t>– způsobilé je DPH až po krácení </a:t>
            </a:r>
            <a:r>
              <a:rPr lang="cs-CZ" b="1" dirty="0" smtClean="0">
                <a:solidFill>
                  <a:srgbClr val="FF0000"/>
                </a:solidFill>
              </a:rPr>
              <a:t>vypořádacím koeficientem </a:t>
            </a:r>
            <a:r>
              <a:rPr lang="cs-CZ" dirty="0" smtClean="0"/>
              <a:t>(ne zálohovým)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Na co si dávat pozor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Děkuji za pozornost a těším se na spolupráci</a:t>
            </a: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 smtClean="0"/>
              <a:t>Ivana Doležalová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předložení dokumentů prostřednictvím systému </a:t>
            </a:r>
            <a:r>
              <a:rPr lang="cs-CZ" sz="20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2000" b="1" dirty="0" smtClean="0">
                <a:solidFill>
                  <a:srgbClr val="FF0000"/>
                </a:solidFill>
              </a:rPr>
              <a:t>  </a:t>
            </a:r>
            <a:r>
              <a:rPr lang="cs-CZ" dirty="0" smtClean="0"/>
              <a:t>- každý </a:t>
            </a:r>
            <a:r>
              <a:rPr lang="cs-CZ" b="1" dirty="0" smtClean="0">
                <a:solidFill>
                  <a:srgbClr val="FF0000"/>
                </a:solidFill>
              </a:rPr>
              <a:t>partner</a:t>
            </a:r>
            <a:r>
              <a:rPr lang="cs-CZ" dirty="0" smtClean="0"/>
              <a:t> předkládá </a:t>
            </a:r>
            <a:r>
              <a:rPr lang="cs-CZ" dirty="0" smtClean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 smtClean="0"/>
              <a:t>a </a:t>
            </a:r>
            <a:r>
              <a:rPr lang="cs-CZ" b="1" dirty="0" smtClean="0">
                <a:solidFill>
                  <a:srgbClr val="0070C0"/>
                </a:solidFill>
              </a:rPr>
              <a:t>Soupisku dokladů </a:t>
            </a:r>
            <a:r>
              <a:rPr lang="cs-CZ" dirty="0" smtClean="0"/>
              <a:t>s výdaji za svou část projektu do </a:t>
            </a:r>
            <a:r>
              <a:rPr lang="cs-CZ" b="1" dirty="0" smtClean="0"/>
              <a:t>30 dnů </a:t>
            </a:r>
            <a:r>
              <a:rPr lang="cs-CZ" dirty="0" smtClean="0"/>
              <a:t>od konce monitorovacího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Zpráva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FF0000"/>
                </a:solidFill>
              </a:rPr>
              <a:t>Soupiska</a:t>
            </a:r>
            <a:r>
              <a:rPr lang="cs-CZ" dirty="0" smtClean="0"/>
              <a:t> musí být v systému </a:t>
            </a:r>
            <a:r>
              <a:rPr lang="cs-CZ" b="1" dirty="0" smtClean="0">
                <a:solidFill>
                  <a:srgbClr val="FF0000"/>
                </a:solidFill>
              </a:rPr>
              <a:t>IS KP 14+/MS 2014+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finalizována</a:t>
            </a:r>
            <a:r>
              <a:rPr lang="cs-CZ" dirty="0" smtClean="0"/>
              <a:t> a </a:t>
            </a:r>
            <a:r>
              <a:rPr lang="cs-CZ" b="1" dirty="0" smtClean="0">
                <a:solidFill>
                  <a:srgbClr val="00B050"/>
                </a:solidFill>
              </a:rPr>
              <a:t>elektronicky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00B050"/>
                </a:solidFill>
              </a:rPr>
              <a:t>podepsána</a:t>
            </a:r>
            <a:r>
              <a:rPr lang="cs-CZ" dirty="0" smtClean="0"/>
              <a:t>,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do systému se vkládají i jednotlivé dokumenty (faktury, výpisy z účtu apod.)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Soupiska se předkládá za každé monitorovací období, není limit pro minimální výdaje, předkládá se i Soupiska  s nulovými výdaji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u="sng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kontrola kompletnosti</a:t>
            </a:r>
            <a:r>
              <a:rPr lang="cs-CZ" dirty="0" smtClean="0"/>
              <a:t> předložené dokumentace (tzv. formální kontrola) v termínu do 7 pracovních dní 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věcná kontrola</a:t>
            </a:r>
            <a:r>
              <a:rPr lang="cs-CZ" dirty="0" smtClean="0"/>
              <a:t> (finanční a projektová) Zprávy a Soupisky výdajů - kontrola výdajů – ukončení do 60 kalendářních dní od předložení kompletní dokumentace</a:t>
            </a:r>
            <a:r>
              <a:rPr lang="cs-CZ" dirty="0"/>
              <a:t> </a:t>
            </a:r>
            <a:r>
              <a:rPr lang="cs-CZ" dirty="0" smtClean="0"/>
              <a:t>… výzva </a:t>
            </a:r>
            <a:r>
              <a:rPr lang="cs-CZ" dirty="0"/>
              <a:t>k doplnění </a:t>
            </a:r>
            <a:r>
              <a:rPr lang="cs-CZ" dirty="0" smtClean="0"/>
              <a:t>podkladů</a:t>
            </a: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err="1" smtClean="0">
                <a:solidFill>
                  <a:srgbClr val="FF0000"/>
                </a:solidFill>
              </a:rPr>
              <a:t>max</a:t>
            </a:r>
            <a:r>
              <a:rPr lang="cs-CZ" b="1" dirty="0" smtClean="0">
                <a:solidFill>
                  <a:srgbClr val="FF0000"/>
                </a:solidFill>
              </a:rPr>
              <a:t> 2x – </a:t>
            </a:r>
            <a:r>
              <a:rPr lang="cs-CZ" dirty="0" smtClean="0"/>
              <a:t>lhůta pro doplnění minimálně 5 pracovních dnů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potvrzení kontroly </a:t>
            </a:r>
            <a:r>
              <a:rPr lang="cs-CZ" dirty="0" smtClean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 </a:t>
            </a:r>
            <a:r>
              <a:rPr lang="cs-CZ" dirty="0" smtClean="0"/>
              <a:t>,  kontrolor zašle partnerovi </a:t>
            </a:r>
            <a:r>
              <a:rPr lang="cs-CZ" b="1" dirty="0" smtClean="0">
                <a:solidFill>
                  <a:srgbClr val="00529C"/>
                </a:solidFill>
              </a:rPr>
              <a:t>depeši o schválení </a:t>
            </a:r>
            <a:r>
              <a:rPr lang="cs-CZ" dirty="0" smtClean="0"/>
              <a:t>Soupisky spolu s rekapitulací rozpočtu a </a:t>
            </a:r>
            <a:r>
              <a:rPr lang="cs-CZ" b="1" dirty="0" smtClean="0">
                <a:solidFill>
                  <a:srgbClr val="0070C0"/>
                </a:solidFill>
              </a:rPr>
              <a:t>Oznámení o ukončení kontroly 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 smtClean="0">
                <a:solidFill>
                  <a:srgbClr val="00B050"/>
                </a:solidFill>
              </a:rPr>
              <a:t>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</a:t>
            </a:r>
            <a:r>
              <a:rPr lang="cs-CZ" dirty="0" smtClean="0"/>
              <a:t>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Výsledek kontroly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předložené výdaje jsou uznány v </a:t>
            </a:r>
            <a:r>
              <a:rPr lang="cs-CZ" b="1" dirty="0" smtClean="0">
                <a:solidFill>
                  <a:srgbClr val="00B050"/>
                </a:solidFill>
              </a:rPr>
              <a:t>plné výši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bylo provedeno </a:t>
            </a:r>
            <a:r>
              <a:rPr lang="cs-CZ" b="1" dirty="0" smtClean="0">
                <a:solidFill>
                  <a:srgbClr val="00B050"/>
                </a:solidFill>
              </a:rPr>
              <a:t>krácení</a:t>
            </a:r>
            <a:r>
              <a:rPr lang="cs-CZ" dirty="0" smtClean="0"/>
              <a:t> výdajů, </a:t>
            </a:r>
            <a:r>
              <a:rPr lang="cs-CZ" b="1" dirty="0" smtClean="0">
                <a:solidFill>
                  <a:srgbClr val="00B050"/>
                </a:solidFill>
              </a:rPr>
              <a:t>odložení</a:t>
            </a:r>
            <a:r>
              <a:rPr lang="cs-CZ" dirty="0" smtClean="0"/>
              <a:t> výdajů, udělena </a:t>
            </a:r>
            <a:r>
              <a:rPr lang="cs-CZ" b="1" dirty="0" smtClean="0">
                <a:solidFill>
                  <a:srgbClr val="00B050"/>
                </a:solidFill>
              </a:rPr>
              <a:t>sankce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dirty="0"/>
              <a:t>O</a:t>
            </a:r>
            <a:r>
              <a:rPr lang="cs-CZ" dirty="0" smtClean="0"/>
              <a:t>dložený výdaj je možné nárokovat v  následující Soupisce. 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 smtClean="0"/>
              <a:t>Postup kontroly výdajů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předložení dokumentů prostřednictvím systému </a:t>
            </a:r>
            <a:r>
              <a:rPr lang="cs-CZ" sz="1600" b="1" u="sng" dirty="0" smtClean="0">
                <a:solidFill>
                  <a:srgbClr val="FF0000"/>
                </a:solidFill>
              </a:rPr>
              <a:t>IS KP 14+/MS2014+ </a:t>
            </a:r>
            <a:r>
              <a:rPr lang="cs-CZ" sz="1600" dirty="0" smtClean="0"/>
              <a:t>- Hlavní příjemce předkládá </a:t>
            </a:r>
            <a:r>
              <a:rPr lang="cs-CZ" sz="1600" dirty="0" smtClean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 smtClean="0"/>
              <a:t>a </a:t>
            </a:r>
            <a:r>
              <a:rPr lang="cs-CZ" sz="1600" b="1" dirty="0" smtClean="0">
                <a:solidFill>
                  <a:srgbClr val="0070C0"/>
                </a:solidFill>
              </a:rPr>
              <a:t>Žádost o platbu </a:t>
            </a:r>
            <a:r>
              <a:rPr lang="cs-CZ" sz="1600" dirty="0" smtClean="0"/>
              <a:t>do 120 dnů od konce MO, nutná finalizace a elektronický podpis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kontrola kompletnosti</a:t>
            </a:r>
            <a:r>
              <a:rPr lang="cs-CZ" sz="1600" dirty="0" smtClean="0"/>
              <a:t> předložené dokumentace (tzn. formální kontrola) – v termínu do 7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věcná kontrola </a:t>
            </a:r>
            <a:r>
              <a:rPr lang="cs-CZ" sz="1600" dirty="0" smtClean="0"/>
              <a:t>– </a:t>
            </a:r>
            <a:r>
              <a:rPr lang="cs-CZ" sz="1600" b="1" dirty="0" smtClean="0">
                <a:solidFill>
                  <a:srgbClr val="00B050"/>
                </a:solidFill>
              </a:rPr>
              <a:t>JS</a:t>
            </a:r>
            <a:r>
              <a:rPr lang="cs-CZ" sz="1600" dirty="0" smtClean="0">
                <a:solidFill>
                  <a:srgbClr val="00B050"/>
                </a:solidFill>
              </a:rPr>
              <a:t> </a:t>
            </a:r>
            <a:r>
              <a:rPr lang="cs-CZ" sz="1600" dirty="0" smtClean="0"/>
              <a:t>požádáno o </a:t>
            </a:r>
            <a:r>
              <a:rPr lang="cs-CZ" sz="1600" b="1" dirty="0" smtClean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 smtClean="0"/>
              <a:t>a spolupráce,        probíhá finanční a projektová  kontrola – ukončení do 35 dnů - výzva k doplnění  </a:t>
            </a:r>
            <a:r>
              <a:rPr lang="cs-CZ" sz="1600" b="1" dirty="0" err="1" smtClean="0">
                <a:solidFill>
                  <a:srgbClr val="FF0000"/>
                </a:solidFill>
              </a:rPr>
              <a:t>max</a:t>
            </a:r>
            <a:r>
              <a:rPr lang="cs-CZ" sz="1600" b="1" dirty="0" smtClean="0">
                <a:solidFill>
                  <a:srgbClr val="FF0000"/>
                </a:solidFill>
              </a:rPr>
              <a:t> 2x  </a:t>
            </a:r>
            <a:r>
              <a:rPr lang="cs-CZ" sz="1600" b="1" dirty="0" smtClean="0"/>
              <a:t>- </a:t>
            </a:r>
            <a:r>
              <a:rPr lang="cs-CZ" sz="1600" dirty="0" smtClean="0"/>
              <a:t>lhůta pro doplnění minimálně 5 pracovních dnů</a:t>
            </a:r>
          </a:p>
          <a:p>
            <a:endParaRPr lang="cs-CZ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1600" u="sng" dirty="0" smtClean="0"/>
              <a:t>potvrzení kontroly </a:t>
            </a:r>
            <a:r>
              <a:rPr lang="cs-CZ" sz="1600" dirty="0" smtClean="0"/>
              <a:t>– kontrolor zasílá partnerovi depeši s informací o ukončení kontroly, zprávu o vyhotovení Rekapitulace rozpočtu,  Oznámení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celá</a:t>
            </a:r>
            <a:r>
              <a:rPr lang="cs-CZ" dirty="0" smtClean="0"/>
              <a:t> částka z žádosti o platbu je proplácena </a:t>
            </a:r>
            <a:r>
              <a:rPr lang="cs-CZ" b="1" dirty="0" smtClean="0">
                <a:solidFill>
                  <a:srgbClr val="0070C0"/>
                </a:solidFill>
              </a:rPr>
              <a:t>Hlavnímu příjemci </a:t>
            </a:r>
            <a:r>
              <a:rPr lang="cs-CZ" dirty="0" smtClean="0"/>
              <a:t>v </a:t>
            </a:r>
            <a:r>
              <a:rPr lang="cs-CZ" b="1" dirty="0" smtClean="0">
                <a:solidFill>
                  <a:srgbClr val="FF0000"/>
                </a:solidFill>
              </a:rPr>
              <a:t>EUR              </a:t>
            </a:r>
            <a:r>
              <a:rPr lang="cs-CZ" dirty="0" smtClean="0"/>
              <a:t>(do </a:t>
            </a:r>
            <a:r>
              <a:rPr lang="cs-CZ" dirty="0"/>
              <a:t>35 pracovních dnů od obdržení </a:t>
            </a:r>
            <a:r>
              <a:rPr lang="cs-CZ" dirty="0" err="1" smtClean="0"/>
              <a:t>ŽoP</a:t>
            </a:r>
            <a:r>
              <a:rPr lang="cs-CZ" dirty="0" smtClean="0"/>
              <a:t> na ŘO),  Hlavní příjemce přeposílá příslušné částky ostatním partnerům do 10 kalendářních dnů 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prostředky </a:t>
            </a:r>
            <a:r>
              <a:rPr lang="cs-CZ" dirty="0"/>
              <a:t>SR </a:t>
            </a:r>
            <a:r>
              <a:rPr lang="cs-CZ" dirty="0" smtClean="0"/>
              <a:t>jsou vypláceny (z účtu MMR) v </a:t>
            </a:r>
            <a:r>
              <a:rPr lang="cs-CZ" b="1" dirty="0" smtClean="0">
                <a:solidFill>
                  <a:srgbClr val="FF0000"/>
                </a:solidFill>
              </a:rPr>
              <a:t>EUR</a:t>
            </a:r>
            <a:r>
              <a:rPr lang="cs-CZ" dirty="0" smtClean="0"/>
              <a:t> přímo na účty </a:t>
            </a:r>
            <a:r>
              <a:rPr lang="cs-CZ" b="1" dirty="0" smtClean="0">
                <a:solidFill>
                  <a:srgbClr val="0070C0"/>
                </a:solidFill>
              </a:rPr>
              <a:t>jednotlivých             </a:t>
            </a:r>
            <a:r>
              <a:rPr lang="cs-CZ" dirty="0" smtClean="0"/>
              <a:t>českých </a:t>
            </a:r>
            <a:r>
              <a:rPr lang="cs-CZ" b="1" dirty="0" smtClean="0">
                <a:solidFill>
                  <a:srgbClr val="0070C0"/>
                </a:solidFill>
              </a:rPr>
              <a:t>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  </a:t>
            </a:r>
            <a:r>
              <a:rPr lang="cs-CZ" sz="2700" dirty="0" smtClean="0"/>
              <a:t>Proplacení prostředků z EFRR a SR</a:t>
            </a:r>
            <a:endParaRPr lang="cs-CZ" sz="27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solidFill>
                  <a:srgbClr val="0070C0"/>
                </a:solidFill>
              </a:rPr>
              <a:t>Dotace</a:t>
            </a:r>
            <a:r>
              <a:rPr lang="cs-CZ" sz="2000" b="1" dirty="0" smtClean="0">
                <a:solidFill>
                  <a:srgbClr val="0070C0"/>
                </a:solidFill>
              </a:rPr>
              <a:t> EFRR</a:t>
            </a:r>
          </a:p>
          <a:p>
            <a:r>
              <a:rPr lang="cs-CZ" sz="2000" dirty="0" smtClean="0"/>
              <a:t>95113  -  Program přeshraniční spolupráce ČR - Polsko - NIV</a:t>
            </a:r>
          </a:p>
          <a:p>
            <a:r>
              <a:rPr lang="cs-CZ" sz="2000" dirty="0" smtClean="0"/>
              <a:t>95823  -  Program přeshraniční spolupráce ČR - Polsko - IV.</a:t>
            </a:r>
          </a:p>
          <a:p>
            <a:pPr marL="285750" indent="-285750">
              <a:buFontTx/>
              <a:buChar char="-"/>
            </a:pPr>
            <a:r>
              <a:rPr lang="cs-CZ" sz="1600" dirty="0" smtClean="0"/>
              <a:t>pouze Hlavní příjemce</a:t>
            </a:r>
          </a:p>
          <a:p>
            <a:endParaRPr lang="cs-CZ" sz="1600" dirty="0" smtClean="0"/>
          </a:p>
          <a:p>
            <a:r>
              <a:rPr lang="cs-CZ" sz="2000" dirty="0" smtClean="0">
                <a:solidFill>
                  <a:srgbClr val="0070C0"/>
                </a:solidFill>
              </a:rPr>
              <a:t>Dotace ze </a:t>
            </a:r>
            <a:r>
              <a:rPr lang="cs-CZ" sz="2000" b="1" dirty="0" smtClean="0">
                <a:solidFill>
                  <a:srgbClr val="0070C0"/>
                </a:solidFill>
              </a:rPr>
              <a:t>státního  rozpočtu </a:t>
            </a:r>
            <a:r>
              <a:rPr lang="cs-CZ" sz="2000" b="1" dirty="0" smtClean="0"/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změna</a:t>
            </a:r>
            <a:r>
              <a:rPr lang="cs-CZ" sz="2000" dirty="0" smtClean="0"/>
              <a:t> od 11/2016</a:t>
            </a:r>
          </a:p>
          <a:p>
            <a:r>
              <a:rPr lang="cs-CZ" sz="2000" dirty="0" smtClean="0"/>
              <a:t>17051    </a:t>
            </a:r>
            <a:r>
              <a:rPr lang="cs-CZ" sz="2000" dirty="0" err="1" smtClean="0"/>
              <a:t>neinvestice</a:t>
            </a:r>
            <a:r>
              <a:rPr lang="cs-CZ" sz="2000" dirty="0" smtClean="0"/>
              <a:t>  Programy přeshraniční spolupráce 2014+ - NIV - SR</a:t>
            </a:r>
          </a:p>
          <a:p>
            <a:r>
              <a:rPr lang="cs-CZ" sz="2000" dirty="0" smtClean="0"/>
              <a:t>17988    investice       Programy přeshraniční spolupráce 2014+ - IV - SR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effectLst/>
              </a:rPr>
              <a:t>každý český partner</a:t>
            </a:r>
          </a:p>
          <a:p>
            <a:endParaRPr lang="cs-CZ" dirty="0">
              <a:effectLst/>
            </a:endParaRPr>
          </a:p>
          <a:p>
            <a:r>
              <a:rPr lang="cs-CZ" dirty="0" smtClean="0">
                <a:hlinkClick r:id="rId2"/>
              </a:rPr>
              <a:t>http://www.crr.cz/cs/eus/obdobi-2014-2020/</a:t>
            </a:r>
            <a:endParaRPr lang="cs-CZ" dirty="0" smtClean="0"/>
          </a:p>
          <a:p>
            <a:endParaRPr lang="cs-CZ" dirty="0">
              <a:effectLst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Ú č e l o v é   z n a k 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54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hlinkClick r:id="rId2"/>
              </a:rPr>
              <a:t>www.crr.cz</a:t>
            </a:r>
            <a:endParaRPr lang="cs-CZ" sz="2800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Informace je nutné hledat v části EÚS</a:t>
            </a:r>
          </a:p>
          <a:p>
            <a:r>
              <a:rPr lang="cs-CZ" dirty="0">
                <a:hlinkClick r:id="rId3"/>
              </a:rPr>
              <a:t>http://www.crr.cz/cs/eus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FF0000"/>
                </a:solidFill>
              </a:rPr>
              <a:t>Náležitosti dokladování</a:t>
            </a:r>
            <a:r>
              <a:rPr lang="cs-CZ" dirty="0" smtClean="0"/>
              <a:t>, tabulky Rekapitulace mezd, Přehled pracovních cest, Prohlášení plátce DPH atd.,    nově -  maximální   hodinové sazby</a:t>
            </a:r>
          </a:p>
          <a:p>
            <a:endParaRPr lang="cs-CZ" dirty="0"/>
          </a:p>
          <a:p>
            <a:r>
              <a:rPr lang="cs-CZ" sz="2800" dirty="0" smtClean="0">
                <a:solidFill>
                  <a:srgbClr val="0070C0"/>
                </a:solidFill>
                <a:hlinkClick r:id="rId4"/>
              </a:rPr>
              <a:t>www.cz-pl.eu</a:t>
            </a:r>
            <a:endParaRPr lang="cs-CZ" sz="2800" dirty="0" smtClean="0">
              <a:solidFill>
                <a:srgbClr val="0070C0"/>
              </a:solidFill>
            </a:endParaRPr>
          </a:p>
          <a:p>
            <a:r>
              <a:rPr lang="cs-CZ" sz="2400" dirty="0" smtClean="0"/>
              <a:t>Příručka pro žadatele (PPŽ)</a:t>
            </a:r>
          </a:p>
          <a:p>
            <a:r>
              <a:rPr lang="cs-CZ" sz="2400" dirty="0" smtClean="0"/>
              <a:t>Příručka pro příjemce (PPP)</a:t>
            </a:r>
          </a:p>
          <a:p>
            <a:r>
              <a:rPr lang="cs-CZ" sz="2000" dirty="0" smtClean="0"/>
              <a:t>+ další informace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Důležité informace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Průběžná zpráva </a:t>
            </a:r>
            <a:r>
              <a:rPr lang="cs-CZ" dirty="0" smtClean="0"/>
              <a:t>o realizaci dílčí části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Soupiska dokladů </a:t>
            </a:r>
            <a:r>
              <a:rPr lang="cs-CZ" dirty="0" smtClean="0"/>
              <a:t>– předkládá se vždy, i s nulovými výdaji </a:t>
            </a:r>
          </a:p>
          <a:p>
            <a:r>
              <a:rPr lang="cs-CZ" b="1" dirty="0" smtClean="0">
                <a:solidFill>
                  <a:srgbClr val="00B050"/>
                </a:solidFill>
              </a:rPr>
              <a:t>- musí obsahovat veškeré výdaje, u kterých DUZP (není-li tak datum vystavení  dokladu) nastalo v daném období a byly uhrazeny do data podání Soupisky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Kopie účetních dokladů </a:t>
            </a:r>
            <a:r>
              <a:rPr lang="cs-CZ" dirty="0" smtClean="0"/>
              <a:t>– na dokladu (originálu faktury) nutná identifikace projektu – název , číslo, interní číslo dokladu v účetnictví partnera, (způsob odděleného zaúčtování)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Výstupní sestava </a:t>
            </a:r>
            <a:r>
              <a:rPr lang="cs-CZ" dirty="0" smtClean="0"/>
              <a:t>dokládající oddělené zaúčtování výdajů na projekt – na sestavě nutná identifikovatelnost jednotlivých dokladů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o způsobu </a:t>
            </a:r>
            <a:r>
              <a:rPr lang="cs-CZ" dirty="0" smtClean="0"/>
              <a:t>vedení oddělené účetní evidence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rgbClr val="FF0000"/>
                </a:solidFill>
              </a:rPr>
              <a:t>Prohlášení k DPH 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Dokumenty jsou předkládány přes systém IS KP 14+.</a:t>
            </a:r>
            <a:r>
              <a:rPr lang="cs-CZ" dirty="0" smtClean="0">
                <a:solidFill>
                  <a:srgbClr val="FF0000"/>
                </a:solidFill>
              </a:rPr>
              <a:t>	</a:t>
            </a:r>
            <a:r>
              <a:rPr lang="cs-CZ" dirty="0" smtClean="0"/>
              <a:t>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Hradec </a:t>
            </a:r>
            <a:r>
              <a:rPr lang="en-US" dirty="0" err="1" smtClean="0"/>
              <a:t>Králové</a:t>
            </a:r>
            <a:r>
              <a:rPr lang="en-US" dirty="0" smtClean="0"/>
              <a:t>, 1</a:t>
            </a:r>
            <a:r>
              <a:rPr lang="cs-CZ" dirty="0" smtClean="0"/>
              <a:t>0</a:t>
            </a:r>
            <a:r>
              <a:rPr lang="en-US" dirty="0" smtClean="0"/>
              <a:t>.</a:t>
            </a:r>
            <a:r>
              <a:rPr lang="cs-CZ" dirty="0" smtClean="0"/>
              <a:t>10</a:t>
            </a:r>
            <a:r>
              <a:rPr lang="en-US" dirty="0" smtClean="0"/>
              <a:t>.2017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Dokumenty ke kontrole na úrovni partnera </a:t>
            </a:r>
            <a:r>
              <a:rPr lang="cs-CZ" b="0" dirty="0" smtClean="0"/>
              <a:t>(kontrola dílčí části projektu) </a:t>
            </a:r>
            <a:r>
              <a:rPr lang="cs-CZ" b="0" dirty="0" smtClean="0">
                <a:solidFill>
                  <a:srgbClr val="FF0000"/>
                </a:solidFill>
              </a:rPr>
              <a:t>přes    </a:t>
            </a:r>
            <a:r>
              <a:rPr lang="cs-CZ" dirty="0" smtClean="0">
                <a:solidFill>
                  <a:srgbClr val="FF0000"/>
                </a:solidFill>
              </a:rPr>
              <a:t>IS KP 14+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2232</TotalTime>
  <Words>2186</Words>
  <Application>Microsoft Office PowerPoint</Application>
  <PresentationFormat>Předvádění na obrazovce (4:3)</PresentationFormat>
  <Paragraphs>300</Paragraphs>
  <Slides>28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Ú č e l o v é   z n a k y</vt:lpstr>
      <vt:lpstr>Důležité informace</vt:lpstr>
      <vt:lpstr>Dokumenty ke kontrole na úrovni partnera (kontrola dílčí části projektu) přes    IS KP 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na zaměstnance</vt:lpstr>
      <vt:lpstr>Náklady  na  zaměstnance </vt:lpstr>
      <vt:lpstr>Dokumenty ke mzdovým výdajům předkládané ke kontrole: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 a těším se na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Klíma Roman Ing.</cp:lastModifiedBy>
  <cp:revision>210</cp:revision>
  <cp:lastPrinted>2017-03-02T15:11:21Z</cp:lastPrinted>
  <dcterms:created xsi:type="dcterms:W3CDTF">2016-05-13T07:19:23Z</dcterms:created>
  <dcterms:modified xsi:type="dcterms:W3CDTF">2017-10-09T12:21:09Z</dcterms:modified>
</cp:coreProperties>
</file>