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"/>
  </p:notesMasterIdLst>
  <p:sldIdLst>
    <p:sldId id="256" r:id="rId2"/>
    <p:sldId id="292" r:id="rId3"/>
    <p:sldId id="293" r:id="rId4"/>
    <p:sldId id="294" r:id="rId5"/>
    <p:sldId id="275" r:id="rId6"/>
  </p:sldIdLst>
  <p:sldSz cx="12192000" cy="6858000"/>
  <p:notesSz cx="6669088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29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Střední styl 4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7" autoAdjust="0"/>
    <p:restoredTop sz="74152" autoAdjust="0"/>
  </p:normalViewPr>
  <p:slideViewPr>
    <p:cSldViewPr snapToGrid="0">
      <p:cViewPr varScale="1">
        <p:scale>
          <a:sx n="85" d="100"/>
          <a:sy n="85" d="100"/>
        </p:scale>
        <p:origin x="14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834\Desktop\Akce\2109%20V&#253;jezdn&#237;%20porada%20se%20z&#225;stupci%20obc&#237;\Prezentace\R&#367;st%20slu&#382;eb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List1!$C$1</c:f>
              <c:strCache>
                <c:ptCount val="1"/>
                <c:pt idx="0">
                  <c:v>Schválené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List1!$A$2:$A$7</c:f>
              <c:strCache>
                <c:ptCount val="6"/>
                <c:pt idx="0">
                  <c:v>I. pol. 2019</c:v>
                </c:pt>
                <c:pt idx="1">
                  <c:v>II. pol. 2019</c:v>
                </c:pt>
                <c:pt idx="2">
                  <c:v>I. pol. 2020</c:v>
                </c:pt>
                <c:pt idx="3">
                  <c:v>II. pol. 2020</c:v>
                </c:pt>
                <c:pt idx="4">
                  <c:v>I. pol. 2021</c:v>
                </c:pt>
                <c:pt idx="5">
                  <c:v>II. pol. 2021</c:v>
                </c:pt>
              </c:strCache>
            </c:strRef>
          </c:cat>
          <c:val>
            <c:numRef>
              <c:f>List1!$C$2:$C$7</c:f>
              <c:numCache>
                <c:formatCode>0.0</c:formatCode>
                <c:ptCount val="6"/>
                <c:pt idx="0">
                  <c:v>88.765000000000001</c:v>
                </c:pt>
                <c:pt idx="1">
                  <c:v>21.83</c:v>
                </c:pt>
                <c:pt idx="2">
                  <c:v>57.5</c:v>
                </c:pt>
                <c:pt idx="3">
                  <c:v>59.664999999999999</c:v>
                </c:pt>
                <c:pt idx="4">
                  <c:v>61.02</c:v>
                </c:pt>
                <c:pt idx="5">
                  <c:v>47.7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45-47AF-BE42-734BE794ED15}"/>
            </c:ext>
          </c:extLst>
        </c:ser>
        <c:ser>
          <c:idx val="1"/>
          <c:order val="1"/>
          <c:tx>
            <c:strRef>
              <c:f>List1!$D$1</c:f>
              <c:strCache>
                <c:ptCount val="1"/>
                <c:pt idx="0">
                  <c:v>Neschválené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List1!$A$2:$A$7</c:f>
              <c:strCache>
                <c:ptCount val="6"/>
                <c:pt idx="0">
                  <c:v>I. pol. 2019</c:v>
                </c:pt>
                <c:pt idx="1">
                  <c:v>II. pol. 2019</c:v>
                </c:pt>
                <c:pt idx="2">
                  <c:v>I. pol. 2020</c:v>
                </c:pt>
                <c:pt idx="3">
                  <c:v>II. pol. 2020</c:v>
                </c:pt>
                <c:pt idx="4">
                  <c:v>I. pol. 2021</c:v>
                </c:pt>
                <c:pt idx="5">
                  <c:v>II. pol. 2021</c:v>
                </c:pt>
              </c:strCache>
            </c:strRef>
          </c:cat>
          <c:val>
            <c:numRef>
              <c:f>List1!$D$2:$D$7</c:f>
              <c:numCache>
                <c:formatCode>0.0</c:formatCode>
                <c:ptCount val="6"/>
                <c:pt idx="0">
                  <c:v>107.05</c:v>
                </c:pt>
                <c:pt idx="1">
                  <c:v>69.52</c:v>
                </c:pt>
                <c:pt idx="2">
                  <c:v>242.65499999999997</c:v>
                </c:pt>
                <c:pt idx="3">
                  <c:v>67.509999999999991</c:v>
                </c:pt>
                <c:pt idx="4">
                  <c:v>41.749999999999993</c:v>
                </c:pt>
                <c:pt idx="5">
                  <c:v>22.299999999999997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45-47AF-BE42-734BE794ED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05632623"/>
        <c:axId val="913970591"/>
      </c:barChart>
      <c:catAx>
        <c:axId val="905632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913970591"/>
        <c:crosses val="autoZero"/>
        <c:auto val="1"/>
        <c:lblAlgn val="ctr"/>
        <c:lblOffset val="100"/>
        <c:noMultiLvlLbl val="0"/>
      </c:catAx>
      <c:valAx>
        <c:axId val="9139705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9056326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9" y="1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2DDEE1-A330-4062-B70D-B15451102666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77961"/>
            <a:ext cx="5335270" cy="3909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9" y="9430093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0A560C-E4B5-4C7F-8ADF-D33C119CDC3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8887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5960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Tx/>
              <a:buChar char="-"/>
            </a:pP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75359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Tx/>
              <a:buNone/>
            </a:pP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23389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Tx/>
              <a:buChar char="-"/>
            </a:pPr>
            <a:endParaRPr lang="cs-CZ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45718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0A560C-E4B5-4C7F-8ADF-D33C119CDC36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7961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95EE87-2AB4-46D8-823F-51559F8A84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9656D13-C401-4BD7-B81C-CC63B0878C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B05BF2F-42EE-48AE-8A34-0DFDA1E7D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0BBECCF-7B29-4712-AFB2-728E42A50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901E4B3-8279-444C-9BB3-2326C3EFA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267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0B5D92-6C88-4DB3-9CFA-246768A9F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C63E232-A305-4AED-B482-BB96599CFB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23FA110-6C7E-44C0-BB7B-495D11725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84BEDC8-6DBE-4B73-BB84-F6C1D9970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60522B7-85AB-4848-8AA1-9E2D630BE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7274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2524DA6-CEA4-4A8A-87DF-8448BA0D85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5AE28D5-3F3D-49BA-B0EB-D0C5153D0A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C831F4D-D68E-40D7-B2ED-EE9F1A203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E20CC56-4D09-43B0-8140-C4471C272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7363ED8-69DD-4D3A-A1EC-E328B757C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125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8D4C2A-7242-4735-8E90-585EF7E12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FE6C39F-2D42-46FF-91EF-216F7C081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9BC322E-FC00-44C7-A67E-69BF51591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F6016A3-595C-4A21-8097-6C9925EC4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8AA8B08-29D8-4816-998A-13C74E5FF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8472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0C33F3-AE5F-4B06-8516-9F029450E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408F0DA-8F96-497D-84A8-C589D81E1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04F8D8A-AF46-4C3F-B804-2919470BB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66CA891-492C-4492-A965-0274481DB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92578D-3477-4A56-BFF1-107AB8F13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9614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F530B0-0849-49EB-81C7-80E63D1C7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8CEFA34-D654-43F8-8B7C-006979EDB7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59B9D2E0-B708-47F0-86BB-D317AB56B4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C9BBF9D-AE5C-4BEB-9E2A-216066D2F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CD68927-B731-4945-AECB-0117BFC6D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72D8DC5-75E7-4BEE-9DF5-5ED1810E5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4710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21C675-47C4-437C-A870-C85D4B666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125B6B9-980C-46C8-B740-508D73061D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4F7B46E-32C8-4699-A95A-45819A69EF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24F95CE3-3BC5-47B9-86FA-A9D484A8BD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96234435-BAF2-4098-A8F9-638307FBA9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B39231F-D4FD-41BE-88D9-F166FEDF6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2DAD01C8-B1BB-46E3-9A50-29D4B6DC3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0744D607-5A90-4F87-B52E-CA541A428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7524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E91F12-974D-42DA-A93F-6AC51F0C5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2977449-D62E-45D9-A8B3-C15D26E3D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D874ADC-8824-44C6-8395-0176DAB46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EC2CB15-2F5E-4EB3-B7C2-45B3736CC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9545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C4D87C9-914D-42E6-A849-D3C09A018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5B62CAB-2930-46EF-896D-A1369A304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49A076E-9350-4036-B432-2C76219C6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4337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3F9963-20C2-4038-9BE3-0967BB39E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84FB83F-7DD3-49EF-96C3-1D161B1BD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6EFD6F9-6F1F-4CC3-A890-3E844B66AD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E86044A-752F-4A05-ABBA-C9802C978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17F84D0-7756-4CC0-ACF4-543B02236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B4C10B9-A4C5-45CA-8F07-965BAE360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2816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DD97B7-0C47-4C6A-B79B-3DDECDAFD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9722969-2C74-4697-B310-8F4987B414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8168C03-0380-451E-9A7C-3F4E2BCF63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1D7397F-1338-4FA1-AE80-D884054E3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2941E-3F23-4915-9D59-EDA547A3D291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080B302-3C9B-4959-A4B9-B2C87E705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44F3A94-2EBE-4D80-A394-138225E89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5391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27AEB5C-035A-4F52-8A9B-4ED6274B2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6BEFA289-EF60-49CF-A440-EFB3AC986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889F44B-5393-44BC-AC71-5514455C25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2941E-3F23-4915-9D59-EDA547A3D291}" type="datetimeFigureOut">
              <a:rPr lang="cs-CZ" smtClean="0"/>
              <a:t>13.10.2021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1E8D518-638B-4B62-8F6E-23568BF033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39ADCC4-4AFC-481E-ACC5-5F679CDE62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F020C-7CBA-4754-BF4D-226050A380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3485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865346-8CBC-48B7-A34A-6A463C46AB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7925" y="1642967"/>
            <a:ext cx="10393646" cy="2387600"/>
          </a:xfrm>
        </p:spPr>
        <p:txBody>
          <a:bodyPr>
            <a:normAutofit/>
          </a:bodyPr>
          <a:lstStyle/>
          <a:p>
            <a:pPr algn="l"/>
            <a:r>
              <a:rPr lang="cs-CZ" sz="5400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Aktualizace Sítě sociálních služeb Královéhradeckého kraje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7F8F839-12BE-4082-80C7-F5873B6B2E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7925" y="4288145"/>
            <a:ext cx="9144000" cy="1655762"/>
          </a:xfrm>
        </p:spPr>
        <p:txBody>
          <a:bodyPr/>
          <a:lstStyle/>
          <a:p>
            <a:pPr algn="l"/>
            <a:r>
              <a:rPr lang="cs-CZ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4. 10. 2021</a:t>
            </a:r>
          </a:p>
          <a:p>
            <a:pPr algn="l"/>
            <a:endParaRPr lang="cs-CZ" dirty="0">
              <a:solidFill>
                <a:srgbClr val="472982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l"/>
            <a:endParaRPr lang="cs-CZ" dirty="0">
              <a:solidFill>
                <a:srgbClr val="472982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" name="obrázek 2" descr="logo">
            <a:extLst>
              <a:ext uri="{FF2B5EF4-FFF2-40B4-BE49-F238E27FC236}">
                <a16:creationId xmlns:a16="http://schemas.microsoft.com/office/drawing/2014/main" id="{D1368152-4000-4B87-B57D-C45F57BE6423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" y="232093"/>
            <a:ext cx="1996440" cy="890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E6981379-A247-4EAE-86E5-BEE8384835EC}"/>
              </a:ext>
            </a:extLst>
          </p:cNvPr>
          <p:cNvSpPr/>
          <p:nvPr/>
        </p:nvSpPr>
        <p:spPr>
          <a:xfrm>
            <a:off x="900429" y="4021233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7534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Obdržené žádosti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ABF96A-0669-4390-B922-7C5E3C70B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/>
              <a:t>Počet přijatých žádostí: 91</a:t>
            </a:r>
          </a:p>
          <a:p>
            <a:pPr algn="just"/>
            <a:r>
              <a:rPr lang="cs-CZ" dirty="0"/>
              <a:t>Počet „technických“ změn: 8</a:t>
            </a:r>
          </a:p>
          <a:p>
            <a:pPr algn="just"/>
            <a:r>
              <a:rPr lang="cs-CZ" b="1" dirty="0"/>
              <a:t>Žádostí k hodnocení: 83</a:t>
            </a:r>
          </a:p>
          <a:p>
            <a:pPr algn="just"/>
            <a:r>
              <a:rPr lang="cs-CZ" b="1" dirty="0"/>
              <a:t>Celkový požadavek na navýšení: 258 úvazků přímé práce</a:t>
            </a:r>
          </a:p>
          <a:p>
            <a:pPr lvl="1" algn="just"/>
            <a:r>
              <a:rPr lang="cs-CZ" dirty="0"/>
              <a:t>Z toho nových služeb: 208</a:t>
            </a:r>
          </a:p>
          <a:p>
            <a:pPr lvl="1" algn="just"/>
            <a:r>
              <a:rPr lang="cs-CZ" dirty="0"/>
              <a:t>Z toho stávajících služeb: 50</a:t>
            </a:r>
          </a:p>
          <a:p>
            <a:pPr algn="just"/>
            <a:r>
              <a:rPr lang="cs-CZ" dirty="0"/>
              <a:t>Žádostí nových služeb: 16</a:t>
            </a:r>
          </a:p>
          <a:p>
            <a:pPr algn="just"/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6653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Poměr schválených a neschválených žádostí v průběhu let 2019 - 2021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E442657F-FA87-4966-B8DE-EC498B6B43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9134149"/>
              </p:ext>
            </p:extLst>
          </p:nvPr>
        </p:nvGraphicFramePr>
        <p:xfrm>
          <a:off x="838200" y="1783644"/>
          <a:ext cx="10393646" cy="4709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26154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3B270-0ECB-49FD-B401-CC950693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472982"/>
                </a:solidFill>
              </a:rPr>
              <a:t>Plnění úvazků dle Pověření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ABF96A-0669-4390-B922-7C5E3C70B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b="1" dirty="0"/>
              <a:t>V roce 2019 mimo toleranci 70 služeb</a:t>
            </a:r>
          </a:p>
          <a:p>
            <a:pPr lvl="1" algn="just"/>
            <a:r>
              <a:rPr lang="cs-CZ" b="1" dirty="0">
                <a:solidFill>
                  <a:srgbClr val="FF0000"/>
                </a:solidFill>
              </a:rPr>
              <a:t>26 % služeb</a:t>
            </a:r>
          </a:p>
          <a:p>
            <a:pPr lvl="1" algn="just"/>
            <a:r>
              <a:rPr lang="cs-CZ" dirty="0"/>
              <a:t>24 nenaplňovalo</a:t>
            </a:r>
          </a:p>
          <a:p>
            <a:pPr lvl="1" algn="just"/>
            <a:r>
              <a:rPr lang="cs-CZ" dirty="0"/>
              <a:t>46 přesahovalo</a:t>
            </a:r>
          </a:p>
          <a:p>
            <a:pPr algn="just"/>
            <a:r>
              <a:rPr lang="cs-CZ" b="1" dirty="0"/>
              <a:t>V roce 2020 mimo toleranci 73 služeb</a:t>
            </a:r>
          </a:p>
          <a:p>
            <a:pPr lvl="1" algn="just"/>
            <a:r>
              <a:rPr lang="cs-CZ" b="1" dirty="0">
                <a:solidFill>
                  <a:srgbClr val="FF0000"/>
                </a:solidFill>
              </a:rPr>
              <a:t>27 % služeb</a:t>
            </a:r>
          </a:p>
          <a:p>
            <a:pPr lvl="1" algn="just"/>
            <a:r>
              <a:rPr lang="cs-CZ" dirty="0"/>
              <a:t>27 nenaplňovalo</a:t>
            </a:r>
          </a:p>
          <a:p>
            <a:pPr lvl="1" algn="just"/>
            <a:r>
              <a:rPr lang="cs-CZ" dirty="0"/>
              <a:t>46 přesahovalo</a:t>
            </a:r>
          </a:p>
          <a:p>
            <a:pPr algn="just"/>
            <a:endParaRPr lang="cs-CZ" dirty="0"/>
          </a:p>
          <a:p>
            <a:pPr lvl="1" algn="just"/>
            <a:endParaRPr lang="cs-CZ" dirty="0"/>
          </a:p>
          <a:p>
            <a:pPr algn="just"/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1FE32D7-2DA9-4C94-AAA8-B1575C10E824}"/>
              </a:ext>
            </a:extLst>
          </p:cNvPr>
          <p:cNvSpPr/>
          <p:nvPr/>
        </p:nvSpPr>
        <p:spPr>
          <a:xfrm>
            <a:off x="838200" y="1612617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9744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08B937-22F1-4A30-92A7-1CDFA4E61F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Děkuji za pozornost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76D60B0-C1C3-4B59-ACB6-F652F6594D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7756"/>
            <a:ext cx="9144000" cy="1655762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cs-CZ" b="1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Lukáš Khýn</a:t>
            </a:r>
          </a:p>
          <a:p>
            <a:pPr algn="l"/>
            <a:r>
              <a:rPr lang="cs-CZ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Odbor sociálních věcí</a:t>
            </a:r>
          </a:p>
          <a:p>
            <a:pPr algn="l"/>
            <a:r>
              <a:rPr lang="cs-CZ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Oddělení plánování a financování sociálních služeb</a:t>
            </a:r>
          </a:p>
          <a:p>
            <a:pPr algn="l"/>
            <a:r>
              <a:rPr lang="cs-CZ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tel.: 	</a:t>
            </a:r>
            <a:r>
              <a:rPr lang="cs-CZ" b="1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495 817 675</a:t>
            </a:r>
          </a:p>
          <a:p>
            <a:pPr algn="l"/>
            <a:r>
              <a:rPr lang="cs-CZ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e-mail: 	</a:t>
            </a:r>
            <a:r>
              <a:rPr lang="cs-CZ" b="1" dirty="0">
                <a:solidFill>
                  <a:srgbClr val="47298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lkhyn@kr-kralovehradecky.cz </a:t>
            </a:r>
          </a:p>
          <a:p>
            <a:pPr algn="l"/>
            <a:endParaRPr lang="cs-CZ" dirty="0"/>
          </a:p>
        </p:txBody>
      </p:sp>
      <p:pic>
        <p:nvPicPr>
          <p:cNvPr id="4" name="obrázek 2" descr="logo">
            <a:extLst>
              <a:ext uri="{FF2B5EF4-FFF2-40B4-BE49-F238E27FC236}">
                <a16:creationId xmlns:a16="http://schemas.microsoft.com/office/drawing/2014/main" id="{ACF0EF39-399B-4F81-90F3-164427F6E51F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" y="232093"/>
            <a:ext cx="1996440" cy="890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14F4E615-A0DD-47B8-B1ED-871223943C91}"/>
              </a:ext>
            </a:extLst>
          </p:cNvPr>
          <p:cNvSpPr/>
          <p:nvPr/>
        </p:nvSpPr>
        <p:spPr>
          <a:xfrm>
            <a:off x="899177" y="4169824"/>
            <a:ext cx="10393646" cy="7807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979913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3602</TotalTime>
  <Words>132</Words>
  <Application>Microsoft Office PowerPoint</Application>
  <PresentationFormat>Širokoúhlá obrazovka</PresentationFormat>
  <Paragraphs>32</Paragraphs>
  <Slides>5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</vt:lpstr>
      <vt:lpstr>Motiv Office</vt:lpstr>
      <vt:lpstr>Aktualizace Sítě sociálních služeb Královéhradeckého kraje</vt:lpstr>
      <vt:lpstr>Obdržené žádosti</vt:lpstr>
      <vt:lpstr>Poměr schválených a neschválených žádostí v průběhu let 2019 - 2021</vt:lpstr>
      <vt:lpstr>Plnění úvazků dle Pověření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Regionální setkání s poskytovateli a zadavateli sociálních služeb</dc:title>
  <dc:creator>Khýn Lukáš Mgr.</dc:creator>
  <cp:lastModifiedBy>Khýn Lukáš Mgr.</cp:lastModifiedBy>
  <cp:revision>246</cp:revision>
  <cp:lastPrinted>2021-09-29T14:57:18Z</cp:lastPrinted>
  <dcterms:created xsi:type="dcterms:W3CDTF">2019-11-07T12:37:22Z</dcterms:created>
  <dcterms:modified xsi:type="dcterms:W3CDTF">2021-10-13T04:54:31Z</dcterms:modified>
</cp:coreProperties>
</file>