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69" r:id="rId5"/>
    <p:sldId id="271" r:id="rId6"/>
  </p:sldIdLst>
  <p:sldSz cx="12192000" cy="6858000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6491" autoAdjust="0"/>
  </p:normalViewPr>
  <p:slideViewPr>
    <p:cSldViewPr snapToGrid="0">
      <p:cViewPr varScale="1">
        <p:scale>
          <a:sx n="87" d="100"/>
          <a:sy n="87" d="100"/>
        </p:scale>
        <p:origin x="14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5453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51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323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249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1591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991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743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93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912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545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25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160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Přehled úhrad v pobytových sociálních službách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4336669"/>
            <a:ext cx="9144000" cy="1147119"/>
          </a:xfrm>
        </p:spPr>
        <p:txBody>
          <a:bodyPr>
            <a:normAutofit/>
          </a:bodyPr>
          <a:lstStyle/>
          <a:p>
            <a:r>
              <a:rPr lang="cs-CZ" dirty="0"/>
              <a:t>Videokonference s poskytovateli sociálních služeb</a:t>
            </a:r>
          </a:p>
          <a:p>
            <a:r>
              <a:rPr lang="cs-CZ" dirty="0"/>
              <a:t>KÚKHK 2. 10. 2020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57" y="290627"/>
            <a:ext cx="1878885" cy="831736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838199" y="3816224"/>
            <a:ext cx="10515601" cy="21418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513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417CB7-7258-4E98-98CE-71965CE69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600" cy="1325563"/>
          </a:xfrm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cs-CZ" sz="28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Aktuální situace v nastavení úhrad za ubytování a stravu</a:t>
            </a:r>
            <a:br>
              <a:rPr lang="cs-CZ" sz="28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cs-CZ" sz="28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v pobytových službách pro seniory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CFFADB-8217-4D4D-8A4A-8C415592F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Červen 2020 - osloveny dotazníkem pobytové služby pro seniory (příspěvkové organizace KHK i městská zařízení)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Úhrady za 1lůžkové pokoje jsou téměř vyrovnané a stanovené na maximum (max. rozdíl 5 Kč)</a:t>
            </a:r>
          </a:p>
          <a:p>
            <a:endParaRPr lang="cs-CZ" sz="2400" dirty="0"/>
          </a:p>
          <a:p>
            <a:r>
              <a:rPr lang="cs-CZ" sz="2400" dirty="0"/>
              <a:t>Značné rozdíly v částkách za 2 a 3lůžkový pokoj (až o Kč 20,-)</a:t>
            </a:r>
          </a:p>
          <a:p>
            <a:endParaRPr lang="cs-CZ" sz="2400" dirty="0"/>
          </a:p>
          <a:p>
            <a:r>
              <a:rPr lang="cs-CZ" sz="2400" dirty="0"/>
              <a:t>Rozdíly v nastavení plné úhrady za stravu (až o Kč 20,-)</a:t>
            </a:r>
          </a:p>
          <a:p>
            <a:pPr algn="r"/>
            <a:endParaRPr lang="cs-CZ" dirty="0"/>
          </a:p>
          <a:p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7C54836-2CCB-49D0-9853-F3DA9DAF4035}"/>
              </a:ext>
            </a:extLst>
          </p:cNvPr>
          <p:cNvSpPr/>
          <p:nvPr/>
        </p:nvSpPr>
        <p:spPr>
          <a:xfrm>
            <a:off x="838199" y="1570618"/>
            <a:ext cx="10515601" cy="1200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8011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417CB7-7258-4E98-98CE-71965CE69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688" y="245055"/>
            <a:ext cx="10515600" cy="1325563"/>
          </a:xfrm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cs-CZ" sz="2800" b="1" dirty="0">
                <a:solidFill>
                  <a:srgbClr val="FF0000"/>
                </a:solidFill>
                <a:latin typeface="+mn-lt"/>
              </a:rPr>
              <a:t>Výhled úhrad na rok 2021</a:t>
            </a:r>
            <a:endParaRPr lang="cs-CZ" sz="28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CFFADB-8217-4D4D-8A4A-8C415592F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endParaRPr lang="cs-CZ" dirty="0"/>
          </a:p>
          <a:p>
            <a:r>
              <a:rPr lang="cs-CZ" dirty="0"/>
              <a:t>Většina organizací přistoupila k dalšímu navýšení úhrad (tam kde je to možné s ohledem na stanovenou výši úhradové vyhlášky)</a:t>
            </a:r>
          </a:p>
          <a:p>
            <a:endParaRPr lang="cs-CZ" dirty="0"/>
          </a:p>
          <a:p>
            <a:r>
              <a:rPr lang="cs-CZ" dirty="0"/>
              <a:t>Některé organizace navýšily úhrady již v letošním roce, další navýšení je plánováno  od 1.1. 2021, příp. 1. 3. 2021</a:t>
            </a:r>
          </a:p>
          <a:p>
            <a:endParaRPr lang="cs-CZ" dirty="0"/>
          </a:p>
          <a:p>
            <a:r>
              <a:rPr lang="cs-CZ" dirty="0"/>
              <a:t>Vývoj úhrad je nyní limitován vyhláškou, organizace přistupují k navýšení na maximální úhradu i u 2lůžkových pokojů a vyrovnává se rozdíl v úhradách stravy (normální/dietní)</a:t>
            </a:r>
          </a:p>
          <a:p>
            <a:endParaRPr lang="cs-CZ" dirty="0"/>
          </a:p>
          <a:p>
            <a:r>
              <a:rPr lang="cs-CZ" dirty="0"/>
              <a:t>Některé organizace (krajské i městské) mají ve stanovení úhrad přesto rezervy, na kterých by měly pracovat a rozdíl postupně dorovnat zvyšováním úhrad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7C54836-2CCB-49D0-9853-F3DA9DAF4035}"/>
              </a:ext>
            </a:extLst>
          </p:cNvPr>
          <p:cNvSpPr/>
          <p:nvPr/>
        </p:nvSpPr>
        <p:spPr>
          <a:xfrm>
            <a:off x="838199" y="1570618"/>
            <a:ext cx="10515601" cy="1200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0499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3082"/>
          </a:xfrm>
        </p:spPr>
        <p:txBody>
          <a:bodyPr>
            <a:noAutofit/>
          </a:bodyPr>
          <a:lstStyle/>
          <a:p>
            <a:pPr algn="ctr">
              <a:spcBef>
                <a:spcPts val="1000"/>
              </a:spcBef>
            </a:pPr>
            <a:r>
              <a:rPr lang="cs-CZ" sz="28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Doporučení ze strany KHK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13732"/>
            <a:ext cx="10515600" cy="5079142"/>
          </a:xfrm>
        </p:spPr>
        <p:txBody>
          <a:bodyPr>
            <a:normAutofit/>
          </a:bodyPr>
          <a:lstStyle/>
          <a:p>
            <a:pPr algn="just"/>
            <a:endParaRPr lang="cs-CZ" dirty="0"/>
          </a:p>
          <a:p>
            <a:pPr algn="just"/>
            <a:r>
              <a:rPr lang="cs-CZ" sz="2400" dirty="0"/>
              <a:t>Respektovat maximální výši za ubytování Kč 210,-- u 1lůžkových a 2lůžkových pokojů</a:t>
            </a:r>
          </a:p>
          <a:p>
            <a:pPr algn="just"/>
            <a:r>
              <a:rPr lang="cs-CZ" sz="2400" dirty="0"/>
              <a:t>Snížená úhrada u 2lůžkových pokojů max. o Kč 5,--</a:t>
            </a:r>
          </a:p>
          <a:p>
            <a:pPr algn="just"/>
            <a:r>
              <a:rPr lang="cs-CZ" sz="2400" dirty="0"/>
              <a:t>Snížená úhrada u 3 a 4lůžkových pokojů max. o 20,-- , na Kč 190,--</a:t>
            </a:r>
          </a:p>
          <a:p>
            <a:pPr algn="just"/>
            <a:r>
              <a:rPr lang="cs-CZ" sz="2000" dirty="0"/>
              <a:t>pozn.: dokud nedojde k navýšení prováděcí vyhlášky, nelze  vycházet z předpokladu zachování větších finančních rozdílů mezi 1lůžkovými a více lůžkovými pokoji, toto bude možné až ve chvíli navýšení limitu stanoveného vyhláškou</a:t>
            </a:r>
          </a:p>
          <a:p>
            <a:pPr algn="just"/>
            <a:r>
              <a:rPr lang="cs-CZ" sz="2400" dirty="0"/>
              <a:t>Úhrada za stravu stanovena na maximální výši Kč 170,--, bez ohledu, zda jde o stravu normální či diabetickou, a zda se zařízení vejde do stravovací jednotky cenou potravin, jelikož dochází k neustálému růstu režijních nákladů včetně mzdových apod.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38199" y="1048138"/>
            <a:ext cx="10515601" cy="1200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F18BE45-2E70-410C-9E21-DD24F2308220}"/>
              </a:ext>
            </a:extLst>
          </p:cNvPr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9197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3082"/>
          </a:xfrm>
        </p:spPr>
        <p:txBody>
          <a:bodyPr>
            <a:noAutofit/>
          </a:bodyPr>
          <a:lstStyle/>
          <a:p>
            <a:pPr algn="ctr">
              <a:spcBef>
                <a:spcPts val="1000"/>
              </a:spcBef>
            </a:pPr>
            <a:r>
              <a:rPr lang="cs-CZ" sz="28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Opatření ze strany KHK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13732"/>
            <a:ext cx="10515600" cy="5079142"/>
          </a:xfrm>
        </p:spPr>
        <p:txBody>
          <a:bodyPr>
            <a:normAutofit/>
          </a:bodyPr>
          <a:lstStyle/>
          <a:p>
            <a:pPr algn="just"/>
            <a:endParaRPr lang="cs-CZ" dirty="0"/>
          </a:p>
          <a:p>
            <a:pPr algn="just"/>
            <a:r>
              <a:rPr lang="cs-CZ" dirty="0"/>
              <a:t>Příspěvkové organizace Královéhradeckého kraje budou mít v roce 2021 nastaveny maximální úhrady za ubytování a stravu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Městským a soukromoprávním organizacím je také doporučeno nastavit maximální úhrady. Pokud nedojde k maximálnímu navýšení a organizace bude žádat finanční prostředky, zohlední tento fakt krajský úřad při stanovení výše vyrovnávací platby.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38199" y="1048138"/>
            <a:ext cx="10515601" cy="1200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F18BE45-2E70-410C-9E21-DD24F2308220}"/>
              </a:ext>
            </a:extLst>
          </p:cNvPr>
          <p:cNvSpPr/>
          <p:nvPr/>
        </p:nvSpPr>
        <p:spPr>
          <a:xfrm>
            <a:off x="3125118" y="324433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10286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2332</TotalTime>
  <Words>378</Words>
  <Application>Microsoft Office PowerPoint</Application>
  <PresentationFormat>Širokoúhlá obrazovka</PresentationFormat>
  <Paragraphs>38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Přehled úhrad v pobytových sociálních službách</vt:lpstr>
      <vt:lpstr>Aktuální situace v nastavení úhrad za ubytování a stravu  v pobytových službách pro seniory</vt:lpstr>
      <vt:lpstr>Výhled úhrad na rok 2021</vt:lpstr>
      <vt:lpstr>Doporučení ze strany KHK</vt:lpstr>
      <vt:lpstr>Opatření ze strany KHK</vt:lpstr>
    </vt:vector>
  </TitlesOfParts>
  <Company>Krajský úřad Královéhradeckého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Zeman Jiří Mgr.</dc:creator>
  <cp:lastModifiedBy>Gápová Věra Mgr. DiS.</cp:lastModifiedBy>
  <cp:revision>81</cp:revision>
  <cp:lastPrinted>2020-10-02T05:56:30Z</cp:lastPrinted>
  <dcterms:created xsi:type="dcterms:W3CDTF">2017-04-05T10:01:48Z</dcterms:created>
  <dcterms:modified xsi:type="dcterms:W3CDTF">2020-10-02T06:15:18Z</dcterms:modified>
</cp:coreProperties>
</file>