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8"/>
  </p:handoutMasterIdLst>
  <p:sldIdLst>
    <p:sldId id="259" r:id="rId2"/>
    <p:sldId id="257" r:id="rId3"/>
    <p:sldId id="263" r:id="rId4"/>
    <p:sldId id="264" r:id="rId5"/>
    <p:sldId id="265" r:id="rId6"/>
    <p:sldId id="266" r:id="rId7"/>
  </p:sldIdLst>
  <p:sldSz cx="12192000" cy="6858000"/>
  <p:notesSz cx="6669088" cy="9872663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5" d="100"/>
          <a:sy n="65" d="100"/>
        </p:scale>
        <p:origin x="700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250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778250" y="0"/>
            <a:ext cx="2889250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7DDDE8C-4FD9-46A8-80ED-912B1562F09D}" type="datetimeFigureOut">
              <a:rPr lang="cs-CZ" smtClean="0"/>
              <a:t>26.04.2022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377363"/>
            <a:ext cx="2889250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778250" y="9377363"/>
            <a:ext cx="2889250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5425F9B-7B9B-4D3E-A9A7-416BAA1EA6C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5060096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smtClean="0"/>
              <a:t>Kliknutím můžete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2F601B-7053-410B-AB32-64BF4ED8DB4B}" type="datetimeFigureOut">
              <a:rPr lang="cs-CZ" smtClean="0"/>
              <a:t>26.04.2022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9BE46D-04DE-4138-8B11-D5F0C10B96F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096833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2F601B-7053-410B-AB32-64BF4ED8DB4B}" type="datetimeFigureOut">
              <a:rPr lang="cs-CZ" smtClean="0"/>
              <a:t>26.04.2022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9BE46D-04DE-4138-8B11-D5F0C10B96F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859438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2F601B-7053-410B-AB32-64BF4ED8DB4B}" type="datetimeFigureOut">
              <a:rPr lang="cs-CZ" smtClean="0"/>
              <a:t>26.04.2022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9BE46D-04DE-4138-8B11-D5F0C10B96F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681440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2F601B-7053-410B-AB32-64BF4ED8DB4B}" type="datetimeFigureOut">
              <a:rPr lang="cs-CZ" smtClean="0"/>
              <a:t>26.04.2022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9BE46D-04DE-4138-8B11-D5F0C10B96F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259674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2F601B-7053-410B-AB32-64BF4ED8DB4B}" type="datetimeFigureOut">
              <a:rPr lang="cs-CZ" smtClean="0"/>
              <a:t>26.04.2022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9BE46D-04DE-4138-8B11-D5F0C10B96F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28631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2F601B-7053-410B-AB32-64BF4ED8DB4B}" type="datetimeFigureOut">
              <a:rPr lang="cs-CZ" smtClean="0"/>
              <a:t>26.04.2022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9BE46D-04DE-4138-8B11-D5F0C10B96F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261303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2F601B-7053-410B-AB32-64BF4ED8DB4B}" type="datetimeFigureOut">
              <a:rPr lang="cs-CZ" smtClean="0"/>
              <a:t>26.04.2022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9BE46D-04DE-4138-8B11-D5F0C10B96F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502573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2F601B-7053-410B-AB32-64BF4ED8DB4B}" type="datetimeFigureOut">
              <a:rPr lang="cs-CZ" smtClean="0"/>
              <a:t>26.04.2022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9BE46D-04DE-4138-8B11-D5F0C10B96F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932863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2F601B-7053-410B-AB32-64BF4ED8DB4B}" type="datetimeFigureOut">
              <a:rPr lang="cs-CZ" smtClean="0"/>
              <a:t>26.04.2022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9BE46D-04DE-4138-8B11-D5F0C10B96F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285990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2F601B-7053-410B-AB32-64BF4ED8DB4B}" type="datetimeFigureOut">
              <a:rPr lang="cs-CZ" smtClean="0"/>
              <a:t>26.04.2022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9BE46D-04DE-4138-8B11-D5F0C10B96F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661346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2F601B-7053-410B-AB32-64BF4ED8DB4B}" type="datetimeFigureOut">
              <a:rPr lang="cs-CZ" smtClean="0"/>
              <a:t>26.04.2022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9BE46D-04DE-4138-8B11-D5F0C10B96F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33328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2F601B-7053-410B-AB32-64BF4ED8DB4B}" type="datetimeFigureOut">
              <a:rPr lang="cs-CZ" smtClean="0"/>
              <a:t>26.04.2022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9BE46D-04DE-4138-8B11-D5F0C10B96F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225518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6000" b="1" dirty="0" smtClean="0"/>
              <a:t>IROP 101. výzva REACT</a:t>
            </a:r>
            <a:endParaRPr lang="cs-CZ" sz="60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3814916"/>
            <a:ext cx="10515600" cy="2018749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cs-CZ" sz="4400" dirty="0" smtClean="0"/>
              <a:t>Proč???</a:t>
            </a:r>
          </a:p>
          <a:p>
            <a:pPr marL="0" indent="0">
              <a:buNone/>
            </a:pPr>
            <a:endParaRPr lang="cs-CZ" sz="4400" dirty="0" smtClean="0"/>
          </a:p>
          <a:p>
            <a:pPr marL="0" indent="0">
              <a:buNone/>
            </a:pPr>
            <a:r>
              <a:rPr lang="cs-CZ" sz="4400" dirty="0" smtClean="0"/>
              <a:t>5%, předfinancování, alternativní </a:t>
            </a:r>
            <a:r>
              <a:rPr lang="cs-CZ" sz="4400" dirty="0" smtClean="0"/>
              <a:t>pohon…</a:t>
            </a:r>
            <a:endParaRPr lang="cs-CZ" sz="4400" dirty="0"/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2485" y="5706677"/>
            <a:ext cx="2361315" cy="470286"/>
          </a:xfrm>
          <a:prstGeom prst="rect">
            <a:avLst/>
          </a:prstGeom>
        </p:spPr>
      </p:pic>
      <p:pic>
        <p:nvPicPr>
          <p:cNvPr id="8" name="Obrázek 7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225" t="13884" r="1292" b="17343"/>
          <a:stretch/>
        </p:blipFill>
        <p:spPr>
          <a:xfrm>
            <a:off x="4139381" y="1486004"/>
            <a:ext cx="4768645" cy="3664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19095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Termíny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cs-CZ" dirty="0" err="1" smtClean="0"/>
              <a:t>Info</a:t>
            </a:r>
            <a:r>
              <a:rPr lang="cs-CZ" dirty="0" smtClean="0"/>
              <a:t> KHK				3/2021</a:t>
            </a:r>
          </a:p>
          <a:p>
            <a:r>
              <a:rPr lang="cs-CZ" dirty="0" smtClean="0"/>
              <a:t>Kontakt zprostředkovatelů 	3-5/2021</a:t>
            </a:r>
          </a:p>
          <a:p>
            <a:endParaRPr lang="cs-CZ" dirty="0" smtClean="0"/>
          </a:p>
          <a:p>
            <a:r>
              <a:rPr lang="cs-CZ" b="1" dirty="0" smtClean="0"/>
              <a:t>Vyhlášení výzvy 			31. 5. 2021 (podání žádosti do 3. 2. 2022)</a:t>
            </a:r>
          </a:p>
          <a:p>
            <a:endParaRPr lang="cs-CZ" dirty="0" smtClean="0"/>
          </a:p>
          <a:p>
            <a:r>
              <a:rPr lang="cs-CZ" dirty="0" smtClean="0"/>
              <a:t>Seminář pro žadatele 		4. 6. 2021</a:t>
            </a:r>
            <a:endParaRPr lang="cs-CZ" dirty="0"/>
          </a:p>
          <a:p>
            <a:r>
              <a:rPr lang="cs-CZ" dirty="0" smtClean="0"/>
              <a:t>Podání žádosti 			8. 6. 2021 (</a:t>
            </a:r>
            <a:r>
              <a:rPr lang="cs-CZ" dirty="0" err="1" smtClean="0"/>
              <a:t>předp</a:t>
            </a:r>
            <a:r>
              <a:rPr lang="cs-CZ" dirty="0" smtClean="0"/>
              <a:t>. realizace od 1. 9. 2021)</a:t>
            </a:r>
          </a:p>
          <a:p>
            <a:r>
              <a:rPr lang="cs-CZ" spc="-60" dirty="0" smtClean="0"/>
              <a:t>Žádost doporučena k financování </a:t>
            </a:r>
            <a:r>
              <a:rPr lang="cs-CZ" dirty="0" smtClean="0"/>
              <a:t>	23. 8. 2021</a:t>
            </a:r>
          </a:p>
          <a:p>
            <a:r>
              <a:rPr lang="cs-CZ" dirty="0" smtClean="0"/>
              <a:t>Vydání právního aktu 		10. 9. 2021</a:t>
            </a:r>
            <a:endParaRPr lang="cs-CZ" dirty="0"/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2485" y="5706677"/>
            <a:ext cx="2361315" cy="4702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93887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PROJEKTOVÁ ŽÁDOST </a:t>
            </a:r>
            <a:r>
              <a:rPr lang="cs-CZ" sz="2800" b="1" dirty="0" smtClean="0"/>
              <a:t>- vlastní cesta</a:t>
            </a:r>
            <a:endParaRPr lang="cs-CZ" sz="28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600" dirty="0" smtClean="0"/>
              <a:t>Mít jasno, jaké vozy chceme</a:t>
            </a:r>
          </a:p>
          <a:p>
            <a:endParaRPr lang="cs-CZ" sz="2600" dirty="0" smtClean="0"/>
          </a:p>
          <a:p>
            <a:r>
              <a:rPr lang="cs-CZ" sz="2600" dirty="0" smtClean="0"/>
              <a:t>Průzkum trhu 	- jaké vozy jsou na trhu?</a:t>
            </a:r>
          </a:p>
          <a:p>
            <a:pPr marL="0" indent="0">
              <a:buNone/>
            </a:pPr>
            <a:r>
              <a:rPr lang="cs-CZ" sz="2600" dirty="0" smtClean="0"/>
              <a:t>	   </a:t>
            </a:r>
            <a:r>
              <a:rPr lang="cs-CZ" sz="2600" dirty="0"/>
              <a:t>	</a:t>
            </a:r>
            <a:r>
              <a:rPr lang="cs-CZ" sz="2600" dirty="0" smtClean="0"/>
              <a:t>	- vejdeme se s cenou?</a:t>
            </a:r>
          </a:p>
          <a:p>
            <a:pPr marL="0" indent="0">
              <a:buNone/>
            </a:pPr>
            <a:endParaRPr lang="cs-CZ" sz="2600" dirty="0" smtClean="0"/>
          </a:p>
          <a:p>
            <a:r>
              <a:rPr lang="cs-CZ" sz="2600" dirty="0" smtClean="0"/>
              <a:t>Studie proveditelnosti + přílohy + MS2014</a:t>
            </a: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2485" y="5706677"/>
            <a:ext cx="2361315" cy="470286"/>
          </a:xfrm>
          <a:prstGeom prst="rect">
            <a:avLst/>
          </a:prstGeom>
        </p:spPr>
      </p:pic>
      <p:pic>
        <p:nvPicPr>
          <p:cNvPr id="4" name="Obrázek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088721" y="498157"/>
            <a:ext cx="781874" cy="126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29555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VEŘEJNÁ ZAKÁZKA </a:t>
            </a:r>
            <a:r>
              <a:rPr lang="cs-CZ" sz="2600" b="1" dirty="0" smtClean="0"/>
              <a:t>- využití zprostředkovatele</a:t>
            </a:r>
            <a:endParaRPr lang="cs-CZ" sz="26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cs-CZ" sz="2600" dirty="0" smtClean="0"/>
              <a:t>Dle ZVZ + profil veřejného zadavatele + otevřená výzva bez oslovení</a:t>
            </a:r>
          </a:p>
          <a:p>
            <a:r>
              <a:rPr lang="cs-CZ" sz="2600" dirty="0" smtClean="0"/>
              <a:t>Vyhlášení 10/2021</a:t>
            </a:r>
          </a:p>
          <a:p>
            <a:r>
              <a:rPr lang="cs-CZ" sz="2600" dirty="0" smtClean="0"/>
              <a:t>Reakce na dotazy, prodloužení</a:t>
            </a:r>
          </a:p>
          <a:p>
            <a:r>
              <a:rPr lang="cs-CZ" sz="2600" dirty="0" smtClean="0"/>
              <a:t>Vybráno 11/2021</a:t>
            </a:r>
          </a:p>
          <a:p>
            <a:r>
              <a:rPr lang="cs-CZ" sz="2600" dirty="0" smtClean="0"/>
              <a:t>Dokládání originálů, způsobilosti apod. </a:t>
            </a:r>
          </a:p>
          <a:p>
            <a:r>
              <a:rPr lang="cs-CZ" sz="2600" dirty="0" smtClean="0"/>
              <a:t>Kupní smlouva 12/2021</a:t>
            </a:r>
          </a:p>
          <a:p>
            <a:endParaRPr lang="cs-CZ" sz="2600" dirty="0" smtClean="0"/>
          </a:p>
          <a:p>
            <a:r>
              <a:rPr lang="cs-CZ" sz="2600" dirty="0" smtClean="0"/>
              <a:t>Dodání vozů 22. 4. 2022 </a:t>
            </a: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2485" y="5706677"/>
            <a:ext cx="2361315" cy="470286"/>
          </a:xfrm>
          <a:prstGeom prst="rect">
            <a:avLst/>
          </a:prstGeom>
        </p:spPr>
      </p:pic>
      <p:pic>
        <p:nvPicPr>
          <p:cNvPr id="8" name="Obrázek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99410" y="567192"/>
            <a:ext cx="833712" cy="1258433"/>
          </a:xfrm>
          <a:prstGeom prst="rect">
            <a:avLst/>
          </a:prstGeom>
        </p:spPr>
      </p:pic>
      <p:pic>
        <p:nvPicPr>
          <p:cNvPr id="9" name="Obrázek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46518" y="5026369"/>
            <a:ext cx="926230" cy="680308"/>
          </a:xfrm>
          <a:prstGeom prst="rect">
            <a:avLst/>
          </a:prstGeom>
        </p:spPr>
      </p:pic>
      <p:pic>
        <p:nvPicPr>
          <p:cNvPr id="10" name="Obrázek 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72748" y="5026369"/>
            <a:ext cx="926230" cy="680308"/>
          </a:xfrm>
          <a:prstGeom prst="rect">
            <a:avLst/>
          </a:prstGeom>
        </p:spPr>
      </p:pic>
      <p:pic>
        <p:nvPicPr>
          <p:cNvPr id="11" name="Obrázek 10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398978" y="5026369"/>
            <a:ext cx="926230" cy="680308"/>
          </a:xfrm>
          <a:prstGeom prst="rect">
            <a:avLst/>
          </a:prstGeom>
        </p:spPr>
      </p:pic>
      <p:pic>
        <p:nvPicPr>
          <p:cNvPr id="12" name="Obrázek 1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325208" y="5026369"/>
            <a:ext cx="926230" cy="6803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84758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PO DODÁNÍ </a:t>
            </a:r>
            <a:r>
              <a:rPr lang="cs-CZ" sz="2600" b="1" dirty="0" smtClean="0"/>
              <a:t>- hlavně rychlost</a:t>
            </a:r>
            <a:endParaRPr lang="cs-CZ" sz="26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cs-CZ" sz="2400" dirty="0" smtClean="0"/>
              <a:t>Předfinancování </a:t>
            </a:r>
          </a:p>
          <a:p>
            <a:r>
              <a:rPr lang="cs-CZ" sz="2400" dirty="0" smtClean="0"/>
              <a:t>Co nejdříve podat </a:t>
            </a:r>
            <a:r>
              <a:rPr lang="cs-CZ" sz="2400" dirty="0" err="1" smtClean="0"/>
              <a:t>ŽoP</a:t>
            </a:r>
            <a:r>
              <a:rPr lang="cs-CZ" sz="2400" dirty="0" smtClean="0"/>
              <a:t> !!! - v řádu dnů</a:t>
            </a:r>
          </a:p>
          <a:p>
            <a:r>
              <a:rPr lang="cs-CZ" sz="2400" dirty="0" smtClean="0"/>
              <a:t>Na profil veřejného zadavatele </a:t>
            </a:r>
            <a:r>
              <a:rPr lang="cs-CZ" sz="2400" dirty="0" smtClean="0"/>
              <a:t>skutečná cena</a:t>
            </a:r>
            <a:endParaRPr lang="cs-CZ" sz="2400" dirty="0" smtClean="0"/>
          </a:p>
          <a:p>
            <a:r>
              <a:rPr lang="cs-CZ" sz="2400" dirty="0" smtClean="0"/>
              <a:t>Nezapomenout podávat </a:t>
            </a:r>
            <a:r>
              <a:rPr lang="cs-CZ" sz="2400" dirty="0" err="1" smtClean="0"/>
              <a:t>ŽoRU</a:t>
            </a:r>
            <a:endParaRPr lang="cs-CZ" sz="2400" dirty="0" smtClean="0"/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2485" y="5706677"/>
            <a:ext cx="2361315" cy="470286"/>
          </a:xfrm>
          <a:prstGeom prst="rect">
            <a:avLst/>
          </a:prstGeom>
        </p:spPr>
      </p:pic>
      <p:pic>
        <p:nvPicPr>
          <p:cNvPr id="4" name="Obrázek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0" y="365125"/>
            <a:ext cx="1095609" cy="126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86039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SPECIFIKA</a:t>
            </a:r>
            <a:endParaRPr lang="cs-CZ" sz="26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cs-CZ" sz="2400" dirty="0" smtClean="0"/>
              <a:t>Nechat ve smlouvě dostatečnou lhůtu na dodání </a:t>
            </a:r>
          </a:p>
          <a:p>
            <a:r>
              <a:rPr lang="cs-CZ" sz="2400" dirty="0"/>
              <a:t>R</a:t>
            </a:r>
            <a:r>
              <a:rPr lang="cs-CZ" sz="2400" dirty="0" smtClean="0"/>
              <a:t>ychlá nabíječka není uznatelným výdajem.</a:t>
            </a:r>
            <a:endParaRPr lang="cs-CZ" sz="2400" dirty="0" smtClean="0"/>
          </a:p>
          <a:p>
            <a:r>
              <a:rPr lang="cs-CZ" sz="2400" dirty="0" smtClean="0"/>
              <a:t>P</a:t>
            </a:r>
            <a:r>
              <a:rPr lang="cs-CZ" sz="2400" dirty="0" smtClean="0"/>
              <a:t>rodloužená </a:t>
            </a:r>
            <a:r>
              <a:rPr lang="cs-CZ" sz="2400" dirty="0"/>
              <a:t>záruka není uznatelným výdajem</a:t>
            </a:r>
            <a:r>
              <a:rPr lang="cs-CZ" sz="2400" dirty="0" smtClean="0"/>
              <a:t>.</a:t>
            </a:r>
            <a:endParaRPr lang="cs-CZ" sz="2400" dirty="0" smtClean="0"/>
          </a:p>
          <a:p>
            <a:r>
              <a:rPr lang="cs-CZ" sz="2400" dirty="0" smtClean="0"/>
              <a:t>Může být problémem využívání k fakultativním </a:t>
            </a:r>
            <a:r>
              <a:rPr lang="cs-CZ" sz="2400" dirty="0" smtClean="0"/>
              <a:t>činnostem.</a:t>
            </a:r>
            <a:endParaRPr lang="cs-CZ" sz="2400" dirty="0" smtClean="0"/>
          </a:p>
          <a:p>
            <a:r>
              <a:rPr lang="cs-CZ" sz="2400" dirty="0" smtClean="0"/>
              <a:t>Může být problém s nabíjením v práci </a:t>
            </a:r>
            <a:r>
              <a:rPr lang="cs-CZ" sz="2400" dirty="0" smtClean="0"/>
              <a:t>/ doma.</a:t>
            </a:r>
          </a:p>
          <a:p>
            <a:endParaRPr lang="cs-CZ" sz="2400" dirty="0" smtClean="0"/>
          </a:p>
          <a:p>
            <a:r>
              <a:rPr lang="cs-CZ" sz="2400" dirty="0" smtClean="0"/>
              <a:t>Ale hlavně NEPOUŽÍVAT LEVOU NOHU !!!</a:t>
            </a:r>
            <a:endParaRPr lang="cs-CZ" sz="2400" dirty="0" smtClean="0"/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2485" y="5706677"/>
            <a:ext cx="2361315" cy="4702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62893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128</TotalTime>
  <Words>139</Words>
  <Application>Microsoft Office PowerPoint</Application>
  <PresentationFormat>Širokoúhlá obrazovka</PresentationFormat>
  <Paragraphs>43</Paragraphs>
  <Slides>6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Motiv Office</vt:lpstr>
      <vt:lpstr>IROP 101. výzva REACT</vt:lpstr>
      <vt:lpstr>Termíny</vt:lpstr>
      <vt:lpstr>PROJEKTOVÁ ŽÁDOST - vlastní cesta</vt:lpstr>
      <vt:lpstr>VEŘEJNÁ ZAKÁZKA - využití zprostředkovatele</vt:lpstr>
      <vt:lpstr>PO DODÁNÍ - hlavně rychlost</vt:lpstr>
      <vt:lpstr>SPECIFIKA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MŠ</dc:creator>
  <cp:lastModifiedBy>MŠ</cp:lastModifiedBy>
  <cp:revision>21</cp:revision>
  <cp:lastPrinted>2022-04-26T16:57:35Z</cp:lastPrinted>
  <dcterms:created xsi:type="dcterms:W3CDTF">2022-04-26T12:50:44Z</dcterms:created>
  <dcterms:modified xsi:type="dcterms:W3CDTF">2022-04-26T17:00:21Z</dcterms:modified>
</cp:coreProperties>
</file>