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sldIdLst>
    <p:sldId id="256" r:id="rId2"/>
    <p:sldId id="282" r:id="rId3"/>
    <p:sldId id="1257" r:id="rId4"/>
    <p:sldId id="1258" r:id="rId5"/>
    <p:sldId id="1259" r:id="rId6"/>
    <p:sldId id="284" r:id="rId7"/>
    <p:sldId id="1260" r:id="rId8"/>
    <p:sldId id="1261" r:id="rId9"/>
    <p:sldId id="1262" r:id="rId10"/>
    <p:sldId id="1264" r:id="rId11"/>
    <p:sldId id="1265" r:id="rId12"/>
    <p:sldId id="1266" r:id="rId13"/>
    <p:sldId id="1267" r:id="rId14"/>
    <p:sldId id="1268" r:id="rId15"/>
    <p:sldId id="1269" r:id="rId16"/>
    <p:sldId id="1270" r:id="rId17"/>
    <p:sldId id="1272" r:id="rId18"/>
    <p:sldId id="1271" r:id="rId19"/>
    <p:sldId id="1273" r:id="rId20"/>
    <p:sldId id="1274" r:id="rId21"/>
    <p:sldId id="1276" r:id="rId22"/>
    <p:sldId id="1277" r:id="rId23"/>
    <p:sldId id="1290" r:id="rId24"/>
    <p:sldId id="1279" r:id="rId25"/>
    <p:sldId id="1289" r:id="rId26"/>
    <p:sldId id="1280" r:id="rId27"/>
    <p:sldId id="1281" r:id="rId28"/>
    <p:sldId id="1282" r:id="rId29"/>
    <p:sldId id="1287" r:id="rId30"/>
    <p:sldId id="1284" r:id="rId31"/>
    <p:sldId id="1285" r:id="rId32"/>
  </p:sldIdLst>
  <p:sldSz cx="12192000" cy="6858000"/>
  <p:notesSz cx="6794500" cy="992505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lová Šárka Bc." initials="PŠB" lastIdx="2" clrIdx="0">
    <p:extLst>
      <p:ext uri="{19B8F6BF-5375-455C-9EA6-DF929625EA0E}">
        <p15:presenceInfo xmlns:p15="http://schemas.microsoft.com/office/powerpoint/2012/main" userId="S-1-5-21-1645522239-507921405-682003330-114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550"/>
    <a:srgbClr val="2C2F68"/>
    <a:srgbClr val="F92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C2540-EEB5-4C08-9989-C62629ABE00E}" type="datetimeFigureOut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2FDD0-D5CA-4D8F-8F46-5726152865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7E4006-DDE1-4367-A779-6BAA0A85D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346C23-6E23-4F0A-844D-6BF17F3B7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E22BDC-7474-44CC-BC51-24DCE3219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E88DE-FA9D-4862-A36B-7B2D6596549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6E9B47-AACA-48E3-87DD-455C758FD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C75973-E1CF-494D-87AE-56334273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7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5BB0C-E5D7-4F99-A8E4-2CC294159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D3BDE3F-743C-4B7D-95C7-661F3909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DD09C8-D529-4EE2-8589-5FA87A4E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44E-93BE-4D1E-B26A-D355A1158D1D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FAECD7-C168-468A-8327-890A8233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70C49A-B08B-4C8B-966B-7FED5FA2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27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4687FEA-55A2-4C47-AE35-6F7FD43CE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F26032-DB62-49A5-A91C-25E60C54F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4ED762-B6B7-4803-8583-E98B3414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2893C-3383-4B09-A5E0-74D5CD333FCC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C0327E-738A-419C-B2B9-B6845B8AF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F995ED-D73E-461A-BA8B-790D4F8FB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06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259E3E-2FB8-4727-B695-69F8F19B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A9AA0-F8F6-44C5-8897-76A4B77B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00B261-CD24-470A-8C4A-86BC15DD1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DEA0B7-776B-4C2A-9415-458656ED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F99470-0AFD-4821-9C93-DD514A6D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71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5D1FBA-50E4-4458-B9A4-E2A61A5D6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C18E91-CA53-425F-809F-B9DE162AC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C8576C-43A2-4B0A-B14D-B87446606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D9D6C-B885-4332-833D-943145DEBD90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536350-04F0-41B3-A06B-5872EF7D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C10C83-D153-4F20-9CD1-34BB3B2B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50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8D9B5-270B-4DAF-ABCB-04BF9E930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AD0C7C-0642-4A2E-88F9-F588EDF6D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F9502F-4614-46C7-8672-E1EE846C1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02537A6-5C06-4556-9E9B-FC9EDA937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8590-84D6-453F-9A7F-8B662A67009A}" type="datetime1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F4B179-8D5F-4195-BEA8-D434E531F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8B270B-AD1B-4161-A5D8-400D400F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53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D8B898-DD4C-4458-BD2D-2791B74CE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42C9A0-7CAD-439D-B519-116BCEF87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A8692C-E277-4230-A61E-8BF4E6B73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7CC8C32-598E-4ED4-849C-59C70CC52C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6887A78-2835-4239-B18F-875480B28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87DD10D-F07B-42B5-9EDA-1E211DD3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FAF95-6441-4238-A728-E260B15A492E}" type="datetime1">
              <a:rPr lang="cs-CZ" smtClean="0"/>
              <a:t>19.02.2025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25CF7F-A3E2-4F66-88B0-FFCFA3B0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FE92C22-8D36-4DBC-89A6-5E2F621F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29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ECD083-7DBB-44F8-904A-98B6A1EB3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F1124D8-1EBE-424E-B97F-9D91D6EE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FA4BF-6A89-42EA-8948-67B8B9FE26FF}" type="datetime1">
              <a:rPr lang="cs-CZ" smtClean="0"/>
              <a:t>19.02.2025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E0FED1-7B02-4F23-A0CB-BB78C7205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E9B02E4-C304-4AED-9589-75E3A8D4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37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9169634-9CB4-46B6-97C4-EDE11FC0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3B37-4A52-493B-9BAC-C23427F698BA}" type="datetime1">
              <a:rPr lang="cs-CZ" smtClean="0"/>
              <a:t>19.02.2025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407179-4D24-4B4F-9BB3-59693C11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B8D629-4110-4DEE-82DC-E1E91C2D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05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C0D1B-34BC-48A3-A83B-FBCD985FC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C8084E-CFDA-4E5D-8F22-2B7A65CB0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78C3BA-569E-456B-95E5-D68A52E7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1A8D24-68F1-4947-A87D-B459D3CF1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80DA2-58E8-414E-9AAB-0C9D92005ECA}" type="datetime1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9EF9AF1-8C1B-4A1A-9720-DE04D1A8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0097FB-AE7D-404B-9054-C251E4C4A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73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7CC83-AC22-4C6C-BD0D-15E903789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9855143-B515-42ED-B46E-E52E29EA2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5D66E48-2117-404E-ABD6-D2134F5A8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7A34C2-08CC-4142-A019-798A5567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9E401-19F4-4782-9D30-12EDF7E0005C}" type="datetime1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1B10919-1B79-49DA-B9E2-8A9C7234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AE8893-BA38-4D53-A0E2-AF8FB4AE2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69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22BCA3B-FD7C-4BFE-8213-E4E5EE79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3268B62-3DE0-4942-99DA-D5D7765B9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163E0D-09D5-495D-B99C-B2815F53C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D5B7D-31E2-4260-B78D-E33FB36E3725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A51145-3332-4160-902D-37670B498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EBC002-F391-40F8-A984-94204B1FD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disk/cs/file/2024/2024c477z0477p006u001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zakonyprolidi.cz/disk/cs/file/2024/2024c477z0477p007u001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oj.cz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hoj.cz/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imatousova@khk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881E7E-C138-4DAE-B94F-478FAA166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1721" y="2360645"/>
            <a:ext cx="10254343" cy="765110"/>
          </a:xfrm>
        </p:spPr>
        <p:txBody>
          <a:bodyPr>
            <a:normAutofit fontScale="90000"/>
          </a:bodyPr>
          <a:lstStyle/>
          <a:p>
            <a:pPr algn="just"/>
            <a:r>
              <a:rPr lang="cs-CZ" sz="4000" b="1" dirty="0">
                <a:solidFill>
                  <a:srgbClr val="1315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Porada pro pověřené osoby a doprovázející OSPOD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44237E-83EB-49E7-B633-C181B1F1B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5699" y="3602038"/>
            <a:ext cx="9632302" cy="1655762"/>
          </a:xfrm>
        </p:spPr>
        <p:txBody>
          <a:bodyPr/>
          <a:lstStyle/>
          <a:p>
            <a:pPr algn="l"/>
            <a:endParaRPr lang="cs-CZ" dirty="0">
              <a:solidFill>
                <a:srgbClr val="1315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cs-CZ" dirty="0">
                <a:solidFill>
                  <a:srgbClr val="1315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Dne 21.02.2025</a:t>
            </a:r>
          </a:p>
        </p:txBody>
      </p:sp>
    </p:spTree>
    <p:extLst>
      <p:ext uri="{BB962C8B-B14F-4D97-AF65-F5344CB8AC3E}">
        <p14:creationId xmlns:p14="http://schemas.microsoft.com/office/powerpoint/2010/main" val="3801915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399520" cy="464910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23f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AutoNum type="arabicParenBoth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Současně s výzvou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může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krajský úřad řízení o zařazení do evidence žadatelů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přerušit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AutoNum type="arabicParenBoth"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Náklady na přípravu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přijetí dítěte do rodiny jsou náklady řízení a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nese je krajský úřad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AutoNum type="arabicParenBoth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výzvu krajského úřadu žadatel </a:t>
            </a:r>
            <a:r>
              <a:rPr lang="cs-C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doloží posudek o psychické způsobilosti podle § 45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Součástí této výzvy je určení okruhu skutečností, které mají být posouzeny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pro výzvu krajského úřadu k doložení posudku o psychické způsobilosti se použijí obdobně odstavce 1 až 4.</a:t>
            </a:r>
            <a:endParaRPr lang="cs-CZ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řízení zastaví, </a:t>
            </a:r>
            <a:r>
              <a:rPr lang="cs-C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nedoloží-li žadatel ve stanovené lhůtě doklad o přípravě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 přijetí dítěte do rodiny </a:t>
            </a:r>
            <a:r>
              <a:rPr lang="cs-CZ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nebo posudek o psychické způsobilosti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cs-CZ" sz="1600" dirty="0"/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1724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0594" y="365125"/>
            <a:ext cx="10123206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Příprava k přijetí dítěte do rodiny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123206" cy="464910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44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 Příprava k přijetí dítěte, kterému je třeba zajistit péči v náhradním rodinném prostředí formou osvojení nebo pěstounské péče, do rodiny spočívá ve vytvoření nebo prohloubení osobních a dalších předpokladů zájemce o osvojení nebo pěstounskou péči, manžela, partnera, druha nebo dítěte tohoto zájemce.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(2) Přípravu k přijetí dítěte do rodiny poskytuje pověřená osoba oprávněná provádět přípravu k přijetí dítěte do rodiny podle § 48 odst. 2 písm. b).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(3)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Nestanoví-li krajský úřad ve výzvě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podle § 23f jinak, činí časový rozsah přípravy k přijetí dítěte do rodiny u 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zájemce o osvojení nebo pěstounskou péči, manžela, partnera nebo druha zájemce nejméně 48 hodin,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b) zájemce o pěstounskou péči, jde-li o zájemce o zařazení do evidence osob, které mohou vykonávat pěstounskou péči na přechodnou dobu, nejméně 72 hodin.</a:t>
            </a:r>
            <a:endParaRPr lang="cs-CZ" sz="1800" dirty="0"/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789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430" y="365125"/>
            <a:ext cx="968737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Příprava k přijetí dítěte do rodiny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44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Pověřená osoba vydá o absolvování přípravy k přijetí dítěte do rodiny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doklad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přípravě k přijetí dítěte do rodiny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doručí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jej zájemci o osvojení nebo pěstounskou péči nejpozději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30 pracovních dnů ode dne ukončení přípravy k přijetí dítěte do rodiny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pro formu dokladu o přípravě k přijetí dítěte do rodiny se použije obdobně § 45 odst. 5.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(5) Doklad o přípravě k přijetí dítěte do rodiny obsahuje tyto náležitosti: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identifikační údaje zájemce o osvojení nebo pěstounskou péči, případně také jeho manžela, partnera, druha nebo dítěte, a pověřené osoby</a:t>
            </a: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údaje o časovém rozsahu a termínu absolvované přípravy,</a:t>
            </a: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Aft>
                <a:spcPts val="0"/>
              </a:spcAft>
              <a:buFont typeface="+mj-lt"/>
              <a:buAutoNum type="alphaLcParenR"/>
              <a:tabLst>
                <a:tab pos="180340" algn="l"/>
              </a:tabLst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popis znalostí a dovedností zájemce o osvojení nebo pěstounskou péči, jeho manžela, partnera nebo druha v jednotlivých oblastech přípravy k přijetí dítěte do rodiny, včetně možností jejich dalšího rozvoje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00000"/>
              </a:lnSpc>
              <a:spcAft>
                <a:spcPts val="0"/>
              </a:spcAft>
              <a:buNone/>
              <a:tabLst>
                <a:tab pos="180340" algn="l"/>
              </a:tabLst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12</a:t>
            </a:fld>
            <a:endParaRPr lang="cs-CZ"/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80366D2B-8126-A6E7-B884-BB0E015242D4}"/>
              </a:ext>
            </a:extLst>
          </p:cNvPr>
          <p:cNvSpPr/>
          <p:nvPr/>
        </p:nvSpPr>
        <p:spPr bwMode="auto">
          <a:xfrm>
            <a:off x="4025068" y="5574505"/>
            <a:ext cx="6866173" cy="692151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08000" tIns="54000" rIns="108000" bIns="54000" numCol="1" spcCol="72000" rtlCol="0" anchor="ctr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buFont typeface="Wingdings" charset="0"/>
              <a:buNone/>
            </a:pPr>
            <a:r>
              <a:rPr lang="cs-CZ" b="1" dirty="0">
                <a:solidFill>
                  <a:srgbClr val="0070C0"/>
                </a:solidFill>
              </a:rPr>
              <a:t>Vzor viz příloha č. 6 novelizované vyhlášky  </a:t>
            </a:r>
            <a:r>
              <a:rPr lang="cs-CZ" sz="1800" dirty="0">
                <a:hlinkClick r:id="rId2"/>
              </a:rPr>
              <a:t>2024c477z0477p006u00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954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0211" y="508139"/>
            <a:ext cx="9425299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 - stanovení okruhu skutečností  - zkušenosti z pilotáže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71955"/>
            <a:ext cx="11146993" cy="464910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13</a:t>
            </a:fld>
            <a:endParaRPr lang="cs-CZ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E0739EE5-2B77-04A1-4D42-0AC41D72646D}"/>
              </a:ext>
            </a:extLst>
          </p:cNvPr>
          <p:cNvSpPr txBox="1"/>
          <p:nvPr/>
        </p:nvSpPr>
        <p:spPr>
          <a:xfrm>
            <a:off x="2646100" y="2452932"/>
            <a:ext cx="6500384" cy="2148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1" u="sng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Účel posudku: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popsat osobnost a identifikovat silné stránky a rizika v osobnosti žadatele/zájemce o zařazení do evidence osob, které mohou vykonávat náhradní rodinnou péči, a jejich rodinného systému vzhledem k potenciálnímu přijetí dítěte do náhradní rodinné péče.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3D5532F9-8869-8CCC-056B-56259067A543}"/>
              </a:ext>
            </a:extLst>
          </p:cNvPr>
          <p:cNvSpPr/>
          <p:nvPr/>
        </p:nvSpPr>
        <p:spPr bwMode="auto">
          <a:xfrm>
            <a:off x="2893847" y="1530631"/>
            <a:ext cx="6500384" cy="692151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08000" tIns="54000" rIns="108000" bIns="54000" numCol="1" spcCol="72000" rtlCol="0" anchor="ctr">
            <a:noAutofit/>
          </a:bodyPr>
          <a:lstStyle/>
          <a:p>
            <a:pPr algn="ctr">
              <a:lnSpc>
                <a:spcPct val="110000"/>
              </a:lnSpc>
              <a:spcBef>
                <a:spcPct val="0"/>
              </a:spcBef>
              <a:buFont typeface="Wingdings" charset="0"/>
              <a:buNone/>
            </a:pPr>
            <a:r>
              <a:rPr lang="cs-CZ" b="1" dirty="0">
                <a:solidFill>
                  <a:srgbClr val="0070C0"/>
                </a:solidFill>
              </a:rPr>
              <a:t>Vzor viz příloha č. 7 novelizované vyhlášky  </a:t>
            </a:r>
            <a:r>
              <a:rPr lang="cs-CZ" sz="1800" dirty="0">
                <a:hlinkClick r:id="rId2"/>
              </a:rPr>
              <a:t>2024c477z0477p007u001</a:t>
            </a:r>
            <a:endParaRPr lang="cs-CZ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482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45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AutoNum type="arabicParenBoth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 účely zprostředkování osvojení nebo pěstounské péče se posuzuje psychická způsobilost zájemce o osvojení nebo pěstounskou péči k přijetí dítěte do rodiny (dále jen „psychická způsobilost k přijetí dítěte do rodiny“)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oblasti charakteristiky jeho osobnosti, psychického stavu, motivace, která vede k jeho zájmu o osvojení dítěte nebo o svěření dítěte do pěstounské péče, stability manželského nebo obdobného vztahu a dalších oblastí vymezených ve výzvě krajského úřadu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§ 23f odst. 5.</a:t>
            </a: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AutoNum type="arabicParenBoth"/>
            </a:pPr>
            <a:endParaRPr lang="cs-CZ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0"/>
              </a:spcAft>
              <a:buFont typeface="Arial" pitchFamily="34" charset="0"/>
              <a:buAutoNum type="arabicParenBoth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Psychickou způsobilost k přijetí dítěte do rodiny posuzuje odborně způsobilá osoba, kterou je pověřená osoba oprávněná posuzovat psychickou způsobilost k přijetí dítěte do rodiny podle § 48 odst. 2 písm. c).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0718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45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Byla-li podána zájemcem o osvojení nebo pěstounskou péči žádost o zařazení do evidence osob vhodných stát se osvojiteli nebo pěstouny, orgán sociálně-právní ochrany poskytne na žádost odborně způsobilé osoby údaje o žadateli. 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 Na základě provedeného posouzení psychické způsobilosti k přijetí dítěte do rodiny vydá odborně způsobilá osoba posudek o psychické způsobilosti k přijetí dítěte do rodiny nejpozději do 30 pracovních dnů ode dne provedení posouzení.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0516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320" y="365125"/>
            <a:ext cx="8827805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Posudek o psychické způsobilosti - stanovení okruhu skutečností</a:t>
            </a:r>
            <a:b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- zkušenosti    z pilotáže</a:t>
            </a: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 fontScale="92500" lnSpcReduction="10000"/>
          </a:bodyPr>
          <a:lstStyle/>
          <a:p>
            <a:pPr marL="457200" lvl="1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1900" kern="1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Vzor posudku mimo jiné obsahuje: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Odbornou otázku – je možné zadat či není třeba uvést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Použité metody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Sledované oblasti, včetně zdroje informací: </a:t>
            </a:r>
            <a:r>
              <a:rPr lang="cs-CZ" sz="1900" b="1" kern="1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cs-CZ" sz="1900" b="1" kern="1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otivace k přijetí dítěte, n</a:t>
            </a:r>
            <a:r>
              <a:rPr lang="cs-CZ" sz="19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abídka pomoci </a:t>
            </a:r>
            <a:r>
              <a:rPr lang="cs-CZ" sz="19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(jakému dítěti)</a:t>
            </a:r>
            <a:r>
              <a:rPr lang="cs-CZ" sz="1900" dirty="0">
                <a:solidFill>
                  <a:srgbClr val="2C2F6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r</a:t>
            </a:r>
            <a:r>
              <a:rPr lang="cs-CZ" sz="19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odinná a osobní anamnéza </a:t>
            </a:r>
            <a:r>
              <a:rPr lang="cs-CZ" sz="19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(nad rámec již zjištěných skutečností)</a:t>
            </a:r>
            <a:r>
              <a:rPr lang="cs-CZ" sz="1900" dirty="0">
                <a:solidFill>
                  <a:srgbClr val="2C2F6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</a:t>
            </a:r>
            <a:r>
              <a:rPr lang="cs-CZ" sz="19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sobnost žadatele/zájemce, výchovné předpoklady, vztahy v páru, rodinný systém</a:t>
            </a:r>
            <a:r>
              <a:rPr lang="cs-CZ" sz="19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p</a:t>
            </a:r>
            <a:r>
              <a:rPr lang="cs-CZ" sz="19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říprava k přijetí dítěte do rodiny před psychologickým posouzením a její závěry</a:t>
            </a:r>
            <a:r>
              <a:rPr lang="cs-CZ" sz="19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zda proběhla či nikoliv, závěry; d</a:t>
            </a:r>
            <a:r>
              <a:rPr lang="cs-CZ" sz="19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ítě/děti žijící v rodině žadatele/zájemce</a:t>
            </a:r>
            <a:r>
              <a:rPr lang="cs-CZ" sz="19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- zda došlo k posouzení či nikoliv, zdůvodnění proč neproběhlo, použitém metody, závěr) 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Závěr – včetně citace odborné otázky a odpověď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Doporučení pro krajský úřad/ doprovázející organizace</a:t>
            </a:r>
          </a:p>
          <a:p>
            <a:pPr marL="914400" lvl="1" indent="-457200" algn="just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900" kern="1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Prostor pro případné v</a:t>
            </a:r>
            <a:r>
              <a:rPr lang="cs-CZ" sz="1900" kern="1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yjádření žadatele</a:t>
            </a:r>
            <a:endParaRPr lang="cs-CZ" sz="1900" dirty="0">
              <a:solidFill>
                <a:srgbClr val="2C2F68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413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45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Posuzování psychické způsobilosti k přijetí dítěte do rodiny</a:t>
            </a:r>
            <a:endParaRPr lang="cs-CZ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(5) Posudek o psychické způsobilosti k přijetí dítěte do rodiny se vyhotoví v listinné podobě nebo v 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elektronické podobě. 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 k přijetí dítěte do rodiny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listinné podobě musí být vlastnoručně podepsán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odborně způsobilou osobou, která posouzení provedla. 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 k přijetí dítěte do rodiny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elektronické podobě musí být podepsán kvalifikovaným elektronickým podpisem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odborně způsobilé osoby a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musí být opatřen kvalifikovaným elektronickým časovým razítkem.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(7) Je-li odborně způsobilou osobou znalec, znalecká kancelář nebo znalecký ústav, postup při zpracování posudku o psychické způsobilosti a náležitosti takového posudku se řídí zvláštním právním předpisem</a:t>
            </a:r>
            <a:r>
              <a:rPr lang="cs-CZ" sz="24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84)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09979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23g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Podklady pro vydání rozhodnutí, kterým se vyhovuje žádosti o zařazení žadatele do evidence žadatelů, jsou vždy</a:t>
            </a:r>
            <a:endParaRPr lang="cs-CZ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stejnopis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spisové dokumentace o žadateli,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doklad o přípravě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přijetí dítěte do rodiny,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pokud od ní nebylo upuštěno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cs-C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vyjádření dětí žadatele k přijetí dítěte do rodiny, jsou-li takového vyjádření schopny s ohledem na jejich věk a rozumovou vyspělost,</a:t>
            </a:r>
            <a:endParaRPr lang="cs-CZ" sz="2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opis z rejstříku trestů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opis z evidence přestupků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žadatele a dalších osob podle § 23a odst. 2 písm. b),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posudek o psychické způsobilosti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byl-li žadatel vyzván k jeho doložení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§ 23f  odst. 5.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Je-li zjištěním skutečností podle § 23d odst. 4 prokázáno, že žadatel je po všech stránkách způsobilý přijmout dítě, kterému je třeba zajistit péči v náhradním rodinném prostředí formou osvojení nebo pěstounské péče, do rodiny, krajský úřad žádosti vyhoví a žadatele zařadí do evidence žadatelů, jinak žádost zamítne.</a:t>
            </a:r>
            <a:endParaRPr lang="cs-CZ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50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Vyřazení z evidence žadatelů - </a:t>
            </a:r>
            <a:r>
              <a:rPr lang="cs-CZ" sz="28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druhožadatelé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8962"/>
            <a:ext cx="9647490" cy="4878002"/>
          </a:xfrm>
        </p:spPr>
        <p:txBody>
          <a:bodyPr>
            <a:norm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23j 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cs-CZ" sz="20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vyřadí </a:t>
            </a:r>
            <a:r>
              <a:rPr lang="cs-CZ" sz="20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žadatele z evidence žadatelů, </a:t>
            </a:r>
            <a:endParaRPr lang="cs-CZ" sz="2000" dirty="0">
              <a:solidFill>
                <a:srgbClr val="2C2F68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987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20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 požádá-li o to žadatel, nebo</a:t>
            </a:r>
          </a:p>
          <a:p>
            <a:pPr marL="26987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b) </a:t>
            </a:r>
            <a:r>
              <a:rPr lang="cs-CZ" sz="2000" b="1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uplynulo-li 10 let</a:t>
            </a:r>
            <a:r>
              <a:rPr lang="cs-CZ" sz="2000" dirty="0">
                <a:solidFill>
                  <a:srgbClr val="2C2F6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ode dne jeho zařazení do evidence žadatelů.</a:t>
            </a:r>
          </a:p>
          <a:p>
            <a:pPr marL="269875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rozhodne o vyřazení žadatele z evidence žadatelů,</a:t>
            </a:r>
            <a:endParaRPr lang="cs-CZ" sz="1600" b="1" dirty="0">
              <a:solidFill>
                <a:srgbClr val="2C2F68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342900" algn="just">
              <a:lnSpc>
                <a:spcPct val="100000"/>
              </a:lnSpc>
              <a:spcAft>
                <a:spcPts val="0"/>
              </a:spcAft>
              <a:buAutoNum type="alphaLcParenR"/>
            </a:pP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zjistí-li změnu poměrů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která brání zprostředkování osvojení nebo pěstounské péče,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nebo závažné důvody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pro které nelze žadateli zprostředkovat osvojení nebo pěstounskou péči, zejména pokud žadatel nebo jiná osoba podle § 23a odst. 2 písm. b)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přestali splňovat podmínku bezúhonnosti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nebo pokud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zdravotní stav žadatele 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vylučuje nebo podstatným způsobem omezuje osobní péči o dítě, nebo</a:t>
            </a:r>
          </a:p>
          <a:p>
            <a:pPr marL="269875" indent="635" algn="just">
              <a:lnSpc>
                <a:spcPct val="100000"/>
              </a:lnSpc>
              <a:spcAft>
                <a:spcPts val="0"/>
              </a:spcAft>
            </a:pP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b) nesplnil-li žadatel některou z povinností uvedených v § 23k odst. 2. 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V řízení o vyřazení žadatele z evidence žadatelů podle odstavce 2 písm. a) se zjišťují skutečnosti podle § 23d odst. 4.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 může být vyzván k doložení posudku o psychické způsobilosti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cs-CZ" sz="1600" b="1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výzvu krajského úřadu k doložení posudku o psychické způsobilosti se použije obdobně § 23f odst. 5</a:t>
            </a:r>
            <a:r>
              <a:rPr lang="cs-CZ" sz="1600" dirty="0">
                <a:solidFill>
                  <a:srgbClr val="2C2F6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360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3941473-911B-4DE9-97C3-8116D9936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1" b="17476"/>
          <a:stretch/>
        </p:blipFill>
        <p:spPr>
          <a:xfrm>
            <a:off x="20" y="94013"/>
            <a:ext cx="12191980" cy="5418024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BCB027-334E-4DC5-9234-602ACCB863DB}"/>
              </a:ext>
            </a:extLst>
          </p:cNvPr>
          <p:cNvSpPr txBox="1"/>
          <p:nvPr/>
        </p:nvSpPr>
        <p:spPr>
          <a:xfrm>
            <a:off x="668675" y="2609519"/>
            <a:ext cx="10854649" cy="1288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br>
              <a:rPr lang="cs-CZ" b="1" dirty="0">
                <a:effectLst/>
              </a:rPr>
            </a:br>
            <a:br>
              <a:rPr lang="cs-CZ" b="1" dirty="0"/>
            </a:br>
            <a:endParaRPr lang="cs-CZ" b="1" dirty="0"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BE4C85-E791-405C-9B59-083631C0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825" y="448058"/>
            <a:ext cx="9765175" cy="558940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o zařazení do evidence žadatelů – náležitosti žádosti</a:t>
            </a:r>
            <a:endParaRPr lang="cs-CZ" sz="2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EC74F1-9A96-4E81-92CE-584A31CE7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675" y="914400"/>
            <a:ext cx="9999325" cy="4948015"/>
          </a:xfrm>
        </p:spPr>
        <p:txBody>
          <a:bodyPr>
            <a:normAutofit fontScale="70000" lnSpcReduction="20000"/>
          </a:bodyPr>
          <a:lstStyle/>
          <a:p>
            <a:pPr algn="l"/>
            <a:endParaRPr lang="cs-CZ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Žádost o zařazení do evidence osob vhodných stát se osvojiteli nebo pěstouny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1675" lvl="2" indent="-342900" algn="just">
              <a:lnSpc>
                <a:spcPct val="100000"/>
              </a:lnSpc>
              <a:buAutoNum type="arabicParenBoth" startAt="2"/>
            </a:pPr>
            <a:r>
              <a:rPr lang="cs-C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Žádost podle odstavce 1 obsahuje </a:t>
            </a:r>
            <a:r>
              <a:rPr lang="cs-CZ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kromě náležitostí vyplývajících ze správního řádu</a:t>
            </a: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rodné příjmení, rodné číslo, bylo-li přiděleno, datum a místo narození, státní příslušnost žadatele; jde-li o cizince, také místo pobytu na území České republiky podle druhu pobytu cizince,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jméno a příjmení, včetně rodného příjmení, rodné číslo, bylo-li přiděleno, datum a místo narození manžela, partnera, druha, dítěte nebo jiné osoby tvořící s žadatelem rodinnou domácnost,</a:t>
            </a: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vyjádření žadatele, zda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1. souhlasí s tím, aby po uplynutí lhůty uvedené v § 23i odst. 4 byl zařazen také do evidence Úřadu pro zprostředkování osvojení dětí z ciziny,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2. žádá výlučně o osvojení dítěte z ciziny,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d) souhlas žadatele, jeho manžela, partnera nebo druha, který žije s žadatelem v rodinné domácnosti, s účastí na přípravě fyzických osob k přijetí dítěte do rodiny</a:t>
            </a:r>
            <a:endParaRPr lang="cs-CZ" sz="2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2885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Pověření k psychologickému posouzení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rm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49a</a:t>
            </a:r>
            <a:endParaRPr lang="cs-CZ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Odborná způsobilost pro poskytování sociálně-právní ochrany pověřenými osobami</a:t>
            </a:r>
            <a:endParaRPr lang="cs-CZ" sz="20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Osoba, která poskytuje činnost podle § 48 odst. 2 písm. c), je odborně způsobilá, jestliže </a:t>
            </a: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prokáže znalost oblasti náhradní rodinné péče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má specializovanou způsobilost k výkonu povolání klinického psychologa podle zvláštního právního předpisu,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b) je znalcem, znaleckou kanceláří nebo znaleckým ústavem, vykonávajícím znaleckou činnost ve znaleckém oboru psychologie,</a:t>
            </a:r>
            <a:endParaRPr lang="cs-CZ" sz="2000" dirty="0">
              <a:solidFill>
                <a:srgbClr val="2C2F68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0141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Pověření k psychologickému posouzení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Odborná způsobilost pro poskytování sociálně-právní ochrany pověřenými osobami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absolvovala jednooborové studium akreditovaného magisterského studijního oboru psychologie navazujícího na absolvování jednooborového studia akreditovaného bakalářského studijního oboru psychologie a doloží praxi v oblasti psychodiagnostiky dospělých v rozsahu alespoň 3 let; podmínka, aby jednooborové studium akreditovaného magisterského studijního oboru psychologie navazovalo na absolvované jednooborové studium akreditovaného bakalářského studijního oboru psychologie, neplatí, pokud bylo jednooborové studium akreditovaného magisterského studijního oboru psychologie zahájeno nejpozději v akademickém roce 2020/2021, nebo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absolvovala akreditované doktorské studium v oboru psychologie navazující na akreditované magisterské studium v oboru psychologie a doloží praxi v oblasti psychodiagnostiky dospělých v rozsahu alespoň 3 let</a:t>
            </a: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9965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638" y="594106"/>
            <a:ext cx="10383266" cy="1148101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Seznam pověřených osob, které poskytují 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Přípravy k přijetí dítěte, kterému je třeba zajistit péči v náhradním rodinném prostředí formou osvojení nebo pěstounské péče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95" y="1797905"/>
            <a:ext cx="9526632" cy="4379057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22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1C3F6BA8-707F-12F3-9583-B1169EC80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274" y="1797905"/>
            <a:ext cx="8691555" cy="423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11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C0D1F4B-D504-111A-A2E7-7D16A792B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3B37-4A52-493B-9BAC-C23427F698BA}" type="datetime1">
              <a:rPr lang="cs-CZ" smtClean="0"/>
              <a:t>19.02.2025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838C4EE-B46D-244C-C391-D6F9FF40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8662ECC-552B-DB0A-F291-1DBA0F5B9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23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C79042B1-E4B5-B87F-43FD-6858490F87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45305"/>
              </p:ext>
            </p:extLst>
          </p:nvPr>
        </p:nvGraphicFramePr>
        <p:xfrm>
          <a:off x="828773" y="1308388"/>
          <a:ext cx="10515597" cy="39309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8116">
                  <a:extLst>
                    <a:ext uri="{9D8B030D-6E8A-4147-A177-3AD203B41FA5}">
                      <a16:colId xmlns:a16="http://schemas.microsoft.com/office/drawing/2014/main" val="1847668241"/>
                    </a:ext>
                  </a:extLst>
                </a:gridCol>
                <a:gridCol w="588116">
                  <a:extLst>
                    <a:ext uri="{9D8B030D-6E8A-4147-A177-3AD203B41FA5}">
                      <a16:colId xmlns:a16="http://schemas.microsoft.com/office/drawing/2014/main" val="3423385662"/>
                    </a:ext>
                  </a:extLst>
                </a:gridCol>
                <a:gridCol w="588116">
                  <a:extLst>
                    <a:ext uri="{9D8B030D-6E8A-4147-A177-3AD203B41FA5}">
                      <a16:colId xmlns:a16="http://schemas.microsoft.com/office/drawing/2014/main" val="772432075"/>
                    </a:ext>
                  </a:extLst>
                </a:gridCol>
                <a:gridCol w="588116">
                  <a:extLst>
                    <a:ext uri="{9D8B030D-6E8A-4147-A177-3AD203B41FA5}">
                      <a16:colId xmlns:a16="http://schemas.microsoft.com/office/drawing/2014/main" val="1547437829"/>
                    </a:ext>
                  </a:extLst>
                </a:gridCol>
                <a:gridCol w="588116">
                  <a:extLst>
                    <a:ext uri="{9D8B030D-6E8A-4147-A177-3AD203B41FA5}">
                      <a16:colId xmlns:a16="http://schemas.microsoft.com/office/drawing/2014/main" val="3314891213"/>
                    </a:ext>
                  </a:extLst>
                </a:gridCol>
                <a:gridCol w="1758307">
                  <a:extLst>
                    <a:ext uri="{9D8B030D-6E8A-4147-A177-3AD203B41FA5}">
                      <a16:colId xmlns:a16="http://schemas.microsoft.com/office/drawing/2014/main" val="2896878913"/>
                    </a:ext>
                  </a:extLst>
                </a:gridCol>
                <a:gridCol w="521881">
                  <a:extLst>
                    <a:ext uri="{9D8B030D-6E8A-4147-A177-3AD203B41FA5}">
                      <a16:colId xmlns:a16="http://schemas.microsoft.com/office/drawing/2014/main" val="2325329535"/>
                    </a:ext>
                  </a:extLst>
                </a:gridCol>
                <a:gridCol w="654351">
                  <a:extLst>
                    <a:ext uri="{9D8B030D-6E8A-4147-A177-3AD203B41FA5}">
                      <a16:colId xmlns:a16="http://schemas.microsoft.com/office/drawing/2014/main" val="1195839252"/>
                    </a:ext>
                  </a:extLst>
                </a:gridCol>
                <a:gridCol w="588116">
                  <a:extLst>
                    <a:ext uri="{9D8B030D-6E8A-4147-A177-3AD203B41FA5}">
                      <a16:colId xmlns:a16="http://schemas.microsoft.com/office/drawing/2014/main" val="1497672086"/>
                    </a:ext>
                  </a:extLst>
                </a:gridCol>
                <a:gridCol w="833897">
                  <a:extLst>
                    <a:ext uri="{9D8B030D-6E8A-4147-A177-3AD203B41FA5}">
                      <a16:colId xmlns:a16="http://schemas.microsoft.com/office/drawing/2014/main" val="3325378445"/>
                    </a:ext>
                  </a:extLst>
                </a:gridCol>
                <a:gridCol w="810705">
                  <a:extLst>
                    <a:ext uri="{9D8B030D-6E8A-4147-A177-3AD203B41FA5}">
                      <a16:colId xmlns:a16="http://schemas.microsoft.com/office/drawing/2014/main" val="2705819556"/>
                    </a:ext>
                  </a:extLst>
                </a:gridCol>
                <a:gridCol w="791852">
                  <a:extLst>
                    <a:ext uri="{9D8B030D-6E8A-4147-A177-3AD203B41FA5}">
                      <a16:colId xmlns:a16="http://schemas.microsoft.com/office/drawing/2014/main" val="2808671841"/>
                    </a:ext>
                  </a:extLst>
                </a:gridCol>
                <a:gridCol w="499620">
                  <a:extLst>
                    <a:ext uri="{9D8B030D-6E8A-4147-A177-3AD203B41FA5}">
                      <a16:colId xmlns:a16="http://schemas.microsoft.com/office/drawing/2014/main" val="2219502715"/>
                    </a:ext>
                  </a:extLst>
                </a:gridCol>
                <a:gridCol w="1116288">
                  <a:extLst>
                    <a:ext uri="{9D8B030D-6E8A-4147-A177-3AD203B41FA5}">
                      <a16:colId xmlns:a16="http://schemas.microsoft.com/office/drawing/2014/main" val="1065085942"/>
                    </a:ext>
                  </a:extLst>
                </a:gridCol>
              </a:tblGrid>
              <a:tr h="493275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cs-CZ" sz="800" u="none" strike="noStrike">
                          <a:effectLst/>
                        </a:rPr>
                        <a:t>Kontaktujte organizaci, u které chcete absolvovat přípravy k přijetí dítěte do náhradní rodinné péče</a:t>
                      </a:r>
                      <a:endParaRPr lang="cs-CZ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3371219823"/>
                  </a:ext>
                </a:extLst>
              </a:tr>
              <a:tr h="95285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kraj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volná kapacita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počet volných míst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název poskytovatele příprav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místo realizace příprav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kontaktní osoba poskytovatele, telefon, e-mail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odkaz na web poskytovatele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základní kurz pro pěstouny a osvojitele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 dirty="0">
                          <a:effectLst/>
                        </a:rPr>
                        <a:t>nádstavba pro pěstouny na přechodnou dobu</a:t>
                      </a:r>
                      <a:endParaRPr lang="pl-PL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přepokládané datum zahájení základního přípravného kurz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přepokládané datum ukončení základního přípravného kurzu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rozvržení termínů (všední dny, víkendy, kombinace)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jazyk ve kterém bude přípravný kurz veden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 dirty="0">
                          <a:effectLst/>
                        </a:rPr>
                        <a:t>poznámky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extLst>
                  <a:ext uri="{0D108BD9-81ED-4DB2-BD59-A6C34878D82A}">
                    <a16:rowId xmlns:a16="http://schemas.microsoft.com/office/drawing/2014/main" val="887375183"/>
                  </a:ext>
                </a:extLst>
              </a:tr>
              <a:tr h="34367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Olomoucký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ano</a:t>
                      </a:r>
                      <a:endParaRPr lang="cs-CZ" sz="1000" b="0" i="0" u="none" strike="noStrike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4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Super naděje, p. o.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Havířov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Martina Pilná, 7121 345 654, m.pilna@supernadeje.cz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sng" strike="noStrike">
                          <a:effectLst/>
                          <a:hlinkClick r:id="rId2"/>
                        </a:rPr>
                        <a:t>www.ahoj.cz</a:t>
                      </a:r>
                      <a:endParaRPr lang="cs-CZ" sz="10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ano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ano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01.11.2024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01.02.2024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kombinace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u="none" strike="noStrike">
                          <a:effectLst/>
                        </a:rPr>
                        <a:t> 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3292165155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1694348773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878850356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2692508813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444885736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1301707111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1897319883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4043504444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sng" strike="noStrike">
                          <a:effectLst/>
                        </a:rPr>
                        <a:t> </a:t>
                      </a:r>
                      <a:endParaRPr lang="cs-CZ" sz="6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600" u="none" strike="noStrike">
                          <a:effectLst/>
                        </a:rPr>
                        <a:t> </a:t>
                      </a:r>
                      <a:endParaRPr lang="cs-CZ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3076771641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1921332113"/>
                  </a:ext>
                </a:extLst>
              </a:tr>
              <a:tr h="202162"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43" marR="6043" marT="6043" marB="0" anchor="b"/>
                </a:tc>
                <a:extLst>
                  <a:ext uri="{0D108BD9-81ED-4DB2-BD59-A6C34878D82A}">
                    <a16:rowId xmlns:a16="http://schemas.microsoft.com/office/drawing/2014/main" val="1034662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4706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638" y="594106"/>
            <a:ext cx="10383266" cy="1148101"/>
          </a:xfrm>
        </p:spPr>
        <p:txBody>
          <a:bodyPr>
            <a:normAutofit/>
          </a:bodyPr>
          <a:lstStyle/>
          <a:p>
            <a:pPr algn="ctr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Seznam pověřených osob, které poskytují 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Psychické způsobilosti žadatelů o zařazení do evidence žadatelů a zájemců o osvojení nebo pěstounskou péči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95" y="1797905"/>
            <a:ext cx="9526632" cy="4379057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24</a:t>
            </a:fld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A05260E-7F32-6A83-DFAF-43F723926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36" y="1921595"/>
            <a:ext cx="8802328" cy="3867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8252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9AD1B78-25BA-BACD-D4BD-708E5311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83B37-4A52-493B-9BAC-C23427F698BA}" type="datetime1">
              <a:rPr lang="cs-CZ" smtClean="0"/>
              <a:t>19.02.2025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BFB88D5-1365-5BE0-5E55-B835328FE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0645BEE-52AB-0CA7-B5BB-678DCE53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25</a:t>
            </a:fld>
            <a:endParaRPr lang="cs-CZ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5152484C-12D7-BAC5-AFD8-D867904946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167972"/>
              </p:ext>
            </p:extLst>
          </p:nvPr>
        </p:nvGraphicFramePr>
        <p:xfrm>
          <a:off x="838200" y="914400"/>
          <a:ext cx="10515598" cy="4091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6687">
                  <a:extLst>
                    <a:ext uri="{9D8B030D-6E8A-4147-A177-3AD203B41FA5}">
                      <a16:colId xmlns:a16="http://schemas.microsoft.com/office/drawing/2014/main" val="3793120512"/>
                    </a:ext>
                  </a:extLst>
                </a:gridCol>
                <a:gridCol w="706687">
                  <a:extLst>
                    <a:ext uri="{9D8B030D-6E8A-4147-A177-3AD203B41FA5}">
                      <a16:colId xmlns:a16="http://schemas.microsoft.com/office/drawing/2014/main" val="3854290664"/>
                    </a:ext>
                  </a:extLst>
                </a:gridCol>
                <a:gridCol w="706687">
                  <a:extLst>
                    <a:ext uri="{9D8B030D-6E8A-4147-A177-3AD203B41FA5}">
                      <a16:colId xmlns:a16="http://schemas.microsoft.com/office/drawing/2014/main" val="8488627"/>
                    </a:ext>
                  </a:extLst>
                </a:gridCol>
                <a:gridCol w="706687">
                  <a:extLst>
                    <a:ext uri="{9D8B030D-6E8A-4147-A177-3AD203B41FA5}">
                      <a16:colId xmlns:a16="http://schemas.microsoft.com/office/drawing/2014/main" val="1256087756"/>
                    </a:ext>
                  </a:extLst>
                </a:gridCol>
                <a:gridCol w="2112800">
                  <a:extLst>
                    <a:ext uri="{9D8B030D-6E8A-4147-A177-3AD203B41FA5}">
                      <a16:colId xmlns:a16="http://schemas.microsoft.com/office/drawing/2014/main" val="3170656646"/>
                    </a:ext>
                  </a:extLst>
                </a:gridCol>
                <a:gridCol w="905856">
                  <a:extLst>
                    <a:ext uri="{9D8B030D-6E8A-4147-A177-3AD203B41FA5}">
                      <a16:colId xmlns:a16="http://schemas.microsoft.com/office/drawing/2014/main" val="3396457568"/>
                    </a:ext>
                  </a:extLst>
                </a:gridCol>
                <a:gridCol w="876693">
                  <a:extLst>
                    <a:ext uri="{9D8B030D-6E8A-4147-A177-3AD203B41FA5}">
                      <a16:colId xmlns:a16="http://schemas.microsoft.com/office/drawing/2014/main" val="2086994551"/>
                    </a:ext>
                  </a:extLst>
                </a:gridCol>
                <a:gridCol w="829559">
                  <a:extLst>
                    <a:ext uri="{9D8B030D-6E8A-4147-A177-3AD203B41FA5}">
                      <a16:colId xmlns:a16="http://schemas.microsoft.com/office/drawing/2014/main" val="3265908941"/>
                    </a:ext>
                  </a:extLst>
                </a:gridCol>
                <a:gridCol w="1018095">
                  <a:extLst>
                    <a:ext uri="{9D8B030D-6E8A-4147-A177-3AD203B41FA5}">
                      <a16:colId xmlns:a16="http://schemas.microsoft.com/office/drawing/2014/main" val="4114835517"/>
                    </a:ext>
                  </a:extLst>
                </a:gridCol>
                <a:gridCol w="1074655">
                  <a:extLst>
                    <a:ext uri="{9D8B030D-6E8A-4147-A177-3AD203B41FA5}">
                      <a16:colId xmlns:a16="http://schemas.microsoft.com/office/drawing/2014/main" val="2824611416"/>
                    </a:ext>
                  </a:extLst>
                </a:gridCol>
                <a:gridCol w="871192">
                  <a:extLst>
                    <a:ext uri="{9D8B030D-6E8A-4147-A177-3AD203B41FA5}">
                      <a16:colId xmlns:a16="http://schemas.microsoft.com/office/drawing/2014/main" val="3671985730"/>
                    </a:ext>
                  </a:extLst>
                </a:gridCol>
              </a:tblGrid>
              <a:tr h="520319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cs-CZ" sz="900" u="none" strike="noStrike">
                          <a:effectLst/>
                        </a:rPr>
                        <a:t>Kontaktujte osobu, u které chcete být psychologicky posouzeni k přijetí dítěte do náhradní rodinné péče</a:t>
                      </a:r>
                      <a:endParaRPr lang="cs-CZ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718447613"/>
                  </a:ext>
                </a:extLst>
              </a:tr>
              <a:tr h="100509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kraj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název organizace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jméno posuzující osoby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místo realizace posouzení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kontaktní osoba, telefon, e-mail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odkaz na web poskytovatele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posouzení dětí žijících v rodině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výhradně osobní posouzení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kombinace osobního a online posouzení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jazyk, ve kterém je možné posouzení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poznámky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extLst>
                  <a:ext uri="{0D108BD9-81ED-4DB2-BD59-A6C34878D82A}">
                    <a16:rowId xmlns:a16="http://schemas.microsoft.com/office/drawing/2014/main" val="4202194270"/>
                  </a:ext>
                </a:extLst>
              </a:tr>
              <a:tr h="36866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Olomoucký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Super naděje, p. o.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Petr Pan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Havířov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Martina Pilná, 7121 345 654, m.pilna@supernadeje.cz 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sng" strike="noStrike">
                          <a:effectLst/>
                          <a:hlinkClick r:id="rId2"/>
                        </a:rPr>
                        <a:t>www.ahoj.cz</a:t>
                      </a:r>
                      <a:endParaRPr lang="cs-CZ" sz="14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ne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ano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ano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u="none" strike="noStrike" dirty="0">
                          <a:effectLst/>
                        </a:rPr>
                        <a:t> 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1420925492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2452117677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1819290233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4211672760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3635136841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 dirty="0">
                          <a:effectLst/>
                        </a:rPr>
                        <a:t> 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1571176802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986578339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2326321289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sng" strike="noStrike">
                          <a:effectLst/>
                        </a:rPr>
                        <a:t> </a:t>
                      </a:r>
                      <a:endParaRPr lang="cs-CZ" sz="8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u="none" strike="noStrike">
                          <a:effectLst/>
                        </a:rPr>
                        <a:t> 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4046369906"/>
                  </a:ext>
                </a:extLst>
              </a:tr>
              <a:tr h="213245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62" marR="7262" marT="7262" marB="0" anchor="b"/>
                </a:tc>
                <a:extLst>
                  <a:ext uri="{0D108BD9-81ED-4DB2-BD59-A6C34878D82A}">
                    <a16:rowId xmlns:a16="http://schemas.microsoft.com/office/drawing/2014/main" val="310532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22962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638" y="594106"/>
            <a:ext cx="10383266" cy="1148101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Seznam pověřených osob, které poskytují 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Přípravy k přijetí dítěte, kterému je třeba zajistit péči v náhradním rodinném prostředí formou osvojení nebo pěstounské péče</a:t>
            </a:r>
            <a:b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95" y="1797905"/>
            <a:ext cx="9526632" cy="4379057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26</a:t>
            </a:fld>
            <a:endParaRPr lang="cs-CZ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AF66D586-DA8F-1B97-60FE-4C92409038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1467" y="2067909"/>
            <a:ext cx="9069066" cy="3696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390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4106"/>
            <a:ext cx="9869680" cy="1148101"/>
          </a:xfrm>
        </p:spPr>
        <p:txBody>
          <a:bodyPr>
            <a:normAutofit/>
          </a:bodyPr>
          <a:lstStyle/>
          <a:p>
            <a:pPr algn="ctr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Seznam pověřených osob, které poskytují posouzení 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Psychické způsobilosti žadatelů o zařazení do evidence žadatelů a zájemců o osvojení nebo pěstounskou péči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4095" y="1797905"/>
            <a:ext cx="9526632" cy="425251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cs-CZ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27</a:t>
            </a:fld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0902BC9-4D7A-91EF-6253-D3673A213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520" y="2414062"/>
            <a:ext cx="9030960" cy="376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583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 fontScale="90000"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Rozsah náhrady nákladů za provedení přípravy nebo posouzení psychické způsobilosti při zprostředkování osvojení nebo pěstounské péče</a:t>
            </a:r>
            <a:endParaRPr lang="cs-CZ" sz="2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5d Vyhlášky 477/2024 Sb.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věřené osobě se….  hradí ekonomicky oprávněné náklady…</a:t>
            </a:r>
          </a:p>
          <a:p>
            <a:pPr marL="685800" indent="-457200" algn="just">
              <a:lnSpc>
                <a:spcPct val="100000"/>
              </a:lnSpc>
              <a:spcAft>
                <a:spcPts val="0"/>
              </a:spcAft>
              <a:buAutoNum type="alphaLcParenR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 provedení přípravy zájemce k přijetí dítěte do rodiny, jeho manžela, partnera nebo druha, nejvýše však v částce</a:t>
            </a:r>
          </a:p>
          <a:p>
            <a:pPr marL="685800" indent="-457200" algn="just">
              <a:lnSpc>
                <a:spcPct val="100000"/>
              </a:lnSpc>
              <a:spcAft>
                <a:spcPts val="0"/>
              </a:spcAft>
              <a:buAutoNum type="arabicPeriod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9 800 Kč za přípravu žadatele o zprostředkování osvojení nebo pěstounské péče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jeho manžela, partnera nebo druha,</a:t>
            </a:r>
          </a:p>
          <a:p>
            <a:pPr marL="685800" indent="-457200" algn="just">
              <a:lnSpc>
                <a:spcPct val="100000"/>
              </a:lnSpc>
              <a:spcAft>
                <a:spcPts val="0"/>
              </a:spcAft>
              <a:buAutoNum type="arabicPeriod"/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12 200 Kč za přípravu žadatele o zařazení do evidence osob, které mohou vykonávat PPPD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manžela, partnera nebo druha</a:t>
            </a:r>
          </a:p>
          <a:p>
            <a:pPr marL="685800" indent="-457200" algn="just">
              <a:lnSpc>
                <a:spcPct val="100000"/>
              </a:lnSpc>
              <a:spcAft>
                <a:spcPts val="0"/>
              </a:spcAft>
              <a:buAutoNum type="arabicPeriod"/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300 Kč za přípravu dítěte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 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vypracování posudku o psychické způsobilosti k přijetí dítěte do rodiny, nejvýše však v částce 7 700 Kč za dospělou osobu a 3 200 Kč za dítě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6767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 fontScale="90000"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Rozsah náhrady nákladů za provedení přípravy nebo posouzení psychické způsobilosti při zprostředkování osvojení nebo pěstounské péče</a:t>
            </a:r>
            <a:endParaRPr lang="cs-CZ" sz="27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602" y="1527859"/>
            <a:ext cx="9340553" cy="4189278"/>
          </a:xfrm>
        </p:spPr>
        <p:txBody>
          <a:bodyPr>
            <a:noAutofit/>
          </a:bodyPr>
          <a:lstStyle/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Proplácení nákladů pověřené osobě</a:t>
            </a:r>
          </a:p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endParaRPr lang="cs-CZ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8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???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0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3941473-911B-4DE9-97C3-8116D9936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1" b="1747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BCB027-334E-4DC5-9234-602ACCB863DB}"/>
              </a:ext>
            </a:extLst>
          </p:cNvPr>
          <p:cNvSpPr txBox="1"/>
          <p:nvPr/>
        </p:nvSpPr>
        <p:spPr>
          <a:xfrm>
            <a:off x="668675" y="2609519"/>
            <a:ext cx="10854649" cy="1288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br>
              <a:rPr lang="cs-CZ" b="1" dirty="0">
                <a:effectLst/>
              </a:rPr>
            </a:br>
            <a:br>
              <a:rPr lang="cs-CZ" b="1" dirty="0"/>
            </a:br>
            <a:endParaRPr lang="cs-CZ" b="1" dirty="0"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BE4C85-E791-405C-9B59-083631C0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825" y="448058"/>
            <a:ext cx="9765175" cy="558940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o zařazení do evidence žadatelů – náležitosti žádosti</a:t>
            </a:r>
            <a:endParaRPr lang="cs-CZ" sz="2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EC74F1-9A96-4E81-92CE-584A31CE7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2825" y="1006997"/>
            <a:ext cx="9765175" cy="4881055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Žádost o zařazení do evidence osob vhodných stát se osvojiteli nebo pěstouny </a:t>
            </a:r>
          </a:p>
          <a:p>
            <a:pPr marL="457200" indent="635" algn="just">
              <a:lnSpc>
                <a:spcPct val="107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informaci, zda se, pokud nejde o občany České republiky, žadatel, jeho manžel, partner, druh, dítě nebo jiná osoba tvořící s žadatelem rodinnou domácnost od dovršení patnáctého roku věku zdržovali nepřetržitě déle než 3 měsíce v jiném členském státě Evropské unie nebo ve Spojeném království Velké Británie a Severního Irska a ve kterých z těchto států,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7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f)</a:t>
            </a: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souhlas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žadatele, jeho manžela, partnera nebo druha, který žije s žadatelem v rodinné domácnosti, </a:t>
            </a: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zproštěním povinnosti pověřené osoby zachovávat mlčenlivost o skutečnostech, o nichž se dozvěděla v souvislosti s přípravo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 žadatele, jeho manžela, partnera nebo druha, který žije s žadatelem v rodinné domácnosti, k přijetí dítěte do rodiny, vůči orgánům sociálně-právní ochrany, které vedou řízení o zařazení do evidence žadatelů, </a:t>
            </a:r>
          </a:p>
          <a:p>
            <a:pPr marL="457200" indent="635" algn="just">
              <a:lnSpc>
                <a:spcPct val="107000"/>
              </a:lnSpc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</a:t>
            </a: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souhlas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žadatele </a:t>
            </a: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zproštěním povinnosti pověřené osoby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zachovávat mlčenlivost o skutečnostech, o nichž se dozvěděla </a:t>
            </a: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souvislosti s posuzováním psychické způsobilosti žadatele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vůči orgánům sociálně-právní ochrany, které vedou řízení o zařazení do evidence žadatelů.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 lvl="2" algn="just">
              <a:lnSpc>
                <a:spcPct val="100000"/>
              </a:lnSpc>
            </a:pPr>
            <a:endParaRPr lang="cs-CZ" sz="2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5739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Strategie péče o ohrožené dětí - KHK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609162" cy="4649105"/>
          </a:xfrm>
        </p:spPr>
        <p:txBody>
          <a:bodyPr>
            <a:noAutofit/>
          </a:bodyPr>
          <a:lstStyle/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b="1" dirty="0">
                <a:solidFill>
                  <a:srgbClr val="1315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Zlepšit nabídku odlehčovacích služeb 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solidFill>
                  <a:srgbClr val="1315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Cíl: v</a:t>
            </a:r>
            <a:r>
              <a:rPr lang="cs-CZ" sz="2400" dirty="0">
                <a:solidFill>
                  <a:srgbClr val="1315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ede to k tomu, že je potřeba mít odlehčovací službu  – únava pěstounů; malá podpora pěstounů; hlavně selhávání příbuzenské PP; cílem je najít okamžitý a účinný nástroj před vyhořením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endParaRPr lang="cs-CZ" sz="2400" dirty="0">
              <a:solidFill>
                <a:srgbClr val="1315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solidFill>
                  <a:srgbClr val="1315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Možné řešení: oslovení PPPD, které jsou v evidenci, ale mají přerušený výkon PPPD a ověření jejich zájmu o tento typ pomoci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endParaRPr lang="cs-CZ" sz="2400" dirty="0">
              <a:solidFill>
                <a:srgbClr val="1315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solidFill>
                  <a:srgbClr val="1315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Názory doprovázejících organizací?   </a:t>
            </a:r>
            <a:endParaRPr lang="cs-CZ" sz="2400" b="1" dirty="0">
              <a:solidFill>
                <a:srgbClr val="13155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34678" y="6356350"/>
            <a:ext cx="4018722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992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222215-0BD8-D422-8756-72A96D829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péče o ohrožené děti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36CBDD-71CC-D31B-F7CE-ADB75F512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Sdělení počtu pěstounských rodin, ze kterých byly děti předány do ústavních zařízení – neúspěšná PP</a:t>
            </a:r>
          </a:p>
          <a:p>
            <a:r>
              <a:rPr lang="cs-CZ" dirty="0"/>
              <a:t>Zjišťujeme informace za rok 2024</a:t>
            </a:r>
          </a:p>
          <a:p>
            <a:r>
              <a:rPr lang="cs-CZ" dirty="0"/>
              <a:t>Příčiny ukončení  péče v </a:t>
            </a:r>
            <a:r>
              <a:rPr lang="cs-CZ"/>
              <a:t>pěstounských rodinách</a:t>
            </a:r>
            <a:endParaRPr lang="cs-CZ" dirty="0"/>
          </a:p>
          <a:p>
            <a:endParaRPr lang="cs-CZ" dirty="0"/>
          </a:p>
          <a:p>
            <a:r>
              <a:rPr lang="cs-CZ" dirty="0"/>
              <a:t>Sdělení informací na adresu: </a:t>
            </a:r>
            <a:r>
              <a:rPr lang="cs-CZ" sz="18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2"/>
              </a:rPr>
              <a:t>imatousova@khk.cz</a:t>
            </a:r>
            <a:r>
              <a:rPr lang="cs-CZ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&gt;</a:t>
            </a:r>
          </a:p>
          <a:p>
            <a:r>
              <a:rPr lang="cs-CZ" dirty="0"/>
              <a:t>Termín do 20.3.2025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2AC0D0-AA94-062F-129A-AAEF91638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39B9A7-E74E-B87A-F26A-CE4B4982C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CC546A-B444-887B-6AAF-1C4C2465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77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3941473-911B-4DE9-97C3-8116D9936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1" b="1747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BCB027-334E-4DC5-9234-602ACCB863DB}"/>
              </a:ext>
            </a:extLst>
          </p:cNvPr>
          <p:cNvSpPr txBox="1"/>
          <p:nvPr/>
        </p:nvSpPr>
        <p:spPr>
          <a:xfrm>
            <a:off x="668675" y="2609519"/>
            <a:ext cx="10854649" cy="1288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br>
              <a:rPr lang="cs-CZ" b="1" dirty="0">
                <a:effectLst/>
              </a:rPr>
            </a:br>
            <a:br>
              <a:rPr lang="cs-CZ" b="1" dirty="0"/>
            </a:br>
            <a:endParaRPr lang="cs-CZ" b="1" dirty="0"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BE4C85-E791-405C-9B59-083631C0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825" y="448058"/>
            <a:ext cx="9765175" cy="558940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o zařazení do evidence žadatelů – náležitosti žádosti</a:t>
            </a:r>
            <a:endParaRPr lang="cs-CZ" sz="2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EC74F1-9A96-4E81-92CE-584A31CE7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2825" y="914400"/>
            <a:ext cx="9765175" cy="4939469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07000"/>
              </a:lnSpc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 žádosti o zařazení do evidence žadatelů žadatel přiloží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7000"/>
              </a:lnSpc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a) </a:t>
            </a:r>
            <a:r>
              <a:rPr lang="cs-CZ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lékařský posudek 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zdravotní způsobilosti nebo o zdravotním stavu ne starší než 3 měsíce vydaný podle zvláštního právního předpisu, </a:t>
            </a:r>
            <a:r>
              <a:rPr lang="cs-CZ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jenž zahrnuje posouzení, zda zdravotní stav žadatele z hlediska duševního, tělesného a smyslového nebrání dlouhodobé péči o dítě,</a:t>
            </a:r>
            <a:endParaRPr lang="cs-CZ" sz="20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7000"/>
              </a:lnSpc>
              <a:spcAft>
                <a:spcPts val="800"/>
              </a:spcAft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opis nebo jiný rovnocenný doklad z evidence obdobné rejstříku trestů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vedené v jiném státu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než je stát uvedený v odstavci 2 písm. e), ve kterém se žadatel, jeho manžel, partner, druh, dítě a jiné osoby tvořící s žadatelem rodinnou domácnost zdržovali od dovršení patnáctého roku věku nepřetržitě déle než 3 měsíce, který nesmí být starší než 3 měsíce;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případě, že cizí stát opis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 evidence trestů nebo jiný rovnocenný doklad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nevydává, odmítá jej žadateli nebo jiné s ním posuzované osobě vydat nebo je jeho opatření spojeno s těžko překonatelnou překážkou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může žadatel nebo jiná s ním posuzovaná osoba doklad takového státu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nahradit svým čestným prohlášením, </a:t>
            </a:r>
            <a:r>
              <a:rPr lang="cs-CZ" sz="20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58775" lvl="2" algn="just">
              <a:lnSpc>
                <a:spcPct val="100000"/>
              </a:lnSpc>
            </a:pPr>
            <a:endParaRPr lang="cs-CZ" sz="2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084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83941473-911B-4DE9-97C3-8116D9936F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11" b="1747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BCB027-334E-4DC5-9234-602ACCB863DB}"/>
              </a:ext>
            </a:extLst>
          </p:cNvPr>
          <p:cNvSpPr txBox="1"/>
          <p:nvPr/>
        </p:nvSpPr>
        <p:spPr>
          <a:xfrm>
            <a:off x="668675" y="2609519"/>
            <a:ext cx="10854649" cy="1288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br>
              <a:rPr lang="cs-CZ" b="1" dirty="0">
                <a:effectLst/>
              </a:rPr>
            </a:br>
            <a:br>
              <a:rPr lang="cs-CZ" b="1" dirty="0"/>
            </a:br>
            <a:endParaRPr lang="cs-CZ" b="1" dirty="0">
              <a:cs typeface="Arial" panose="020B0604020202020204" pitchFamily="34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BE4C85-E791-405C-9B59-083631C09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2825" y="448058"/>
            <a:ext cx="9765175" cy="558940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Řízení o zařazení do evidence žadatelů – náležitosti žádosti</a:t>
            </a:r>
            <a:endParaRPr lang="cs-CZ" sz="28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AEC74F1-9A96-4E81-92CE-584A31CE7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675" y="914400"/>
            <a:ext cx="9999325" cy="5602147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 žádosti o zařazení do evidence žadatelů žadatel přiloží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635" algn="just">
              <a:lnSpc>
                <a:spcPct val="106000"/>
              </a:lnSpc>
              <a:spcAft>
                <a:spcPts val="800"/>
              </a:spcAft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dotazník o sociálních a rodinných poměrech, o zdravotním stavu a motivaci žadatele a osob podle odstavce 2 písm. b) k podání žádosti o zařazení do evidence žadatelů na tiskopisu předepsaném ministerstvem</a:t>
            </a:r>
          </a:p>
          <a:p>
            <a:pPr marL="457200" indent="635" algn="just">
              <a:lnSpc>
                <a:spcPct val="107000"/>
              </a:lnSpc>
            </a:pPr>
            <a:endParaRPr lang="cs-CZ" sz="2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7000"/>
              </a:lnSpc>
            </a:pPr>
            <a:endParaRPr lang="cs-CZ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635" algn="just">
              <a:lnSpc>
                <a:spcPct val="107000"/>
              </a:lnSpc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 </a:t>
            </a:r>
            <a:r>
              <a:rPr lang="cs-CZ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 zprostředkování osvojení nebo pěstounské péče je povinen </a:t>
            </a:r>
            <a:r>
              <a:rPr lang="cs-CZ" sz="2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během řízení o zařazení do evidence žadatelů ohlásit krajskému úřadu všechny změny rozhodné pro zprostředkování osvojení nebo pěstounské péče bez zbytečného odkladu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zejména je povinen oznámit, že mu bylo jako jiné osobě odpovědné za výchovu dítěte svěřeno soudem do péče dítě nebo že se stal osvojitelem.</a:t>
            </a:r>
          </a:p>
          <a:p>
            <a:pPr marL="358775" lvl="2" algn="just">
              <a:lnSpc>
                <a:spcPct val="100000"/>
              </a:lnSpc>
            </a:pPr>
            <a:endParaRPr lang="cs-CZ" sz="26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F3CAC7AA-4E18-9465-0208-AE48386ECE39}"/>
              </a:ext>
            </a:extLst>
          </p:cNvPr>
          <p:cNvSpPr/>
          <p:nvPr/>
        </p:nvSpPr>
        <p:spPr bwMode="auto">
          <a:xfrm>
            <a:off x="2086350" y="3253541"/>
            <a:ext cx="6737684" cy="689075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08000" tIns="54000" rIns="108000" bIns="54000" numCol="1" spcCol="72000" rtlCol="0" anchor="ctr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Dotazník je přílohou č. 8 novelizované vyhlášky</a:t>
            </a:r>
          </a:p>
        </p:txBody>
      </p:sp>
    </p:spTree>
    <p:extLst>
      <p:ext uri="{BB962C8B-B14F-4D97-AF65-F5344CB8AC3E}">
        <p14:creationId xmlns:p14="http://schemas.microsoft.com/office/powerpoint/2010/main" val="3435856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9"/>
            <a:ext cx="9980776" cy="436874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23d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po doručení stejnopisu spisové dokumentace 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žadateli</a:t>
            </a: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přezkoumá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zda tato dokumentace obsahuje všechny náležitosti a zda netrpí jinými vadami;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neobsahuje-li tato dokumentace o žadateli všechny náležitosti nebo trpí jinými vadami,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pracovních dnů 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ode dne doručení této dokumentace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vyzve žadatele k odstranění nedostatků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žádosti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nebo dožádá 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obecní úřad obce s rozšířenou působností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doplnění jím označených podkladů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cs-CZ" sz="2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Lhůta 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vydání rozhodnutí o zařazení do evidence žadatelů </a:t>
            </a: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začíná běžet  dnem doručení stejnopisu spisové dokumentace krajskému úřadu</a:t>
            </a:r>
            <a:r>
              <a:rPr lang="cs-CZ" sz="2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(3) </a:t>
            </a: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řízení o zařazení do evidence žadatelů </a:t>
            </a:r>
            <a:r>
              <a:rPr lang="cs-CZ" sz="2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vždy</a:t>
            </a: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nařídí ústní jednání</a:t>
            </a: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81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9989321" cy="4649105"/>
          </a:xfrm>
        </p:spPr>
        <p:txBody>
          <a:bodyPr>
            <a:normAutofit fontScale="85000" lnSpcReduction="20000"/>
          </a:bodyPr>
          <a:lstStyle/>
          <a:p>
            <a:pPr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			§ 23d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(4)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 řízení o zařazení žadatele do evidence žadatelů se zjišťuje</a:t>
            </a: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zda žadatel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skýtá záruky řádné péče o dítě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bezúhonnost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žadatele, jeho manžela, partnera, druha, dítěte a jiné osoby tvořící s žadatelem rodinnou domácnost,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zda zdravotní stav žadatele nebude ve značné míře omezovat péči o dítě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cs-C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spolehlivost žadatele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§ 23e odst. 2,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motivace žadatele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která ho vedla k žádosti o zařazení do evidence žadatelů,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schopnost dětí žijících v domácnosti žadatele přijmout dítě do rodiny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stabilita manželského vztahu nebo jiného obdobného vztahu žadatele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prostředí žadatele, zvláště bydlení a domácnost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Aft>
                <a:spcPts val="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i)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další skutečnosti rozhodné pro osvojení dítěte nebo jeho svěření do pěstounské péče.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001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858"/>
            <a:ext cx="10117508" cy="4649105"/>
          </a:xfrm>
        </p:spPr>
        <p:txBody>
          <a:bodyPr>
            <a:normAutofit/>
          </a:bodyPr>
          <a:lstStyle/>
          <a:p>
            <a:pPr indent="0" algn="ctr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23e</a:t>
            </a:r>
          </a:p>
          <a:p>
            <a:pPr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(1) „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Bezúhonnost“</a:t>
            </a:r>
            <a:r>
              <a:rPr lang="cs-CZ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22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Posouzení spolehlivosti žadatele spočívá v posouzení dalších osobnostních předpokladů žadatele pro péči o dítě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přitom se přihlíží též k odsouzením za trestné činy neuvedené v odstavci 1, k již zahlazeným odsouzením a k opisu z evidence přestupků.</a:t>
            </a: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(3) Za účelem zjištění bezúhonnosti podle odstavce 1 a spolehlivosti podle odstavce 2 si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krajský úřad </a:t>
            </a:r>
            <a:r>
              <a:rPr lang="cs-CZ" sz="22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vyžádá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zvláštního právního předpisu</a:t>
            </a:r>
            <a:r>
              <a:rPr lang="cs-CZ" sz="2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28a) </a:t>
            </a:r>
            <a:r>
              <a:rPr lang="cs-CZ" sz="2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opis z rejstříku trestů a opis z evidence přestupků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28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BF669C-03F3-FF61-754A-B7C347F4B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2343"/>
          </a:xfrm>
        </p:spPr>
        <p:txBody>
          <a:bodyPr>
            <a:normAutofit/>
          </a:bodyPr>
          <a:lstStyle/>
          <a:p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Postup krajského úřadu v řízení o zařazení do evidence žadatelů</a:t>
            </a:r>
            <a:endParaRPr lang="cs-CZ" sz="28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B061BF-2755-4120-059C-2A14F5D27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675" y="1527859"/>
            <a:ext cx="10058400" cy="436874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lnSpc>
                <a:spcPct val="106000"/>
              </a:lnSpc>
              <a:spcAft>
                <a:spcPts val="800"/>
              </a:spcAft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23f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AutoNum type="arabicParenBoth"/>
            </a:pPr>
            <a:r>
              <a:rPr lang="cs-CZ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výzvu krajského úřadu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žadatel povinen zúčastnit se přípravy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přijetí dítěte do rodiny podle § 44 a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doložit doklad o absolvování přípravy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 přijetí dítěte do rodiny (dále jen „doklad o přípravě k přijetí dítěte do rodiny“).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Součástí této výzvy je </a:t>
            </a:r>
            <a:r>
              <a:rPr lang="cs-CZ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určení osob</a:t>
            </a:r>
            <a:r>
              <a:rPr lang="cs-CZ" sz="24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podle § 44 odst. 1,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které se mají přípravy zúčastnit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cs-CZ" sz="24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vyrozumění žadatele o možnostech a způsobech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provádění přípravy pověřenými osobami na území kraje nebo o možnosti zúčastnit se přípravy k přijetí dítěte do rodiny u pověřené osoby poskytující sociálně-právní ochranu v jiném kraji a o možnosti zprostředkování kontaktu s pověřenými osobami provádějícími přípravy k přijetí dítěte do rodiny.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6000"/>
              </a:lnSpc>
              <a:spcAft>
                <a:spcPts val="800"/>
              </a:spcAft>
              <a:buAutoNum type="arabicParenBoth"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Časový rozsah přípravy u žadatele, jeho manžela, partnera nebo druha, kteří přípravu k přijetí dítěte do rodiny již jednou dokončili, může krajský úřad ve výzvě podle odstavce 1 snížit, nebo může na místo toho žadateli sdělit, že od splnění povinnosti doložit doklad o přípravě k přijetí dítěte do rodiny upouští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274D26-AB4B-BC40-6FA1-9F2EE4483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E1F9B-F56B-424D-B206-E1BA34A647B9}" type="datetime1">
              <a:rPr lang="cs-CZ" smtClean="0"/>
              <a:t>19.02.2025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09978D-E2BC-E1EF-FEDC-042D95151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2E3F47-799A-9267-7BD1-8DABE7EF5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1751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Vlastní 5">
      <a:dk1>
        <a:srgbClr val="030452"/>
      </a:dk1>
      <a:lt1>
        <a:sysClr val="window" lastClr="FFFFFF"/>
      </a:lt1>
      <a:dk2>
        <a:srgbClr val="44546A"/>
      </a:dk2>
      <a:lt2>
        <a:srgbClr val="E7E6E6"/>
      </a:lt2>
      <a:accent1>
        <a:srgbClr val="F8263E"/>
      </a:accent1>
      <a:accent2>
        <a:srgbClr val="030452"/>
      </a:accent2>
      <a:accent3>
        <a:srgbClr val="7F7F7F"/>
      </a:accent3>
      <a:accent4>
        <a:srgbClr val="70AD47"/>
      </a:accent4>
      <a:accent5>
        <a:srgbClr val="FFC000"/>
      </a:accent5>
      <a:accent6>
        <a:srgbClr val="C490AA"/>
      </a:accent6>
      <a:hlink>
        <a:srgbClr val="0563C1"/>
      </a:hlink>
      <a:folHlink>
        <a:srgbClr val="954F72"/>
      </a:folHlink>
    </a:clrScheme>
    <a:fontScheme name="Vlastní 2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1" id="{DE84DDEE-C355-432A-8933-5D1705672AA1}" vid="{7424F820-BA47-49AE-980C-9B87A37F9F8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4006</TotalTime>
  <Words>3648</Words>
  <Application>Microsoft Office PowerPoint</Application>
  <PresentationFormat>Širokoúhlá obrazovka</PresentationFormat>
  <Paragraphs>483</Paragraphs>
  <Slides>31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Calibri</vt:lpstr>
      <vt:lpstr>Franklin Gothic Book</vt:lpstr>
      <vt:lpstr>Franklin Gothic Demi</vt:lpstr>
      <vt:lpstr>Times New Roman</vt:lpstr>
      <vt:lpstr>Wingdings</vt:lpstr>
      <vt:lpstr>Motiv1</vt:lpstr>
      <vt:lpstr>Porada pro pověřené osoby a doprovázející OSPOD</vt:lpstr>
      <vt:lpstr>Řízení o zařazení do evidence žadatelů – náležitosti žádosti</vt:lpstr>
      <vt:lpstr>Řízení o zařazení do evidence žadatelů – náležitosti žádosti</vt:lpstr>
      <vt:lpstr>Řízení o zařazení do evidence žadatelů – náležitosti žádosti</vt:lpstr>
      <vt:lpstr>Řízení o zařazení do evidence žadatelů – náležitosti žádosti</vt:lpstr>
      <vt:lpstr>Postup krajského úřadu v řízení o zařazení do evidence žadatelů</vt:lpstr>
      <vt:lpstr>Postup krajského úřadu v řízení o zařazení do evidence žadatelů</vt:lpstr>
      <vt:lpstr>Postup krajského úřadu v řízení o zařazení do evidence žadatelů</vt:lpstr>
      <vt:lpstr>Postup krajského úřadu v řízení o zařazení do evidence žadatelů</vt:lpstr>
      <vt:lpstr>Postup krajského úřadu v řízení o zařazení do evidence žadatelů</vt:lpstr>
      <vt:lpstr>Příprava k přijetí dítěte do rodiny</vt:lpstr>
      <vt:lpstr>Příprava k přijetí dítěte do rodiny</vt:lpstr>
      <vt:lpstr>Posudek o psychické způsobilosti - stanovení okruhu skutečností  - zkušenosti z pilotáže</vt:lpstr>
      <vt:lpstr>Posudek o psychické způsobilosti</vt:lpstr>
      <vt:lpstr>Posudek o psychické způsobilosti</vt:lpstr>
      <vt:lpstr> Posudek o psychické způsobilosti - stanovení okruhu skutečností                                - zkušenosti    z pilotáže</vt:lpstr>
      <vt:lpstr> Posudek o psychické způsobilosti</vt:lpstr>
      <vt:lpstr> Postup krajského úřadu v řízení o zařazení do evidence žadatelů</vt:lpstr>
      <vt:lpstr> Vyřazení z evidence žadatelů - druhožadatelé</vt:lpstr>
      <vt:lpstr> Pověření k psychologickému posouzení</vt:lpstr>
      <vt:lpstr> Pověření k psychologickému posouzení</vt:lpstr>
      <vt:lpstr> Seznam pověřených osob, které poskytují Přípravy k přijetí dítěte, kterému je třeba zajistit péči v náhradním rodinném prostředí formou osvojení nebo pěstounské péče</vt:lpstr>
      <vt:lpstr>Prezentace aplikace PowerPoint</vt:lpstr>
      <vt:lpstr>Seznam pověřených osob, které poskytují Psychické způsobilosti žadatelů o zařazení do evidence žadatelů a zájemců o osvojení nebo pěstounskou péči</vt:lpstr>
      <vt:lpstr>Prezentace aplikace PowerPoint</vt:lpstr>
      <vt:lpstr> Seznam pověřených osob, které poskytují Přípravy k přijetí dítěte, kterému je třeba zajistit péči v náhradním rodinném prostředí formou osvojení nebo pěstounské péče </vt:lpstr>
      <vt:lpstr>Seznam pověřených osob, které poskytují posouzení Psychické způsobilosti žadatelů o zařazení do evidence žadatelů a zájemců o osvojení nebo pěstounskou péči</vt:lpstr>
      <vt:lpstr> Rozsah náhrady nákladů za provedení přípravy nebo posouzení psychické způsobilosti při zprostředkování osvojení nebo pěstounské péče</vt:lpstr>
      <vt:lpstr> Rozsah náhrady nákladů za provedení přípravy nebo posouzení psychické způsobilosti při zprostředkování osvojení nebo pěstounské péče</vt:lpstr>
      <vt:lpstr>Strategie péče o ohrožené dětí - KHK</vt:lpstr>
      <vt:lpstr>Strategie péče o ohrožené děti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Vaníček Lukáš Bc.</dc:creator>
  <cp:lastModifiedBy>Matoušová Ivana Ing.</cp:lastModifiedBy>
  <cp:revision>151</cp:revision>
  <cp:lastPrinted>2024-05-30T12:37:41Z</cp:lastPrinted>
  <dcterms:created xsi:type="dcterms:W3CDTF">2023-08-02T07:28:08Z</dcterms:created>
  <dcterms:modified xsi:type="dcterms:W3CDTF">2025-02-19T14:40:25Z</dcterms:modified>
</cp:coreProperties>
</file>