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2" r:id="rId9"/>
    <p:sldId id="261" r:id="rId10"/>
    <p:sldId id="265" r:id="rId11"/>
    <p:sldId id="268" r:id="rId12"/>
    <p:sldId id="266" r:id="rId13"/>
    <p:sldId id="267" r:id="rId14"/>
    <p:sldId id="271" r:id="rId15"/>
    <p:sldId id="270" r:id="rId16"/>
    <p:sldId id="269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5A8F5B6-EC7A-B18D-865D-B23555EE8197}" v="317" dt="2024-10-24T17:22:50.8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12.12.2024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12.12.2024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12.12.2024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12.12.2024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12.12.2024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12.12.2024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12.12.2024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12.12.2024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12.12.2024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12.12.2024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12.12.2024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12.12.2024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48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PREVENTIVNĚ </a:t>
            </a:r>
            <a:br>
              <a:rPr lang="cs-CZ" sz="48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cs-CZ" sz="48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DESTIGMATIZAČNÍ PROGRAM</a:t>
            </a:r>
            <a:br>
              <a:rPr lang="cs-CZ" b="1" dirty="0">
                <a:solidFill>
                  <a:srgbClr val="002060"/>
                </a:solidFill>
                <a:latin typeface="Arial"/>
                <a:cs typeface="Arial"/>
              </a:rPr>
            </a:br>
            <a:r>
              <a:rPr lang="cs-CZ" b="1" dirty="0">
                <a:solidFill>
                  <a:srgbClr val="002060"/>
                </a:solidFill>
                <a:latin typeface="Arial"/>
                <a:cs typeface="Arial"/>
              </a:rPr>
              <a:t>v oblasti duševního zdraví</a:t>
            </a:r>
            <a:endParaRPr lang="cs-CZ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4322435"/>
            <a:ext cx="6400800" cy="128781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z="2800" dirty="0">
                <a:solidFill>
                  <a:schemeClr val="tx1"/>
                </a:solidFill>
                <a:latin typeface="Arial"/>
                <a:cs typeface="Arial"/>
              </a:rPr>
              <a:t>zpracováno pro základní a střední školy Královéhradeckého kraje</a:t>
            </a:r>
            <a:endParaRPr lang="cs-CZ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4AA3B38A-6E6A-4CE0-8D7C-320A2026D1EF}"/>
              </a:ext>
            </a:extLst>
          </p:cNvPr>
          <p:cNvSpPr txBox="1"/>
          <p:nvPr/>
        </p:nvSpPr>
        <p:spPr>
          <a:xfrm>
            <a:off x="685800" y="5924550"/>
            <a:ext cx="784664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Podpora procesů reformy péče o duševní zdraví</a:t>
            </a:r>
          </a:p>
          <a:p>
            <a:pPr algn="ctr"/>
            <a:r>
              <a:rPr lang="pl-PL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Registrační číslo: CZ.03.02.02/00/22_006/0000198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754CB064-30FD-4DCB-BFD0-A093EBDC1A8E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30"/>
          <a:stretch/>
        </p:blipFill>
        <p:spPr>
          <a:xfrm>
            <a:off x="634716" y="448320"/>
            <a:ext cx="3626993" cy="960120"/>
          </a:xfrm>
          <a:prstGeom prst="rect">
            <a:avLst/>
          </a:prstGeom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id="{C8C98249-AC47-47A0-8B9E-9FA002D75DE3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560731"/>
            <a:ext cx="2376264" cy="73529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937671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EC28AA-3590-9336-6257-24BF299E8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>
                <a:cs typeface="Calibri"/>
              </a:rPr>
              <a:t>Jak komunikovat s lidmi s duševním onemocněním? </a:t>
            </a:r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DA720E0-CAC2-3103-9010-A4A8BE177C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dirty="0">
                <a:ea typeface="+mn-lt"/>
                <a:cs typeface="+mn-lt"/>
              </a:rPr>
              <a:t>Respektovat přání a potřeby druhého</a:t>
            </a:r>
            <a:endParaRPr lang="cs-CZ" dirty="0">
              <a:cs typeface="Calibri"/>
            </a:endParaRPr>
          </a:p>
          <a:p>
            <a:r>
              <a:rPr lang="cs-CZ" dirty="0">
                <a:ea typeface="+mn-lt"/>
                <a:cs typeface="+mn-lt"/>
              </a:rPr>
              <a:t>Aktivně naslouchat</a:t>
            </a:r>
            <a:endParaRPr lang="cs-CZ" dirty="0">
              <a:cs typeface="Calibri"/>
            </a:endParaRPr>
          </a:p>
          <a:p>
            <a:r>
              <a:rPr lang="cs-CZ" dirty="0">
                <a:ea typeface="+mn-lt"/>
                <a:cs typeface="+mn-lt"/>
              </a:rPr>
              <a:t>Používat klidný tón hlasu</a:t>
            </a:r>
            <a:endParaRPr lang="cs-CZ" dirty="0">
              <a:cs typeface="Calibri"/>
            </a:endParaRPr>
          </a:p>
          <a:p>
            <a:r>
              <a:rPr lang="cs-CZ" dirty="0">
                <a:ea typeface="+mn-lt"/>
                <a:cs typeface="+mn-lt"/>
              </a:rPr>
              <a:t>Komunikovat věci otevřeně a upřímně</a:t>
            </a:r>
            <a:endParaRPr lang="cs-CZ" dirty="0">
              <a:cs typeface="Calibri"/>
            </a:endParaRPr>
          </a:p>
          <a:p>
            <a:r>
              <a:rPr lang="cs-CZ" dirty="0">
                <a:ea typeface="+mn-lt"/>
                <a:cs typeface="+mn-lt"/>
              </a:rPr>
              <a:t>Vnímat neverbální komunikaci</a:t>
            </a:r>
          </a:p>
          <a:p>
            <a:endParaRPr lang="cs-CZ">
              <a:cs typeface="Calibri"/>
            </a:endParaRPr>
          </a:p>
          <a:p>
            <a:r>
              <a:rPr lang="cs-CZ" sz="2000" dirty="0">
                <a:cs typeface="Calibri"/>
              </a:rPr>
              <a:t>(Je možné přidat aktivitu, kde mezi sebou žáci zkusí komunikovat na základě těchto doporučení.) </a:t>
            </a:r>
            <a:endParaRPr lang="cs-CZ" sz="2000" dirty="0">
              <a:ea typeface="Calibri"/>
              <a:cs typeface="Calibri"/>
            </a:endParaRPr>
          </a:p>
          <a:p>
            <a:r>
              <a:rPr lang="cs-CZ" sz="1900" dirty="0">
                <a:latin typeface="Arial"/>
                <a:ea typeface="Calibri"/>
                <a:cs typeface="Arial"/>
              </a:rPr>
              <a:t>Časová dotace: 20 min. vč. zmíněného cvičení</a:t>
            </a:r>
          </a:p>
        </p:txBody>
      </p:sp>
    </p:spTree>
    <p:extLst>
      <p:ext uri="{BB962C8B-B14F-4D97-AF65-F5344CB8AC3E}">
        <p14:creationId xmlns:p14="http://schemas.microsoft.com/office/powerpoint/2010/main" val="2116547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EC28AA-3590-9336-6257-24BF299E8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>
                <a:cs typeface="Calibri"/>
              </a:rPr>
              <a:t>Relaxační techniky </a:t>
            </a:r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DA720E0-CAC2-3103-9010-A4A8BE177C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381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cs-CZ" sz="2400" dirty="0">
                <a:cs typeface="Calibri"/>
              </a:rPr>
              <a:t>Vybrané relaxační techniky </a:t>
            </a:r>
            <a:r>
              <a:rPr lang="cs-CZ" sz="2000" dirty="0">
                <a:cs typeface="Calibri"/>
              </a:rPr>
              <a:t>(dle potřeb si může vyučující vybrat techniky jiné - viz přiložená metodika): </a:t>
            </a:r>
          </a:p>
          <a:p>
            <a:pPr marL="0" indent="0">
              <a:buNone/>
            </a:pPr>
            <a:endParaRPr lang="cs-CZ" sz="2000">
              <a:ea typeface="+mn-lt"/>
              <a:cs typeface="+mn-lt"/>
            </a:endParaRPr>
          </a:p>
          <a:p>
            <a:r>
              <a:rPr lang="cs-CZ" sz="2400" dirty="0">
                <a:ea typeface="+mn-lt"/>
                <a:cs typeface="+mn-lt"/>
              </a:rPr>
              <a:t>Dechová cvičení</a:t>
            </a:r>
            <a:endParaRPr lang="cs-CZ" sz="2400" dirty="0">
              <a:cs typeface="Calibri"/>
            </a:endParaRPr>
          </a:p>
          <a:p>
            <a:r>
              <a:rPr lang="cs-CZ" sz="2400" dirty="0">
                <a:ea typeface="+mn-lt"/>
                <a:cs typeface="+mn-lt"/>
              </a:rPr>
              <a:t>Aktivní relaxace pohybem </a:t>
            </a:r>
            <a:endParaRPr lang="cs-CZ" sz="2400" dirty="0">
              <a:cs typeface="Calibri"/>
            </a:endParaRPr>
          </a:p>
          <a:p>
            <a:r>
              <a:rPr lang="cs-CZ" sz="2400" dirty="0">
                <a:ea typeface="+mn-lt"/>
                <a:cs typeface="+mn-lt"/>
              </a:rPr>
              <a:t>Autogenní trénink </a:t>
            </a:r>
            <a:endParaRPr lang="cs-CZ" sz="2400" dirty="0">
              <a:cs typeface="Calibri"/>
            </a:endParaRPr>
          </a:p>
          <a:p>
            <a:r>
              <a:rPr lang="cs-CZ" sz="2400" dirty="0">
                <a:ea typeface="+mn-lt"/>
                <a:cs typeface="+mn-lt"/>
              </a:rPr>
              <a:t>Progresivní svalová relaxace</a:t>
            </a:r>
            <a:endParaRPr lang="cs-CZ" sz="2400">
              <a:cs typeface="Calibri"/>
            </a:endParaRPr>
          </a:p>
          <a:p>
            <a:r>
              <a:rPr lang="cs-CZ" sz="2400" dirty="0">
                <a:ea typeface="+mn-lt"/>
                <a:cs typeface="+mn-lt"/>
              </a:rPr>
              <a:t>Vizualizace a imaginace</a:t>
            </a:r>
            <a:endParaRPr lang="cs-CZ" sz="2400" dirty="0">
              <a:cs typeface="Calibri"/>
            </a:endParaRPr>
          </a:p>
          <a:p>
            <a:r>
              <a:rPr lang="cs-CZ" sz="2400" dirty="0">
                <a:ea typeface="+mn-lt"/>
                <a:cs typeface="+mn-lt"/>
              </a:rPr>
              <a:t>Meditace</a:t>
            </a:r>
          </a:p>
          <a:p>
            <a:endParaRPr lang="cs-CZ" sz="2400">
              <a:cs typeface="Calibri"/>
            </a:endParaRPr>
          </a:p>
          <a:p>
            <a:r>
              <a:rPr lang="cs-CZ" sz="2000" dirty="0">
                <a:cs typeface="Calibri"/>
              </a:rPr>
              <a:t>(Doporučuje se se studenty minimálně jedna technika vyzkoušet, ideálně dle výběru studentů.)</a:t>
            </a:r>
            <a:endParaRPr lang="cs-CZ" sz="2400" dirty="0">
              <a:ea typeface="Calibri"/>
              <a:cs typeface="Calibri"/>
            </a:endParaRPr>
          </a:p>
          <a:p>
            <a:r>
              <a:rPr lang="cs-CZ" sz="1900" dirty="0">
                <a:latin typeface="Arial"/>
                <a:ea typeface="Calibri"/>
                <a:cs typeface="Arial"/>
              </a:rPr>
              <a:t>Časová dotace: 20 min.</a:t>
            </a:r>
            <a:endParaRPr lang="cs-CZ" sz="20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332930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EC28AA-3590-9336-6257-24BF299E8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>
                <a:cs typeface="Calibri"/>
              </a:rPr>
              <a:t>Podpora duševního zdraví</a:t>
            </a:r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DA720E0-CAC2-3103-9010-A4A8BE177C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cs-CZ" sz="2000" dirty="0">
                <a:ea typeface="+mn-lt"/>
                <a:cs typeface="+mn-lt"/>
              </a:rPr>
              <a:t>Zde vypsat základní doporučení - např.:</a:t>
            </a:r>
          </a:p>
          <a:p>
            <a:pPr marL="0" indent="0">
              <a:buNone/>
            </a:pPr>
            <a:endParaRPr lang="cs-CZ" sz="2000">
              <a:ea typeface="+mn-lt"/>
              <a:cs typeface="+mn-lt"/>
            </a:endParaRPr>
          </a:p>
          <a:p>
            <a:r>
              <a:rPr lang="cs-CZ" sz="2400" dirty="0">
                <a:ea typeface="+mn-lt"/>
                <a:cs typeface="+mn-lt"/>
              </a:rPr>
              <a:t>Pořádně spi a odpočívej - 7-8 hodin, bez modrého světla, pravidelný režim</a:t>
            </a:r>
            <a:endParaRPr lang="cs-CZ" sz="2400" dirty="0">
              <a:cs typeface="Calibri"/>
            </a:endParaRPr>
          </a:p>
          <a:p>
            <a:r>
              <a:rPr lang="cs-CZ" sz="2400" dirty="0">
                <a:ea typeface="+mn-lt"/>
                <a:cs typeface="+mn-lt"/>
              </a:rPr>
              <a:t>Jez zdravě - pestrá, vyvážená a pravidelná strava</a:t>
            </a:r>
            <a:endParaRPr lang="cs-CZ" sz="2400" dirty="0">
              <a:cs typeface="Calibri"/>
            </a:endParaRPr>
          </a:p>
          <a:p>
            <a:r>
              <a:rPr lang="cs-CZ" sz="2400" dirty="0">
                <a:ea typeface="+mn-lt"/>
                <a:cs typeface="+mn-lt"/>
              </a:rPr>
              <a:t>Pohybem ke štěstí - serotonin a endorfin - ha!, tělo &lt;-&gt; hlava</a:t>
            </a:r>
            <a:endParaRPr lang="cs-CZ" sz="2400" dirty="0">
              <a:cs typeface="Calibri"/>
            </a:endParaRPr>
          </a:p>
          <a:p>
            <a:r>
              <a:rPr lang="cs-CZ" sz="2400" dirty="0">
                <a:ea typeface="+mn-lt"/>
                <a:cs typeface="+mn-lt"/>
              </a:rPr>
              <a:t>Plánuj a zastav se- deník, náplň dne (škola/práce/odpočinek)</a:t>
            </a:r>
            <a:endParaRPr lang="cs-CZ" sz="2400" dirty="0">
              <a:cs typeface="Calibri"/>
            </a:endParaRPr>
          </a:p>
          <a:p>
            <a:r>
              <a:rPr lang="cs-CZ" sz="2400" dirty="0">
                <a:ea typeface="+mn-lt"/>
                <a:cs typeface="+mn-lt"/>
              </a:rPr>
              <a:t>Nestresuj se - realistické cíle, meditace a jóga, umět říkat “ne”</a:t>
            </a:r>
            <a:endParaRPr lang="cs-CZ" sz="2400" dirty="0">
              <a:cs typeface="Calibri"/>
            </a:endParaRPr>
          </a:p>
          <a:p>
            <a:r>
              <a:rPr lang="cs-CZ" sz="2400" dirty="0">
                <a:cs typeface="Calibri"/>
              </a:rPr>
              <a:t>Další možné body viz přiložená metodika – lze měnit dle potřeb třídy</a:t>
            </a:r>
          </a:p>
          <a:p>
            <a:pPr>
              <a:lnSpc>
                <a:spcPct val="150000"/>
              </a:lnSpc>
            </a:pPr>
            <a:r>
              <a:rPr lang="cs-CZ" sz="2000" dirty="0">
                <a:latin typeface="Arial"/>
                <a:cs typeface="Arial"/>
              </a:rPr>
              <a:t>Časová dotace: 10 min. </a:t>
            </a:r>
          </a:p>
          <a:p>
            <a:endParaRPr lang="cs-CZ" sz="2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025515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EC28AA-3590-9336-6257-24BF299E8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>
                <a:cs typeface="Calibri"/>
              </a:rPr>
              <a:t>Pár slov o </a:t>
            </a:r>
            <a:r>
              <a:rPr lang="cs-CZ" err="1">
                <a:cs typeface="Calibri"/>
              </a:rPr>
              <a:t>destigmatizaci</a:t>
            </a:r>
            <a:endParaRPr lang="cs-CZ" err="1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DA720E0-CAC2-3103-9010-A4A8BE177C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cs-CZ" sz="2000">
                <a:cs typeface="Calibri"/>
              </a:rPr>
              <a:t>(Zde je dobré s dětmi probrat největší mýty o duševních onemocněních [např.: - špatně vykreslené psychiatrické léčebny ve filmech, negativní postoj k lidem, co navštěvují psychologa či psychiatra, … naopak je dobré dětem zopakovat důležitost včasného zachycení duševních onemocnění a podporovat je ve schopnosti říkat si o pomoc.) </a:t>
            </a:r>
          </a:p>
          <a:p>
            <a:endParaRPr lang="cs-CZ" sz="2000">
              <a:cs typeface="Calibri"/>
            </a:endParaRPr>
          </a:p>
          <a:p>
            <a:endParaRPr lang="cs-CZ" sz="2000" dirty="0">
              <a:cs typeface="Calibri"/>
            </a:endParaRPr>
          </a:p>
          <a:p>
            <a:endParaRPr lang="cs-CZ" sz="2000" dirty="0">
              <a:cs typeface="Calibri"/>
            </a:endParaRPr>
          </a:p>
          <a:p>
            <a:endParaRPr lang="cs-CZ" sz="2000" dirty="0">
              <a:cs typeface="Calibri"/>
            </a:endParaRPr>
          </a:p>
          <a:p>
            <a:endParaRPr lang="cs-CZ" sz="2000" dirty="0">
              <a:cs typeface="Calibri"/>
            </a:endParaRPr>
          </a:p>
          <a:p>
            <a:pPr marL="0" indent="0">
              <a:buNone/>
            </a:pPr>
            <a:endParaRPr lang="cs-CZ" sz="2000" dirty="0">
              <a:cs typeface="Calibri"/>
            </a:endParaRPr>
          </a:p>
          <a:p>
            <a:pPr marL="0" indent="0">
              <a:buNone/>
            </a:pPr>
            <a:endParaRPr lang="cs-CZ" sz="2000" dirty="0">
              <a:cs typeface="Calibri"/>
            </a:endParaRPr>
          </a:p>
          <a:p>
            <a:endParaRPr lang="cs-CZ" sz="2000" dirty="0">
              <a:latin typeface="Calibri"/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cs-CZ" sz="2000" dirty="0">
                <a:latin typeface="Arial"/>
                <a:cs typeface="Arial"/>
              </a:rPr>
              <a:t>Časová dotace: 10-15 min. (dle aktivity žáků) i se cvičením viz přiložená metodika</a:t>
            </a:r>
          </a:p>
          <a:p>
            <a:endParaRPr lang="cs-CZ" sz="24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865078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EC28AA-3590-9336-6257-24BF299E8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>
                <a:cs typeface="Calibri"/>
              </a:rPr>
              <a:t>Pomoc a podpora v oblasti duševního zdraví</a:t>
            </a:r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DA720E0-CAC2-3103-9010-A4A8BE177C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cs-CZ" sz="2000" dirty="0">
                <a:cs typeface="Calibri"/>
              </a:rPr>
              <a:t>(Předat dětem přiloženou kartu první pomoci, kde budou aktuální čísla na organizace, kam se lze obrátit o pomoc.) </a:t>
            </a:r>
          </a:p>
          <a:p>
            <a:endParaRPr lang="cs-CZ" sz="2000">
              <a:cs typeface="Calibri"/>
            </a:endParaRPr>
          </a:p>
          <a:p>
            <a:r>
              <a:rPr lang="cs-CZ" sz="2400" dirty="0">
                <a:cs typeface="Calibri"/>
              </a:rPr>
              <a:t>Rodič nebo jiný dospělý, kterému důvěřujeme</a:t>
            </a:r>
          </a:p>
          <a:p>
            <a:r>
              <a:rPr lang="cs-CZ" sz="2400" dirty="0">
                <a:cs typeface="Calibri"/>
              </a:rPr>
              <a:t>Pedagog</a:t>
            </a:r>
          </a:p>
          <a:p>
            <a:r>
              <a:rPr lang="cs-CZ" sz="2400" dirty="0">
                <a:cs typeface="Calibri"/>
              </a:rPr>
              <a:t>Školní psycholog nebo metodik prevence</a:t>
            </a:r>
          </a:p>
          <a:p>
            <a:r>
              <a:rPr lang="cs-CZ" sz="2400" dirty="0">
                <a:cs typeface="Calibri"/>
              </a:rPr>
              <a:t>Osobně </a:t>
            </a:r>
            <a:r>
              <a:rPr lang="cs-CZ" sz="2400" dirty="0">
                <a:ea typeface="+mn-lt"/>
                <a:cs typeface="+mn-lt"/>
              </a:rPr>
              <a:t>– </a:t>
            </a:r>
            <a:r>
              <a:rPr lang="cs-CZ" sz="2400" dirty="0">
                <a:cs typeface="Calibri"/>
              </a:rPr>
              <a:t>organizace v místě mého bydliště </a:t>
            </a:r>
          </a:p>
          <a:p>
            <a:r>
              <a:rPr lang="cs-CZ" sz="2400" dirty="0">
                <a:cs typeface="Calibri"/>
              </a:rPr>
              <a:t>Online či telefonicky – organizace, které nabízejí pomoc i bez osobního kontaktu </a:t>
            </a:r>
          </a:p>
          <a:p>
            <a:endParaRPr lang="cs-CZ" sz="2400" dirty="0">
              <a:cs typeface="Calibri"/>
            </a:endParaRPr>
          </a:p>
          <a:p>
            <a:endParaRPr lang="cs-CZ" sz="2400" dirty="0">
              <a:cs typeface="Calibri"/>
            </a:endParaRPr>
          </a:p>
          <a:p>
            <a:endParaRPr lang="cs-CZ" sz="2400" dirty="0">
              <a:latin typeface="Calibri"/>
              <a:cs typeface="Calibri"/>
            </a:endParaRPr>
          </a:p>
          <a:p>
            <a:pPr marL="0" indent="0">
              <a:buNone/>
            </a:pPr>
            <a:endParaRPr lang="cs-CZ" sz="2400" dirty="0">
              <a:latin typeface="Calibri"/>
              <a:cs typeface="Calibri"/>
            </a:endParaRPr>
          </a:p>
          <a:p>
            <a:pPr marL="0" indent="0">
              <a:buNone/>
            </a:pPr>
            <a:endParaRPr lang="cs-CZ" sz="2400" dirty="0">
              <a:latin typeface="Calibri"/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cs-CZ" sz="2000" dirty="0">
                <a:latin typeface="Arial"/>
                <a:cs typeface="Arial"/>
              </a:rPr>
              <a:t>Časová dotace: 5 min.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93389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EC28AA-3590-9336-6257-24BF299E8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>
                <a:cs typeface="Calibri"/>
              </a:rPr>
              <a:t>Kontakty a odkazy</a:t>
            </a:r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DA720E0-CAC2-3103-9010-A4A8BE177C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sz="2000" dirty="0">
                <a:cs typeface="Calibri"/>
              </a:rPr>
              <a:t>(Zde doporučujeme studentům vypsat aktuální webové stránky/profily na sociálních sítích jednotlivců či organizací zabývajících se podporou duševního zdraví.)</a:t>
            </a:r>
          </a:p>
          <a:p>
            <a:r>
              <a:rPr lang="cs-CZ" sz="2000" dirty="0">
                <a:ea typeface="Calibri"/>
                <a:cs typeface="Calibri"/>
              </a:rPr>
              <a:t>Doporučení:</a:t>
            </a:r>
          </a:p>
          <a:p>
            <a:pPr lvl="1">
              <a:buFont typeface="Courier New" pitchFamily="34" charset="0"/>
              <a:buChar char="o"/>
            </a:pPr>
            <a:r>
              <a:rPr lang="cs-CZ" sz="1600" dirty="0">
                <a:ea typeface="Calibri"/>
                <a:cs typeface="Calibri"/>
              </a:rPr>
              <a:t>Nevypusť duši</a:t>
            </a:r>
          </a:p>
          <a:p>
            <a:pPr lvl="1">
              <a:buFont typeface="Courier New" pitchFamily="34" charset="0"/>
              <a:buChar char="o"/>
            </a:pPr>
            <a:r>
              <a:rPr lang="cs-CZ" sz="1600" dirty="0">
                <a:ea typeface="Calibri"/>
                <a:cs typeface="Calibri"/>
              </a:rPr>
              <a:t>Všech pět pohromadě</a:t>
            </a:r>
          </a:p>
          <a:p>
            <a:pPr lvl="1">
              <a:buFont typeface="Courier New" pitchFamily="34" charset="0"/>
              <a:buChar char="o"/>
            </a:pPr>
            <a:r>
              <a:rPr lang="cs-CZ" sz="1600" dirty="0">
                <a:ea typeface="Calibri"/>
                <a:cs typeface="Calibri"/>
              </a:rPr>
              <a:t>Nepanikař</a:t>
            </a:r>
          </a:p>
          <a:p>
            <a:pPr lvl="1">
              <a:buFont typeface="Courier New" pitchFamily="34" charset="0"/>
              <a:buChar char="o"/>
            </a:pPr>
            <a:r>
              <a:rPr lang="cs-CZ" sz="1600" dirty="0">
                <a:ea typeface="Calibri"/>
                <a:cs typeface="Calibri"/>
              </a:rPr>
              <a:t>… </a:t>
            </a:r>
          </a:p>
        </p:txBody>
      </p:sp>
    </p:spTree>
    <p:extLst>
      <p:ext uri="{BB962C8B-B14F-4D97-AF65-F5344CB8AC3E}">
        <p14:creationId xmlns:p14="http://schemas.microsoft.com/office/powerpoint/2010/main" val="91623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EC28AA-3590-9336-6257-24BF299E8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>
                <a:cs typeface="Calibri"/>
              </a:rPr>
              <a:t>Poděkování</a:t>
            </a:r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DA720E0-CAC2-3103-9010-A4A8BE177C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sz="2000">
                <a:cs typeface="Calibri"/>
              </a:rPr>
              <a:t>(Dle uvážení pedagoga či jiného nepedagogického zaměstnance.)</a:t>
            </a:r>
          </a:p>
        </p:txBody>
      </p:sp>
    </p:spTree>
    <p:extLst>
      <p:ext uri="{BB962C8B-B14F-4D97-AF65-F5344CB8AC3E}">
        <p14:creationId xmlns:p14="http://schemas.microsoft.com/office/powerpoint/2010/main" val="1255120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>
                <a:latin typeface="Arial"/>
                <a:cs typeface="Arial"/>
              </a:rPr>
              <a:t>Co pro vás znamená duševní zdraví?</a:t>
            </a:r>
            <a:endParaRPr lang="cs-CZ" sz="3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50000"/>
              </a:lnSpc>
            </a:pPr>
            <a:r>
              <a:rPr lang="cs-CZ" sz="2000" dirty="0">
                <a:latin typeface="Arial"/>
                <a:cs typeface="Arial"/>
              </a:rPr>
              <a:t>(Tento slide by měl navazovat na aktivitu </a:t>
            </a:r>
            <a:r>
              <a:rPr lang="cs-CZ" sz="2000" i="1" dirty="0">
                <a:latin typeface="Arial"/>
                <a:cs typeface="Arial"/>
              </a:rPr>
              <a:t>Brainstorming duševního zdraví</a:t>
            </a:r>
            <a:r>
              <a:rPr lang="cs-CZ" sz="2000" dirty="0">
                <a:latin typeface="Arial"/>
                <a:cs typeface="Arial"/>
              </a:rPr>
              <a:t>, při které studenti diskutují o tom, co pro ně znamená duševní zdraví. Měla by zde být zachycena různorodost aktivit, které mohou napomáhat dobrému duševnímu zdraví např.: fotbal, hudba, časné vstávání, čas s rodinou, procházka v lese, sebedůvěra, vlastní hranice, …) </a:t>
            </a:r>
          </a:p>
          <a:p>
            <a:pPr>
              <a:lnSpc>
                <a:spcPct val="150000"/>
              </a:lnSpc>
            </a:pPr>
            <a:endParaRPr lang="cs-CZ" sz="2000" dirty="0">
              <a:latin typeface="Arial"/>
              <a:cs typeface="Arial"/>
            </a:endParaRPr>
          </a:p>
          <a:p>
            <a:pPr marL="0" indent="0">
              <a:lnSpc>
                <a:spcPct val="150000"/>
              </a:lnSpc>
              <a:buNone/>
            </a:pPr>
            <a:endParaRPr lang="cs-CZ" sz="2000" dirty="0">
              <a:latin typeface="Arial"/>
              <a:cs typeface="Arial"/>
            </a:endParaRPr>
          </a:p>
          <a:p>
            <a:pPr marL="0" indent="0">
              <a:lnSpc>
                <a:spcPct val="150000"/>
              </a:lnSpc>
              <a:buNone/>
            </a:pPr>
            <a:endParaRPr lang="cs-CZ" sz="2000" dirty="0">
              <a:latin typeface="Arial"/>
              <a:cs typeface="Arial"/>
            </a:endParaRPr>
          </a:p>
          <a:p>
            <a:pPr>
              <a:lnSpc>
                <a:spcPct val="150000"/>
              </a:lnSpc>
            </a:pPr>
            <a:r>
              <a:rPr lang="cs-CZ" sz="2000" dirty="0">
                <a:latin typeface="Arial"/>
                <a:ea typeface="+mn-lt"/>
                <a:cs typeface="Arial"/>
              </a:rPr>
              <a:t>Časová dotace: 15 min. i se cvičením viz přiložená metodika</a:t>
            </a:r>
            <a:endParaRPr lang="cs-CZ" sz="2000" dirty="0">
              <a:latin typeface="Arial"/>
              <a:cs typeface="Arial"/>
            </a:endParaRPr>
          </a:p>
          <a:p>
            <a:pPr>
              <a:lnSpc>
                <a:spcPct val="150000"/>
              </a:lnSpc>
            </a:pP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0002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B79C0C-7C8C-B6F7-ABEE-477D2A1CE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>
                <a:cs typeface="Calibri"/>
              </a:rPr>
              <a:t>Definice duševního zdraví</a:t>
            </a:r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3AE62F9-3853-9380-770C-45A210C44F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cs-CZ" sz="2800" dirty="0">
                <a:cs typeface="Calibri"/>
              </a:rPr>
              <a:t>Definice dle WHO:</a:t>
            </a:r>
            <a:endParaRPr lang="cs-CZ" sz="2800" dirty="0">
              <a:ea typeface="Calibri"/>
              <a:cs typeface="Calibri"/>
            </a:endParaRPr>
          </a:p>
          <a:p>
            <a:endParaRPr lang="cs-CZ" sz="2800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cs-CZ" sz="2800" dirty="0">
                <a:solidFill>
                  <a:srgbClr val="000000"/>
                </a:solidFill>
                <a:ea typeface="+mn-lt"/>
                <a:cs typeface="+mn-lt"/>
              </a:rPr>
              <a:t>Světová zdravotnická organizace popisuje duševní </a:t>
            </a:r>
            <a:r>
              <a:rPr lang="cs-CZ" sz="2800" dirty="0" err="1">
                <a:solidFill>
                  <a:srgbClr val="000000"/>
                </a:solidFill>
                <a:ea typeface="+mn-lt"/>
                <a:cs typeface="+mn-lt"/>
              </a:rPr>
              <a:t>well-being</a:t>
            </a:r>
            <a:r>
              <a:rPr lang="cs-CZ" sz="2800" dirty="0">
                <a:solidFill>
                  <a:srgbClr val="000000"/>
                </a:solidFill>
                <a:ea typeface="+mn-lt"/>
                <a:cs typeface="+mn-lt"/>
              </a:rPr>
              <a:t>, jako stav, kdy si jedinec uvědomuje vlastní schopnosti, vypořádává se se stresem každodenního života, dokáže pracovat produktivně a plodně a je přínosem pro svou komunitu. </a:t>
            </a:r>
          </a:p>
          <a:p>
            <a:pPr marL="0" indent="0">
              <a:buNone/>
            </a:pPr>
            <a:endParaRPr lang="cs-CZ" sz="2800" dirty="0">
              <a:ea typeface="Calibri"/>
              <a:cs typeface="Calibri"/>
            </a:endParaRPr>
          </a:p>
          <a:p>
            <a:pPr marL="0" indent="0">
              <a:buNone/>
            </a:pPr>
            <a:endParaRPr lang="cs-CZ" sz="2800" dirty="0">
              <a:ea typeface="Calibri"/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cs-CZ" sz="2000" dirty="0">
                <a:latin typeface="Arial"/>
                <a:ea typeface="Calibri"/>
                <a:cs typeface="Arial"/>
              </a:rPr>
              <a:t>Časová dotace: 5 min. </a:t>
            </a:r>
          </a:p>
          <a:p>
            <a:endParaRPr lang="cs-CZ" sz="28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23452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D943DD-BF3C-ABE5-E89D-0BB5775E6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>
                <a:ea typeface="+mj-lt"/>
                <a:cs typeface="+mj-lt"/>
              </a:rPr>
              <a:t>Emoce, pocity, myšlení, nálady</a:t>
            </a:r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265259F-E31F-62E7-7E30-A3F8FE8DE2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cs-CZ" sz="2000" dirty="0">
                <a:cs typeface="Calibri"/>
              </a:rPr>
              <a:t>(Tento slide navazuje na popis emocí a jejich vysvětlení v přiložené metodice, důležitost je kladena hlavně na porozumění vlastním emocím a práci s nimi) </a:t>
            </a:r>
          </a:p>
          <a:p>
            <a:endParaRPr lang="cs-CZ" sz="2000" dirty="0">
              <a:cs typeface="Calibri"/>
            </a:endParaRPr>
          </a:p>
          <a:p>
            <a:r>
              <a:rPr lang="cs-CZ" sz="2400" dirty="0">
                <a:cs typeface="Calibri"/>
              </a:rPr>
              <a:t>Např.:</a:t>
            </a:r>
            <a:endParaRPr lang="cs-CZ" sz="2400" dirty="0">
              <a:ea typeface="Calibri"/>
              <a:cs typeface="Calibri"/>
            </a:endParaRPr>
          </a:p>
          <a:p>
            <a:r>
              <a:rPr lang="cs-CZ" sz="2800" dirty="0">
                <a:ea typeface="+mn-lt"/>
                <a:cs typeface="+mn-lt"/>
              </a:rPr>
              <a:t>Je v pořádku mít emoce i pocity (i ty negativní)</a:t>
            </a:r>
            <a:endParaRPr lang="cs-CZ" sz="2800" dirty="0">
              <a:ea typeface="Calibri"/>
              <a:cs typeface="Calibri"/>
            </a:endParaRPr>
          </a:p>
          <a:p>
            <a:r>
              <a:rPr lang="cs-CZ" sz="2800" dirty="0">
                <a:ea typeface="+mn-lt"/>
                <a:cs typeface="+mn-lt"/>
              </a:rPr>
              <a:t>Je v pořádku sdílet emoce a pocity s ostatními</a:t>
            </a:r>
            <a:endParaRPr lang="cs-CZ" sz="2800" dirty="0">
              <a:ea typeface="Calibri"/>
              <a:cs typeface="Calibri"/>
            </a:endParaRPr>
          </a:p>
          <a:p>
            <a:r>
              <a:rPr lang="cs-CZ" sz="2800" dirty="0">
                <a:ea typeface="+mn-lt"/>
                <a:cs typeface="+mn-lt"/>
              </a:rPr>
              <a:t>Je důležité znát a rozeznávat své emoce a pocity</a:t>
            </a:r>
            <a:endParaRPr lang="cs-CZ" sz="2800" dirty="0">
              <a:ea typeface="Calibri"/>
              <a:cs typeface="Calibri"/>
            </a:endParaRPr>
          </a:p>
          <a:p>
            <a:r>
              <a:rPr lang="cs-CZ" sz="2800" dirty="0">
                <a:ea typeface="+mn-lt"/>
                <a:cs typeface="+mn-lt"/>
              </a:rPr>
              <a:t>Je potřeba s emocemi a pocity pracovat</a:t>
            </a:r>
            <a:endParaRPr lang="cs-CZ" sz="2800" dirty="0">
              <a:cs typeface="Calibri"/>
            </a:endParaRPr>
          </a:p>
          <a:p>
            <a:endParaRPr lang="cs-CZ" sz="2000"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cs-CZ" sz="2000" dirty="0">
                <a:latin typeface="Arial"/>
                <a:cs typeface="Arial"/>
              </a:rPr>
              <a:t>Časová dotace: 5 min. </a:t>
            </a:r>
          </a:p>
        </p:txBody>
      </p:sp>
    </p:spTree>
    <p:extLst>
      <p:ext uri="{BB962C8B-B14F-4D97-AF65-F5344CB8AC3E}">
        <p14:creationId xmlns:p14="http://schemas.microsoft.com/office/powerpoint/2010/main" val="35849983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EC28AA-3590-9336-6257-24BF299E8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>
                <a:ea typeface="+mj-lt"/>
                <a:cs typeface="+mj-lt"/>
              </a:rPr>
              <a:t>Základní emoce a proč existují</a:t>
            </a:r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DA720E0-CAC2-3103-9010-A4A8BE177C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2047183"/>
            <a:ext cx="2327293" cy="321217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dirty="0">
                <a:cs typeface="Calibri"/>
              </a:rPr>
              <a:t>Vztek</a:t>
            </a:r>
          </a:p>
          <a:p>
            <a:r>
              <a:rPr lang="cs-CZ" dirty="0">
                <a:cs typeface="Calibri"/>
              </a:rPr>
              <a:t>Strach</a:t>
            </a:r>
            <a:endParaRPr lang="cs-CZ" dirty="0">
              <a:ea typeface="Calibri"/>
              <a:cs typeface="Calibri"/>
            </a:endParaRPr>
          </a:p>
          <a:p>
            <a:r>
              <a:rPr lang="cs-CZ" dirty="0">
                <a:cs typeface="Calibri"/>
              </a:rPr>
              <a:t>Odpor</a:t>
            </a:r>
            <a:endParaRPr lang="cs-CZ" dirty="0">
              <a:ea typeface="Calibri"/>
              <a:cs typeface="Calibri"/>
            </a:endParaRPr>
          </a:p>
          <a:p>
            <a:r>
              <a:rPr lang="cs-CZ" dirty="0">
                <a:cs typeface="Calibri"/>
              </a:rPr>
              <a:t>Štěstí </a:t>
            </a:r>
            <a:endParaRPr lang="cs-CZ" dirty="0">
              <a:ea typeface="Calibri"/>
              <a:cs typeface="Calibri"/>
            </a:endParaRPr>
          </a:p>
          <a:p>
            <a:r>
              <a:rPr lang="cs-CZ" dirty="0">
                <a:cs typeface="Calibri"/>
              </a:rPr>
              <a:t>Smutek </a:t>
            </a:r>
            <a:endParaRPr lang="cs-CZ" dirty="0">
              <a:ea typeface="Calibri"/>
              <a:cs typeface="Calibri"/>
            </a:endParaRPr>
          </a:p>
          <a:p>
            <a:r>
              <a:rPr lang="cs-CZ" dirty="0">
                <a:cs typeface="Calibri"/>
              </a:rPr>
              <a:t>Překvapení</a:t>
            </a:r>
            <a:r>
              <a:rPr lang="cs-CZ" sz="2000" dirty="0">
                <a:latin typeface="Arial"/>
                <a:cs typeface="Arial"/>
              </a:rPr>
              <a:t> </a:t>
            </a:r>
            <a:endParaRPr lang="cs-CZ" sz="2000" dirty="0">
              <a:latin typeface="Arial"/>
              <a:ea typeface="Calibri"/>
              <a:cs typeface="Arial"/>
            </a:endParaRP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2DC24CC-5B48-C7D2-0323-665D8FFD81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885809" y="2047183"/>
            <a:ext cx="5800991" cy="4525963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Font typeface="Wingdings" pitchFamily="34" charset="0"/>
              <a:buChar char="Ø"/>
            </a:pPr>
            <a:r>
              <a:rPr lang="cs-CZ">
                <a:cs typeface="Calibri"/>
              </a:rPr>
              <a:t>Síla na řešení problémů</a:t>
            </a:r>
          </a:p>
          <a:p>
            <a:pPr>
              <a:buFont typeface="Wingdings" pitchFamily="34" charset="0"/>
              <a:buChar char="Ø"/>
            </a:pPr>
            <a:r>
              <a:rPr lang="cs-CZ">
                <a:cs typeface="Calibri"/>
              </a:rPr>
              <a:t>Ochrana před nebezpečím </a:t>
            </a:r>
          </a:p>
          <a:p>
            <a:pPr>
              <a:buFont typeface="Wingdings" pitchFamily="34" charset="0"/>
              <a:buChar char="Ø"/>
            </a:pPr>
            <a:r>
              <a:rPr lang="cs-CZ">
                <a:cs typeface="Calibri"/>
              </a:rPr>
              <a:t>Ochrana před něčím nezdravým </a:t>
            </a:r>
          </a:p>
          <a:p>
            <a:pPr>
              <a:buFont typeface="Wingdings" pitchFamily="34" charset="0"/>
              <a:buChar char="Ø"/>
            </a:pPr>
            <a:r>
              <a:rPr lang="cs-CZ">
                <a:cs typeface="Calibri"/>
              </a:rPr>
              <a:t>Podpora něčeho důležitého</a:t>
            </a:r>
          </a:p>
          <a:p>
            <a:pPr>
              <a:buFont typeface="Wingdings" pitchFamily="34" charset="0"/>
              <a:buChar char="Ø"/>
            </a:pPr>
            <a:r>
              <a:rPr lang="cs-CZ">
                <a:cs typeface="Calibri"/>
              </a:rPr>
              <a:t>Volání po tom, co mi chybí</a:t>
            </a:r>
          </a:p>
          <a:p>
            <a:pPr>
              <a:buFont typeface="Wingdings" pitchFamily="34" charset="0"/>
              <a:buChar char="Ø"/>
            </a:pPr>
            <a:r>
              <a:rPr lang="cs-CZ">
                <a:cs typeface="Calibri"/>
              </a:rPr>
              <a:t>Soustředění se na (nové) situace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F0B38B93-4945-BE31-E9A2-4C1619AAD539}"/>
              </a:ext>
            </a:extLst>
          </p:cNvPr>
          <p:cNvSpPr txBox="1"/>
          <p:nvPr/>
        </p:nvSpPr>
        <p:spPr>
          <a:xfrm>
            <a:off x="459827" y="6004034"/>
            <a:ext cx="7698826" cy="3847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cs-CZ" sz="1900" dirty="0">
                <a:latin typeface="Arial"/>
                <a:cs typeface="Arial"/>
              </a:rPr>
              <a:t>Časová dotace: 10 min. i se cvičením viz přiložená metodika</a:t>
            </a:r>
            <a:endParaRPr lang="cs-CZ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62303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B42E3D0-0511-6662-E7F1-9A8CDE4E2E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>
                <a:cs typeface="Calibri"/>
              </a:rPr>
              <a:t>Hormony</a:t>
            </a:r>
            <a:endParaRPr lang="cs-CZ"/>
          </a:p>
        </p:txBody>
      </p:sp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11E3299F-B1F3-80EF-F6C0-7A70429618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3156965"/>
              </p:ext>
            </p:extLst>
          </p:nvPr>
        </p:nvGraphicFramePr>
        <p:xfrm>
          <a:off x="561922" y="2056123"/>
          <a:ext cx="8147520" cy="41505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6880">
                  <a:extLst>
                    <a:ext uri="{9D8B030D-6E8A-4147-A177-3AD203B41FA5}">
                      <a16:colId xmlns:a16="http://schemas.microsoft.com/office/drawing/2014/main" val="1438321815"/>
                    </a:ext>
                  </a:extLst>
                </a:gridCol>
                <a:gridCol w="2036880">
                  <a:extLst>
                    <a:ext uri="{9D8B030D-6E8A-4147-A177-3AD203B41FA5}">
                      <a16:colId xmlns:a16="http://schemas.microsoft.com/office/drawing/2014/main" val="2451778878"/>
                    </a:ext>
                  </a:extLst>
                </a:gridCol>
                <a:gridCol w="2036880">
                  <a:extLst>
                    <a:ext uri="{9D8B030D-6E8A-4147-A177-3AD203B41FA5}">
                      <a16:colId xmlns:a16="http://schemas.microsoft.com/office/drawing/2014/main" val="1626016602"/>
                    </a:ext>
                  </a:extLst>
                </a:gridCol>
                <a:gridCol w="2036880">
                  <a:extLst>
                    <a:ext uri="{9D8B030D-6E8A-4147-A177-3AD203B41FA5}">
                      <a16:colId xmlns:a16="http://schemas.microsoft.com/office/drawing/2014/main" val="1719126734"/>
                    </a:ext>
                  </a:extLst>
                </a:gridCol>
              </a:tblGrid>
              <a:tr h="702402">
                <a:tc>
                  <a:txBody>
                    <a:bodyPr/>
                    <a:lstStyle/>
                    <a:p>
                      <a:r>
                        <a:rPr lang="cs-CZ">
                          <a:solidFill>
                            <a:schemeClr val="tx1"/>
                          </a:solidFill>
                        </a:rPr>
                        <a:t>Testosteron a Estrogen</a:t>
                      </a:r>
                      <a:endParaRPr lang="cs-CZ" err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solidFill>
                            <a:schemeClr val="tx1"/>
                          </a:solidFill>
                        </a:rPr>
                        <a:t>Melatonin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solidFill>
                            <a:schemeClr val="tx1"/>
                          </a:solidFill>
                        </a:rPr>
                        <a:t>Serotonin (nebo také hormon štěstí)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solidFill>
                            <a:schemeClr val="tx1"/>
                          </a:solidFill>
                        </a:rPr>
                        <a:t>Oxytocin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825852"/>
                  </a:ext>
                </a:extLst>
              </a:tr>
              <a:tr h="3448156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800" b="1" i="0" u="none" strike="noStrike" noProof="0">
                          <a:latin typeface="Calibri"/>
                        </a:rPr>
                        <a:t>Fyzický vývoj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cs-CZ" sz="1800" b="0" i="0" u="none" strike="noStrike" noProof="0">
                        <a:latin typeface="Calibri"/>
                      </a:endParaRP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800" b="0" i="0" u="none" strike="noStrike" noProof="0">
                          <a:latin typeface="Calibri"/>
                        </a:rPr>
                        <a:t>růst výšky, vývoj</a:t>
                      </a:r>
                      <a:endParaRPr lang="cs-CZ"/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800" b="0" i="0" u="none" strike="noStrike" noProof="0">
                          <a:latin typeface="Calibri"/>
                        </a:rPr>
                        <a:t>primárních a</a:t>
                      </a:r>
                      <a:endParaRPr lang="cs-CZ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800" b="0" i="0" u="none" strike="noStrike" noProof="0">
                          <a:latin typeface="Calibri"/>
                        </a:rPr>
                        <a:t>sekundárních</a:t>
                      </a:r>
                      <a:endParaRPr lang="cs-CZ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800" b="0" i="0" u="none" strike="noStrike" noProof="0">
                          <a:latin typeface="Calibri"/>
                        </a:rPr>
                        <a:t>pohlavních znaků</a:t>
                      </a:r>
                      <a:endParaRPr lang="cs-CZ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cs-CZ" sz="1800" b="0" i="0" u="none" strike="noStrike" noProof="0">
                        <a:latin typeface="Calibri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800" b="1" i="0" u="none" strike="noStrike" noProof="0">
                          <a:latin typeface="Calibri"/>
                        </a:rPr>
                        <a:t>Emocionální</a:t>
                      </a:r>
                      <a:endParaRPr lang="cs-CZ" b="1"/>
                    </a:p>
                    <a:p>
                      <a:pPr lvl="0">
                        <a:buNone/>
                      </a:pPr>
                      <a:r>
                        <a:rPr lang="cs-CZ" sz="1800" b="1" i="0" u="none" strike="noStrike" noProof="0">
                          <a:latin typeface="Calibri"/>
                        </a:rPr>
                        <a:t>stabilita</a:t>
                      </a:r>
                      <a:endParaRPr lang="cs-CZ" b="1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800" b="1" i="0" u="none" strike="noStrike" noProof="0">
                          <a:latin typeface="Calibri"/>
                        </a:rPr>
                        <a:t>Regulace spánku</a:t>
                      </a:r>
                      <a:endParaRPr lang="cs-CZ" b="1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800" b="1" i="0" u="none" strike="noStrike" noProof="0">
                          <a:latin typeface="Calibri"/>
                        </a:rPr>
                        <a:t>a bdění</a:t>
                      </a:r>
                      <a:endParaRPr lang="cs-CZ" b="1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cs-CZ" sz="1800" b="0" i="0" u="none" strike="noStrike" noProof="0">
                        <a:latin typeface="Calibri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800" b="0" i="0" u="none" strike="noStrike" noProof="0">
                          <a:latin typeface="Calibri"/>
                        </a:rPr>
                        <a:t>změny biologického rytmu (spánek vs. bdělost) během dospívání </a:t>
                      </a:r>
                      <a:endParaRPr lang="cs-CZ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800" b="1" i="0" u="none" strike="noStrike" noProof="0">
                          <a:latin typeface="Calibri"/>
                        </a:rPr>
                        <a:t>Regulace nálady</a:t>
                      </a:r>
                      <a:endParaRPr lang="cs-CZ" b="1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800" b="1" i="0" u="none" strike="noStrike" noProof="0">
                          <a:latin typeface="Calibri"/>
                        </a:rPr>
                        <a:t>a emocí</a:t>
                      </a:r>
                      <a:endParaRPr lang="cs-CZ" b="1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cs-CZ" sz="1800" b="0" i="0" u="none" strike="noStrike" noProof="0">
                        <a:latin typeface="Calibri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800" b="0" i="0" u="none" strike="noStrike" noProof="0">
                          <a:latin typeface="Calibri"/>
                        </a:rPr>
                        <a:t>(tvoří se z něj melatonin)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cs-CZ" sz="1800" b="0" i="0" u="none" strike="noStrike" noProof="0">
                        <a:latin typeface="Calibri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cs-CZ" sz="1800" b="0" i="0" u="none" strike="noStrike" noProof="0">
                        <a:latin typeface="Calibri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800" b="1" i="0" u="none" strike="noStrike" noProof="0">
                          <a:latin typeface="Calibri"/>
                        </a:rPr>
                        <a:t>Klíčová role při</a:t>
                      </a:r>
                      <a:endParaRPr lang="cs-CZ" b="1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800" b="1" i="0" u="none" strike="noStrike" noProof="0">
                          <a:latin typeface="Calibri"/>
                        </a:rPr>
                        <a:t>sociálních</a:t>
                      </a:r>
                      <a:endParaRPr lang="cs-CZ" b="1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800" b="1" i="0" u="none" strike="noStrike" noProof="0">
                          <a:latin typeface="Calibri"/>
                        </a:rPr>
                        <a:t>kontaktech a</a:t>
                      </a:r>
                      <a:endParaRPr lang="cs-CZ" b="1"/>
                    </a:p>
                    <a:p>
                      <a:pPr lvl="0">
                        <a:buNone/>
                      </a:pPr>
                      <a:r>
                        <a:rPr lang="cs-CZ" sz="1800" b="1" i="0" u="none" strike="noStrike" noProof="0">
                          <a:latin typeface="Calibri"/>
                        </a:rPr>
                        <a:t>vztazích</a:t>
                      </a:r>
                    </a:p>
                    <a:p>
                      <a:pPr lvl="0">
                        <a:buNone/>
                      </a:pPr>
                      <a:endParaRPr lang="cs-CZ" sz="1800" b="1" i="0" u="none" strike="noStrike" noProof="0"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cs-CZ" sz="1800" b="0" i="0" u="none" strike="noStrike" baseline="0" noProof="0">
                          <a:solidFill>
                            <a:srgbClr val="000000"/>
                          </a:solidFill>
                          <a:latin typeface="Calibri"/>
                        </a:rPr>
                        <a:t>podpora náklonnosti a intimity, výrazná role při milování nebo také během porodu a mateřství </a:t>
                      </a:r>
                      <a:endParaRPr lang="cs-CZ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23557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26428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B42E3D0-0511-6662-E7F1-9A8CDE4E2E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>
                <a:cs typeface="Calibri"/>
              </a:rPr>
              <a:t>Hormony</a:t>
            </a:r>
            <a:endParaRPr lang="cs-CZ"/>
          </a:p>
        </p:txBody>
      </p:sp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11E3299F-B1F3-80EF-F6C0-7A70429618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9326985"/>
              </p:ext>
            </p:extLst>
          </p:nvPr>
        </p:nvGraphicFramePr>
        <p:xfrm>
          <a:off x="2005039" y="2043351"/>
          <a:ext cx="5070066" cy="41505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4189">
                  <a:extLst>
                    <a:ext uri="{9D8B030D-6E8A-4147-A177-3AD203B41FA5}">
                      <a16:colId xmlns:a16="http://schemas.microsoft.com/office/drawing/2014/main" val="1438321815"/>
                    </a:ext>
                  </a:extLst>
                </a:gridCol>
                <a:gridCol w="2515877">
                  <a:extLst>
                    <a:ext uri="{9D8B030D-6E8A-4147-A177-3AD203B41FA5}">
                      <a16:colId xmlns:a16="http://schemas.microsoft.com/office/drawing/2014/main" val="2451778878"/>
                    </a:ext>
                  </a:extLst>
                </a:gridCol>
              </a:tblGrid>
              <a:tr h="702402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cs-CZ">
                          <a:solidFill>
                            <a:schemeClr val="tx1"/>
                          </a:solidFill>
                        </a:rPr>
                        <a:t>Kortizol</a:t>
                      </a:r>
                      <a:endParaRPr lang="cs-CZ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cs-CZ">
                          <a:solidFill>
                            <a:schemeClr val="tx1"/>
                          </a:solidFill>
                        </a:rPr>
                        <a:t>Adrenalin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825852"/>
                  </a:ext>
                </a:extLst>
              </a:tr>
              <a:tr h="3448156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800" b="1" i="0" u="none" strike="noStrike" noProof="0"/>
                        <a:t>Zvyšuje pohotovost organismu při zátěžových situacích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cs-CZ" sz="1800" b="0" i="0" u="none" strike="noStrike" noProof="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800" b="0" i="0" u="none" strike="noStrike" noProof="0"/>
                        <a:t>napětí svalů,</a:t>
                      </a:r>
                      <a:endParaRPr lang="cs-CZ" sz="1800" b="1" i="0" u="none" strike="noStrike" noProof="0">
                        <a:latin typeface="Calibri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800" b="0" i="0" u="none" strike="noStrike" noProof="0"/>
                        <a:t>výkyvy nálady,</a:t>
                      </a:r>
                      <a:endParaRPr lang="cs-CZ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800" b="0" i="0" u="none" strike="noStrike" noProof="0"/>
                        <a:t>chuť na</a:t>
                      </a:r>
                      <a:endParaRPr lang="cs-CZ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800" b="0" i="0" u="none" strike="noStrike" noProof="0"/>
                        <a:t>nezdravá jídla,</a:t>
                      </a:r>
                      <a:endParaRPr lang="cs-CZ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800" b="0" i="0" u="none" strike="noStrike" noProof="0"/>
                        <a:t>zhoršený spánek, úzkost,</a:t>
                      </a:r>
                      <a:endParaRPr lang="cs-CZ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800" b="0" i="0" u="none" strike="noStrike" noProof="0"/>
                        <a:t>pomalejší</a:t>
                      </a:r>
                      <a:endParaRPr lang="cs-CZ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800" b="0" i="0" u="none" strike="noStrike" noProof="0"/>
                        <a:t>zažívání</a:t>
                      </a:r>
                      <a:endParaRPr lang="cs-CZ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800" b="1" i="0" u="none" strike="noStrike" noProof="0">
                          <a:latin typeface="Calibri"/>
                        </a:rPr>
                        <a:t>Připravuje tělo na akci </a:t>
                      </a:r>
                      <a:r>
                        <a:rPr lang="cs-CZ" sz="1800" b="1" i="1" u="none" strike="noStrike" noProof="0" err="1">
                          <a:latin typeface="Calibri"/>
                        </a:rPr>
                        <a:t>Fight</a:t>
                      </a:r>
                      <a:r>
                        <a:rPr lang="cs-CZ" sz="1800" b="1" i="1" u="none" strike="noStrike" noProof="0">
                          <a:latin typeface="Calibri"/>
                        </a:rPr>
                        <a:t> </a:t>
                      </a:r>
                      <a:r>
                        <a:rPr lang="cs-CZ" sz="1800" b="1" i="1" u="none" strike="noStrike" noProof="0" err="1">
                          <a:latin typeface="Calibri"/>
                        </a:rPr>
                        <a:t>or</a:t>
                      </a:r>
                      <a:r>
                        <a:rPr lang="cs-CZ" sz="1800" b="1" i="1" u="none" strike="noStrike" noProof="0">
                          <a:latin typeface="Calibri"/>
                        </a:rPr>
                        <a:t> </a:t>
                      </a:r>
                      <a:r>
                        <a:rPr lang="cs-CZ" sz="1800" b="1" i="1" u="none" strike="noStrike" noProof="0" err="1">
                          <a:latin typeface="Calibri"/>
                        </a:rPr>
                        <a:t>Flight</a:t>
                      </a:r>
                      <a:endParaRPr lang="cs-CZ" i="1" err="1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cs-CZ" sz="1800" b="0" i="0" u="none" strike="noStrike" noProof="0">
                        <a:latin typeface="Calibri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cs-CZ" sz="1800" b="0" i="0" u="none" strike="noStrike" noProof="0">
                        <a:latin typeface="Calibri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800" b="0" i="0" u="none" strike="noStrike" noProof="0"/>
                        <a:t>snížená</a:t>
                      </a:r>
                      <a:endParaRPr lang="cs-CZ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800" b="0" i="0" u="none" strike="noStrike" noProof="0"/>
                        <a:t>citlivost těla na</a:t>
                      </a:r>
                      <a:endParaRPr lang="cs-CZ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800" b="0" i="0" u="none" strike="noStrike" noProof="0"/>
                        <a:t>bolest, zvýšená</a:t>
                      </a:r>
                      <a:endParaRPr lang="cs-CZ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800" b="0" i="0" u="none" strike="noStrike" noProof="0"/>
                        <a:t>srdeční činnosti,</a:t>
                      </a:r>
                      <a:endParaRPr lang="cs-CZ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800" b="0" i="0" u="none" strike="noStrike" noProof="0"/>
                        <a:t>zrychlení dechu</a:t>
                      </a:r>
                      <a:endParaRPr lang="cs-CZ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2355751"/>
                  </a:ext>
                </a:extLst>
              </a:tr>
            </a:tbl>
          </a:graphicData>
        </a:graphic>
      </p:graphicFrame>
      <p:sp>
        <p:nvSpPr>
          <p:cNvPr id="3" name="TextovéPole 2">
            <a:extLst>
              <a:ext uri="{FF2B5EF4-FFF2-40B4-BE49-F238E27FC236}">
                <a16:creationId xmlns:a16="http://schemas.microsoft.com/office/drawing/2014/main" id="{9A35AA83-393B-91CB-5AF4-CE0CCAEE0DE5}"/>
              </a:ext>
            </a:extLst>
          </p:cNvPr>
          <p:cNvSpPr txBox="1"/>
          <p:nvPr/>
        </p:nvSpPr>
        <p:spPr>
          <a:xfrm>
            <a:off x="2010102" y="6201103"/>
            <a:ext cx="4296103" cy="49699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lnSpc>
                <a:spcPct val="150000"/>
              </a:lnSpc>
              <a:spcBef>
                <a:spcPct val="20000"/>
              </a:spcBef>
              <a:buFont typeface="Arial"/>
              <a:buChar char="•"/>
            </a:pPr>
            <a:r>
              <a:rPr lang="cs-CZ" sz="2000" dirty="0">
                <a:latin typeface="Arial"/>
                <a:cs typeface="Arial"/>
              </a:rPr>
              <a:t>Časová dotace: 10 min. </a:t>
            </a:r>
          </a:p>
        </p:txBody>
      </p:sp>
    </p:spTree>
    <p:extLst>
      <p:ext uri="{BB962C8B-B14F-4D97-AF65-F5344CB8AC3E}">
        <p14:creationId xmlns:p14="http://schemas.microsoft.com/office/powerpoint/2010/main" val="22369134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EC28AA-3590-9336-6257-24BF299E8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>
                <a:cs typeface="Calibri"/>
              </a:rPr>
              <a:t>Duševní nepohoda vs. duševní onemocnění</a:t>
            </a:r>
            <a:endParaRPr lang="cs-CZ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52DF024-87FB-5592-CD9D-83A4B85E36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cs-CZ" sz="2000">
                <a:cs typeface="Calibri"/>
              </a:rPr>
              <a:t>(Zde doporučujeme vysvětlit [graficky či textem] rozdíl mezi duševní nepohodou a duševním onemocněním - viz přiložená metodika) </a:t>
            </a:r>
          </a:p>
          <a:p>
            <a:r>
              <a:rPr lang="cs-CZ" sz="2000" dirty="0">
                <a:cs typeface="Calibri"/>
              </a:rPr>
              <a:t>(Dále s dětmi doporučujeme probrat definici duševního zdraví): </a:t>
            </a:r>
          </a:p>
          <a:p>
            <a:pPr marL="0" indent="0">
              <a:buNone/>
            </a:pPr>
            <a:endParaRPr lang="cs-CZ" sz="2000">
              <a:ea typeface="+mn-lt"/>
              <a:cs typeface="+mn-lt"/>
            </a:endParaRPr>
          </a:p>
          <a:p>
            <a:pPr>
              <a:spcBef>
                <a:spcPts val="20"/>
              </a:spcBef>
            </a:pPr>
            <a:r>
              <a:rPr lang="cs-CZ" sz="2400" dirty="0">
                <a:ea typeface="+mn-lt"/>
                <a:cs typeface="+mn-lt"/>
              </a:rPr>
              <a:t>Psychické problémy, které závažným způsobem omezují schopnost jedince dobře se cítit a dobře fungovat třeba i v běžných a obyčejných denních aktivitách - ať už jde o školní docházku nebo o čištění zubů. Nezapomínejme, že u každého </a:t>
            </a:r>
            <a:r>
              <a:rPr lang="cs-CZ" sz="2400">
                <a:ea typeface="+mn-lt"/>
                <a:cs typeface="+mn-lt"/>
              </a:rPr>
              <a:t>se duševní onemocnění projevuje jinak.</a:t>
            </a:r>
            <a:endParaRPr lang="en-US">
              <a:ea typeface="+mn-lt"/>
              <a:cs typeface="+mn-lt"/>
            </a:endParaRPr>
          </a:p>
          <a:p>
            <a:pPr>
              <a:spcBef>
                <a:spcPts val="20"/>
              </a:spcBef>
            </a:pPr>
            <a:endParaRPr lang="en-US" dirty="0"/>
          </a:p>
          <a:p>
            <a:pPr>
              <a:spcBef>
                <a:spcPts val="20"/>
              </a:spcBef>
            </a:pPr>
            <a:endParaRPr lang="en-US" dirty="0"/>
          </a:p>
          <a:p>
            <a:pPr>
              <a:spcBef>
                <a:spcPts val="20"/>
              </a:spcBef>
            </a:pPr>
            <a:endParaRPr lang="en-US" dirty="0">
              <a:latin typeface="Calibri"/>
              <a:cs typeface="Calibri"/>
            </a:endParaRPr>
          </a:p>
          <a:p>
            <a:pPr>
              <a:spcBef>
                <a:spcPts val="20"/>
              </a:spcBef>
            </a:pPr>
            <a:endParaRPr lang="en-US" dirty="0">
              <a:latin typeface="Calibri"/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cs-CZ" sz="2200" dirty="0">
                <a:latin typeface="Arial"/>
                <a:cs typeface="Arial"/>
              </a:rPr>
              <a:t>Časová dotace: 5 min. </a:t>
            </a:r>
            <a:br>
              <a:rPr lang="en-US" dirty="0"/>
            </a:br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063109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EC28AA-3590-9336-6257-24BF299E8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>
                <a:cs typeface="Calibri"/>
              </a:rPr>
              <a:t>Přehled duševních onemocnění u dětí a adolescentů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DA720E0-CAC2-3103-9010-A4A8BE177C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cs-CZ" sz="2400" dirty="0">
                <a:ea typeface="+mn-lt"/>
                <a:cs typeface="+mn-lt"/>
              </a:rPr>
              <a:t>(Rozdělit na duševní nemoci s každodenními projevy od útlého dětství a na duševní nemoci se vznikem v průběhu života - viz přiložená metodika.)</a:t>
            </a:r>
            <a:endParaRPr lang="cs-CZ" sz="2400" dirty="0">
              <a:ea typeface="Calibri"/>
              <a:cs typeface="Calibri"/>
            </a:endParaRPr>
          </a:p>
          <a:p>
            <a:r>
              <a:rPr lang="cs-CZ" sz="2400" dirty="0">
                <a:cs typeface="Calibri"/>
              </a:rPr>
              <a:t>(Tento slide je doporučen pouze pro SŠ, ideálně pokud již bylo toto téma probráno v rámci hodin </a:t>
            </a:r>
            <a:r>
              <a:rPr lang="cs-CZ" sz="2400" i="1" dirty="0">
                <a:cs typeface="Calibri"/>
              </a:rPr>
              <a:t>Základních společenských</a:t>
            </a:r>
            <a:r>
              <a:rPr lang="cs-CZ" sz="2400" dirty="0">
                <a:cs typeface="Calibri"/>
              </a:rPr>
              <a:t> věd či </a:t>
            </a:r>
            <a:r>
              <a:rPr lang="cs-CZ" sz="2400" i="1" dirty="0">
                <a:cs typeface="Calibri"/>
              </a:rPr>
              <a:t>Občanské nauky. </a:t>
            </a:r>
            <a:r>
              <a:rPr lang="cs-CZ" sz="2400" dirty="0">
                <a:cs typeface="Calibri"/>
              </a:rPr>
              <a:t>Dát dětem prostor pro diskuzi. Je také možné slide úplně vynechat.) </a:t>
            </a:r>
          </a:p>
          <a:p>
            <a:endParaRPr lang="cs-CZ" sz="2400" dirty="0">
              <a:ea typeface="Calibri"/>
              <a:cs typeface="Calibri"/>
            </a:endParaRPr>
          </a:p>
          <a:p>
            <a:endParaRPr lang="cs-CZ" sz="2400" dirty="0">
              <a:ea typeface="Calibri"/>
              <a:cs typeface="Calibri"/>
            </a:endParaRPr>
          </a:p>
          <a:p>
            <a:endParaRPr lang="cs-CZ" sz="2400" dirty="0">
              <a:ea typeface="Calibri"/>
              <a:cs typeface="Calibri"/>
            </a:endParaRPr>
          </a:p>
          <a:p>
            <a:endParaRPr lang="cs-CZ" sz="2400" dirty="0">
              <a:latin typeface="Calibri"/>
              <a:ea typeface="Calibri"/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cs-CZ" sz="2000" dirty="0">
                <a:latin typeface="Arial"/>
                <a:ea typeface="Calibri"/>
                <a:cs typeface="Arial"/>
              </a:rPr>
              <a:t>Časová dotace: 5 min. </a:t>
            </a:r>
          </a:p>
        </p:txBody>
      </p:sp>
    </p:spTree>
    <p:extLst>
      <p:ext uri="{BB962C8B-B14F-4D97-AF65-F5344CB8AC3E}">
        <p14:creationId xmlns:p14="http://schemas.microsoft.com/office/powerpoint/2010/main" val="89811437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974</Words>
  <Application>Microsoft Office PowerPoint</Application>
  <PresentationFormat>Předvádění na obrazovce (4:3)</PresentationFormat>
  <Paragraphs>173</Paragraphs>
  <Slides>16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1" baseType="lpstr">
      <vt:lpstr>Arial</vt:lpstr>
      <vt:lpstr>Calibri</vt:lpstr>
      <vt:lpstr>Courier New</vt:lpstr>
      <vt:lpstr>Wingdings</vt:lpstr>
      <vt:lpstr>Motiv sady Office</vt:lpstr>
      <vt:lpstr>PREVENTIVNĚ  DESTIGMATIZAČNÍ PROGRAM v oblasti duševního zdraví</vt:lpstr>
      <vt:lpstr>Co pro vás znamená duševní zdraví?</vt:lpstr>
      <vt:lpstr>Definice duševního zdraví</vt:lpstr>
      <vt:lpstr>Emoce, pocity, myšlení, nálady</vt:lpstr>
      <vt:lpstr>Základní emoce a proč existují</vt:lpstr>
      <vt:lpstr>Hormony</vt:lpstr>
      <vt:lpstr>Hormony</vt:lpstr>
      <vt:lpstr>Duševní nepohoda vs. duševní onemocnění</vt:lpstr>
      <vt:lpstr>Přehled duševních onemocnění u dětí a adolescentů</vt:lpstr>
      <vt:lpstr>Jak komunikovat s lidmi s duševním onemocněním? </vt:lpstr>
      <vt:lpstr>Relaxační techniky </vt:lpstr>
      <vt:lpstr>Podpora duševního zdraví</vt:lpstr>
      <vt:lpstr>Pár slov o destigmatizaci</vt:lpstr>
      <vt:lpstr>Pomoc a podpora v oblasti duševního zdraví</vt:lpstr>
      <vt:lpstr>Kontakty a odkazy</vt:lpstr>
      <vt:lpstr>Poděkování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/>
  <cp:lastModifiedBy>Snížek Martin DiS.</cp:lastModifiedBy>
  <cp:revision>123</cp:revision>
  <dcterms:created xsi:type="dcterms:W3CDTF">2015-05-26T11:30:55Z</dcterms:created>
  <dcterms:modified xsi:type="dcterms:W3CDTF">2024-12-12T12:49:08Z</dcterms:modified>
</cp:coreProperties>
</file>