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gif" ContentType="image/gi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ags/tag1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heme/themeOverride1.xml" ContentType="application/vnd.openxmlformats-officedocument.themeOverr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theme/themeOverride2.xml" ContentType="application/vnd.openxmlformats-officedocument.themeOverr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heme/themeOverride3.xml" ContentType="application/vnd.openxmlformats-officedocument.themeOverr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theme/themeOverride4.xml" ContentType="application/vnd.openxmlformats-officedocument.themeOverr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theme/themeOverride5.xml" ContentType="application/vnd.openxmlformats-officedocument.themeOverride+xml"/>
  <Override PartName="/ppt/charts/chart30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1.xml" ContentType="application/vnd.openxmlformats-officedocument.drawingml.chart+xml"/>
  <Override PartName="/ppt/theme/themeOverride6.xml" ContentType="application/vnd.openxmlformats-officedocument.themeOverride+xml"/>
  <Override PartName="/ppt/charts/chart32.xml" ContentType="application/vnd.openxmlformats-officedocument.drawingml.chart+xml"/>
  <Override PartName="/ppt/theme/themeOverride7.xml" ContentType="application/vnd.openxmlformats-officedocument.themeOverride+xml"/>
  <Override PartName="/ppt/charts/chart33.xml" ContentType="application/vnd.openxmlformats-officedocument.drawingml.chart+xml"/>
  <Override PartName="/ppt/theme/themeOverride8.xml" ContentType="application/vnd.openxmlformats-officedocument.themeOverride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theme/themeOverride9.xml" ContentType="application/vnd.openxmlformats-officedocument.themeOverride+xml"/>
  <Override PartName="/ppt/charts/chart39.xml" ContentType="application/vnd.openxmlformats-officedocument.drawingml.chart+xml"/>
  <Override PartName="/ppt/theme/themeOverride10.xml" ContentType="application/vnd.openxmlformats-officedocument.themeOverride+xml"/>
  <Override PartName="/ppt/charts/chart4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theme/themeOverride11.xml" ContentType="application/vnd.openxmlformats-officedocument.themeOverride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theme/themeOverride12.xml" ContentType="application/vnd.openxmlformats-officedocument.themeOverride+xml"/>
  <Override PartName="/ppt/charts/chart54.xml" ContentType="application/vnd.openxmlformats-officedocument.drawingml.chart+xml"/>
  <Override PartName="/ppt/charts/chart55.xml" ContentType="application/vnd.openxmlformats-officedocument.drawingml.chart+xml"/>
  <Override PartName="/ppt/charts/chart56.xml" ContentType="application/vnd.openxmlformats-officedocument.drawingml.chart+xml"/>
  <Override PartName="/ppt/charts/chart57.xml" ContentType="application/vnd.openxmlformats-officedocument.drawingml.chart+xml"/>
  <Override PartName="/ppt/charts/chart58.xml" ContentType="application/vnd.openxmlformats-officedocument.drawingml.chart+xml"/>
  <Override PartName="/ppt/charts/chart59.xml" ContentType="application/vnd.openxmlformats-officedocument.drawingml.chart+xml"/>
  <Override PartName="/ppt/drawings/drawing1.xml" ContentType="application/vnd.openxmlformats-officedocument.drawingml.chartshapes+xml"/>
  <Override PartName="/ppt/charts/chart60.xml" ContentType="application/vnd.openxmlformats-officedocument.drawingml.chart+xml"/>
  <Override PartName="/ppt/theme/themeOverride13.xml" ContentType="application/vnd.openxmlformats-officedocument.themeOverride+xml"/>
  <Override PartName="/ppt/charts/chart61.xml" ContentType="application/vnd.openxmlformats-officedocument.drawingml.chart+xml"/>
  <Override PartName="/ppt/theme/themeOverride14.xml" ContentType="application/vnd.openxmlformats-officedocument.themeOverride+xml"/>
  <Override PartName="/ppt/charts/chart62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theme/themeOverride15.xml" ContentType="application/vnd.openxmlformats-officedocument.themeOverride+xml"/>
  <Override PartName="/ppt/charts/chart63.xml" ContentType="application/vnd.openxmlformats-officedocument.drawingml.chart+xml"/>
  <Override PartName="/ppt/charts/chart64.xml" ContentType="application/vnd.openxmlformats-officedocument.drawingml.chart+xml"/>
  <Override PartName="/ppt/charts/chart65.xml" ContentType="application/vnd.openxmlformats-officedocument.drawingml.chart+xml"/>
  <Override PartName="/ppt/charts/chart66.xml" ContentType="application/vnd.openxmlformats-officedocument.drawingml.chart+xml"/>
  <Override PartName="/ppt/charts/chart6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6" r:id="rId1"/>
  </p:sldMasterIdLst>
  <p:notesMasterIdLst>
    <p:notesMasterId r:id="rId57"/>
  </p:notesMasterIdLst>
  <p:handoutMasterIdLst>
    <p:handoutMasterId r:id="rId58"/>
  </p:handoutMasterIdLst>
  <p:sldIdLst>
    <p:sldId id="1178" r:id="rId2"/>
    <p:sldId id="1292" r:id="rId3"/>
    <p:sldId id="1342" r:id="rId4"/>
    <p:sldId id="1294" r:id="rId5"/>
    <p:sldId id="1295" r:id="rId6"/>
    <p:sldId id="1346" r:id="rId7"/>
    <p:sldId id="1296" r:id="rId8"/>
    <p:sldId id="1297" r:id="rId9"/>
    <p:sldId id="1343" r:id="rId10"/>
    <p:sldId id="1298" r:id="rId11"/>
    <p:sldId id="1299" r:id="rId12"/>
    <p:sldId id="1300" r:id="rId13"/>
    <p:sldId id="1301" r:id="rId14"/>
    <p:sldId id="1344" r:id="rId15"/>
    <p:sldId id="1151" r:id="rId16"/>
    <p:sldId id="1302" r:id="rId17"/>
    <p:sldId id="1303" r:id="rId18"/>
    <p:sldId id="1304" r:id="rId19"/>
    <p:sldId id="1339" r:id="rId20"/>
    <p:sldId id="1340" r:id="rId21"/>
    <p:sldId id="1341" r:id="rId22"/>
    <p:sldId id="1305" r:id="rId23"/>
    <p:sldId id="1306" r:id="rId24"/>
    <p:sldId id="1307" r:id="rId25"/>
    <p:sldId id="1308" r:id="rId26"/>
    <p:sldId id="1309" r:id="rId27"/>
    <p:sldId id="1310" r:id="rId28"/>
    <p:sldId id="1311" r:id="rId29"/>
    <p:sldId id="1312" r:id="rId30"/>
    <p:sldId id="1313" r:id="rId31"/>
    <p:sldId id="1314" r:id="rId32"/>
    <p:sldId id="1347" r:id="rId33"/>
    <p:sldId id="1348" r:id="rId34"/>
    <p:sldId id="1317" r:id="rId35"/>
    <p:sldId id="1318" r:id="rId36"/>
    <p:sldId id="1319" r:id="rId37"/>
    <p:sldId id="1320" r:id="rId38"/>
    <p:sldId id="1321" r:id="rId39"/>
    <p:sldId id="1322" r:id="rId40"/>
    <p:sldId id="1323" r:id="rId41"/>
    <p:sldId id="1324" r:id="rId42"/>
    <p:sldId id="1325" r:id="rId43"/>
    <p:sldId id="1326" r:id="rId44"/>
    <p:sldId id="1349" r:id="rId45"/>
    <p:sldId id="1350" r:id="rId46"/>
    <p:sldId id="1329" r:id="rId47"/>
    <p:sldId id="1330" r:id="rId48"/>
    <p:sldId id="1331" r:id="rId49"/>
    <p:sldId id="1332" r:id="rId50"/>
    <p:sldId id="1333" r:id="rId51"/>
    <p:sldId id="1334" r:id="rId52"/>
    <p:sldId id="1335" r:id="rId53"/>
    <p:sldId id="1336" r:id="rId54"/>
    <p:sldId id="1351" r:id="rId55"/>
    <p:sldId id="1352" r:id="rId56"/>
  </p:sldIdLst>
  <p:sldSz cx="12192000" cy="6858000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4E8F"/>
    <a:srgbClr val="D71440"/>
    <a:srgbClr val="037BC1"/>
    <a:srgbClr val="DA2128"/>
    <a:srgbClr val="E7B13D"/>
    <a:srgbClr val="8CC841"/>
    <a:srgbClr val="4472C4"/>
    <a:srgbClr val="2171B5"/>
    <a:srgbClr val="C00000"/>
    <a:srgbClr val="BDD7E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48" autoAdjust="0"/>
    <p:restoredTop sz="94660"/>
  </p:normalViewPr>
  <p:slideViewPr>
    <p:cSldViewPr snapToGrid="0">
      <p:cViewPr varScale="1">
        <p:scale>
          <a:sx n="84" d="100"/>
          <a:sy n="84" d="100"/>
        </p:scale>
        <p:origin x="552" y="67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>
      <p:cViewPr varScale="1">
        <p:scale>
          <a:sx n="89" d="100"/>
          <a:sy n="89" d="100"/>
        </p:scale>
        <p:origin x="3798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notesMaster" Target="notesMasters/notesMaster1.xml"/><Relationship Id="rId61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14.xml"/><Relationship Id="rId1" Type="http://schemas.microsoft.com/office/2011/relationships/chartStyle" Target="style14.xml"/><Relationship Id="rId4" Type="http://schemas.openxmlformats.org/officeDocument/2006/relationships/package" Target="../embeddings/List_aplikace_Microsoft_Excel13.xlsx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package" Target="../embeddings/List_aplikace_Microsoft_Excel14.xlsx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16.xml"/><Relationship Id="rId1" Type="http://schemas.microsoft.com/office/2011/relationships/chartStyle" Target="style16.xml"/><Relationship Id="rId4" Type="http://schemas.openxmlformats.org/officeDocument/2006/relationships/package" Target="../embeddings/List_aplikace_Microsoft_Excel15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28.xlsx"/><Relationship Id="rId1" Type="http://schemas.openxmlformats.org/officeDocument/2006/relationships/themeOverride" Target="../theme/themeOverride5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30.xlsx"/><Relationship Id="rId1" Type="http://schemas.openxmlformats.org/officeDocument/2006/relationships/themeOverride" Target="../theme/themeOverride6.xml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31.xlsx"/><Relationship Id="rId1" Type="http://schemas.openxmlformats.org/officeDocument/2006/relationships/themeOverride" Target="../theme/themeOverride7.xml"/></Relationships>
</file>

<file path=ppt/charts/_rels/chart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32.xlsx"/><Relationship Id="rId1" Type="http://schemas.openxmlformats.org/officeDocument/2006/relationships/themeOverride" Target="../theme/themeOverride8.xml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3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4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5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6.xlsx"/></Relationships>
</file>

<file path=ppt/charts/_rels/chart38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kourilj\Desktop\Ostatn&#237;\Krajsk&#253;_reporting_mamo\mamo_PHA_2017.xlsx" TargetMode="External"/><Relationship Id="rId1" Type="http://schemas.openxmlformats.org/officeDocument/2006/relationships/themeOverride" Target="../theme/themeOverride9.xml"/></Relationships>
</file>

<file path=ppt/charts/_rels/chart39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kourilj\Desktop\Ostatn&#237;\Krajsk&#253;_reporting_mamo\mamo_HKK_2017.xlsx" TargetMode="External"/><Relationship Id="rId1" Type="http://schemas.openxmlformats.org/officeDocument/2006/relationships/themeOverride" Target="../theme/themeOverride10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1.xml"/><Relationship Id="rId2" Type="http://schemas.microsoft.com/office/2011/relationships/chartColorStyle" Target="colors30.xml"/><Relationship Id="rId1" Type="http://schemas.microsoft.com/office/2011/relationships/chartStyle" Target="style30.xml"/><Relationship Id="rId4" Type="http://schemas.openxmlformats.org/officeDocument/2006/relationships/package" Target="../embeddings/List_aplikace_Microsoft_Excel37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8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39.xlsx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0.xlsx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1.xlsx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2.xlsx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3.xlsx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4.xlsx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5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6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7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8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49.xlsx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2.xml"/><Relationship Id="rId2" Type="http://schemas.microsoft.com/office/2011/relationships/chartColorStyle" Target="colors32.xml"/><Relationship Id="rId1" Type="http://schemas.microsoft.com/office/2011/relationships/chartStyle" Target="style32.xml"/><Relationship Id="rId4" Type="http://schemas.openxmlformats.org/officeDocument/2006/relationships/package" Target="../embeddings/List_aplikace_Microsoft_Excel50.xlsx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51.xlsx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52.xlsx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53.xlsx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54.xlsx"/></Relationships>
</file>

<file path=ppt/charts/_rels/chart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55.xlsx"/></Relationships>
</file>

<file path=ppt/charts/_rels/chart59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List_aplikace_Microsoft_Excel56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57.xlsx"/><Relationship Id="rId1" Type="http://schemas.openxmlformats.org/officeDocument/2006/relationships/themeOverride" Target="../theme/themeOverride13.xml"/></Relationships>
</file>

<file path=ppt/charts/_rels/chart6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58.xlsx"/><Relationship Id="rId1" Type="http://schemas.openxmlformats.org/officeDocument/2006/relationships/themeOverride" Target="../theme/themeOverride14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5.xml"/><Relationship Id="rId2" Type="http://schemas.microsoft.com/office/2011/relationships/chartColorStyle" Target="colors33.xml"/><Relationship Id="rId1" Type="http://schemas.microsoft.com/office/2011/relationships/chartStyle" Target="style33.xml"/><Relationship Id="rId4" Type="http://schemas.openxmlformats.org/officeDocument/2006/relationships/package" Target="../embeddings/List_aplikace_Microsoft_Excel59.xlsx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60.xlsx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61.xlsx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62.xlsx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63.xlsx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64.xlsx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package" Target="../embeddings/List_aplikace_Microsoft_Excel7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BEC-4073-ADE3-6E4B325FDF73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General</c:formatCod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</c:numCache>
            </c:numRef>
          </c:cat>
          <c:val>
            <c:numRef>
              <c:f>Sheet1!$B$2:$B$8</c:f>
              <c:numCache>
                <c:formatCode>0.0%</c:formatCode>
                <c:ptCount val="7"/>
                <c:pt idx="0">
                  <c:v>0.80147051918905465</c:v>
                </c:pt>
                <c:pt idx="1">
                  <c:v>0.77140463929791836</c:v>
                </c:pt>
                <c:pt idx="2">
                  <c:v>0.73841597313206986</c:v>
                </c:pt>
                <c:pt idx="3">
                  <c:v>0.70365812526777327</c:v>
                </c:pt>
                <c:pt idx="4">
                  <c:v>0.67583674772521685</c:v>
                </c:pt>
                <c:pt idx="5">
                  <c:v>0.66883729874307296</c:v>
                </c:pt>
                <c:pt idx="6">
                  <c:v>0.64795656405399171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BEC-4073-ADE3-6E4B325FDF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5734976"/>
        <c:axId val="455733408"/>
      </c:barChart>
      <c:catAx>
        <c:axId val="4557349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3408"/>
        <c:crosses val="autoZero"/>
        <c:auto val="1"/>
        <c:lblAlgn val="ctr"/>
        <c:lblOffset val="100"/>
        <c:noMultiLvlLbl val="0"/>
      </c:catAx>
      <c:valAx>
        <c:axId val="455733408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4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accent6">
              <a:lumMod val="10000"/>
            </a:schemeClr>
          </a:solidFill>
        </a:defRPr>
      </a:pPr>
      <a:endParaRPr lang="cs-CZ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HKK</c:v>
                </c:pt>
              </c:strCache>
            </c:strRef>
          </c:tx>
          <c:spPr>
            <a:solidFill>
              <a:schemeClr val="accent3">
                <a:shade val="76000"/>
              </a:schemeClr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6E8-4029-8639-43C69A4D4525}"/>
              </c:ext>
            </c:extLst>
          </c:dPt>
          <c:dLbls>
            <c:numFmt formatCode="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2018*</c:v>
                </c:pt>
              </c:strCache>
            </c:strRef>
          </c:cat>
          <c:val>
            <c:numRef>
              <c:f>Sheet1!$B$2:$B$8</c:f>
              <c:numCache>
                <c:formatCode>0.0%</c:formatCode>
                <c:ptCount val="7"/>
                <c:pt idx="0">
                  <c:v>0.80267558528428096</c:v>
                </c:pt>
                <c:pt idx="1">
                  <c:v>0.82402707275803722</c:v>
                </c:pt>
                <c:pt idx="2">
                  <c:v>0.78501904358865848</c:v>
                </c:pt>
                <c:pt idx="3">
                  <c:v>0.73730591691145619</c:v>
                </c:pt>
                <c:pt idx="4">
                  <c:v>0.70343434343434341</c:v>
                </c:pt>
                <c:pt idx="5">
                  <c:v>0.71840000000000004</c:v>
                </c:pt>
                <c:pt idx="6">
                  <c:v>0.68899999999999995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6E8-4029-8639-43C69A4D452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chemeClr val="accent3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2018*</c:v>
                </c:pt>
              </c:strCache>
            </c:strRef>
          </c:cat>
          <c:val>
            <c:numRef>
              <c:f>Sheet1!$C$2:$C$8</c:f>
              <c:numCache>
                <c:formatCode>0.0%</c:formatCode>
                <c:ptCount val="7"/>
                <c:pt idx="0">
                  <c:v>0.75709309254251267</c:v>
                </c:pt>
                <c:pt idx="1">
                  <c:v>0.74962925783121537</c:v>
                </c:pt>
                <c:pt idx="2">
                  <c:v>0.71070099116473073</c:v>
                </c:pt>
                <c:pt idx="3">
                  <c:v>0.67015902301880159</c:v>
                </c:pt>
                <c:pt idx="4">
                  <c:v>0.63052025632670794</c:v>
                </c:pt>
                <c:pt idx="5">
                  <c:v>0.63653086393946356</c:v>
                </c:pt>
                <c:pt idx="6">
                  <c:v>0.60199999999999998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E5C-445E-8255-6065186917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770432680"/>
        <c:axId val="770433072"/>
      </c:barChart>
      <c:catAx>
        <c:axId val="77043268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70433072"/>
        <c:crosses val="autoZero"/>
        <c:auto val="1"/>
        <c:lblAlgn val="ctr"/>
        <c:lblOffset val="100"/>
        <c:noMultiLvlLbl val="0"/>
      </c:catAx>
      <c:valAx>
        <c:axId val="770433072"/>
        <c:scaling>
          <c:orientation val="minMax"/>
          <c:max val="1"/>
        </c:scaling>
        <c:delete val="0"/>
        <c:axPos val="b"/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7043268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1869312507406272"/>
          <c:y val="0.90129621911577618"/>
          <c:w val="0.83642591289674617"/>
          <c:h val="6.76554894136335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64-408D-8A1F-33B98894B92E}"/>
              </c:ext>
            </c:extLst>
          </c:dPt>
          <c:dLbls>
            <c:numFmt formatCode="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0.0%</c:formatCode>
                <c:ptCount val="15"/>
                <c:pt idx="0">
                  <c:v>0.73695704925988836</c:v>
                </c:pt>
                <c:pt idx="1">
                  <c:v>0.71840000000000004</c:v>
                </c:pt>
                <c:pt idx="2">
                  <c:v>0.68960607498813475</c:v>
                </c:pt>
                <c:pt idx="3">
                  <c:v>0.66861192163401417</c:v>
                </c:pt>
                <c:pt idx="4">
                  <c:v>0.66632928475033737</c:v>
                </c:pt>
                <c:pt idx="5">
                  <c:v>0.65737593473827327</c:v>
                </c:pt>
                <c:pt idx="6">
                  <c:v>0.65563614385010582</c:v>
                </c:pt>
                <c:pt idx="7">
                  <c:v>0.64531435349940691</c:v>
                </c:pt>
                <c:pt idx="8">
                  <c:v>0.63653086393946356</c:v>
                </c:pt>
                <c:pt idx="9">
                  <c:v>0.63435776201733651</c:v>
                </c:pt>
                <c:pt idx="10">
                  <c:v>0.62791702679343131</c:v>
                </c:pt>
                <c:pt idx="11">
                  <c:v>0.58753881987577639</c:v>
                </c:pt>
                <c:pt idx="12">
                  <c:v>0.58338374672312965</c:v>
                </c:pt>
                <c:pt idx="13">
                  <c:v>0.58262476894639559</c:v>
                </c:pt>
                <c:pt idx="14">
                  <c:v>0.51232876712328768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564-408D-8A1F-33B98894B92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&gt;70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2564-408D-8A1F-33B98894B92E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2564-408D-8A1F-33B98894B92E}"/>
              </c:ext>
            </c:extLst>
          </c:dPt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2564-408D-8A1F-33B98894B92E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Sheet1!$C$2:$C$16</c:f>
              <c:numCache>
                <c:formatCode>0.0%</c:formatCode>
                <c:ptCount val="15"/>
                <c:pt idx="0">
                  <c:v>0.73695704925988836</c:v>
                </c:pt>
                <c:pt idx="1">
                  <c:v>0.71840000000000004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2564-408D-8A1F-33B98894B92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60-70</c:v>
                </c:pt>
              </c:strCache>
            </c:strRef>
          </c:tx>
          <c:spPr>
            <a:solidFill>
              <a:srgbClr val="6BAED6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2564-408D-8A1F-33B98894B92E}"/>
              </c:ext>
            </c:extLst>
          </c:dPt>
          <c:dPt>
            <c:idx val="3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2564-408D-8A1F-33B98894B92E}"/>
              </c:ext>
            </c:extLst>
          </c:dPt>
          <c:dPt>
            <c:idx val="4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2564-408D-8A1F-33B98894B92E}"/>
              </c:ext>
            </c:extLst>
          </c:dPt>
          <c:dPt>
            <c:idx val="5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2564-408D-8A1F-33B98894B92E}"/>
              </c:ext>
            </c:extLst>
          </c:dPt>
          <c:dPt>
            <c:idx val="6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2564-408D-8A1F-33B98894B92E}"/>
              </c:ext>
            </c:extLst>
          </c:dPt>
          <c:dPt>
            <c:idx val="7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2564-408D-8A1F-33B98894B92E}"/>
              </c:ext>
            </c:extLst>
          </c:dPt>
          <c:dPt>
            <c:idx val="8"/>
            <c:invertIfNegative val="0"/>
            <c:bubble3D val="0"/>
            <c:spPr>
              <a:solidFill>
                <a:srgbClr val="A6A6A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2564-408D-8A1F-33B98894B92E}"/>
              </c:ext>
            </c:extLst>
          </c:dPt>
          <c:dPt>
            <c:idx val="9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2564-408D-8A1F-33B98894B92E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2" formatCode="0.0%">
                  <c:v>0.68960607498813475</c:v>
                </c:pt>
                <c:pt idx="3" formatCode="0.0%">
                  <c:v>0.66861192163401417</c:v>
                </c:pt>
                <c:pt idx="4" formatCode="0.0%">
                  <c:v>0.66632928475033737</c:v>
                </c:pt>
                <c:pt idx="5" formatCode="0.0%">
                  <c:v>0.65737593473827327</c:v>
                </c:pt>
                <c:pt idx="6" formatCode="0.0%">
                  <c:v>0.65563614385010582</c:v>
                </c:pt>
                <c:pt idx="7" formatCode="0.0%">
                  <c:v>0.64531435349940691</c:v>
                </c:pt>
                <c:pt idx="8" formatCode="0.0%">
                  <c:v>0.63653086393946356</c:v>
                </c:pt>
                <c:pt idx="9" formatCode="0.0%">
                  <c:v>0.63435776201733651</c:v>
                </c:pt>
                <c:pt idx="10" formatCode="0.0%">
                  <c:v>0.62791702679343131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2564-408D-8A1F-33B98894B92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 &lt;=60</c:v>
                </c:pt>
              </c:strCache>
            </c:strRef>
          </c:tx>
          <c:spPr>
            <a:solidFill>
              <a:srgbClr val="BDD7E7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C-2564-408D-8A1F-33B98894B92E}"/>
              </c:ext>
            </c:extLst>
          </c:dPt>
          <c:dPt>
            <c:idx val="12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E-2564-408D-8A1F-33B98894B92E}"/>
              </c:ext>
            </c:extLst>
          </c:dPt>
          <c:dPt>
            <c:idx val="13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0-2564-408D-8A1F-33B98894B92E}"/>
              </c:ext>
            </c:extLst>
          </c:dPt>
          <c:dPt>
            <c:idx val="14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22-2564-408D-8A1F-33B98894B92E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Sheet1!$E$2:$E$16</c:f>
              <c:numCache>
                <c:formatCode>General</c:formatCode>
                <c:ptCount val="15"/>
                <c:pt idx="11" formatCode="0.0%">
                  <c:v>0.58753881987577639</c:v>
                </c:pt>
                <c:pt idx="12" formatCode="0.0%">
                  <c:v>0.58338374672312965</c:v>
                </c:pt>
                <c:pt idx="13" formatCode="0.0%">
                  <c:v>0.58262476894639559</c:v>
                </c:pt>
                <c:pt idx="14" formatCode="0.0%">
                  <c:v>0.51232876712328768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3-2564-408D-8A1F-33B98894B9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797508968"/>
        <c:axId val="797508184"/>
      </c:barChart>
      <c:catAx>
        <c:axId val="79750896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7508184"/>
        <c:crosses val="autoZero"/>
        <c:auto val="1"/>
        <c:lblAlgn val="ctr"/>
        <c:lblOffset val="100"/>
        <c:noMultiLvlLbl val="0"/>
      </c:catAx>
      <c:valAx>
        <c:axId val="797508184"/>
        <c:scaling>
          <c:orientation val="minMax"/>
        </c:scaling>
        <c:delete val="0"/>
        <c:axPos val="t"/>
        <c:numFmt formatCode="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7508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accent6">
              <a:lumMod val="10000"/>
            </a:schemeClr>
          </a:solidFill>
        </a:defRPr>
      </a:pPr>
      <a:endParaRPr lang="cs-CZ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073-4467-A8C5-AB81B9D04FF7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0.0%</c:formatCode>
                <c:ptCount val="15"/>
                <c:pt idx="0">
                  <c:v>0.74587039390088949</c:v>
                </c:pt>
                <c:pt idx="1">
                  <c:v>0.70343434343434341</c:v>
                </c:pt>
                <c:pt idx="2">
                  <c:v>0.66246851385390426</c:v>
                </c:pt>
                <c:pt idx="3">
                  <c:v>0.67604395604395606</c:v>
                </c:pt>
                <c:pt idx="4">
                  <c:v>0.65377917102055028</c:v>
                </c:pt>
                <c:pt idx="5">
                  <c:v>0.68146582100070474</c:v>
                </c:pt>
                <c:pt idx="6">
                  <c:v>0.66420966420966421</c:v>
                </c:pt>
                <c:pt idx="7">
                  <c:v>0.6293762575452716</c:v>
                </c:pt>
                <c:pt idx="8">
                  <c:v>0.63052025632670794</c:v>
                </c:pt>
                <c:pt idx="9">
                  <c:v>0.63120567375886527</c:v>
                </c:pt>
                <c:pt idx="10">
                  <c:v>0.62864279766860953</c:v>
                </c:pt>
                <c:pt idx="11">
                  <c:v>0.5677051517002647</c:v>
                </c:pt>
                <c:pt idx="12">
                  <c:v>0.5655572928300201</c:v>
                </c:pt>
                <c:pt idx="13">
                  <c:v>0.57879341864716638</c:v>
                </c:pt>
                <c:pt idx="14">
                  <c:v>0.48916042569964524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073-4467-A8C5-AB81B9D04FF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&gt;70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1029-4675-B4F0-8F2B141A9CBC}"/>
              </c:ext>
            </c:extLst>
          </c:dPt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D073-4467-A8C5-AB81B9D04FF7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Sheet1!$C$2:$C$16</c:f>
              <c:numCache>
                <c:formatCode>0.0%</c:formatCode>
                <c:ptCount val="15"/>
                <c:pt idx="0">
                  <c:v>0.74587039390088949</c:v>
                </c:pt>
                <c:pt idx="1">
                  <c:v>0.70303030303030301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D073-4467-A8C5-AB81B9D04FF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60-70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073-4467-A8C5-AB81B9D04FF7}"/>
              </c:ext>
            </c:extLst>
          </c:dPt>
          <c:dPt>
            <c:idx val="5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D073-4467-A8C5-AB81B9D04FF7}"/>
              </c:ext>
            </c:extLst>
          </c:dPt>
          <c:dPt>
            <c:idx val="7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D073-4467-A8C5-AB81B9D04FF7}"/>
              </c:ext>
            </c:extLst>
          </c:dPt>
          <c:dPt>
            <c:idx val="8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D073-4467-A8C5-AB81B9D04FF7}"/>
              </c:ext>
            </c:extLst>
          </c:dPt>
          <c:dPt>
            <c:idx val="9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D073-4467-A8C5-AB81B9D04FF7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2" formatCode="0.0%">
                  <c:v>0.66246851385390426</c:v>
                </c:pt>
                <c:pt idx="3" formatCode="0.0%">
                  <c:v>0.67604395604395606</c:v>
                </c:pt>
                <c:pt idx="4" formatCode="0.0%">
                  <c:v>0.65377917102055028</c:v>
                </c:pt>
                <c:pt idx="5" formatCode="0.0%">
                  <c:v>0.68146582100070474</c:v>
                </c:pt>
                <c:pt idx="6" formatCode="0.0%">
                  <c:v>0.66420966420966421</c:v>
                </c:pt>
                <c:pt idx="7" formatCode="0.0%">
                  <c:v>0.6293762575452716</c:v>
                </c:pt>
                <c:pt idx="8" formatCode="0.0%">
                  <c:v>0.63052025632670794</c:v>
                </c:pt>
                <c:pt idx="9" formatCode="0.0%">
                  <c:v>0.63120567375886527</c:v>
                </c:pt>
                <c:pt idx="10" formatCode="0.0%">
                  <c:v>0.62864279766860953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D073-4467-A8C5-AB81B9D04FF7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 &lt;=60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D073-4467-A8C5-AB81B9D04FF7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Plzeňský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Kraj Vysočina</c:v>
                </c:pt>
                <c:pt idx="11">
                  <c:v>Jihomoravský kraj</c:v>
                </c:pt>
                <c:pt idx="12">
                  <c:v>Hlavní město Praha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Sheet1!$E$2:$E$16</c:f>
              <c:numCache>
                <c:formatCode>General</c:formatCode>
                <c:ptCount val="15"/>
                <c:pt idx="11" formatCode="0.0%">
                  <c:v>0.5677051517002647</c:v>
                </c:pt>
                <c:pt idx="12" formatCode="0.0%">
                  <c:v>0.5655572928300201</c:v>
                </c:pt>
                <c:pt idx="13" formatCode="0.0%">
                  <c:v>0.57879341864716638</c:v>
                </c:pt>
                <c:pt idx="14" formatCode="0.0%">
                  <c:v>0.48916042569964524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D073-4467-A8C5-AB81B9D04F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6233144"/>
        <c:axId val="456233928"/>
      </c:barChart>
      <c:catAx>
        <c:axId val="4562331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6233928"/>
        <c:crosses val="autoZero"/>
        <c:auto val="1"/>
        <c:lblAlgn val="ctr"/>
        <c:lblOffset val="100"/>
        <c:noMultiLvlLbl val="0"/>
      </c:catAx>
      <c:valAx>
        <c:axId val="456233928"/>
        <c:scaling>
          <c:orientation val="minMax"/>
        </c:scaling>
        <c:delete val="0"/>
        <c:axPos val="t"/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62331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tx1">
              <a:lumMod val="50000"/>
            </a:schemeClr>
          </a:solidFill>
        </a:defRPr>
      </a:pPr>
      <a:endParaRPr lang="cs-CZ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D75-4914-99DC-0AC783D18353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Olomoucký kraj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Liberecký kraj</c:v>
                </c:pt>
                <c:pt idx="6">
                  <c:v>Jihočeský kraj</c:v>
                </c:pt>
                <c:pt idx="7">
                  <c:v>Karlovarský kraj</c:v>
                </c:pt>
                <c:pt idx="8">
                  <c:v>Česká republika</c:v>
                </c:pt>
                <c:pt idx="9">
                  <c:v>Plzeňský kraj</c:v>
                </c:pt>
                <c:pt idx="10">
                  <c:v>Kraj Vysočina</c:v>
                </c:pt>
                <c:pt idx="11">
                  <c:v>Moravskoslezský kraj</c:v>
                </c:pt>
                <c:pt idx="12">
                  <c:v>Jihomoravský kraj</c:v>
                </c:pt>
                <c:pt idx="13">
                  <c:v>Hlavní město Praha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0.0%</c:formatCode>
                <c:ptCount val="15"/>
                <c:pt idx="0">
                  <c:v>0.73695704925988803</c:v>
                </c:pt>
                <c:pt idx="1">
                  <c:v>0.71840000000000004</c:v>
                </c:pt>
                <c:pt idx="2">
                  <c:v>0.68960607498813475</c:v>
                </c:pt>
                <c:pt idx="3">
                  <c:v>0.66861192163401417</c:v>
                </c:pt>
                <c:pt idx="4">
                  <c:v>0.66632928475033737</c:v>
                </c:pt>
                <c:pt idx="5">
                  <c:v>0.65737593473827327</c:v>
                </c:pt>
                <c:pt idx="6">
                  <c:v>0.65563614385010582</c:v>
                </c:pt>
                <c:pt idx="7">
                  <c:v>0.64531435349940691</c:v>
                </c:pt>
                <c:pt idx="8">
                  <c:v>0.63653086393946356</c:v>
                </c:pt>
                <c:pt idx="9">
                  <c:v>0.63435776201733651</c:v>
                </c:pt>
                <c:pt idx="10">
                  <c:v>0.62791702679343131</c:v>
                </c:pt>
                <c:pt idx="11">
                  <c:v>0.58753881987577639</c:v>
                </c:pt>
                <c:pt idx="12">
                  <c:v>0.58338374672312965</c:v>
                </c:pt>
                <c:pt idx="13">
                  <c:v>0.58262476894639559</c:v>
                </c:pt>
                <c:pt idx="14">
                  <c:v>0.51232876712328768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D75-4914-99DC-0AC783D1835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&gt;70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8D52-40AD-B472-755EDEBA3886}"/>
              </c:ext>
            </c:extLst>
          </c:dPt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9D75-4914-99DC-0AC783D18353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Olomoucký kraj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Liberecký kraj</c:v>
                </c:pt>
                <c:pt idx="6">
                  <c:v>Jihočeský kraj</c:v>
                </c:pt>
                <c:pt idx="7">
                  <c:v>Karlovarský kraj</c:v>
                </c:pt>
                <c:pt idx="8">
                  <c:v>Česká republika</c:v>
                </c:pt>
                <c:pt idx="9">
                  <c:v>Plzeňský kraj</c:v>
                </c:pt>
                <c:pt idx="10">
                  <c:v>Kraj Vysočina</c:v>
                </c:pt>
                <c:pt idx="11">
                  <c:v>Moravskoslezský kraj</c:v>
                </c:pt>
                <c:pt idx="12">
                  <c:v>Jihomoravský kraj</c:v>
                </c:pt>
                <c:pt idx="13">
                  <c:v>Hlavní město Praha</c:v>
                </c:pt>
                <c:pt idx="14">
                  <c:v>Zlínský kraj</c:v>
                </c:pt>
              </c:strCache>
            </c:strRef>
          </c:cat>
          <c:val>
            <c:numRef>
              <c:f>Sheet1!$C$2:$C$16</c:f>
              <c:numCache>
                <c:formatCode>0.0%</c:formatCode>
                <c:ptCount val="15"/>
                <c:pt idx="0">
                  <c:v>0.73695704925988803</c:v>
                </c:pt>
                <c:pt idx="1">
                  <c:v>0.71840000000000004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D75-4914-99DC-0AC783D1835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60-70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D75-4914-99DC-0AC783D18353}"/>
              </c:ext>
            </c:extLst>
          </c:dPt>
          <c:dPt>
            <c:idx val="5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9D75-4914-99DC-0AC783D18353}"/>
              </c:ext>
            </c:extLst>
          </c:dPt>
          <c:dPt>
            <c:idx val="7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9D75-4914-99DC-0AC783D18353}"/>
              </c:ext>
            </c:extLst>
          </c:dPt>
          <c:dPt>
            <c:idx val="8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9D75-4914-99DC-0AC783D18353}"/>
              </c:ext>
            </c:extLst>
          </c:dPt>
          <c:dPt>
            <c:idx val="9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9D75-4914-99DC-0AC783D18353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Olomoucký kraj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Liberecký kraj</c:v>
                </c:pt>
                <c:pt idx="6">
                  <c:v>Jihočeský kraj</c:v>
                </c:pt>
                <c:pt idx="7">
                  <c:v>Karlovarský kraj</c:v>
                </c:pt>
                <c:pt idx="8">
                  <c:v>Česká republika</c:v>
                </c:pt>
                <c:pt idx="9">
                  <c:v>Plzeňský kraj</c:v>
                </c:pt>
                <c:pt idx="10">
                  <c:v>Kraj Vysočina</c:v>
                </c:pt>
                <c:pt idx="11">
                  <c:v>Moravskoslezský kraj</c:v>
                </c:pt>
                <c:pt idx="12">
                  <c:v>Jihomoravský kraj</c:v>
                </c:pt>
                <c:pt idx="13">
                  <c:v>Hlavní město Praha</c:v>
                </c:pt>
                <c:pt idx="14">
                  <c:v>Zlínský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2" formatCode="0.0%">
                  <c:v>0.68960607498813475</c:v>
                </c:pt>
                <c:pt idx="3" formatCode="0.0%">
                  <c:v>0.66861192163401417</c:v>
                </c:pt>
                <c:pt idx="4" formatCode="0.0%">
                  <c:v>0.66632928475033737</c:v>
                </c:pt>
                <c:pt idx="5" formatCode="0.0%">
                  <c:v>0.65737593473827327</c:v>
                </c:pt>
                <c:pt idx="6" formatCode="0.0%">
                  <c:v>0.65563614385010582</c:v>
                </c:pt>
                <c:pt idx="7" formatCode="0.0%">
                  <c:v>0.64531435349940691</c:v>
                </c:pt>
                <c:pt idx="8" formatCode="0.0%">
                  <c:v>0.63653086393946356</c:v>
                </c:pt>
                <c:pt idx="9" formatCode="0.0%">
                  <c:v>0.63435776201733651</c:v>
                </c:pt>
                <c:pt idx="10" formatCode="0.0%">
                  <c:v>0.62791702679343131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9D75-4914-99DC-0AC783D1835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 &lt;=60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9D75-4914-99DC-0AC783D18353}"/>
              </c:ext>
            </c:extLst>
          </c:dPt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Královéhradecký kraj</c:v>
                </c:pt>
                <c:pt idx="2">
                  <c:v>Olomoucký kraj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Liberecký kraj</c:v>
                </c:pt>
                <c:pt idx="6">
                  <c:v>Jihočeský kraj</c:v>
                </c:pt>
                <c:pt idx="7">
                  <c:v>Karlovarský kraj</c:v>
                </c:pt>
                <c:pt idx="8">
                  <c:v>Česká republika</c:v>
                </c:pt>
                <c:pt idx="9">
                  <c:v>Plzeňský kraj</c:v>
                </c:pt>
                <c:pt idx="10">
                  <c:v>Kraj Vysočina</c:v>
                </c:pt>
                <c:pt idx="11">
                  <c:v>Moravskoslezský kraj</c:v>
                </c:pt>
                <c:pt idx="12">
                  <c:v>Jihomoravský kraj</c:v>
                </c:pt>
                <c:pt idx="13">
                  <c:v>Hlavní město Praha</c:v>
                </c:pt>
                <c:pt idx="14">
                  <c:v>Zlínský kraj</c:v>
                </c:pt>
              </c:strCache>
            </c:strRef>
          </c:cat>
          <c:val>
            <c:numRef>
              <c:f>Sheet1!$E$2:$E$16</c:f>
              <c:numCache>
                <c:formatCode>General</c:formatCode>
                <c:ptCount val="15"/>
                <c:pt idx="11" formatCode="0.0%">
                  <c:v>0.58753881987577639</c:v>
                </c:pt>
                <c:pt idx="12" formatCode="0.0%">
                  <c:v>0.58338374672312965</c:v>
                </c:pt>
                <c:pt idx="13" formatCode="0.0%">
                  <c:v>0.58262476894639559</c:v>
                </c:pt>
                <c:pt idx="14" formatCode="0.0%">
                  <c:v>0.51232876712328768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1-9D75-4914-99DC-0AC783D183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6224128"/>
        <c:axId val="376267848"/>
      </c:barChart>
      <c:catAx>
        <c:axId val="45622412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6267848"/>
        <c:crosses val="autoZero"/>
        <c:auto val="1"/>
        <c:lblAlgn val="ctr"/>
        <c:lblOffset val="100"/>
        <c:noMultiLvlLbl val="0"/>
      </c:catAx>
      <c:valAx>
        <c:axId val="376267848"/>
        <c:scaling>
          <c:orientation val="minMax"/>
        </c:scaling>
        <c:delete val="0"/>
        <c:axPos val="t"/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62241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1888481148826126E-2"/>
          <c:y val="4.8978704039174439E-2"/>
          <c:w val="0.88804182803503273"/>
          <c:h val="0.6929546061431958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Sloupec3</c:v>
                </c:pt>
              </c:strCache>
            </c:strRef>
          </c:tx>
          <c:spPr>
            <a:solidFill>
              <a:srgbClr val="FF7C80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203-41B2-9A94-8C3D6D80564A}"/>
              </c:ext>
            </c:extLst>
          </c:dPt>
          <c:cat>
            <c:strRef>
              <c:f>List1!$A$2:$A$25</c:f>
              <c:strCache>
                <c:ptCount val="24"/>
                <c:pt idx="0">
                  <c:v>Leden</c:v>
                </c:pt>
                <c:pt idx="1">
                  <c:v>Únor</c:v>
                </c:pt>
                <c:pt idx="2">
                  <c:v>Březen</c:v>
                </c:pt>
                <c:pt idx="3">
                  <c:v>Duben</c:v>
                </c:pt>
                <c:pt idx="4">
                  <c:v>Květen</c:v>
                </c:pt>
                <c:pt idx="5">
                  <c:v>Červen</c:v>
                </c:pt>
                <c:pt idx="6">
                  <c:v>Červenec</c:v>
                </c:pt>
                <c:pt idx="7">
                  <c:v>Srpen</c:v>
                </c:pt>
                <c:pt idx="8">
                  <c:v>Září </c:v>
                </c:pt>
                <c:pt idx="9">
                  <c:v>Říjen</c:v>
                </c:pt>
                <c:pt idx="10">
                  <c:v>Listopad</c:v>
                </c:pt>
                <c:pt idx="11">
                  <c:v>Prosinec</c:v>
                </c:pt>
                <c:pt idx="12">
                  <c:v>Leden</c:v>
                </c:pt>
                <c:pt idx="13">
                  <c:v>Únor</c:v>
                </c:pt>
                <c:pt idx="14">
                  <c:v>Březen</c:v>
                </c:pt>
                <c:pt idx="15">
                  <c:v>Duben</c:v>
                </c:pt>
                <c:pt idx="16">
                  <c:v>Květen</c:v>
                </c:pt>
                <c:pt idx="17">
                  <c:v>Červen</c:v>
                </c:pt>
                <c:pt idx="18">
                  <c:v>Červenec</c:v>
                </c:pt>
                <c:pt idx="19">
                  <c:v>Srpen</c:v>
                </c:pt>
                <c:pt idx="20">
                  <c:v>Září </c:v>
                </c:pt>
                <c:pt idx="21">
                  <c:v>Říjen</c:v>
                </c:pt>
                <c:pt idx="22">
                  <c:v>Listopad</c:v>
                </c:pt>
                <c:pt idx="23">
                  <c:v>Prosinec</c:v>
                </c:pt>
              </c:strCache>
            </c:strRef>
          </c:cat>
          <c:val>
            <c:numRef>
              <c:f>List1!$B$2:$B$25</c:f>
              <c:numCache>
                <c:formatCode>General</c:formatCode>
                <c:ptCount val="24"/>
              </c:numCache>
            </c:numRef>
          </c:val>
          <c:extLst>
            <c:ext xmlns:c16="http://schemas.microsoft.com/office/drawing/2014/chart" uri="{C3380CC4-5D6E-409C-BE32-E72D297353CC}">
              <c16:uniqueId val="{00000002-B203-41B2-9A94-8C3D6D8056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90"/>
        <c:axId val="581246040"/>
        <c:axId val="581239376"/>
      </c:barChart>
      <c:catAx>
        <c:axId val="5812460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81239376"/>
        <c:crosses val="autoZero"/>
        <c:auto val="1"/>
        <c:lblAlgn val="ctr"/>
        <c:lblOffset val="100"/>
        <c:noMultiLvlLbl val="0"/>
      </c:catAx>
      <c:valAx>
        <c:axId val="581239376"/>
        <c:scaling>
          <c:orientation val="minMax"/>
          <c:max val="1800"/>
        </c:scaling>
        <c:delete val="1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>
                    <a:solidFill>
                      <a:schemeClr val="accent6">
                        <a:lumMod val="10000"/>
                      </a:schemeClr>
                    </a:solidFill>
                  </a:rPr>
                  <a:t>Počet pacientů</a:t>
                </a:r>
              </a:p>
            </c:rich>
          </c:tx>
          <c:layout>
            <c:manualLayout>
              <c:xMode val="edge"/>
              <c:yMode val="edge"/>
              <c:x val="8.2836333450811636E-3"/>
              <c:y val="0.2723390078266135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accent6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crossAx val="581246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1888481148826126E-2"/>
          <c:y val="4.8978704039174439E-2"/>
          <c:w val="0.88804182803503273"/>
          <c:h val="0.6929546061431958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Sloupec3</c:v>
                </c:pt>
              </c:strCache>
            </c:strRef>
          </c:tx>
          <c:spPr>
            <a:solidFill>
              <a:srgbClr val="FF7C80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E8D-497A-AF42-264849181D47}"/>
              </c:ext>
            </c:extLst>
          </c:dPt>
          <c:cat>
            <c:strRef>
              <c:f>List1!$A$2:$A$25</c:f>
              <c:strCache>
                <c:ptCount val="24"/>
                <c:pt idx="0">
                  <c:v>Leden</c:v>
                </c:pt>
                <c:pt idx="1">
                  <c:v>Únor</c:v>
                </c:pt>
                <c:pt idx="2">
                  <c:v>Březen</c:v>
                </c:pt>
                <c:pt idx="3">
                  <c:v>Duben</c:v>
                </c:pt>
                <c:pt idx="4">
                  <c:v>Květen</c:v>
                </c:pt>
                <c:pt idx="5">
                  <c:v>Červen</c:v>
                </c:pt>
                <c:pt idx="6">
                  <c:v>Červenec</c:v>
                </c:pt>
                <c:pt idx="7">
                  <c:v>Srpen</c:v>
                </c:pt>
                <c:pt idx="8">
                  <c:v>Září </c:v>
                </c:pt>
                <c:pt idx="9">
                  <c:v>Říjen</c:v>
                </c:pt>
                <c:pt idx="10">
                  <c:v>Listopad</c:v>
                </c:pt>
                <c:pt idx="11">
                  <c:v>Prosinec</c:v>
                </c:pt>
                <c:pt idx="12">
                  <c:v>Leden</c:v>
                </c:pt>
                <c:pt idx="13">
                  <c:v>Únor</c:v>
                </c:pt>
                <c:pt idx="14">
                  <c:v>Březen</c:v>
                </c:pt>
                <c:pt idx="15">
                  <c:v>Duben</c:v>
                </c:pt>
                <c:pt idx="16">
                  <c:v>Květen</c:v>
                </c:pt>
                <c:pt idx="17">
                  <c:v>Červen</c:v>
                </c:pt>
                <c:pt idx="18">
                  <c:v>Červenec</c:v>
                </c:pt>
                <c:pt idx="19">
                  <c:v>Srpen</c:v>
                </c:pt>
                <c:pt idx="20">
                  <c:v>Září </c:v>
                </c:pt>
                <c:pt idx="21">
                  <c:v>Říjen</c:v>
                </c:pt>
                <c:pt idx="22">
                  <c:v>Listopad</c:v>
                </c:pt>
                <c:pt idx="23">
                  <c:v>Prosinec</c:v>
                </c:pt>
              </c:strCache>
            </c:strRef>
          </c:cat>
          <c:val>
            <c:numRef>
              <c:f>List1!$B$2:$B$25</c:f>
              <c:numCache>
                <c:formatCode>General</c:formatCode>
                <c:ptCount val="24"/>
              </c:numCache>
            </c:numRef>
          </c:val>
          <c:extLst>
            <c:ext xmlns:c16="http://schemas.microsoft.com/office/drawing/2014/chart" uri="{C3380CC4-5D6E-409C-BE32-E72D297353CC}">
              <c16:uniqueId val="{00000002-DE8D-497A-AF42-264849181D47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9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DE8D-497A-AF42-264849181D47}"/>
                </c:ext>
              </c:extLst>
            </c:dLbl>
            <c:dLbl>
              <c:idx val="10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DE8D-497A-AF42-264849181D47}"/>
                </c:ext>
              </c:extLst>
            </c:dLbl>
            <c:dLbl>
              <c:idx val="1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DE8D-497A-AF42-264849181D47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Leden</c:v>
                </c:pt>
                <c:pt idx="1">
                  <c:v>Únor</c:v>
                </c:pt>
                <c:pt idx="2">
                  <c:v>Březen</c:v>
                </c:pt>
                <c:pt idx="3">
                  <c:v>Duben</c:v>
                </c:pt>
                <c:pt idx="4">
                  <c:v>Květen</c:v>
                </c:pt>
                <c:pt idx="5">
                  <c:v>Červen</c:v>
                </c:pt>
                <c:pt idx="6">
                  <c:v>Červenec</c:v>
                </c:pt>
                <c:pt idx="7">
                  <c:v>Srpen</c:v>
                </c:pt>
                <c:pt idx="8">
                  <c:v>Září </c:v>
                </c:pt>
                <c:pt idx="9">
                  <c:v>Říjen</c:v>
                </c:pt>
                <c:pt idx="10">
                  <c:v>Listopad</c:v>
                </c:pt>
                <c:pt idx="11">
                  <c:v>Prosinec</c:v>
                </c:pt>
                <c:pt idx="12">
                  <c:v>Leden</c:v>
                </c:pt>
                <c:pt idx="13">
                  <c:v>Únor</c:v>
                </c:pt>
                <c:pt idx="14">
                  <c:v>Březen</c:v>
                </c:pt>
                <c:pt idx="15">
                  <c:v>Duben</c:v>
                </c:pt>
                <c:pt idx="16">
                  <c:v>Květen</c:v>
                </c:pt>
                <c:pt idx="17">
                  <c:v>Červen</c:v>
                </c:pt>
                <c:pt idx="18">
                  <c:v>Červenec</c:v>
                </c:pt>
                <c:pt idx="19">
                  <c:v>Srpen</c:v>
                </c:pt>
                <c:pt idx="20">
                  <c:v>Září </c:v>
                </c:pt>
                <c:pt idx="21">
                  <c:v>Říjen</c:v>
                </c:pt>
                <c:pt idx="22">
                  <c:v>Listopad</c:v>
                </c:pt>
                <c:pt idx="23">
                  <c:v>Prosinec</c:v>
                </c:pt>
              </c:strCache>
            </c:strRef>
          </c:cat>
          <c:val>
            <c:numRef>
              <c:f>List1!$C$2:$C$25</c:f>
              <c:numCache>
                <c:formatCode>General</c:formatCode>
                <c:ptCount val="24"/>
                <c:pt idx="0">
                  <c:v>1589</c:v>
                </c:pt>
                <c:pt idx="1">
                  <c:v>1217</c:v>
                </c:pt>
                <c:pt idx="2">
                  <c:v>1163</c:v>
                </c:pt>
                <c:pt idx="3">
                  <c:v>1034</c:v>
                </c:pt>
                <c:pt idx="4">
                  <c:v>747</c:v>
                </c:pt>
                <c:pt idx="5">
                  <c:v>682</c:v>
                </c:pt>
                <c:pt idx="6">
                  <c:v>314</c:v>
                </c:pt>
                <c:pt idx="7">
                  <c:v>306</c:v>
                </c:pt>
                <c:pt idx="8">
                  <c:v>365</c:v>
                </c:pt>
                <c:pt idx="9">
                  <c:v>317</c:v>
                </c:pt>
                <c:pt idx="10">
                  <c:v>187</c:v>
                </c:pt>
                <c:pt idx="11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DE8D-497A-AF42-264849181D47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Sloupec2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21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7-DE8D-497A-AF42-264849181D47}"/>
                </c:ext>
              </c:extLst>
            </c:dLbl>
            <c:dLbl>
              <c:idx val="22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8-DE8D-497A-AF42-264849181D47}"/>
                </c:ext>
              </c:extLst>
            </c:dLbl>
            <c:dLbl>
              <c:idx val="23"/>
              <c:layout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9-DE8D-497A-AF42-264849181D47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Leden</c:v>
                </c:pt>
                <c:pt idx="1">
                  <c:v>Únor</c:v>
                </c:pt>
                <c:pt idx="2">
                  <c:v>Březen</c:v>
                </c:pt>
                <c:pt idx="3">
                  <c:v>Duben</c:v>
                </c:pt>
                <c:pt idx="4">
                  <c:v>Květen</c:v>
                </c:pt>
                <c:pt idx="5">
                  <c:v>Červen</c:v>
                </c:pt>
                <c:pt idx="6">
                  <c:v>Červenec</c:v>
                </c:pt>
                <c:pt idx="7">
                  <c:v>Srpen</c:v>
                </c:pt>
                <c:pt idx="8">
                  <c:v>Září </c:v>
                </c:pt>
                <c:pt idx="9">
                  <c:v>Říjen</c:v>
                </c:pt>
                <c:pt idx="10">
                  <c:v>Listopad</c:v>
                </c:pt>
                <c:pt idx="11">
                  <c:v>Prosinec</c:v>
                </c:pt>
                <c:pt idx="12">
                  <c:v>Leden</c:v>
                </c:pt>
                <c:pt idx="13">
                  <c:v>Únor</c:v>
                </c:pt>
                <c:pt idx="14">
                  <c:v>Březen</c:v>
                </c:pt>
                <c:pt idx="15">
                  <c:v>Duben</c:v>
                </c:pt>
                <c:pt idx="16">
                  <c:v>Květen</c:v>
                </c:pt>
                <c:pt idx="17">
                  <c:v>Červen</c:v>
                </c:pt>
                <c:pt idx="18">
                  <c:v>Červenec</c:v>
                </c:pt>
                <c:pt idx="19">
                  <c:v>Srpen</c:v>
                </c:pt>
                <c:pt idx="20">
                  <c:v>Září </c:v>
                </c:pt>
                <c:pt idx="21">
                  <c:v>Říjen</c:v>
                </c:pt>
                <c:pt idx="22">
                  <c:v>Listopad</c:v>
                </c:pt>
                <c:pt idx="23">
                  <c:v>Prosinec</c:v>
                </c:pt>
              </c:strCache>
            </c:strRef>
          </c:cat>
          <c:val>
            <c:numRef>
              <c:f>List1!$D$2:$D$25</c:f>
              <c:numCache>
                <c:formatCode>General</c:formatCode>
                <c:ptCount val="24"/>
                <c:pt idx="12">
                  <c:v>199</c:v>
                </c:pt>
                <c:pt idx="13">
                  <c:v>365</c:v>
                </c:pt>
                <c:pt idx="14">
                  <c:v>670</c:v>
                </c:pt>
                <c:pt idx="15">
                  <c:v>878</c:v>
                </c:pt>
                <c:pt idx="16">
                  <c:v>1006</c:v>
                </c:pt>
                <c:pt idx="17">
                  <c:v>979</c:v>
                </c:pt>
                <c:pt idx="18">
                  <c:v>585</c:v>
                </c:pt>
                <c:pt idx="19">
                  <c:v>905</c:v>
                </c:pt>
                <c:pt idx="20">
                  <c:v>1265</c:v>
                </c:pt>
                <c:pt idx="21">
                  <c:v>1711</c:v>
                </c:pt>
                <c:pt idx="22">
                  <c:v>1493</c:v>
                </c:pt>
                <c:pt idx="23">
                  <c:v>934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DE8D-497A-AF42-264849181D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90"/>
        <c:axId val="581246040"/>
        <c:axId val="581239376"/>
      </c:barChart>
      <c:catAx>
        <c:axId val="581246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1239376"/>
        <c:crosses val="autoZero"/>
        <c:auto val="1"/>
        <c:lblAlgn val="ctr"/>
        <c:lblOffset val="100"/>
        <c:noMultiLvlLbl val="0"/>
      </c:catAx>
      <c:valAx>
        <c:axId val="581239376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>
                    <a:solidFill>
                      <a:schemeClr val="accent6">
                        <a:lumMod val="10000"/>
                      </a:schemeClr>
                    </a:solidFill>
                  </a:rPr>
                  <a:t>Počet pacientů</a:t>
                </a:r>
              </a:p>
            </c:rich>
          </c:tx>
          <c:layout>
            <c:manualLayout>
              <c:xMode val="edge"/>
              <c:yMode val="edge"/>
              <c:x val="8.2836333450811636E-3"/>
              <c:y val="0.2723390078266135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accent6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1246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1888481148826126E-2"/>
          <c:y val="4.8978704039174439E-2"/>
          <c:w val="0.88804182803503273"/>
          <c:h val="0.6929546061431958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Sloupec3</c:v>
                </c:pt>
              </c:strCache>
            </c:strRef>
          </c:tx>
          <c:spPr>
            <a:solidFill>
              <a:srgbClr val="FF7C80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A8E-4889-A5CF-F096FFED0077}"/>
              </c:ext>
            </c:extLst>
          </c:dPt>
          <c:cat>
            <c:strRef>
              <c:f>List1!$A$2:$A$25</c:f>
              <c:strCache>
                <c:ptCount val="24"/>
                <c:pt idx="0">
                  <c:v>Leden</c:v>
                </c:pt>
                <c:pt idx="1">
                  <c:v>Únor</c:v>
                </c:pt>
                <c:pt idx="2">
                  <c:v>Březen</c:v>
                </c:pt>
                <c:pt idx="3">
                  <c:v>Duben</c:v>
                </c:pt>
                <c:pt idx="4">
                  <c:v>Květen</c:v>
                </c:pt>
                <c:pt idx="5">
                  <c:v>Červen</c:v>
                </c:pt>
                <c:pt idx="6">
                  <c:v>Červenec</c:v>
                </c:pt>
                <c:pt idx="7">
                  <c:v>Srpen</c:v>
                </c:pt>
                <c:pt idx="8">
                  <c:v>Září </c:v>
                </c:pt>
                <c:pt idx="9">
                  <c:v>Říjen</c:v>
                </c:pt>
                <c:pt idx="10">
                  <c:v>Listopad</c:v>
                </c:pt>
                <c:pt idx="11">
                  <c:v>Prosinec</c:v>
                </c:pt>
                <c:pt idx="12">
                  <c:v>Leden</c:v>
                </c:pt>
                <c:pt idx="13">
                  <c:v>Únor</c:v>
                </c:pt>
                <c:pt idx="14">
                  <c:v>Březen</c:v>
                </c:pt>
                <c:pt idx="15">
                  <c:v>Duben</c:v>
                </c:pt>
                <c:pt idx="16">
                  <c:v>Květen</c:v>
                </c:pt>
                <c:pt idx="17">
                  <c:v>Červen</c:v>
                </c:pt>
                <c:pt idx="18">
                  <c:v>Červenec</c:v>
                </c:pt>
                <c:pt idx="19">
                  <c:v>Srpen</c:v>
                </c:pt>
                <c:pt idx="20">
                  <c:v>Září </c:v>
                </c:pt>
                <c:pt idx="21">
                  <c:v>Říjen</c:v>
                </c:pt>
                <c:pt idx="22">
                  <c:v>Listopad</c:v>
                </c:pt>
                <c:pt idx="23">
                  <c:v>Prosinec</c:v>
                </c:pt>
              </c:strCache>
            </c:strRef>
          </c:cat>
          <c:val>
            <c:numRef>
              <c:f>List1!$B$2:$B$25</c:f>
              <c:numCache>
                <c:formatCode>General</c:formatCode>
                <c:ptCount val="24"/>
              </c:numCache>
            </c:numRef>
          </c:val>
          <c:extLst>
            <c:ext xmlns:c16="http://schemas.microsoft.com/office/drawing/2014/chart" uri="{C3380CC4-5D6E-409C-BE32-E72D297353CC}">
              <c16:uniqueId val="{00000002-FA8E-4889-A5CF-F096FFED00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90"/>
        <c:axId val="581246040"/>
        <c:axId val="581239376"/>
      </c:barChart>
      <c:catAx>
        <c:axId val="58124604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81239376"/>
        <c:crosses val="autoZero"/>
        <c:auto val="1"/>
        <c:lblAlgn val="ctr"/>
        <c:lblOffset val="100"/>
        <c:noMultiLvlLbl val="0"/>
      </c:catAx>
      <c:valAx>
        <c:axId val="581239376"/>
        <c:scaling>
          <c:orientation val="minMax"/>
          <c:max val="1800"/>
        </c:scaling>
        <c:delete val="1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>
                    <a:solidFill>
                      <a:schemeClr val="accent6">
                        <a:lumMod val="10000"/>
                      </a:schemeClr>
                    </a:solidFill>
                  </a:rPr>
                  <a:t>Počet pacientů</a:t>
                </a:r>
              </a:p>
            </c:rich>
          </c:tx>
          <c:layout>
            <c:manualLayout>
              <c:xMode val="edge"/>
              <c:yMode val="edge"/>
              <c:x val="8.2836333450811636E-3"/>
              <c:y val="0.2723390078266135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accent6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crossAx val="581246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S1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List1!$A$2:$A$10</c:f>
              <c:numCache>
                <c:formatCode>General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16096</c:v>
                </c:pt>
                <c:pt idx="1">
                  <c:v>17388</c:v>
                </c:pt>
                <c:pt idx="2">
                  <c:v>18144</c:v>
                </c:pt>
                <c:pt idx="3">
                  <c:v>20452</c:v>
                </c:pt>
                <c:pt idx="4">
                  <c:v>20440</c:v>
                </c:pt>
                <c:pt idx="5">
                  <c:v>22128</c:v>
                </c:pt>
                <c:pt idx="6">
                  <c:v>23533</c:v>
                </c:pt>
                <c:pt idx="7">
                  <c:v>24341</c:v>
                </c:pt>
                <c:pt idx="8">
                  <c:v>25576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4D-429A-BB32-54A369D1C6E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625634424"/>
        <c:axId val="625628936"/>
      </c:barChart>
      <c:catAx>
        <c:axId val="62563442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25628936"/>
        <c:crosses val="autoZero"/>
        <c:auto val="1"/>
        <c:lblAlgn val="ctr"/>
        <c:lblOffset val="100"/>
        <c:noMultiLvlLbl val="0"/>
      </c:catAx>
      <c:valAx>
        <c:axId val="625628936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25634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5EB-4EE3-8F21-8D918F86FF86}"/>
              </c:ext>
            </c:extLst>
          </c:dPt>
          <c:dPt>
            <c:idx val="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5EB-4EE3-8F21-8D918F86FF86}"/>
              </c:ext>
            </c:extLst>
          </c:dPt>
          <c:dPt>
            <c:idx val="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EC1-4F8F-A7B3-0074705D4870}"/>
              </c:ext>
            </c:extLst>
          </c:dPt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EC1-4F8F-A7B3-0074705D4870}"/>
              </c:ext>
            </c:extLst>
          </c:dPt>
          <c:dPt>
            <c:idx val="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EC1-4F8F-A7B3-0074705D4870}"/>
              </c:ext>
            </c:extLst>
          </c:dPt>
          <c:dPt>
            <c:idx val="5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CEC1-4F8F-A7B3-0074705D4870}"/>
              </c:ext>
            </c:extLst>
          </c:dPt>
          <c:dPt>
            <c:idx val="6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CEC1-4F8F-A7B3-0074705D4870}"/>
              </c:ext>
            </c:extLst>
          </c:dPt>
          <c:dPt>
            <c:idx val="7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CEC1-4F8F-A7B3-0074705D4870}"/>
              </c:ext>
            </c:extLst>
          </c:dPt>
          <c:dPt>
            <c:idx val="8"/>
            <c:invertIfNegative val="0"/>
            <c:bubble3D val="0"/>
            <c:spPr>
              <a:solidFill>
                <a:schemeClr val="bg2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CEC1-4F8F-A7B3-0074705D4870}"/>
              </c:ext>
            </c:extLst>
          </c:dPt>
          <c:dPt>
            <c:idx val="9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CEC1-4F8F-A7B3-0074705D4870}"/>
              </c:ext>
            </c:extLst>
          </c:dPt>
          <c:dPt>
            <c:idx val="10"/>
            <c:invertIfNegative val="0"/>
            <c:bubble3D val="0"/>
            <c:spPr>
              <a:solidFill>
                <a:srgbClr val="6BAED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CEC1-4F8F-A7B3-0074705D4870}"/>
              </c:ext>
            </c:extLst>
          </c:dPt>
          <c:dPt>
            <c:idx val="11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3EF-4BDB-A56B-2A764B82A64C}"/>
              </c:ext>
            </c:extLst>
          </c:dPt>
          <c:dPt>
            <c:idx val="12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5EB-4EE3-8F21-8D918F86FF86}"/>
              </c:ext>
            </c:extLst>
          </c:dPt>
          <c:dPt>
            <c:idx val="13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5EB-4EE3-8F21-8D918F86FF86}"/>
              </c:ext>
            </c:extLst>
          </c:dPt>
          <c:dPt>
            <c:idx val="14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E5EB-4EE3-8F21-8D918F86FF86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Pardubický kraj</c:v>
                </c:pt>
                <c:pt idx="2">
                  <c:v>Zlínský kraj</c:v>
                </c:pt>
                <c:pt idx="3">
                  <c:v>Kraj Vysočina</c:v>
                </c:pt>
                <c:pt idx="4">
                  <c:v>Jihomoravský kraj</c:v>
                </c:pt>
                <c:pt idx="5">
                  <c:v>Hlavní město Praha</c:v>
                </c:pt>
                <c:pt idx="6">
                  <c:v>Liberecký kraj</c:v>
                </c:pt>
                <c:pt idx="7">
                  <c:v>Královéhradecký kraj</c:v>
                </c:pt>
                <c:pt idx="8">
                  <c:v>Česká republika</c:v>
                </c:pt>
                <c:pt idx="9">
                  <c:v>Olomoucký kraj</c:v>
                </c:pt>
                <c:pt idx="10">
                  <c:v>Středočeský kraj</c:v>
                </c:pt>
                <c:pt idx="11">
                  <c:v>Jihočeský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Plzeňský kraj</c:v>
                </c:pt>
              </c:strCache>
            </c:strRef>
          </c:cat>
          <c:val>
            <c:numRef>
              <c:f>Sheet1!$B$2:$B$16</c:f>
              <c:numCache>
                <c:formatCode>0.0%</c:formatCode>
                <c:ptCount val="15"/>
                <c:pt idx="0">
                  <c:v>0.2440129326980873</c:v>
                </c:pt>
                <c:pt idx="1">
                  <c:v>0.23742026248337797</c:v>
                </c:pt>
                <c:pt idx="2">
                  <c:v>0.23275287768267489</c:v>
                </c:pt>
                <c:pt idx="3">
                  <c:v>0.23166817867002235</c:v>
                </c:pt>
                <c:pt idx="4">
                  <c:v>0.23104492421391179</c:v>
                </c:pt>
                <c:pt idx="5">
                  <c:v>0.22774364826910781</c:v>
                </c:pt>
                <c:pt idx="6">
                  <c:v>0.22420964112820746</c:v>
                </c:pt>
                <c:pt idx="7">
                  <c:v>0.21922410985205629</c:v>
                </c:pt>
                <c:pt idx="8">
                  <c:v>0.21756316564084352</c:v>
                </c:pt>
                <c:pt idx="9">
                  <c:v>0.2129622396850443</c:v>
                </c:pt>
                <c:pt idx="10">
                  <c:v>0.21208060691890765</c:v>
                </c:pt>
                <c:pt idx="11">
                  <c:v>0.20584804417139746</c:v>
                </c:pt>
                <c:pt idx="12">
                  <c:v>0.20455510453642214</c:v>
                </c:pt>
                <c:pt idx="13">
                  <c:v>0.18705760829071696</c:v>
                </c:pt>
                <c:pt idx="14">
                  <c:v>0.17183658836383503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3EF-4BDB-A56B-2A764B82A6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681604920"/>
        <c:axId val="681609232"/>
      </c:barChart>
      <c:catAx>
        <c:axId val="68160492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1609232"/>
        <c:crosses val="autoZero"/>
        <c:auto val="1"/>
        <c:lblAlgn val="ctr"/>
        <c:lblOffset val="100"/>
        <c:noMultiLvlLbl val="0"/>
      </c:catAx>
      <c:valAx>
        <c:axId val="681609232"/>
        <c:scaling>
          <c:orientation val="minMax"/>
        </c:scaling>
        <c:delete val="0"/>
        <c:axPos val="t"/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1604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Lbls>
            <c:dLbl>
              <c:idx val="2"/>
              <c:layout>
                <c:manualLayout>
                  <c:x val="-9.2735618343656821E-3"/>
                  <c:y val="4.5962873953547864E-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86EA-4C48-BF78-7E70A70CEA39}"/>
                </c:ext>
              </c:extLst>
            </c:dLbl>
            <c:dLbl>
              <c:idx val="3"/>
              <c:layout>
                <c:manualLayout>
                  <c:x val="-8.0138691440110477E-3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86EA-4C48-BF78-7E70A70CEA39}"/>
                </c:ext>
              </c:extLst>
            </c:dLbl>
            <c:dLbl>
              <c:idx val="4"/>
              <c:layout>
                <c:manualLayout>
                  <c:x val="-4.2596201805713586E-3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2-86EA-4C48-BF78-7E70A70CEA39}"/>
                </c:ext>
              </c:extLst>
            </c:dLbl>
            <c:dLbl>
              <c:idx val="5"/>
              <c:layout>
                <c:manualLayout>
                  <c:x val="-2.0195073289812305E-3"/>
                  <c:y val="1.0701565525540403E-1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86EA-4C48-BF78-7E70A70CEA39}"/>
                </c:ext>
              </c:extLst>
            </c:dLbl>
            <c:dLbl>
              <c:idx val="6"/>
              <c:layout>
                <c:manualLayout>
                  <c:x val="-1.4553152967078464E-2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4-86EA-4C48-BF78-7E70A70CEA39}"/>
                </c:ext>
              </c:extLst>
            </c:dLbl>
            <c:dLbl>
              <c:idx val="7"/>
              <c:layout>
                <c:manualLayout>
                  <c:x val="-7.7183368452969792E-3"/>
                  <c:y val="-1.0701565525540403E-1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86EA-4C48-BF78-7E70A70CEA39}"/>
                </c:ext>
              </c:extLst>
            </c:dLbl>
            <c:dLbl>
              <c:idx val="8"/>
              <c:layout>
                <c:manualLayout>
                  <c:x val="-5.5105238062803288E-3"/>
                  <c:y val="2.1403131051080805E-1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0998-4799-8BA0-3CF7DD3FA8BD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List1!$A$2:$A$10</c:f>
              <c:numCache>
                <c:formatCode>General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1994</c:v>
                </c:pt>
                <c:pt idx="1">
                  <c:v>3881</c:v>
                </c:pt>
                <c:pt idx="2">
                  <c:v>11976</c:v>
                </c:pt>
                <c:pt idx="3">
                  <c:v>10612</c:v>
                </c:pt>
                <c:pt idx="4">
                  <c:v>10113</c:v>
                </c:pt>
                <c:pt idx="5">
                  <c:v>30533</c:v>
                </c:pt>
                <c:pt idx="6">
                  <c:v>71077</c:v>
                </c:pt>
                <c:pt idx="7">
                  <c:v>64206</c:v>
                </c:pt>
                <c:pt idx="8">
                  <c:v>123048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B9-4480-9735-9B2967A53A4E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-1.1403811377883663E-2"/>
                  <c:y val="-1.0701565525540403E-1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6-86EA-4C48-BF78-7E70A70CEA39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List1!$A$2:$A$10</c:f>
              <c:numCache>
                <c:formatCode>General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List1!$C$2:$C$10</c:f>
              <c:numCache>
                <c:formatCode>General</c:formatCode>
                <c:ptCount val="9"/>
                <c:pt idx="0">
                  <c:v>89</c:v>
                </c:pt>
                <c:pt idx="1">
                  <c:v>257</c:v>
                </c:pt>
                <c:pt idx="2">
                  <c:v>664</c:v>
                </c:pt>
                <c:pt idx="3">
                  <c:v>663</c:v>
                </c:pt>
                <c:pt idx="4">
                  <c:v>768</c:v>
                </c:pt>
                <c:pt idx="5">
                  <c:v>2242</c:v>
                </c:pt>
                <c:pt idx="6">
                  <c:v>5625</c:v>
                </c:pt>
                <c:pt idx="7">
                  <c:v>4446</c:v>
                </c:pt>
                <c:pt idx="8">
                  <c:v>6867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86EA-4C48-BF78-7E70A70CEA3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796217472"/>
        <c:axId val="796225704"/>
      </c:barChart>
      <c:catAx>
        <c:axId val="79621747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5704"/>
        <c:crosses val="autoZero"/>
        <c:auto val="1"/>
        <c:lblAlgn val="ctr"/>
        <c:lblOffset val="100"/>
        <c:noMultiLvlLbl val="0"/>
      </c:catAx>
      <c:valAx>
        <c:axId val="796225704"/>
        <c:scaling>
          <c:orientation val="minMax"/>
          <c:min val="0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17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942-4025-A794-4B3DEFB658A3}"/>
              </c:ext>
            </c:extLst>
          </c:dPt>
          <c:dPt>
            <c:idx val="8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C89-4791-AD78-7F563CDAB144}"/>
              </c:ext>
            </c:extLst>
          </c:dPt>
          <c:dPt>
            <c:idx val="10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C89-4791-AD78-7F563CDAB144}"/>
              </c:ext>
            </c:extLst>
          </c:dPt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C89-4791-AD78-7F563CDAB144}"/>
              </c:ext>
            </c:extLst>
          </c:dPt>
          <c:dPt>
            <c:idx val="1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C89-4791-AD78-7F563CDAB144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Plzeňský kraj</c:v>
                </c:pt>
                <c:pt idx="2">
                  <c:v>Kraj Vysočina</c:v>
                </c:pt>
                <c:pt idx="3">
                  <c:v>Jihočeský kraj</c:v>
                </c:pt>
                <c:pt idx="4">
                  <c:v>Olomoucký kraj</c:v>
                </c:pt>
                <c:pt idx="5">
                  <c:v>Středočeský kraj</c:v>
                </c:pt>
                <c:pt idx="6">
                  <c:v>Liberecký kraj</c:v>
                </c:pt>
                <c:pt idx="7">
                  <c:v>Královéhradecký kraj</c:v>
                </c:pt>
                <c:pt idx="8">
                  <c:v>Pardubický kraj</c:v>
                </c:pt>
                <c:pt idx="9">
                  <c:v>Karlovarský kraj</c:v>
                </c:pt>
                <c:pt idx="10">
                  <c:v>ČR</c:v>
                </c:pt>
                <c:pt idx="11">
                  <c:v>Hlavní město Praha</c:v>
                </c:pt>
                <c:pt idx="12">
                  <c:v>Jihomoravský kraj</c:v>
                </c:pt>
                <c:pt idx="13">
                  <c:v>Moravskoslezský kraj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0.0%</c:formatCode>
                <c:ptCount val="15"/>
                <c:pt idx="0">
                  <c:v>0.77153742165417227</c:v>
                </c:pt>
                <c:pt idx="1">
                  <c:v>0.74013538055142813</c:v>
                </c:pt>
                <c:pt idx="2">
                  <c:v>0.73377483443708613</c:v>
                </c:pt>
                <c:pt idx="3">
                  <c:v>0.73233372921615203</c:v>
                </c:pt>
                <c:pt idx="4">
                  <c:v>0.72598031557569132</c:v>
                </c:pt>
                <c:pt idx="5">
                  <c:v>0.72451666773717005</c:v>
                </c:pt>
                <c:pt idx="6">
                  <c:v>0.70976886175316178</c:v>
                </c:pt>
                <c:pt idx="7">
                  <c:v>0.70655319148936169</c:v>
                </c:pt>
                <c:pt idx="8">
                  <c:v>0.69593188268684958</c:v>
                </c:pt>
                <c:pt idx="9">
                  <c:v>0.69525267993874429</c:v>
                </c:pt>
                <c:pt idx="10">
                  <c:v>0.66883729874307296</c:v>
                </c:pt>
                <c:pt idx="11">
                  <c:v>0.6445682077434074</c:v>
                </c:pt>
                <c:pt idx="12">
                  <c:v>0.60265889909627302</c:v>
                </c:pt>
                <c:pt idx="13">
                  <c:v>0.5979074515141205</c:v>
                </c:pt>
                <c:pt idx="14">
                  <c:v>0.55454084221207511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C89-4791-AD78-7F563CDAB1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5745952"/>
        <c:axId val="455751048"/>
      </c:barChart>
      <c:catAx>
        <c:axId val="4557459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51048"/>
        <c:crosses val="autoZero"/>
        <c:auto val="1"/>
        <c:lblAlgn val="ctr"/>
        <c:lblOffset val="100"/>
        <c:noMultiLvlLbl val="0"/>
      </c:catAx>
      <c:valAx>
        <c:axId val="455751048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459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accent6">
              <a:lumMod val="10000"/>
            </a:schemeClr>
          </a:solidFill>
        </a:defRPr>
      </a:pPr>
      <a:endParaRPr lang="cs-CZ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6C61-426F-95D8-58AFFD42BD33}"/>
              </c:ext>
            </c:extLst>
          </c:dPt>
          <c:dPt>
            <c:idx val="6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D51-405C-8BD1-D52F34CD8C87}"/>
              </c:ext>
            </c:extLst>
          </c:dPt>
          <c:dPt>
            <c:idx val="10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D51-405C-8BD1-D52F34CD8C87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D51-405C-8BD1-D52F34CD8C87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Pardubický kraj</c:v>
                </c:pt>
                <c:pt idx="2">
                  <c:v>Královéhradecký kraj</c:v>
                </c:pt>
                <c:pt idx="3">
                  <c:v>Kraj Vysočina</c:v>
                </c:pt>
                <c:pt idx="4">
                  <c:v>Hlavní město Praha</c:v>
                </c:pt>
                <c:pt idx="5">
                  <c:v>Jihočeský kraj</c:v>
                </c:pt>
                <c:pt idx="6">
                  <c:v>Česká republika</c:v>
                </c:pt>
                <c:pt idx="7">
                  <c:v>Karlovarský kraj</c:v>
                </c:pt>
                <c:pt idx="8">
                  <c:v>Moravskoslezský kraj</c:v>
                </c:pt>
                <c:pt idx="9">
                  <c:v>Středočeský kraj</c:v>
                </c:pt>
                <c:pt idx="10">
                  <c:v>Jihomoravský kraj</c:v>
                </c:pt>
                <c:pt idx="11">
                  <c:v>Zlínský kraj</c:v>
                </c:pt>
                <c:pt idx="12">
                  <c:v>Liberecký kraj</c:v>
                </c:pt>
                <c:pt idx="13">
                  <c:v>Olomoucký kraj</c:v>
                </c:pt>
                <c:pt idx="14">
                  <c:v>Plzeňský kraj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8.5992896007662731E-2</c:v>
                </c:pt>
                <c:pt idx="1">
                  <c:v>8.9654682248779052E-2</c:v>
                </c:pt>
                <c:pt idx="2">
                  <c:v>8.0209045443097177E-2</c:v>
                </c:pt>
                <c:pt idx="3">
                  <c:v>6.8733538863594595E-2</c:v>
                </c:pt>
                <c:pt idx="4">
                  <c:v>6.3700860324098718E-2</c:v>
                </c:pt>
                <c:pt idx="5">
                  <c:v>5.0250761312987877E-2</c:v>
                </c:pt>
                <c:pt idx="6">
                  <c:v>5.9979224926869933E-2</c:v>
                </c:pt>
                <c:pt idx="7">
                  <c:v>5.7814394749982165E-2</c:v>
                </c:pt>
                <c:pt idx="8">
                  <c:v>5.1190122712708674E-2</c:v>
                </c:pt>
                <c:pt idx="9">
                  <c:v>6.0608253038711653E-2</c:v>
                </c:pt>
                <c:pt idx="10">
                  <c:v>4.8744889396725645E-2</c:v>
                </c:pt>
                <c:pt idx="11">
                  <c:v>5.9573903818953326E-2</c:v>
                </c:pt>
                <c:pt idx="12">
                  <c:v>4.9905781533180503E-2</c:v>
                </c:pt>
                <c:pt idx="13">
                  <c:v>4.092199219676583E-2</c:v>
                </c:pt>
                <c:pt idx="14">
                  <c:v>3.9226101517906981E-2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D51-405C-8BD1-D52F34CD8C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494132240"/>
        <c:axId val="494133024"/>
      </c:barChart>
      <c:valAx>
        <c:axId val="494133024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4132240"/>
        <c:crosses val="autoZero"/>
        <c:crossBetween val="between"/>
      </c:valAx>
      <c:catAx>
        <c:axId val="49413224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413302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F7F8-47E9-9236-39F8C9D1425D}"/>
              </c:ext>
            </c:extLst>
          </c:dPt>
          <c:dPt>
            <c:idx val="6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6F5-41FF-962A-0BB31B7D1A0F}"/>
              </c:ext>
            </c:extLst>
          </c:dPt>
          <c:dPt>
            <c:idx val="10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6F5-41FF-962A-0BB31B7D1A0F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6F5-41FF-962A-0BB31B7D1A0F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0.11633022774327122</c:v>
                </c:pt>
                <c:pt idx="1">
                  <c:v>0.11742065371861676</c:v>
                </c:pt>
                <c:pt idx="2">
                  <c:v>0.11182903019637713</c:v>
                </c:pt>
                <c:pt idx="3">
                  <c:v>9.650547545263409E-2</c:v>
                </c:pt>
                <c:pt idx="4">
                  <c:v>9.1733576717357962E-2</c:v>
                </c:pt>
                <c:pt idx="5">
                  <c:v>7.7589857075520685E-2</c:v>
                </c:pt>
                <c:pt idx="6">
                  <c:v>8.5620750687560865E-2</c:v>
                </c:pt>
                <c:pt idx="7">
                  <c:v>8.3508796352689374E-2</c:v>
                </c:pt>
                <c:pt idx="8">
                  <c:v>8.1816883549639299E-2</c:v>
                </c:pt>
                <c:pt idx="9">
                  <c:v>7.9871862000156668E-2</c:v>
                </c:pt>
                <c:pt idx="10">
                  <c:v>7.5902594796447204E-2</c:v>
                </c:pt>
                <c:pt idx="11">
                  <c:v>7.9182708077965569E-2</c:v>
                </c:pt>
                <c:pt idx="12">
                  <c:v>6.8661582348489264E-2</c:v>
                </c:pt>
                <c:pt idx="13">
                  <c:v>5.9447796379909698E-2</c:v>
                </c:pt>
                <c:pt idx="14">
                  <c:v>6.1513117540877307E-2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6F5-41FF-962A-0BB31B7D1A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494132240"/>
        <c:axId val="494133024"/>
      </c:barChart>
      <c:valAx>
        <c:axId val="494133024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4132240"/>
        <c:crosses val="autoZero"/>
        <c:crossBetween val="between"/>
      </c:valAx>
      <c:catAx>
        <c:axId val="4941322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9413302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FFD2-47A1-AF80-34DE61205F2F}"/>
              </c:ext>
            </c:extLst>
          </c:dPt>
          <c:dPt>
            <c:idx val="6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105-41C9-AE0A-ADAF9670A6DE}"/>
              </c:ext>
            </c:extLst>
          </c:dPt>
          <c:dPt>
            <c:idx val="10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105-41C9-AE0A-ADAF9670A6DE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105-41C9-AE0A-ADAF9670A6DE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accent6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Sheet1!$A$2:$A$16</c:f>
              <c:numCache>
                <c:formatCode>General</c:formatCode>
                <c:ptCount val="15"/>
              </c:numCache>
            </c:num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0.17721086498490973</c:v>
                </c:pt>
                <c:pt idx="1">
                  <c:v>0.16917843859006726</c:v>
                </c:pt>
                <c:pt idx="2">
                  <c:v>0.1613237789930228</c:v>
                </c:pt>
                <c:pt idx="3">
                  <c:v>0.15947245715177588</c:v>
                </c:pt>
                <c:pt idx="4">
                  <c:v>0.14481298917838267</c:v>
                </c:pt>
                <c:pt idx="5">
                  <c:v>0.14029084687767324</c:v>
                </c:pt>
                <c:pt idx="6">
                  <c:v>0.1373385724356698</c:v>
                </c:pt>
                <c:pt idx="7">
                  <c:v>0.1344282341751728</c:v>
                </c:pt>
                <c:pt idx="8">
                  <c:v>0.13391556880143599</c:v>
                </c:pt>
                <c:pt idx="9">
                  <c:v>0.13086789243317193</c:v>
                </c:pt>
                <c:pt idx="10">
                  <c:v>0.12192065555821671</c:v>
                </c:pt>
                <c:pt idx="11">
                  <c:v>0.11800817978665093</c:v>
                </c:pt>
                <c:pt idx="12">
                  <c:v>0.11351394349871588</c:v>
                </c:pt>
                <c:pt idx="13">
                  <c:v>0.11174209876736084</c:v>
                </c:pt>
                <c:pt idx="14">
                  <c:v>0.10771476372575799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105-41C9-AE0A-ADAF9670A6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494132240"/>
        <c:axId val="494133024"/>
      </c:barChart>
      <c:valAx>
        <c:axId val="494133024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4132240"/>
        <c:crosses val="autoZero"/>
        <c:crossBetween val="between"/>
      </c:valAx>
      <c:catAx>
        <c:axId val="49413224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9413302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E45-46ED-87D2-B2A491363E58}"/>
              </c:ext>
            </c:extLst>
          </c:dPt>
          <c:dPt>
            <c:idx val="4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155-45C4-80F4-201295567AAB}"/>
              </c:ext>
            </c:extLst>
          </c:dPt>
          <c:dPt>
            <c:idx val="6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5F0-4623-97B8-C5108BF58F84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5F0-4623-97B8-C5108BF58F84}"/>
              </c:ext>
            </c:extLst>
          </c:dPt>
          <c:dPt>
            <c:idx val="10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F68-4236-875E-31347B394156}"/>
              </c:ext>
            </c:extLst>
          </c:dPt>
          <c:dPt>
            <c:idx val="1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E45-46ED-87D2-B2A491363E58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E45-46ED-87D2-B2A491363E5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Jihočeský kraj</c:v>
                </c:pt>
                <c:pt idx="1">
                  <c:v>Ústecký kraj</c:v>
                </c:pt>
                <c:pt idx="2">
                  <c:v>Pardubický kraj</c:v>
                </c:pt>
                <c:pt idx="3">
                  <c:v>Karlovarský kraj</c:v>
                </c:pt>
                <c:pt idx="4">
                  <c:v>Královéhradecký kraj</c:v>
                </c:pt>
                <c:pt idx="5">
                  <c:v>Zlínský kraj</c:v>
                </c:pt>
                <c:pt idx="6">
                  <c:v>Hlavní město Praha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Kraj Vysočina</c:v>
                </c:pt>
                <c:pt idx="10">
                  <c:v>Plzeňský kraj</c:v>
                </c:pt>
                <c:pt idx="11">
                  <c:v>Jihomoravský kraj</c:v>
                </c:pt>
                <c:pt idx="12">
                  <c:v>Liberecký kraj</c:v>
                </c:pt>
                <c:pt idx="13">
                  <c:v>Olomoucký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0.11072041166380789</c:v>
                </c:pt>
                <c:pt idx="1">
                  <c:v>0.10698440159611575</c:v>
                </c:pt>
                <c:pt idx="2">
                  <c:v>0.10326615118096928</c:v>
                </c:pt>
                <c:pt idx="3">
                  <c:v>9.9345580698572897E-2</c:v>
                </c:pt>
                <c:pt idx="4">
                  <c:v>9.8591549295774641E-2</c:v>
                </c:pt>
                <c:pt idx="5">
                  <c:v>9.79670649956281E-2</c:v>
                </c:pt>
                <c:pt idx="6">
                  <c:v>9.6885941349734161E-2</c:v>
                </c:pt>
                <c:pt idx="7">
                  <c:v>9.2174932975871315E-2</c:v>
                </c:pt>
                <c:pt idx="8">
                  <c:v>9.1203359155644259E-2</c:v>
                </c:pt>
                <c:pt idx="9">
                  <c:v>8.9890568004168836E-2</c:v>
                </c:pt>
                <c:pt idx="10">
                  <c:v>8.7886716946282903E-2</c:v>
                </c:pt>
                <c:pt idx="11">
                  <c:v>8.6180821917808223E-2</c:v>
                </c:pt>
                <c:pt idx="12">
                  <c:v>8.5731724494107708E-2</c:v>
                </c:pt>
                <c:pt idx="13">
                  <c:v>7.4208242172088518E-2</c:v>
                </c:pt>
                <c:pt idx="14">
                  <c:v>7.2641246868911769E-2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8E45-46ED-87D2-B2A491363E58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796224528"/>
        <c:axId val="796224920"/>
      </c:barChart>
      <c:catAx>
        <c:axId val="796224528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4920"/>
        <c:crosses val="autoZero"/>
        <c:auto val="1"/>
        <c:lblAlgn val="ctr"/>
        <c:lblOffset val="100"/>
        <c:noMultiLvlLbl val="0"/>
      </c:catAx>
      <c:valAx>
        <c:axId val="796224920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45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F0-4F6D-92F2-1D21766AF068}"/>
              </c:ext>
            </c:extLst>
          </c:dPt>
          <c:dPt>
            <c:idx val="4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AE38-4BF3-BBEE-50E6171D3012}"/>
              </c:ext>
            </c:extLst>
          </c:dPt>
          <c:dPt>
            <c:idx val="5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0EA-401D-9358-61C9BB4B6C10}"/>
              </c:ext>
            </c:extLst>
          </c:dPt>
          <c:dPt>
            <c:idx val="6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28E-47DE-84EE-85538790AF9F}"/>
              </c:ext>
            </c:extLst>
          </c:dPt>
          <c:dPt>
            <c:idx val="8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D9A-4A59-83AA-7FB506B85996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66E-4BED-8DEC-A28124D220B6}"/>
              </c:ext>
            </c:extLst>
          </c:dPt>
          <c:dPt>
            <c:idx val="1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F0-4F6D-92F2-1D21766AF068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4F0-4F6D-92F2-1D21766AF06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Zlínský kraj</c:v>
                </c:pt>
                <c:pt idx="1">
                  <c:v>Pardubický kraj</c:v>
                </c:pt>
                <c:pt idx="2">
                  <c:v>Liberecký kraj</c:v>
                </c:pt>
                <c:pt idx="3">
                  <c:v>Kraj Vysočina</c:v>
                </c:pt>
                <c:pt idx="4">
                  <c:v>Královéhradecký kraj</c:v>
                </c:pt>
                <c:pt idx="5">
                  <c:v>Hlavní město Praha</c:v>
                </c:pt>
                <c:pt idx="6">
                  <c:v>Ústecký kraj</c:v>
                </c:pt>
                <c:pt idx="7">
                  <c:v>Jihočeský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Olomoucký kraj</c:v>
                </c:pt>
                <c:pt idx="11">
                  <c:v>Karlovarský kraj</c:v>
                </c:pt>
                <c:pt idx="12">
                  <c:v>Středočeský kraj</c:v>
                </c:pt>
                <c:pt idx="13">
                  <c:v>Moravskoslezský kraj</c:v>
                </c:pt>
                <c:pt idx="14">
                  <c:v>Plzeňský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0.15951367011255876</c:v>
                </c:pt>
                <c:pt idx="1">
                  <c:v>0.15789975405616671</c:v>
                </c:pt>
                <c:pt idx="2">
                  <c:v>0.15457904812786608</c:v>
                </c:pt>
                <c:pt idx="3">
                  <c:v>0.15203165717594827</c:v>
                </c:pt>
                <c:pt idx="4">
                  <c:v>0.1514018336781762</c:v>
                </c:pt>
                <c:pt idx="5">
                  <c:v>0.15006937230773701</c:v>
                </c:pt>
                <c:pt idx="6">
                  <c:v>0.14740694006309149</c:v>
                </c:pt>
                <c:pt idx="7">
                  <c:v>0.14049336847107616</c:v>
                </c:pt>
                <c:pt idx="8">
                  <c:v>0.1399442999439654</c:v>
                </c:pt>
                <c:pt idx="9">
                  <c:v>0.13952447283045857</c:v>
                </c:pt>
                <c:pt idx="10">
                  <c:v>0.13892792294939607</c:v>
                </c:pt>
                <c:pt idx="11">
                  <c:v>0.13489954289358988</c:v>
                </c:pt>
                <c:pt idx="12">
                  <c:v>0.12962160648941204</c:v>
                </c:pt>
                <c:pt idx="13">
                  <c:v>0.12150178336774921</c:v>
                </c:pt>
                <c:pt idx="14">
                  <c:v>0.11473617584440993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94F0-4F6D-92F2-1D21766AF068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796222960"/>
        <c:axId val="796220216"/>
      </c:barChart>
      <c:catAx>
        <c:axId val="79622296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0216"/>
        <c:crosses val="autoZero"/>
        <c:auto val="1"/>
        <c:lblAlgn val="ctr"/>
        <c:lblOffset val="100"/>
        <c:noMultiLvlLbl val="0"/>
      </c:catAx>
      <c:valAx>
        <c:axId val="796220216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2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29D8-4B24-A8DF-7E3AD250CA80}"/>
              </c:ext>
            </c:extLst>
          </c:dPt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BE1-4543-B0E9-FA728151B817}"/>
              </c:ext>
            </c:extLst>
          </c:dPt>
          <c:dPt>
            <c:idx val="2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0D7-4AE9-9360-241DC45D7C52}"/>
              </c:ext>
            </c:extLst>
          </c:dPt>
          <c:dPt>
            <c:idx val="6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6DF-4E07-A1D4-A808EF23F7AF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589-482D-977E-FB7D52B5187D}"/>
              </c:ext>
            </c:extLst>
          </c:dPt>
          <c:dPt>
            <c:idx val="9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A3C-44E8-8AB4-A002E37AF914}"/>
              </c:ext>
            </c:extLst>
          </c:dPt>
          <c:dPt>
            <c:idx val="1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BE1-4543-B0E9-FA728151B817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BE1-4543-B0E9-FA728151B817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Zlínský kraj</c:v>
                </c:pt>
                <c:pt idx="2">
                  <c:v>Kraj Vysočina</c:v>
                </c:pt>
                <c:pt idx="3">
                  <c:v>Pardubický kraj</c:v>
                </c:pt>
                <c:pt idx="4">
                  <c:v>Jihočeský kraj</c:v>
                </c:pt>
                <c:pt idx="5">
                  <c:v>Liberecký kraj</c:v>
                </c:pt>
                <c:pt idx="6">
                  <c:v>Hlavní město Praha</c:v>
                </c:pt>
                <c:pt idx="7">
                  <c:v>Česká republika</c:v>
                </c:pt>
                <c:pt idx="8">
                  <c:v>Ústecký kraj</c:v>
                </c:pt>
                <c:pt idx="9">
                  <c:v>Jihomoravský kraj</c:v>
                </c:pt>
                <c:pt idx="10">
                  <c:v>Středočeský kraj</c:v>
                </c:pt>
                <c:pt idx="11">
                  <c:v>Karlovarský kraj</c:v>
                </c:pt>
                <c:pt idx="12">
                  <c:v>Olomoucký kraj</c:v>
                </c:pt>
                <c:pt idx="13">
                  <c:v>Plzeňský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0.2461007798440312</c:v>
                </c:pt>
                <c:pt idx="1">
                  <c:v>0.2451596358507501</c:v>
                </c:pt>
                <c:pt idx="2">
                  <c:v>0.23997821350762527</c:v>
                </c:pt>
                <c:pt idx="3">
                  <c:v>0.23636596945977159</c:v>
                </c:pt>
                <c:pt idx="4">
                  <c:v>0.23560261230951909</c:v>
                </c:pt>
                <c:pt idx="5">
                  <c:v>0.23276519969473417</c:v>
                </c:pt>
                <c:pt idx="6">
                  <c:v>0.22778015296185455</c:v>
                </c:pt>
                <c:pt idx="7">
                  <c:v>0.21172434797941747</c:v>
                </c:pt>
                <c:pt idx="8">
                  <c:v>0.21052340072002215</c:v>
                </c:pt>
                <c:pt idx="9">
                  <c:v>0.20899555718407914</c:v>
                </c:pt>
                <c:pt idx="10">
                  <c:v>0.20445936975282128</c:v>
                </c:pt>
                <c:pt idx="11">
                  <c:v>0.20043771657851542</c:v>
                </c:pt>
                <c:pt idx="12">
                  <c:v>0.1924307523539629</c:v>
                </c:pt>
                <c:pt idx="13">
                  <c:v>0.18613438475439462</c:v>
                </c:pt>
                <c:pt idx="14">
                  <c:v>0.17826505803018486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BE1-4543-B0E9-FA728151B81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796223352"/>
        <c:axId val="796226488"/>
      </c:barChart>
      <c:catAx>
        <c:axId val="79622335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6488"/>
        <c:crosses val="autoZero"/>
        <c:auto val="1"/>
        <c:lblAlgn val="ctr"/>
        <c:lblOffset val="100"/>
        <c:noMultiLvlLbl val="0"/>
      </c:catAx>
      <c:valAx>
        <c:axId val="796226488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33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068-47C4-8A5E-9C85C13E6216}"/>
              </c:ext>
            </c:extLst>
          </c:dPt>
          <c:dPt>
            <c:idx val="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1E6-46EB-9F39-01A4CB8F6DD9}"/>
              </c:ext>
            </c:extLst>
          </c:dPt>
          <c:dPt>
            <c:idx val="7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6FE-4D65-B67C-149F4496A2CE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1E6-46EB-9F39-01A4CB8F6DD9}"/>
              </c:ext>
            </c:extLst>
          </c:dPt>
          <c:dPt>
            <c:idx val="1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068-47C4-8A5E-9C85C13E6216}"/>
              </c:ext>
            </c:extLst>
          </c:dPt>
          <c:dPt>
            <c:idx val="12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C97-493E-BAB5-471D5DF487FE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068-47C4-8A5E-9C85C13E6216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Kraj Vysočina</c:v>
                </c:pt>
                <c:pt idx="2">
                  <c:v>Zlínský kraj</c:v>
                </c:pt>
                <c:pt idx="3">
                  <c:v>Karlovarský kraj</c:v>
                </c:pt>
                <c:pt idx="4">
                  <c:v>Hlavní město Praha</c:v>
                </c:pt>
                <c:pt idx="5">
                  <c:v>Pardubický kraj</c:v>
                </c:pt>
                <c:pt idx="6">
                  <c:v>Jihočeský kraj</c:v>
                </c:pt>
                <c:pt idx="7">
                  <c:v>Jihomoravský kraj</c:v>
                </c:pt>
                <c:pt idx="8">
                  <c:v>Česká republika</c:v>
                </c:pt>
                <c:pt idx="9">
                  <c:v>Plzeňský kraj</c:v>
                </c:pt>
                <c:pt idx="10">
                  <c:v>Středočeský kraj</c:v>
                </c:pt>
                <c:pt idx="11">
                  <c:v>Olomoucký kraj</c:v>
                </c:pt>
                <c:pt idx="12">
                  <c:v>Královéhradecký kraj</c:v>
                </c:pt>
                <c:pt idx="13">
                  <c:v>Liberecký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0.24656357388316152</c:v>
                </c:pt>
                <c:pt idx="1">
                  <c:v>0.24144064028457091</c:v>
                </c:pt>
                <c:pt idx="2">
                  <c:v>0.227262313860252</c:v>
                </c:pt>
                <c:pt idx="3">
                  <c:v>0.22546182951257512</c:v>
                </c:pt>
                <c:pt idx="4">
                  <c:v>0.22387860151079617</c:v>
                </c:pt>
                <c:pt idx="5">
                  <c:v>0.22386778278600558</c:v>
                </c:pt>
                <c:pt idx="6">
                  <c:v>0.21697511167836631</c:v>
                </c:pt>
                <c:pt idx="7">
                  <c:v>0.20942204953861099</c:v>
                </c:pt>
                <c:pt idx="8">
                  <c:v>0.20788523451184546</c:v>
                </c:pt>
                <c:pt idx="9">
                  <c:v>0.19834579290599649</c:v>
                </c:pt>
                <c:pt idx="10">
                  <c:v>0.19451185364943066</c:v>
                </c:pt>
                <c:pt idx="11">
                  <c:v>0.18841684130310535</c:v>
                </c:pt>
                <c:pt idx="12">
                  <c:v>0.18678028558268078</c:v>
                </c:pt>
                <c:pt idx="13">
                  <c:v>0.18386714116251482</c:v>
                </c:pt>
                <c:pt idx="14">
                  <c:v>0.17177193458028372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068-47C4-8A5E-9C85C13E621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796222176"/>
        <c:axId val="796219040"/>
      </c:barChart>
      <c:catAx>
        <c:axId val="7962221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19040"/>
        <c:crosses val="autoZero"/>
        <c:auto val="1"/>
        <c:lblAlgn val="ctr"/>
        <c:lblOffset val="100"/>
        <c:noMultiLvlLbl val="0"/>
      </c:catAx>
      <c:valAx>
        <c:axId val="796219040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2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CD-4074-AC15-F34945D85D12}"/>
              </c:ext>
            </c:extLst>
          </c:dPt>
          <c:dPt>
            <c:idx val="5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0D-4206-8386-D728351E7602}"/>
              </c:ext>
            </c:extLst>
          </c:dPt>
          <c:dPt>
            <c:idx val="6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38B-403B-A4D1-D7AE8057C9A2}"/>
              </c:ext>
            </c:extLst>
          </c:dPt>
          <c:dPt>
            <c:idx val="7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929-458C-B82C-2F8D6C840536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38B-403B-A4D1-D7AE8057C9A2}"/>
              </c:ext>
            </c:extLst>
          </c:dPt>
          <c:dPt>
            <c:idx val="1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CD-4074-AC15-F34945D85D12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2CD-4074-AC15-F34945D85D12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Zlínský kraj</c:v>
                </c:pt>
                <c:pt idx="2">
                  <c:v>Liberecký kraj</c:v>
                </c:pt>
                <c:pt idx="3">
                  <c:v>Pardubický kraj</c:v>
                </c:pt>
                <c:pt idx="4">
                  <c:v>Kraj Vysočina</c:v>
                </c:pt>
                <c:pt idx="5">
                  <c:v>Jihomoravský kraj</c:v>
                </c:pt>
                <c:pt idx="6">
                  <c:v>Hlavní město Praha</c:v>
                </c:pt>
                <c:pt idx="7">
                  <c:v>Královéhradecký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Karlovarský kraj</c:v>
                </c:pt>
                <c:pt idx="11">
                  <c:v>Olomoucký kraj</c:v>
                </c:pt>
                <c:pt idx="12">
                  <c:v>Středočeský kraj</c:v>
                </c:pt>
                <c:pt idx="13">
                  <c:v>Moravskoslezský kraj</c:v>
                </c:pt>
                <c:pt idx="14">
                  <c:v>Plzeňský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0.21474819651485907</c:v>
                </c:pt>
                <c:pt idx="1">
                  <c:v>0.21164826046585139</c:v>
                </c:pt>
                <c:pt idx="2">
                  <c:v>0.21155579592572563</c:v>
                </c:pt>
                <c:pt idx="3">
                  <c:v>0.2101439182915506</c:v>
                </c:pt>
                <c:pt idx="4">
                  <c:v>0.20522247569267568</c:v>
                </c:pt>
                <c:pt idx="5">
                  <c:v>0.19680246981641766</c:v>
                </c:pt>
                <c:pt idx="6">
                  <c:v>0.19450387092961408</c:v>
                </c:pt>
                <c:pt idx="7">
                  <c:v>0.19241380719789092</c:v>
                </c:pt>
                <c:pt idx="8">
                  <c:v>0.18752355433813458</c:v>
                </c:pt>
                <c:pt idx="9">
                  <c:v>0.18325013865779258</c:v>
                </c:pt>
                <c:pt idx="10">
                  <c:v>0.18092987865924473</c:v>
                </c:pt>
                <c:pt idx="11">
                  <c:v>0.17981786503331956</c:v>
                </c:pt>
                <c:pt idx="12">
                  <c:v>0.17772727272727273</c:v>
                </c:pt>
                <c:pt idx="13">
                  <c:v>0.15450768009711005</c:v>
                </c:pt>
                <c:pt idx="14">
                  <c:v>0.15064710246475971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A2CD-4074-AC15-F34945D85D12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796225312"/>
        <c:axId val="796226880"/>
      </c:barChart>
      <c:catAx>
        <c:axId val="79622531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6880"/>
        <c:crosses val="autoZero"/>
        <c:auto val="1"/>
        <c:lblAlgn val="ctr"/>
        <c:lblOffset val="100"/>
        <c:noMultiLvlLbl val="0"/>
      </c:catAx>
      <c:valAx>
        <c:axId val="796226880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962253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539-48A9-84D7-D12E803769EE}"/>
              </c:ext>
            </c:extLst>
          </c:dPt>
          <c:dPt>
            <c:idx val="1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C7A-4EC9-935A-DCF7BDF00017}"/>
              </c:ext>
            </c:extLst>
          </c:dPt>
          <c:dPt>
            <c:idx val="2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D73-46B0-86B0-F61BD77C3CB9}"/>
              </c:ext>
            </c:extLst>
          </c:dPt>
          <c:dPt>
            <c:idx val="7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C4D-4669-BD30-55216C7E087E}"/>
              </c:ext>
            </c:extLst>
          </c:dPt>
          <c:dPt>
            <c:idx val="11"/>
            <c:invertIfNegative val="0"/>
            <c:bubble3D val="0"/>
            <c:spPr>
              <a:solidFill>
                <a:srgbClr val="8CC84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C7A-4EC9-935A-DCF7BDF00017}"/>
              </c:ext>
            </c:extLst>
          </c:dPt>
          <c:dPt>
            <c:idx val="14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C7A-4EC9-935A-DCF7BDF00017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Olomoucký kraj</c:v>
                </c:pt>
                <c:pt idx="1">
                  <c:v>Kraj Vysočina</c:v>
                </c:pt>
                <c:pt idx="2">
                  <c:v>Jihomoravský kraj</c:v>
                </c:pt>
                <c:pt idx="3">
                  <c:v>Jihočeský kraj</c:v>
                </c:pt>
                <c:pt idx="4">
                  <c:v>Ústecký kraj</c:v>
                </c:pt>
                <c:pt idx="5">
                  <c:v>Zlínský kraj</c:v>
                </c:pt>
                <c:pt idx="6">
                  <c:v>Moravskoslezský kraj</c:v>
                </c:pt>
                <c:pt idx="7">
                  <c:v>Česká republika</c:v>
                </c:pt>
                <c:pt idx="8">
                  <c:v>Středočeský kraj</c:v>
                </c:pt>
                <c:pt idx="9">
                  <c:v>Pardubický kraj</c:v>
                </c:pt>
                <c:pt idx="10">
                  <c:v>Karlovarský kraj</c:v>
                </c:pt>
                <c:pt idx="11">
                  <c:v>Královéhradecký kraj</c:v>
                </c:pt>
                <c:pt idx="12">
                  <c:v>Liberecký kraj</c:v>
                </c:pt>
                <c:pt idx="13">
                  <c:v>Plzeňský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0.38458651319904918</c:v>
                </c:pt>
                <c:pt idx="1">
                  <c:v>0.37589928057553956</c:v>
                </c:pt>
                <c:pt idx="2">
                  <c:v>0.37532477757656879</c:v>
                </c:pt>
                <c:pt idx="3">
                  <c:v>0.32685477505919497</c:v>
                </c:pt>
                <c:pt idx="4">
                  <c:v>0.32527295376273174</c:v>
                </c:pt>
                <c:pt idx="5">
                  <c:v>0.32293719475623339</c:v>
                </c:pt>
                <c:pt idx="6">
                  <c:v>0.31884150222788032</c:v>
                </c:pt>
                <c:pt idx="7">
                  <c:v>0.31039065108514191</c:v>
                </c:pt>
                <c:pt idx="8">
                  <c:v>0.3072997958938648</c:v>
                </c:pt>
                <c:pt idx="9">
                  <c:v>0.3036245455546987</c:v>
                </c:pt>
                <c:pt idx="10">
                  <c:v>0.27902908375246011</c:v>
                </c:pt>
                <c:pt idx="11">
                  <c:v>0.27782966006723947</c:v>
                </c:pt>
                <c:pt idx="12">
                  <c:v>0.26711480629754114</c:v>
                </c:pt>
                <c:pt idx="13">
                  <c:v>0.26341772151898735</c:v>
                </c:pt>
                <c:pt idx="14">
                  <c:v>0.24629822732012513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C7A-4EC9-935A-DCF7BDF0001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681615896"/>
        <c:axId val="681616288"/>
      </c:barChart>
      <c:catAx>
        <c:axId val="68161589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1616288"/>
        <c:crosses val="autoZero"/>
        <c:auto val="1"/>
        <c:lblAlgn val="ctr"/>
        <c:lblOffset val="100"/>
        <c:noMultiLvlLbl val="0"/>
      </c:catAx>
      <c:valAx>
        <c:axId val="681616288"/>
        <c:scaling>
          <c:orientation val="minMax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16158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037BC1"/>
            </a:solidFill>
            <a:ln w="3175">
              <a:solidFill>
                <a:sysClr val="windowText" lastClr="000000"/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ysClr val="windowText" lastClr="00000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BF80-480D-8E4A-2E63C799A4DC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D697-4DBA-8851-0E6FD3AF0793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3B8A-4BF5-9223-B43A4EB7B652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D697-4DBA-8851-0E6FD3AF0793}"/>
              </c:ext>
            </c:extLst>
          </c:dPt>
          <c:dPt>
            <c:idx val="10"/>
            <c:invertIfNegative val="0"/>
            <c:bubble3D val="0"/>
            <c:spPr>
              <a:solidFill>
                <a:srgbClr val="DA2128"/>
              </a:solidFill>
              <a:ln w="3175">
                <a:solidFill>
                  <a:sysClr val="windowText" lastClr="00000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BF80-480D-8E4A-2E63C799A4DC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44BA-44AA-8510-0415550FCC6E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7712-45B9-B7A1-595D7C9638EC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Moravskoslezský kraj</c:v>
                </c:pt>
                <c:pt idx="2">
                  <c:v>Olomoucký kraj</c:v>
                </c:pt>
                <c:pt idx="3">
                  <c:v>Pardubický kraj</c:v>
                </c:pt>
                <c:pt idx="4">
                  <c:v>Liberecký kraj</c:v>
                </c:pt>
                <c:pt idx="5">
                  <c:v>Zlínský kraj</c:v>
                </c:pt>
                <c:pt idx="6">
                  <c:v>Česká republika</c:v>
                </c:pt>
                <c:pt idx="7">
                  <c:v>Jihočeský kraj</c:v>
                </c:pt>
                <c:pt idx="8">
                  <c:v>Karlovarský kraj</c:v>
                </c:pt>
                <c:pt idx="9">
                  <c:v>Středočeský kraj</c:v>
                </c:pt>
                <c:pt idx="10">
                  <c:v>Královéhradecký kraj</c:v>
                </c:pt>
                <c:pt idx="11">
                  <c:v>Hlavní město Praha</c:v>
                </c:pt>
                <c:pt idx="12">
                  <c:v>Vysočina</c:v>
                </c:pt>
                <c:pt idx="13">
                  <c:v>Jihomoravský kraj</c:v>
                </c:pt>
                <c:pt idx="14">
                  <c:v>Plzeňský kraj</c:v>
                </c:pt>
              </c:strCache>
            </c:strRef>
          </c:cat>
          <c:val>
            <c:numRef>
              <c:f>List1!$B$2:$B$16</c:f>
              <c:numCache>
                <c:formatCode>0.0%</c:formatCode>
                <c:ptCount val="15"/>
                <c:pt idx="0">
                  <c:v>0.69199999999999995</c:v>
                </c:pt>
                <c:pt idx="1">
                  <c:v>0.68799999999999994</c:v>
                </c:pt>
                <c:pt idx="2">
                  <c:v>0.67400000000000004</c:v>
                </c:pt>
                <c:pt idx="3">
                  <c:v>0.65100000000000002</c:v>
                </c:pt>
                <c:pt idx="4">
                  <c:v>0.64300000000000002</c:v>
                </c:pt>
                <c:pt idx="5">
                  <c:v>0.64100000000000001</c:v>
                </c:pt>
                <c:pt idx="6">
                  <c:v>0.64</c:v>
                </c:pt>
                <c:pt idx="7">
                  <c:v>0.63800000000000001</c:v>
                </c:pt>
                <c:pt idx="8">
                  <c:v>0.63800000000000001</c:v>
                </c:pt>
                <c:pt idx="9">
                  <c:v>0.628</c:v>
                </c:pt>
                <c:pt idx="10">
                  <c:v>0.625</c:v>
                </c:pt>
                <c:pt idx="11">
                  <c:v>0.622</c:v>
                </c:pt>
                <c:pt idx="12">
                  <c:v>0.621</c:v>
                </c:pt>
                <c:pt idx="13">
                  <c:v>0.61399999999999999</c:v>
                </c:pt>
                <c:pt idx="14">
                  <c:v>0.57899999999999996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E8-4F9A-8E8B-794FAC733DC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82406232"/>
        <c:axId val="582411720"/>
      </c:barChart>
      <c:catAx>
        <c:axId val="58240623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82411720"/>
        <c:crosses val="autoZero"/>
        <c:auto val="1"/>
        <c:lblAlgn val="ctr"/>
        <c:lblOffset val="100"/>
        <c:tickLblSkip val="1"/>
        <c:noMultiLvlLbl val="0"/>
      </c:catAx>
      <c:valAx>
        <c:axId val="582411720"/>
        <c:scaling>
          <c:orientation val="minMax"/>
          <c:max val="1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82406232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994768518518519"/>
          <c:y val="9.0300659565156122E-2"/>
          <c:w val="0.67818240740740743"/>
          <c:h val="0.8750974957131608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celkem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7F-49B0-BF4A-1E2366A38877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General</c:formatCod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</c:numCache>
            </c:numRef>
          </c:cat>
          <c:val>
            <c:numRef>
              <c:f>Sheet1!$B$2:$B$8</c:f>
              <c:numCache>
                <c:formatCode>0.0%</c:formatCode>
                <c:ptCount val="7"/>
                <c:pt idx="0">
                  <c:v>0.77714028152085113</c:v>
                </c:pt>
                <c:pt idx="1">
                  <c:v>0.75726972463092168</c:v>
                </c:pt>
                <c:pt idx="2">
                  <c:v>0.72373641379564868</c:v>
                </c:pt>
                <c:pt idx="3">
                  <c:v>0.68848050610295253</c:v>
                </c:pt>
                <c:pt idx="4">
                  <c:v>0.65715958069493963</c:v>
                </c:pt>
                <c:pt idx="5">
                  <c:v>0.64966872366833905</c:v>
                </c:pt>
                <c:pt idx="6">
                  <c:v>0.62629115438746652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27F-49B0-BF4A-1E2366A388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5734976"/>
        <c:axId val="455733408"/>
      </c:barChart>
      <c:catAx>
        <c:axId val="4557349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3408"/>
        <c:crosses val="autoZero"/>
        <c:auto val="1"/>
        <c:lblAlgn val="ctr"/>
        <c:lblOffset val="100"/>
        <c:noMultiLvlLbl val="0"/>
      </c:catAx>
      <c:valAx>
        <c:axId val="455733408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4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1"/>
          <c:order val="0"/>
          <c:tx>
            <c:strRef>
              <c:f>List1!$C$1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List1!$A$2:$A$98</c:f>
              <c:numCache>
                <c:formatCode>General</c:formatCode>
                <c:ptCount val="9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</c:numCache>
            </c:numRef>
          </c:xVal>
          <c:yVal>
            <c:numRef>
              <c:f>List1!$C$2:$C$98</c:f>
              <c:numCache>
                <c:formatCode>0.0%</c:formatCode>
                <c:ptCount val="97"/>
                <c:pt idx="0">
                  <c:v>0.98543744482225115</c:v>
                </c:pt>
                <c:pt idx="1">
                  <c:v>0.98784987386521594</c:v>
                </c:pt>
                <c:pt idx="2">
                  <c:v>0.97748119093693864</c:v>
                </c:pt>
                <c:pt idx="3">
                  <c:v>0.97035331621358367</c:v>
                </c:pt>
                <c:pt idx="4">
                  <c:v>0.94223320898852336</c:v>
                </c:pt>
                <c:pt idx="5">
                  <c:v>0.94509886411443</c:v>
                </c:pt>
                <c:pt idx="6">
                  <c:v>0.94444494265139767</c:v>
                </c:pt>
                <c:pt idx="7">
                  <c:v>0.94697098784807854</c:v>
                </c:pt>
                <c:pt idx="8">
                  <c:v>0.93728576337381309</c:v>
                </c:pt>
                <c:pt idx="9">
                  <c:v>0.94472953367875645</c:v>
                </c:pt>
                <c:pt idx="10">
                  <c:v>0.93705405781786311</c:v>
                </c:pt>
                <c:pt idx="11">
                  <c:v>0.94626769078801709</c:v>
                </c:pt>
                <c:pt idx="12">
                  <c:v>0.93629028539812809</c:v>
                </c:pt>
                <c:pt idx="13">
                  <c:v>0.94576985815264569</c:v>
                </c:pt>
                <c:pt idx="14">
                  <c:v>0.93750124917554412</c:v>
                </c:pt>
                <c:pt idx="15">
                  <c:v>0.94283516780476651</c:v>
                </c:pt>
                <c:pt idx="16">
                  <c:v>0.93577499711076795</c:v>
                </c:pt>
                <c:pt idx="17">
                  <c:v>0.92440328288532492</c:v>
                </c:pt>
                <c:pt idx="18">
                  <c:v>0.91720167779489814</c:v>
                </c:pt>
                <c:pt idx="19">
                  <c:v>0.84692576909782236</c:v>
                </c:pt>
                <c:pt idx="20">
                  <c:v>0.81777387571944204</c:v>
                </c:pt>
                <c:pt idx="21">
                  <c:v>0.59291922290388543</c:v>
                </c:pt>
                <c:pt idx="22">
                  <c:v>0.50617245005257627</c:v>
                </c:pt>
                <c:pt idx="23">
                  <c:v>0.51217096793360928</c:v>
                </c:pt>
                <c:pt idx="24">
                  <c:v>0.51011411710334531</c:v>
                </c:pt>
                <c:pt idx="25">
                  <c:v>0.51537282339530677</c:v>
                </c:pt>
                <c:pt idx="26">
                  <c:v>0.51411597994331804</c:v>
                </c:pt>
                <c:pt idx="27">
                  <c:v>0.51105298062044069</c:v>
                </c:pt>
                <c:pt idx="28">
                  <c:v>0.51026536875489825</c:v>
                </c:pt>
                <c:pt idx="29">
                  <c:v>0.50928683356479243</c:v>
                </c:pt>
                <c:pt idx="30">
                  <c:v>0.51321067223562455</c:v>
                </c:pt>
                <c:pt idx="31">
                  <c:v>0.50784801628709653</c:v>
                </c:pt>
                <c:pt idx="32">
                  <c:v>0.50611646086687623</c:v>
                </c:pt>
                <c:pt idx="33">
                  <c:v>0.50254458306900684</c:v>
                </c:pt>
                <c:pt idx="34">
                  <c:v>0.50128476951375334</c:v>
                </c:pt>
                <c:pt idx="35">
                  <c:v>0.5071685467305117</c:v>
                </c:pt>
                <c:pt idx="36">
                  <c:v>0.50493197044944904</c:v>
                </c:pt>
                <c:pt idx="37">
                  <c:v>0.50438446956782634</c:v>
                </c:pt>
                <c:pt idx="38">
                  <c:v>0.50595944481708888</c:v>
                </c:pt>
                <c:pt idx="39">
                  <c:v>0.50767934563198824</c:v>
                </c:pt>
                <c:pt idx="40">
                  <c:v>0.51701878266581347</c:v>
                </c:pt>
                <c:pt idx="41">
                  <c:v>0.52553528238165825</c:v>
                </c:pt>
                <c:pt idx="42">
                  <c:v>0.52779572139681574</c:v>
                </c:pt>
                <c:pt idx="43">
                  <c:v>0.52660907886123043</c:v>
                </c:pt>
                <c:pt idx="44">
                  <c:v>0.53093949983159316</c:v>
                </c:pt>
                <c:pt idx="45">
                  <c:v>0.53747142487134159</c:v>
                </c:pt>
                <c:pt idx="46">
                  <c:v>0.54339301361605341</c:v>
                </c:pt>
                <c:pt idx="47">
                  <c:v>0.54400569473829907</c:v>
                </c:pt>
                <c:pt idx="48">
                  <c:v>0.54876526272465354</c:v>
                </c:pt>
                <c:pt idx="49">
                  <c:v>0.54975654616355252</c:v>
                </c:pt>
                <c:pt idx="50">
                  <c:v>0.57156980968145421</c:v>
                </c:pt>
                <c:pt idx="51">
                  <c:v>0.58769104293561525</c:v>
                </c:pt>
                <c:pt idx="52">
                  <c:v>0.58474839511285981</c:v>
                </c:pt>
                <c:pt idx="53">
                  <c:v>0.58082369828675895</c:v>
                </c:pt>
                <c:pt idx="54">
                  <c:v>0.58652800853280829</c:v>
                </c:pt>
                <c:pt idx="55">
                  <c:v>0.59134297594086505</c:v>
                </c:pt>
                <c:pt idx="56">
                  <c:v>0.59451968005068501</c:v>
                </c:pt>
                <c:pt idx="57">
                  <c:v>0.59223521952250502</c:v>
                </c:pt>
                <c:pt idx="58">
                  <c:v>0.59368755827893971</c:v>
                </c:pt>
                <c:pt idx="59">
                  <c:v>0.59413717094428542</c:v>
                </c:pt>
                <c:pt idx="60">
                  <c:v>0.59534205554728103</c:v>
                </c:pt>
                <c:pt idx="61">
                  <c:v>0.59413385711354105</c:v>
                </c:pt>
                <c:pt idx="62">
                  <c:v>0.58945284120856423</c:v>
                </c:pt>
                <c:pt idx="63">
                  <c:v>0.5860881152188705</c:v>
                </c:pt>
                <c:pt idx="64">
                  <c:v>0.59987192714077342</c:v>
                </c:pt>
                <c:pt idx="65">
                  <c:v>0.6410223669369427</c:v>
                </c:pt>
                <c:pt idx="66">
                  <c:v>0.6252998234470728</c:v>
                </c:pt>
                <c:pt idx="67">
                  <c:v>0.60166259860624716</c:v>
                </c:pt>
                <c:pt idx="68">
                  <c:v>0.63003545660388349</c:v>
                </c:pt>
                <c:pt idx="69">
                  <c:v>0.62502653847320377</c:v>
                </c:pt>
                <c:pt idx="70">
                  <c:v>0.62906949036428084</c:v>
                </c:pt>
                <c:pt idx="71">
                  <c:v>0.61979688379676678</c:v>
                </c:pt>
                <c:pt idx="72">
                  <c:v>0.61207175800953273</c:v>
                </c:pt>
                <c:pt idx="73">
                  <c:v>0.60638464551508031</c:v>
                </c:pt>
                <c:pt idx="74">
                  <c:v>0.60361249520889226</c:v>
                </c:pt>
                <c:pt idx="75">
                  <c:v>0.59711575413118667</c:v>
                </c:pt>
                <c:pt idx="76">
                  <c:v>0.59394595357701674</c:v>
                </c:pt>
                <c:pt idx="77">
                  <c:v>0.5843009636204779</c:v>
                </c:pt>
                <c:pt idx="78">
                  <c:v>0.58151206520429877</c:v>
                </c:pt>
                <c:pt idx="79">
                  <c:v>0.57437951370273421</c:v>
                </c:pt>
                <c:pt idx="80">
                  <c:v>0.56179485858533817</c:v>
                </c:pt>
                <c:pt idx="81">
                  <c:v>0.55323723055070351</c:v>
                </c:pt>
                <c:pt idx="82">
                  <c:v>0.54072715280926664</c:v>
                </c:pt>
                <c:pt idx="83">
                  <c:v>0.53000748535951736</c:v>
                </c:pt>
                <c:pt idx="84">
                  <c:v>0.52736714071856283</c:v>
                </c:pt>
                <c:pt idx="85">
                  <c:v>0.51815759421393226</c:v>
                </c:pt>
                <c:pt idx="86">
                  <c:v>0.50797345748381229</c:v>
                </c:pt>
                <c:pt idx="87">
                  <c:v>0.50072988261054685</c:v>
                </c:pt>
                <c:pt idx="88">
                  <c:v>0.49240610248340971</c:v>
                </c:pt>
                <c:pt idx="89">
                  <c:v>0.48140330138894755</c:v>
                </c:pt>
                <c:pt idx="90">
                  <c:v>0.47780084037867665</c:v>
                </c:pt>
                <c:pt idx="91">
                  <c:v>0.465920716112532</c:v>
                </c:pt>
                <c:pt idx="92">
                  <c:v>0.46112188813449723</c:v>
                </c:pt>
                <c:pt idx="93">
                  <c:v>0.45969773299748112</c:v>
                </c:pt>
                <c:pt idx="94">
                  <c:v>0.45331849172116323</c:v>
                </c:pt>
                <c:pt idx="95">
                  <c:v>0.44622093023255816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E7F3-4B47-AB9D-125E9E9B9109}"/>
            </c:ext>
          </c:extLst>
        </c:ser>
        <c:ser>
          <c:idx val="0"/>
          <c:order val="1"/>
          <c:tx>
            <c:strRef>
              <c:f>List1!$B$1</c:f>
              <c:strCache>
                <c:ptCount val="1"/>
                <c:pt idx="0">
                  <c:v>HKK 2018</c:v>
                </c:pt>
              </c:strCache>
            </c:strRef>
          </c:tx>
          <c:spPr>
            <a:ln w="28575" cap="rnd">
              <a:solidFill>
                <a:srgbClr val="DA2128"/>
              </a:solidFill>
              <a:round/>
            </a:ln>
            <a:effectLst/>
          </c:spPr>
          <c:marker>
            <c:symbol val="none"/>
          </c:marker>
          <c:xVal>
            <c:numRef>
              <c:f>List1!$A$2:$A$98</c:f>
              <c:numCache>
                <c:formatCode>General</c:formatCode>
                <c:ptCount val="9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</c:numCache>
            </c:numRef>
          </c:xVal>
          <c:yVal>
            <c:numRef>
              <c:f>List1!$B$2:$B$98</c:f>
              <c:numCache>
                <c:formatCode>0.0%</c:formatCode>
                <c:ptCount val="97"/>
                <c:pt idx="0">
                  <c:v>0.99392205934930278</c:v>
                </c:pt>
                <c:pt idx="1">
                  <c:v>0.99399505475097139</c:v>
                </c:pt>
                <c:pt idx="2">
                  <c:v>0.98602401003404405</c:v>
                </c:pt>
                <c:pt idx="3">
                  <c:v>0.9805454545454545</c:v>
                </c:pt>
                <c:pt idx="4">
                  <c:v>0.95361949799927248</c:v>
                </c:pt>
                <c:pt idx="5">
                  <c:v>0.94742547425474255</c:v>
                </c:pt>
                <c:pt idx="6">
                  <c:v>0.95239819004524884</c:v>
                </c:pt>
                <c:pt idx="7">
                  <c:v>0.96348773841961854</c:v>
                </c:pt>
                <c:pt idx="8">
                  <c:v>0.9553719008264463</c:v>
                </c:pt>
                <c:pt idx="9">
                  <c:v>0.95945945945945943</c:v>
                </c:pt>
                <c:pt idx="10">
                  <c:v>0.95620553359683791</c:v>
                </c:pt>
                <c:pt idx="11">
                  <c:v>0.95922953451043336</c:v>
                </c:pt>
                <c:pt idx="12">
                  <c:v>0.9573753095153873</c:v>
                </c:pt>
                <c:pt idx="13">
                  <c:v>0.96178343949044587</c:v>
                </c:pt>
                <c:pt idx="14">
                  <c:v>0.95912492803684513</c:v>
                </c:pt>
                <c:pt idx="15">
                  <c:v>0.96744639376218322</c:v>
                </c:pt>
                <c:pt idx="16">
                  <c:v>0.95850120870265909</c:v>
                </c:pt>
                <c:pt idx="17">
                  <c:v>0.94153471376370279</c:v>
                </c:pt>
                <c:pt idx="18">
                  <c:v>0.94938222399362293</c:v>
                </c:pt>
                <c:pt idx="19">
                  <c:v>0.88117437016464983</c:v>
                </c:pt>
                <c:pt idx="20">
                  <c:v>0.85795110123257223</c:v>
                </c:pt>
                <c:pt idx="21">
                  <c:v>0.58162248355590995</c:v>
                </c:pt>
                <c:pt idx="22">
                  <c:v>0.48163019474001206</c:v>
                </c:pt>
                <c:pt idx="23">
                  <c:v>0.49184730481488587</c:v>
                </c:pt>
                <c:pt idx="24">
                  <c:v>0.49142048469839023</c:v>
                </c:pt>
                <c:pt idx="25">
                  <c:v>0.49139668268485504</c:v>
                </c:pt>
                <c:pt idx="26">
                  <c:v>0.49815781393920788</c:v>
                </c:pt>
                <c:pt idx="27">
                  <c:v>0.48633072262450128</c:v>
                </c:pt>
                <c:pt idx="28">
                  <c:v>0.4872621240024555</c:v>
                </c:pt>
                <c:pt idx="29">
                  <c:v>0.49008239243210255</c:v>
                </c:pt>
                <c:pt idx="30">
                  <c:v>0.48799510628536474</c:v>
                </c:pt>
                <c:pt idx="31">
                  <c:v>0.48343860730241872</c:v>
                </c:pt>
                <c:pt idx="32">
                  <c:v>0.48798891284262397</c:v>
                </c:pt>
                <c:pt idx="33">
                  <c:v>0.47669239904988125</c:v>
                </c:pt>
                <c:pt idx="34">
                  <c:v>0.48916089072408198</c:v>
                </c:pt>
                <c:pt idx="35">
                  <c:v>0.48339317773788149</c:v>
                </c:pt>
                <c:pt idx="36">
                  <c:v>0.48727754081482572</c:v>
                </c:pt>
                <c:pt idx="37">
                  <c:v>0.48656542056074764</c:v>
                </c:pt>
                <c:pt idx="38">
                  <c:v>0.49066053059014619</c:v>
                </c:pt>
                <c:pt idx="39">
                  <c:v>0.49932473910374464</c:v>
                </c:pt>
                <c:pt idx="40">
                  <c:v>0.50622406639004147</c:v>
                </c:pt>
                <c:pt idx="41">
                  <c:v>0.51069819819819817</c:v>
                </c:pt>
                <c:pt idx="42">
                  <c:v>0.50586729251120122</c:v>
                </c:pt>
                <c:pt idx="43">
                  <c:v>0.50547915771379459</c:v>
                </c:pt>
                <c:pt idx="44">
                  <c:v>0.51018308989919769</c:v>
                </c:pt>
                <c:pt idx="45">
                  <c:v>0.52425786442179889</c:v>
                </c:pt>
                <c:pt idx="46">
                  <c:v>0.52374048568321852</c:v>
                </c:pt>
                <c:pt idx="47">
                  <c:v>0.5271573604060914</c:v>
                </c:pt>
                <c:pt idx="48">
                  <c:v>0.53189232197321312</c:v>
                </c:pt>
                <c:pt idx="49">
                  <c:v>0.53989836560911963</c:v>
                </c:pt>
                <c:pt idx="50">
                  <c:v>0.56684027777777779</c:v>
                </c:pt>
                <c:pt idx="51">
                  <c:v>0.57176264250219233</c:v>
                </c:pt>
                <c:pt idx="52">
                  <c:v>0.58243203741596028</c:v>
                </c:pt>
                <c:pt idx="53">
                  <c:v>0.56544869102617945</c:v>
                </c:pt>
                <c:pt idx="54">
                  <c:v>0.57032205462698737</c:v>
                </c:pt>
                <c:pt idx="55">
                  <c:v>0.58045575283098005</c:v>
                </c:pt>
                <c:pt idx="56">
                  <c:v>0.57768187422934647</c:v>
                </c:pt>
                <c:pt idx="57">
                  <c:v>0.57804404145077726</c:v>
                </c:pt>
                <c:pt idx="58">
                  <c:v>0.570014844136566</c:v>
                </c:pt>
                <c:pt idx="59">
                  <c:v>0.57560274628772157</c:v>
                </c:pt>
                <c:pt idx="60">
                  <c:v>0.57879481311975589</c:v>
                </c:pt>
                <c:pt idx="61">
                  <c:v>0.57964171642827389</c:v>
                </c:pt>
                <c:pt idx="62">
                  <c:v>0.573082489146165</c:v>
                </c:pt>
                <c:pt idx="63">
                  <c:v>0.57343649258542873</c:v>
                </c:pt>
                <c:pt idx="64">
                  <c:v>0.5767148014440433</c:v>
                </c:pt>
                <c:pt idx="65">
                  <c:v>0.6288955535271874</c:v>
                </c:pt>
                <c:pt idx="66">
                  <c:v>0.59964457984259967</c:v>
                </c:pt>
                <c:pt idx="67">
                  <c:v>0.57120762984920737</c:v>
                </c:pt>
                <c:pt idx="68">
                  <c:v>0.59750930799845936</c:v>
                </c:pt>
                <c:pt idx="69">
                  <c:v>0.59143486642798127</c:v>
                </c:pt>
                <c:pt idx="70">
                  <c:v>0.59671386588298159</c:v>
                </c:pt>
                <c:pt idx="71">
                  <c:v>0.59023630225915347</c:v>
                </c:pt>
                <c:pt idx="72">
                  <c:v>0.57558945908460468</c:v>
                </c:pt>
                <c:pt idx="73">
                  <c:v>0.57058619493583074</c:v>
                </c:pt>
                <c:pt idx="74">
                  <c:v>0.57522272650865691</c:v>
                </c:pt>
                <c:pt idx="75">
                  <c:v>0.56061144685389264</c:v>
                </c:pt>
                <c:pt idx="76">
                  <c:v>0.58016923410718158</c:v>
                </c:pt>
                <c:pt idx="77">
                  <c:v>0.54651706404862088</c:v>
                </c:pt>
                <c:pt idx="78">
                  <c:v>0.5502248875562219</c:v>
                </c:pt>
                <c:pt idx="79">
                  <c:v>0.55950317735413058</c:v>
                </c:pt>
                <c:pt idx="80">
                  <c:v>0.53190830235439901</c:v>
                </c:pt>
                <c:pt idx="81">
                  <c:v>0.5376344086021505</c:v>
                </c:pt>
                <c:pt idx="82">
                  <c:v>0.53738489871086559</c:v>
                </c:pt>
                <c:pt idx="83">
                  <c:v>0.50179211469534046</c:v>
                </c:pt>
                <c:pt idx="84">
                  <c:v>0.50387913434054721</c:v>
                </c:pt>
                <c:pt idx="85">
                  <c:v>0.51960361912968545</c:v>
                </c:pt>
                <c:pt idx="86">
                  <c:v>0.4926921263554927</c:v>
                </c:pt>
                <c:pt idx="87">
                  <c:v>0.4955192409066948</c:v>
                </c:pt>
                <c:pt idx="88">
                  <c:v>0.48769574944071586</c:v>
                </c:pt>
                <c:pt idx="89">
                  <c:v>0.47106227106227105</c:v>
                </c:pt>
                <c:pt idx="90">
                  <c:v>0.46329113924050636</c:v>
                </c:pt>
                <c:pt idx="91">
                  <c:v>0.46478873239436619</c:v>
                </c:pt>
                <c:pt idx="92">
                  <c:v>0.44672131147540983</c:v>
                </c:pt>
                <c:pt idx="93">
                  <c:v>0.47718631178707227</c:v>
                </c:pt>
                <c:pt idx="94">
                  <c:v>0.42720763723150357</c:v>
                </c:pt>
                <c:pt idx="95">
                  <c:v>0.51194539249146753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E7F3-4B47-AB9D-125E9E9B91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38692584"/>
        <c:axId val="538688272"/>
      </c:scatterChart>
      <c:valAx>
        <c:axId val="538692584"/>
        <c:scaling>
          <c:orientation val="minMax"/>
          <c:max val="95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38688272"/>
        <c:crosses val="autoZero"/>
        <c:crossBetween val="midCat"/>
        <c:majorUnit val="10"/>
      </c:valAx>
      <c:valAx>
        <c:axId val="5386882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3869258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037BC1"/>
            </a:solidFill>
            <a:ln w="3175">
              <a:solidFill>
                <a:sysClr val="windowText" lastClr="000000"/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55E-44B3-8B2D-FD53F951549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455E-44B3-8B2D-FD53F9515492}"/>
              </c:ext>
            </c:extLst>
          </c:dPt>
          <c:dPt>
            <c:idx val="3"/>
            <c:invertIfNegative val="0"/>
            <c:bubble3D val="0"/>
            <c:spPr>
              <a:solidFill>
                <a:srgbClr val="DA2128"/>
              </a:solidFill>
              <a:ln w="3175">
                <a:solidFill>
                  <a:sysClr val="windowText" lastClr="00000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7CF3-414B-BF1B-66A1C96827B6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5EB3-49F2-A6A0-4798532C5E46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ysClr val="windowText" lastClr="000000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5EB3-49F2-A6A0-4798532C5E46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455E-44B3-8B2D-FD53F9515492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BDEE-4B5B-A67C-A1EF3EAFA618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Zlínský kraj</c:v>
                </c:pt>
                <c:pt idx="1">
                  <c:v>Olomoucký kraj</c:v>
                </c:pt>
                <c:pt idx="2">
                  <c:v>Vysočina</c:v>
                </c:pt>
                <c:pt idx="3">
                  <c:v>Královéhradecký kraj</c:v>
                </c:pt>
                <c:pt idx="4">
                  <c:v>Moravskoslezský kraj</c:v>
                </c:pt>
                <c:pt idx="5">
                  <c:v>Pardubický kraj</c:v>
                </c:pt>
                <c:pt idx="6">
                  <c:v>Liberecký kraj</c:v>
                </c:pt>
                <c:pt idx="7">
                  <c:v>Plzeňský kraj</c:v>
                </c:pt>
                <c:pt idx="8">
                  <c:v>Jihočeský kraj</c:v>
                </c:pt>
                <c:pt idx="9">
                  <c:v>Česká republika</c:v>
                </c:pt>
                <c:pt idx="10">
                  <c:v>Jihomoravský kraj</c:v>
                </c:pt>
                <c:pt idx="11">
                  <c:v>Středočeský kraj</c:v>
                </c:pt>
                <c:pt idx="12">
                  <c:v>Ústecký kraj</c:v>
                </c:pt>
                <c:pt idx="13">
                  <c:v>Karlovarský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0.0%</c:formatCode>
                <c:ptCount val="15"/>
                <c:pt idx="0">
                  <c:v>0.63370106028891948</c:v>
                </c:pt>
                <c:pt idx="1">
                  <c:v>0.6247725465459496</c:v>
                </c:pt>
                <c:pt idx="2">
                  <c:v>0.62190016482685406</c:v>
                </c:pt>
                <c:pt idx="3">
                  <c:v>0.62144626358300836</c:v>
                </c:pt>
                <c:pt idx="4">
                  <c:v>0.61540122190799029</c:v>
                </c:pt>
                <c:pt idx="5">
                  <c:v>0.60823115819889328</c:v>
                </c:pt>
                <c:pt idx="6">
                  <c:v>0.60693646854223715</c:v>
                </c:pt>
                <c:pt idx="7">
                  <c:v>0.60690592704097646</c:v>
                </c:pt>
                <c:pt idx="8">
                  <c:v>0.60328377351542983</c:v>
                </c:pt>
                <c:pt idx="9">
                  <c:v>0.58146583565694077</c:v>
                </c:pt>
                <c:pt idx="10">
                  <c:v>0.57695810603099884</c:v>
                </c:pt>
                <c:pt idx="11">
                  <c:v>0.5679244201681416</c:v>
                </c:pt>
                <c:pt idx="12">
                  <c:v>0.53400887177362411</c:v>
                </c:pt>
                <c:pt idx="13">
                  <c:v>0.50847824982643852</c:v>
                </c:pt>
                <c:pt idx="14">
                  <c:v>0.49616296541096805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EB3-49F2-A6A0-4798532C5E4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89056"/>
        <c:axId val="593891408"/>
      </c:barChart>
      <c:catAx>
        <c:axId val="59388905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91408"/>
        <c:crosses val="autoZero"/>
        <c:auto val="1"/>
        <c:lblAlgn val="ctr"/>
        <c:lblOffset val="100"/>
        <c:tickLblSkip val="1"/>
        <c:noMultiLvlLbl val="0"/>
      </c:catAx>
      <c:valAx>
        <c:axId val="593891408"/>
        <c:scaling>
          <c:orientation val="minMax"/>
          <c:max val="1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89056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1385869771747149"/>
          <c:y val="2.7832328679253865E-2"/>
          <c:w val="0.76528689313145348"/>
          <c:h val="0.839039320830772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Počet osob v domácí péči</c:v>
                </c:pt>
              </c:strCache>
            </c:strRef>
          </c:tx>
          <c:spPr>
            <a:solidFill>
              <a:srgbClr val="FFC000"/>
            </a:solidFill>
            <a:ln w="9525">
              <a:solidFill>
                <a:sysClr val="windowText" lastClr="000000"/>
              </a:solidFill>
              <a:prstDash val="solid"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Sheet1!$A$2:$A$10</c:f>
              <c:numCache>
                <c:formatCode>0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Sheet1!$B$2:$B$10</c:f>
              <c:numCache>
                <c:formatCode>0.0%</c:formatCode>
                <c:ptCount val="9"/>
                <c:pt idx="0">
                  <c:v>0.57222512697476757</c:v>
                </c:pt>
                <c:pt idx="1">
                  <c:v>0.57777322183640767</c:v>
                </c:pt>
                <c:pt idx="2">
                  <c:v>0.57781089980803757</c:v>
                </c:pt>
                <c:pt idx="3">
                  <c:v>0.57897685210688565</c:v>
                </c:pt>
                <c:pt idx="4">
                  <c:v>0.58218882042508513</c:v>
                </c:pt>
                <c:pt idx="5">
                  <c:v>0.58368916380266411</c:v>
                </c:pt>
                <c:pt idx="6">
                  <c:v>0.58520367270770823</c:v>
                </c:pt>
                <c:pt idx="7">
                  <c:v>0.58436184962386228</c:v>
                </c:pt>
                <c:pt idx="8">
                  <c:v>0.58204872191319046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E7-4854-8A9C-EFB5CDD051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593882000"/>
        <c:axId val="593883176"/>
      </c:barChart>
      <c:catAx>
        <c:axId val="593882000"/>
        <c:scaling>
          <c:orientation val="minMax"/>
        </c:scaling>
        <c:delete val="0"/>
        <c:axPos val="b"/>
        <c:numFmt formatCode="0" sourceLinked="1"/>
        <c:majorTickMark val="out"/>
        <c:minorTickMark val="none"/>
        <c:tickLblPos val="nextTo"/>
        <c:spPr>
          <a:ln w="4001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/>
            </a:pPr>
            <a:endParaRPr lang="cs-CZ"/>
          </a:p>
        </c:txPr>
        <c:crossAx val="593883176"/>
        <c:crosses val="autoZero"/>
        <c:auto val="1"/>
        <c:lblAlgn val="ctr"/>
        <c:lblOffset val="0"/>
        <c:tickLblSkip val="1"/>
        <c:noMultiLvlLbl val="0"/>
      </c:catAx>
      <c:valAx>
        <c:axId val="593883176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ln w="4001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593882000"/>
        <c:crosses val="autoZero"/>
        <c:crossBetween val="between"/>
      </c:valAx>
      <c:spPr>
        <a:noFill/>
        <a:ln w="3200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00" b="0" i="0" u="none" strike="noStrike" baseline="0">
          <a:solidFill>
            <a:schemeClr val="tx1"/>
          </a:solidFill>
          <a:latin typeface="Calibri"/>
          <a:ea typeface="Calibri"/>
          <a:cs typeface="Calibri"/>
        </a:defRPr>
      </a:pPr>
      <a:endParaRPr lang="cs-CZ"/>
    </a:p>
  </c:txPr>
  <c:externalData r:id="rId2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1385869771747149"/>
          <c:y val="2.7832328679253865E-2"/>
          <c:w val="0.76528689313145348"/>
          <c:h val="0.839039320830772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FFC000"/>
            </a:solidFill>
            <a:ln w="9525">
              <a:solidFill>
                <a:sysClr val="windowText" lastClr="000000"/>
              </a:solidFill>
              <a:prstDash val="solid"/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Sheet1!$A$2:$A$10</c:f>
              <c:numCache>
                <c:formatCode>0</c:formatCode>
                <c:ptCount val="9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</c:numCache>
            </c:numRef>
          </c:cat>
          <c:val>
            <c:numRef>
              <c:f>Sheet1!$B$2:$B$10</c:f>
              <c:numCache>
                <c:formatCode>0.0%</c:formatCode>
                <c:ptCount val="9"/>
                <c:pt idx="0">
                  <c:v>0.62386342315297227</c:v>
                </c:pt>
                <c:pt idx="1">
                  <c:v>0.62532623409439592</c:v>
                </c:pt>
                <c:pt idx="2">
                  <c:v>0.62687379132100629</c:v>
                </c:pt>
                <c:pt idx="3">
                  <c:v>0.62852479743792733</c:v>
                </c:pt>
                <c:pt idx="4">
                  <c:v>0.63004549326663417</c:v>
                </c:pt>
                <c:pt idx="5">
                  <c:v>0.63104649264425772</c:v>
                </c:pt>
                <c:pt idx="6">
                  <c:v>0.63303802589730696</c:v>
                </c:pt>
                <c:pt idx="7">
                  <c:v>0.63161707040780746</c:v>
                </c:pt>
                <c:pt idx="8">
                  <c:v>0.62144626358300836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4F5-400F-8316-A4E42E82DF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axId val="179842264"/>
        <c:axId val="179839912"/>
      </c:barChart>
      <c:catAx>
        <c:axId val="179842264"/>
        <c:scaling>
          <c:orientation val="minMax"/>
        </c:scaling>
        <c:delete val="0"/>
        <c:axPos val="b"/>
        <c:numFmt formatCode="0" sourceLinked="1"/>
        <c:majorTickMark val="out"/>
        <c:minorTickMark val="none"/>
        <c:tickLblPos val="nextTo"/>
        <c:spPr>
          <a:ln w="4001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/>
            </a:pPr>
            <a:endParaRPr lang="cs-CZ"/>
          </a:p>
        </c:txPr>
        <c:crossAx val="179839912"/>
        <c:crosses val="autoZero"/>
        <c:auto val="1"/>
        <c:lblAlgn val="ctr"/>
        <c:lblOffset val="0"/>
        <c:tickLblSkip val="1"/>
        <c:noMultiLvlLbl val="0"/>
      </c:catAx>
      <c:valAx>
        <c:axId val="179839912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ln w="4001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179842264"/>
        <c:crosses val="autoZero"/>
        <c:crossBetween val="between"/>
      </c:valAx>
      <c:spPr>
        <a:noFill/>
        <a:ln w="3200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00" b="0" i="0" u="none" strike="noStrike" baseline="0">
          <a:solidFill>
            <a:schemeClr val="tx1"/>
          </a:solidFill>
          <a:latin typeface="Calibri"/>
          <a:ea typeface="Calibri"/>
          <a:cs typeface="Calibri"/>
        </a:defRPr>
      </a:pPr>
      <a:endParaRPr lang="cs-CZ"/>
    </a:p>
  </c:txPr>
  <c:externalData r:id="rId2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120035275439043E-2"/>
          <c:y val="0.10865789357082724"/>
          <c:w val="0.87426538573079404"/>
          <c:h val="0.4522442540930295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DF3-4465-B327-0CEEFBEE9CCD}"/>
              </c:ext>
            </c:extLst>
          </c:dPt>
          <c:dPt>
            <c:idx val="3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3275-4CEF-95A2-D42D35678816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D432-4BD8-94A6-4BDDC56FFEC5}"/>
              </c:ext>
            </c:extLst>
          </c:dPt>
          <c:cat>
            <c:strRef>
              <c:f>Sheet1!$A$2:$A$15</c:f>
              <c:strCache>
                <c:ptCount val="14"/>
                <c:pt idx="0">
                  <c:v>Hlavní město Praha</c:v>
                </c:pt>
                <c:pt idx="1">
                  <c:v>Jihomoravský kraj</c:v>
                </c:pt>
                <c:pt idx="2">
                  <c:v>Moravskoslezský kraj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Plzeňský kraj</c:v>
                </c:pt>
                <c:pt idx="6">
                  <c:v>Středočeský kraj</c:v>
                </c:pt>
                <c:pt idx="7">
                  <c:v>Kraj Vysočina</c:v>
                </c:pt>
                <c:pt idx="8">
                  <c:v>Ústecký kraj</c:v>
                </c:pt>
                <c:pt idx="9">
                  <c:v>Zlínský kraj</c:v>
                </c:pt>
                <c:pt idx="10">
                  <c:v>Jihočeský kraj</c:v>
                </c:pt>
                <c:pt idx="11">
                  <c:v>Liberecký kraj</c:v>
                </c:pt>
                <c:pt idx="12">
                  <c:v>Pardubický kraj</c:v>
                </c:pt>
                <c:pt idx="13">
                  <c:v>Karlovarský kraj</c:v>
                </c:pt>
              </c:strCache>
            </c:strRef>
          </c:cat>
          <c:val>
            <c:numRef>
              <c:f>Sheet1!$B$2:$B$15</c:f>
              <c:numCache>
                <c:formatCode>0</c:formatCode>
                <c:ptCount val="14"/>
                <c:pt idx="0">
                  <c:v>11</c:v>
                </c:pt>
                <c:pt idx="1">
                  <c:v>8</c:v>
                </c:pt>
                <c:pt idx="2">
                  <c:v>8</c:v>
                </c:pt>
                <c:pt idx="3">
                  <c:v>6</c:v>
                </c:pt>
                <c:pt idx="4">
                  <c:v>6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4</c:v>
                </c:pt>
                <c:pt idx="9">
                  <c:v>4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EE7-4CAC-8472-9B76B86811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636184296"/>
        <c:axId val="636185864"/>
      </c:barChart>
      <c:catAx>
        <c:axId val="6361842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/>
            </a:pPr>
            <a:endParaRPr lang="cs-CZ"/>
          </a:p>
        </c:txPr>
        <c:crossAx val="6361858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636185864"/>
        <c:scaling>
          <c:orientation val="minMax"/>
          <c:max val="12"/>
          <c:min val="0"/>
        </c:scaling>
        <c:delete val="0"/>
        <c:axPos val="l"/>
        <c:numFmt formatCode="###\ ###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/>
            </a:pPr>
            <a:endParaRPr lang="cs-CZ"/>
          </a:p>
        </c:txPr>
        <c:crossAx val="636184296"/>
        <c:crosses val="autoZero"/>
        <c:crossBetween val="between"/>
        <c:majorUnit val="2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+mn-lt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894117085015016E-2"/>
          <c:y val="0.10865789357082724"/>
          <c:w val="0.88910824757461038"/>
          <c:h val="0.5394586836895765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E262-49B1-88BC-F68D494A49B2}"/>
              </c:ext>
            </c:extLst>
          </c:dPt>
          <c:dPt>
            <c:idx val="13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2-4FB4-46CC-93FA-8CB15A5838B4}"/>
              </c:ext>
            </c:extLst>
          </c:dPt>
          <c:cat>
            <c:strRef>
              <c:f>Sheet1!$A$2:$A$15</c:f>
              <c:strCache>
                <c:ptCount val="14"/>
                <c:pt idx="0">
                  <c:v>Středočeský kraj</c:v>
                </c:pt>
                <c:pt idx="1">
                  <c:v>Jihočeský kraj</c:v>
                </c:pt>
                <c:pt idx="2">
                  <c:v>Ústecký kraj</c:v>
                </c:pt>
                <c:pt idx="3">
                  <c:v>Pardubický kraj</c:v>
                </c:pt>
                <c:pt idx="4">
                  <c:v>Moravskoslezský kraj</c:v>
                </c:pt>
                <c:pt idx="5">
                  <c:v>Zlínský kraj</c:v>
                </c:pt>
                <c:pt idx="6">
                  <c:v>Karlovarský kraj</c:v>
                </c:pt>
                <c:pt idx="7">
                  <c:v>Jihomoravský kraj</c:v>
                </c:pt>
                <c:pt idx="8">
                  <c:v>Liberecký kraj</c:v>
                </c:pt>
                <c:pt idx="9">
                  <c:v>Plzeňský kraj</c:v>
                </c:pt>
                <c:pt idx="10">
                  <c:v>Hlavní město Praha</c:v>
                </c:pt>
                <c:pt idx="11">
                  <c:v>Olomoucký kraj</c:v>
                </c:pt>
                <c:pt idx="12">
                  <c:v>Kraj Vysočina</c:v>
                </c:pt>
                <c:pt idx="13">
                  <c:v>Královéhradecký kraj</c:v>
                </c:pt>
              </c:strCache>
            </c:strRef>
          </c:cat>
          <c:val>
            <c:numRef>
              <c:f>Sheet1!$B$2:$B$15</c:f>
              <c:numCache>
                <c:formatCode>0</c:formatCode>
                <c:ptCount val="14"/>
                <c:pt idx="0">
                  <c:v>61602.6</c:v>
                </c:pt>
                <c:pt idx="1">
                  <c:v>52075.333333333336</c:v>
                </c:pt>
                <c:pt idx="2">
                  <c:v>49105.5</c:v>
                </c:pt>
                <c:pt idx="3">
                  <c:v>41830.666666666664</c:v>
                </c:pt>
                <c:pt idx="4">
                  <c:v>37692.25</c:v>
                </c:pt>
                <c:pt idx="5">
                  <c:v>36814.5</c:v>
                </c:pt>
                <c:pt idx="6">
                  <c:v>36657.5</c:v>
                </c:pt>
                <c:pt idx="7">
                  <c:v>35754.875</c:v>
                </c:pt>
                <c:pt idx="8">
                  <c:v>35354</c:v>
                </c:pt>
                <c:pt idx="9">
                  <c:v>28090</c:v>
                </c:pt>
                <c:pt idx="10">
                  <c:v>27471.727272727272</c:v>
                </c:pt>
                <c:pt idx="11">
                  <c:v>26191.333333333332</c:v>
                </c:pt>
                <c:pt idx="12">
                  <c:v>24865.8</c:v>
                </c:pt>
                <c:pt idx="13">
                  <c:v>22977.333333333332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EB6-4576-9E5F-0EAF8E947B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636184296"/>
        <c:axId val="636185864"/>
      </c:barChart>
      <c:catAx>
        <c:axId val="6361842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/>
            </a:pPr>
            <a:endParaRPr lang="cs-CZ"/>
          </a:p>
        </c:txPr>
        <c:crossAx val="6361858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636185864"/>
        <c:scaling>
          <c:orientation val="minMax"/>
          <c:max val="80000"/>
          <c:min val="0"/>
        </c:scaling>
        <c:delete val="0"/>
        <c:axPos val="l"/>
        <c:numFmt formatCode="###\ ###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/>
            </a:pPr>
            <a:endParaRPr lang="cs-CZ"/>
          </a:p>
        </c:txPr>
        <c:crossAx val="636184296"/>
        <c:crosses val="autoZero"/>
        <c:crossBetween val="between"/>
        <c:majorUnit val="20000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+mn-lt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691503897886573"/>
          <c:y val="6.0606060606060622E-2"/>
          <c:w val="0.85174365676914743"/>
          <c:h val="0.5795128663422021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pokr_2016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33A-4BFE-9005-3435C67C51F0}"/>
              </c:ext>
            </c:extLst>
          </c:dPt>
          <c:dPt>
            <c:idx val="4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0-BF5D-4299-933A-0660C1289275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F5D-4299-933A-0660C1289275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5F44-48F8-A61A-E92F1491A9CE}"/>
              </c:ext>
            </c:extLst>
          </c:dPt>
          <c:cat>
            <c:strRef>
              <c:f>Sheet1!$A$2:$A$15</c:f>
              <c:strCache>
                <c:ptCount val="14"/>
                <c:pt idx="0">
                  <c:v>Karlovarský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Královéhradecký kraj</c:v>
                </c:pt>
                <c:pt idx="5">
                  <c:v>Moravskoslezský kraj</c:v>
                </c:pt>
                <c:pt idx="6">
                  <c:v>Liberecký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Olomoucký kraj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27.5</c:v>
                </c:pt>
                <c:pt idx="1">
                  <c:v>16.272727270000001</c:v>
                </c:pt>
                <c:pt idx="2">
                  <c:v>14.25</c:v>
                </c:pt>
                <c:pt idx="3">
                  <c:v>14</c:v>
                </c:pt>
                <c:pt idx="4">
                  <c:v>13.5</c:v>
                </c:pt>
                <c:pt idx="5">
                  <c:v>13</c:v>
                </c:pt>
                <c:pt idx="6">
                  <c:v>12</c:v>
                </c:pt>
                <c:pt idx="7">
                  <c:v>11.25</c:v>
                </c:pt>
                <c:pt idx="8">
                  <c:v>9.25</c:v>
                </c:pt>
                <c:pt idx="9">
                  <c:v>9</c:v>
                </c:pt>
                <c:pt idx="10">
                  <c:v>7.6666666670000003</c:v>
                </c:pt>
                <c:pt idx="11">
                  <c:v>7.2</c:v>
                </c:pt>
                <c:pt idx="12">
                  <c:v>5.3333333329999997</c:v>
                </c:pt>
                <c:pt idx="1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F5D-4299-933A-0660C12892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3078024"/>
        <c:axId val="353074496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4"/>
            <c:spPr>
              <a:solidFill>
                <a:srgbClr val="5F5F5F"/>
              </a:solidFill>
              <a:ln>
                <a:solidFill>
                  <a:srgbClr val="5F5F5F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Karlovarský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Královéhradecký kraj</c:v>
                </c:pt>
                <c:pt idx="5">
                  <c:v>Moravskoslezský kraj</c:v>
                </c:pt>
                <c:pt idx="6">
                  <c:v>Liberecký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Olomoucký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25</c:v>
                </c:pt>
                <c:pt idx="1">
                  <c:v>2</c:v>
                </c:pt>
                <c:pt idx="2">
                  <c:v>4</c:v>
                </c:pt>
                <c:pt idx="3">
                  <c:v>1</c:v>
                </c:pt>
                <c:pt idx="4">
                  <c:v>3</c:v>
                </c:pt>
                <c:pt idx="5">
                  <c:v>5</c:v>
                </c:pt>
                <c:pt idx="6">
                  <c:v>7</c:v>
                </c:pt>
                <c:pt idx="7">
                  <c:v>6</c:v>
                </c:pt>
                <c:pt idx="8">
                  <c:v>4</c:v>
                </c:pt>
                <c:pt idx="9">
                  <c:v>1</c:v>
                </c:pt>
                <c:pt idx="10">
                  <c:v>6</c:v>
                </c:pt>
                <c:pt idx="11">
                  <c:v>2</c:v>
                </c:pt>
                <c:pt idx="12">
                  <c:v>1</c:v>
                </c:pt>
                <c:pt idx="13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BF5D-4299-933A-0660C1289275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4"/>
            <c:spPr>
              <a:noFill/>
              <a:ln>
                <a:solidFill>
                  <a:srgbClr val="5F5F5F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Karlovarský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Královéhradecký kraj</c:v>
                </c:pt>
                <c:pt idx="5">
                  <c:v>Moravskoslezský kraj</c:v>
                </c:pt>
                <c:pt idx="6">
                  <c:v>Liberecký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Olomoucký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30</c:v>
                </c:pt>
                <c:pt idx="1">
                  <c:v>45</c:v>
                </c:pt>
                <c:pt idx="2">
                  <c:v>30</c:v>
                </c:pt>
                <c:pt idx="3">
                  <c:v>40</c:v>
                </c:pt>
                <c:pt idx="4">
                  <c:v>30</c:v>
                </c:pt>
                <c:pt idx="5">
                  <c:v>22</c:v>
                </c:pt>
                <c:pt idx="6">
                  <c:v>21</c:v>
                </c:pt>
                <c:pt idx="7">
                  <c:v>16</c:v>
                </c:pt>
                <c:pt idx="8">
                  <c:v>14</c:v>
                </c:pt>
                <c:pt idx="9">
                  <c:v>24</c:v>
                </c:pt>
                <c:pt idx="10">
                  <c:v>10</c:v>
                </c:pt>
                <c:pt idx="11">
                  <c:v>20</c:v>
                </c:pt>
                <c:pt idx="12">
                  <c:v>10</c:v>
                </c:pt>
                <c:pt idx="13">
                  <c:v>15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BF5D-4299-933A-0660C128927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rgbClr val="5F5F5F"/>
              </a:solidFill>
              <a:prstDash val="solid"/>
            </a:ln>
          </c:spPr>
        </c:hiLowLines>
        <c:marker val="1"/>
        <c:smooth val="0"/>
        <c:axId val="353078024"/>
        <c:axId val="353074496"/>
      </c:lineChart>
      <c:catAx>
        <c:axId val="3530780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3074496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3074496"/>
        <c:scaling>
          <c:orientation val="minMax"/>
          <c:max val="50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3078024"/>
        <c:crosses val="autoZero"/>
        <c:crossBetween val="between"/>
        <c:majorUnit val="10"/>
      </c:valAx>
      <c:spPr>
        <a:noFill/>
        <a:ln w="2538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2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364829278093303"/>
          <c:y val="6.0606060606060622E-2"/>
          <c:w val="0.88463579808291881"/>
          <c:h val="0.57878800072895531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pokr_2016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060-40B6-AB8A-89AC02FB98BE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FB45-40FB-B7A5-85758025690C}"/>
              </c:ext>
            </c:extLst>
          </c:dPt>
          <c:dPt>
            <c:idx val="11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4-AB99-493E-9EBC-6EB75747FB6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FB45-40FB-B7A5-85758025690C}"/>
              </c:ext>
            </c:extLst>
          </c:dPt>
          <c:cat>
            <c:strRef>
              <c:f>Sheet1!$A$2:$A$15</c:f>
              <c:strCache>
                <c:ptCount val="14"/>
                <c:pt idx="0">
                  <c:v>Kraj Vysočina</c:v>
                </c:pt>
                <c:pt idx="1">
                  <c:v>Olomoucký kraj</c:v>
                </c:pt>
                <c:pt idx="2">
                  <c:v>Zlínský kraj</c:v>
                </c:pt>
                <c:pt idx="3">
                  <c:v>Jihočeský kraj</c:v>
                </c:pt>
                <c:pt idx="4">
                  <c:v>Jihomoravský kraj</c:v>
                </c:pt>
                <c:pt idx="5">
                  <c:v>Pardubický kraj</c:v>
                </c:pt>
                <c:pt idx="6">
                  <c:v>Ústecký kraj</c:v>
                </c:pt>
                <c:pt idx="7">
                  <c:v>Moravskoslezský kraj</c:v>
                </c:pt>
                <c:pt idx="8">
                  <c:v>Liberecký kraj</c:v>
                </c:pt>
                <c:pt idx="9">
                  <c:v>Středočeský kraj</c:v>
                </c:pt>
                <c:pt idx="10">
                  <c:v>Plzeňský kraj</c:v>
                </c:pt>
                <c:pt idx="11">
                  <c:v>Královéhradecký kraj</c:v>
                </c:pt>
                <c:pt idx="12">
                  <c:v>Karlovarský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Sheet1!$B$2:$B$15</c:f>
              <c:numCache>
                <c:formatCode>#,#00%</c:formatCode>
                <c:ptCount val="14"/>
                <c:pt idx="0">
                  <c:v>0.71817986179192261</c:v>
                </c:pt>
                <c:pt idx="1">
                  <c:v>0.67642873969375739</c:v>
                </c:pt>
                <c:pt idx="2">
                  <c:v>0.65872494415186633</c:v>
                </c:pt>
                <c:pt idx="3">
                  <c:v>0.63784557255620811</c:v>
                </c:pt>
                <c:pt idx="4">
                  <c:v>0.6334839733351485</c:v>
                </c:pt>
                <c:pt idx="5">
                  <c:v>0.61739058804147029</c:v>
                </c:pt>
                <c:pt idx="6">
                  <c:v>0.60643869601172251</c:v>
                </c:pt>
                <c:pt idx="7">
                  <c:v>0.59816345094113521</c:v>
                </c:pt>
                <c:pt idx="8">
                  <c:v>0.59479691263411405</c:v>
                </c:pt>
                <c:pt idx="9">
                  <c:v>0.59322375293351626</c:v>
                </c:pt>
                <c:pt idx="10">
                  <c:v>0.59135344241727239</c:v>
                </c:pt>
                <c:pt idx="11">
                  <c:v>0.58870189963264352</c:v>
                </c:pt>
                <c:pt idx="12">
                  <c:v>0.58835137352975653</c:v>
                </c:pt>
                <c:pt idx="13">
                  <c:v>0.55340766183349166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493-4092-8BC4-FA81B668D2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6834640"/>
        <c:axId val="356838952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4"/>
            <c:spPr>
              <a:solidFill>
                <a:srgbClr val="5F5F5F"/>
              </a:solidFill>
              <a:ln>
                <a:solidFill>
                  <a:srgbClr val="5F5F5F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Kraj Vysočina</c:v>
                </c:pt>
                <c:pt idx="1">
                  <c:v>Olomoucký kraj</c:v>
                </c:pt>
                <c:pt idx="2">
                  <c:v>Zlínský kraj</c:v>
                </c:pt>
                <c:pt idx="3">
                  <c:v>Jihočeský kraj</c:v>
                </c:pt>
                <c:pt idx="4">
                  <c:v>Jihomoravský kraj</c:v>
                </c:pt>
                <c:pt idx="5">
                  <c:v>Pardubický kraj</c:v>
                </c:pt>
                <c:pt idx="6">
                  <c:v>Ústecký kraj</c:v>
                </c:pt>
                <c:pt idx="7">
                  <c:v>Moravskoslezský kraj</c:v>
                </c:pt>
                <c:pt idx="8">
                  <c:v>Liberecký kraj</c:v>
                </c:pt>
                <c:pt idx="9">
                  <c:v>Středočeský kraj</c:v>
                </c:pt>
                <c:pt idx="10">
                  <c:v>Plzeňský kraj</c:v>
                </c:pt>
                <c:pt idx="11">
                  <c:v>Královéhradecký kraj</c:v>
                </c:pt>
                <c:pt idx="12">
                  <c:v>Karlovarský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Sheet1!$C$2:$C$15</c:f>
              <c:numCache>
                <c:formatCode>#,#00%</c:formatCode>
                <c:ptCount val="14"/>
                <c:pt idx="0">
                  <c:v>0.64231306334899063</c:v>
                </c:pt>
                <c:pt idx="1">
                  <c:v>0.51011497598602795</c:v>
                </c:pt>
                <c:pt idx="2">
                  <c:v>0.61993295673226112</c:v>
                </c:pt>
                <c:pt idx="3">
                  <c:v>0.58991172761664568</c:v>
                </c:pt>
                <c:pt idx="4">
                  <c:v>0.60898402170636123</c:v>
                </c:pt>
                <c:pt idx="5">
                  <c:v>0.56060934228575576</c:v>
                </c:pt>
                <c:pt idx="6">
                  <c:v>0.54346930366707868</c:v>
                </c:pt>
                <c:pt idx="7">
                  <c:v>0.52698000662763733</c:v>
                </c:pt>
                <c:pt idx="8">
                  <c:v>0.49356782283015782</c:v>
                </c:pt>
                <c:pt idx="9">
                  <c:v>0.52832979612836861</c:v>
                </c:pt>
                <c:pt idx="10">
                  <c:v>0.54278752436647182</c:v>
                </c:pt>
                <c:pt idx="11">
                  <c:v>0.47954020729969998</c:v>
                </c:pt>
                <c:pt idx="12">
                  <c:v>0.52193204868154142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493-4092-8BC4-FA81B668D28C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4"/>
            <c:spPr>
              <a:noFill/>
              <a:ln>
                <a:solidFill>
                  <a:srgbClr val="5F5F5F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Kraj Vysočina</c:v>
                </c:pt>
                <c:pt idx="1">
                  <c:v>Olomoucký kraj</c:v>
                </c:pt>
                <c:pt idx="2">
                  <c:v>Zlínský kraj</c:v>
                </c:pt>
                <c:pt idx="3">
                  <c:v>Jihočeský kraj</c:v>
                </c:pt>
                <c:pt idx="4">
                  <c:v>Jihomoravský kraj</c:v>
                </c:pt>
                <c:pt idx="5">
                  <c:v>Pardubický kraj</c:v>
                </c:pt>
                <c:pt idx="6">
                  <c:v>Ústecký kraj</c:v>
                </c:pt>
                <c:pt idx="7">
                  <c:v>Moravskoslezský kraj</c:v>
                </c:pt>
                <c:pt idx="8">
                  <c:v>Liberecký kraj</c:v>
                </c:pt>
                <c:pt idx="9">
                  <c:v>Středočeský kraj</c:v>
                </c:pt>
                <c:pt idx="10">
                  <c:v>Plzeňský kraj</c:v>
                </c:pt>
                <c:pt idx="11">
                  <c:v>Královéhradecký kraj</c:v>
                </c:pt>
                <c:pt idx="12">
                  <c:v>Karlovarský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Sheet1!$D$2:$D$15</c:f>
              <c:numCache>
                <c:formatCode>#,#00%</c:formatCode>
                <c:ptCount val="14"/>
                <c:pt idx="0">
                  <c:v>0.78886073219388553</c:v>
                </c:pt>
                <c:pt idx="1">
                  <c:v>0.71785150078988902</c:v>
                </c:pt>
                <c:pt idx="2">
                  <c:v>0.72701338599956078</c:v>
                </c:pt>
                <c:pt idx="3">
                  <c:v>0.67294610151752987</c:v>
                </c:pt>
                <c:pt idx="4">
                  <c:v>0.669280442804428</c:v>
                </c:pt>
                <c:pt idx="5">
                  <c:v>0.65112781954887244</c:v>
                </c:pt>
                <c:pt idx="6">
                  <c:v>0.64345721201765649</c:v>
                </c:pt>
                <c:pt idx="7">
                  <c:v>0.69833980925468031</c:v>
                </c:pt>
                <c:pt idx="8">
                  <c:v>0.65008901395509056</c:v>
                </c:pt>
                <c:pt idx="9">
                  <c:v>0.64771900654681469</c:v>
                </c:pt>
                <c:pt idx="10">
                  <c:v>0.66119898457332549</c:v>
                </c:pt>
                <c:pt idx="11">
                  <c:v>0.64219986008717622</c:v>
                </c:pt>
                <c:pt idx="12">
                  <c:v>0.64941130040123674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493-4092-8BC4-FA81B668D2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rgbClr val="5F5F5F"/>
              </a:solidFill>
              <a:prstDash val="solid"/>
            </a:ln>
          </c:spPr>
        </c:hiLowLines>
        <c:marker val="1"/>
        <c:smooth val="0"/>
        <c:axId val="356834640"/>
        <c:axId val="356838952"/>
      </c:lineChart>
      <c:catAx>
        <c:axId val="3568346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683895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838952"/>
        <c:scaling>
          <c:orientation val="minMax"/>
          <c:max val="1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6834640"/>
        <c:crosses val="autoZero"/>
        <c:crossBetween val="between"/>
        <c:majorUnit val="0.2"/>
      </c:valAx>
      <c:spPr>
        <a:noFill/>
        <a:ln w="2538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2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389610389610412"/>
          <c:y val="7.8873239436619724E-2"/>
          <c:w val="0.86580086580086579"/>
          <c:h val="0.59998796133142041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4E8F"/>
            </a:solidFill>
          </c:spPr>
          <c:invertIfNegative val="0"/>
          <c:cat>
            <c:strRef>
              <c:f>pokryti!$C$12:$C$20</c:f>
              <c:strCache>
                <c:ptCount val="9"/>
                <c:pt idx="0">
                  <c:v>45-49</c:v>
                </c:pt>
                <c:pt idx="1">
                  <c:v>50-54</c:v>
                </c:pt>
                <c:pt idx="2">
                  <c:v>55-59</c:v>
                </c:pt>
                <c:pt idx="3">
                  <c:v>60-64</c:v>
                </c:pt>
                <c:pt idx="4">
                  <c:v>65-69</c:v>
                </c:pt>
                <c:pt idx="5">
                  <c:v>70-74</c:v>
                </c:pt>
                <c:pt idx="6">
                  <c:v>75-79</c:v>
                </c:pt>
                <c:pt idx="7">
                  <c:v>80-84</c:v>
                </c:pt>
                <c:pt idx="8">
                  <c:v>85+</c:v>
                </c:pt>
              </c:strCache>
            </c:strRef>
          </c:cat>
          <c:val>
            <c:numRef>
              <c:f>pokryti!$P$12:$P$20</c:f>
              <c:numCache>
                <c:formatCode>0.0%</c:formatCode>
                <c:ptCount val="9"/>
                <c:pt idx="0">
                  <c:v>0.61931316330853381</c:v>
                </c:pt>
                <c:pt idx="1">
                  <c:v>0.60567737213132378</c:v>
                </c:pt>
                <c:pt idx="2">
                  <c:v>0.61994157073883283</c:v>
                </c:pt>
                <c:pt idx="3">
                  <c:v>0.62157776149731137</c:v>
                </c:pt>
                <c:pt idx="4">
                  <c:v>0.5990708788277942</c:v>
                </c:pt>
                <c:pt idx="5">
                  <c:v>0.49435809494114896</c:v>
                </c:pt>
                <c:pt idx="6">
                  <c:v>0.36264754291088641</c:v>
                </c:pt>
                <c:pt idx="7">
                  <c:v>0.18669368550351501</c:v>
                </c:pt>
                <c:pt idx="8">
                  <c:v>4.8829151223391418E-2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2CC-4663-8799-33FACDFCBB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36607728"/>
        <c:axId val="336601064"/>
      </c:barChart>
      <c:catAx>
        <c:axId val="3366077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596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3366010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36601064"/>
        <c:scaling>
          <c:orientation val="minMax"/>
          <c:max val="1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36607728"/>
        <c:crosses val="autoZero"/>
        <c:crossBetween val="between"/>
        <c:majorUnit val="0.2"/>
      </c:valAx>
      <c:spPr>
        <a:noFill/>
        <a:ln w="2537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2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917391757862645"/>
          <c:y val="7.8873239436619724E-2"/>
          <c:w val="0.82094249642296968"/>
          <c:h val="0.59998796133142041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4E8F"/>
            </a:solidFill>
          </c:spPr>
          <c:invertIfNegative val="0"/>
          <c:cat>
            <c:strRef>
              <c:f>pokryti!$C$12:$C$20</c:f>
              <c:strCache>
                <c:ptCount val="9"/>
                <c:pt idx="0">
                  <c:v>45-49</c:v>
                </c:pt>
                <c:pt idx="1">
                  <c:v>50-54</c:v>
                </c:pt>
                <c:pt idx="2">
                  <c:v>55-59</c:v>
                </c:pt>
                <c:pt idx="3">
                  <c:v>60-64</c:v>
                </c:pt>
                <c:pt idx="4">
                  <c:v>65-69</c:v>
                </c:pt>
                <c:pt idx="5">
                  <c:v>70-74</c:v>
                </c:pt>
                <c:pt idx="6">
                  <c:v>75-79</c:v>
                </c:pt>
                <c:pt idx="7">
                  <c:v>80-84</c:v>
                </c:pt>
                <c:pt idx="8">
                  <c:v>85+</c:v>
                </c:pt>
              </c:strCache>
            </c:strRef>
          </c:cat>
          <c:val>
            <c:numRef>
              <c:f>pokryti!$P$29:$P$37</c:f>
              <c:numCache>
                <c:formatCode>0.0%</c:formatCode>
                <c:ptCount val="9"/>
                <c:pt idx="0">
                  <c:v>0.60071253855152595</c:v>
                </c:pt>
                <c:pt idx="1">
                  <c:v>0.58162974773646148</c:v>
                </c:pt>
                <c:pt idx="2">
                  <c:v>0.58925770220242202</c:v>
                </c:pt>
                <c:pt idx="3">
                  <c:v>0.59858329511287778</c:v>
                </c:pt>
                <c:pt idx="4">
                  <c:v>0.57374471848285347</c:v>
                </c:pt>
                <c:pt idx="5">
                  <c:v>0.46736029535156903</c:v>
                </c:pt>
                <c:pt idx="6">
                  <c:v>0.34613384188626906</c:v>
                </c:pt>
                <c:pt idx="7">
                  <c:v>0.17073170731707318</c:v>
                </c:pt>
                <c:pt idx="8">
                  <c:v>4.4012785837226454E-2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80-4047-A4EF-94BF2FC5DE4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7422240"/>
        <c:axId val="497419104"/>
      </c:barChart>
      <c:catAx>
        <c:axId val="497422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9741910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97419104"/>
        <c:scaling>
          <c:orientation val="minMax"/>
          <c:max val="1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97422240"/>
        <c:crosses val="autoZero"/>
        <c:crossBetween val="between"/>
        <c:majorUnit val="0.2"/>
      </c:valAx>
      <c:spPr>
        <a:noFill/>
        <a:ln w="2537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994768518518519"/>
          <c:y val="9.0300659565156122E-2"/>
          <c:w val="0.67818240740740743"/>
          <c:h val="0.8750974957131608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celkem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7E4-46F7-B7DA-BB4D008B23F0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General</c:formatCod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</c:numCache>
            </c:numRef>
          </c:cat>
          <c:val>
            <c:numRef>
              <c:f>Sheet1!$B$2:$B$8</c:f>
              <c:numCache>
                <c:formatCode>0.0%</c:formatCode>
                <c:ptCount val="7"/>
                <c:pt idx="0">
                  <c:v>0.82023099850968706</c:v>
                </c:pt>
                <c:pt idx="1">
                  <c:v>0.81163178366364142</c:v>
                </c:pt>
                <c:pt idx="2">
                  <c:v>0.77171717171717169</c:v>
                </c:pt>
                <c:pt idx="3">
                  <c:v>0.72936763129689175</c:v>
                </c:pt>
                <c:pt idx="4">
                  <c:v>0.70638371890763607</c:v>
                </c:pt>
                <c:pt idx="5">
                  <c:v>0.69089361702127661</c:v>
                </c:pt>
                <c:pt idx="6">
                  <c:v>0.67040764146631915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7E4-46F7-B7DA-BB4D008B23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5734976"/>
        <c:axId val="455733408"/>
      </c:barChart>
      <c:catAx>
        <c:axId val="4557349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3408"/>
        <c:crosses val="autoZero"/>
        <c:auto val="1"/>
        <c:lblAlgn val="ctr"/>
        <c:lblOffset val="100"/>
        <c:noMultiLvlLbl val="0"/>
      </c:catAx>
      <c:valAx>
        <c:axId val="455733408"/>
        <c:scaling>
          <c:orientation val="minMax"/>
          <c:min val="0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4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8.3365703557525622E-2"/>
          <c:y val="0.17978530665456707"/>
          <c:w val="0.89987535764199211"/>
          <c:h val="0.443152558979366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Poprvé pozvaní</c:v>
                </c:pt>
              </c:strCache>
            </c:strRef>
          </c:tx>
          <c:spPr>
            <a:gradFill>
              <a:gsLst>
                <a:gs pos="0">
                  <a:srgbClr val="CC0000"/>
                </a:gs>
                <a:gs pos="65000">
                  <a:srgbClr val="FF0000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Zlínský kraj</c:v>
                </c:pt>
                <c:pt idx="2">
                  <c:v> Liberecký kraj</c:v>
                </c:pt>
                <c:pt idx="3">
                  <c:v> Královéhradecký kraj</c:v>
                </c:pt>
                <c:pt idx="4">
                  <c:v> Pardubický kraj</c:v>
                </c:pt>
                <c:pt idx="5">
                  <c:v> Jihočeský kraj</c:v>
                </c:pt>
                <c:pt idx="6">
                  <c:v> Jihomoravský kraj</c:v>
                </c:pt>
                <c:pt idx="7">
                  <c:v> Olomoucký kraj</c:v>
                </c:pt>
                <c:pt idx="8">
                  <c:v> Středočeský kraj</c:v>
                </c:pt>
                <c:pt idx="9">
                  <c:v> Hl. m. Praha</c:v>
                </c:pt>
                <c:pt idx="10">
                  <c:v> Karlovarský kraj</c:v>
                </c:pt>
                <c:pt idx="11">
                  <c:v> Plzeňský kraj</c:v>
                </c:pt>
                <c:pt idx="12">
                  <c:v> Ústecký kraj</c:v>
                </c:pt>
                <c:pt idx="13">
                  <c:v> Moravskoslezský kraj</c:v>
                </c:pt>
              </c:strCache>
            </c:strRef>
          </c:cat>
          <c:val>
            <c:numRef>
              <c:f>List1!$B$2:$B$15</c:f>
              <c:numCache>
                <c:formatCode>#,#00%</c:formatCode>
                <c:ptCount val="14"/>
                <c:pt idx="0">
                  <c:v>0.25410490813881248</c:v>
                </c:pt>
                <c:pt idx="1">
                  <c:v>0.24487733161812</c:v>
                </c:pt>
                <c:pt idx="2">
                  <c:v>0.23462337171984141</c:v>
                </c:pt>
                <c:pt idx="3">
                  <c:v>0.2309158573114278</c:v>
                </c:pt>
                <c:pt idx="4">
                  <c:v>0.22976923341472641</c:v>
                </c:pt>
                <c:pt idx="5">
                  <c:v>0.22694918059923855</c:v>
                </c:pt>
                <c:pt idx="6">
                  <c:v>0.22606180544984017</c:v>
                </c:pt>
                <c:pt idx="7">
                  <c:v>0.22581740714440088</c:v>
                </c:pt>
                <c:pt idx="8">
                  <c:v>0.22549652833844663</c:v>
                </c:pt>
                <c:pt idx="9">
                  <c:v>0.21980765902741725</c:v>
                </c:pt>
                <c:pt idx="10">
                  <c:v>0.21911266303789667</c:v>
                </c:pt>
                <c:pt idx="11">
                  <c:v>0.21171471927162366</c:v>
                </c:pt>
                <c:pt idx="12">
                  <c:v>0.20917276308384919</c:v>
                </c:pt>
                <c:pt idx="13">
                  <c:v>0.20322720147034976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C9-4A09-91FB-113220A5F46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Podruhé pozvaní</c:v>
                </c:pt>
              </c:strCache>
            </c:strRef>
          </c:tx>
          <c:spPr>
            <a:gradFill>
              <a:gsLst>
                <a:gs pos="0">
                  <a:srgbClr val="FF5757"/>
                </a:gs>
                <a:gs pos="57000">
                  <a:srgbClr val="FF8B8B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Zlínský kraj</c:v>
                </c:pt>
                <c:pt idx="2">
                  <c:v> Liberecký kraj</c:v>
                </c:pt>
                <c:pt idx="3">
                  <c:v> Královéhradecký kraj</c:v>
                </c:pt>
                <c:pt idx="4">
                  <c:v> Pardubický kraj</c:v>
                </c:pt>
                <c:pt idx="5">
                  <c:v> Jihočeský kraj</c:v>
                </c:pt>
                <c:pt idx="6">
                  <c:v> Jihomoravský kraj</c:v>
                </c:pt>
                <c:pt idx="7">
                  <c:v> Olomoucký kraj</c:v>
                </c:pt>
                <c:pt idx="8">
                  <c:v> Středočeský kraj</c:v>
                </c:pt>
                <c:pt idx="9">
                  <c:v> Hl. m. Praha</c:v>
                </c:pt>
                <c:pt idx="10">
                  <c:v> Karlovarský kraj</c:v>
                </c:pt>
                <c:pt idx="11">
                  <c:v> Plzeňský kraj</c:v>
                </c:pt>
                <c:pt idx="12">
                  <c:v> Ústecký kraj</c:v>
                </c:pt>
                <c:pt idx="13">
                  <c:v> Moravskoslezský kraj</c:v>
                </c:pt>
              </c:strCache>
            </c:strRef>
          </c:cat>
          <c:val>
            <c:numRef>
              <c:f>List1!$C$2:$C$15</c:f>
              <c:numCache>
                <c:formatCode>#,#00%</c:formatCode>
                <c:ptCount val="14"/>
                <c:pt idx="0">
                  <c:v>0.13403141361256546</c:v>
                </c:pt>
                <c:pt idx="1">
                  <c:v>0.15166345889469343</c:v>
                </c:pt>
                <c:pt idx="2">
                  <c:v>0.1508179625888027</c:v>
                </c:pt>
                <c:pt idx="3">
                  <c:v>0.13176209135037137</c:v>
                </c:pt>
                <c:pt idx="4">
                  <c:v>0.15847511027095149</c:v>
                </c:pt>
                <c:pt idx="5">
                  <c:v>0.12680306905370844</c:v>
                </c:pt>
                <c:pt idx="6">
                  <c:v>0.14166480838456882</c:v>
                </c:pt>
                <c:pt idx="7">
                  <c:v>0.14027252948585825</c:v>
                </c:pt>
                <c:pt idx="8">
                  <c:v>0.1413162792917482</c:v>
                </c:pt>
                <c:pt idx="9">
                  <c:v>0.13703338806787083</c:v>
                </c:pt>
                <c:pt idx="10">
                  <c:v>0.13849016480595427</c:v>
                </c:pt>
                <c:pt idx="11">
                  <c:v>0.12949515905947442</c:v>
                </c:pt>
                <c:pt idx="12">
                  <c:v>0.14668279763267175</c:v>
                </c:pt>
                <c:pt idx="13">
                  <c:v>0.11729347185047408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0C9-4A09-91FB-113220A5F46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Potřetí pozvaní</c:v>
                </c:pt>
              </c:strCache>
            </c:strRef>
          </c:tx>
          <c:spPr>
            <a:gradFill>
              <a:gsLst>
                <a:gs pos="0">
                  <a:srgbClr val="FF8B8B"/>
                </a:gs>
                <a:gs pos="78000">
                  <a:srgbClr val="FFBDBD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Zlínský kraj</c:v>
                </c:pt>
                <c:pt idx="2">
                  <c:v> Liberecký kraj</c:v>
                </c:pt>
                <c:pt idx="3">
                  <c:v> Královéhradecký kraj</c:v>
                </c:pt>
                <c:pt idx="4">
                  <c:v> Pardubický kraj</c:v>
                </c:pt>
                <c:pt idx="5">
                  <c:v> Jihočeský kraj</c:v>
                </c:pt>
                <c:pt idx="6">
                  <c:v> Jihomoravský kraj</c:v>
                </c:pt>
                <c:pt idx="7">
                  <c:v> Olomoucký kraj</c:v>
                </c:pt>
                <c:pt idx="8">
                  <c:v> Středočeský kraj</c:v>
                </c:pt>
                <c:pt idx="9">
                  <c:v> Hl. m. Praha</c:v>
                </c:pt>
                <c:pt idx="10">
                  <c:v> Karlovarský kraj</c:v>
                </c:pt>
                <c:pt idx="11">
                  <c:v> Plzeňský kraj</c:v>
                </c:pt>
                <c:pt idx="12">
                  <c:v> Ústecký kraj</c:v>
                </c:pt>
                <c:pt idx="13">
                  <c:v> Moravskoslezský kraj</c:v>
                </c:pt>
              </c:strCache>
            </c:strRef>
          </c:cat>
          <c:val>
            <c:numRef>
              <c:f>List1!$D$2:$D$15</c:f>
              <c:numCache>
                <c:formatCode>#,#00%</c:formatCode>
                <c:ptCount val="14"/>
                <c:pt idx="0">
                  <c:v>7.3828330700368622E-2</c:v>
                </c:pt>
                <c:pt idx="1">
                  <c:v>8.5775215227865104E-2</c:v>
                </c:pt>
                <c:pt idx="2">
                  <c:v>8.9361702127659579E-2</c:v>
                </c:pt>
                <c:pt idx="3">
                  <c:v>8.6209690487765347E-2</c:v>
                </c:pt>
                <c:pt idx="4">
                  <c:v>8.233879969090753E-2</c:v>
                </c:pt>
                <c:pt idx="5">
                  <c:v>7.138322635254285E-2</c:v>
                </c:pt>
                <c:pt idx="6">
                  <c:v>8.6987176662406906E-2</c:v>
                </c:pt>
                <c:pt idx="7">
                  <c:v>9.7706098802160801E-2</c:v>
                </c:pt>
                <c:pt idx="8">
                  <c:v>8.6145850251745981E-2</c:v>
                </c:pt>
                <c:pt idx="9">
                  <c:v>8.7848423043953766E-2</c:v>
                </c:pt>
                <c:pt idx="10">
                  <c:v>8.3183507131727202E-2</c:v>
                </c:pt>
                <c:pt idx="11">
                  <c:v>8.091014269186271E-2</c:v>
                </c:pt>
                <c:pt idx="12">
                  <c:v>8.7793011941618759E-2</c:v>
                </c:pt>
                <c:pt idx="13">
                  <c:v>9.239346873755476E-2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0C9-4A09-91FB-113220A5F462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Počtvrté pozvaní</c:v>
                </c:pt>
              </c:strCache>
            </c:strRef>
          </c:tx>
          <c:spPr>
            <a:gradFill>
              <a:gsLst>
                <a:gs pos="0">
                  <a:srgbClr val="FFBDBD"/>
                </a:gs>
                <a:gs pos="66000">
                  <a:srgbClr val="FFD9D9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Zlínský kraj</c:v>
                </c:pt>
                <c:pt idx="2">
                  <c:v> Liberecký kraj</c:v>
                </c:pt>
                <c:pt idx="3">
                  <c:v> Královéhradecký kraj</c:v>
                </c:pt>
                <c:pt idx="4">
                  <c:v> Pardubický kraj</c:v>
                </c:pt>
                <c:pt idx="5">
                  <c:v> Jihočeský kraj</c:v>
                </c:pt>
                <c:pt idx="6">
                  <c:v> Jihomoravský kraj</c:v>
                </c:pt>
                <c:pt idx="7">
                  <c:v> Olomoucký kraj</c:v>
                </c:pt>
                <c:pt idx="8">
                  <c:v> Středočeský kraj</c:v>
                </c:pt>
                <c:pt idx="9">
                  <c:v> Hl. m. Praha</c:v>
                </c:pt>
                <c:pt idx="10">
                  <c:v> Karlovarský kraj</c:v>
                </c:pt>
                <c:pt idx="11">
                  <c:v> Plzeňský kraj</c:v>
                </c:pt>
                <c:pt idx="12">
                  <c:v> Ústecký kraj</c:v>
                </c:pt>
                <c:pt idx="13">
                  <c:v> Moravskoslezský kraj</c:v>
                </c:pt>
              </c:strCache>
            </c:strRef>
          </c:cat>
          <c:val>
            <c:numRef>
              <c:f>List1!$E$2:$E$15</c:f>
              <c:numCache>
                <c:formatCode>#,#00%</c:formatCode>
                <c:ptCount val="14"/>
                <c:pt idx="0">
                  <c:v>4.1116611661166119E-2</c:v>
                </c:pt>
                <c:pt idx="1">
                  <c:v>4.4147514698022451E-2</c:v>
                </c:pt>
                <c:pt idx="2">
                  <c:v>5.1943544655252201E-2</c:v>
                </c:pt>
                <c:pt idx="3">
                  <c:v>6.7052528120563504E-2</c:v>
                </c:pt>
                <c:pt idx="4">
                  <c:v>4.9112160035963137E-2</c:v>
                </c:pt>
                <c:pt idx="5">
                  <c:v>4.3354720439963336E-2</c:v>
                </c:pt>
                <c:pt idx="6">
                  <c:v>5.0538475422658082E-2</c:v>
                </c:pt>
                <c:pt idx="7">
                  <c:v>4.5053868756121447E-2</c:v>
                </c:pt>
                <c:pt idx="8">
                  <c:v>5.1387224628998064E-2</c:v>
                </c:pt>
                <c:pt idx="9">
                  <c:v>5.0667197769368649E-2</c:v>
                </c:pt>
                <c:pt idx="10">
                  <c:v>4.6677740863787377E-2</c:v>
                </c:pt>
                <c:pt idx="11">
                  <c:v>4.6737213403880068E-2</c:v>
                </c:pt>
                <c:pt idx="12">
                  <c:v>5.6860682561944834E-2</c:v>
                </c:pt>
                <c:pt idx="13">
                  <c:v>4.5148686780985457E-2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0C9-4A09-91FB-113220A5F4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27"/>
        <c:axId val="332813008"/>
        <c:axId val="332814184"/>
      </c:barChart>
      <c:catAx>
        <c:axId val="3328130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rgbClr val="474747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4184"/>
        <c:crosses val="autoZero"/>
        <c:auto val="1"/>
        <c:lblAlgn val="ctr"/>
        <c:lblOffset val="100"/>
        <c:noMultiLvlLbl val="0"/>
      </c:catAx>
      <c:valAx>
        <c:axId val="332814184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 w="6350">
            <a:solidFill>
              <a:srgbClr val="474747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3008"/>
        <c:crosses val="autoZero"/>
        <c:crossBetween val="between"/>
        <c:majorUnit val="4.0000000000000008E-2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804289932686897"/>
          <c:y val="3.1843000363398467E-2"/>
          <c:w val="0.36100400194537452"/>
          <c:h val="0.123020562316608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  <c:extLst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35099796974636"/>
          <c:y val="0.23201338988731987"/>
          <c:w val="0.8280346820809249"/>
          <c:h val="0.30897663737506575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podil_dg_12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C8D6-455B-A821-B1264B3AD5CF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691-4A14-A228-4FA532791535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73A2-4529-A9E1-0BF2156F0018}"/>
              </c:ext>
            </c:extLst>
          </c:dPt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Královéhradecký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Liberecký kraj</c:v>
                </c:pt>
                <c:pt idx="5">
                  <c:v>Plzeňský kraj</c:v>
                </c:pt>
                <c:pt idx="6">
                  <c:v>Olomoucký kraj</c:v>
                </c:pt>
                <c:pt idx="7">
                  <c:v>Kraj Vysočina</c:v>
                </c:pt>
                <c:pt idx="8">
                  <c:v>Moravskoslezský kraj</c:v>
                </c:pt>
                <c:pt idx="9">
                  <c:v>Ústecký kraj</c:v>
                </c:pt>
                <c:pt idx="10">
                  <c:v>Zlínský kraj</c:v>
                </c:pt>
                <c:pt idx="11">
                  <c:v>Jihomoravský kraj</c:v>
                </c:pt>
                <c:pt idx="12">
                  <c:v>Jihočeský kraj</c:v>
                </c:pt>
                <c:pt idx="13">
                  <c:v>Karlovarský kraj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4.0799275097967679E-2</c:v>
                </c:pt>
                <c:pt idx="1">
                  <c:v>4.0528386124987811E-2</c:v>
                </c:pt>
                <c:pt idx="2">
                  <c:v>4.0148325620467343E-2</c:v>
                </c:pt>
                <c:pt idx="3">
                  <c:v>3.4836823885966435E-2</c:v>
                </c:pt>
                <c:pt idx="4">
                  <c:v>2.9026165973286621E-2</c:v>
                </c:pt>
                <c:pt idx="5">
                  <c:v>2.7246588948716607E-2</c:v>
                </c:pt>
                <c:pt idx="6">
                  <c:v>2.6873969375736158E-2</c:v>
                </c:pt>
                <c:pt idx="7">
                  <c:v>2.4413572128834795E-2</c:v>
                </c:pt>
                <c:pt idx="8">
                  <c:v>2.4299623160924242E-2</c:v>
                </c:pt>
                <c:pt idx="9">
                  <c:v>2.3735256140554498E-2</c:v>
                </c:pt>
                <c:pt idx="10">
                  <c:v>2.3491594982260004E-2</c:v>
                </c:pt>
                <c:pt idx="11">
                  <c:v>2.3035876059760266E-2</c:v>
                </c:pt>
                <c:pt idx="12">
                  <c:v>1.9340840222962105E-2</c:v>
                </c:pt>
                <c:pt idx="13">
                  <c:v>1.6880934703606736E-2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48-4E71-8180-C6D1A2F310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2661584"/>
        <c:axId val="352658840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MinOfpodil_dg_12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Královéhradecký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Liberecký kraj</c:v>
                </c:pt>
                <c:pt idx="5">
                  <c:v>Plzeňský kraj</c:v>
                </c:pt>
                <c:pt idx="6">
                  <c:v>Olomoucký kraj</c:v>
                </c:pt>
                <c:pt idx="7">
                  <c:v>Kraj Vysočina</c:v>
                </c:pt>
                <c:pt idx="8">
                  <c:v>Moravskoslezský kraj</c:v>
                </c:pt>
                <c:pt idx="9">
                  <c:v>Ústecký kraj</c:v>
                </c:pt>
                <c:pt idx="10">
                  <c:v>Zlínský kraj</c:v>
                </c:pt>
                <c:pt idx="11">
                  <c:v>Jihomoravský kraj</c:v>
                </c:pt>
                <c:pt idx="12">
                  <c:v>Jihočeský kraj</c:v>
                </c:pt>
                <c:pt idx="13">
                  <c:v>Karlovarský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2.2903412377096595E-2</c:v>
                </c:pt>
                <c:pt idx="1">
                  <c:v>2.6240169388989716E-2</c:v>
                </c:pt>
                <c:pt idx="3">
                  <c:v>2.3953029200872909E-2</c:v>
                </c:pt>
                <c:pt idx="4">
                  <c:v>2.4005053695514849E-2</c:v>
                </c:pt>
                <c:pt idx="5">
                  <c:v>1.591486037883226E-2</c:v>
                </c:pt>
                <c:pt idx="6">
                  <c:v>1.8505980591288641E-2</c:v>
                </c:pt>
                <c:pt idx="7">
                  <c:v>1.7848370722122156E-2</c:v>
                </c:pt>
                <c:pt idx="8">
                  <c:v>1.6690446958887748E-2</c:v>
                </c:pt>
                <c:pt idx="9">
                  <c:v>1.8515620925259484E-2</c:v>
                </c:pt>
                <c:pt idx="10">
                  <c:v>2.1478676516233159E-2</c:v>
                </c:pt>
                <c:pt idx="11">
                  <c:v>1.9445281881217965E-2</c:v>
                </c:pt>
                <c:pt idx="12">
                  <c:v>1.4160327677004094E-2</c:v>
                </c:pt>
                <c:pt idx="13">
                  <c:v>1.4502796614364204E-2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648-4E71-8180-C6D1A2F3109D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MaxOfpodil_dg_12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Královéhradecký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Liberecký kraj</c:v>
                </c:pt>
                <c:pt idx="5">
                  <c:v>Plzeňský kraj</c:v>
                </c:pt>
                <c:pt idx="6">
                  <c:v>Olomoucký kraj</c:v>
                </c:pt>
                <c:pt idx="7">
                  <c:v>Kraj Vysočina</c:v>
                </c:pt>
                <c:pt idx="8">
                  <c:v>Moravskoslezský kraj</c:v>
                </c:pt>
                <c:pt idx="9">
                  <c:v>Ústecký kraj</c:v>
                </c:pt>
                <c:pt idx="10">
                  <c:v>Zlínský kraj</c:v>
                </c:pt>
                <c:pt idx="11">
                  <c:v>Jihomoravský kraj</c:v>
                </c:pt>
                <c:pt idx="12">
                  <c:v>Jihočeský kraj</c:v>
                </c:pt>
                <c:pt idx="13">
                  <c:v>Karlovarský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5.8854196837166188E-2</c:v>
                </c:pt>
                <c:pt idx="1">
                  <c:v>5.205539840564271E-2</c:v>
                </c:pt>
                <c:pt idx="3">
                  <c:v>4.9807704432255233E-2</c:v>
                </c:pt>
                <c:pt idx="4">
                  <c:v>3.3177371331348363E-2</c:v>
                </c:pt>
                <c:pt idx="5">
                  <c:v>3.7589343729694615E-2</c:v>
                </c:pt>
                <c:pt idx="6">
                  <c:v>3.2220561368543434E-2</c:v>
                </c:pt>
                <c:pt idx="7">
                  <c:v>3.1954730798036117E-2</c:v>
                </c:pt>
                <c:pt idx="8">
                  <c:v>3.5753308243292453E-2</c:v>
                </c:pt>
                <c:pt idx="9">
                  <c:v>2.5454713750173556E-2</c:v>
                </c:pt>
                <c:pt idx="10">
                  <c:v>2.7358490566037737E-2</c:v>
                </c:pt>
                <c:pt idx="11">
                  <c:v>2.6915682504806377E-2</c:v>
                </c:pt>
                <c:pt idx="12">
                  <c:v>2.2210593639165069E-2</c:v>
                </c:pt>
                <c:pt idx="13">
                  <c:v>1.9535617970137475E-2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648-4E71-8180-C6D1A2F310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352661584"/>
        <c:axId val="352658840"/>
      </c:lineChart>
      <c:catAx>
        <c:axId val="3526615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265884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2658840"/>
        <c:scaling>
          <c:orientation val="minMax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2661584"/>
        <c:crosses val="autoZero"/>
        <c:crossBetween val="between"/>
        <c:majorUnit val="2.0000000000000004E-2"/>
      </c:valAx>
      <c:spPr>
        <a:noFill/>
        <a:ln w="2538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2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161849710982838"/>
          <c:y val="2.8579354651211017E-2"/>
          <c:w val="0.8280346820809249"/>
          <c:h val="0.46136593222339073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podil_FA_12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9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4532-4C66-8D17-2C9ACA7253A6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545B-493C-AEFA-E6583B97EA15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937-499F-AC8B-2E85D6C556B0}"/>
              </c:ext>
            </c:extLst>
          </c:dPt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Plzeňský kraj</c:v>
                </c:pt>
                <c:pt idx="2">
                  <c:v>Jihočeský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Karlovarský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Hlavní město Praha</c:v>
                </c:pt>
                <c:pt idx="11">
                  <c:v>Kraj Vysočina</c:v>
                </c:pt>
                <c:pt idx="12">
                  <c:v>Ústecký kraj</c:v>
                </c:pt>
                <c:pt idx="13">
                  <c:v>Jihomoravský kraj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0.12487823884667834</c:v>
                </c:pt>
                <c:pt idx="1">
                  <c:v>0.10626091294587178</c:v>
                </c:pt>
                <c:pt idx="2">
                  <c:v>0.10295468689802327</c:v>
                </c:pt>
                <c:pt idx="3">
                  <c:v>9.1719888585656814E-2</c:v>
                </c:pt>
                <c:pt idx="4">
                  <c:v>9.0477277917332719E-2</c:v>
                </c:pt>
                <c:pt idx="5">
                  <c:v>8.974358974358973E-2</c:v>
                </c:pt>
                <c:pt idx="6">
                  <c:v>8.9049809178980324E-2</c:v>
                </c:pt>
                <c:pt idx="7">
                  <c:v>8.4078768530518058E-2</c:v>
                </c:pt>
                <c:pt idx="8">
                  <c:v>8.2114480298362241E-2</c:v>
                </c:pt>
                <c:pt idx="9">
                  <c:v>8.1623015728867751E-2</c:v>
                </c:pt>
                <c:pt idx="10">
                  <c:v>7.0413824787079901E-2</c:v>
                </c:pt>
                <c:pt idx="11">
                  <c:v>6.9497423542795964E-2</c:v>
                </c:pt>
                <c:pt idx="12">
                  <c:v>6.1847094801223239E-2</c:v>
                </c:pt>
                <c:pt idx="13">
                  <c:v>6.0659355245474597E-2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5B-493C-AEFA-E6583B97EA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446768808"/>
        <c:axId val="446771160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Plzeňský kraj</c:v>
                </c:pt>
                <c:pt idx="2">
                  <c:v>Jihočeský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Karlovarský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Hlavní město Praha</c:v>
                </c:pt>
                <c:pt idx="11">
                  <c:v>Kraj Vysočina</c:v>
                </c:pt>
                <c:pt idx="12">
                  <c:v>Ústecký kraj</c:v>
                </c:pt>
                <c:pt idx="13">
                  <c:v>Jihomoravský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9.9909828674481518E-2</c:v>
                </c:pt>
                <c:pt idx="1">
                  <c:v>7.5869565217391313E-2</c:v>
                </c:pt>
                <c:pt idx="2">
                  <c:v>7.1321695760598491E-2</c:v>
                </c:pt>
                <c:pt idx="3">
                  <c:v>6.6538214515093133E-2</c:v>
                </c:pt>
                <c:pt idx="4">
                  <c:v>2.3488335184891282E-2</c:v>
                </c:pt>
                <c:pt idx="5">
                  <c:v>8.0105455282904081E-2</c:v>
                </c:pt>
                <c:pt idx="6">
                  <c:v>5.9449140987183013E-2</c:v>
                </c:pt>
                <c:pt idx="7">
                  <c:v>4.6748199794262209E-2</c:v>
                </c:pt>
                <c:pt idx="8">
                  <c:v>4.4835078016985989E-2</c:v>
                </c:pt>
                <c:pt idx="9">
                  <c:v>2.7894736842105274E-2</c:v>
                </c:pt>
                <c:pt idx="11">
                  <c:v>4.0201750482124307E-2</c:v>
                </c:pt>
                <c:pt idx="12">
                  <c:v>3.3610900832702496E-2</c:v>
                </c:pt>
                <c:pt idx="13">
                  <c:v>4.9526852648396215E-2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45B-493C-AEFA-E6583B97EA15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MaxOfpodil_FA_12</c:v>
                </c:pt>
              </c:strCache>
            </c:strRef>
          </c:tx>
          <c:spPr>
            <a:ln w="28847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Plzeňský kraj</c:v>
                </c:pt>
                <c:pt idx="2">
                  <c:v>Jihočeský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Karlovarský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Hlavní město Praha</c:v>
                </c:pt>
                <c:pt idx="11">
                  <c:v>Kraj Vysočina</c:v>
                </c:pt>
                <c:pt idx="12">
                  <c:v>Ústecký kraj</c:v>
                </c:pt>
                <c:pt idx="13">
                  <c:v>Jihomoravský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0.14909990380651358</c:v>
                </c:pt>
                <c:pt idx="1">
                  <c:v>0.15273775216138336</c:v>
                </c:pt>
                <c:pt idx="2">
                  <c:v>0.12655130221989158</c:v>
                </c:pt>
                <c:pt idx="3">
                  <c:v>0.10239845548377517</c:v>
                </c:pt>
                <c:pt idx="4">
                  <c:v>0.17619160540668732</c:v>
                </c:pt>
                <c:pt idx="5">
                  <c:v>0.10235265583313119</c:v>
                </c:pt>
                <c:pt idx="6">
                  <c:v>0.12940623531254891</c:v>
                </c:pt>
                <c:pt idx="7">
                  <c:v>0.18043778347465989</c:v>
                </c:pt>
                <c:pt idx="8">
                  <c:v>0.12067304604713885</c:v>
                </c:pt>
                <c:pt idx="9">
                  <c:v>0.10958660014255166</c:v>
                </c:pt>
                <c:pt idx="11">
                  <c:v>0.13358156853618808</c:v>
                </c:pt>
                <c:pt idx="12">
                  <c:v>8.6802629361200048E-2</c:v>
                </c:pt>
                <c:pt idx="13">
                  <c:v>9.3375065206051086E-2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45B-493C-AEFA-E6583B97EA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446768808"/>
        <c:axId val="446771160"/>
      </c:lineChart>
      <c:catAx>
        <c:axId val="4467688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4677116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6771160"/>
        <c:scaling>
          <c:orientation val="minMax"/>
          <c:max val="0.2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6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46768808"/>
        <c:crosses val="autoZero"/>
        <c:crossBetween val="between"/>
        <c:majorUnit val="5.000000000000001E-2"/>
      </c:valAx>
      <c:spPr>
        <a:noFill/>
        <a:ln w="2538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2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Královéhradecký kraj</c:v>
                </c:pt>
              </c:strCache>
            </c:strRef>
          </c:tx>
          <c:spPr>
            <a:ln w="25400">
              <a:solidFill>
                <a:srgbClr val="DA2B46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DA2B46"/>
              </a:solidFill>
              <a:ln>
                <a:solidFill>
                  <a:srgbClr val="DA2B46"/>
                </a:solidFill>
              </a:ln>
            </c:spPr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Sheet1!$B$2:$AL$2</c:f>
              <c:numCache>
                <c:formatCode>General</c:formatCode>
                <c:ptCount val="37"/>
                <c:pt idx="0">
                  <c:v>22.352823849431378</c:v>
                </c:pt>
                <c:pt idx="1">
                  <c:v>18.601831246942755</c:v>
                </c:pt>
                <c:pt idx="2">
                  <c:v>33.822960958639349</c:v>
                </c:pt>
                <c:pt idx="3">
                  <c:v>29.743685519321289</c:v>
                </c:pt>
                <c:pt idx="4">
                  <c:v>30.136132183310817</c:v>
                </c:pt>
                <c:pt idx="5">
                  <c:v>33.286985828759256</c:v>
                </c:pt>
                <c:pt idx="6">
                  <c:v>31.968420760014457</c:v>
                </c:pt>
                <c:pt idx="7">
                  <c:v>35.798693173919084</c:v>
                </c:pt>
                <c:pt idx="8">
                  <c:v>26.778510419274962</c:v>
                </c:pt>
                <c:pt idx="9">
                  <c:v>37.596995025360563</c:v>
                </c:pt>
                <c:pt idx="10">
                  <c:v>29.959937293154503</c:v>
                </c:pt>
                <c:pt idx="11">
                  <c:v>35.748331744518588</c:v>
                </c:pt>
                <c:pt idx="12">
                  <c:v>37.480077762404328</c:v>
                </c:pt>
                <c:pt idx="13">
                  <c:v>40.936286344074738</c:v>
                </c:pt>
                <c:pt idx="14">
                  <c:v>33.955263065775192</c:v>
                </c:pt>
                <c:pt idx="15">
                  <c:v>43.119616621034659</c:v>
                </c:pt>
                <c:pt idx="16">
                  <c:v>35.809577306558069</c:v>
                </c:pt>
                <c:pt idx="17">
                  <c:v>34.798624927063493</c:v>
                </c:pt>
                <c:pt idx="18">
                  <c:v>32.74175207100383</c:v>
                </c:pt>
                <c:pt idx="19">
                  <c:v>38.798105241624015</c:v>
                </c:pt>
                <c:pt idx="20">
                  <c:v>30.022075055187639</c:v>
                </c:pt>
                <c:pt idx="21">
                  <c:v>32.927697150160924</c:v>
                </c:pt>
                <c:pt idx="22">
                  <c:v>36.1996089022646</c:v>
                </c:pt>
                <c:pt idx="23">
                  <c:v>35.922861878374434</c:v>
                </c:pt>
                <c:pt idx="24">
                  <c:v>28.842764205061368</c:v>
                </c:pt>
                <c:pt idx="25">
                  <c:v>32.053565068737086</c:v>
                </c:pt>
                <c:pt idx="26">
                  <c:v>31.670907246944111</c:v>
                </c:pt>
                <c:pt idx="27">
                  <c:v>35.198748488942613</c:v>
                </c:pt>
                <c:pt idx="28">
                  <c:v>33.650712686672904</c:v>
                </c:pt>
                <c:pt idx="29">
                  <c:v>27.9442247423118</c:v>
                </c:pt>
                <c:pt idx="30">
                  <c:v>27.9442247423118</c:v>
                </c:pt>
                <c:pt idx="31">
                  <c:v>28.391547836209163</c:v>
                </c:pt>
                <c:pt idx="32">
                  <c:v>29.854247299789954</c:v>
                </c:pt>
                <c:pt idx="33">
                  <c:v>33.482222364699766</c:v>
                </c:pt>
                <c:pt idx="34">
                  <c:v>26.727581795309487</c:v>
                </c:pt>
                <c:pt idx="35">
                  <c:v>31.046148136517406</c:v>
                </c:pt>
                <c:pt idx="36">
                  <c:v>32.850103549239449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0DB-4493-AAE1-4F4E5B4E6C4C}"/>
            </c:ext>
          </c:extLst>
        </c:ser>
        <c:ser>
          <c:idx val="3"/>
          <c:order val="1"/>
          <c:tx>
            <c:strRef>
              <c:f>Sheet1!$A$3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Sheet1!$B$3:$AL$3</c:f>
              <c:numCache>
                <c:formatCode>General</c:formatCode>
                <c:ptCount val="37"/>
                <c:pt idx="0">
                  <c:v>20.979703265032118</c:v>
                </c:pt>
                <c:pt idx="1">
                  <c:v>23.913106924539086</c:v>
                </c:pt>
                <c:pt idx="2">
                  <c:v>26.973444136379538</c:v>
                </c:pt>
                <c:pt idx="3">
                  <c:v>30.522504658302157</c:v>
                </c:pt>
                <c:pt idx="4">
                  <c:v>30.471952456986802</c:v>
                </c:pt>
                <c:pt idx="5">
                  <c:v>29.427936695735053</c:v>
                </c:pt>
                <c:pt idx="6">
                  <c:v>32.227725051465704</c:v>
                </c:pt>
                <c:pt idx="7">
                  <c:v>33.328329700219754</c:v>
                </c:pt>
                <c:pt idx="8">
                  <c:v>32.448211958931232</c:v>
                </c:pt>
                <c:pt idx="9">
                  <c:v>33.921563658310177</c:v>
                </c:pt>
                <c:pt idx="10">
                  <c:v>34.189131798821464</c:v>
                </c:pt>
                <c:pt idx="11">
                  <c:v>36.323674666546026</c:v>
                </c:pt>
                <c:pt idx="12">
                  <c:v>36.996724923322212</c:v>
                </c:pt>
                <c:pt idx="13">
                  <c:v>38.31636102970139</c:v>
                </c:pt>
                <c:pt idx="14">
                  <c:v>37.348859420398384</c:v>
                </c:pt>
                <c:pt idx="15">
                  <c:v>38.62090055428807</c:v>
                </c:pt>
                <c:pt idx="16">
                  <c:v>35.693493257287827</c:v>
                </c:pt>
                <c:pt idx="17">
                  <c:v>36.70809095067154</c:v>
                </c:pt>
                <c:pt idx="18">
                  <c:v>36.179922204656563</c:v>
                </c:pt>
                <c:pt idx="19">
                  <c:v>35.890416614819692</c:v>
                </c:pt>
                <c:pt idx="20">
                  <c:v>36.771001618189565</c:v>
                </c:pt>
                <c:pt idx="21">
                  <c:v>36.08985745364226</c:v>
                </c:pt>
                <c:pt idx="22">
                  <c:v>37.527386398012595</c:v>
                </c:pt>
                <c:pt idx="23">
                  <c:v>37.050044502090586</c:v>
                </c:pt>
                <c:pt idx="24">
                  <c:v>38.164782081577506</c:v>
                </c:pt>
                <c:pt idx="25">
                  <c:v>36.546382146596386</c:v>
                </c:pt>
                <c:pt idx="26">
                  <c:v>36.336946470671762</c:v>
                </c:pt>
                <c:pt idx="27">
                  <c:v>31.850828917822586</c:v>
                </c:pt>
                <c:pt idx="28">
                  <c:v>31.224371562497652</c:v>
                </c:pt>
                <c:pt idx="29">
                  <c:v>30.088094270286948</c:v>
                </c:pt>
                <c:pt idx="30">
                  <c:v>30.897242864463781</c:v>
                </c:pt>
                <c:pt idx="31">
                  <c:v>32.281227315420153</c:v>
                </c:pt>
                <c:pt idx="32">
                  <c:v>31.374027204160967</c:v>
                </c:pt>
                <c:pt idx="33">
                  <c:v>31.631477582592368</c:v>
                </c:pt>
                <c:pt idx="34">
                  <c:v>29.520297958954277</c:v>
                </c:pt>
                <c:pt idx="35">
                  <c:v>30.003542991403584</c:v>
                </c:pt>
                <c:pt idx="36">
                  <c:v>31.364755917049621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0DB-4493-AAE1-4F4E5B4E6C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7429688"/>
        <c:axId val="497430472"/>
      </c:lineChart>
      <c:catAx>
        <c:axId val="4974296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497430472"/>
        <c:crosses val="autoZero"/>
        <c:auto val="1"/>
        <c:lblAlgn val="ctr"/>
        <c:lblOffset val="100"/>
        <c:tickLblSkip val="3"/>
        <c:tickMarkSkip val="1"/>
        <c:noMultiLvlLbl val="0"/>
      </c:catAx>
      <c:valAx>
        <c:axId val="497430472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497429688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Královéhradecký kraj</c:v>
                </c:pt>
              </c:strCache>
            </c:strRef>
          </c:tx>
          <c:spPr>
            <a:ln w="25400">
              <a:solidFill>
                <a:srgbClr val="DA2B46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DA2B46"/>
              </a:solidFill>
              <a:ln>
                <a:solidFill>
                  <a:srgbClr val="DA2B46"/>
                </a:solidFill>
              </a:ln>
            </c:spPr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40"/>
                <c:pt idx="0">
                  <c:v>69.86331691660672</c:v>
                </c:pt>
                <c:pt idx="1">
                  <c:v>42.389382665844153</c:v>
                </c:pt>
                <c:pt idx="2">
                  <c:v>52.939518319135921</c:v>
                </c:pt>
                <c:pt idx="3">
                  <c:v>55.02233562936955</c:v>
                </c:pt>
                <c:pt idx="4">
                  <c:v>58.216842235802325</c:v>
                </c:pt>
                <c:pt idx="5">
                  <c:v>58.327351040918877</c:v>
                </c:pt>
                <c:pt idx="6">
                  <c:v>68.479648056111813</c:v>
                </c:pt>
                <c:pt idx="7">
                  <c:v>52.998025563753508</c:v>
                </c:pt>
                <c:pt idx="8">
                  <c:v>49.583739307422654</c:v>
                </c:pt>
                <c:pt idx="9">
                  <c:v>60.114530342201093</c:v>
                </c:pt>
                <c:pt idx="10">
                  <c:v>69.164465452523288</c:v>
                </c:pt>
                <c:pt idx="11">
                  <c:v>65.033525303953482</c:v>
                </c:pt>
                <c:pt idx="12">
                  <c:v>60.572936429747578</c:v>
                </c:pt>
                <c:pt idx="13">
                  <c:v>71.067758230273469</c:v>
                </c:pt>
                <c:pt idx="14">
                  <c:v>70.44524196713958</c:v>
                </c:pt>
                <c:pt idx="15">
                  <c:v>74.609874424225438</c:v>
                </c:pt>
                <c:pt idx="16">
                  <c:v>73.825268535040763</c:v>
                </c:pt>
                <c:pt idx="17">
                  <c:v>91.714215703434036</c:v>
                </c:pt>
                <c:pt idx="18">
                  <c:v>75.37168758961343</c:v>
                </c:pt>
                <c:pt idx="19">
                  <c:v>91.630388990310351</c:v>
                </c:pt>
                <c:pt idx="20">
                  <c:v>103.34137099552187</c:v>
                </c:pt>
                <c:pt idx="21">
                  <c:v>93.296390309849642</c:v>
                </c:pt>
                <c:pt idx="22">
                  <c:v>97.347973151711173</c:v>
                </c:pt>
                <c:pt idx="23">
                  <c:v>91.832229580573951</c:v>
                </c:pt>
                <c:pt idx="24">
                  <c:v>93.472172555295515</c:v>
                </c:pt>
                <c:pt idx="25">
                  <c:v>106.46943794783708</c:v>
                </c:pt>
                <c:pt idx="26">
                  <c:v>117.37172692934222</c:v>
                </c:pt>
                <c:pt idx="27">
                  <c:v>119.28797541599457</c:v>
                </c:pt>
                <c:pt idx="28">
                  <c:v>113.61208063252369</c:v>
                </c:pt>
                <c:pt idx="29">
                  <c:v>112.80536626158747</c:v>
                </c:pt>
                <c:pt idx="30">
                  <c:v>125.86219156652209</c:v>
                </c:pt>
                <c:pt idx="31">
                  <c:v>128.2269262376378</c:v>
                </c:pt>
                <c:pt idx="32">
                  <c:v>121.32745679256897</c:v>
                </c:pt>
                <c:pt idx="33">
                  <c:v>110.00827715011354</c:v>
                </c:pt>
                <c:pt idx="34">
                  <c:v>112.50150830097878</c:v>
                </c:pt>
                <c:pt idx="35">
                  <c:v>128.6575895538567</c:v>
                </c:pt>
                <c:pt idx="36">
                  <c:v>152.80716377081063</c:v>
                </c:pt>
                <c:pt idx="37">
                  <c:v>138.62705757833854</c:v>
                </c:pt>
                <c:pt idx="38">
                  <c:v>137.3881268110253</c:v>
                </c:pt>
                <c:pt idx="39">
                  <c:v>144.96893522816541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0DB-4493-AAE1-4F4E5B4E6C4C}"/>
            </c:ext>
          </c:extLst>
        </c:ser>
        <c:ser>
          <c:idx val="3"/>
          <c:order val="1"/>
          <c:tx>
            <c:strRef>
              <c:f>Sheet1!$A$3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40"/>
                <c:pt idx="0">
                  <c:v>53.608481732163966</c:v>
                </c:pt>
                <c:pt idx="1">
                  <c:v>52.263773981489855</c:v>
                </c:pt>
                <c:pt idx="2">
                  <c:v>52.269033384397325</c:v>
                </c:pt>
                <c:pt idx="3">
                  <c:v>53.257615904870953</c:v>
                </c:pt>
                <c:pt idx="4">
                  <c:v>55.621510122116888</c:v>
                </c:pt>
                <c:pt idx="5">
                  <c:v>57.426725905416134</c:v>
                </c:pt>
                <c:pt idx="6">
                  <c:v>56.794802260057004</c:v>
                </c:pt>
                <c:pt idx="7">
                  <c:v>60.323562883695637</c:v>
                </c:pt>
                <c:pt idx="8">
                  <c:v>58.818289819700333</c:v>
                </c:pt>
                <c:pt idx="9">
                  <c:v>60.809864878450739</c:v>
                </c:pt>
                <c:pt idx="10">
                  <c:v>66.957253129415562</c:v>
                </c:pt>
                <c:pt idx="11">
                  <c:v>63.319080280969978</c:v>
                </c:pt>
                <c:pt idx="12">
                  <c:v>66.848194901628403</c:v>
                </c:pt>
                <c:pt idx="13">
                  <c:v>65.468150786650426</c:v>
                </c:pt>
                <c:pt idx="14">
                  <c:v>72.590799761737799</c:v>
                </c:pt>
                <c:pt idx="15">
                  <c:v>76.385804258692261</c:v>
                </c:pt>
                <c:pt idx="16">
                  <c:v>78.834595458457329</c:v>
                </c:pt>
                <c:pt idx="17">
                  <c:v>87.473474783592991</c:v>
                </c:pt>
                <c:pt idx="18">
                  <c:v>86.619279643942036</c:v>
                </c:pt>
                <c:pt idx="19">
                  <c:v>86.441641704488816</c:v>
                </c:pt>
                <c:pt idx="20">
                  <c:v>87.151015725912416</c:v>
                </c:pt>
                <c:pt idx="21">
                  <c:v>90.024270619009528</c:v>
                </c:pt>
                <c:pt idx="22">
                  <c:v>97.140869032934148</c:v>
                </c:pt>
                <c:pt idx="23">
                  <c:v>95.198776752610428</c:v>
                </c:pt>
                <c:pt idx="24">
                  <c:v>100.62454708944736</c:v>
                </c:pt>
                <c:pt idx="25">
                  <c:v>106.48992700016196</c:v>
                </c:pt>
                <c:pt idx="26">
                  <c:v>113.93987383494903</c:v>
                </c:pt>
                <c:pt idx="27">
                  <c:v>110.73135221566807</c:v>
                </c:pt>
                <c:pt idx="28">
                  <c:v>109.39118038138325</c:v>
                </c:pt>
                <c:pt idx="29">
                  <c:v>114.83541019254204</c:v>
                </c:pt>
                <c:pt idx="30">
                  <c:v>127.36539801781674</c:v>
                </c:pt>
                <c:pt idx="31">
                  <c:v>123.29864794709162</c:v>
                </c:pt>
                <c:pt idx="32">
                  <c:v>114.84777240444316</c:v>
                </c:pt>
                <c:pt idx="33">
                  <c:v>124.93314154017622</c:v>
                </c:pt>
                <c:pt idx="34">
                  <c:v>125.30730324872658</c:v>
                </c:pt>
                <c:pt idx="35">
                  <c:v>130.02084933118914</c:v>
                </c:pt>
                <c:pt idx="36">
                  <c:v>135.72371586857008</c:v>
                </c:pt>
                <c:pt idx="37">
                  <c:v>133.20544316203654</c:v>
                </c:pt>
                <c:pt idx="38">
                  <c:v>133.96236970182929</c:v>
                </c:pt>
                <c:pt idx="39">
                  <c:v>134.39379093240254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0DB-4493-AAE1-4F4E5B4E6C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97431256"/>
        <c:axId val="497431648"/>
      </c:lineChart>
      <c:catAx>
        <c:axId val="4974312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497431648"/>
        <c:crosses val="autoZero"/>
        <c:auto val="1"/>
        <c:lblAlgn val="ctr"/>
        <c:lblOffset val="100"/>
        <c:tickLblSkip val="3"/>
        <c:tickMarkSkip val="1"/>
        <c:noMultiLvlLbl val="0"/>
      </c:catAx>
      <c:valAx>
        <c:axId val="497431648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497431256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703770050814954"/>
          <c:y val="6.4814814814814811E-2"/>
          <c:w val="0.82619365384929622"/>
          <c:h val="0.72149212539651486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std1</c:v>
                </c:pt>
              </c:strCache>
            </c:strRef>
          </c:tx>
          <c:spPr>
            <a:solidFill>
              <a:srgbClr val="037BC1"/>
            </a:solidFill>
            <a:ln w="6547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39"/>
                <c:pt idx="0">
                  <c:v>15.77424023</c:v>
                </c:pt>
                <c:pt idx="1">
                  <c:v>13.86887608</c:v>
                </c:pt>
                <c:pt idx="2">
                  <c:v>13.69572891</c:v>
                </c:pt>
                <c:pt idx="3">
                  <c:v>14.522681110000001</c:v>
                </c:pt>
                <c:pt idx="4">
                  <c:v>14.18277104</c:v>
                </c:pt>
                <c:pt idx="5">
                  <c:v>13.145695359999999</c:v>
                </c:pt>
                <c:pt idx="6">
                  <c:v>12.62075413</c:v>
                </c:pt>
                <c:pt idx="7">
                  <c:v>12.396166129999999</c:v>
                </c:pt>
                <c:pt idx="8">
                  <c:v>14.833127319999999</c:v>
                </c:pt>
                <c:pt idx="9">
                  <c:v>14.057239060000001</c:v>
                </c:pt>
                <c:pt idx="10">
                  <c:v>13.374851720000001</c:v>
                </c:pt>
                <c:pt idx="11">
                  <c:v>13.900589719999999</c:v>
                </c:pt>
                <c:pt idx="12">
                  <c:v>14.023515919999999</c:v>
                </c:pt>
                <c:pt idx="13">
                  <c:v>15.242794079999999</c:v>
                </c:pt>
                <c:pt idx="14">
                  <c:v>15.240443900000001</c:v>
                </c:pt>
                <c:pt idx="15">
                  <c:v>16.328479349999999</c:v>
                </c:pt>
                <c:pt idx="16">
                  <c:v>19.337491929999999</c:v>
                </c:pt>
                <c:pt idx="17">
                  <c:v>19.239130429999999</c:v>
                </c:pt>
                <c:pt idx="18">
                  <c:v>19.685726760000001</c:v>
                </c:pt>
                <c:pt idx="19">
                  <c:v>21.764578369999999</c:v>
                </c:pt>
                <c:pt idx="20">
                  <c:v>22.14285714</c:v>
                </c:pt>
                <c:pt idx="21">
                  <c:v>24.702671089999999</c:v>
                </c:pt>
                <c:pt idx="22">
                  <c:v>27.31075697</c:v>
                </c:pt>
                <c:pt idx="23">
                  <c:v>29.386131110000001</c:v>
                </c:pt>
                <c:pt idx="24">
                  <c:v>30.577474890000001</c:v>
                </c:pt>
                <c:pt idx="25">
                  <c:v>34.680529929999999</c:v>
                </c:pt>
                <c:pt idx="26">
                  <c:v>35.242366740000001</c:v>
                </c:pt>
                <c:pt idx="27">
                  <c:v>35.257192680000003</c:v>
                </c:pt>
                <c:pt idx="28">
                  <c:v>36.466103099999998</c:v>
                </c:pt>
                <c:pt idx="29">
                  <c:v>39.47603453</c:v>
                </c:pt>
                <c:pt idx="30">
                  <c:v>39.816933640000002</c:v>
                </c:pt>
                <c:pt idx="31">
                  <c:v>38.686012390000002</c:v>
                </c:pt>
                <c:pt idx="32">
                  <c:v>41.063956959999999</c:v>
                </c:pt>
                <c:pt idx="33">
                  <c:v>43.324372760000003</c:v>
                </c:pt>
                <c:pt idx="34">
                  <c:v>45.01006615</c:v>
                </c:pt>
                <c:pt idx="35">
                  <c:v>47.217630849999999</c:v>
                </c:pt>
                <c:pt idx="36">
                  <c:v>47.392767030000002</c:v>
                </c:pt>
                <c:pt idx="37">
                  <c:v>46.464365260000001</c:v>
                </c:pt>
                <c:pt idx="38">
                  <c:v>47.326869809999998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C1-4F1A-861F-2B7726C78D2D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std2</c:v>
                </c:pt>
              </c:strCache>
            </c:strRef>
          </c:tx>
          <c:spPr>
            <a:solidFill>
              <a:srgbClr val="8CC841"/>
            </a:solidFill>
            <a:ln w="6547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39"/>
                <c:pt idx="0">
                  <c:v>34.623733719999997</c:v>
                </c:pt>
                <c:pt idx="1">
                  <c:v>36.815561959999997</c:v>
                </c:pt>
                <c:pt idx="2">
                  <c:v>36.674902930000002</c:v>
                </c:pt>
                <c:pt idx="3">
                  <c:v>36.932972239999998</c:v>
                </c:pt>
                <c:pt idx="4">
                  <c:v>41.008843759999998</c:v>
                </c:pt>
                <c:pt idx="5">
                  <c:v>42.947019869999998</c:v>
                </c:pt>
                <c:pt idx="6">
                  <c:v>41.50825802</c:v>
                </c:pt>
                <c:pt idx="7">
                  <c:v>43.067092649999999</c:v>
                </c:pt>
                <c:pt idx="8">
                  <c:v>42.521631640000003</c:v>
                </c:pt>
                <c:pt idx="9">
                  <c:v>42.087542089999999</c:v>
                </c:pt>
                <c:pt idx="10">
                  <c:v>43.80189798</c:v>
                </c:pt>
                <c:pt idx="11">
                  <c:v>42.516147150000002</c:v>
                </c:pt>
                <c:pt idx="12">
                  <c:v>41.468310870000003</c:v>
                </c:pt>
                <c:pt idx="13">
                  <c:v>41.236042589999997</c:v>
                </c:pt>
                <c:pt idx="14">
                  <c:v>41.528976569999998</c:v>
                </c:pt>
                <c:pt idx="15">
                  <c:v>41.441871570000004</c:v>
                </c:pt>
                <c:pt idx="16">
                  <c:v>42.912454289999999</c:v>
                </c:pt>
                <c:pt idx="17">
                  <c:v>43.304347829999998</c:v>
                </c:pt>
                <c:pt idx="18">
                  <c:v>42.295940639999998</c:v>
                </c:pt>
                <c:pt idx="19">
                  <c:v>41.122913509999997</c:v>
                </c:pt>
                <c:pt idx="20">
                  <c:v>42.289915970000003</c:v>
                </c:pt>
                <c:pt idx="21">
                  <c:v>41.704035869999998</c:v>
                </c:pt>
                <c:pt idx="22">
                  <c:v>39.960159359999999</c:v>
                </c:pt>
                <c:pt idx="23">
                  <c:v>39.768851840000004</c:v>
                </c:pt>
                <c:pt idx="24">
                  <c:v>38.701578189999999</c:v>
                </c:pt>
                <c:pt idx="25">
                  <c:v>38.353177930000001</c:v>
                </c:pt>
                <c:pt idx="26">
                  <c:v>35.708124890000001</c:v>
                </c:pt>
                <c:pt idx="27">
                  <c:v>34.612031389999999</c:v>
                </c:pt>
                <c:pt idx="28">
                  <c:v>34.675948949999999</c:v>
                </c:pt>
                <c:pt idx="29">
                  <c:v>34.310806790000001</c:v>
                </c:pt>
                <c:pt idx="30">
                  <c:v>34.24866514</c:v>
                </c:pt>
                <c:pt idx="31">
                  <c:v>35.392892080000003</c:v>
                </c:pt>
                <c:pt idx="32">
                  <c:v>34.832635979999999</c:v>
                </c:pt>
                <c:pt idx="33">
                  <c:v>33.721624849999998</c:v>
                </c:pt>
                <c:pt idx="34">
                  <c:v>32.197296520000002</c:v>
                </c:pt>
                <c:pt idx="35">
                  <c:v>31.584022040000001</c:v>
                </c:pt>
                <c:pt idx="36">
                  <c:v>31.272778250000002</c:v>
                </c:pt>
                <c:pt idx="37">
                  <c:v>30.804565700000001</c:v>
                </c:pt>
                <c:pt idx="38">
                  <c:v>29.778393350000002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CC1-4F1A-861F-2B7726C78D2D}"/>
            </c:ext>
          </c:extLst>
        </c:ser>
        <c:ser>
          <c:idx val="5"/>
          <c:order val="2"/>
          <c:tx>
            <c:strRef>
              <c:f>Sheet1!$A$4</c:f>
              <c:strCache>
                <c:ptCount val="1"/>
                <c:pt idx="0">
                  <c:v>std3</c:v>
                </c:pt>
              </c:strCache>
            </c:strRef>
          </c:tx>
          <c:spPr>
            <a:solidFill>
              <a:srgbClr val="FFC000"/>
            </a:solidFill>
            <a:ln w="6547">
              <a:solidFill>
                <a:srgbClr val="333333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Sheet1!$B$4:$AO$4</c:f>
              <c:numCache>
                <c:formatCode>General</c:formatCode>
                <c:ptCount val="39"/>
                <c:pt idx="0">
                  <c:v>27.96671491</c:v>
                </c:pt>
                <c:pt idx="1">
                  <c:v>29.178674350000001</c:v>
                </c:pt>
                <c:pt idx="2">
                  <c:v>29.721143659999999</c:v>
                </c:pt>
                <c:pt idx="3">
                  <c:v>27.657413680000001</c:v>
                </c:pt>
                <c:pt idx="4">
                  <c:v>30.265312810000001</c:v>
                </c:pt>
                <c:pt idx="5">
                  <c:v>29.470198679999999</c:v>
                </c:pt>
                <c:pt idx="6">
                  <c:v>31.754440639999999</c:v>
                </c:pt>
                <c:pt idx="7">
                  <c:v>29.648562299999998</c:v>
                </c:pt>
                <c:pt idx="8">
                  <c:v>28.893695919999999</c:v>
                </c:pt>
                <c:pt idx="9">
                  <c:v>28.703703699999998</c:v>
                </c:pt>
                <c:pt idx="10">
                  <c:v>27.72835113</c:v>
                </c:pt>
                <c:pt idx="11">
                  <c:v>26.228587480000002</c:v>
                </c:pt>
                <c:pt idx="12">
                  <c:v>25.810151990000001</c:v>
                </c:pt>
                <c:pt idx="13">
                  <c:v>23.630225920000001</c:v>
                </c:pt>
                <c:pt idx="14">
                  <c:v>23.822441430000001</c:v>
                </c:pt>
                <c:pt idx="15">
                  <c:v>22.487467179999999</c:v>
                </c:pt>
                <c:pt idx="16">
                  <c:v>20.025811999999998</c:v>
                </c:pt>
                <c:pt idx="17">
                  <c:v>16.456521739999999</c:v>
                </c:pt>
                <c:pt idx="18">
                  <c:v>15.62636403</c:v>
                </c:pt>
                <c:pt idx="19">
                  <c:v>13.852156949999999</c:v>
                </c:pt>
                <c:pt idx="20">
                  <c:v>12.68907563</c:v>
                </c:pt>
                <c:pt idx="21">
                  <c:v>12.67303568</c:v>
                </c:pt>
                <c:pt idx="22">
                  <c:v>13.067729079999999</c:v>
                </c:pt>
                <c:pt idx="23">
                  <c:v>11.841606669999999</c:v>
                </c:pt>
                <c:pt idx="24">
                  <c:v>10.975609759999999</c:v>
                </c:pt>
                <c:pt idx="25">
                  <c:v>10.09558947</c:v>
                </c:pt>
                <c:pt idx="26">
                  <c:v>10.919441089999999</c:v>
                </c:pt>
                <c:pt idx="27">
                  <c:v>12.72885789</c:v>
                </c:pt>
                <c:pt idx="28">
                  <c:v>14.30465772</c:v>
                </c:pt>
                <c:pt idx="29">
                  <c:v>13.739208100000001</c:v>
                </c:pt>
                <c:pt idx="30">
                  <c:v>14.03508772</c:v>
                </c:pt>
                <c:pt idx="31">
                  <c:v>14.003912619999999</c:v>
                </c:pt>
                <c:pt idx="32">
                  <c:v>14.21099821</c:v>
                </c:pt>
                <c:pt idx="33">
                  <c:v>12.858422940000001</c:v>
                </c:pt>
                <c:pt idx="34">
                  <c:v>12.539545589999999</c:v>
                </c:pt>
                <c:pt idx="35">
                  <c:v>10.95041322</c:v>
                </c:pt>
                <c:pt idx="36">
                  <c:v>11.36809644</c:v>
                </c:pt>
                <c:pt idx="37">
                  <c:v>10.74610245</c:v>
                </c:pt>
                <c:pt idx="38">
                  <c:v>10.249307480000001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CC1-4F1A-861F-2B7726C78D2D}"/>
            </c:ext>
          </c:extLst>
        </c:ser>
        <c:ser>
          <c:idx val="4"/>
          <c:order val="3"/>
          <c:tx>
            <c:strRef>
              <c:f>Sheet1!$A$5</c:f>
              <c:strCache>
                <c:ptCount val="1"/>
                <c:pt idx="0">
                  <c:v>std4</c:v>
                </c:pt>
              </c:strCache>
            </c:strRef>
          </c:tx>
          <c:spPr>
            <a:solidFill>
              <a:srgbClr val="DA2128"/>
            </a:solidFill>
            <a:ln w="6547">
              <a:solidFill>
                <a:schemeClr val="tx1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Sheet1!$B$5:$AO$5</c:f>
              <c:numCache>
                <c:formatCode>General</c:formatCode>
                <c:ptCount val="39"/>
                <c:pt idx="0">
                  <c:v>8.3212735169999998</c:v>
                </c:pt>
                <c:pt idx="1">
                  <c:v>8.7175792510000001</c:v>
                </c:pt>
                <c:pt idx="2">
                  <c:v>9.2481468410000005</c:v>
                </c:pt>
                <c:pt idx="3">
                  <c:v>8.8016249149999997</c:v>
                </c:pt>
                <c:pt idx="4">
                  <c:v>9.531608254</c:v>
                </c:pt>
                <c:pt idx="5">
                  <c:v>10.827814569999999</c:v>
                </c:pt>
                <c:pt idx="6">
                  <c:v>10.501713929999999</c:v>
                </c:pt>
                <c:pt idx="7">
                  <c:v>10.76677316</c:v>
                </c:pt>
                <c:pt idx="8">
                  <c:v>10.135970329999999</c:v>
                </c:pt>
                <c:pt idx="9">
                  <c:v>9.5117845120000002</c:v>
                </c:pt>
                <c:pt idx="10">
                  <c:v>9.9347568210000006</c:v>
                </c:pt>
                <c:pt idx="11">
                  <c:v>10.50266779</c:v>
                </c:pt>
                <c:pt idx="12">
                  <c:v>10.037281330000001</c:v>
                </c:pt>
                <c:pt idx="13">
                  <c:v>11.737211110000001</c:v>
                </c:pt>
                <c:pt idx="14">
                  <c:v>10.28360049</c:v>
                </c:pt>
                <c:pt idx="15">
                  <c:v>11.00501313</c:v>
                </c:pt>
                <c:pt idx="16">
                  <c:v>9.3783609380000001</c:v>
                </c:pt>
                <c:pt idx="17">
                  <c:v>10.434782609999999</c:v>
                </c:pt>
                <c:pt idx="18">
                  <c:v>9.3627237010000002</c:v>
                </c:pt>
                <c:pt idx="19">
                  <c:v>9.2998048989999997</c:v>
                </c:pt>
                <c:pt idx="20">
                  <c:v>9.1176470589999994</c:v>
                </c:pt>
                <c:pt idx="21">
                  <c:v>8.0717488789999994</c:v>
                </c:pt>
                <c:pt idx="22">
                  <c:v>8.7450199200000007</c:v>
                </c:pt>
                <c:pt idx="23">
                  <c:v>8.1659719590000002</c:v>
                </c:pt>
                <c:pt idx="24">
                  <c:v>9.0028694399999996</c:v>
                </c:pt>
                <c:pt idx="25">
                  <c:v>8.3179607579999999</c:v>
                </c:pt>
                <c:pt idx="26">
                  <c:v>9.2116612040000003</c:v>
                </c:pt>
                <c:pt idx="27">
                  <c:v>7.5675675680000003</c:v>
                </c:pt>
                <c:pt idx="28">
                  <c:v>8.8347422509999998</c:v>
                </c:pt>
                <c:pt idx="29">
                  <c:v>7.9487942839999999</c:v>
                </c:pt>
                <c:pt idx="30">
                  <c:v>7.8413424870000004</c:v>
                </c:pt>
                <c:pt idx="31">
                  <c:v>8.4121291159999991</c:v>
                </c:pt>
                <c:pt idx="32">
                  <c:v>7.4267782430000002</c:v>
                </c:pt>
                <c:pt idx="33">
                  <c:v>7.8255675030000003</c:v>
                </c:pt>
                <c:pt idx="34">
                  <c:v>7.5064710960000003</c:v>
                </c:pt>
                <c:pt idx="35">
                  <c:v>6.749311295</c:v>
                </c:pt>
                <c:pt idx="36">
                  <c:v>6.6722736190000003</c:v>
                </c:pt>
                <c:pt idx="37">
                  <c:v>6.8903118040000004</c:v>
                </c:pt>
                <c:pt idx="38">
                  <c:v>6.4265927979999997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CC1-4F1A-861F-2B7726C78D2D}"/>
            </c:ext>
          </c:extLst>
        </c:ser>
        <c:ser>
          <c:idx val="2"/>
          <c:order val="4"/>
          <c:tx>
            <c:strRef>
              <c:f>Sheet1!$A$6</c:f>
              <c:strCache>
                <c:ptCount val="1"/>
                <c:pt idx="0">
                  <c:v>stdX</c:v>
                </c:pt>
              </c:strCache>
            </c:strRef>
          </c:tx>
          <c:spPr>
            <a:solidFill>
              <a:srgbClr val="C8C8C8"/>
            </a:solidFill>
            <a:ln w="6547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Sheet1!$B$6:$AO$6</c:f>
              <c:numCache>
                <c:formatCode>General</c:formatCode>
                <c:ptCount val="39"/>
                <c:pt idx="0">
                  <c:v>2.713458755</c:v>
                </c:pt>
                <c:pt idx="1">
                  <c:v>2.0893371759999999</c:v>
                </c:pt>
                <c:pt idx="2">
                  <c:v>2.435580657</c:v>
                </c:pt>
                <c:pt idx="3">
                  <c:v>2.5050778610000002</c:v>
                </c:pt>
                <c:pt idx="4">
                  <c:v>2.030789387</c:v>
                </c:pt>
                <c:pt idx="5">
                  <c:v>2.3178807950000002</c:v>
                </c:pt>
                <c:pt idx="6">
                  <c:v>2.056715488</c:v>
                </c:pt>
                <c:pt idx="7">
                  <c:v>2.204472843</c:v>
                </c:pt>
                <c:pt idx="8">
                  <c:v>1.8541409149999999</c:v>
                </c:pt>
                <c:pt idx="9">
                  <c:v>3.7598204260000001</c:v>
                </c:pt>
                <c:pt idx="10">
                  <c:v>3.1731909850000002</c:v>
                </c:pt>
                <c:pt idx="11">
                  <c:v>4.0718899190000002</c:v>
                </c:pt>
                <c:pt idx="12">
                  <c:v>4.8752509320000001</c:v>
                </c:pt>
                <c:pt idx="13">
                  <c:v>4.5702414960000004</c:v>
                </c:pt>
                <c:pt idx="14">
                  <c:v>5.104808878</c:v>
                </c:pt>
                <c:pt idx="15">
                  <c:v>4.631176892</c:v>
                </c:pt>
                <c:pt idx="16">
                  <c:v>4.2159604220000002</c:v>
                </c:pt>
                <c:pt idx="17">
                  <c:v>4.9565217390000003</c:v>
                </c:pt>
                <c:pt idx="18">
                  <c:v>5.9580969010000002</c:v>
                </c:pt>
                <c:pt idx="19">
                  <c:v>5.7879904619999998</c:v>
                </c:pt>
                <c:pt idx="20">
                  <c:v>5.7563025210000003</c:v>
                </c:pt>
                <c:pt idx="21">
                  <c:v>5.6346266329999999</c:v>
                </c:pt>
                <c:pt idx="22">
                  <c:v>4.9800796810000003</c:v>
                </c:pt>
                <c:pt idx="23">
                  <c:v>4.9640015159999997</c:v>
                </c:pt>
                <c:pt idx="24">
                  <c:v>5.0932568150000002</c:v>
                </c:pt>
                <c:pt idx="25">
                  <c:v>3.9409693109999999</c:v>
                </c:pt>
                <c:pt idx="26">
                  <c:v>4.3988269789999999</c:v>
                </c:pt>
                <c:pt idx="27">
                  <c:v>5.7018308629999996</c:v>
                </c:pt>
                <c:pt idx="28">
                  <c:v>4.1936018559999999</c:v>
                </c:pt>
                <c:pt idx="29">
                  <c:v>2.9324203629999999</c:v>
                </c:pt>
                <c:pt idx="30">
                  <c:v>2.7154843629999998</c:v>
                </c:pt>
                <c:pt idx="31">
                  <c:v>2.5921095529999998</c:v>
                </c:pt>
                <c:pt idx="32">
                  <c:v>1.3448894199999999</c:v>
                </c:pt>
                <c:pt idx="33">
                  <c:v>1.2246117080000001</c:v>
                </c:pt>
                <c:pt idx="34">
                  <c:v>1.0641357490000001</c:v>
                </c:pt>
                <c:pt idx="35">
                  <c:v>1.336088154</c:v>
                </c:pt>
                <c:pt idx="36">
                  <c:v>1.1494252869999999</c:v>
                </c:pt>
                <c:pt idx="37">
                  <c:v>1.3502227170000001</c:v>
                </c:pt>
                <c:pt idx="38">
                  <c:v>1.88365651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CC1-4F1A-861F-2B7726C78D2D}"/>
            </c:ext>
          </c:extLst>
        </c:ser>
        <c:ser>
          <c:idx val="3"/>
          <c:order val="5"/>
          <c:tx>
            <c:strRef>
              <c:f>Sheet1!$A$7</c:f>
              <c:strCache>
                <c:ptCount val="1"/>
                <c:pt idx="0">
                  <c:v>stdY</c:v>
                </c:pt>
              </c:strCache>
            </c:strRef>
          </c:tx>
          <c:spPr>
            <a:solidFill>
              <a:srgbClr val="7F0506"/>
            </a:solidFill>
            <a:ln w="6547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Sheet1!$B$7:$AO$7</c:f>
              <c:numCache>
                <c:formatCode>General</c:formatCode>
                <c:ptCount val="39"/>
                <c:pt idx="0">
                  <c:v>10.60057887</c:v>
                </c:pt>
                <c:pt idx="1">
                  <c:v>9.3299711819999995</c:v>
                </c:pt>
                <c:pt idx="2">
                  <c:v>8.2244969999999995</c:v>
                </c:pt>
                <c:pt idx="3">
                  <c:v>9.5802301960000005</c:v>
                </c:pt>
                <c:pt idx="4">
                  <c:v>2.980674746</c:v>
                </c:pt>
                <c:pt idx="5">
                  <c:v>1.2913907280000001</c:v>
                </c:pt>
                <c:pt idx="6">
                  <c:v>1.5581177939999999</c:v>
                </c:pt>
                <c:pt idx="7">
                  <c:v>1.9169329070000001</c:v>
                </c:pt>
                <c:pt idx="8">
                  <c:v>1.761433869</c:v>
                </c:pt>
                <c:pt idx="9">
                  <c:v>1.8799102130000001</c:v>
                </c:pt>
                <c:pt idx="10">
                  <c:v>1.9869513640000001</c:v>
                </c:pt>
                <c:pt idx="11">
                  <c:v>2.7801179440000001</c:v>
                </c:pt>
                <c:pt idx="12">
                  <c:v>3.7854889589999998</c:v>
                </c:pt>
                <c:pt idx="13">
                  <c:v>3.5834848090000002</c:v>
                </c:pt>
                <c:pt idx="14">
                  <c:v>4.0197287299999998</c:v>
                </c:pt>
                <c:pt idx="15">
                  <c:v>4.1059918839999998</c:v>
                </c:pt>
                <c:pt idx="16">
                  <c:v>4.1299204129999998</c:v>
                </c:pt>
                <c:pt idx="17">
                  <c:v>5.6086956519999998</c:v>
                </c:pt>
                <c:pt idx="18">
                  <c:v>7.0711479700000002</c:v>
                </c:pt>
                <c:pt idx="19">
                  <c:v>8.1725558209999996</c:v>
                </c:pt>
                <c:pt idx="20">
                  <c:v>8.0042016809999996</c:v>
                </c:pt>
                <c:pt idx="21">
                  <c:v>7.2138818479999998</c:v>
                </c:pt>
                <c:pt idx="22">
                  <c:v>5.9362549800000002</c:v>
                </c:pt>
                <c:pt idx="23">
                  <c:v>5.8734369080000004</c:v>
                </c:pt>
                <c:pt idx="24">
                  <c:v>5.6492109040000003</c:v>
                </c:pt>
                <c:pt idx="25">
                  <c:v>4.6117725979999999</c:v>
                </c:pt>
                <c:pt idx="26">
                  <c:v>4.5195790929999999</c:v>
                </c:pt>
                <c:pt idx="27">
                  <c:v>4.1325196159999997</c:v>
                </c:pt>
                <c:pt idx="28">
                  <c:v>1.52494613</c:v>
                </c:pt>
                <c:pt idx="29">
                  <c:v>1.5927359329999999</c:v>
                </c:pt>
                <c:pt idx="30">
                  <c:v>1.342486651</c:v>
                </c:pt>
                <c:pt idx="31">
                  <c:v>0.91294424500000004</c:v>
                </c:pt>
                <c:pt idx="32">
                  <c:v>1.1207411839999999</c:v>
                </c:pt>
                <c:pt idx="33">
                  <c:v>1.0454002389999999</c:v>
                </c:pt>
                <c:pt idx="34">
                  <c:v>1.682484901</c:v>
                </c:pt>
                <c:pt idx="35">
                  <c:v>2.162534435</c:v>
                </c:pt>
                <c:pt idx="36">
                  <c:v>2.1446593780000001</c:v>
                </c:pt>
                <c:pt idx="37">
                  <c:v>3.7444320709999999</c:v>
                </c:pt>
                <c:pt idx="38">
                  <c:v>4.3351800550000004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8CC1-4F1A-861F-2B7726C78D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497426552"/>
        <c:axId val="497426944"/>
      </c:barChart>
      <c:catAx>
        <c:axId val="4974265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solidFill>
            <a:schemeClr val="bg1"/>
          </a:solidFill>
          <a:ln w="1637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97426944"/>
        <c:crosses val="autoZero"/>
        <c:auto val="1"/>
        <c:lblAlgn val="ctr"/>
        <c:lblOffset val="40"/>
        <c:tickLblSkip val="2"/>
        <c:tickMarkSkip val="1"/>
        <c:noMultiLvlLbl val="0"/>
      </c:catAx>
      <c:valAx>
        <c:axId val="497426944"/>
        <c:scaling>
          <c:orientation val="minMax"/>
        </c:scaling>
        <c:delete val="0"/>
        <c:axPos val="l"/>
        <c:numFmt formatCode="0\ %" sourceLinked="0"/>
        <c:majorTickMark val="out"/>
        <c:minorTickMark val="none"/>
        <c:tickLblPos val="nextTo"/>
        <c:spPr>
          <a:ln w="1637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97426552"/>
        <c:crosses val="autoZero"/>
        <c:crossBetween val="between"/>
        <c:majorUnit val="0.25"/>
      </c:valAx>
      <c:spPr>
        <a:noFill/>
        <a:ln w="13093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515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120035275439043E-2"/>
          <c:y val="0.10865789357082724"/>
          <c:w val="0.87426538573079404"/>
          <c:h val="0.4522442540930295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D46A-416F-8EE1-C4711EAFCD63}"/>
              </c:ext>
            </c:extLst>
          </c:dPt>
          <c:dPt>
            <c:idx val="6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4-C2A6-40C5-A79B-00983A74804A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378-4F62-BEA7-4EA1D832836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378-4F62-BEA7-4EA1D8328367}"/>
              </c:ext>
            </c:extLst>
          </c:dPt>
          <c:cat>
            <c:strRef>
              <c:f>Sheet1!$A$2:$A$15</c:f>
              <c:strCache>
                <c:ptCount val="14"/>
                <c:pt idx="0">
                  <c:v>Hlavní město Praha</c:v>
                </c:pt>
                <c:pt idx="1">
                  <c:v>Moravskoslezský kraj</c:v>
                </c:pt>
                <c:pt idx="2">
                  <c:v>Jihomoravský kraj</c:v>
                </c:pt>
                <c:pt idx="3">
                  <c:v>Olomoucký kraj</c:v>
                </c:pt>
                <c:pt idx="4">
                  <c:v>Středočeský kraj</c:v>
                </c:pt>
                <c:pt idx="5">
                  <c:v>Jihočeský kraj</c:v>
                </c:pt>
                <c:pt idx="6">
                  <c:v>Královéhradecký kraj</c:v>
                </c:pt>
                <c:pt idx="7">
                  <c:v>Plzeňský kraj</c:v>
                </c:pt>
                <c:pt idx="8">
                  <c:v>Ústecký kraj</c:v>
                </c:pt>
                <c:pt idx="9">
                  <c:v>Kraj Vysočina</c:v>
                </c:pt>
                <c:pt idx="10">
                  <c:v>Liberecký kraj</c:v>
                </c:pt>
                <c:pt idx="11">
                  <c:v>Zlínský kraj</c:v>
                </c:pt>
                <c:pt idx="12">
                  <c:v>Pardubický kraj</c:v>
                </c:pt>
                <c:pt idx="13">
                  <c:v>Karlovarský kraj</c:v>
                </c:pt>
              </c:strCache>
            </c:strRef>
          </c:cat>
          <c:val>
            <c:numRef>
              <c:f>Sheet1!$B$2:$B$15</c:f>
              <c:numCache>
                <c:formatCode>0</c:formatCode>
                <c:ptCount val="14"/>
                <c:pt idx="0">
                  <c:v>31</c:v>
                </c:pt>
                <c:pt idx="1">
                  <c:v>28</c:v>
                </c:pt>
                <c:pt idx="2">
                  <c:v>21</c:v>
                </c:pt>
                <c:pt idx="3">
                  <c:v>14</c:v>
                </c:pt>
                <c:pt idx="4">
                  <c:v>13</c:v>
                </c:pt>
                <c:pt idx="5">
                  <c:v>11</c:v>
                </c:pt>
                <c:pt idx="6">
                  <c:v>11</c:v>
                </c:pt>
                <c:pt idx="7">
                  <c:v>11</c:v>
                </c:pt>
                <c:pt idx="8">
                  <c:v>11</c:v>
                </c:pt>
                <c:pt idx="9">
                  <c:v>10</c:v>
                </c:pt>
                <c:pt idx="10">
                  <c:v>10</c:v>
                </c:pt>
                <c:pt idx="11">
                  <c:v>10</c:v>
                </c:pt>
                <c:pt idx="12">
                  <c:v>9</c:v>
                </c:pt>
                <c:pt idx="13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4ED-418C-B9D7-87D601A710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636184296"/>
        <c:axId val="636185864"/>
      </c:barChart>
      <c:catAx>
        <c:axId val="6361842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/>
            </a:pPr>
            <a:endParaRPr lang="cs-CZ"/>
          </a:p>
        </c:txPr>
        <c:crossAx val="63618586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636185864"/>
        <c:scaling>
          <c:orientation val="minMax"/>
          <c:max val="35"/>
          <c:min val="0"/>
        </c:scaling>
        <c:delete val="0"/>
        <c:axPos val="l"/>
        <c:numFmt formatCode="###\ ###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/>
            </a:pPr>
            <a:endParaRPr lang="cs-CZ"/>
          </a:p>
        </c:txPr>
        <c:crossAx val="636184296"/>
        <c:crosses val="autoZero"/>
        <c:crossBetween val="between"/>
        <c:majorUnit val="5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+mn-lt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698543285427853"/>
          <c:y val="0.10865789357082724"/>
          <c:w val="0.86194898657403829"/>
          <c:h val="0.5160706149096171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1B04-44B0-9C04-27AC33325C2C}"/>
              </c:ext>
            </c:extLst>
          </c:dPt>
          <c:dPt>
            <c:idx val="7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2-7119-4C4C-A4E7-1F9475C02176}"/>
              </c:ext>
            </c:extLst>
          </c:dPt>
          <c:cat>
            <c:strRef>
              <c:f>Sheet1!$A$2:$A$14</c:f>
              <c:strCache>
                <c:ptCount val="13"/>
                <c:pt idx="0">
                  <c:v>Ústecký kraj</c:v>
                </c:pt>
                <c:pt idx="1">
                  <c:v>Zlínský kraj</c:v>
                </c:pt>
                <c:pt idx="2">
                  <c:v>Jihočeský kraj</c:v>
                </c:pt>
                <c:pt idx="3">
                  <c:v>Středočeský kraj a Praha</c:v>
                </c:pt>
                <c:pt idx="4">
                  <c:v>Pardubický kraj</c:v>
                </c:pt>
                <c:pt idx="5">
                  <c:v>Jihomoravský kraj</c:v>
                </c:pt>
                <c:pt idx="6">
                  <c:v>Plzeňský kraj</c:v>
                </c:pt>
                <c:pt idx="7">
                  <c:v>Královéhradecký kraj</c:v>
                </c:pt>
                <c:pt idx="8">
                  <c:v>Kraj Vysočina</c:v>
                </c:pt>
                <c:pt idx="9">
                  <c:v>Olomoucký kraj</c:v>
                </c:pt>
                <c:pt idx="10">
                  <c:v>Moravskoslezský kraj</c:v>
                </c:pt>
                <c:pt idx="11">
                  <c:v>Liberecký kraj</c:v>
                </c:pt>
                <c:pt idx="12">
                  <c:v>Karlovarský kraj</c:v>
                </c:pt>
              </c:strCache>
            </c:strRef>
          </c:cat>
          <c:val>
            <c:numRef>
              <c:f>Sheet1!$B$2:$B$14</c:f>
              <c:numCache>
                <c:formatCode>_-* #\ ##,000\ _K_č_-;\-* #\ ##,000\ _K_č_-;_-* "-"??\ _K_č_-;_-@_-</c:formatCode>
                <c:ptCount val="13"/>
                <c:pt idx="0">
                  <c:v>28288.727272727272</c:v>
                </c:pt>
                <c:pt idx="1">
                  <c:v>23226</c:v>
                </c:pt>
                <c:pt idx="2">
                  <c:v>22831.18181818182</c:v>
                </c:pt>
                <c:pt idx="3">
                  <c:v>22252.674418604653</c:v>
                </c:pt>
                <c:pt idx="4">
                  <c:v>22206.777777777777</c:v>
                </c:pt>
                <c:pt idx="5">
                  <c:v>21523.809523809523</c:v>
                </c:pt>
                <c:pt idx="6">
                  <c:v>20601.727272727272</c:v>
                </c:pt>
                <c:pt idx="7">
                  <c:v>19960</c:v>
                </c:pt>
                <c:pt idx="8">
                  <c:v>18227.545454545456</c:v>
                </c:pt>
                <c:pt idx="9">
                  <c:v>17737.714285714286</c:v>
                </c:pt>
                <c:pt idx="10">
                  <c:v>16934.428571428572</c:v>
                </c:pt>
                <c:pt idx="11">
                  <c:v>16710.2</c:v>
                </c:pt>
                <c:pt idx="12">
                  <c:v>14632.5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1B0-4504-A0D4-BD122D288A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469282040"/>
        <c:axId val="469281648"/>
      </c:barChart>
      <c:catAx>
        <c:axId val="4692820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6928164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69281648"/>
        <c:scaling>
          <c:orientation val="minMax"/>
          <c:max val="30000"/>
          <c:min val="0"/>
        </c:scaling>
        <c:delete val="0"/>
        <c:axPos val="l"/>
        <c:numFmt formatCode="###\ ###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69282040"/>
        <c:crosses val="autoZero"/>
        <c:crossBetween val="between"/>
        <c:majorUnit val="5000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12611025326878"/>
          <c:y val="4.1310208808548063E-2"/>
          <c:w val="0.86696180062867789"/>
          <c:h val="0.5942361217032576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pok</c:v>
                </c:pt>
              </c:strCache>
            </c:strRef>
          </c:tx>
          <c:spPr>
            <a:solidFill>
              <a:srgbClr val="004E8F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004E8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81B-4954-8A5B-705BA463BE69}"/>
              </c:ext>
            </c:extLst>
          </c:dPt>
          <c:dPt>
            <c:idx val="5"/>
            <c:invertIfNegative val="0"/>
            <c:bubble3D val="0"/>
            <c:spPr>
              <a:solidFill>
                <a:srgbClr val="004E8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81B-4954-8A5B-705BA463BE69}"/>
              </c:ext>
            </c:extLst>
          </c:dPt>
          <c:dPt>
            <c:idx val="6"/>
            <c:invertIfNegative val="0"/>
            <c:bubble3D val="0"/>
            <c:spPr>
              <a:solidFill>
                <a:srgbClr val="004E8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531-4C20-A06B-0F69C2342728}"/>
              </c:ext>
            </c:extLst>
          </c:dPt>
          <c:dPt>
            <c:idx val="7"/>
            <c:invertIfNegative val="0"/>
            <c:bubble3D val="0"/>
            <c:spPr>
              <a:solidFill>
                <a:srgbClr val="D714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037E-4217-95BA-8D864191910D}"/>
              </c:ext>
            </c:extLst>
          </c:dPt>
          <c:dPt>
            <c:idx val="12"/>
            <c:invertIfNegative val="0"/>
            <c:bubble3D val="0"/>
            <c:spPr>
              <a:solidFill>
                <a:srgbClr val="004E8F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81B-4954-8A5B-705BA463BE69}"/>
              </c:ext>
            </c:extLst>
          </c:dPt>
          <c:cat>
            <c:strRef>
              <c:f>List1!$A$2:$A$14</c:f>
              <c:strCache>
                <c:ptCount val="13"/>
                <c:pt idx="0">
                  <c:v>Jihočeský kraj</c:v>
                </c:pt>
                <c:pt idx="1">
                  <c:v>Liberecký kraj</c:v>
                </c:pt>
                <c:pt idx="2">
                  <c:v>Jihomoravský kraj</c:v>
                </c:pt>
                <c:pt idx="3">
                  <c:v>Plzeňský kraj</c:v>
                </c:pt>
                <c:pt idx="4">
                  <c:v>Ústecký kraj</c:v>
                </c:pt>
                <c:pt idx="5">
                  <c:v>Středočeský kraj a Praha</c:v>
                </c:pt>
                <c:pt idx="6">
                  <c:v>Karlovarský kraj</c:v>
                </c:pt>
                <c:pt idx="7">
                  <c:v>Královéhradecký kraj</c:v>
                </c:pt>
                <c:pt idx="8">
                  <c:v>Pardubický kraj</c:v>
                </c:pt>
                <c:pt idx="9">
                  <c:v>Zlínský kraj</c:v>
                </c:pt>
                <c:pt idx="10">
                  <c:v>Moravskoslezský kraj</c:v>
                </c:pt>
                <c:pt idx="11">
                  <c:v>Kraj Vysočina</c:v>
                </c:pt>
                <c:pt idx="12">
                  <c:v>Olomoucký kraj</c:v>
                </c:pt>
              </c:strCache>
            </c:strRef>
          </c:cat>
          <c:val>
            <c:numRef>
              <c:f>List1!$B$2:$B$14</c:f>
              <c:numCache>
                <c:formatCode>0.00</c:formatCode>
                <c:ptCount val="13"/>
                <c:pt idx="0">
                  <c:v>1.89</c:v>
                </c:pt>
                <c:pt idx="1">
                  <c:v>1.85</c:v>
                </c:pt>
                <c:pt idx="2">
                  <c:v>1.82</c:v>
                </c:pt>
                <c:pt idx="3">
                  <c:v>1.79</c:v>
                </c:pt>
                <c:pt idx="4">
                  <c:v>1.73</c:v>
                </c:pt>
                <c:pt idx="5">
                  <c:v>1.66</c:v>
                </c:pt>
                <c:pt idx="6">
                  <c:v>1.6</c:v>
                </c:pt>
                <c:pt idx="7">
                  <c:v>1.48</c:v>
                </c:pt>
                <c:pt idx="8">
                  <c:v>1.42</c:v>
                </c:pt>
                <c:pt idx="9">
                  <c:v>1.4</c:v>
                </c:pt>
                <c:pt idx="10">
                  <c:v>1.28</c:v>
                </c:pt>
                <c:pt idx="11">
                  <c:v>1.24</c:v>
                </c:pt>
                <c:pt idx="12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531-4C20-A06B-0F69C23427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513853712"/>
        <c:axId val="513850576"/>
      </c:barChart>
      <c:catAx>
        <c:axId val="5138537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13850576"/>
        <c:crosses val="autoZero"/>
        <c:auto val="1"/>
        <c:lblAlgn val="ctr"/>
        <c:lblOffset val="100"/>
        <c:noMultiLvlLbl val="0"/>
      </c:catAx>
      <c:valAx>
        <c:axId val="513850576"/>
        <c:scaling>
          <c:orientation val="minMax"/>
          <c:max val="2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 w="6350"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13853712"/>
        <c:crosses val="autoZero"/>
        <c:crossBetween val="between"/>
        <c:majorUnit val="0.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375888533430649"/>
          <c:y val="7.536425956862508E-2"/>
          <c:w val="0.82880052213166711"/>
          <c:h val="0.54934435601628551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CC53-463D-A71B-B4F29CD1427A}"/>
              </c:ext>
            </c:extLst>
          </c:dPt>
          <c:dPt>
            <c:idx val="9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2-D52F-4E93-91D8-5E5EBA856DB2}"/>
              </c:ext>
            </c:extLst>
          </c:dPt>
          <c:cat>
            <c:strRef>
              <c:f>Sheet1!$A$2:$A$15</c:f>
              <c:strCache>
                <c:ptCount val="14"/>
                <c:pt idx="0">
                  <c:v>Olomoucký kraj</c:v>
                </c:pt>
                <c:pt idx="1">
                  <c:v>Zlínský kraj</c:v>
                </c:pt>
                <c:pt idx="2">
                  <c:v>Ústecký kraj</c:v>
                </c:pt>
                <c:pt idx="3">
                  <c:v>Pardubický kraj</c:v>
                </c:pt>
                <c:pt idx="4">
                  <c:v>Kraj Vysočina</c:v>
                </c:pt>
                <c:pt idx="5">
                  <c:v>Jihomoravský kraj</c:v>
                </c:pt>
                <c:pt idx="6">
                  <c:v>Karlovarský kraj</c:v>
                </c:pt>
                <c:pt idx="7">
                  <c:v>Liberecký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Středočeský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0.36980928449470057</c:v>
                </c:pt>
                <c:pt idx="1">
                  <c:v>0.34175062430035336</c:v>
                </c:pt>
                <c:pt idx="2">
                  <c:v>0.32771164871326836</c:v>
                </c:pt>
                <c:pt idx="3">
                  <c:v>0.31431845132366992</c:v>
                </c:pt>
                <c:pt idx="4">
                  <c:v>0.3129229986583742</c:v>
                </c:pt>
                <c:pt idx="5">
                  <c:v>0.30611061946902646</c:v>
                </c:pt>
                <c:pt idx="6">
                  <c:v>0.29639501110541594</c:v>
                </c:pt>
                <c:pt idx="7">
                  <c:v>0.29247405776112778</c:v>
                </c:pt>
                <c:pt idx="8">
                  <c:v>0.29032571009186681</c:v>
                </c:pt>
                <c:pt idx="9">
                  <c:v>0.2755829841501185</c:v>
                </c:pt>
                <c:pt idx="10">
                  <c:v>0.26940030182007868</c:v>
                </c:pt>
                <c:pt idx="11">
                  <c:v>0.25925010700779721</c:v>
                </c:pt>
                <c:pt idx="12">
                  <c:v>0.25272966751603337</c:v>
                </c:pt>
                <c:pt idx="13">
                  <c:v>0.22947407885515395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C53-463D-A71B-B4F29CD142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62203784"/>
        <c:axId val="362205744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Olomoucký kraj</c:v>
                </c:pt>
                <c:pt idx="1">
                  <c:v>Zlínský kraj</c:v>
                </c:pt>
                <c:pt idx="2">
                  <c:v>Ústecký kraj</c:v>
                </c:pt>
                <c:pt idx="3">
                  <c:v>Pardubický kraj</c:v>
                </c:pt>
                <c:pt idx="4">
                  <c:v>Kraj Vysočina</c:v>
                </c:pt>
                <c:pt idx="5">
                  <c:v>Jihomoravský kraj</c:v>
                </c:pt>
                <c:pt idx="6">
                  <c:v>Karlovarský kraj</c:v>
                </c:pt>
                <c:pt idx="7">
                  <c:v>Liberecký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Středočeský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0.29914476559086084</c:v>
                </c:pt>
                <c:pt idx="1">
                  <c:v>0.31604107648725244</c:v>
                </c:pt>
                <c:pt idx="2">
                  <c:v>0.25713260362461854</c:v>
                </c:pt>
                <c:pt idx="3">
                  <c:v>0.28545739930814823</c:v>
                </c:pt>
                <c:pt idx="4">
                  <c:v>0.29036298119177351</c:v>
                </c:pt>
                <c:pt idx="5">
                  <c:v>0.2758963560858631</c:v>
                </c:pt>
                <c:pt idx="6">
                  <c:v>0.2167257897824082</c:v>
                </c:pt>
                <c:pt idx="7">
                  <c:v>0.227549544093402</c:v>
                </c:pt>
                <c:pt idx="8">
                  <c:v>0.21661409043112534</c:v>
                </c:pt>
                <c:pt idx="9">
                  <c:v>0.22794207503360631</c:v>
                </c:pt>
                <c:pt idx="10">
                  <c:v>0.17925910951634907</c:v>
                </c:pt>
                <c:pt idx="11">
                  <c:v>0.22182254196642703</c:v>
                </c:pt>
                <c:pt idx="12">
                  <c:v>0.20245750022020606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C53-463D-A71B-B4F29CD1427A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>
                    <a:alpha val="69000"/>
                  </a:schemeClr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Olomoucký kraj</c:v>
                </c:pt>
                <c:pt idx="1">
                  <c:v>Zlínský kraj</c:v>
                </c:pt>
                <c:pt idx="2">
                  <c:v>Ústecký kraj</c:v>
                </c:pt>
                <c:pt idx="3">
                  <c:v>Pardubický kraj</c:v>
                </c:pt>
                <c:pt idx="4">
                  <c:v>Kraj Vysočina</c:v>
                </c:pt>
                <c:pt idx="5">
                  <c:v>Jihomoravský kraj</c:v>
                </c:pt>
                <c:pt idx="6">
                  <c:v>Karlovarský kraj</c:v>
                </c:pt>
                <c:pt idx="7">
                  <c:v>Liberecký kraj</c:v>
                </c:pt>
                <c:pt idx="8">
                  <c:v>Moravskoslezský kraj</c:v>
                </c:pt>
                <c:pt idx="9">
                  <c:v>Královéhradecký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Středočeský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0.41395908543922993</c:v>
                </c:pt>
                <c:pt idx="1">
                  <c:v>0.36165989720940667</c:v>
                </c:pt>
                <c:pt idx="2">
                  <c:v>0.37206396223358662</c:v>
                </c:pt>
                <c:pt idx="3">
                  <c:v>0.36425681551782851</c:v>
                </c:pt>
                <c:pt idx="4">
                  <c:v>0.36963204050266707</c:v>
                </c:pt>
                <c:pt idx="5">
                  <c:v>0.34485313448531391</c:v>
                </c:pt>
                <c:pt idx="6">
                  <c:v>0.35061699446023975</c:v>
                </c:pt>
                <c:pt idx="7">
                  <c:v>0.33741835147744886</c:v>
                </c:pt>
                <c:pt idx="8">
                  <c:v>0.32976876504486086</c:v>
                </c:pt>
                <c:pt idx="9">
                  <c:v>0.33349734304270801</c:v>
                </c:pt>
                <c:pt idx="10">
                  <c:v>0.33913673033165548</c:v>
                </c:pt>
                <c:pt idx="11">
                  <c:v>0.329854190705969</c:v>
                </c:pt>
                <c:pt idx="12">
                  <c:v>0.33126356925749084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C53-463D-A71B-B4F29CD142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362203784"/>
        <c:axId val="362205744"/>
      </c:lineChart>
      <c:catAx>
        <c:axId val="3622037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/>
            </a:pPr>
            <a:endParaRPr lang="cs-CZ"/>
          </a:p>
        </c:txPr>
        <c:crossAx val="36220574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62205744"/>
        <c:scaling>
          <c:orientation val="minMax"/>
          <c:max val="0.5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362203784"/>
        <c:crosses val="autoZero"/>
        <c:crossBetween val="between"/>
        <c:majorUnit val="0.1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0" i="0" u="none" strike="noStrike" baseline="0">
          <a:solidFill>
            <a:schemeClr val="tx1"/>
          </a:solidFill>
          <a:latin typeface="Calibri" panose="020F0502020204030204" pitchFamily="34" charset="0"/>
          <a:ea typeface="Georgia"/>
          <a:cs typeface="Calibri" panose="020F0502020204030204" pitchFamily="34" charset="0"/>
        </a:defRPr>
      </a:pPr>
      <a:endParaRPr lang="cs-CZ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vyskyt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628-4609-8662-023440F785F2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General</c:formatCode>
                <c:ptCount val="7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</c:numCache>
            </c:numRef>
          </c:cat>
          <c:val>
            <c:numRef>
              <c:f>Sheet1!$B$2:$B$8</c:f>
              <c:numCache>
                <c:formatCode>0.0%</c:formatCode>
                <c:ptCount val="7"/>
                <c:pt idx="0">
                  <c:v>0.98199999999999998</c:v>
                </c:pt>
                <c:pt idx="1">
                  <c:v>0.96099999999999997</c:v>
                </c:pt>
                <c:pt idx="2">
                  <c:v>1</c:v>
                </c:pt>
                <c:pt idx="3">
                  <c:v>0.998</c:v>
                </c:pt>
                <c:pt idx="4">
                  <c:v>0.96199999999999997</c:v>
                </c:pt>
                <c:pt idx="5">
                  <c:v>0.92300000000000004</c:v>
                </c:pt>
                <c:pt idx="6">
                  <c:v>0.93100000000000005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628-4609-8662-023440F785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5734976"/>
        <c:axId val="455733408"/>
      </c:barChart>
      <c:catAx>
        <c:axId val="45573497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3408"/>
        <c:crosses val="autoZero"/>
        <c:auto val="1"/>
        <c:lblAlgn val="ctr"/>
        <c:lblOffset val="100"/>
        <c:noMultiLvlLbl val="0"/>
      </c:catAx>
      <c:valAx>
        <c:axId val="455733408"/>
        <c:scaling>
          <c:orientation val="minMax"/>
          <c:max val="1"/>
          <c:min val="0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5734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281483072208034"/>
          <c:y val="9.400503398761148E-2"/>
          <c:w val="0.87522703332015694"/>
          <c:h val="0.54623756027978776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pokrytí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0FC-4405-ADD2-A9C9E4C3EC51}"/>
              </c:ext>
            </c:extLst>
          </c:dPt>
          <c:dPt>
            <c:idx val="8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8F2B-4A24-9112-475BE3527193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10FC-4405-ADD2-A9C9E4C3EC51}"/>
              </c:ext>
            </c:extLst>
          </c:dPt>
          <c:cat>
            <c:strRef>
              <c:f>Sheet1!$A$2:$A$15</c:f>
              <c:strCache>
                <c:ptCount val="14"/>
                <c:pt idx="0">
                  <c:v>Olomoucký kraj</c:v>
                </c:pt>
                <c:pt idx="1">
                  <c:v>Zlínský kraj</c:v>
                </c:pt>
                <c:pt idx="2">
                  <c:v>Ústecký kraj</c:v>
                </c:pt>
                <c:pt idx="3">
                  <c:v>Kraj Vysočina</c:v>
                </c:pt>
                <c:pt idx="4">
                  <c:v>Pardubický kraj</c:v>
                </c:pt>
                <c:pt idx="5">
                  <c:v>Karlovarský kraj</c:v>
                </c:pt>
                <c:pt idx="6">
                  <c:v>Jihomoravský kraj</c:v>
                </c:pt>
                <c:pt idx="7">
                  <c:v>Liberecký kraj</c:v>
                </c:pt>
                <c:pt idx="8">
                  <c:v>Královéhradecký kraj</c:v>
                </c:pt>
                <c:pt idx="9">
                  <c:v>Moravskoslezský kraj</c:v>
                </c:pt>
                <c:pt idx="10">
                  <c:v>Jihočeský kraj</c:v>
                </c:pt>
                <c:pt idx="11">
                  <c:v>Středočeský kraj</c:v>
                </c:pt>
                <c:pt idx="12">
                  <c:v>Plzeňský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0.58154940240327313</c:v>
                </c:pt>
                <c:pt idx="1">
                  <c:v>0.54508740204942741</c:v>
                </c:pt>
                <c:pt idx="2">
                  <c:v>0.53694050955086514</c:v>
                </c:pt>
                <c:pt idx="3">
                  <c:v>0.5350094512301562</c:v>
                </c:pt>
                <c:pt idx="4">
                  <c:v>0.53091398521972766</c:v>
                </c:pt>
                <c:pt idx="5">
                  <c:v>0.52673842473944987</c:v>
                </c:pt>
                <c:pt idx="6">
                  <c:v>0.51740486725663715</c:v>
                </c:pt>
                <c:pt idx="7">
                  <c:v>0.51557132769206837</c:v>
                </c:pt>
                <c:pt idx="8">
                  <c:v>0.51144106394607391</c:v>
                </c:pt>
                <c:pt idx="9">
                  <c:v>0.50093638487949321</c:v>
                </c:pt>
                <c:pt idx="10">
                  <c:v>0.49550256228523193</c:v>
                </c:pt>
                <c:pt idx="11">
                  <c:v>0.47994140600957691</c:v>
                </c:pt>
                <c:pt idx="12">
                  <c:v>0.47770487028889896</c:v>
                </c:pt>
                <c:pt idx="13">
                  <c:v>0.44642693575151826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A53-4C22-A063-162E3A01C9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32734176"/>
        <c:axId val="332733000"/>
      </c:barChart>
      <c:catAx>
        <c:axId val="3327341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3273300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32733000"/>
        <c:scaling>
          <c:orientation val="minMax"/>
          <c:max val="0.70000000000000007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32734176"/>
        <c:crosses val="autoZero"/>
        <c:crossBetween val="between"/>
        <c:majorUnit val="0.1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389610389610412"/>
          <c:y val="7.8873239436619724E-2"/>
          <c:w val="0.86580086580086579"/>
          <c:h val="0.6651941128751883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004E8F"/>
            </a:solidFill>
            <a:ln w="12672">
              <a:noFill/>
              <a:prstDash val="solid"/>
            </a:ln>
          </c:spPr>
          <c:invertIfNegative val="0"/>
          <c:cat>
            <c:strRef>
              <c:f>Sheet1!$A$2:$A$9</c:f>
              <c:strCache>
                <c:ptCount val="8"/>
                <c:pt idx="0">
                  <c:v>50-54</c:v>
                </c:pt>
                <c:pt idx="1">
                  <c:v>55-59</c:v>
                </c:pt>
                <c:pt idx="2">
                  <c:v>60-64</c:v>
                </c:pt>
                <c:pt idx="3">
                  <c:v>65-69</c:v>
                </c:pt>
                <c:pt idx="4">
                  <c:v>70-74</c:v>
                </c:pt>
                <c:pt idx="5">
                  <c:v>75-79</c:v>
                </c:pt>
                <c:pt idx="6">
                  <c:v>80-84</c:v>
                </c:pt>
                <c:pt idx="7">
                  <c:v>85+</c:v>
                </c:pt>
              </c:strCache>
            </c:strRef>
          </c:cat>
          <c:val>
            <c:numRef>
              <c:f>Sheet1!$B$2:$B$9</c:f>
              <c:numCache>
                <c:formatCode>#,#00%</c:formatCode>
                <c:ptCount val="8"/>
                <c:pt idx="0">
                  <c:v>0.40073302078766004</c:v>
                </c:pt>
                <c:pt idx="1">
                  <c:v>0.49348063646887536</c:v>
                </c:pt>
                <c:pt idx="2">
                  <c:v>0.51952929022451932</c:v>
                </c:pt>
                <c:pt idx="3">
                  <c:v>0.56118182047530152</c:v>
                </c:pt>
                <c:pt idx="4">
                  <c:v>0.55262798470289554</c:v>
                </c:pt>
                <c:pt idx="5">
                  <c:v>0.51707310386423766</c:v>
                </c:pt>
                <c:pt idx="6">
                  <c:v>0.45585579032864193</c:v>
                </c:pt>
                <c:pt idx="7">
                  <c:v>0.33643909593972932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7D-4D1B-AD2D-14909F974CB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DA2B46"/>
            </a:solidFill>
            <a:ln w="12672">
              <a:noFill/>
              <a:prstDash val="solid"/>
            </a:ln>
          </c:spPr>
          <c:invertIfNegative val="0"/>
          <c:cat>
            <c:strRef>
              <c:f>Sheet1!$A$2:$A$9</c:f>
              <c:strCache>
                <c:ptCount val="8"/>
                <c:pt idx="0">
                  <c:v>50-54</c:v>
                </c:pt>
                <c:pt idx="1">
                  <c:v>55-59</c:v>
                </c:pt>
                <c:pt idx="2">
                  <c:v>60-64</c:v>
                </c:pt>
                <c:pt idx="3">
                  <c:v>65-69</c:v>
                </c:pt>
                <c:pt idx="4">
                  <c:v>70-74</c:v>
                </c:pt>
                <c:pt idx="5">
                  <c:v>75-79</c:v>
                </c:pt>
                <c:pt idx="6">
                  <c:v>80-84</c:v>
                </c:pt>
                <c:pt idx="7">
                  <c:v>85+</c:v>
                </c:pt>
              </c:strCache>
            </c:strRef>
          </c:cat>
          <c:val>
            <c:numRef>
              <c:f>Sheet1!$C$2:$C$9</c:f>
              <c:numCache>
                <c:formatCode>#,#00%</c:formatCode>
                <c:ptCount val="8"/>
                <c:pt idx="0">
                  <c:v>0.46218328739191178</c:v>
                </c:pt>
                <c:pt idx="1">
                  <c:v>0.56235578507856276</c:v>
                </c:pt>
                <c:pt idx="2">
                  <c:v>0.57878440208451409</c:v>
                </c:pt>
                <c:pt idx="3">
                  <c:v>0.59760943164128411</c:v>
                </c:pt>
                <c:pt idx="4">
                  <c:v>0.56479850339075532</c:v>
                </c:pt>
                <c:pt idx="5">
                  <c:v>0.50179167646367273</c:v>
                </c:pt>
                <c:pt idx="6">
                  <c:v>0.40450529851419531</c:v>
                </c:pt>
                <c:pt idx="7">
                  <c:v>0.26237237109302886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7D-4D1B-AD2D-14909F974C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21011248"/>
        <c:axId val="621014384"/>
      </c:barChart>
      <c:catAx>
        <c:axId val="6210112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68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>
                <a:solidFill>
                  <a:schemeClr val="bg1"/>
                </a:solidFill>
              </a:defRPr>
            </a:pPr>
            <a:endParaRPr lang="cs-CZ"/>
          </a:p>
        </c:txPr>
        <c:crossAx val="6210143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621014384"/>
        <c:scaling>
          <c:orientation val="minMax"/>
          <c:max val="0.8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/>
            </a:pPr>
            <a:endParaRPr lang="cs-CZ"/>
          </a:p>
        </c:txPr>
        <c:crossAx val="621011248"/>
        <c:crosses val="autoZero"/>
        <c:crossBetween val="between"/>
        <c:majorUnit val="0.2"/>
      </c:valAx>
      <c:spPr>
        <a:noFill/>
        <a:ln w="25376">
          <a:noFill/>
        </a:ln>
      </c:spPr>
    </c:plotArea>
    <c:legend>
      <c:legendPos val="r"/>
      <c:layout>
        <c:manualLayout>
          <c:xMode val="edge"/>
          <c:yMode val="edge"/>
          <c:x val="0.70274168076074461"/>
          <c:y val="7.0422672575764095E-2"/>
          <c:w val="0.28115664773766907"/>
          <c:h val="0.11146336216169714"/>
        </c:manualLayout>
      </c:layout>
      <c:overlay val="0"/>
      <c:spPr>
        <a:noFill/>
        <a:ln w="3168">
          <a:noFill/>
          <a:prstDash val="solid"/>
        </a:ln>
      </c:spPr>
      <c:txPr>
        <a:bodyPr/>
        <a:lstStyle/>
        <a:p>
          <a:pPr>
            <a:defRPr sz="1200" b="0"/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+mn-lt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389610389610412"/>
          <c:y val="7.8873239436619724E-2"/>
          <c:w val="0.86580086580086579"/>
          <c:h val="0.6651941128751883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004E8F"/>
            </a:solidFill>
            <a:ln w="12672">
              <a:noFill/>
              <a:prstDash val="solid"/>
            </a:ln>
          </c:spPr>
          <c:invertIfNegative val="0"/>
          <c:cat>
            <c:strRef>
              <c:f>Sheet1!$A$2:$A$9</c:f>
              <c:strCache>
                <c:ptCount val="8"/>
                <c:pt idx="0">
                  <c:v>50-54</c:v>
                </c:pt>
                <c:pt idx="1">
                  <c:v>55-59</c:v>
                </c:pt>
                <c:pt idx="2">
                  <c:v>60-64</c:v>
                </c:pt>
                <c:pt idx="3">
                  <c:v>65-69</c:v>
                </c:pt>
                <c:pt idx="4">
                  <c:v>70-74</c:v>
                </c:pt>
                <c:pt idx="5">
                  <c:v>75-79</c:v>
                </c:pt>
                <c:pt idx="6">
                  <c:v>80-84</c:v>
                </c:pt>
                <c:pt idx="7">
                  <c:v>85+</c:v>
                </c:pt>
              </c:strCache>
            </c:strRef>
          </c:cat>
          <c:val>
            <c:numRef>
              <c:f>Sheet1!$B$2:$B$9</c:f>
              <c:numCache>
                <c:formatCode>0.0%</c:formatCode>
                <c:ptCount val="8"/>
                <c:pt idx="0">
                  <c:v>0.40376962193234578</c:v>
                </c:pt>
                <c:pt idx="1">
                  <c:v>0.49197117208243774</c:v>
                </c:pt>
                <c:pt idx="2">
                  <c:v>0.51223375204806121</c:v>
                </c:pt>
                <c:pt idx="3">
                  <c:v>0.56146010186757211</c:v>
                </c:pt>
                <c:pt idx="4">
                  <c:v>0.54123784012406595</c:v>
                </c:pt>
                <c:pt idx="5">
                  <c:v>0.50789869608826477</c:v>
                </c:pt>
                <c:pt idx="6">
                  <c:v>0.45052893590541382</c:v>
                </c:pt>
                <c:pt idx="7">
                  <c:v>0.33094516395701296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74-4C7B-8284-F2ACDAE1145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DA2B46"/>
            </a:solidFill>
            <a:ln w="12672">
              <a:noFill/>
              <a:prstDash val="solid"/>
            </a:ln>
          </c:spPr>
          <c:invertIfNegative val="0"/>
          <c:cat>
            <c:strRef>
              <c:f>Sheet1!$A$2:$A$9</c:f>
              <c:strCache>
                <c:ptCount val="8"/>
                <c:pt idx="0">
                  <c:v>50-54</c:v>
                </c:pt>
                <c:pt idx="1">
                  <c:v>55-59</c:v>
                </c:pt>
                <c:pt idx="2">
                  <c:v>60-64</c:v>
                </c:pt>
                <c:pt idx="3">
                  <c:v>65-69</c:v>
                </c:pt>
                <c:pt idx="4">
                  <c:v>70-74</c:v>
                </c:pt>
                <c:pt idx="5">
                  <c:v>75-79</c:v>
                </c:pt>
                <c:pt idx="6">
                  <c:v>80-84</c:v>
                </c:pt>
                <c:pt idx="7">
                  <c:v>85+</c:v>
                </c:pt>
              </c:strCache>
            </c:strRef>
          </c:cat>
          <c:val>
            <c:numRef>
              <c:f>Sheet1!$C$2:$C$9</c:f>
              <c:numCache>
                <c:formatCode>0.0%</c:formatCode>
                <c:ptCount val="8"/>
                <c:pt idx="0">
                  <c:v>0.48681737942030634</c:v>
                </c:pt>
                <c:pt idx="1">
                  <c:v>0.57413565915793441</c:v>
                </c:pt>
                <c:pt idx="2">
                  <c:v>0.59455740712429295</c:v>
                </c:pt>
                <c:pt idx="3">
                  <c:v>0.60332121450329179</c:v>
                </c:pt>
                <c:pt idx="4">
                  <c:v>0.5658108183699726</c:v>
                </c:pt>
                <c:pt idx="5">
                  <c:v>0.49878640776699029</c:v>
                </c:pt>
                <c:pt idx="6">
                  <c:v>0.383648581383773</c:v>
                </c:pt>
                <c:pt idx="7">
                  <c:v>0.27108433734939757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474-4C7B-8284-F2ACDAE114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97401856"/>
        <c:axId val="497402248"/>
      </c:barChart>
      <c:catAx>
        <c:axId val="4974018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68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>
                <a:solidFill>
                  <a:schemeClr val="tx1"/>
                </a:solidFill>
              </a:defRPr>
            </a:pPr>
            <a:endParaRPr lang="cs-CZ"/>
          </a:p>
        </c:txPr>
        <c:crossAx val="49740224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97402248"/>
        <c:scaling>
          <c:orientation val="minMax"/>
          <c:max val="0.8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/>
            </a:pPr>
            <a:endParaRPr lang="cs-CZ"/>
          </a:p>
        </c:txPr>
        <c:crossAx val="497401856"/>
        <c:crosses val="autoZero"/>
        <c:crossBetween val="between"/>
        <c:majorUnit val="0.2"/>
      </c:valAx>
      <c:spPr>
        <a:noFill/>
        <a:ln w="2537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+mn-lt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8.3365703557525622E-2"/>
          <c:y val="0.17978530665456707"/>
          <c:w val="0.89987535764199211"/>
          <c:h val="0.443152558979366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Poprvé pozvaní</c:v>
                </c:pt>
              </c:strCache>
            </c:strRef>
          </c:tx>
          <c:spPr>
            <a:gradFill>
              <a:gsLst>
                <a:gs pos="0">
                  <a:srgbClr val="70AD47">
                    <a:lumMod val="50000"/>
                  </a:srgbClr>
                </a:gs>
                <a:gs pos="65000">
                  <a:srgbClr val="70AD47">
                    <a:lumMod val="75000"/>
                  </a:srgbClr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Olomoucký kraj</c:v>
                </c:pt>
                <c:pt idx="2">
                  <c:v> Zlínský kraj</c:v>
                </c:pt>
                <c:pt idx="3">
                  <c:v> Pardubický kraj</c:v>
                </c:pt>
                <c:pt idx="4">
                  <c:v> Královéhradecký kraj</c:v>
                </c:pt>
                <c:pt idx="5">
                  <c:v> Jihomoravský kraj</c:v>
                </c:pt>
                <c:pt idx="6">
                  <c:v> Liberecký kraj</c:v>
                </c:pt>
                <c:pt idx="7">
                  <c:v> Jihočeský kraj</c:v>
                </c:pt>
                <c:pt idx="8">
                  <c:v> Plzeňský kraj</c:v>
                </c:pt>
                <c:pt idx="9">
                  <c:v> Ústecký kraj</c:v>
                </c:pt>
                <c:pt idx="10">
                  <c:v> Moravskoslezský kraj</c:v>
                </c:pt>
                <c:pt idx="11">
                  <c:v> Karlovarský kraj</c:v>
                </c:pt>
                <c:pt idx="12">
                  <c:v> Středočeský kraj</c:v>
                </c:pt>
                <c:pt idx="13">
                  <c:v> Hl. m. Praha</c:v>
                </c:pt>
              </c:strCache>
            </c:strRef>
          </c:cat>
          <c:val>
            <c:numRef>
              <c:f>List1!$B$2:$B$15</c:f>
              <c:numCache>
                <c:formatCode>#,#00%</c:formatCode>
                <c:ptCount val="14"/>
                <c:pt idx="0">
                  <c:v>0.25250652550435443</c:v>
                </c:pt>
                <c:pt idx="1">
                  <c:v>0.25231801144209903</c:v>
                </c:pt>
                <c:pt idx="2">
                  <c:v>0.24694142877779382</c:v>
                </c:pt>
                <c:pt idx="3">
                  <c:v>0.23773908931393656</c:v>
                </c:pt>
                <c:pt idx="4">
                  <c:v>0.2231312159127366</c:v>
                </c:pt>
                <c:pt idx="5">
                  <c:v>0.22006171730189619</c:v>
                </c:pt>
                <c:pt idx="6">
                  <c:v>0.21960767981341886</c:v>
                </c:pt>
                <c:pt idx="7">
                  <c:v>0.21604416600834084</c:v>
                </c:pt>
                <c:pt idx="8">
                  <c:v>0.21519283790544927</c:v>
                </c:pt>
                <c:pt idx="9">
                  <c:v>0.21347657129139222</c:v>
                </c:pt>
                <c:pt idx="10">
                  <c:v>0.20749375175002852</c:v>
                </c:pt>
                <c:pt idx="11">
                  <c:v>0.20604907279941695</c:v>
                </c:pt>
                <c:pt idx="12">
                  <c:v>0.20285069947718654</c:v>
                </c:pt>
                <c:pt idx="13">
                  <c:v>0.19065446665495323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06-4442-8BC8-F81202637638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Podruhé pozvaní</c:v>
                </c:pt>
              </c:strCache>
            </c:strRef>
          </c:tx>
          <c:spPr>
            <a:gradFill>
              <a:gsLst>
                <a:gs pos="0">
                  <a:srgbClr val="70AD47">
                    <a:lumMod val="75000"/>
                  </a:srgbClr>
                </a:gs>
                <a:gs pos="57000">
                  <a:srgbClr val="6AA343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Olomoucký kraj</c:v>
                </c:pt>
                <c:pt idx="2">
                  <c:v> Zlínský kraj</c:v>
                </c:pt>
                <c:pt idx="3">
                  <c:v> Pardubický kraj</c:v>
                </c:pt>
                <c:pt idx="4">
                  <c:v> Královéhradecký kraj</c:v>
                </c:pt>
                <c:pt idx="5">
                  <c:v> Jihomoravský kraj</c:v>
                </c:pt>
                <c:pt idx="6">
                  <c:v> Liberecký kraj</c:v>
                </c:pt>
                <c:pt idx="7">
                  <c:v> Jihočeský kraj</c:v>
                </c:pt>
                <c:pt idx="8">
                  <c:v> Plzeňský kraj</c:v>
                </c:pt>
                <c:pt idx="9">
                  <c:v> Ústecký kraj</c:v>
                </c:pt>
                <c:pt idx="10">
                  <c:v> Moravskoslezský kraj</c:v>
                </c:pt>
                <c:pt idx="11">
                  <c:v> Karlovarský kraj</c:v>
                </c:pt>
                <c:pt idx="12">
                  <c:v> Středočeský kraj</c:v>
                </c:pt>
                <c:pt idx="13">
                  <c:v> Hl. m. Praha</c:v>
                </c:pt>
              </c:strCache>
            </c:strRef>
          </c:cat>
          <c:val>
            <c:numRef>
              <c:f>List1!$C$2:$C$15</c:f>
              <c:numCache>
                <c:formatCode>#,#00%</c:formatCode>
                <c:ptCount val="14"/>
                <c:pt idx="0">
                  <c:v>0.22221969989330548</c:v>
                </c:pt>
                <c:pt idx="1">
                  <c:v>0.21827444039113261</c:v>
                </c:pt>
                <c:pt idx="2">
                  <c:v>0.22224452115276552</c:v>
                </c:pt>
                <c:pt idx="3">
                  <c:v>0.21189675543033717</c:v>
                </c:pt>
                <c:pt idx="4">
                  <c:v>0.19263796064474745</c:v>
                </c:pt>
                <c:pt idx="5">
                  <c:v>0.19606755358304973</c:v>
                </c:pt>
                <c:pt idx="6">
                  <c:v>0.19252617248016526</c:v>
                </c:pt>
                <c:pt idx="7">
                  <c:v>0.18132309303543376</c:v>
                </c:pt>
                <c:pt idx="8">
                  <c:v>0.1937792116474335</c:v>
                </c:pt>
                <c:pt idx="9">
                  <c:v>0.20582006216134444</c:v>
                </c:pt>
                <c:pt idx="10">
                  <c:v>0.18446937167444291</c:v>
                </c:pt>
                <c:pt idx="11">
                  <c:v>0.19773651635720602</c:v>
                </c:pt>
                <c:pt idx="12">
                  <c:v>0.17329010244427015</c:v>
                </c:pt>
                <c:pt idx="13">
                  <c:v>0.16666798779279457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06-4442-8BC8-F81202637638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Potřetí pozvaní</c:v>
                </c:pt>
              </c:strCache>
            </c:strRef>
          </c:tx>
          <c:spPr>
            <a:gradFill>
              <a:gsLst>
                <a:gs pos="0">
                  <a:srgbClr val="6AA343"/>
                </a:gs>
                <a:gs pos="78000">
                  <a:srgbClr val="70AD47">
                    <a:lumMod val="60000"/>
                    <a:lumOff val="40000"/>
                  </a:srgbClr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Olomoucký kraj</c:v>
                </c:pt>
                <c:pt idx="2">
                  <c:v> Zlínský kraj</c:v>
                </c:pt>
                <c:pt idx="3">
                  <c:v> Pardubický kraj</c:v>
                </c:pt>
                <c:pt idx="4">
                  <c:v> Královéhradecký kraj</c:v>
                </c:pt>
                <c:pt idx="5">
                  <c:v> Jihomoravský kraj</c:v>
                </c:pt>
                <c:pt idx="6">
                  <c:v> Liberecký kraj</c:v>
                </c:pt>
                <c:pt idx="7">
                  <c:v> Jihočeský kraj</c:v>
                </c:pt>
                <c:pt idx="8">
                  <c:v> Plzeňský kraj</c:v>
                </c:pt>
                <c:pt idx="9">
                  <c:v> Ústecký kraj</c:v>
                </c:pt>
                <c:pt idx="10">
                  <c:v> Moravskoslezský kraj</c:v>
                </c:pt>
                <c:pt idx="11">
                  <c:v> Karlovarský kraj</c:v>
                </c:pt>
                <c:pt idx="12">
                  <c:v> Středočeský kraj</c:v>
                </c:pt>
                <c:pt idx="13">
                  <c:v> Hl. m. Praha</c:v>
                </c:pt>
              </c:strCache>
            </c:strRef>
          </c:cat>
          <c:val>
            <c:numRef>
              <c:f>List1!$D$2:$D$15</c:f>
              <c:numCache>
                <c:formatCode>#,#00%</c:formatCode>
                <c:ptCount val="14"/>
                <c:pt idx="0">
                  <c:v>0.15400143257146579</c:v>
                </c:pt>
                <c:pt idx="1">
                  <c:v>0.17858426158821417</c:v>
                </c:pt>
                <c:pt idx="2">
                  <c:v>0.15872761122167298</c:v>
                </c:pt>
                <c:pt idx="3">
                  <c:v>0.14392991239048811</c:v>
                </c:pt>
                <c:pt idx="4">
                  <c:v>0.13233721392122713</c:v>
                </c:pt>
                <c:pt idx="5">
                  <c:v>0.14787837460868486</c:v>
                </c:pt>
                <c:pt idx="6">
                  <c:v>0.13804600410871248</c:v>
                </c:pt>
                <c:pt idx="7">
                  <c:v>0.13290195384576498</c:v>
                </c:pt>
                <c:pt idx="8">
                  <c:v>0.13980214442272376</c:v>
                </c:pt>
                <c:pt idx="9">
                  <c:v>0.14826854843505322</c:v>
                </c:pt>
                <c:pt idx="10">
                  <c:v>0.15809240133389452</c:v>
                </c:pt>
                <c:pt idx="11">
                  <c:v>0.14798364710038864</c:v>
                </c:pt>
                <c:pt idx="12">
                  <c:v>0.13455612619222304</c:v>
                </c:pt>
                <c:pt idx="13">
                  <c:v>0.12877535854121144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106-4442-8BC8-F81202637638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Počtvrté pozvaní</c:v>
                </c:pt>
              </c:strCache>
            </c:strRef>
          </c:tx>
          <c:spPr>
            <a:gradFill>
              <a:gsLst>
                <a:gs pos="0">
                  <a:srgbClr val="70AD47">
                    <a:lumMod val="60000"/>
                    <a:lumOff val="40000"/>
                  </a:srgbClr>
                </a:gs>
                <a:gs pos="66000">
                  <a:srgbClr val="70AD47">
                    <a:lumMod val="40000"/>
                    <a:lumOff val="60000"/>
                  </a:srgbClr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Kraj Vysočina</c:v>
                </c:pt>
                <c:pt idx="1">
                  <c:v> Olomoucký kraj</c:v>
                </c:pt>
                <c:pt idx="2">
                  <c:v> Zlínský kraj</c:v>
                </c:pt>
                <c:pt idx="3">
                  <c:v> Pardubický kraj</c:v>
                </c:pt>
                <c:pt idx="4">
                  <c:v> Královéhradecký kraj</c:v>
                </c:pt>
                <c:pt idx="5">
                  <c:v> Jihomoravský kraj</c:v>
                </c:pt>
                <c:pt idx="6">
                  <c:v> Liberecký kraj</c:v>
                </c:pt>
                <c:pt idx="7">
                  <c:v> Jihočeský kraj</c:v>
                </c:pt>
                <c:pt idx="8">
                  <c:v> Plzeňský kraj</c:v>
                </c:pt>
                <c:pt idx="9">
                  <c:v> Ústecký kraj</c:v>
                </c:pt>
                <c:pt idx="10">
                  <c:v> Moravskoslezský kraj</c:v>
                </c:pt>
                <c:pt idx="11">
                  <c:v> Karlovarský kraj</c:v>
                </c:pt>
                <c:pt idx="12">
                  <c:v> Středočeský kraj</c:v>
                </c:pt>
                <c:pt idx="13">
                  <c:v> Hl. m. Praha</c:v>
                </c:pt>
              </c:strCache>
            </c:strRef>
          </c:cat>
          <c:val>
            <c:numRef>
              <c:f>List1!$E$2:$E$15</c:f>
              <c:numCache>
                <c:formatCode>#,#00%</c:formatCode>
                <c:ptCount val="14"/>
                <c:pt idx="0">
                  <c:v>9.91878034393575E-2</c:v>
                </c:pt>
                <c:pt idx="1">
                  <c:v>9.6348517715112075E-2</c:v>
                </c:pt>
                <c:pt idx="2">
                  <c:v>0.10711141996757007</c:v>
                </c:pt>
                <c:pt idx="3">
                  <c:v>9.7718096447851927E-2</c:v>
                </c:pt>
                <c:pt idx="4">
                  <c:v>8.9527875439477655E-2</c:v>
                </c:pt>
                <c:pt idx="5">
                  <c:v>0.10019030560841823</c:v>
                </c:pt>
                <c:pt idx="6">
                  <c:v>9.3024302430243025E-2</c:v>
                </c:pt>
                <c:pt idx="7">
                  <c:v>8.4993956138836119E-2</c:v>
                </c:pt>
                <c:pt idx="8">
                  <c:v>8.8826891058812946E-2</c:v>
                </c:pt>
                <c:pt idx="9">
                  <c:v>9.7876295628661555E-2</c:v>
                </c:pt>
                <c:pt idx="10">
                  <c:v>9.3581147060738237E-2</c:v>
                </c:pt>
                <c:pt idx="11">
                  <c:v>9.0051207022677396E-2</c:v>
                </c:pt>
                <c:pt idx="12">
                  <c:v>8.4887069880248592E-2</c:v>
                </c:pt>
                <c:pt idx="13">
                  <c:v>8.1264981056212784E-2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106-4442-8BC8-F812026376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-10"/>
        <c:axId val="332813008"/>
        <c:axId val="332814184"/>
      </c:barChart>
      <c:catAx>
        <c:axId val="3328130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rgbClr val="474747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4184"/>
        <c:crosses val="autoZero"/>
        <c:auto val="1"/>
        <c:lblAlgn val="ctr"/>
        <c:lblOffset val="100"/>
        <c:noMultiLvlLbl val="0"/>
      </c:catAx>
      <c:valAx>
        <c:axId val="332814184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 w="6350">
            <a:solidFill>
              <a:srgbClr val="474747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3008"/>
        <c:crosses val="autoZero"/>
        <c:crossBetween val="between"/>
        <c:majorUnit val="4.0000000000000008E-2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0904486828856"/>
          <c:y val="2.8947720573031778E-2"/>
          <c:w val="0.36100400194537452"/>
          <c:h val="0.123020562316608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  <c:extLst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667263364358711"/>
          <c:y val="4.9277882775367272E-2"/>
          <c:w val="0.81298057030361892"/>
          <c:h val="0.43754369759275036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toks_poz</c:v>
                </c:pt>
              </c:strCache>
            </c:strRef>
          </c:tx>
          <c:spPr>
            <a:solidFill>
              <a:srgbClr val="004E8F"/>
            </a:solidFill>
            <a:ln w="12815">
              <a:noFill/>
              <a:prstDash val="solid"/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5F82-4643-9E62-0CC1A1072BAF}"/>
              </c:ext>
            </c:extLst>
          </c:dPt>
          <c:dPt>
            <c:idx val="3"/>
            <c:invertIfNegative val="0"/>
            <c:bubble3D val="0"/>
            <c:spPr>
              <a:solidFill>
                <a:srgbClr val="D71440"/>
              </a:solidFill>
              <a:ln w="12815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5-FE83-415A-BE23-06C38D14D98D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4925-4669-8D0C-9550684CCBB5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4925-4669-8D0C-9550684CCBB5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4925-4669-8D0C-9550684CCBB5}"/>
              </c:ext>
            </c:extLst>
          </c:dPt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Královéhradecký kraj</c:v>
                </c:pt>
                <c:pt idx="4">
                  <c:v>Pardubický kraj</c:v>
                </c:pt>
                <c:pt idx="5">
                  <c:v>Liberecký kraj</c:v>
                </c:pt>
                <c:pt idx="6">
                  <c:v>Jihomoravský kraj</c:v>
                </c:pt>
                <c:pt idx="7">
                  <c:v>Jihočeský kraj</c:v>
                </c:pt>
                <c:pt idx="8">
                  <c:v>Ústecký kraj</c:v>
                </c:pt>
                <c:pt idx="9">
                  <c:v>Kraj Vysočina</c:v>
                </c:pt>
                <c:pt idx="10">
                  <c:v>Karlovarský kraj</c:v>
                </c:pt>
                <c:pt idx="11">
                  <c:v>Zlínský kraj</c:v>
                </c:pt>
                <c:pt idx="12">
                  <c:v>Olomoucký kraj</c:v>
                </c:pt>
                <c:pt idx="13">
                  <c:v>Moravskoslezský kraj</c:v>
                </c:pt>
              </c:strCache>
            </c:strRef>
          </c:cat>
          <c:val>
            <c:numRef>
              <c:f>Sheet1!$B$2:$B$15</c:f>
              <c:numCache>
                <c:formatCode>#,#00%</c:formatCode>
                <c:ptCount val="14"/>
                <c:pt idx="0">
                  <c:v>7.080568720379149E-2</c:v>
                </c:pt>
                <c:pt idx="1">
                  <c:v>6.8800888873457089E-2</c:v>
                </c:pt>
                <c:pt idx="2" formatCode="_(* #\ #,#00,000_);_(* \(#\ #,#00,000\);_(* &quot;-&quot;??_);_(@_)">
                  <c:v>6.4000000000000001E-2</c:v>
                </c:pt>
                <c:pt idx="3" formatCode="_(* #\ #,#00,000_);_(* \(#\ #,#00,000\);_(* &quot;-&quot;??_);_(@_)">
                  <c:v>6.4000000000000001E-2</c:v>
                </c:pt>
                <c:pt idx="4" formatCode="0.00%">
                  <c:v>6.3E-2</c:v>
                </c:pt>
                <c:pt idx="5" formatCode="_(* #\ #,#00,000_);_(* \(#\ #,#00,000\);_(* &quot;-&quot;??_);_(@_)">
                  <c:v>6.0999999999999999E-2</c:v>
                </c:pt>
                <c:pt idx="6" formatCode="_(* #\ #,#00,000_);_(* \(#\ #,#00,000\);_(* &quot;-&quot;??_);_(@_)">
                  <c:v>6.0999999999999999E-2</c:v>
                </c:pt>
                <c:pt idx="7" formatCode="_(* #\ #,#00,000_);_(* \(#\ #,#00,000\);_(* &quot;-&quot;??_);_(@_)">
                  <c:v>0.06</c:v>
                </c:pt>
                <c:pt idx="8" formatCode="_(* #\ #,#00,000_);_(* \(#\ #,#00,000\);_(* &quot;-&quot;??_);_(@_)">
                  <c:v>0.06</c:v>
                </c:pt>
                <c:pt idx="9" formatCode="_(* #\ #,#00,000_);_(* \(#\ #,#00,000\);_(* &quot;-&quot;??_);_(@_)">
                  <c:v>0.06</c:v>
                </c:pt>
                <c:pt idx="10" formatCode="_(* #\ #,#00,000_);_(* \(#\ #,#00,000\);_(* &quot;-&quot;??_);_(@_)">
                  <c:v>5.8999999999999997E-2</c:v>
                </c:pt>
                <c:pt idx="11" formatCode="_(* #\ #,#00,000_);_(* \(#\ #,#00,000\);_(* &quot;-&quot;??_);_(@_)">
                  <c:v>5.8999999999999997E-2</c:v>
                </c:pt>
                <c:pt idx="12" formatCode="_(* #\ #,#00,000_);_(* \(#\ #,#00,000\);_(* &quot;-&quot;??_);_(@_)">
                  <c:v>5.6000000000000001E-2</c:v>
                </c:pt>
                <c:pt idx="13" formatCode="_(* #\ #,#00,000_);_(* \(#\ #,#00,000\);_(* &quot;-&quot;??_);_(@_)">
                  <c:v>5.6000000000000001E-2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4F-4DB7-8DA9-51106CB090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2657272"/>
        <c:axId val="356840520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MinOfTOKS_poz</c:v>
                </c:pt>
              </c:strCache>
            </c:strRef>
          </c:tx>
          <c:spPr>
            <a:ln w="28834">
              <a:noFill/>
            </a:ln>
          </c:spPr>
          <c:marker>
            <c:symbol val="dash"/>
            <c:size val="5"/>
            <c:spPr>
              <a:solidFill>
                <a:srgbClr val="0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Královéhradecký kraj</c:v>
                </c:pt>
                <c:pt idx="4">
                  <c:v>Pardubický kraj</c:v>
                </c:pt>
                <c:pt idx="5">
                  <c:v>Liberecký kraj</c:v>
                </c:pt>
                <c:pt idx="6">
                  <c:v>Jihomoravský kraj</c:v>
                </c:pt>
                <c:pt idx="7">
                  <c:v>Jihočeský kraj</c:v>
                </c:pt>
                <c:pt idx="8">
                  <c:v>Ústecký kraj</c:v>
                </c:pt>
                <c:pt idx="9">
                  <c:v>Kraj Vysočina</c:v>
                </c:pt>
                <c:pt idx="10">
                  <c:v>Karlovarský kraj</c:v>
                </c:pt>
                <c:pt idx="11">
                  <c:v>Zlínský kraj</c:v>
                </c:pt>
                <c:pt idx="12">
                  <c:v>Olomoucký kraj</c:v>
                </c:pt>
                <c:pt idx="13">
                  <c:v>Moravskoslezský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5.8306904122956901E-2</c:v>
                </c:pt>
                <c:pt idx="2">
                  <c:v>5.2125197999999998E-2</c:v>
                </c:pt>
                <c:pt idx="3">
                  <c:v>5.3783615E-2</c:v>
                </c:pt>
                <c:pt idx="4">
                  <c:v>4.9821031000000002E-2</c:v>
                </c:pt>
                <c:pt idx="5">
                  <c:v>4.9437436000000001E-2</c:v>
                </c:pt>
                <c:pt idx="6">
                  <c:v>4.9876285999999999E-2</c:v>
                </c:pt>
                <c:pt idx="7">
                  <c:v>4.6952224000000001E-2</c:v>
                </c:pt>
                <c:pt idx="8">
                  <c:v>5.0039713999999999E-2</c:v>
                </c:pt>
                <c:pt idx="9">
                  <c:v>4.6432616000000003E-2</c:v>
                </c:pt>
                <c:pt idx="10">
                  <c:v>5.1282051000000002E-2</c:v>
                </c:pt>
                <c:pt idx="11">
                  <c:v>5.1646655999999999E-2</c:v>
                </c:pt>
                <c:pt idx="12">
                  <c:v>3.9223781999999999E-2</c:v>
                </c:pt>
                <c:pt idx="13">
                  <c:v>4.5164340999999997E-2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64F-4DB7-8DA9-51106CB09087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MaxOfTOKS_poz</c:v>
                </c:pt>
              </c:strCache>
            </c:strRef>
          </c:tx>
          <c:spPr>
            <a:ln w="28834">
              <a:noFill/>
            </a:ln>
          </c:spPr>
          <c:marker>
            <c:symbol val="dash"/>
            <c:size val="5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Královéhradecký kraj</c:v>
                </c:pt>
                <c:pt idx="4">
                  <c:v>Pardubický kraj</c:v>
                </c:pt>
                <c:pt idx="5">
                  <c:v>Liberecký kraj</c:v>
                </c:pt>
                <c:pt idx="6">
                  <c:v>Jihomoravský kraj</c:v>
                </c:pt>
                <c:pt idx="7">
                  <c:v>Jihočeský kraj</c:v>
                </c:pt>
                <c:pt idx="8">
                  <c:v>Ústecký kraj</c:v>
                </c:pt>
                <c:pt idx="9">
                  <c:v>Kraj Vysočina</c:v>
                </c:pt>
                <c:pt idx="10">
                  <c:v>Karlovarský kraj</c:v>
                </c:pt>
                <c:pt idx="11">
                  <c:v>Zlínský kraj</c:v>
                </c:pt>
                <c:pt idx="12">
                  <c:v>Olomoucký kraj</c:v>
                </c:pt>
                <c:pt idx="13">
                  <c:v>Moravskoslezský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9.1954022988505746E-2</c:v>
                </c:pt>
                <c:pt idx="2">
                  <c:v>0.103389103</c:v>
                </c:pt>
                <c:pt idx="3">
                  <c:v>7.6740616999999997E-2</c:v>
                </c:pt>
                <c:pt idx="4">
                  <c:v>8.1323877000000003E-2</c:v>
                </c:pt>
                <c:pt idx="5">
                  <c:v>7.3609432000000002E-2</c:v>
                </c:pt>
                <c:pt idx="6">
                  <c:v>7.3054790999999994E-2</c:v>
                </c:pt>
                <c:pt idx="7">
                  <c:v>9.8469388000000005E-2</c:v>
                </c:pt>
                <c:pt idx="8">
                  <c:v>7.3728952E-2</c:v>
                </c:pt>
                <c:pt idx="9">
                  <c:v>6.9943019999999995E-2</c:v>
                </c:pt>
                <c:pt idx="10">
                  <c:v>7.0576783000000004E-2</c:v>
                </c:pt>
                <c:pt idx="11">
                  <c:v>7.1225340999999998E-2</c:v>
                </c:pt>
                <c:pt idx="12">
                  <c:v>6.6400455999999997E-2</c:v>
                </c:pt>
                <c:pt idx="13">
                  <c:v>7.2738203000000001E-2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64F-4DB7-8DA9-51106CB090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352657272"/>
        <c:axId val="356840520"/>
      </c:lineChart>
      <c:catAx>
        <c:axId val="3526572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684052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840520"/>
        <c:scaling>
          <c:orientation val="minMax"/>
          <c:max val="0.12000000000000001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2657272"/>
        <c:crosses val="autoZero"/>
        <c:crossBetween val="between"/>
        <c:majorUnit val="4.0000000000000008E-2"/>
      </c:valAx>
      <c:spPr>
        <a:noFill/>
        <a:ln w="2538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1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743879615398571"/>
          <c:y val="6.2937062937062943E-2"/>
          <c:w val="0.81510441219694973"/>
          <c:h val="0.3621678966789668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poz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FDD0-4704-8A98-9296DBFCA69E}"/>
              </c:ext>
            </c:extLst>
          </c:dPt>
          <c:dPt>
            <c:idx val="6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FE10-416D-AD0A-FAADDED7B3D1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D21-49D6-BCE6-C4EE0CED9CD0}"/>
              </c:ext>
            </c:extLst>
          </c:dPt>
          <c:cat>
            <c:strRef>
              <c:f>Sheet1!$A$2:$A$15</c:f>
              <c:strCache>
                <c:ptCount val="14"/>
                <c:pt idx="0">
                  <c:v>Liberecký kraj</c:v>
                </c:pt>
                <c:pt idx="1">
                  <c:v>Karlovarský kraj</c:v>
                </c:pt>
                <c:pt idx="2">
                  <c:v>Hlavní město Praha</c:v>
                </c:pt>
                <c:pt idx="3">
                  <c:v>Kraj Vysočina</c:v>
                </c:pt>
                <c:pt idx="4">
                  <c:v>Plzeňský kraj</c:v>
                </c:pt>
                <c:pt idx="5">
                  <c:v>Pardubický kraj</c:v>
                </c:pt>
                <c:pt idx="6">
                  <c:v>Královéhradecký kraj</c:v>
                </c:pt>
                <c:pt idx="7">
                  <c:v>Moravskoslezský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Středočeský kraj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Ústecký kraj</c:v>
                </c:pt>
              </c:strCache>
            </c:strRef>
          </c:cat>
          <c:val>
            <c:numRef>
              <c:f>Sheet1!$B$2:$B$15</c:f>
              <c:numCache>
                <c:formatCode>#,#00</c:formatCode>
                <c:ptCount val="14"/>
                <c:pt idx="0">
                  <c:v>52.243539873849507</c:v>
                </c:pt>
                <c:pt idx="1">
                  <c:v>49.803519562617467</c:v>
                </c:pt>
                <c:pt idx="2">
                  <c:v>44.009602869783983</c:v>
                </c:pt>
                <c:pt idx="3">
                  <c:v>38.054293451968292</c:v>
                </c:pt>
                <c:pt idx="4">
                  <c:v>37.287253054686502</c:v>
                </c:pt>
                <c:pt idx="5">
                  <c:v>36.575419916842208</c:v>
                </c:pt>
                <c:pt idx="6">
                  <c:v>34.569138276553105</c:v>
                </c:pt>
                <c:pt idx="7">
                  <c:v>33.659240262862639</c:v>
                </c:pt>
                <c:pt idx="8">
                  <c:v>25.660897270300527</c:v>
                </c:pt>
                <c:pt idx="9">
                  <c:v>21.979509681735106</c:v>
                </c:pt>
                <c:pt idx="10">
                  <c:v>18.033654615507714</c:v>
                </c:pt>
                <c:pt idx="11">
                  <c:v>14.070796460176991</c:v>
                </c:pt>
                <c:pt idx="12">
                  <c:v>11.919719081215169</c:v>
                </c:pt>
                <c:pt idx="13">
                  <c:v>11.890377149908733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D0-4704-8A98-9296DBFCA6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442407368"/>
        <c:axId val="442405408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Liberecký kraj</c:v>
                </c:pt>
                <c:pt idx="1">
                  <c:v>Karlovarský kraj</c:v>
                </c:pt>
                <c:pt idx="2">
                  <c:v>Hlavní město Praha</c:v>
                </c:pt>
                <c:pt idx="3">
                  <c:v>Kraj Vysočina</c:v>
                </c:pt>
                <c:pt idx="4">
                  <c:v>Plzeňský kraj</c:v>
                </c:pt>
                <c:pt idx="5">
                  <c:v>Pardubický kraj</c:v>
                </c:pt>
                <c:pt idx="6">
                  <c:v>Královéhradecký kraj</c:v>
                </c:pt>
                <c:pt idx="7">
                  <c:v>Moravskoslezský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Středočeský kraj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Ústecký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27.594136246047722</c:v>
                </c:pt>
                <c:pt idx="1">
                  <c:v>18.242755928895676</c:v>
                </c:pt>
                <c:pt idx="3">
                  <c:v>6.8412051045915003</c:v>
                </c:pt>
                <c:pt idx="4">
                  <c:v>18.054845852495319</c:v>
                </c:pt>
                <c:pt idx="5">
                  <c:v>11.928429423459248</c:v>
                </c:pt>
                <c:pt idx="6">
                  <c:v>13.512664194582369</c:v>
                </c:pt>
                <c:pt idx="7">
                  <c:v>5.4046750439129854</c:v>
                </c:pt>
                <c:pt idx="8">
                  <c:v>8.2256169212690953</c:v>
                </c:pt>
                <c:pt idx="9">
                  <c:v>8.8020420737611111</c:v>
                </c:pt>
                <c:pt idx="10">
                  <c:v>6.308982413711524</c:v>
                </c:pt>
                <c:pt idx="11">
                  <c:v>2.5728850081206689</c:v>
                </c:pt>
                <c:pt idx="12">
                  <c:v>7.2617121042366923</c:v>
                </c:pt>
                <c:pt idx="13">
                  <c:v>1.9447685725398678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DD0-4704-8A98-9296DBFCA69E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>
                    <a:alpha val="69000"/>
                  </a:schemeClr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Liberecký kraj</c:v>
                </c:pt>
                <c:pt idx="1">
                  <c:v>Karlovarský kraj</c:v>
                </c:pt>
                <c:pt idx="2">
                  <c:v>Hlavní město Praha</c:v>
                </c:pt>
                <c:pt idx="3">
                  <c:v>Kraj Vysočina</c:v>
                </c:pt>
                <c:pt idx="4">
                  <c:v>Plzeňský kraj</c:v>
                </c:pt>
                <c:pt idx="5">
                  <c:v>Pardubický kraj</c:v>
                </c:pt>
                <c:pt idx="6">
                  <c:v>Královéhradecký kraj</c:v>
                </c:pt>
                <c:pt idx="7">
                  <c:v>Moravskoslezský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Středočeský kraj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Ústecký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76.205287713841372</c:v>
                </c:pt>
                <c:pt idx="1">
                  <c:v>75.416887796430274</c:v>
                </c:pt>
                <c:pt idx="3">
                  <c:v>90.300324675324603</c:v>
                </c:pt>
                <c:pt idx="4">
                  <c:v>56.436894566895965</c:v>
                </c:pt>
                <c:pt idx="5">
                  <c:v>50.745950229347322</c:v>
                </c:pt>
                <c:pt idx="6">
                  <c:v>61.255040938531096</c:v>
                </c:pt>
                <c:pt idx="7">
                  <c:v>60.795049373315443</c:v>
                </c:pt>
                <c:pt idx="8">
                  <c:v>49.575070821529749</c:v>
                </c:pt>
                <c:pt idx="9">
                  <c:v>60.140496285439944</c:v>
                </c:pt>
                <c:pt idx="10">
                  <c:v>38.315863648374879</c:v>
                </c:pt>
                <c:pt idx="11">
                  <c:v>37.472010236256459</c:v>
                </c:pt>
                <c:pt idx="12">
                  <c:v>21.849054248080403</c:v>
                </c:pt>
                <c:pt idx="13">
                  <c:v>31.108969022477325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DD0-4704-8A98-9296DBFCA6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442407368"/>
        <c:axId val="442405408"/>
      </c:lineChart>
      <c:catAx>
        <c:axId val="4424073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accent6">
                    <a:lumMod val="25000"/>
                  </a:schemeClr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42405408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2405408"/>
        <c:scaling>
          <c:orientation val="minMax"/>
          <c:max val="100"/>
          <c:min val="0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accent6">
                    <a:lumMod val="25000"/>
                  </a:schemeClr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42407368"/>
        <c:crosses val="autoZero"/>
        <c:crossBetween val="between"/>
        <c:majorUnit val="20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Královéhradecký kraj</c:v>
                </c:pt>
              </c:strCache>
            </c:strRef>
          </c:tx>
          <c:spPr>
            <a:ln w="25400">
              <a:solidFill>
                <a:srgbClr val="DA2B46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DA2B46"/>
              </a:solidFill>
              <a:ln>
                <a:solidFill>
                  <a:srgbClr val="DA2B46"/>
                </a:solidFill>
              </a:ln>
            </c:spPr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Sheet1!$B$2:$AL$2</c:f>
              <c:numCache>
                <c:formatCode>General</c:formatCode>
                <c:ptCount val="37"/>
                <c:pt idx="0">
                  <c:v>27.041980896263759</c:v>
                </c:pt>
                <c:pt idx="1">
                  <c:v>30.848457398815277</c:v>
                </c:pt>
                <c:pt idx="2">
                  <c:v>34.108056465798192</c:v>
                </c:pt>
                <c:pt idx="3">
                  <c:v>31.825040943451548</c:v>
                </c:pt>
                <c:pt idx="4">
                  <c:v>34.538172733812694</c:v>
                </c:pt>
                <c:pt idx="5">
                  <c:v>33.130075841011454</c:v>
                </c:pt>
                <c:pt idx="6">
                  <c:v>36.580052036917166</c:v>
                </c:pt>
                <c:pt idx="7">
                  <c:v>28.874573158483745</c:v>
                </c:pt>
                <c:pt idx="8">
                  <c:v>37.503992649935221</c:v>
                </c:pt>
                <c:pt idx="9">
                  <c:v>37.888038153793111</c:v>
                </c:pt>
                <c:pt idx="10">
                  <c:v>31.071629985380167</c:v>
                </c:pt>
                <c:pt idx="11">
                  <c:v>40.145609209619757</c:v>
                </c:pt>
                <c:pt idx="12">
                  <c:v>38.652857602150107</c:v>
                </c:pt>
                <c:pt idx="13">
                  <c:v>38.233676294218959</c:v>
                </c:pt>
                <c:pt idx="14">
                  <c:v>35.887087321037953</c:v>
                </c:pt>
                <c:pt idx="15">
                  <c:v>37.894987575857648</c:v>
                </c:pt>
                <c:pt idx="16">
                  <c:v>37.385068006508973</c:v>
                </c:pt>
                <c:pt idx="17">
                  <c:v>38.138549578306936</c:v>
                </c:pt>
                <c:pt idx="18">
                  <c:v>41.247483089436486</c:v>
                </c:pt>
                <c:pt idx="19">
                  <c:v>38.577242324849358</c:v>
                </c:pt>
                <c:pt idx="20">
                  <c:v>35.008353029310882</c:v>
                </c:pt>
                <c:pt idx="21">
                  <c:v>34.692202064821743</c:v>
                </c:pt>
                <c:pt idx="22">
                  <c:v>35.538675191088721</c:v>
                </c:pt>
                <c:pt idx="23">
                  <c:v>39.43620828160374</c:v>
                </c:pt>
                <c:pt idx="24">
                  <c:v>40.768197149882539</c:v>
                </c:pt>
                <c:pt idx="25">
                  <c:v>35.958813468674762</c:v>
                </c:pt>
                <c:pt idx="26">
                  <c:v>35.875452085328945</c:v>
                </c:pt>
                <c:pt idx="27">
                  <c:v>33.422763444942355</c:v>
                </c:pt>
                <c:pt idx="28">
                  <c:v>34.506867950707573</c:v>
                </c:pt>
                <c:pt idx="29">
                  <c:v>39.31391802867752</c:v>
                </c:pt>
                <c:pt idx="30" formatCode="0.00">
                  <c:v>33.375669317476586</c:v>
                </c:pt>
                <c:pt idx="31">
                  <c:v>32.849020846494</c:v>
                </c:pt>
                <c:pt idx="32">
                  <c:v>33.978564586383271</c:v>
                </c:pt>
                <c:pt idx="33">
                  <c:v>30.794144765085964</c:v>
                </c:pt>
                <c:pt idx="34">
                  <c:v>30.268428397948274</c:v>
                </c:pt>
                <c:pt idx="35">
                  <c:v>34.828668347633645</c:v>
                </c:pt>
                <c:pt idx="36">
                  <c:v>29.754507172831961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0DB-4493-AAE1-4F4E5B4E6C4C}"/>
            </c:ext>
          </c:extLst>
        </c:ser>
        <c:ser>
          <c:idx val="3"/>
          <c:order val="1"/>
          <c:tx>
            <c:strRef>
              <c:f>Sheet1!$A$3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Sheet1!$B$3:$AL$3</c:f>
              <c:numCache>
                <c:formatCode>General</c:formatCode>
                <c:ptCount val="37"/>
                <c:pt idx="0">
                  <c:v>26.751707102379896</c:v>
                </c:pt>
                <c:pt idx="1">
                  <c:v>29.994766437098054</c:v>
                </c:pt>
                <c:pt idx="2">
                  <c:v>32.166845941929544</c:v>
                </c:pt>
                <c:pt idx="3">
                  <c:v>32.479461146953</c:v>
                </c:pt>
                <c:pt idx="4">
                  <c:v>32.165977994755124</c:v>
                </c:pt>
                <c:pt idx="5">
                  <c:v>33.084034511454412</c:v>
                </c:pt>
                <c:pt idx="6">
                  <c:v>34.831385833824996</c:v>
                </c:pt>
                <c:pt idx="7">
                  <c:v>34.187426332280531</c:v>
                </c:pt>
                <c:pt idx="8">
                  <c:v>36.60552902810727</c:v>
                </c:pt>
                <c:pt idx="9">
                  <c:v>37.540084172782052</c:v>
                </c:pt>
                <c:pt idx="10">
                  <c:v>37.721683647375116</c:v>
                </c:pt>
                <c:pt idx="11">
                  <c:v>39.937210207861682</c:v>
                </c:pt>
                <c:pt idx="12">
                  <c:v>39.078071532061024</c:v>
                </c:pt>
                <c:pt idx="13">
                  <c:v>39.155492024815196</c:v>
                </c:pt>
                <c:pt idx="14">
                  <c:v>41.253223391816036</c:v>
                </c:pt>
                <c:pt idx="15">
                  <c:v>40.858566151819048</c:v>
                </c:pt>
                <c:pt idx="16">
                  <c:v>40.36701410024456</c:v>
                </c:pt>
                <c:pt idx="17">
                  <c:v>41.431951925348336</c:v>
                </c:pt>
                <c:pt idx="18">
                  <c:v>41.262977366654674</c:v>
                </c:pt>
                <c:pt idx="19">
                  <c:v>42.099493677976703</c:v>
                </c:pt>
                <c:pt idx="20">
                  <c:v>42.209771075267632</c:v>
                </c:pt>
                <c:pt idx="21">
                  <c:v>42.311411992263054</c:v>
                </c:pt>
                <c:pt idx="22">
                  <c:v>43.124178616250099</c:v>
                </c:pt>
                <c:pt idx="23">
                  <c:v>44.816275326415301</c:v>
                </c:pt>
                <c:pt idx="24">
                  <c:v>44.058331781282178</c:v>
                </c:pt>
                <c:pt idx="25">
                  <c:v>40.990446441169375</c:v>
                </c:pt>
                <c:pt idx="26">
                  <c:v>40.110470352245514</c:v>
                </c:pt>
                <c:pt idx="27">
                  <c:v>37.25773391022436</c:v>
                </c:pt>
                <c:pt idx="28">
                  <c:v>37.000133848631386</c:v>
                </c:pt>
                <c:pt idx="29">
                  <c:v>36.458112916637596</c:v>
                </c:pt>
                <c:pt idx="30" formatCode="0.00">
                  <c:v>36.226210147959826</c:v>
                </c:pt>
                <c:pt idx="31">
                  <c:v>34.296584669883941</c:v>
                </c:pt>
                <c:pt idx="32">
                  <c:v>34.455242725338337</c:v>
                </c:pt>
                <c:pt idx="33">
                  <c:v>33.042458846059908</c:v>
                </c:pt>
                <c:pt idx="34">
                  <c:v>32.627751089974964</c:v>
                </c:pt>
                <c:pt idx="35">
                  <c:v>32.960439315705237</c:v>
                </c:pt>
                <c:pt idx="36">
                  <c:v>32.180867073710466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0DB-4493-AAE1-4F4E5B4E6C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6622544"/>
        <c:axId val="506627248"/>
      </c:lineChart>
      <c:catAx>
        <c:axId val="5066225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506627248"/>
        <c:crosses val="autoZero"/>
        <c:auto val="1"/>
        <c:lblAlgn val="ctr"/>
        <c:lblOffset val="100"/>
        <c:tickLblSkip val="3"/>
        <c:tickMarkSkip val="1"/>
        <c:noMultiLvlLbl val="0"/>
      </c:catAx>
      <c:valAx>
        <c:axId val="506627248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506622544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Královéhradecký kraj</c:v>
                </c:pt>
              </c:strCache>
            </c:strRef>
          </c:tx>
          <c:spPr>
            <a:ln w="25400">
              <a:solidFill>
                <a:srgbClr val="DA2B46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DA2B46"/>
              </a:solidFill>
              <a:ln>
                <a:solidFill>
                  <a:srgbClr val="DA2B46"/>
                </a:solidFill>
              </a:ln>
            </c:spPr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40"/>
                <c:pt idx="0">
                  <c:v>39.08890574373816</c:v>
                </c:pt>
                <c:pt idx="1">
                  <c:v>42.671256356053249</c:v>
                </c:pt>
                <c:pt idx="2">
                  <c:v>42.012468446143934</c:v>
                </c:pt>
                <c:pt idx="3">
                  <c:v>40.562971344395635</c:v>
                </c:pt>
                <c:pt idx="4">
                  <c:v>38.872622618160293</c:v>
                </c:pt>
                <c:pt idx="5">
                  <c:v>47.858424779235158</c:v>
                </c:pt>
                <c:pt idx="6">
                  <c:v>40.58586682114327</c:v>
                </c:pt>
                <c:pt idx="7">
                  <c:v>43.843794403026472</c:v>
                </c:pt>
                <c:pt idx="8">
                  <c:v>43.874965302961115</c:v>
                </c:pt>
                <c:pt idx="9">
                  <c:v>46.800948929585189</c:v>
                </c:pt>
                <c:pt idx="10">
                  <c:v>38.73855777784155</c:v>
                </c:pt>
                <c:pt idx="11">
                  <c:v>52.218477804455262</c:v>
                </c:pt>
                <c:pt idx="12">
                  <c:v>50.816657808168017</c:v>
                </c:pt>
                <c:pt idx="13">
                  <c:v>46.338037781665228</c:v>
                </c:pt>
                <c:pt idx="14">
                  <c:v>56.059184031451011</c:v>
                </c:pt>
                <c:pt idx="15">
                  <c:v>54.908732294643151</c:v>
                </c:pt>
                <c:pt idx="16">
                  <c:v>56.8094718522593</c:v>
                </c:pt>
                <c:pt idx="17">
                  <c:v>56.986530620341668</c:v>
                </c:pt>
                <c:pt idx="18">
                  <c:v>59.368813868843645</c:v>
                </c:pt>
                <c:pt idx="19">
                  <c:v>63.392071837123915</c:v>
                </c:pt>
                <c:pt idx="20">
                  <c:v>64.16675402985291</c:v>
                </c:pt>
                <c:pt idx="21">
                  <c:v>71.821275379413521</c:v>
                </c:pt>
                <c:pt idx="22">
                  <c:v>65.01985912967568</c:v>
                </c:pt>
                <c:pt idx="23">
                  <c:v>64.212212292103899</c:v>
                </c:pt>
                <c:pt idx="24">
                  <c:v>65.025174550817724</c:v>
                </c:pt>
                <c:pt idx="25">
                  <c:v>64.698613809417935</c:v>
                </c:pt>
                <c:pt idx="26">
                  <c:v>72.847440297962464</c:v>
                </c:pt>
                <c:pt idx="27">
                  <c:v>75.68624941727073</c:v>
                </c:pt>
                <c:pt idx="28">
                  <c:v>72.100158985413856</c:v>
                </c:pt>
                <c:pt idx="29">
                  <c:v>71.204577489155412</c:v>
                </c:pt>
                <c:pt idx="30" formatCode="0.00">
                  <c:v>73.566408669574201</c:v>
                </c:pt>
                <c:pt idx="31">
                  <c:v>81.118239318679059</c:v>
                </c:pt>
                <c:pt idx="32">
                  <c:v>84.759364557240517</c:v>
                </c:pt>
                <c:pt idx="33">
                  <c:v>81.003651478632364</c:v>
                </c:pt>
                <c:pt idx="34">
                  <c:v>75.805432722678461</c:v>
                </c:pt>
                <c:pt idx="35">
                  <c:v>73.198503497261839</c:v>
                </c:pt>
                <c:pt idx="36">
                  <c:v>75.898509744535403</c:v>
                </c:pt>
                <c:pt idx="37">
                  <c:v>82.830369927319524</c:v>
                </c:pt>
                <c:pt idx="38">
                  <c:v>75.099316124585044</c:v>
                </c:pt>
                <c:pt idx="39">
                  <c:v>71.664819105296488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0DB-4493-AAE1-4F4E5B4E6C4C}"/>
            </c:ext>
          </c:extLst>
        </c:ser>
        <c:ser>
          <c:idx val="3"/>
          <c:order val="1"/>
          <c:tx>
            <c:strRef>
              <c:f>Sheet1!$A$3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40"/>
                <c:pt idx="0">
                  <c:v>36.788376674211314</c:v>
                </c:pt>
                <c:pt idx="1">
                  <c:v>39.234543693200472</c:v>
                </c:pt>
                <c:pt idx="2">
                  <c:v>38.708105116594957</c:v>
                </c:pt>
                <c:pt idx="3">
                  <c:v>40.896732702263947</c:v>
                </c:pt>
                <c:pt idx="4">
                  <c:v>41.771495562142377</c:v>
                </c:pt>
                <c:pt idx="5">
                  <c:v>43.066756087914705</c:v>
                </c:pt>
                <c:pt idx="6">
                  <c:v>44.284011873886726</c:v>
                </c:pt>
                <c:pt idx="7">
                  <c:v>44.22338129844492</c:v>
                </c:pt>
                <c:pt idx="8">
                  <c:v>47.164816226940424</c:v>
                </c:pt>
                <c:pt idx="9">
                  <c:v>48.056291695793526</c:v>
                </c:pt>
                <c:pt idx="10">
                  <c:v>48.691475773985751</c:v>
                </c:pt>
                <c:pt idx="11">
                  <c:v>53.281273853098369</c:v>
                </c:pt>
                <c:pt idx="12">
                  <c:v>53.443955308192024</c:v>
                </c:pt>
                <c:pt idx="13">
                  <c:v>52.215919727793995</c:v>
                </c:pt>
                <c:pt idx="14">
                  <c:v>58.804801622554663</c:v>
                </c:pt>
                <c:pt idx="15">
                  <c:v>59.227702165780002</c:v>
                </c:pt>
                <c:pt idx="16">
                  <c:v>60.674072685177165</c:v>
                </c:pt>
                <c:pt idx="17">
                  <c:v>62.199102529546266</c:v>
                </c:pt>
                <c:pt idx="18">
                  <c:v>64.912945892939717</c:v>
                </c:pt>
                <c:pt idx="19">
                  <c:v>67.142636805546061</c:v>
                </c:pt>
                <c:pt idx="20">
                  <c:v>70.314943007530729</c:v>
                </c:pt>
                <c:pt idx="21">
                  <c:v>71.219432686514153</c:v>
                </c:pt>
                <c:pt idx="22">
                  <c:v>71.926046487021409</c:v>
                </c:pt>
                <c:pt idx="23">
                  <c:v>72.932565704775172</c:v>
                </c:pt>
                <c:pt idx="24">
                  <c:v>75.40938198343693</c:v>
                </c:pt>
                <c:pt idx="25">
                  <c:v>79.641015475884473</c:v>
                </c:pt>
                <c:pt idx="26">
                  <c:v>77.624690356492295</c:v>
                </c:pt>
                <c:pt idx="27">
                  <c:v>78.740674344266139</c:v>
                </c:pt>
                <c:pt idx="28">
                  <c:v>78.482780885690687</c:v>
                </c:pt>
                <c:pt idx="29">
                  <c:v>75.837814998199022</c:v>
                </c:pt>
                <c:pt idx="30" formatCode="0.00">
                  <c:v>76.094513745401031</c:v>
                </c:pt>
                <c:pt idx="31">
                  <c:v>78.353224620631167</c:v>
                </c:pt>
                <c:pt idx="32">
                  <c:v>78.082316604730764</c:v>
                </c:pt>
                <c:pt idx="33">
                  <c:v>78.518646562165941</c:v>
                </c:pt>
                <c:pt idx="34">
                  <c:v>77.357852088738213</c:v>
                </c:pt>
                <c:pt idx="35">
                  <c:v>75.152584105142822</c:v>
                </c:pt>
                <c:pt idx="36">
                  <c:v>76.550424381053276</c:v>
                </c:pt>
                <c:pt idx="37">
                  <c:v>79.156026304770364</c:v>
                </c:pt>
                <c:pt idx="38">
                  <c:v>75.405897139527085</c:v>
                </c:pt>
                <c:pt idx="39">
                  <c:v>72.028352479687243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0DB-4493-AAE1-4F4E5B4E6C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6616272"/>
        <c:axId val="506617056"/>
      </c:lineChart>
      <c:catAx>
        <c:axId val="5066162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506617056"/>
        <c:crosses val="autoZero"/>
        <c:auto val="1"/>
        <c:lblAlgn val="ctr"/>
        <c:lblOffset val="100"/>
        <c:tickLblSkip val="3"/>
        <c:tickMarkSkip val="1"/>
        <c:noMultiLvlLbl val="0"/>
      </c:catAx>
      <c:valAx>
        <c:axId val="506617056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506616272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151715445485832"/>
          <c:y val="5.6424609471676684E-2"/>
          <c:w val="0.82618219526398162"/>
          <c:h val="0.68666068386911605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std1</c:v>
                </c:pt>
              </c:strCache>
            </c:strRef>
          </c:tx>
          <c:spPr>
            <a:solidFill>
              <a:srgbClr val="037BC1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39"/>
                <c:pt idx="4">
                  <c:v>30.078740159999999</c:v>
                </c:pt>
                <c:pt idx="5">
                  <c:v>29.674174499999999</c:v>
                </c:pt>
                <c:pt idx="6">
                  <c:v>31.684901530000001</c:v>
                </c:pt>
                <c:pt idx="7">
                  <c:v>30.05946278</c:v>
                </c:pt>
                <c:pt idx="8">
                  <c:v>29.390464699999999</c:v>
                </c:pt>
                <c:pt idx="9">
                  <c:v>30.93867831</c:v>
                </c:pt>
                <c:pt idx="10">
                  <c:v>31.551286699999999</c:v>
                </c:pt>
                <c:pt idx="11">
                  <c:v>30.877573129999998</c:v>
                </c:pt>
                <c:pt idx="12">
                  <c:v>28.44206247</c:v>
                </c:pt>
                <c:pt idx="13">
                  <c:v>29.561200920000001</c:v>
                </c:pt>
                <c:pt idx="14">
                  <c:v>30.011454749999999</c:v>
                </c:pt>
                <c:pt idx="15">
                  <c:v>28.350350989999999</c:v>
                </c:pt>
                <c:pt idx="16">
                  <c:v>29.289158499999999</c:v>
                </c:pt>
                <c:pt idx="17">
                  <c:v>19.042648369999998</c:v>
                </c:pt>
                <c:pt idx="18">
                  <c:v>18.842044470000001</c:v>
                </c:pt>
                <c:pt idx="19">
                  <c:v>18.316080060000001</c:v>
                </c:pt>
                <c:pt idx="20">
                  <c:v>17.812329510000001</c:v>
                </c:pt>
                <c:pt idx="21">
                  <c:v>18.739859379999999</c:v>
                </c:pt>
                <c:pt idx="22">
                  <c:v>16.057127600000001</c:v>
                </c:pt>
                <c:pt idx="23">
                  <c:v>16.342412450000001</c:v>
                </c:pt>
                <c:pt idx="24">
                  <c:v>17.934515019999999</c:v>
                </c:pt>
                <c:pt idx="25">
                  <c:v>17.31279202</c:v>
                </c:pt>
                <c:pt idx="26">
                  <c:v>18.116212520000001</c:v>
                </c:pt>
                <c:pt idx="27">
                  <c:v>19.68376494</c:v>
                </c:pt>
                <c:pt idx="28">
                  <c:v>19.79193424</c:v>
                </c:pt>
                <c:pt idx="29">
                  <c:v>18.854232970000002</c:v>
                </c:pt>
                <c:pt idx="30">
                  <c:v>20.15418502</c:v>
                </c:pt>
                <c:pt idx="31">
                  <c:v>21.118164060000002</c:v>
                </c:pt>
                <c:pt idx="32">
                  <c:v>23.456042629999999</c:v>
                </c:pt>
                <c:pt idx="33">
                  <c:v>25.369458130000002</c:v>
                </c:pt>
                <c:pt idx="34">
                  <c:v>24.271967589999999</c:v>
                </c:pt>
                <c:pt idx="35">
                  <c:v>23.402933130000001</c:v>
                </c:pt>
                <c:pt idx="36">
                  <c:v>25.159044529999999</c:v>
                </c:pt>
                <c:pt idx="37">
                  <c:v>24.515723269999999</c:v>
                </c:pt>
                <c:pt idx="38">
                  <c:v>23.679369250000001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DA7-4570-89D4-EE75504F90B8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std2</c:v>
                </c:pt>
              </c:strCache>
            </c:strRef>
          </c:tx>
          <c:spPr>
            <a:solidFill>
              <a:srgbClr val="8CC841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39"/>
                <c:pt idx="4">
                  <c:v>13.925759279999999</c:v>
                </c:pt>
                <c:pt idx="5">
                  <c:v>13.448502080000001</c:v>
                </c:pt>
                <c:pt idx="6">
                  <c:v>13.916849020000001</c:v>
                </c:pt>
                <c:pt idx="7">
                  <c:v>14.353085910000001</c:v>
                </c:pt>
                <c:pt idx="8">
                  <c:v>14.846107419999999</c:v>
                </c:pt>
                <c:pt idx="9">
                  <c:v>13.81226434</c:v>
                </c:pt>
                <c:pt idx="10">
                  <c:v>14.878579200000001</c:v>
                </c:pt>
                <c:pt idx="11">
                  <c:v>14.55399061</c:v>
                </c:pt>
                <c:pt idx="12">
                  <c:v>14.76621697</c:v>
                </c:pt>
                <c:pt idx="13">
                  <c:v>15.09402837</c:v>
                </c:pt>
                <c:pt idx="14">
                  <c:v>15.82392407</c:v>
                </c:pt>
                <c:pt idx="15">
                  <c:v>15.20421187</c:v>
                </c:pt>
                <c:pt idx="16">
                  <c:v>16.036708659999999</c:v>
                </c:pt>
                <c:pt idx="17">
                  <c:v>23.844318520000002</c:v>
                </c:pt>
                <c:pt idx="18">
                  <c:v>23.76552122</c:v>
                </c:pt>
                <c:pt idx="19">
                  <c:v>24.803312630000001</c:v>
                </c:pt>
                <c:pt idx="20">
                  <c:v>24.52264048</c:v>
                </c:pt>
                <c:pt idx="21">
                  <c:v>25.33802055</c:v>
                </c:pt>
                <c:pt idx="22">
                  <c:v>27.122263749999998</c:v>
                </c:pt>
                <c:pt idx="23">
                  <c:v>27.120622569999998</c:v>
                </c:pt>
                <c:pt idx="24">
                  <c:v>24.950763169999998</c:v>
                </c:pt>
                <c:pt idx="25">
                  <c:v>25.53352696</c:v>
                </c:pt>
                <c:pt idx="26">
                  <c:v>23.864626099999999</c:v>
                </c:pt>
                <c:pt idx="27">
                  <c:v>25.323705180000001</c:v>
                </c:pt>
                <c:pt idx="28">
                  <c:v>24.08168508</c:v>
                </c:pt>
                <c:pt idx="29">
                  <c:v>24.353914700000001</c:v>
                </c:pt>
                <c:pt idx="30">
                  <c:v>25.28144885</c:v>
                </c:pt>
                <c:pt idx="31">
                  <c:v>23.87695313</c:v>
                </c:pt>
                <c:pt idx="32">
                  <c:v>23.988859290000001</c:v>
                </c:pt>
                <c:pt idx="33">
                  <c:v>24.310344829999998</c:v>
                </c:pt>
                <c:pt idx="34">
                  <c:v>24.347936189999999</c:v>
                </c:pt>
                <c:pt idx="35">
                  <c:v>24.906785979999999</c:v>
                </c:pt>
                <c:pt idx="36">
                  <c:v>23.166486620000001</c:v>
                </c:pt>
                <c:pt idx="37">
                  <c:v>22.5408805</c:v>
                </c:pt>
                <c:pt idx="38">
                  <c:v>22.22076216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DA7-4570-89D4-EE75504F90B8}"/>
            </c:ext>
          </c:extLst>
        </c:ser>
        <c:ser>
          <c:idx val="5"/>
          <c:order val="2"/>
          <c:tx>
            <c:strRef>
              <c:f>Sheet1!$A$4</c:f>
              <c:strCache>
                <c:ptCount val="1"/>
                <c:pt idx="0">
                  <c:v>std3</c:v>
                </c:pt>
              </c:strCache>
            </c:strRef>
          </c:tx>
          <c:spPr>
            <a:solidFill>
              <a:srgbClr val="FFC000"/>
            </a:solidFill>
            <a:ln w="11651">
              <a:solidFill>
                <a:srgbClr val="333333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Sheet1!$B$4:$AO$4</c:f>
              <c:numCache>
                <c:formatCode>General</c:formatCode>
                <c:ptCount val="39"/>
                <c:pt idx="4">
                  <c:v>13.94825647</c:v>
                </c:pt>
                <c:pt idx="5">
                  <c:v>15.85392521</c:v>
                </c:pt>
                <c:pt idx="6">
                  <c:v>14.26695842</c:v>
                </c:pt>
                <c:pt idx="7">
                  <c:v>14.435103549999999</c:v>
                </c:pt>
                <c:pt idx="8">
                  <c:v>14.48400724</c:v>
                </c:pt>
                <c:pt idx="9">
                  <c:v>14.36793014</c:v>
                </c:pt>
                <c:pt idx="10">
                  <c:v>13.39253353</c:v>
                </c:pt>
                <c:pt idx="11">
                  <c:v>13.34416757</c:v>
                </c:pt>
                <c:pt idx="12">
                  <c:v>14.359637770000001</c:v>
                </c:pt>
                <c:pt idx="13">
                  <c:v>13.41141537</c:v>
                </c:pt>
                <c:pt idx="14">
                  <c:v>13.8111602</c:v>
                </c:pt>
                <c:pt idx="15">
                  <c:v>13.959795789999999</c:v>
                </c:pt>
                <c:pt idx="16">
                  <c:v>13.765748950000001</c:v>
                </c:pt>
                <c:pt idx="17">
                  <c:v>15.35937966</c:v>
                </c:pt>
                <c:pt idx="18">
                  <c:v>15.14582732</c:v>
                </c:pt>
                <c:pt idx="19">
                  <c:v>15.00345066</c:v>
                </c:pt>
                <c:pt idx="20">
                  <c:v>15.60283688</c:v>
                </c:pt>
                <c:pt idx="21">
                  <c:v>15.98161168</c:v>
                </c:pt>
                <c:pt idx="22">
                  <c:v>17.044847839999999</c:v>
                </c:pt>
                <c:pt idx="23">
                  <c:v>18.028534369999999</c:v>
                </c:pt>
                <c:pt idx="24">
                  <c:v>18.266863610000001</c:v>
                </c:pt>
                <c:pt idx="25">
                  <c:v>18.777623439999999</c:v>
                </c:pt>
                <c:pt idx="26">
                  <c:v>20.231429640000002</c:v>
                </c:pt>
                <c:pt idx="27">
                  <c:v>19.65886454</c:v>
                </c:pt>
                <c:pt idx="28">
                  <c:v>20.806575909999999</c:v>
                </c:pt>
                <c:pt idx="29">
                  <c:v>22.45703374</c:v>
                </c:pt>
                <c:pt idx="30">
                  <c:v>22.050905530000001</c:v>
                </c:pt>
                <c:pt idx="31">
                  <c:v>23.937988279999999</c:v>
                </c:pt>
                <c:pt idx="32">
                  <c:v>23.831436180000001</c:v>
                </c:pt>
                <c:pt idx="33">
                  <c:v>24.187192119999999</c:v>
                </c:pt>
                <c:pt idx="34">
                  <c:v>24.715117750000001</c:v>
                </c:pt>
                <c:pt idx="35">
                  <c:v>25.27964206</c:v>
                </c:pt>
                <c:pt idx="36">
                  <c:v>24.426839520000001</c:v>
                </c:pt>
                <c:pt idx="37">
                  <c:v>24.41509434</c:v>
                </c:pt>
                <c:pt idx="38">
                  <c:v>24.480946119999999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DA7-4570-89D4-EE75504F90B8}"/>
            </c:ext>
          </c:extLst>
        </c:ser>
        <c:ser>
          <c:idx val="4"/>
          <c:order val="3"/>
          <c:tx>
            <c:strRef>
              <c:f>Sheet1!$A$5</c:f>
              <c:strCache>
                <c:ptCount val="1"/>
                <c:pt idx="0">
                  <c:v>std4</c:v>
                </c:pt>
              </c:strCache>
            </c:strRef>
          </c:tx>
          <c:spPr>
            <a:solidFill>
              <a:srgbClr val="DA2128"/>
            </a:solidFill>
            <a:ln w="11651">
              <a:solidFill>
                <a:schemeClr val="tx1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Sheet1!$B$5:$AO$5</c:f>
              <c:numCache>
                <c:formatCode>General</c:formatCode>
                <c:ptCount val="39"/>
                <c:pt idx="4">
                  <c:v>24.54443195</c:v>
                </c:pt>
                <c:pt idx="5">
                  <c:v>25.38814782</c:v>
                </c:pt>
                <c:pt idx="6">
                  <c:v>25.6892779</c:v>
                </c:pt>
                <c:pt idx="7">
                  <c:v>25.589501739999999</c:v>
                </c:pt>
                <c:pt idx="8">
                  <c:v>25.970629649999999</c:v>
                </c:pt>
                <c:pt idx="9">
                  <c:v>24.250843419999999</c:v>
                </c:pt>
                <c:pt idx="10">
                  <c:v>24.737223629999999</c:v>
                </c:pt>
                <c:pt idx="11">
                  <c:v>24.467316719999999</c:v>
                </c:pt>
                <c:pt idx="12">
                  <c:v>25.374237659999999</c:v>
                </c:pt>
                <c:pt idx="13">
                  <c:v>24.925767069999999</c:v>
                </c:pt>
                <c:pt idx="14">
                  <c:v>23.973163150000001</c:v>
                </c:pt>
                <c:pt idx="15">
                  <c:v>24.856413530000001</c:v>
                </c:pt>
                <c:pt idx="16">
                  <c:v>23.751749879999998</c:v>
                </c:pt>
                <c:pt idx="17">
                  <c:v>23.188189680000001</c:v>
                </c:pt>
                <c:pt idx="18">
                  <c:v>22.62489171</c:v>
                </c:pt>
                <c:pt idx="19">
                  <c:v>22.38785369</c:v>
                </c:pt>
                <c:pt idx="20">
                  <c:v>23.527004909999999</c:v>
                </c:pt>
                <c:pt idx="21">
                  <c:v>22.349918880000001</c:v>
                </c:pt>
                <c:pt idx="22">
                  <c:v>23.31820609</c:v>
                </c:pt>
                <c:pt idx="23">
                  <c:v>23.047989619999999</c:v>
                </c:pt>
                <c:pt idx="24">
                  <c:v>22.821270309999999</c:v>
                </c:pt>
                <c:pt idx="25">
                  <c:v>22.59123627</c:v>
                </c:pt>
                <c:pt idx="26">
                  <c:v>22.844344899999999</c:v>
                </c:pt>
                <c:pt idx="27">
                  <c:v>21.563745019999999</c:v>
                </c:pt>
                <c:pt idx="28">
                  <c:v>23.824813769999999</c:v>
                </c:pt>
                <c:pt idx="29">
                  <c:v>24.099299810000002</c:v>
                </c:pt>
                <c:pt idx="30">
                  <c:v>24.865394030000001</c:v>
                </c:pt>
                <c:pt idx="31">
                  <c:v>25.402832029999999</c:v>
                </c:pt>
                <c:pt idx="32">
                  <c:v>23.298619519999999</c:v>
                </c:pt>
                <c:pt idx="33">
                  <c:v>19.729064040000001</c:v>
                </c:pt>
                <c:pt idx="34">
                  <c:v>17.75132945</c:v>
                </c:pt>
                <c:pt idx="35">
                  <c:v>18.04623415</c:v>
                </c:pt>
                <c:pt idx="36">
                  <c:v>18.641219540000002</c:v>
                </c:pt>
                <c:pt idx="37">
                  <c:v>20.05031447</c:v>
                </c:pt>
                <c:pt idx="38">
                  <c:v>19.684625489999998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DA7-4570-89D4-EE75504F90B8}"/>
            </c:ext>
          </c:extLst>
        </c:ser>
        <c:ser>
          <c:idx val="2"/>
          <c:order val="4"/>
          <c:tx>
            <c:strRef>
              <c:f>Sheet1!$A$6</c:f>
              <c:strCache>
                <c:ptCount val="1"/>
                <c:pt idx="0">
                  <c:v>stdX</c:v>
                </c:pt>
              </c:strCache>
            </c:strRef>
          </c:tx>
          <c:spPr>
            <a:solidFill>
              <a:srgbClr val="C8C8C8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Sheet1!$B$6:$AO$6</c:f>
              <c:numCache>
                <c:formatCode>General</c:formatCode>
                <c:ptCount val="39"/>
                <c:pt idx="4">
                  <c:v>13.58830146</c:v>
                </c:pt>
                <c:pt idx="5">
                  <c:v>13.14235731</c:v>
                </c:pt>
                <c:pt idx="6">
                  <c:v>12.31947484</c:v>
                </c:pt>
                <c:pt idx="7">
                  <c:v>13.614927209999999</c:v>
                </c:pt>
                <c:pt idx="8">
                  <c:v>12.65338966</c:v>
                </c:pt>
                <c:pt idx="9">
                  <c:v>14.05040683</c:v>
                </c:pt>
                <c:pt idx="10">
                  <c:v>12.72200072</c:v>
                </c:pt>
                <c:pt idx="11">
                  <c:v>13.921993499999999</c:v>
                </c:pt>
                <c:pt idx="12">
                  <c:v>14.026982070000001</c:v>
                </c:pt>
                <c:pt idx="13">
                  <c:v>13.90630155</c:v>
                </c:pt>
                <c:pt idx="14">
                  <c:v>13.222058580000001</c:v>
                </c:pt>
                <c:pt idx="15">
                  <c:v>13.608806639999999</c:v>
                </c:pt>
                <c:pt idx="16">
                  <c:v>13.45465858</c:v>
                </c:pt>
                <c:pt idx="17">
                  <c:v>14.24097823</c:v>
                </c:pt>
                <c:pt idx="18">
                  <c:v>14.46722495</c:v>
                </c:pt>
                <c:pt idx="19">
                  <c:v>14.051069699999999</c:v>
                </c:pt>
                <c:pt idx="20">
                  <c:v>12.997817789999999</c:v>
                </c:pt>
                <c:pt idx="21">
                  <c:v>12.23634397</c:v>
                </c:pt>
                <c:pt idx="22">
                  <c:v>11.49225841</c:v>
                </c:pt>
                <c:pt idx="23">
                  <c:v>10</c:v>
                </c:pt>
                <c:pt idx="24">
                  <c:v>10.672082720000001</c:v>
                </c:pt>
                <c:pt idx="25">
                  <c:v>10.582144209999999</c:v>
                </c:pt>
                <c:pt idx="26">
                  <c:v>10.190369540000001</c:v>
                </c:pt>
                <c:pt idx="27">
                  <c:v>11.59113546</c:v>
                </c:pt>
                <c:pt idx="28">
                  <c:v>9.5684562030000002</c:v>
                </c:pt>
                <c:pt idx="29">
                  <c:v>7.7912157860000004</c:v>
                </c:pt>
                <c:pt idx="30">
                  <c:v>5.9960841900000004</c:v>
                </c:pt>
                <c:pt idx="31">
                  <c:v>4.382324219</c:v>
                </c:pt>
                <c:pt idx="32">
                  <c:v>3.7781545169999999</c:v>
                </c:pt>
                <c:pt idx="33">
                  <c:v>3.977832512</c:v>
                </c:pt>
                <c:pt idx="34">
                  <c:v>4.5327931120000002</c:v>
                </c:pt>
                <c:pt idx="35">
                  <c:v>4.6234153620000003</c:v>
                </c:pt>
                <c:pt idx="36">
                  <c:v>4.5132637139999998</c:v>
                </c:pt>
                <c:pt idx="37">
                  <c:v>4.4779874209999999</c:v>
                </c:pt>
                <c:pt idx="38">
                  <c:v>4.4809461239999999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DA7-4570-89D4-EE75504F90B8}"/>
            </c:ext>
          </c:extLst>
        </c:ser>
        <c:ser>
          <c:idx val="3"/>
          <c:order val="5"/>
          <c:tx>
            <c:strRef>
              <c:f>Sheet1!$A$7</c:f>
              <c:strCache>
                <c:ptCount val="1"/>
                <c:pt idx="0">
                  <c:v>stdY</c:v>
                </c:pt>
              </c:strCache>
            </c:strRef>
          </c:tx>
          <c:spPr>
            <a:solidFill>
              <a:srgbClr val="7F0506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Sheet1!$B$7:$AO$7</c:f>
              <c:numCache>
                <c:formatCode>General</c:formatCode>
                <c:ptCount val="39"/>
                <c:pt idx="4">
                  <c:v>3.9145106859999999</c:v>
                </c:pt>
                <c:pt idx="5">
                  <c:v>2.4928930679999999</c:v>
                </c:pt>
                <c:pt idx="6">
                  <c:v>2.1225382929999999</c:v>
                </c:pt>
                <c:pt idx="7">
                  <c:v>1.9479188030000001</c:v>
                </c:pt>
                <c:pt idx="8">
                  <c:v>2.6554013279999999</c:v>
                </c:pt>
                <c:pt idx="9">
                  <c:v>2.57987696</c:v>
                </c:pt>
                <c:pt idx="10">
                  <c:v>2.7183762229999999</c:v>
                </c:pt>
                <c:pt idx="11">
                  <c:v>2.834958469</c:v>
                </c:pt>
                <c:pt idx="12">
                  <c:v>3.0308630569999999</c:v>
                </c:pt>
                <c:pt idx="13">
                  <c:v>3.1012867040000001</c:v>
                </c:pt>
                <c:pt idx="14">
                  <c:v>3.158239241</c:v>
                </c:pt>
                <c:pt idx="15">
                  <c:v>4.0204211870000002</c:v>
                </c:pt>
                <c:pt idx="16">
                  <c:v>3.701975424</c:v>
                </c:pt>
                <c:pt idx="17">
                  <c:v>4.324485535</c:v>
                </c:pt>
                <c:pt idx="18">
                  <c:v>5.1544903260000003</c:v>
                </c:pt>
                <c:pt idx="19">
                  <c:v>5.438233264</c:v>
                </c:pt>
                <c:pt idx="20">
                  <c:v>5.5373704310000003</c:v>
                </c:pt>
                <c:pt idx="21">
                  <c:v>5.3542455379999998</c:v>
                </c:pt>
                <c:pt idx="22">
                  <c:v>4.9652963159999999</c:v>
                </c:pt>
                <c:pt idx="23">
                  <c:v>5.4604409860000001</c:v>
                </c:pt>
                <c:pt idx="24">
                  <c:v>5.3545051700000004</c:v>
                </c:pt>
                <c:pt idx="25">
                  <c:v>5.2026771060000003</c:v>
                </c:pt>
                <c:pt idx="26">
                  <c:v>4.7530172950000003</c:v>
                </c:pt>
                <c:pt idx="27">
                  <c:v>2.178784861</c:v>
                </c:pt>
                <c:pt idx="28">
                  <c:v>1.926534806</c:v>
                </c:pt>
                <c:pt idx="29">
                  <c:v>2.4443029919999999</c:v>
                </c:pt>
                <c:pt idx="30">
                  <c:v>1.6519823789999999</c:v>
                </c:pt>
                <c:pt idx="31">
                  <c:v>1.281738281</c:v>
                </c:pt>
                <c:pt idx="32">
                  <c:v>1.6468878659999999</c:v>
                </c:pt>
                <c:pt idx="33">
                  <c:v>2.426108374</c:v>
                </c:pt>
                <c:pt idx="34">
                  <c:v>4.3808559130000004</c:v>
                </c:pt>
                <c:pt idx="35">
                  <c:v>3.7409893109999999</c:v>
                </c:pt>
                <c:pt idx="36">
                  <c:v>4.0931460810000004</c:v>
                </c:pt>
                <c:pt idx="37">
                  <c:v>4</c:v>
                </c:pt>
                <c:pt idx="38">
                  <c:v>5.453350854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DA7-4570-89D4-EE75504F90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06617840"/>
        <c:axId val="506621760"/>
      </c:barChart>
      <c:catAx>
        <c:axId val="5066178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291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506621760"/>
        <c:crosses val="autoZero"/>
        <c:auto val="1"/>
        <c:lblAlgn val="ctr"/>
        <c:lblOffset val="15"/>
        <c:tickLblSkip val="2"/>
        <c:tickMarkSkip val="1"/>
        <c:noMultiLvlLbl val="0"/>
      </c:catAx>
      <c:valAx>
        <c:axId val="506621760"/>
        <c:scaling>
          <c:orientation val="minMax"/>
        </c:scaling>
        <c:delete val="0"/>
        <c:axPos val="l"/>
        <c:numFmt formatCode="0\ %" sourceLinked="0"/>
        <c:majorTickMark val="out"/>
        <c:minorTickMark val="none"/>
        <c:tickLblPos val="nextTo"/>
        <c:spPr>
          <a:ln w="291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</a:defRPr>
            </a:pPr>
            <a:endParaRPr lang="cs-CZ"/>
          </a:p>
        </c:txPr>
        <c:crossAx val="506617840"/>
        <c:crosses val="autoZero"/>
        <c:crossBetween val="between"/>
        <c:majorUnit val="0.25"/>
      </c:valAx>
      <c:spPr>
        <a:noFill/>
        <a:ln w="23302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1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1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9075144508670541"/>
          <c:y val="6.2937062937062943E-2"/>
          <c:w val="0.78179190751445771"/>
          <c:h val="0.56177156177156151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prev_pokr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3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4-8F3B-4800-8E19-EB407AA4D93B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B4D-459B-AB1C-B6ACC6378C23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3F03-433E-831D-A6A63EEAAE95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3F03-433E-831D-A6A63EEAAE95}"/>
              </c:ext>
            </c:extLst>
          </c:dPt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Jihočeský kraj</c:v>
                </c:pt>
                <c:pt idx="2">
                  <c:v>Kraj Vysočina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Plzeňský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Ústecký kraj</c:v>
                </c:pt>
                <c:pt idx="9">
                  <c:v>Moravskoslezský kraj</c:v>
                </c:pt>
                <c:pt idx="10">
                  <c:v>Jihomoravský kraj</c:v>
                </c:pt>
                <c:pt idx="11">
                  <c:v>Karlovarský kraj</c:v>
                </c:pt>
                <c:pt idx="12">
                  <c:v>Liberecký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0.60315484971607991</c:v>
                </c:pt>
                <c:pt idx="1">
                  <c:v>0.596434883536891</c:v>
                </c:pt>
                <c:pt idx="2">
                  <c:v>0.59406374972579856</c:v>
                </c:pt>
                <c:pt idx="3">
                  <c:v>0.58634393063583812</c:v>
                </c:pt>
                <c:pt idx="4">
                  <c:v>0.57708521729879225</c:v>
                </c:pt>
                <c:pt idx="5">
                  <c:v>0.57224311274385964</c:v>
                </c:pt>
                <c:pt idx="6">
                  <c:v>0.56926256757147387</c:v>
                </c:pt>
                <c:pt idx="7">
                  <c:v>0.55706728521265581</c:v>
                </c:pt>
                <c:pt idx="8">
                  <c:v>0.55635440567281647</c:v>
                </c:pt>
                <c:pt idx="9">
                  <c:v>0.55487809098018592</c:v>
                </c:pt>
                <c:pt idx="10">
                  <c:v>0.55392605528845307</c:v>
                </c:pt>
                <c:pt idx="11">
                  <c:v>0.55140266364409196</c:v>
                </c:pt>
                <c:pt idx="12">
                  <c:v>0.55084981088715479</c:v>
                </c:pt>
                <c:pt idx="13">
                  <c:v>0.52964171145524264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8D-40F0-ABEA-DDDF264768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6836208"/>
        <c:axId val="356837384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MinOfprev_pokr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3"/>
            <c:spPr>
              <a:solidFill>
                <a:srgbClr val="0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Jihočeský kraj</c:v>
                </c:pt>
                <c:pt idx="2">
                  <c:v>Kraj Vysočina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Plzeňský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Ústecký kraj</c:v>
                </c:pt>
                <c:pt idx="9">
                  <c:v>Moravskoslezský kraj</c:v>
                </c:pt>
                <c:pt idx="10">
                  <c:v>Jihomoravský kraj</c:v>
                </c:pt>
                <c:pt idx="11">
                  <c:v>Karlovarský kraj</c:v>
                </c:pt>
                <c:pt idx="12">
                  <c:v>Liberecký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0.58152279340446189</c:v>
                </c:pt>
                <c:pt idx="1">
                  <c:v>0.53112416107382598</c:v>
                </c:pt>
                <c:pt idx="2">
                  <c:v>0.5683117829175014</c:v>
                </c:pt>
                <c:pt idx="3">
                  <c:v>0.55767747622020658</c:v>
                </c:pt>
                <c:pt idx="4">
                  <c:v>0.42893371757925031</c:v>
                </c:pt>
                <c:pt idx="5">
                  <c:v>0.54521544055078486</c:v>
                </c:pt>
                <c:pt idx="6">
                  <c:v>0.5497336285708021</c:v>
                </c:pt>
                <c:pt idx="7">
                  <c:v>0.5027691626052283</c:v>
                </c:pt>
                <c:pt idx="8">
                  <c:v>0.52890402804418324</c:v>
                </c:pt>
                <c:pt idx="9">
                  <c:v>0.49901353054236736</c:v>
                </c:pt>
                <c:pt idx="10">
                  <c:v>0.52255916150339843</c:v>
                </c:pt>
                <c:pt idx="11">
                  <c:v>0.49565336124891901</c:v>
                </c:pt>
                <c:pt idx="12">
                  <c:v>0.52355893782383478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C8D-40F0-ABEA-DDDF264768F4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MaxOfprev_pokr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3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Pardubický kraj</c:v>
                </c:pt>
                <c:pt idx="1">
                  <c:v>Jihočeský kraj</c:v>
                </c:pt>
                <c:pt idx="2">
                  <c:v>Kraj Vysočina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Plzeňský kraj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Ústecký kraj</c:v>
                </c:pt>
                <c:pt idx="9">
                  <c:v>Moravskoslezský kraj</c:v>
                </c:pt>
                <c:pt idx="10">
                  <c:v>Jihomoravský kraj</c:v>
                </c:pt>
                <c:pt idx="11">
                  <c:v>Karlovarský kraj</c:v>
                </c:pt>
                <c:pt idx="12">
                  <c:v>Liberecký kraj</c:v>
                </c:pt>
                <c:pt idx="13">
                  <c:v>Hlavní město Praha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0.65476979132162905</c:v>
                </c:pt>
                <c:pt idx="1">
                  <c:v>0.62575164646368209</c:v>
                </c:pt>
                <c:pt idx="2">
                  <c:v>0.61523579201934742</c:v>
                </c:pt>
                <c:pt idx="3">
                  <c:v>0.62422900521904157</c:v>
                </c:pt>
                <c:pt idx="4">
                  <c:v>0.59877388982574442</c:v>
                </c:pt>
                <c:pt idx="5">
                  <c:v>0.63791208791208787</c:v>
                </c:pt>
                <c:pt idx="6">
                  <c:v>0.60298674851695511</c:v>
                </c:pt>
                <c:pt idx="7">
                  <c:v>0.63760957739107693</c:v>
                </c:pt>
                <c:pt idx="8">
                  <c:v>0.60207190737355287</c:v>
                </c:pt>
                <c:pt idx="9">
                  <c:v>0.61615279286085267</c:v>
                </c:pt>
                <c:pt idx="10">
                  <c:v>0.58542183053337027</c:v>
                </c:pt>
                <c:pt idx="11">
                  <c:v>0.58111815343865281</c:v>
                </c:pt>
                <c:pt idx="12">
                  <c:v>0.60795454545454564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C8D-40F0-ABEA-DDDF264768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356836208"/>
        <c:axId val="356837384"/>
      </c:lineChart>
      <c:catAx>
        <c:axId val="3568362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68373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6837384"/>
        <c:scaling>
          <c:orientation val="minMax"/>
          <c:max val="0.8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6836208"/>
        <c:crosses val="autoZero"/>
        <c:crossBetween val="between"/>
        <c:majorUnit val="0.2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  <c:userShapes r:id="rId2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8EA-41F4-BE14-F880C7B95CF6}"/>
              </c:ext>
            </c:extLst>
          </c:dPt>
          <c:dPt>
            <c:idx val="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8EA-41F4-BE14-F880C7B95CF6}"/>
              </c:ext>
            </c:extLst>
          </c:dPt>
          <c:dPt>
            <c:idx val="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8EA-41F4-BE14-F880C7B95CF6}"/>
              </c:ext>
            </c:extLst>
          </c:dPt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8EA-41F4-BE14-F880C7B95CF6}"/>
              </c:ext>
            </c:extLst>
          </c:dPt>
          <c:dPt>
            <c:idx val="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8EA-41F4-BE14-F880C7B95CF6}"/>
              </c:ext>
            </c:extLst>
          </c:dPt>
          <c:dPt>
            <c:idx val="5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8EA-41F4-BE14-F880C7B95CF6}"/>
              </c:ext>
            </c:extLst>
          </c:dPt>
          <c:dPt>
            <c:idx val="6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8EA-41F4-BE14-F880C7B95CF6}"/>
              </c:ext>
            </c:extLst>
          </c:dPt>
          <c:dPt>
            <c:idx val="7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A8EA-41F4-BE14-F880C7B95CF6}"/>
              </c:ext>
            </c:extLst>
          </c:dPt>
          <c:dPt>
            <c:idx val="8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A8EA-41F4-BE14-F880C7B95CF6}"/>
              </c:ext>
            </c:extLst>
          </c:dPt>
          <c:dPt>
            <c:idx val="9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A8EA-41F4-BE14-F880C7B95CF6}"/>
              </c:ext>
            </c:extLst>
          </c:dPt>
          <c:dPt>
            <c:idx val="10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A8EA-41F4-BE14-F880C7B95CF6}"/>
              </c:ext>
            </c:extLst>
          </c:dPt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A8EA-41F4-BE14-F880C7B95CF6}"/>
              </c:ext>
            </c:extLst>
          </c:dPt>
          <c:dPt>
            <c:idx val="1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A8EA-41F4-BE14-F880C7B95CF6}"/>
              </c:ext>
            </c:extLst>
          </c:dPt>
          <c:dPt>
            <c:idx val="1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A8EA-41F4-BE14-F880C7B95CF6}"/>
              </c:ext>
            </c:extLst>
          </c:dPt>
          <c:dPt>
            <c:idx val="1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A8EA-41F4-BE14-F880C7B95CF6}"/>
              </c:ext>
            </c:extLst>
          </c:dPt>
          <c:dLbls>
            <c:dLbl>
              <c:idx val="8"/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A8EA-41F4-BE14-F880C7B95CF6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Středočeský kraj</c:v>
                </c:pt>
                <c:pt idx="2">
                  <c:v>Plzeňský kraj</c:v>
                </c:pt>
                <c:pt idx="3">
                  <c:v>Kraj Vysočina</c:v>
                </c:pt>
                <c:pt idx="4">
                  <c:v>Jihočeský kraj</c:v>
                </c:pt>
                <c:pt idx="5">
                  <c:v>Pardubický kraj</c:v>
                </c:pt>
                <c:pt idx="6">
                  <c:v>Ústecký kraj</c:v>
                </c:pt>
                <c:pt idx="7">
                  <c:v>Olomoucký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Liberecký kraj</c:v>
                </c:pt>
                <c:pt idx="11">
                  <c:v>Moravskoslezský kraj</c:v>
                </c:pt>
                <c:pt idx="12">
                  <c:v>Jihomoravský kraj</c:v>
                </c:pt>
                <c:pt idx="13">
                  <c:v>Zlínský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0.92325791855203621</c:v>
                </c:pt>
                <c:pt idx="1">
                  <c:v>0.90160737104041966</c:v>
                </c:pt>
                <c:pt idx="2">
                  <c:v>0.91665222665049384</c:v>
                </c:pt>
                <c:pt idx="3">
                  <c:v>0.87078545865511392</c:v>
                </c:pt>
                <c:pt idx="4">
                  <c:v>0.91132626402335948</c:v>
                </c:pt>
                <c:pt idx="5">
                  <c:v>0.85532472393786263</c:v>
                </c:pt>
                <c:pt idx="6">
                  <c:v>0.89550248514971509</c:v>
                </c:pt>
                <c:pt idx="7">
                  <c:v>0.87955749454658771</c:v>
                </c:pt>
                <c:pt idx="8">
                  <c:v>0.86783681902207399</c:v>
                </c:pt>
                <c:pt idx="9">
                  <c:v>0.88653001464128844</c:v>
                </c:pt>
                <c:pt idx="10">
                  <c:v>0.87266329447987689</c:v>
                </c:pt>
                <c:pt idx="11">
                  <c:v>0.85602027883396703</c:v>
                </c:pt>
                <c:pt idx="12">
                  <c:v>0.83125195129566032</c:v>
                </c:pt>
                <c:pt idx="13">
                  <c:v>0.88059701492537312</c:v>
                </c:pt>
                <c:pt idx="14">
                  <c:v>0.77584102007596312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E-A8EA-41F4-BE14-F880C7B95CF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499041600"/>
        <c:axId val="499040032"/>
      </c:barChart>
      <c:catAx>
        <c:axId val="49904160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9040032"/>
        <c:crosses val="autoZero"/>
        <c:auto val="1"/>
        <c:lblAlgn val="ctr"/>
        <c:lblOffset val="100"/>
        <c:noMultiLvlLbl val="0"/>
      </c:catAx>
      <c:valAx>
        <c:axId val="499040032"/>
        <c:scaling>
          <c:orientation val="minMax"/>
          <c:max val="1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904160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389610389610412"/>
          <c:y val="7.8873239436619724E-2"/>
          <c:w val="0.86580086580086579"/>
          <c:h val="0.7048828077923161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004E8F"/>
            </a:solidFill>
          </c:spPr>
          <c:invertIfNegative val="0"/>
          <c:cat>
            <c:strRef>
              <c:f>List1!$A$2:$A$16</c:f>
              <c:strCache>
                <c:ptCount val="15"/>
                <c:pt idx="0">
                  <c:v>15-19</c:v>
                </c:pt>
                <c:pt idx="1">
                  <c:v>20-24</c:v>
                </c:pt>
                <c:pt idx="2">
                  <c:v>25-29</c:v>
                </c:pt>
                <c:pt idx="3">
                  <c:v>30-34</c:v>
                </c:pt>
                <c:pt idx="4">
                  <c:v>35-39</c:v>
                </c:pt>
                <c:pt idx="5">
                  <c:v>40-44</c:v>
                </c:pt>
                <c:pt idx="6">
                  <c:v>45-49</c:v>
                </c:pt>
                <c:pt idx="7">
                  <c:v>50-54</c:v>
                </c:pt>
                <c:pt idx="8">
                  <c:v>55-59</c:v>
                </c:pt>
                <c:pt idx="9">
                  <c:v>60-64</c:v>
                </c:pt>
                <c:pt idx="10">
                  <c:v>65-69</c:v>
                </c:pt>
                <c:pt idx="11">
                  <c:v>70-74</c:v>
                </c:pt>
                <c:pt idx="12">
                  <c:v>75-79</c:v>
                </c:pt>
                <c:pt idx="13">
                  <c:v>80-84</c:v>
                </c:pt>
                <c:pt idx="14">
                  <c:v>85+</c:v>
                </c:pt>
              </c:strCache>
            </c:strRef>
          </c:cat>
          <c:val>
            <c:numRef>
              <c:f>List1!$B$2:$B$16</c:f>
              <c:numCache>
                <c:formatCode>#,#00%</c:formatCode>
                <c:ptCount val="15"/>
                <c:pt idx="0">
                  <c:v>0.29392863182817519</c:v>
                </c:pt>
                <c:pt idx="1">
                  <c:v>0.56009434513947098</c:v>
                </c:pt>
                <c:pt idx="2">
                  <c:v>0.5974985117383802</c:v>
                </c:pt>
                <c:pt idx="3">
                  <c:v>0.59651537560591938</c:v>
                </c:pt>
                <c:pt idx="4">
                  <c:v>0.59373761495217636</c:v>
                </c:pt>
                <c:pt idx="5">
                  <c:v>0.58880178087495161</c:v>
                </c:pt>
                <c:pt idx="6">
                  <c:v>0.56822819613304798</c:v>
                </c:pt>
                <c:pt idx="7">
                  <c:v>0.51360669689408878</c:v>
                </c:pt>
                <c:pt idx="8">
                  <c:v>0.4581849441237873</c:v>
                </c:pt>
                <c:pt idx="9">
                  <c:v>0.42710697648701323</c:v>
                </c:pt>
                <c:pt idx="10">
                  <c:v>0.39336606394443779</c:v>
                </c:pt>
                <c:pt idx="11">
                  <c:v>0.33006157923454671</c:v>
                </c:pt>
                <c:pt idx="12">
                  <c:v>0.23861274394545026</c:v>
                </c:pt>
                <c:pt idx="13">
                  <c:v>0.12870496956910971</c:v>
                </c:pt>
                <c:pt idx="14">
                  <c:v>4.4256521677388208E-2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F3-433F-AE93-81338F7BB5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31200320"/>
        <c:axId val="331198752"/>
      </c:barChart>
      <c:catAx>
        <c:axId val="3312003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bg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31198752"/>
        <c:crosses val="autoZero"/>
        <c:auto val="1"/>
        <c:lblAlgn val="ctr"/>
        <c:lblOffset val="100"/>
        <c:noMultiLvlLbl val="0"/>
      </c:catAx>
      <c:valAx>
        <c:axId val="331198752"/>
        <c:scaling>
          <c:orientation val="minMax"/>
          <c:max val="0.8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31200320"/>
        <c:crosses val="autoZero"/>
        <c:crossBetween val="between"/>
        <c:majorUnit val="0.2"/>
      </c:valAx>
      <c:spPr>
        <a:noFill/>
        <a:ln w="2537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2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389610389610412"/>
          <c:y val="7.8873239436619724E-2"/>
          <c:w val="0.86580086580086579"/>
          <c:h val="0.7048828077923161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004E8F"/>
            </a:solidFill>
          </c:spPr>
          <c:invertIfNegative val="0"/>
          <c:cat>
            <c:strRef>
              <c:f>List1!$A$2:$A$16</c:f>
              <c:strCache>
                <c:ptCount val="15"/>
                <c:pt idx="0">
                  <c:v>15-19</c:v>
                </c:pt>
                <c:pt idx="1">
                  <c:v>20-24</c:v>
                </c:pt>
                <c:pt idx="2">
                  <c:v>25-29</c:v>
                </c:pt>
                <c:pt idx="3">
                  <c:v>30-34</c:v>
                </c:pt>
                <c:pt idx="4">
                  <c:v>35-39</c:v>
                </c:pt>
                <c:pt idx="5">
                  <c:v>40-44</c:v>
                </c:pt>
                <c:pt idx="6">
                  <c:v>45-49</c:v>
                </c:pt>
                <c:pt idx="7">
                  <c:v>50-54</c:v>
                </c:pt>
                <c:pt idx="8">
                  <c:v>55-59</c:v>
                </c:pt>
                <c:pt idx="9">
                  <c:v>60-64</c:v>
                </c:pt>
                <c:pt idx="10">
                  <c:v>65-69</c:v>
                </c:pt>
                <c:pt idx="11">
                  <c:v>70-74</c:v>
                </c:pt>
                <c:pt idx="12">
                  <c:v>75-79</c:v>
                </c:pt>
                <c:pt idx="13">
                  <c:v>80-84</c:v>
                </c:pt>
                <c:pt idx="14">
                  <c:v>85+</c:v>
                </c:pt>
              </c:strCache>
            </c:strRef>
          </c:cat>
          <c:val>
            <c:numRef>
              <c:f>List1!$B$2:$B$16</c:f>
              <c:numCache>
                <c:formatCode>0.0%</c:formatCode>
                <c:ptCount val="15"/>
                <c:pt idx="0">
                  <c:v>0.31879560513293637</c:v>
                </c:pt>
                <c:pt idx="1">
                  <c:v>0.60639323592672256</c:v>
                </c:pt>
                <c:pt idx="2">
                  <c:v>0.63264073447692681</c:v>
                </c:pt>
                <c:pt idx="3">
                  <c:v>0.6359057384421658</c:v>
                </c:pt>
                <c:pt idx="4">
                  <c:v>0.62118882231295403</c:v>
                </c:pt>
                <c:pt idx="5">
                  <c:v>0.6131606488749346</c:v>
                </c:pt>
                <c:pt idx="6">
                  <c:v>0.59236413910454111</c:v>
                </c:pt>
                <c:pt idx="7">
                  <c:v>0.52804509993736115</c:v>
                </c:pt>
                <c:pt idx="8">
                  <c:v>0.46370082198657214</c:v>
                </c:pt>
                <c:pt idx="9">
                  <c:v>0.42648932375273912</c:v>
                </c:pt>
                <c:pt idx="10">
                  <c:v>0.39161835511447379</c:v>
                </c:pt>
                <c:pt idx="11">
                  <c:v>0.32583766851261398</c:v>
                </c:pt>
                <c:pt idx="12">
                  <c:v>0.23361650485436894</c:v>
                </c:pt>
                <c:pt idx="13">
                  <c:v>0.12244897959183673</c:v>
                </c:pt>
                <c:pt idx="14">
                  <c:v>4.2291615441357268E-2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D2B-4016-9E98-D563934F97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06622936"/>
        <c:axId val="506623328"/>
      </c:barChart>
      <c:catAx>
        <c:axId val="5066229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506623328"/>
        <c:crosses val="autoZero"/>
        <c:auto val="1"/>
        <c:lblAlgn val="ctr"/>
        <c:lblOffset val="100"/>
        <c:noMultiLvlLbl val="0"/>
      </c:catAx>
      <c:valAx>
        <c:axId val="506623328"/>
        <c:scaling>
          <c:orientation val="minMax"/>
          <c:max val="0.8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ln w="3168">
            <a:solidFill>
              <a:srgbClr val="5F5F5F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506622936"/>
        <c:crosses val="autoZero"/>
        <c:crossBetween val="between"/>
        <c:majorUnit val="0.2"/>
      </c:valAx>
      <c:spPr>
        <a:noFill/>
        <a:ln w="2537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21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2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8.3365703557525622E-2"/>
          <c:y val="0.17978530665456707"/>
          <c:w val="0.89987535764199211"/>
          <c:h val="0.443152558979366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Poprvé pozvaní</c:v>
                </c:pt>
              </c:strCache>
            </c:strRef>
          </c:tx>
          <c:spPr>
            <a:gradFill>
              <a:gsLst>
                <a:gs pos="0">
                  <a:srgbClr val="CC0000"/>
                </a:gs>
                <a:gs pos="65000">
                  <a:srgbClr val="FF0000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Hl. m. Praha</c:v>
                </c:pt>
                <c:pt idx="1">
                  <c:v> Zlínský kraj</c:v>
                </c:pt>
                <c:pt idx="2">
                  <c:v> Olomoucký kraj</c:v>
                </c:pt>
                <c:pt idx="3">
                  <c:v> Liberecký kraj</c:v>
                </c:pt>
                <c:pt idx="4">
                  <c:v> Jihomoravský kraj</c:v>
                </c:pt>
                <c:pt idx="5">
                  <c:v> Královéhradecký kraj</c:v>
                </c:pt>
                <c:pt idx="6">
                  <c:v> Středočeský kraj</c:v>
                </c:pt>
                <c:pt idx="7">
                  <c:v> Pardubický kraj</c:v>
                </c:pt>
                <c:pt idx="8">
                  <c:v> Jihočeský kraj</c:v>
                </c:pt>
                <c:pt idx="9">
                  <c:v> Kraj Vysočina</c:v>
                </c:pt>
                <c:pt idx="10">
                  <c:v> Plzeňský kraj</c:v>
                </c:pt>
                <c:pt idx="11">
                  <c:v> Moravskoslezský kraj</c:v>
                </c:pt>
                <c:pt idx="12">
                  <c:v> Ústecký kraj</c:v>
                </c:pt>
                <c:pt idx="13">
                  <c:v> Karlovarský kraj</c:v>
                </c:pt>
              </c:strCache>
            </c:strRef>
          </c:cat>
          <c:val>
            <c:numRef>
              <c:f>List1!$B$2:$B$15</c:f>
              <c:numCache>
                <c:formatCode>#,#00%</c:formatCode>
                <c:ptCount val="14"/>
                <c:pt idx="0">
                  <c:v>0.16636390520045624</c:v>
                </c:pt>
                <c:pt idx="1">
                  <c:v>0.16095291712347032</c:v>
                </c:pt>
                <c:pt idx="2">
                  <c:v>0.16028869619398722</c:v>
                </c:pt>
                <c:pt idx="3">
                  <c:v>0.16000599835045362</c:v>
                </c:pt>
                <c:pt idx="4">
                  <c:v>0.15818475318906192</c:v>
                </c:pt>
                <c:pt idx="5">
                  <c:v>0.15595114644544303</c:v>
                </c:pt>
                <c:pt idx="6">
                  <c:v>0.15451815789148513</c:v>
                </c:pt>
                <c:pt idx="7">
                  <c:v>0.15341046451390089</c:v>
                </c:pt>
                <c:pt idx="8">
                  <c:v>0.15338456679650489</c:v>
                </c:pt>
                <c:pt idx="9">
                  <c:v>0.15294405081847057</c:v>
                </c:pt>
                <c:pt idx="10">
                  <c:v>0.14912972455359658</c:v>
                </c:pt>
                <c:pt idx="11">
                  <c:v>0.14552554345122617</c:v>
                </c:pt>
                <c:pt idx="12">
                  <c:v>0.14449688378747266</c:v>
                </c:pt>
                <c:pt idx="13">
                  <c:v>0.13797774552491535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02-475D-9759-ED0B2A97679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Podruhé pozvaní</c:v>
                </c:pt>
              </c:strCache>
            </c:strRef>
          </c:tx>
          <c:spPr>
            <a:gradFill>
              <a:gsLst>
                <a:gs pos="0">
                  <a:srgbClr val="FF5757"/>
                </a:gs>
                <a:gs pos="57000">
                  <a:srgbClr val="FF8B8B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Hl. m. Praha</c:v>
                </c:pt>
                <c:pt idx="1">
                  <c:v> Zlínský kraj</c:v>
                </c:pt>
                <c:pt idx="2">
                  <c:v> Olomoucký kraj</c:v>
                </c:pt>
                <c:pt idx="3">
                  <c:v> Liberecký kraj</c:v>
                </c:pt>
                <c:pt idx="4">
                  <c:v> Jihomoravský kraj</c:v>
                </c:pt>
                <c:pt idx="5">
                  <c:v> Královéhradecký kraj</c:v>
                </c:pt>
                <c:pt idx="6">
                  <c:v> Středočeský kraj</c:v>
                </c:pt>
                <c:pt idx="7">
                  <c:v> Pardubický kraj</c:v>
                </c:pt>
                <c:pt idx="8">
                  <c:v> Jihočeský kraj</c:v>
                </c:pt>
                <c:pt idx="9">
                  <c:v> Kraj Vysočina</c:v>
                </c:pt>
                <c:pt idx="10">
                  <c:v> Plzeňský kraj</c:v>
                </c:pt>
                <c:pt idx="11">
                  <c:v> Moravskoslezský kraj</c:v>
                </c:pt>
                <c:pt idx="12">
                  <c:v> Ústecký kraj</c:v>
                </c:pt>
                <c:pt idx="13">
                  <c:v> Karlovarský kraj</c:v>
                </c:pt>
              </c:strCache>
            </c:strRef>
          </c:cat>
          <c:val>
            <c:numRef>
              <c:f>List1!$C$2:$C$15</c:f>
              <c:numCache>
                <c:formatCode>#,#00%</c:formatCode>
                <c:ptCount val="14"/>
                <c:pt idx="0">
                  <c:v>0.12520018505996655</c:v>
                </c:pt>
                <c:pt idx="1">
                  <c:v>0.12913203170307366</c:v>
                </c:pt>
                <c:pt idx="2">
                  <c:v>0.13264623209744345</c:v>
                </c:pt>
                <c:pt idx="3">
                  <c:v>0.12647076570325227</c:v>
                </c:pt>
                <c:pt idx="4">
                  <c:v>0.1260593220338983</c:v>
                </c:pt>
                <c:pt idx="5">
                  <c:v>0.12133976148185739</c:v>
                </c:pt>
                <c:pt idx="6">
                  <c:v>0.11885790172642763</c:v>
                </c:pt>
                <c:pt idx="7">
                  <c:v>0.12133017163504968</c:v>
                </c:pt>
                <c:pt idx="8">
                  <c:v>0.12239322466077771</c:v>
                </c:pt>
                <c:pt idx="9">
                  <c:v>0.12373327361289961</c:v>
                </c:pt>
                <c:pt idx="10">
                  <c:v>0.12509248754501059</c:v>
                </c:pt>
                <c:pt idx="11">
                  <c:v>0.11985871726081335</c:v>
                </c:pt>
                <c:pt idx="12">
                  <c:v>0.12294004927456885</c:v>
                </c:pt>
                <c:pt idx="13">
                  <c:v>0.11812974144604428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C02-475D-9759-ED0B2A976799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Potřetí pozvaní</c:v>
                </c:pt>
              </c:strCache>
            </c:strRef>
          </c:tx>
          <c:spPr>
            <a:gradFill>
              <a:gsLst>
                <a:gs pos="0">
                  <a:srgbClr val="FF8B8B"/>
                </a:gs>
                <a:gs pos="78000">
                  <a:srgbClr val="FFBDBD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Hl. m. Praha</c:v>
                </c:pt>
                <c:pt idx="1">
                  <c:v> Zlínský kraj</c:v>
                </c:pt>
                <c:pt idx="2">
                  <c:v> Olomoucký kraj</c:v>
                </c:pt>
                <c:pt idx="3">
                  <c:v> Liberecký kraj</c:v>
                </c:pt>
                <c:pt idx="4">
                  <c:v> Jihomoravský kraj</c:v>
                </c:pt>
                <c:pt idx="5">
                  <c:v> Královéhradecký kraj</c:v>
                </c:pt>
                <c:pt idx="6">
                  <c:v> Středočeský kraj</c:v>
                </c:pt>
                <c:pt idx="7">
                  <c:v> Pardubický kraj</c:v>
                </c:pt>
                <c:pt idx="8">
                  <c:v> Jihočeský kraj</c:v>
                </c:pt>
                <c:pt idx="9">
                  <c:v> Kraj Vysočina</c:v>
                </c:pt>
                <c:pt idx="10">
                  <c:v> Plzeňský kraj</c:v>
                </c:pt>
                <c:pt idx="11">
                  <c:v> Moravskoslezský kraj</c:v>
                </c:pt>
                <c:pt idx="12">
                  <c:v> Ústecký kraj</c:v>
                </c:pt>
                <c:pt idx="13">
                  <c:v> Karlovarský kraj</c:v>
                </c:pt>
              </c:strCache>
            </c:strRef>
          </c:cat>
          <c:val>
            <c:numRef>
              <c:f>List1!$D$2:$D$15</c:f>
              <c:numCache>
                <c:formatCode>#,#00%</c:formatCode>
                <c:ptCount val="14"/>
                <c:pt idx="0">
                  <c:v>8.6900584795321631E-2</c:v>
                </c:pt>
                <c:pt idx="1">
                  <c:v>8.6597516036577046E-2</c:v>
                </c:pt>
                <c:pt idx="2">
                  <c:v>0.10335345806683005</c:v>
                </c:pt>
                <c:pt idx="3">
                  <c:v>7.7384815055158984E-2</c:v>
                </c:pt>
                <c:pt idx="4">
                  <c:v>9.1539965932748726E-2</c:v>
                </c:pt>
                <c:pt idx="5">
                  <c:v>8.2897992851251032E-2</c:v>
                </c:pt>
                <c:pt idx="6">
                  <c:v>8.7476449654594932E-2</c:v>
                </c:pt>
                <c:pt idx="7">
                  <c:v>8.1966017647487788E-2</c:v>
                </c:pt>
                <c:pt idx="8">
                  <c:v>7.9188196476374276E-2</c:v>
                </c:pt>
                <c:pt idx="9">
                  <c:v>8.1462889924704199E-2</c:v>
                </c:pt>
                <c:pt idx="10">
                  <c:v>8.5745741856097402E-2</c:v>
                </c:pt>
                <c:pt idx="11">
                  <c:v>9.6107972379158815E-2</c:v>
                </c:pt>
                <c:pt idx="12">
                  <c:v>8.1893474225331997E-2</c:v>
                </c:pt>
                <c:pt idx="13">
                  <c:v>8.0715665345125545E-2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C02-475D-9759-ED0B2A976799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Počtvrté pozvaní</c:v>
                </c:pt>
              </c:strCache>
            </c:strRef>
          </c:tx>
          <c:spPr>
            <a:gradFill>
              <a:gsLst>
                <a:gs pos="0">
                  <a:srgbClr val="FFBDBD"/>
                </a:gs>
                <a:gs pos="66000">
                  <a:srgbClr val="FFD9D9"/>
                </a:gs>
              </a:gsLst>
              <a:lin ang="5400000" scaled="1"/>
            </a:gradFill>
            <a:ln>
              <a:noFill/>
            </a:ln>
            <a:effectLst/>
          </c:spPr>
          <c:invertIfNegative val="0"/>
          <c:cat>
            <c:strRef>
              <c:f>List1!$A$2:$A$15</c:f>
              <c:strCache>
                <c:ptCount val="14"/>
                <c:pt idx="0">
                  <c:v> Hl. m. Praha</c:v>
                </c:pt>
                <c:pt idx="1">
                  <c:v> Zlínský kraj</c:v>
                </c:pt>
                <c:pt idx="2">
                  <c:v> Olomoucký kraj</c:v>
                </c:pt>
                <c:pt idx="3">
                  <c:v> Liberecký kraj</c:v>
                </c:pt>
                <c:pt idx="4">
                  <c:v> Jihomoravský kraj</c:v>
                </c:pt>
                <c:pt idx="5">
                  <c:v> Královéhradecký kraj</c:v>
                </c:pt>
                <c:pt idx="6">
                  <c:v> Středočeský kraj</c:v>
                </c:pt>
                <c:pt idx="7">
                  <c:v> Pardubický kraj</c:v>
                </c:pt>
                <c:pt idx="8">
                  <c:v> Jihočeský kraj</c:v>
                </c:pt>
                <c:pt idx="9">
                  <c:v> Kraj Vysočina</c:v>
                </c:pt>
                <c:pt idx="10">
                  <c:v> Plzeňský kraj</c:v>
                </c:pt>
                <c:pt idx="11">
                  <c:v> Moravskoslezský kraj</c:v>
                </c:pt>
                <c:pt idx="12">
                  <c:v> Ústecký kraj</c:v>
                </c:pt>
                <c:pt idx="13">
                  <c:v> Karlovarský kraj</c:v>
                </c:pt>
              </c:strCache>
            </c:strRef>
          </c:cat>
          <c:val>
            <c:numRef>
              <c:f>List1!$E$2:$E$15</c:f>
              <c:numCache>
                <c:formatCode>#,#00%</c:formatCode>
                <c:ptCount val="14"/>
                <c:pt idx="0">
                  <c:v>5.0574493141092969E-2</c:v>
                </c:pt>
                <c:pt idx="1">
                  <c:v>4.7659018839768696E-2</c:v>
                </c:pt>
                <c:pt idx="2">
                  <c:v>4.5953286257468764E-2</c:v>
                </c:pt>
                <c:pt idx="3">
                  <c:v>5.1747242552314193E-2</c:v>
                </c:pt>
                <c:pt idx="4">
                  <c:v>5.2238157322903087E-2</c:v>
                </c:pt>
                <c:pt idx="5">
                  <c:v>5.2390127534636205E-2</c:v>
                </c:pt>
                <c:pt idx="6">
                  <c:v>4.7744046260366733E-2</c:v>
                </c:pt>
                <c:pt idx="7">
                  <c:v>4.7469259365170144E-2</c:v>
                </c:pt>
                <c:pt idx="8">
                  <c:v>4.5963035019455256E-2</c:v>
                </c:pt>
                <c:pt idx="9">
                  <c:v>4.8254620123203286E-2</c:v>
                </c:pt>
                <c:pt idx="10">
                  <c:v>4.9072356215213359E-2</c:v>
                </c:pt>
                <c:pt idx="11">
                  <c:v>4.5999130920603391E-2</c:v>
                </c:pt>
                <c:pt idx="12">
                  <c:v>5.0602295361851464E-2</c:v>
                </c:pt>
                <c:pt idx="13">
                  <c:v>4.8409994321408294E-2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A9FA-47B2-A736-8D663CBF11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27"/>
        <c:axId val="332813008"/>
        <c:axId val="332814184"/>
      </c:barChart>
      <c:catAx>
        <c:axId val="3328130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6350" cap="flat" cmpd="sng" algn="ctr">
            <a:solidFill>
              <a:srgbClr val="474747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4184"/>
        <c:crosses val="autoZero"/>
        <c:auto val="1"/>
        <c:lblAlgn val="ctr"/>
        <c:lblOffset val="100"/>
        <c:noMultiLvlLbl val="0"/>
      </c:catAx>
      <c:valAx>
        <c:axId val="332814184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 w="6350">
            <a:solidFill>
              <a:srgbClr val="474747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2813008"/>
        <c:crosses val="autoZero"/>
        <c:crossBetween val="between"/>
        <c:majorUnit val="4.0000000000000008E-2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804289932686897"/>
          <c:y val="3.1843000363398467E-2"/>
          <c:w val="0.36100400194537452"/>
          <c:h val="0.1230205623166089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  <c:extLst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959789633415909"/>
          <c:y val="6.2937062937062943E-2"/>
          <c:w val="0.84052382198382714"/>
          <c:h val="0.4654858710108329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koniz_pokr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5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2938-4CA9-B81B-099EF0361DFC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E4D-49DE-9771-40EE8B0C528F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7523-4876-94D7-EC9BABA87502}"/>
              </c:ext>
            </c:extLst>
          </c:dPt>
          <c:cat>
            <c:strRef>
              <c:f>Sheet1!$A$2:$A$15</c:f>
              <c:strCache>
                <c:ptCount val="14"/>
                <c:pt idx="0">
                  <c:v>Moravskoslezský kraj</c:v>
                </c:pt>
                <c:pt idx="1">
                  <c:v>Plzeňský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Kraj Vysočina</c:v>
                </c:pt>
                <c:pt idx="5">
                  <c:v>Královéhradecký kraj</c:v>
                </c:pt>
                <c:pt idx="6">
                  <c:v>Karlovarský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Pardubický kraj</c:v>
                </c:pt>
                <c:pt idx="11">
                  <c:v>Jihomoravský kraj</c:v>
                </c:pt>
                <c:pt idx="12">
                  <c:v>Liberecký kraj</c:v>
                </c:pt>
                <c:pt idx="13">
                  <c:v>Olomoucký kraj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12.315475490162155</c:v>
                </c:pt>
                <c:pt idx="1">
                  <c:v>11.670624237656352</c:v>
                </c:pt>
                <c:pt idx="2">
                  <c:v>10.863612015576175</c:v>
                </c:pt>
                <c:pt idx="3">
                  <c:v>10.506724853996865</c:v>
                </c:pt>
                <c:pt idx="4">
                  <c:v>10.5040244334576</c:v>
                </c:pt>
                <c:pt idx="5">
                  <c:v>9.1888665493842705</c:v>
                </c:pt>
                <c:pt idx="6">
                  <c:v>8.9118730518560536</c:v>
                </c:pt>
                <c:pt idx="7">
                  <c:v>8.5289506743217842</c:v>
                </c:pt>
                <c:pt idx="8">
                  <c:v>8.1447113577891521</c:v>
                </c:pt>
                <c:pt idx="9">
                  <c:v>7.9664459627001509</c:v>
                </c:pt>
                <c:pt idx="10">
                  <c:v>5.9998186867979246</c:v>
                </c:pt>
                <c:pt idx="11">
                  <c:v>5.3268527382968802</c:v>
                </c:pt>
                <c:pt idx="12">
                  <c:v>5.2089816632355062</c:v>
                </c:pt>
                <c:pt idx="13">
                  <c:v>4.6279057396670034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08-4B2E-A4EC-374AE6B4A5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352654528"/>
        <c:axId val="352659232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MinOfhpv_pokr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Moravskoslezský kraj</c:v>
                </c:pt>
                <c:pt idx="1">
                  <c:v>Plzeňský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Kraj Vysočina</c:v>
                </c:pt>
                <c:pt idx="5">
                  <c:v>Královéhradecký kraj</c:v>
                </c:pt>
                <c:pt idx="6">
                  <c:v>Karlovarský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Pardubický kraj</c:v>
                </c:pt>
                <c:pt idx="11">
                  <c:v>Jihomoravský kraj</c:v>
                </c:pt>
                <c:pt idx="12">
                  <c:v>Liberecký kraj</c:v>
                </c:pt>
                <c:pt idx="13">
                  <c:v>Olomoucký kraj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9.8809292514363491</c:v>
                </c:pt>
                <c:pt idx="1">
                  <c:v>6.5286845395193804</c:v>
                </c:pt>
                <c:pt idx="3">
                  <c:v>2.9184549356223175</c:v>
                </c:pt>
                <c:pt idx="4">
                  <c:v>1.6928657799274487</c:v>
                </c:pt>
                <c:pt idx="5">
                  <c:v>6.5010192275907697</c:v>
                </c:pt>
                <c:pt idx="6">
                  <c:v>4.223249717843232</c:v>
                </c:pt>
                <c:pt idx="7">
                  <c:v>3.3757373321014859</c:v>
                </c:pt>
                <c:pt idx="8">
                  <c:v>3.3587696296514538</c:v>
                </c:pt>
                <c:pt idx="9">
                  <c:v>4.247399064617734</c:v>
                </c:pt>
                <c:pt idx="10">
                  <c:v>1.7081198183560391</c:v>
                </c:pt>
                <c:pt idx="11">
                  <c:v>2.0730574022446211</c:v>
                </c:pt>
                <c:pt idx="12">
                  <c:v>3.9264896373057003</c:v>
                </c:pt>
                <c:pt idx="13">
                  <c:v>3.455646597791235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308-4B2E-A4EC-374AE6B4A530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MaxOfhpv_pokr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>
                    <a:alpha val="69000"/>
                  </a:schemeClr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Moravskoslezský kraj</c:v>
                </c:pt>
                <c:pt idx="1">
                  <c:v>Plzeňský kraj</c:v>
                </c:pt>
                <c:pt idx="2">
                  <c:v>Hlavní město Praha</c:v>
                </c:pt>
                <c:pt idx="3">
                  <c:v>Středočeský kraj</c:v>
                </c:pt>
                <c:pt idx="4">
                  <c:v>Kraj Vysočina</c:v>
                </c:pt>
                <c:pt idx="5">
                  <c:v>Královéhradecký kraj</c:v>
                </c:pt>
                <c:pt idx="6">
                  <c:v>Karlovarský kraj</c:v>
                </c:pt>
                <c:pt idx="7">
                  <c:v>Ústecký kraj</c:v>
                </c:pt>
                <c:pt idx="8">
                  <c:v>Zlínský kraj</c:v>
                </c:pt>
                <c:pt idx="9">
                  <c:v>Jihočeský kraj</c:v>
                </c:pt>
                <c:pt idx="10">
                  <c:v>Pardubický kraj</c:v>
                </c:pt>
                <c:pt idx="11">
                  <c:v>Jihomoravský kraj</c:v>
                </c:pt>
                <c:pt idx="12">
                  <c:v>Liberecký kraj</c:v>
                </c:pt>
                <c:pt idx="13">
                  <c:v>Olomoucký kraj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14.537274848500111</c:v>
                </c:pt>
                <c:pt idx="1">
                  <c:v>21.582733812949645</c:v>
                </c:pt>
                <c:pt idx="3">
                  <c:v>20.955543257701528</c:v>
                </c:pt>
                <c:pt idx="4">
                  <c:v>32.101871973769498</c:v>
                </c:pt>
                <c:pt idx="5">
                  <c:v>13.364608335151642</c:v>
                </c:pt>
                <c:pt idx="6">
                  <c:v>17.432069546220021</c:v>
                </c:pt>
                <c:pt idx="7">
                  <c:v>24.174879290958401</c:v>
                </c:pt>
                <c:pt idx="8">
                  <c:v>11.893870082342179</c:v>
                </c:pt>
                <c:pt idx="9">
                  <c:v>12.431022982232733</c:v>
                </c:pt>
                <c:pt idx="10">
                  <c:v>10.669253152279337</c:v>
                </c:pt>
                <c:pt idx="11">
                  <c:v>6.9885913653973741</c:v>
                </c:pt>
                <c:pt idx="12">
                  <c:v>6.9839015151515165</c:v>
                </c:pt>
                <c:pt idx="13">
                  <c:v>6.4804035700426859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308-4B2E-A4EC-374AE6B4A5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6350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352654528"/>
        <c:axId val="352659232"/>
      </c:lineChart>
      <c:catAx>
        <c:axId val="3526545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26592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352659232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352654528"/>
        <c:crosses val="autoZero"/>
        <c:crossBetween val="between"/>
        <c:majorUnit val="5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418826648604881"/>
          <c:y val="4.7148495438433337E-2"/>
          <c:w val="0.83835498454341206"/>
          <c:h val="0.4550884576251226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koniz_pokr</c:v>
                </c:pt>
              </c:strCache>
            </c:strRef>
          </c:tx>
          <c:spPr>
            <a:solidFill>
              <a:srgbClr val="004E8F"/>
            </a:solidFill>
            <a:ln w="12821">
              <a:noFill/>
              <a:prstDash val="solid"/>
            </a:ln>
          </c:spPr>
          <c:invertIfNegative val="0"/>
          <c:dPt>
            <c:idx val="2"/>
            <c:invertIfNegative val="0"/>
            <c:bubble3D val="0"/>
            <c:spPr>
              <a:solidFill>
                <a:srgbClr val="D71440"/>
              </a:solidFill>
              <a:ln w="12821">
                <a:noFill/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3-A417-4192-BC23-EEB66FC3E6E1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DCF8-43D0-8EE2-36B58D453BD7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DCF8-43D0-8EE2-36B58D453BD7}"/>
              </c:ext>
            </c:extLst>
          </c:dPt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Ústecký kraj</c:v>
                </c:pt>
                <c:pt idx="2">
                  <c:v>Královéhradecký kraj</c:v>
                </c:pt>
                <c:pt idx="3">
                  <c:v>Moravskoslezský kraj</c:v>
                </c:pt>
                <c:pt idx="4">
                  <c:v>Karlovarský kraj</c:v>
                </c:pt>
                <c:pt idx="5">
                  <c:v>Středočeský kraj</c:v>
                </c:pt>
                <c:pt idx="6">
                  <c:v>Jihočeský kraj</c:v>
                </c:pt>
                <c:pt idx="7">
                  <c:v>Zlínský kraj</c:v>
                </c:pt>
                <c:pt idx="8">
                  <c:v>Pardubický kraj</c:v>
                </c:pt>
                <c:pt idx="9">
                  <c:v>Liberecký kraj</c:v>
                </c:pt>
                <c:pt idx="10">
                  <c:v>Hlavní město Praha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Kraj Vysočina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4.590301184384316</c:v>
                </c:pt>
                <c:pt idx="1">
                  <c:v>3.9607969351841281</c:v>
                </c:pt>
                <c:pt idx="2">
                  <c:v>3.9268660467454142</c:v>
                </c:pt>
                <c:pt idx="3">
                  <c:v>3.9206051504225119</c:v>
                </c:pt>
                <c:pt idx="4">
                  <c:v>3.6129215075092094</c:v>
                </c:pt>
                <c:pt idx="5">
                  <c:v>3.6092036220390629</c:v>
                </c:pt>
                <c:pt idx="6">
                  <c:v>3.5611596190878148</c:v>
                </c:pt>
                <c:pt idx="7">
                  <c:v>3.512271268753794</c:v>
                </c:pt>
                <c:pt idx="8">
                  <c:v>3.4943998945086818</c:v>
                </c:pt>
                <c:pt idx="9">
                  <c:v>3.4854215540766997</c:v>
                </c:pt>
                <c:pt idx="10">
                  <c:v>3.4697353612075754</c:v>
                </c:pt>
                <c:pt idx="11">
                  <c:v>3.4086246620306562</c:v>
                </c:pt>
                <c:pt idx="12">
                  <c:v>2.9788818554178422</c:v>
                </c:pt>
                <c:pt idx="13">
                  <c:v>2.9191907260854157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3C-4BF9-8D49-AD58789FEF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565900400"/>
        <c:axId val="565901184"/>
      </c:barChart>
      <c:lineChart>
        <c:grouping val="standard"/>
        <c:varyColors val="0"/>
        <c:ser>
          <c:idx val="2"/>
          <c:order val="1"/>
          <c:tx>
            <c:strRef>
              <c:f>Sheet1!$C$1</c:f>
              <c:strCache>
                <c:ptCount val="1"/>
                <c:pt idx="0">
                  <c:v>MinOfkoniz_pokr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Ústecký kraj</c:v>
                </c:pt>
                <c:pt idx="2">
                  <c:v>Královéhradecký kraj</c:v>
                </c:pt>
                <c:pt idx="3">
                  <c:v>Moravskoslezský kraj</c:v>
                </c:pt>
                <c:pt idx="4">
                  <c:v>Karlovarský kraj</c:v>
                </c:pt>
                <c:pt idx="5">
                  <c:v>Středočeský kraj</c:v>
                </c:pt>
                <c:pt idx="6">
                  <c:v>Jihočeský kraj</c:v>
                </c:pt>
                <c:pt idx="7">
                  <c:v>Zlínský kraj</c:v>
                </c:pt>
                <c:pt idx="8">
                  <c:v>Pardubický kraj</c:v>
                </c:pt>
                <c:pt idx="9">
                  <c:v>Liberecký kraj</c:v>
                </c:pt>
                <c:pt idx="10">
                  <c:v>Hlavní město Praha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Kraj Vysočina</c:v>
                </c:pt>
              </c:strCache>
            </c:strRef>
          </c:cat>
          <c:val>
            <c:numRef>
              <c:f>Sheet1!$C$2:$C$15</c:f>
              <c:numCache>
                <c:formatCode>General</c:formatCode>
                <c:ptCount val="14"/>
                <c:pt idx="0">
                  <c:v>4.1208791208791213</c:v>
                </c:pt>
                <c:pt idx="1">
                  <c:v>3.4053840914793705</c:v>
                </c:pt>
                <c:pt idx="2">
                  <c:v>3.3820641501200095</c:v>
                </c:pt>
                <c:pt idx="3">
                  <c:v>2.7402622822470151</c:v>
                </c:pt>
                <c:pt idx="4">
                  <c:v>3.2038446135362433</c:v>
                </c:pt>
                <c:pt idx="5">
                  <c:v>2.4606580829756788</c:v>
                </c:pt>
                <c:pt idx="6">
                  <c:v>2.3489932885906049</c:v>
                </c:pt>
                <c:pt idx="7">
                  <c:v>2.6468818929215963</c:v>
                </c:pt>
                <c:pt idx="8">
                  <c:v>2.4996875390576183</c:v>
                </c:pt>
                <c:pt idx="9">
                  <c:v>2.7570093457943923</c:v>
                </c:pt>
                <c:pt idx="11">
                  <c:v>2.5621821908628641</c:v>
                </c:pt>
                <c:pt idx="12">
                  <c:v>2.6172089566706518</c:v>
                </c:pt>
                <c:pt idx="13">
                  <c:v>2.237001209189843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23C-4BF9-8D49-AD58789FEF93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MaxOfkoniz_pokr</c:v>
                </c:pt>
              </c:strCache>
            </c:strRef>
          </c:tx>
          <c:spPr>
            <a:ln w="28846">
              <a:noFill/>
            </a:ln>
          </c:spPr>
          <c:marker>
            <c:symbol val="dash"/>
            <c:size val="5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cat>
            <c:strRef>
              <c:f>Sheet1!$A$2:$A$15</c:f>
              <c:strCache>
                <c:ptCount val="14"/>
                <c:pt idx="0">
                  <c:v>Plzeňský kraj</c:v>
                </c:pt>
                <c:pt idx="1">
                  <c:v>Ústecký kraj</c:v>
                </c:pt>
                <c:pt idx="2">
                  <c:v>Královéhradecký kraj</c:v>
                </c:pt>
                <c:pt idx="3">
                  <c:v>Moravskoslezský kraj</c:v>
                </c:pt>
                <c:pt idx="4">
                  <c:v>Karlovarský kraj</c:v>
                </c:pt>
                <c:pt idx="5">
                  <c:v>Středočeský kraj</c:v>
                </c:pt>
                <c:pt idx="6">
                  <c:v>Jihočeský kraj</c:v>
                </c:pt>
                <c:pt idx="7">
                  <c:v>Zlínský kraj</c:v>
                </c:pt>
                <c:pt idx="8">
                  <c:v>Pardubický kraj</c:v>
                </c:pt>
                <c:pt idx="9">
                  <c:v>Liberecký kraj</c:v>
                </c:pt>
                <c:pt idx="10">
                  <c:v>Hlavní město Praha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Kraj Vysočina</c:v>
                </c:pt>
              </c:strCache>
            </c:str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4.8819315468293967</c:v>
                </c:pt>
                <c:pt idx="1">
                  <c:v>4.6409214092140898</c:v>
                </c:pt>
                <c:pt idx="2">
                  <c:v>4.5172426457086212</c:v>
                </c:pt>
                <c:pt idx="3">
                  <c:v>5.988304093567252</c:v>
                </c:pt>
                <c:pt idx="4">
                  <c:v>4.0963087706522234</c:v>
                </c:pt>
                <c:pt idx="5">
                  <c:v>5.8901030768038432</c:v>
                </c:pt>
                <c:pt idx="6">
                  <c:v>4.8266413742227838</c:v>
                </c:pt>
                <c:pt idx="7">
                  <c:v>4.1248048083438915</c:v>
                </c:pt>
                <c:pt idx="8">
                  <c:v>4.8981571290009693</c:v>
                </c:pt>
                <c:pt idx="9">
                  <c:v>5.3432642487046653</c:v>
                </c:pt>
                <c:pt idx="11">
                  <c:v>4.1732759271848323</c:v>
                </c:pt>
                <c:pt idx="12">
                  <c:v>3.3429394812680115</c:v>
                </c:pt>
                <c:pt idx="13">
                  <c:v>4.4988371649700714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23C-4BF9-8D49-AD58789FEF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9525">
              <a:solidFill>
                <a:schemeClr val="tx1"/>
              </a:solidFill>
              <a:prstDash val="solid"/>
            </a:ln>
          </c:spPr>
        </c:hiLowLines>
        <c:marker val="1"/>
        <c:smooth val="0"/>
        <c:axId val="565900400"/>
        <c:axId val="565901184"/>
      </c:lineChart>
      <c:catAx>
        <c:axId val="5659004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56590118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565901184"/>
        <c:scaling>
          <c:orientation val="minMax"/>
          <c:max val="10"/>
        </c:scaling>
        <c:delete val="0"/>
        <c:axPos val="l"/>
        <c:numFmt formatCode="0.0" sourceLinked="0"/>
        <c:majorTickMark val="out"/>
        <c:minorTickMark val="none"/>
        <c:tickLblPos val="nextTo"/>
        <c:spPr>
          <a:ln w="320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565900400"/>
        <c:crosses val="autoZero"/>
        <c:crossBetween val="between"/>
        <c:majorUnit val="2"/>
      </c:valAx>
      <c:spPr>
        <a:noFill/>
        <a:ln w="25394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313" b="1" i="0" u="none" strike="noStrike" baseline="0">
          <a:solidFill>
            <a:schemeClr val="tx1"/>
          </a:solidFill>
          <a:latin typeface="Georgia"/>
          <a:ea typeface="Georgia"/>
          <a:cs typeface="Georgia"/>
        </a:defRPr>
      </a:pPr>
      <a:endParaRPr lang="cs-CZ"/>
    </a:p>
  </c:txPr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marker>
            <c:symbol val="none"/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0DB-4493-AAE1-4F4E5B4E6C4C}"/>
            </c:ext>
          </c:extLst>
        </c:ser>
        <c:ser>
          <c:idx val="3"/>
          <c:order val="1"/>
          <c:tx>
            <c:strRef>
              <c:f>Sheet1!$A$2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Sheet1!$B$1:$AL$1</c:f>
              <c:numCache>
                <c:formatCode>General</c:formatCode>
                <c:ptCount val="37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 formatCode="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</c:numCache>
            </c:numRef>
          </c:cat>
          <c:val>
            <c:numRef>
              <c:f>Sheet1!$B$2:$AL$2</c:f>
              <c:numCache>
                <c:formatCode>General</c:formatCode>
                <c:ptCount val="37"/>
                <c:pt idx="0">
                  <c:v>7.9331852848060516</c:v>
                </c:pt>
                <c:pt idx="1">
                  <c:v>7.286907385666634</c:v>
                </c:pt>
                <c:pt idx="2">
                  <c:v>8.3892301846759239</c:v>
                </c:pt>
                <c:pt idx="3">
                  <c:v>9.2338569237377452</c:v>
                </c:pt>
                <c:pt idx="4">
                  <c:v>9.0983497774100002</c:v>
                </c:pt>
                <c:pt idx="5">
                  <c:v>9.7529368742570206</c:v>
                </c:pt>
                <c:pt idx="6">
                  <c:v>9.3582548545947049</c:v>
                </c:pt>
                <c:pt idx="7">
                  <c:v>9.1681087337695821</c:v>
                </c:pt>
                <c:pt idx="8">
                  <c:v>9.5767292239901209</c:v>
                </c:pt>
                <c:pt idx="9">
                  <c:v>9.5926502652996675</c:v>
                </c:pt>
                <c:pt idx="10">
                  <c:v>8.3736149271138789</c:v>
                </c:pt>
                <c:pt idx="11">
                  <c:v>9.1421807022702772</c:v>
                </c:pt>
                <c:pt idx="12">
                  <c:v>9.3998807213532505</c:v>
                </c:pt>
                <c:pt idx="13">
                  <c:v>8.7322158731735975</c:v>
                </c:pt>
                <c:pt idx="14">
                  <c:v>8.0718693659198522</c:v>
                </c:pt>
                <c:pt idx="15">
                  <c:v>8.4171343480091494</c:v>
                </c:pt>
                <c:pt idx="16">
                  <c:v>7.848040800756733</c:v>
                </c:pt>
                <c:pt idx="17">
                  <c:v>7.7648097687730342</c:v>
                </c:pt>
                <c:pt idx="18">
                  <c:v>7.6974533911632097</c:v>
                </c:pt>
                <c:pt idx="19">
                  <c:v>7.4242972628017512</c:v>
                </c:pt>
                <c:pt idx="20">
                  <c:v>6.8838956098003159</c:v>
                </c:pt>
                <c:pt idx="21">
                  <c:v>7.3971815594364489</c:v>
                </c:pt>
                <c:pt idx="22">
                  <c:v>7.6200647189857635</c:v>
                </c:pt>
                <c:pt idx="23">
                  <c:v>7.6049085672161185</c:v>
                </c:pt>
                <c:pt idx="24">
                  <c:v>7.525988058128898</c:v>
                </c:pt>
                <c:pt idx="25">
                  <c:v>6.5424890794794157</c:v>
                </c:pt>
                <c:pt idx="26">
                  <c:v>6.9666434825908139</c:v>
                </c:pt>
                <c:pt idx="27">
                  <c:v>5.9530715953549356</c:v>
                </c:pt>
                <c:pt idx="28">
                  <c:v>5.8498672023715468</c:v>
                </c:pt>
                <c:pt idx="29">
                  <c:v>5.8228981444052526</c:v>
                </c:pt>
                <c:pt idx="30">
                  <c:v>6.3848078910251447</c:v>
                </c:pt>
                <c:pt idx="31">
                  <c:v>5.8948328141202024</c:v>
                </c:pt>
                <c:pt idx="32">
                  <c:v>6.67492712269694</c:v>
                </c:pt>
                <c:pt idx="33">
                  <c:v>6.8983541536504633</c:v>
                </c:pt>
                <c:pt idx="34">
                  <c:v>5.7882937174420146</c:v>
                </c:pt>
                <c:pt idx="35">
                  <c:v>6.601152404572324</c:v>
                </c:pt>
                <c:pt idx="36">
                  <c:v>5.8448269186668131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0DB-4493-AAE1-4F4E5B4E6C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06632736"/>
        <c:axId val="506631560"/>
      </c:lineChart>
      <c:catAx>
        <c:axId val="5066327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506631560"/>
        <c:crosses val="autoZero"/>
        <c:auto val="1"/>
        <c:lblAlgn val="ctr"/>
        <c:lblOffset val="100"/>
        <c:tickLblSkip val="3"/>
        <c:noMultiLvlLbl val="0"/>
      </c:catAx>
      <c:valAx>
        <c:axId val="506631560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50663273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6309314586995"/>
          <c:y val="6.4837905236907731E-2"/>
          <c:w val="0.87170474516695962"/>
          <c:h val="0.80049875311720697"/>
        </c:manualLayout>
      </c:layout>
      <c:lineChart>
        <c:grouping val="standard"/>
        <c:varyColors val="0"/>
        <c:ser>
          <c:idx val="1"/>
          <c:order val="0"/>
          <c:tx>
            <c:strRef>
              <c:f>Sheet1!$A$2</c:f>
              <c:strCache>
                <c:ptCount val="1"/>
                <c:pt idx="0">
                  <c:v>Královéhradecký kraj</c:v>
                </c:pt>
              </c:strCache>
            </c:strRef>
          </c:tx>
          <c:spPr>
            <a:ln w="25400">
              <a:solidFill>
                <a:srgbClr val="DA2B46"/>
              </a:solidFill>
              <a:prstDash val="solid"/>
            </a:ln>
          </c:spPr>
          <c:marker>
            <c:symbol val="diamond"/>
            <c:size val="5"/>
            <c:spPr>
              <a:solidFill>
                <a:srgbClr val="DA2B46"/>
              </a:solidFill>
              <a:ln>
                <a:solidFill>
                  <a:srgbClr val="DA2B46"/>
                </a:solidFill>
              </a:ln>
            </c:spPr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40"/>
                <c:pt idx="0">
                  <c:v>13.488462176968623</c:v>
                </c:pt>
                <c:pt idx="1">
                  <c:v>13.785165094583466</c:v>
                </c:pt>
                <c:pt idx="2">
                  <c:v>15.125576662610262</c:v>
                </c:pt>
                <c:pt idx="3">
                  <c:v>16.162811091127303</c:v>
                </c:pt>
                <c:pt idx="4">
                  <c:v>15.501526039118961</c:v>
                </c:pt>
                <c:pt idx="5">
                  <c:v>14.495554696559722</c:v>
                </c:pt>
                <c:pt idx="6">
                  <c:v>15.217699568024846</c:v>
                </c:pt>
                <c:pt idx="7">
                  <c:v>14.894869929682358</c:v>
                </c:pt>
                <c:pt idx="8">
                  <c:v>14.90979573579842</c:v>
                </c:pt>
                <c:pt idx="9">
                  <c:v>18.416590220443112</c:v>
                </c:pt>
                <c:pt idx="10">
                  <c:v>18.073126650910606</c:v>
                </c:pt>
                <c:pt idx="11">
                  <c:v>21.214144617867177</c:v>
                </c:pt>
                <c:pt idx="12">
                  <c:v>13.228572323737977</c:v>
                </c:pt>
                <c:pt idx="13">
                  <c:v>18.463682285316146</c:v>
                </c:pt>
                <c:pt idx="14">
                  <c:v>22.430325800482251</c:v>
                </c:pt>
                <c:pt idx="15">
                  <c:v>15.762649526244811</c:v>
                </c:pt>
                <c:pt idx="16">
                  <c:v>22.742381302263741</c:v>
                </c:pt>
                <c:pt idx="17">
                  <c:v>31.854937515314873</c:v>
                </c:pt>
                <c:pt idx="18">
                  <c:v>23.13735526006738</c:v>
                </c:pt>
                <c:pt idx="19">
                  <c:v>21.766605813790196</c:v>
                </c:pt>
                <c:pt idx="20">
                  <c:v>14.060050475581207</c:v>
                </c:pt>
                <c:pt idx="21">
                  <c:v>16.194845110388993</c:v>
                </c:pt>
                <c:pt idx="22">
                  <c:v>16.224662191951865</c:v>
                </c:pt>
                <c:pt idx="23">
                  <c:v>20.838852097130243</c:v>
                </c:pt>
                <c:pt idx="24">
                  <c:v>18.411185503315785</c:v>
                </c:pt>
                <c:pt idx="25">
                  <c:v>17.39000819814672</c:v>
                </c:pt>
                <c:pt idx="26">
                  <c:v>18.494938788866047</c:v>
                </c:pt>
                <c:pt idx="27">
                  <c:v>18.516342452631989</c:v>
                </c:pt>
                <c:pt idx="28">
                  <c:v>17.451385426312417</c:v>
                </c:pt>
                <c:pt idx="29">
                  <c:v>22.062879205736348</c:v>
                </c:pt>
                <c:pt idx="30">
                  <c:v>19.199317357605061</c:v>
                </c:pt>
                <c:pt idx="31">
                  <c:v>17.710901414038368</c:v>
                </c:pt>
                <c:pt idx="32">
                  <c:v>22.992083648737559</c:v>
                </c:pt>
                <c:pt idx="33">
                  <c:v>15.563872008376192</c:v>
                </c:pt>
                <c:pt idx="34">
                  <c:v>14.90556261400981</c:v>
                </c:pt>
                <c:pt idx="35">
                  <c:v>14.216308237995218</c:v>
                </c:pt>
                <c:pt idx="36">
                  <c:v>15.316335762575424</c:v>
                </c:pt>
                <c:pt idx="37">
                  <c:v>13.185607019019347</c:v>
                </c:pt>
                <c:pt idx="38">
                  <c:v>11.419272877799505</c:v>
                </c:pt>
                <c:pt idx="39">
                  <c:v>24.280511319003072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0DB-4493-AAE1-4F4E5B4E6C4C}"/>
            </c:ext>
          </c:extLst>
        </c:ser>
        <c:ser>
          <c:idx val="3"/>
          <c:order val="1"/>
          <c:tx>
            <c:strRef>
              <c:f>Sheet1!$A$3</c:f>
              <c:strCache>
                <c:ptCount val="1"/>
                <c:pt idx="0">
                  <c:v>ČR</c:v>
                </c:pt>
              </c:strCache>
            </c:strRef>
          </c:tx>
          <c:spPr>
            <a:ln w="15875">
              <a:solidFill>
                <a:srgbClr val="004E8F"/>
              </a:solidFill>
              <a:prstDash val="solid"/>
            </a:ln>
          </c:spPr>
          <c:marker>
            <c:symbol val="none"/>
          </c:marker>
          <c:cat>
            <c:numRef>
              <c:f>Sheet1!$B$1:$AO$1</c:f>
              <c:numCache>
                <c:formatCode>General</c:formatCode>
                <c:ptCount val="40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 formatCode="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40"/>
                <c:pt idx="0">
                  <c:v>20.732666986809956</c:v>
                </c:pt>
                <c:pt idx="1">
                  <c:v>19.041107235658568</c:v>
                </c:pt>
                <c:pt idx="2">
                  <c:v>19.996294471984854</c:v>
                </c:pt>
                <c:pt idx="3">
                  <c:v>20.754115057881233</c:v>
                </c:pt>
                <c:pt idx="4">
                  <c:v>20.260238622680358</c:v>
                </c:pt>
                <c:pt idx="5">
                  <c:v>20.991885394839304</c:v>
                </c:pt>
                <c:pt idx="6">
                  <c:v>21.251035282736563</c:v>
                </c:pt>
                <c:pt idx="7">
                  <c:v>21.354804436235042</c:v>
                </c:pt>
                <c:pt idx="8">
                  <c:v>21.178342692269098</c:v>
                </c:pt>
                <c:pt idx="9">
                  <c:v>22.230553198766138</c:v>
                </c:pt>
                <c:pt idx="10">
                  <c:v>21.811832458824764</c:v>
                </c:pt>
                <c:pt idx="11">
                  <c:v>21.23780539673103</c:v>
                </c:pt>
                <c:pt idx="12">
                  <c:v>20.405500662193226</c:v>
                </c:pt>
                <c:pt idx="13">
                  <c:v>20.089165856528812</c:v>
                </c:pt>
                <c:pt idx="14">
                  <c:v>20.810242258363679</c:v>
                </c:pt>
                <c:pt idx="15">
                  <c:v>22.812135377873322</c:v>
                </c:pt>
                <c:pt idx="16">
                  <c:v>22.809150082513792</c:v>
                </c:pt>
                <c:pt idx="17">
                  <c:v>22.804442124696646</c:v>
                </c:pt>
                <c:pt idx="18">
                  <c:v>21.880783249187097</c:v>
                </c:pt>
                <c:pt idx="19">
                  <c:v>21.544381236692761</c:v>
                </c:pt>
                <c:pt idx="20">
                  <c:v>19.874890211068688</c:v>
                </c:pt>
                <c:pt idx="21">
                  <c:v>20.652626789066893</c:v>
                </c:pt>
                <c:pt idx="22">
                  <c:v>21.572129036559172</c:v>
                </c:pt>
                <c:pt idx="23">
                  <c:v>19.96898643834637</c:v>
                </c:pt>
                <c:pt idx="24">
                  <c:v>20.018145972701731</c:v>
                </c:pt>
                <c:pt idx="25">
                  <c:v>20.98859931369763</c:v>
                </c:pt>
                <c:pt idx="26">
                  <c:v>19.489966679800101</c:v>
                </c:pt>
                <c:pt idx="27">
                  <c:v>19.903755219721603</c:v>
                </c:pt>
                <c:pt idx="28">
                  <c:v>18.921717687590615</c:v>
                </c:pt>
                <c:pt idx="29">
                  <c:v>20.405032276878014</c:v>
                </c:pt>
                <c:pt idx="30">
                  <c:v>19.186332657640747</c:v>
                </c:pt>
                <c:pt idx="31">
                  <c:v>19.242489221948851</c:v>
                </c:pt>
                <c:pt idx="32">
                  <c:v>19.359732094260551</c:v>
                </c:pt>
                <c:pt idx="33">
                  <c:v>18.557014747599396</c:v>
                </c:pt>
                <c:pt idx="34">
                  <c:v>19.219026349528402</c:v>
                </c:pt>
                <c:pt idx="35">
                  <c:v>17.313676514334361</c:v>
                </c:pt>
                <c:pt idx="36">
                  <c:v>16.862643486701135</c:v>
                </c:pt>
                <c:pt idx="37">
                  <c:v>15.51636154578811</c:v>
                </c:pt>
                <c:pt idx="38">
                  <c:v>16.297760456486472</c:v>
                </c:pt>
                <c:pt idx="39">
                  <c:v>15.300788939949429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0DB-4493-AAE1-4F4E5B4E6C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6606080"/>
        <c:axId val="506610000"/>
      </c:lineChart>
      <c:catAx>
        <c:axId val="5066060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/>
            </a:pPr>
            <a:endParaRPr lang="cs-CZ"/>
          </a:p>
        </c:txPr>
        <c:crossAx val="506610000"/>
        <c:crosses val="autoZero"/>
        <c:auto val="1"/>
        <c:lblAlgn val="ctr"/>
        <c:lblOffset val="100"/>
        <c:tickLblSkip val="3"/>
        <c:tickMarkSkip val="1"/>
        <c:noMultiLvlLbl val="0"/>
      </c:catAx>
      <c:valAx>
        <c:axId val="506610000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/>
            </a:pPr>
            <a:endParaRPr lang="cs-CZ"/>
          </a:p>
        </c:txPr>
        <c:crossAx val="506606080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722753346080306"/>
          <c:y val="6.4814814814814811E-2"/>
          <c:w val="0.82600382409177819"/>
          <c:h val="0.67995015373886591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std1</c:v>
                </c:pt>
              </c:strCache>
            </c:strRef>
          </c:tx>
          <c:spPr>
            <a:solidFill>
              <a:srgbClr val="037BC1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Sheet1!$B$2:$AO$2</c:f>
              <c:numCache>
                <c:formatCode>General</c:formatCode>
                <c:ptCount val="39"/>
                <c:pt idx="0">
                  <c:v>36.544190669999999</c:v>
                </c:pt>
                <c:pt idx="1">
                  <c:v>38.700564970000002</c:v>
                </c:pt>
                <c:pt idx="2">
                  <c:v>36.141304349999999</c:v>
                </c:pt>
                <c:pt idx="3">
                  <c:v>40.892193310000003</c:v>
                </c:pt>
                <c:pt idx="4">
                  <c:v>37.903225810000002</c:v>
                </c:pt>
                <c:pt idx="5">
                  <c:v>39.026548669999997</c:v>
                </c:pt>
                <c:pt idx="6">
                  <c:v>39.524647889999997</c:v>
                </c:pt>
                <c:pt idx="7">
                  <c:v>41.881100269999997</c:v>
                </c:pt>
                <c:pt idx="8">
                  <c:v>41.420118340000002</c:v>
                </c:pt>
                <c:pt idx="9">
                  <c:v>44.099913870000002</c:v>
                </c:pt>
                <c:pt idx="10">
                  <c:v>46.15384615</c:v>
                </c:pt>
                <c:pt idx="11">
                  <c:v>44.98620055</c:v>
                </c:pt>
                <c:pt idx="12">
                  <c:v>42.523364489999999</c:v>
                </c:pt>
                <c:pt idx="13">
                  <c:v>41.485507249999998</c:v>
                </c:pt>
                <c:pt idx="14">
                  <c:v>41.701073489999999</c:v>
                </c:pt>
                <c:pt idx="15">
                  <c:v>45.214521449999999</c:v>
                </c:pt>
                <c:pt idx="16">
                  <c:v>42.491749169999999</c:v>
                </c:pt>
                <c:pt idx="17">
                  <c:v>43.889845090000001</c:v>
                </c:pt>
                <c:pt idx="18">
                  <c:v>42.031523640000003</c:v>
                </c:pt>
                <c:pt idx="19">
                  <c:v>41.444866920000003</c:v>
                </c:pt>
                <c:pt idx="20">
                  <c:v>37.179487180000002</c:v>
                </c:pt>
                <c:pt idx="21">
                  <c:v>40.561896400000002</c:v>
                </c:pt>
                <c:pt idx="22">
                  <c:v>46.343779679999997</c:v>
                </c:pt>
                <c:pt idx="23">
                  <c:v>44.76190476</c:v>
                </c:pt>
                <c:pt idx="24">
                  <c:v>42.220200179999999</c:v>
                </c:pt>
                <c:pt idx="25">
                  <c:v>45.980392160000001</c:v>
                </c:pt>
                <c:pt idx="26">
                  <c:v>46.06525912</c:v>
                </c:pt>
                <c:pt idx="27">
                  <c:v>43.75</c:v>
                </c:pt>
                <c:pt idx="28">
                  <c:v>48.880597010000002</c:v>
                </c:pt>
                <c:pt idx="29">
                  <c:v>47.826086959999998</c:v>
                </c:pt>
                <c:pt idx="30">
                  <c:v>48.582600200000002</c:v>
                </c:pt>
                <c:pt idx="31">
                  <c:v>48.065764020000003</c:v>
                </c:pt>
                <c:pt idx="32">
                  <c:v>48.490945670000002</c:v>
                </c:pt>
                <c:pt idx="33">
                  <c:v>47.419668940000001</c:v>
                </c:pt>
                <c:pt idx="34">
                  <c:v>44.600431970000002</c:v>
                </c:pt>
                <c:pt idx="35">
                  <c:v>45.787139689999997</c:v>
                </c:pt>
                <c:pt idx="36">
                  <c:v>47.41275572</c:v>
                </c:pt>
                <c:pt idx="37">
                  <c:v>39.702517159999999</c:v>
                </c:pt>
                <c:pt idx="38">
                  <c:v>42.579075430000003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87-4635-9FCD-2240B1961131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std2</c:v>
                </c:pt>
              </c:strCache>
            </c:strRef>
          </c:tx>
          <c:spPr>
            <a:solidFill>
              <a:srgbClr val="8CC841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Sheet1!$B$3:$AO$3</c:f>
              <c:numCache>
                <c:formatCode>General</c:formatCode>
                <c:ptCount val="39"/>
                <c:pt idx="0">
                  <c:v>32.472691159999997</c:v>
                </c:pt>
                <c:pt idx="1">
                  <c:v>29.66101695</c:v>
                </c:pt>
                <c:pt idx="2">
                  <c:v>29.800724639999999</c:v>
                </c:pt>
                <c:pt idx="3">
                  <c:v>29.646840149999999</c:v>
                </c:pt>
                <c:pt idx="4">
                  <c:v>20.340501790000001</c:v>
                </c:pt>
                <c:pt idx="5">
                  <c:v>23.27433628</c:v>
                </c:pt>
                <c:pt idx="6">
                  <c:v>26.672535209999999</c:v>
                </c:pt>
                <c:pt idx="7">
                  <c:v>23.51375333</c:v>
                </c:pt>
                <c:pt idx="8">
                  <c:v>23.584108199999999</c:v>
                </c:pt>
                <c:pt idx="9">
                  <c:v>21.619293710000001</c:v>
                </c:pt>
                <c:pt idx="10">
                  <c:v>22.104332450000001</c:v>
                </c:pt>
                <c:pt idx="11">
                  <c:v>18.95124195</c:v>
                </c:pt>
                <c:pt idx="12">
                  <c:v>20.186915890000002</c:v>
                </c:pt>
                <c:pt idx="13">
                  <c:v>17.934782609999999</c:v>
                </c:pt>
                <c:pt idx="14">
                  <c:v>20.06606111</c:v>
                </c:pt>
                <c:pt idx="15">
                  <c:v>20.4620462</c:v>
                </c:pt>
                <c:pt idx="16">
                  <c:v>18.06930693</c:v>
                </c:pt>
                <c:pt idx="17">
                  <c:v>15.662650599999999</c:v>
                </c:pt>
                <c:pt idx="18">
                  <c:v>14.360770580000001</c:v>
                </c:pt>
                <c:pt idx="19">
                  <c:v>15.11406844</c:v>
                </c:pt>
                <c:pt idx="20">
                  <c:v>14.560439560000001</c:v>
                </c:pt>
                <c:pt idx="21">
                  <c:v>12.906057949999999</c:v>
                </c:pt>
                <c:pt idx="22">
                  <c:v>15.764482429999999</c:v>
                </c:pt>
                <c:pt idx="23">
                  <c:v>15.23809524</c:v>
                </c:pt>
                <c:pt idx="24">
                  <c:v>16.469517740000001</c:v>
                </c:pt>
                <c:pt idx="25">
                  <c:v>13.725490199999999</c:v>
                </c:pt>
                <c:pt idx="26">
                  <c:v>14.20345489</c:v>
                </c:pt>
                <c:pt idx="27">
                  <c:v>16.129032259999999</c:v>
                </c:pt>
                <c:pt idx="28">
                  <c:v>15.111940300000001</c:v>
                </c:pt>
                <c:pt idx="29">
                  <c:v>13.043478260000001</c:v>
                </c:pt>
                <c:pt idx="30">
                  <c:v>13.29423265</c:v>
                </c:pt>
                <c:pt idx="31">
                  <c:v>13.636363640000001</c:v>
                </c:pt>
                <c:pt idx="32">
                  <c:v>12.07243461</c:v>
                </c:pt>
                <c:pt idx="33">
                  <c:v>13.534566699999999</c:v>
                </c:pt>
                <c:pt idx="34">
                  <c:v>13.82289417</c:v>
                </c:pt>
                <c:pt idx="35">
                  <c:v>13.636363640000001</c:v>
                </c:pt>
                <c:pt idx="36">
                  <c:v>12.51504212</c:v>
                </c:pt>
                <c:pt idx="37">
                  <c:v>12.58581236</c:v>
                </c:pt>
                <c:pt idx="38">
                  <c:v>12.53041363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87-4635-9FCD-2240B1961131}"/>
            </c:ext>
          </c:extLst>
        </c:ser>
        <c:ser>
          <c:idx val="5"/>
          <c:order val="2"/>
          <c:tx>
            <c:strRef>
              <c:f>Sheet1!$A$4</c:f>
              <c:strCache>
                <c:ptCount val="1"/>
                <c:pt idx="0">
                  <c:v>std3</c:v>
                </c:pt>
              </c:strCache>
            </c:strRef>
          </c:tx>
          <c:spPr>
            <a:solidFill>
              <a:srgbClr val="FFC000"/>
            </a:solidFill>
            <a:ln w="11651">
              <a:solidFill>
                <a:srgbClr val="333333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Sheet1!$B$4:$AO$4</c:f>
              <c:numCache>
                <c:formatCode>General</c:formatCode>
                <c:ptCount val="39"/>
                <c:pt idx="0">
                  <c:v>18.768619659999999</c:v>
                </c:pt>
                <c:pt idx="1">
                  <c:v>17.419962340000001</c:v>
                </c:pt>
                <c:pt idx="2">
                  <c:v>19.02173913</c:v>
                </c:pt>
                <c:pt idx="3">
                  <c:v>15.42750929</c:v>
                </c:pt>
                <c:pt idx="4">
                  <c:v>15.50179211</c:v>
                </c:pt>
                <c:pt idx="5">
                  <c:v>17.079646019999998</c:v>
                </c:pt>
                <c:pt idx="6">
                  <c:v>17.86971831</c:v>
                </c:pt>
                <c:pt idx="7">
                  <c:v>17.834960070000001</c:v>
                </c:pt>
                <c:pt idx="8">
                  <c:v>17.075232459999999</c:v>
                </c:pt>
                <c:pt idx="9">
                  <c:v>17.39879414</c:v>
                </c:pt>
                <c:pt idx="10">
                  <c:v>15.47303271</c:v>
                </c:pt>
                <c:pt idx="11">
                  <c:v>18.399264030000001</c:v>
                </c:pt>
                <c:pt idx="12">
                  <c:v>19.06542056</c:v>
                </c:pt>
                <c:pt idx="13">
                  <c:v>17.663043479999999</c:v>
                </c:pt>
                <c:pt idx="14">
                  <c:v>17.91907514</c:v>
                </c:pt>
                <c:pt idx="15">
                  <c:v>13.86138614</c:v>
                </c:pt>
                <c:pt idx="16">
                  <c:v>18.06930693</c:v>
                </c:pt>
                <c:pt idx="17">
                  <c:v>18.330464719999998</c:v>
                </c:pt>
                <c:pt idx="18">
                  <c:v>17.250437829999999</c:v>
                </c:pt>
                <c:pt idx="19">
                  <c:v>18.155893540000001</c:v>
                </c:pt>
                <c:pt idx="20">
                  <c:v>20.23809524</c:v>
                </c:pt>
                <c:pt idx="21">
                  <c:v>20.280948200000001</c:v>
                </c:pt>
                <c:pt idx="22">
                  <c:v>20.037986700000001</c:v>
                </c:pt>
                <c:pt idx="23">
                  <c:v>20.285714290000001</c:v>
                </c:pt>
                <c:pt idx="24">
                  <c:v>19.290263880000001</c:v>
                </c:pt>
                <c:pt idx="25">
                  <c:v>18.725490199999999</c:v>
                </c:pt>
                <c:pt idx="26">
                  <c:v>20.249520149999999</c:v>
                </c:pt>
                <c:pt idx="27">
                  <c:v>18.75</c:v>
                </c:pt>
                <c:pt idx="28">
                  <c:v>19.962686569999999</c:v>
                </c:pt>
                <c:pt idx="29">
                  <c:v>20.55335968</c:v>
                </c:pt>
                <c:pt idx="30">
                  <c:v>18.866080159999999</c:v>
                </c:pt>
                <c:pt idx="31">
                  <c:v>20.986460350000002</c:v>
                </c:pt>
                <c:pt idx="32">
                  <c:v>21.327967810000001</c:v>
                </c:pt>
                <c:pt idx="33">
                  <c:v>19.86368062</c:v>
                </c:pt>
                <c:pt idx="34">
                  <c:v>19.654427649999999</c:v>
                </c:pt>
                <c:pt idx="35">
                  <c:v>18.736141910000001</c:v>
                </c:pt>
                <c:pt idx="36">
                  <c:v>19.85559567</c:v>
                </c:pt>
                <c:pt idx="37">
                  <c:v>21.510297479999998</c:v>
                </c:pt>
                <c:pt idx="38">
                  <c:v>19.464720190000001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B87-4635-9FCD-2240B1961131}"/>
            </c:ext>
          </c:extLst>
        </c:ser>
        <c:ser>
          <c:idx val="4"/>
          <c:order val="3"/>
          <c:tx>
            <c:strRef>
              <c:f>Sheet1!$A$5</c:f>
              <c:strCache>
                <c:ptCount val="1"/>
                <c:pt idx="0">
                  <c:v>std4</c:v>
                </c:pt>
              </c:strCache>
            </c:strRef>
          </c:tx>
          <c:spPr>
            <a:solidFill>
              <a:srgbClr val="DA2128"/>
            </a:solidFill>
            <a:ln w="11651">
              <a:solidFill>
                <a:schemeClr val="tx1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Sheet1!$B$5:$AO$5</c:f>
              <c:numCache>
                <c:formatCode>General</c:formatCode>
                <c:ptCount val="39"/>
                <c:pt idx="0">
                  <c:v>4.0714995030000001</c:v>
                </c:pt>
                <c:pt idx="1">
                  <c:v>5.1789077209999999</c:v>
                </c:pt>
                <c:pt idx="2">
                  <c:v>4.5289855069999998</c:v>
                </c:pt>
                <c:pt idx="3">
                  <c:v>4.7397769519999997</c:v>
                </c:pt>
                <c:pt idx="4">
                  <c:v>6.2724014339999998</c:v>
                </c:pt>
                <c:pt idx="5">
                  <c:v>6.1946902650000002</c:v>
                </c:pt>
                <c:pt idx="6">
                  <c:v>6.1619718309999998</c:v>
                </c:pt>
                <c:pt idx="7">
                  <c:v>5.4125998229999999</c:v>
                </c:pt>
                <c:pt idx="8">
                  <c:v>6.7624683010000002</c:v>
                </c:pt>
                <c:pt idx="9">
                  <c:v>7.2351421189999998</c:v>
                </c:pt>
                <c:pt idx="10">
                  <c:v>6.0123784259999997</c:v>
                </c:pt>
                <c:pt idx="11">
                  <c:v>6.899724011</c:v>
                </c:pt>
                <c:pt idx="12">
                  <c:v>7.2897196260000001</c:v>
                </c:pt>
                <c:pt idx="13">
                  <c:v>9.6920289860000004</c:v>
                </c:pt>
                <c:pt idx="14">
                  <c:v>8.9182493810000008</c:v>
                </c:pt>
                <c:pt idx="15">
                  <c:v>6.6831683169999998</c:v>
                </c:pt>
                <c:pt idx="16">
                  <c:v>6.1881188119999999</c:v>
                </c:pt>
                <c:pt idx="17">
                  <c:v>7.8313253009999997</c:v>
                </c:pt>
                <c:pt idx="18">
                  <c:v>8.4063047290000004</c:v>
                </c:pt>
                <c:pt idx="19">
                  <c:v>7.794676806</c:v>
                </c:pt>
                <c:pt idx="20">
                  <c:v>7.7838827840000002</c:v>
                </c:pt>
                <c:pt idx="21">
                  <c:v>7.6382791919999997</c:v>
                </c:pt>
                <c:pt idx="22">
                  <c:v>5.6980056980000002</c:v>
                </c:pt>
                <c:pt idx="23">
                  <c:v>7.904761905</c:v>
                </c:pt>
                <c:pt idx="24">
                  <c:v>7.9162875340000003</c:v>
                </c:pt>
                <c:pt idx="25">
                  <c:v>10.980392159999999</c:v>
                </c:pt>
                <c:pt idx="26">
                  <c:v>7.965451056</c:v>
                </c:pt>
                <c:pt idx="27">
                  <c:v>10.38306452</c:v>
                </c:pt>
                <c:pt idx="28">
                  <c:v>8.7686567160000006</c:v>
                </c:pt>
                <c:pt idx="29">
                  <c:v>10.27667984</c:v>
                </c:pt>
                <c:pt idx="30">
                  <c:v>13.489736069999999</c:v>
                </c:pt>
                <c:pt idx="31">
                  <c:v>12.572533849999999</c:v>
                </c:pt>
                <c:pt idx="32">
                  <c:v>11.67002012</c:v>
                </c:pt>
                <c:pt idx="33">
                  <c:v>14.60564752</c:v>
                </c:pt>
                <c:pt idx="34">
                  <c:v>16.73866091</c:v>
                </c:pt>
                <c:pt idx="35">
                  <c:v>15.07760532</c:v>
                </c:pt>
                <c:pt idx="36">
                  <c:v>12.99638989</c:v>
                </c:pt>
                <c:pt idx="37">
                  <c:v>17.96338673</c:v>
                </c:pt>
                <c:pt idx="38">
                  <c:v>17.883211679999999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B87-4635-9FCD-2240B1961131}"/>
            </c:ext>
          </c:extLst>
        </c:ser>
        <c:ser>
          <c:idx val="2"/>
          <c:order val="4"/>
          <c:tx>
            <c:strRef>
              <c:f>Sheet1!$A$6</c:f>
              <c:strCache>
                <c:ptCount val="1"/>
                <c:pt idx="0">
                  <c:v>stdX</c:v>
                </c:pt>
              </c:strCache>
            </c:strRef>
          </c:tx>
          <c:spPr>
            <a:solidFill>
              <a:srgbClr val="C8C8C8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Sheet1!$B$6:$AO$6</c:f>
              <c:numCache>
                <c:formatCode>General</c:formatCode>
                <c:ptCount val="39"/>
                <c:pt idx="0">
                  <c:v>0.99304865899999994</c:v>
                </c:pt>
                <c:pt idx="1">
                  <c:v>1.7890772130000001</c:v>
                </c:pt>
                <c:pt idx="2">
                  <c:v>1.2681159420000001</c:v>
                </c:pt>
                <c:pt idx="3">
                  <c:v>1.9516728619999999</c:v>
                </c:pt>
                <c:pt idx="4">
                  <c:v>2.2401433690000001</c:v>
                </c:pt>
                <c:pt idx="5">
                  <c:v>2.1238938049999998</c:v>
                </c:pt>
                <c:pt idx="6">
                  <c:v>1.848591549</c:v>
                </c:pt>
                <c:pt idx="7">
                  <c:v>1.8633540369999999</c:v>
                </c:pt>
                <c:pt idx="8">
                  <c:v>2.4513947589999998</c:v>
                </c:pt>
                <c:pt idx="9">
                  <c:v>2.2394487509999998</c:v>
                </c:pt>
                <c:pt idx="10">
                  <c:v>2.4756852340000002</c:v>
                </c:pt>
                <c:pt idx="11">
                  <c:v>4.4158233669999998</c:v>
                </c:pt>
                <c:pt idx="12">
                  <c:v>2.61682243</c:v>
                </c:pt>
                <c:pt idx="13">
                  <c:v>4.4384057969999997</c:v>
                </c:pt>
                <c:pt idx="14">
                  <c:v>3.8810900080000001</c:v>
                </c:pt>
                <c:pt idx="15">
                  <c:v>5.1980198020000001</c:v>
                </c:pt>
                <c:pt idx="16">
                  <c:v>4.3729372939999998</c:v>
                </c:pt>
                <c:pt idx="17">
                  <c:v>5.5077452669999998</c:v>
                </c:pt>
                <c:pt idx="18">
                  <c:v>5.8669001749999996</c:v>
                </c:pt>
                <c:pt idx="19">
                  <c:v>5.6083650189999998</c:v>
                </c:pt>
                <c:pt idx="20">
                  <c:v>6.4102564099999997</c:v>
                </c:pt>
                <c:pt idx="21">
                  <c:v>5.1799824409999999</c:v>
                </c:pt>
                <c:pt idx="22">
                  <c:v>3.8936372270000001</c:v>
                </c:pt>
                <c:pt idx="23">
                  <c:v>3.6190476189999998</c:v>
                </c:pt>
                <c:pt idx="24">
                  <c:v>4.6405823479999997</c:v>
                </c:pt>
                <c:pt idx="25">
                  <c:v>3.8235294120000001</c:v>
                </c:pt>
                <c:pt idx="26">
                  <c:v>4.3186180419999998</c:v>
                </c:pt>
                <c:pt idx="27">
                  <c:v>5.9475806450000004</c:v>
                </c:pt>
                <c:pt idx="28">
                  <c:v>4.5708955219999998</c:v>
                </c:pt>
                <c:pt idx="29">
                  <c:v>4.9407114620000003</c:v>
                </c:pt>
                <c:pt idx="30">
                  <c:v>3.5190615840000001</c:v>
                </c:pt>
                <c:pt idx="31">
                  <c:v>2.707930368</c:v>
                </c:pt>
                <c:pt idx="32">
                  <c:v>3.8229376259999999</c:v>
                </c:pt>
                <c:pt idx="33">
                  <c:v>2.3369036030000001</c:v>
                </c:pt>
                <c:pt idx="34">
                  <c:v>2.051835853</c:v>
                </c:pt>
                <c:pt idx="35">
                  <c:v>3.6585365849999998</c:v>
                </c:pt>
                <c:pt idx="36">
                  <c:v>2.8880866429999998</c:v>
                </c:pt>
                <c:pt idx="37">
                  <c:v>2.8604118989999998</c:v>
                </c:pt>
                <c:pt idx="38">
                  <c:v>2.676399027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B87-4635-9FCD-2240B1961131}"/>
            </c:ext>
          </c:extLst>
        </c:ser>
        <c:ser>
          <c:idx val="3"/>
          <c:order val="5"/>
          <c:tx>
            <c:strRef>
              <c:f>Sheet1!$A$7</c:f>
              <c:strCache>
                <c:ptCount val="1"/>
                <c:pt idx="0">
                  <c:v>stdY</c:v>
                </c:pt>
              </c:strCache>
            </c:strRef>
          </c:tx>
          <c:spPr>
            <a:solidFill>
              <a:srgbClr val="7F0506"/>
            </a:solidFill>
            <a:ln w="11651">
              <a:solidFill>
                <a:srgbClr val="000000"/>
              </a:solidFill>
              <a:prstDash val="solid"/>
            </a:ln>
          </c:spPr>
          <c:invertIfNegative val="0"/>
          <c:cat>
            <c:numRef>
              <c:f>Sheet1!$B$1:$AO$1</c:f>
              <c:numCache>
                <c:formatCode>General</c:formatCode>
                <c:ptCount val="39"/>
                <c:pt idx="0">
                  <c:v>1978</c:v>
                </c:pt>
                <c:pt idx="1">
                  <c:v>1979</c:v>
                </c:pt>
                <c:pt idx="2">
                  <c:v>1980</c:v>
                </c:pt>
                <c:pt idx="3">
                  <c:v>1981</c:v>
                </c:pt>
                <c:pt idx="4">
                  <c:v>1982</c:v>
                </c:pt>
                <c:pt idx="5">
                  <c:v>1983</c:v>
                </c:pt>
                <c:pt idx="6">
                  <c:v>1984</c:v>
                </c:pt>
                <c:pt idx="7">
                  <c:v>1985</c:v>
                </c:pt>
                <c:pt idx="8">
                  <c:v>1986</c:v>
                </c:pt>
                <c:pt idx="9">
                  <c:v>1987</c:v>
                </c:pt>
                <c:pt idx="10">
                  <c:v>1988</c:v>
                </c:pt>
                <c:pt idx="11">
                  <c:v>1989</c:v>
                </c:pt>
                <c:pt idx="12">
                  <c:v>1990</c:v>
                </c:pt>
                <c:pt idx="13">
                  <c:v>1991</c:v>
                </c:pt>
                <c:pt idx="14">
                  <c:v>1992</c:v>
                </c:pt>
                <c:pt idx="15">
                  <c:v>1993</c:v>
                </c:pt>
                <c:pt idx="16">
                  <c:v>1994</c:v>
                </c:pt>
                <c:pt idx="17">
                  <c:v>1995</c:v>
                </c:pt>
                <c:pt idx="18">
                  <c:v>1996</c:v>
                </c:pt>
                <c:pt idx="19">
                  <c:v>1997</c:v>
                </c:pt>
                <c:pt idx="20">
                  <c:v>1998</c:v>
                </c:pt>
                <c:pt idx="21">
                  <c:v>1999</c:v>
                </c:pt>
                <c:pt idx="22">
                  <c:v>2000</c:v>
                </c:pt>
                <c:pt idx="23">
                  <c:v>2001</c:v>
                </c:pt>
                <c:pt idx="24">
                  <c:v>2002</c:v>
                </c:pt>
                <c:pt idx="25">
                  <c:v>2003</c:v>
                </c:pt>
                <c:pt idx="26">
                  <c:v>2004</c:v>
                </c:pt>
                <c:pt idx="27">
                  <c:v>2005</c:v>
                </c:pt>
                <c:pt idx="28">
                  <c:v>2006</c:v>
                </c:pt>
                <c:pt idx="29">
                  <c:v>2007</c:v>
                </c:pt>
                <c:pt idx="30">
                  <c:v>2008</c:v>
                </c:pt>
                <c:pt idx="31">
                  <c:v>2009</c:v>
                </c:pt>
                <c:pt idx="32">
                  <c:v>2010</c:v>
                </c:pt>
                <c:pt idx="33">
                  <c:v>2011</c:v>
                </c:pt>
                <c:pt idx="34">
                  <c:v>2012</c:v>
                </c:pt>
                <c:pt idx="35">
                  <c:v>2013</c:v>
                </c:pt>
                <c:pt idx="36">
                  <c:v>2014</c:v>
                </c:pt>
                <c:pt idx="37">
                  <c:v>2015</c:v>
                </c:pt>
                <c:pt idx="38">
                  <c:v>2016</c:v>
                </c:pt>
              </c:numCache>
            </c:numRef>
          </c:cat>
          <c:val>
            <c:numRef>
              <c:f>Sheet1!$B$7:$AO$7</c:f>
              <c:numCache>
                <c:formatCode>General</c:formatCode>
                <c:ptCount val="39"/>
                <c:pt idx="0">
                  <c:v>7.149950348</c:v>
                </c:pt>
                <c:pt idx="1">
                  <c:v>7.2504708100000004</c:v>
                </c:pt>
                <c:pt idx="2">
                  <c:v>9.2391304349999999</c:v>
                </c:pt>
                <c:pt idx="3">
                  <c:v>7.3420074350000002</c:v>
                </c:pt>
                <c:pt idx="4">
                  <c:v>17.741935479999999</c:v>
                </c:pt>
                <c:pt idx="5">
                  <c:v>12.300884959999999</c:v>
                </c:pt>
                <c:pt idx="6">
                  <c:v>7.9225352109999996</c:v>
                </c:pt>
                <c:pt idx="7">
                  <c:v>9.4942324760000005</c:v>
                </c:pt>
                <c:pt idx="8">
                  <c:v>8.7066779370000003</c:v>
                </c:pt>
                <c:pt idx="9">
                  <c:v>7.407407407</c:v>
                </c:pt>
                <c:pt idx="10">
                  <c:v>7.7807250220000004</c:v>
                </c:pt>
                <c:pt idx="11">
                  <c:v>6.3477460900000002</c:v>
                </c:pt>
                <c:pt idx="12">
                  <c:v>8.3177570089999993</c:v>
                </c:pt>
                <c:pt idx="13">
                  <c:v>8.7862318839999993</c:v>
                </c:pt>
                <c:pt idx="14">
                  <c:v>7.5144508669999999</c:v>
                </c:pt>
                <c:pt idx="15">
                  <c:v>8.5808580859999992</c:v>
                </c:pt>
                <c:pt idx="16">
                  <c:v>10.808580859999999</c:v>
                </c:pt>
                <c:pt idx="17">
                  <c:v>8.7779690190000004</c:v>
                </c:pt>
                <c:pt idx="18">
                  <c:v>12.084063049999999</c:v>
                </c:pt>
                <c:pt idx="19">
                  <c:v>11.882129279999999</c:v>
                </c:pt>
                <c:pt idx="20">
                  <c:v>13.827838829999999</c:v>
                </c:pt>
                <c:pt idx="21">
                  <c:v>13.432835819999999</c:v>
                </c:pt>
                <c:pt idx="22">
                  <c:v>8.2621082619999999</c:v>
                </c:pt>
                <c:pt idx="23">
                  <c:v>8.19047619</c:v>
                </c:pt>
                <c:pt idx="24">
                  <c:v>9.4631483169999999</c:v>
                </c:pt>
                <c:pt idx="25">
                  <c:v>6.7647058820000003</c:v>
                </c:pt>
                <c:pt idx="26">
                  <c:v>7.1976967370000002</c:v>
                </c:pt>
                <c:pt idx="27">
                  <c:v>5.0403225809999999</c:v>
                </c:pt>
                <c:pt idx="28">
                  <c:v>2.7052238810000002</c:v>
                </c:pt>
                <c:pt idx="29">
                  <c:v>3.3596837939999999</c:v>
                </c:pt>
                <c:pt idx="30">
                  <c:v>2.2482893449999999</c:v>
                </c:pt>
                <c:pt idx="31">
                  <c:v>2.0309477760000001</c:v>
                </c:pt>
                <c:pt idx="32">
                  <c:v>2.6156941649999998</c:v>
                </c:pt>
                <c:pt idx="33">
                  <c:v>2.2395326189999998</c:v>
                </c:pt>
                <c:pt idx="34">
                  <c:v>3.13174946</c:v>
                </c:pt>
                <c:pt idx="35">
                  <c:v>3.1042128600000001</c:v>
                </c:pt>
                <c:pt idx="36">
                  <c:v>4.3321299639999999</c:v>
                </c:pt>
                <c:pt idx="37">
                  <c:v>5.3775743709999997</c:v>
                </c:pt>
                <c:pt idx="38">
                  <c:v>4.8661800489999996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EB87-4635-9FCD-2240B19611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06619016"/>
        <c:axId val="506620584"/>
      </c:barChart>
      <c:catAx>
        <c:axId val="5066190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291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506620584"/>
        <c:crosses val="autoZero"/>
        <c:auto val="1"/>
        <c:lblAlgn val="ctr"/>
        <c:lblOffset val="40"/>
        <c:tickLblSkip val="2"/>
        <c:tickMarkSkip val="1"/>
        <c:noMultiLvlLbl val="0"/>
      </c:catAx>
      <c:valAx>
        <c:axId val="506620584"/>
        <c:scaling>
          <c:orientation val="minMax"/>
        </c:scaling>
        <c:delete val="0"/>
        <c:axPos val="l"/>
        <c:numFmt formatCode="0\ %" sourceLinked="0"/>
        <c:majorTickMark val="out"/>
        <c:minorTickMark val="none"/>
        <c:tickLblPos val="nextTo"/>
        <c:spPr>
          <a:ln w="291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506619016"/>
        <c:crosses val="autoZero"/>
        <c:crossBetween val="between"/>
        <c:majorUnit val="0.25"/>
      </c:valAx>
      <c:spPr>
        <a:noFill/>
        <a:ln w="23302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1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počet pacientu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8F5-45D9-A126-98BC7D3030DB}"/>
              </c:ext>
            </c:extLst>
          </c:dPt>
          <c:dPt>
            <c:idx val="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8F5-45D9-A126-98BC7D3030DB}"/>
              </c:ext>
            </c:extLst>
          </c:dPt>
          <c:dPt>
            <c:idx val="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8F5-45D9-A126-98BC7D3030DB}"/>
              </c:ext>
            </c:extLst>
          </c:dPt>
          <c:dPt>
            <c:idx val="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8F5-45D9-A126-98BC7D3030DB}"/>
              </c:ext>
            </c:extLst>
          </c:dPt>
          <c:dPt>
            <c:idx val="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8F5-45D9-A126-98BC7D3030DB}"/>
              </c:ext>
            </c:extLst>
          </c:dPt>
          <c:dPt>
            <c:idx val="5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A8F5-45D9-A126-98BC7D3030DB}"/>
              </c:ext>
            </c:extLst>
          </c:dPt>
          <c:dPt>
            <c:idx val="6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A8F5-45D9-A126-98BC7D3030DB}"/>
              </c:ext>
            </c:extLst>
          </c:dPt>
          <c:dPt>
            <c:idx val="7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A8F5-45D9-A126-98BC7D3030DB}"/>
              </c:ext>
            </c:extLst>
          </c:dPt>
          <c:dPt>
            <c:idx val="8"/>
            <c:invertIfNegative val="0"/>
            <c:bubble3D val="0"/>
            <c:spPr>
              <a:solidFill>
                <a:srgbClr val="BDD7E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A8F5-45D9-A126-98BC7D3030DB}"/>
              </c:ext>
            </c:extLst>
          </c:dPt>
          <c:dPt>
            <c:idx val="9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A8F5-45D9-A126-98BC7D3030DB}"/>
              </c:ext>
            </c:extLst>
          </c:dPt>
          <c:dPt>
            <c:idx val="10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5-A8F5-45D9-A126-98BC7D3030DB}"/>
              </c:ext>
            </c:extLst>
          </c:dPt>
          <c:dPt>
            <c:idx val="11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7-A8F5-45D9-A126-98BC7D3030DB}"/>
              </c:ext>
            </c:extLst>
          </c:dPt>
          <c:dPt>
            <c:idx val="12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9-A8F5-45D9-A126-98BC7D3030DB}"/>
              </c:ext>
            </c:extLst>
          </c:dPt>
          <c:dPt>
            <c:idx val="13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B-A8F5-45D9-A126-98BC7D3030DB}"/>
              </c:ext>
            </c:extLst>
          </c:dPt>
          <c:dPt>
            <c:idx val="14"/>
            <c:invertIfNegative val="0"/>
            <c:bubble3D val="0"/>
            <c:spPr>
              <a:solidFill>
                <a:srgbClr val="2171B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D-A8F5-45D9-A126-98BC7D3030DB}"/>
              </c:ext>
            </c:extLst>
          </c:dPt>
          <c:dLbls>
            <c:dLbl>
              <c:idx val="8"/>
              <c:numFmt formatCode="0.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11-A8F5-45D9-A126-98BC7D3030DB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Středočeský kraj</c:v>
                </c:pt>
                <c:pt idx="2">
                  <c:v>Plzeňský kraj</c:v>
                </c:pt>
                <c:pt idx="3">
                  <c:v>Jihočeský kraj</c:v>
                </c:pt>
                <c:pt idx="4">
                  <c:v>Liberecký kraj</c:v>
                </c:pt>
                <c:pt idx="5">
                  <c:v>Zlínský kraj</c:v>
                </c:pt>
                <c:pt idx="6">
                  <c:v>Česká republika</c:v>
                </c:pt>
                <c:pt idx="7">
                  <c:v>Ústecký kraj</c:v>
                </c:pt>
                <c:pt idx="8">
                  <c:v>Olomoucký kraj</c:v>
                </c:pt>
                <c:pt idx="9">
                  <c:v>Jihomoravský kraj</c:v>
                </c:pt>
                <c:pt idx="10">
                  <c:v>Pardubický kraj</c:v>
                </c:pt>
                <c:pt idx="11">
                  <c:v>Karlovarský kraj</c:v>
                </c:pt>
                <c:pt idx="12">
                  <c:v>Moravskoslezský kraj</c:v>
                </c:pt>
                <c:pt idx="13">
                  <c:v>Kraj Vysočina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0.93144292893036607</c:v>
                </c:pt>
                <c:pt idx="1">
                  <c:v>0.91250167492965295</c:v>
                </c:pt>
                <c:pt idx="2">
                  <c:v>0.91184946601118833</c:v>
                </c:pt>
                <c:pt idx="3">
                  <c:v>0.9048158640226629</c:v>
                </c:pt>
                <c:pt idx="4">
                  <c:v>0.90478339350180503</c:v>
                </c:pt>
                <c:pt idx="5">
                  <c:v>0.9021959771175494</c:v>
                </c:pt>
                <c:pt idx="6">
                  <c:v>0.89091129717267326</c:v>
                </c:pt>
                <c:pt idx="7">
                  <c:v>0.88260405549626464</c:v>
                </c:pt>
                <c:pt idx="8">
                  <c:v>0.88258104961490236</c:v>
                </c:pt>
                <c:pt idx="9">
                  <c:v>0.88071065989847719</c:v>
                </c:pt>
                <c:pt idx="10">
                  <c:v>0.87356561652409759</c:v>
                </c:pt>
                <c:pt idx="11">
                  <c:v>0.87201753646404179</c:v>
                </c:pt>
                <c:pt idx="12">
                  <c:v>0.85997845822434216</c:v>
                </c:pt>
                <c:pt idx="13">
                  <c:v>0.84803163142513327</c:v>
                </c:pt>
                <c:pt idx="14">
                  <c:v>0.82284523329299453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E-A8F5-45D9-A126-98BC7D3030DB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25"/>
        <c:axId val="499041600"/>
        <c:axId val="499040032"/>
      </c:barChart>
      <c:catAx>
        <c:axId val="499041600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499040032"/>
        <c:crosses val="autoZero"/>
        <c:auto val="1"/>
        <c:lblAlgn val="ctr"/>
        <c:lblOffset val="100"/>
        <c:noMultiLvlLbl val="0"/>
      </c:catAx>
      <c:valAx>
        <c:axId val="499040032"/>
        <c:scaling>
          <c:orientation val="minMax"/>
          <c:max val="1"/>
          <c:min val="0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904160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090836602219749"/>
          <c:y val="0.14648977528556303"/>
          <c:w val="0.8785165750730437"/>
          <c:h val="0.7735038855505470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Královéhradecký kraj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33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#,##0</c:formatCod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</c:numCache>
            </c:numRef>
          </c:cat>
          <c:val>
            <c:numRef>
              <c:f>Sheet1!$B$2:$B$8</c:f>
              <c:numCache>
                <c:formatCode>0.0%</c:formatCode>
                <c:ptCount val="7"/>
                <c:pt idx="0">
                  <c:v>0.92391539331554906</c:v>
                </c:pt>
                <c:pt idx="1">
                  <c:v>0.95381049931854356</c:v>
                </c:pt>
                <c:pt idx="2">
                  <c:v>0.94601998517404107</c:v>
                </c:pt>
                <c:pt idx="3">
                  <c:v>0.95396837661175926</c:v>
                </c:pt>
                <c:pt idx="4">
                  <c:v>0.95642389410102269</c:v>
                </c:pt>
                <c:pt idx="5">
                  <c:v>0.96043947493550008</c:v>
                </c:pt>
                <c:pt idx="6">
                  <c:v>0.9478243356189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6CB-4821-816E-434D65FF00F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33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Sheet1!$A$2:$A$8</c:f>
              <c:numCache>
                <c:formatCode>#,##0</c:formatCod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</c:numCache>
            </c:numRef>
          </c:cat>
          <c:val>
            <c:numRef>
              <c:f>Sheet1!$C$2:$C$8</c:f>
              <c:numCache>
                <c:formatCode>0.0%</c:formatCode>
                <c:ptCount val="7"/>
                <c:pt idx="0">
                  <c:v>0.94669999999999999</c:v>
                </c:pt>
                <c:pt idx="1">
                  <c:v>0.95679999999999998</c:v>
                </c:pt>
                <c:pt idx="2">
                  <c:v>0.94879999999999998</c:v>
                </c:pt>
                <c:pt idx="3">
                  <c:v>0.95350000000000001</c:v>
                </c:pt>
                <c:pt idx="4">
                  <c:v>0.94899999999999995</c:v>
                </c:pt>
                <c:pt idx="5">
                  <c:v>0.94930000000000003</c:v>
                </c:pt>
                <c:pt idx="6">
                  <c:v>0.94799999999999995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6CB-4821-816E-434D65FF00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axId val="159759744"/>
        <c:axId val="288890784"/>
      </c:barChart>
      <c:catAx>
        <c:axId val="159759744"/>
        <c:scaling>
          <c:orientation val="minMax"/>
        </c:scaling>
        <c:delete val="0"/>
        <c:axPos val="b"/>
        <c:numFmt formatCode="#,##0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890784"/>
        <c:crosses val="autoZero"/>
        <c:auto val="1"/>
        <c:lblAlgn val="ctr"/>
        <c:lblOffset val="100"/>
        <c:tickLblSkip val="1"/>
        <c:noMultiLvlLbl val="0"/>
      </c:catAx>
      <c:valAx>
        <c:axId val="288890784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5975974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t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Sloupec3</c:v>
                </c:pt>
              </c:strCache>
            </c:strRef>
          </c:tx>
          <c:spPr>
            <a:solidFill>
              <a:srgbClr val="FF7C80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B3C-421A-B6A8-F5109E657472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List1!$A$2:$A$8</c:f>
              <c:strCache>
                <c:ptCount val="7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2018*</c:v>
                </c:pt>
              </c:strCache>
            </c:strRef>
          </c:cat>
          <c:val>
            <c:numRef>
              <c:f>List1!$B$2:$B$8</c:f>
              <c:numCache>
                <c:formatCode>General</c:formatCode>
                <c:ptCount val="7"/>
                <c:pt idx="0">
                  <c:v>1920</c:v>
                </c:pt>
                <c:pt idx="1">
                  <c:v>1948</c:v>
                </c:pt>
                <c:pt idx="2">
                  <c:v>1855</c:v>
                </c:pt>
                <c:pt idx="3">
                  <c:v>1757</c:v>
                </c:pt>
                <c:pt idx="4">
                  <c:v>1741</c:v>
                </c:pt>
                <c:pt idx="5">
                  <c:v>1796</c:v>
                </c:pt>
                <c:pt idx="6">
                  <c:v>1793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B3C-421A-B6A8-F5109E6574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770426800"/>
        <c:axId val="770430328"/>
      </c:barChart>
      <c:catAx>
        <c:axId val="770426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70430328"/>
        <c:crosses val="autoZero"/>
        <c:auto val="1"/>
        <c:lblAlgn val="ctr"/>
        <c:lblOffset val="100"/>
        <c:noMultiLvlLbl val="0"/>
      </c:catAx>
      <c:valAx>
        <c:axId val="770430328"/>
        <c:scaling>
          <c:orientation val="minMax"/>
          <c:min val="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>
                    <a:solidFill>
                      <a:schemeClr val="tx1"/>
                    </a:solidFill>
                  </a:rPr>
                  <a:t>Počet pacientů</a:t>
                </a:r>
              </a:p>
            </c:rich>
          </c:tx>
          <c:layout>
            <c:manualLayout>
              <c:xMode val="edge"/>
              <c:yMode val="edge"/>
              <c:x val="8.2836333450811636E-3"/>
              <c:y val="0.2723390078266135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704268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0.09027</cdr:x>
      <cdr:y>0.06317</cdr:y>
    </cdr:from>
    <cdr:to>
      <cdr:x>0.13104</cdr:x>
      <cdr:y>0.56391</cdr:y>
    </cdr:to>
    <cdr:sp macro="" textlink="">
      <cdr:nvSpPr>
        <cdr:cNvPr id="2" name="Zástupný symbol pro text 7"/>
        <cdr:cNvSpPr txBox="1">
          <a:spLocks xmlns:a="http://schemas.openxmlformats.org/drawingml/2006/main"/>
        </cdr:cNvSpPr>
      </cdr:nvSpPr>
      <cdr:spPr>
        <a:xfrm xmlns:a="http://schemas.openxmlformats.org/drawingml/2006/main" rot="16200000">
          <a:off x="-80465" y="1062626"/>
          <a:ext cx="1962020" cy="33179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lIns="91440" tIns="45720" rIns="91440" bIns="45720" rtlCol="0">
          <a:noAutofit/>
        </a:bodyPr>
        <a:lstStyle xmlns:a="http://schemas.openxmlformats.org/drawingml/2006/main">
          <a:defPPr>
            <a:defRPr lang="cs-CZ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cs-CZ" sz="1200" b="1" dirty="0"/>
            <a:t>Pokrytí populace kraje</a:t>
          </a:r>
          <a:endParaRPr lang="cs-CZ" altLang="cs-CZ" sz="1200" b="1" dirty="0"/>
        </a:p>
        <a:p xmlns:a="http://schemas.openxmlformats.org/drawingml/2006/main">
          <a:endParaRPr lang="cs-CZ" sz="1200" b="0" dirty="0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E194BCC-0435-4207-9687-1236C6EF793F}" type="datetimeFigureOut">
              <a:rPr lang="cs-CZ" smtClean="0"/>
              <a:t>19.02.2020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A1B27C-EDAA-465A-BEF0-95FC1A4D2C1B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3292897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715494-898A-4609-973F-F31EEEAEE1B9}" type="datetimeFigureOut">
              <a:rPr lang="en-US" smtClean="0"/>
              <a:t>2/19/2020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52C68A-7414-47CD-B786-53FC7BDEE6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81619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13" Type="http://schemas.openxmlformats.org/officeDocument/2006/relationships/image" Target="../media/image11.emf"/><Relationship Id="rId3" Type="http://schemas.openxmlformats.org/officeDocument/2006/relationships/image" Target="../media/image1.emf"/><Relationship Id="rId7" Type="http://schemas.openxmlformats.org/officeDocument/2006/relationships/image" Target="../media/image5.emf"/><Relationship Id="rId12" Type="http://schemas.openxmlformats.org/officeDocument/2006/relationships/image" Target="../media/image10.emf"/><Relationship Id="rId17" Type="http://schemas.openxmlformats.org/officeDocument/2006/relationships/image" Target="../media/image15.png"/><Relationship Id="rId2" Type="http://schemas.openxmlformats.org/officeDocument/2006/relationships/slideMaster" Target="../slideMasters/slideMaster1.xml"/><Relationship Id="rId16" Type="http://schemas.openxmlformats.org/officeDocument/2006/relationships/image" Target="../media/image14.png"/><Relationship Id="rId1" Type="http://schemas.openxmlformats.org/officeDocument/2006/relationships/tags" Target="../tags/tag1.xml"/><Relationship Id="rId6" Type="http://schemas.openxmlformats.org/officeDocument/2006/relationships/image" Target="../media/image4.emf"/><Relationship Id="rId11" Type="http://schemas.openxmlformats.org/officeDocument/2006/relationships/image" Target="../media/image9.emf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10" Type="http://schemas.openxmlformats.org/officeDocument/2006/relationships/image" Target="../media/image8.emf"/><Relationship Id="rId4" Type="http://schemas.openxmlformats.org/officeDocument/2006/relationships/image" Target="../media/image2.emf"/><Relationship Id="rId9" Type="http://schemas.openxmlformats.org/officeDocument/2006/relationships/image" Target="../media/image7.emf"/><Relationship Id="rId14" Type="http://schemas.openxmlformats.org/officeDocument/2006/relationships/image" Target="../media/image12.jpeg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7.tiff"/><Relationship Id="rId7" Type="http://schemas.openxmlformats.org/officeDocument/2006/relationships/image" Target="../media/image19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8.gif"/><Relationship Id="rId5" Type="http://schemas.openxmlformats.org/officeDocument/2006/relationships/image" Target="../media/image1.emf"/><Relationship Id="rId4" Type="http://schemas.openxmlformats.org/officeDocument/2006/relationships/image" Target="../media/image2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9.jpeg"/><Relationship Id="rId5" Type="http://schemas.openxmlformats.org/officeDocument/2006/relationships/image" Target="../media/image18.gif"/><Relationship Id="rId4" Type="http://schemas.openxmlformats.org/officeDocument/2006/relationships/image" Target="../media/image2.emf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pic>
        <p:nvPicPr>
          <p:cNvPr id="22" name="Obrázek 21">
            <a:extLst>
              <a:ext uri="{FF2B5EF4-FFF2-40B4-BE49-F238E27FC236}">
                <a16:creationId xmlns:a16="http://schemas.microsoft.com/office/drawing/2014/main" id="{6AB625D3-D78F-4B04-9DC2-98E9116ACDC3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0729" y="1265655"/>
            <a:ext cx="1500937" cy="864000"/>
          </a:xfrm>
          <a:prstGeom prst="rect">
            <a:avLst/>
          </a:prstGeom>
        </p:spPr>
      </p:pic>
      <p:grpSp>
        <p:nvGrpSpPr>
          <p:cNvPr id="27" name="Skupina 26">
            <a:extLst>
              <a:ext uri="{FF2B5EF4-FFF2-40B4-BE49-F238E27FC236}">
                <a16:creationId xmlns:a16="http://schemas.microsoft.com/office/drawing/2014/main" id="{F7A44038-B75F-4204-B8B5-D49A31F030A1}"/>
              </a:ext>
            </a:extLst>
          </p:cNvPr>
          <p:cNvGrpSpPr/>
          <p:nvPr userDrawn="1"/>
        </p:nvGrpSpPr>
        <p:grpSpPr>
          <a:xfrm>
            <a:off x="8291689" y="904521"/>
            <a:ext cx="1747911" cy="1747911"/>
            <a:chOff x="8139289" y="752121"/>
            <a:chExt cx="1747911" cy="1747911"/>
          </a:xfrm>
        </p:grpSpPr>
        <p:sp>
          <p:nvSpPr>
            <p:cNvPr id="28" name="Ovál 27">
              <a:extLst>
                <a:ext uri="{FF2B5EF4-FFF2-40B4-BE49-F238E27FC236}">
                  <a16:creationId xmlns:a16="http://schemas.microsoft.com/office/drawing/2014/main" id="{CAB0AAB0-24BB-4E0E-B16E-42F34698B03E}"/>
                </a:ext>
              </a:extLst>
            </p:cNvPr>
            <p:cNvSpPr/>
            <p:nvPr userDrawn="1"/>
          </p:nvSpPr>
          <p:spPr>
            <a:xfrm>
              <a:off x="8139289" y="752121"/>
              <a:ext cx="1747911" cy="1747911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D714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Ovál 28">
              <a:extLst>
                <a:ext uri="{FF2B5EF4-FFF2-40B4-BE49-F238E27FC236}">
                  <a16:creationId xmlns:a16="http://schemas.microsoft.com/office/drawing/2014/main" id="{0FEFCC36-6495-48D0-88E1-E41CCF693B28}"/>
                </a:ext>
              </a:extLst>
            </p:cNvPr>
            <p:cNvSpPr/>
            <p:nvPr userDrawn="1"/>
          </p:nvSpPr>
          <p:spPr>
            <a:xfrm>
              <a:off x="8256659" y="869491"/>
              <a:ext cx="1513171" cy="1513171"/>
            </a:xfrm>
            <a:prstGeom prst="ellipse">
              <a:avLst/>
            </a:prstGeom>
            <a:solidFill>
              <a:srgbClr val="D714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pic>
          <p:nvPicPr>
            <p:cNvPr id="30" name="Obrázek 29">
              <a:extLst>
                <a:ext uri="{FF2B5EF4-FFF2-40B4-BE49-F238E27FC236}">
                  <a16:creationId xmlns:a16="http://schemas.microsoft.com/office/drawing/2014/main" id="{84D2B75D-7516-49D8-9104-4F3E1F4C159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5803" y="1220676"/>
              <a:ext cx="1504025" cy="864155"/>
            </a:xfrm>
            <a:prstGeom prst="rect">
              <a:avLst/>
            </a:prstGeom>
          </p:spPr>
        </p:pic>
      </p:grpSp>
      <p:sp>
        <p:nvSpPr>
          <p:cNvPr id="31" name="Ovál 30">
            <a:extLst>
              <a:ext uri="{FF2B5EF4-FFF2-40B4-BE49-F238E27FC236}">
                <a16:creationId xmlns:a16="http://schemas.microsoft.com/office/drawing/2014/main" id="{62419230-F7B9-4506-91AF-E35C91077C1D}"/>
              </a:ext>
            </a:extLst>
          </p:cNvPr>
          <p:cNvSpPr/>
          <p:nvPr userDrawn="1"/>
        </p:nvSpPr>
        <p:spPr>
          <a:xfrm>
            <a:off x="8291689" y="9045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>
            <a:extLst>
              <a:ext uri="{FF2B5EF4-FFF2-40B4-BE49-F238E27FC236}">
                <a16:creationId xmlns:a16="http://schemas.microsoft.com/office/drawing/2014/main" id="{51FB543D-A5D5-4133-BB52-065E84162982}"/>
              </a:ext>
            </a:extLst>
          </p:cNvPr>
          <p:cNvSpPr/>
          <p:nvPr userDrawn="1"/>
        </p:nvSpPr>
        <p:spPr>
          <a:xfrm>
            <a:off x="8409059" y="10218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33" name="Obrázek 32">
            <a:extLst>
              <a:ext uri="{FF2B5EF4-FFF2-40B4-BE49-F238E27FC236}">
                <a16:creationId xmlns:a16="http://schemas.microsoft.com/office/drawing/2014/main" id="{1BA00075-3CC3-49A2-85C3-4180346BC1D9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3129" y="1418055"/>
            <a:ext cx="1500937" cy="86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65483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pic>
        <p:nvPicPr>
          <p:cNvPr id="19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0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1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2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9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0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1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2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3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3" name="Rovnoramenný trojúhelník 22">
            <a:extLst>
              <a:ext uri="{FF2B5EF4-FFF2-40B4-BE49-F238E27FC236}">
                <a16:creationId xmlns:a16="http://schemas.microsoft.com/office/drawing/2014/main" id="{1AD61A7F-B4AF-42EC-A52E-95CB6D68ABAD}"/>
              </a:ext>
            </a:extLst>
          </p:cNvPr>
          <p:cNvSpPr/>
          <p:nvPr userDrawn="1"/>
        </p:nvSpPr>
        <p:spPr>
          <a:xfrm rot="1106797">
            <a:off x="9887333" y="3816493"/>
            <a:ext cx="962460" cy="1401667"/>
          </a:xfrm>
          <a:prstGeom prst="triangle">
            <a:avLst>
              <a:gd name="adj" fmla="val 44358"/>
            </a:avLst>
          </a:prstGeom>
          <a:solidFill>
            <a:srgbClr val="FFC000">
              <a:alpha val="44000"/>
            </a:srgbClr>
          </a:solidFill>
          <a:ln w="15875">
            <a:solidFill>
              <a:srgbClr val="2E5980"/>
            </a:solidFill>
          </a:ln>
          <a:effectLst>
            <a:outerShdw blurRad="50800" dist="50800" dir="5400000" algn="ctr" rotWithShape="0">
              <a:srgbClr val="2E598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4" name="Ovál 23">
            <a:extLst>
              <a:ext uri="{FF2B5EF4-FFF2-40B4-BE49-F238E27FC236}">
                <a16:creationId xmlns:a16="http://schemas.microsoft.com/office/drawing/2014/main" id="{71D67452-969C-416B-B501-81CBC9C4994B}"/>
              </a:ext>
            </a:extLst>
          </p:cNvPr>
          <p:cNvSpPr/>
          <p:nvPr userDrawn="1"/>
        </p:nvSpPr>
        <p:spPr>
          <a:xfrm>
            <a:off x="9573906" y="4835335"/>
            <a:ext cx="1029600" cy="1029600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5" name="Ovál 24">
            <a:extLst>
              <a:ext uri="{FF2B5EF4-FFF2-40B4-BE49-F238E27FC236}">
                <a16:creationId xmlns:a16="http://schemas.microsoft.com/office/drawing/2014/main" id="{20372A5F-43B9-4157-98E2-CC5F9D3FDDE4}"/>
              </a:ext>
            </a:extLst>
          </p:cNvPr>
          <p:cNvSpPr/>
          <p:nvPr userDrawn="1"/>
        </p:nvSpPr>
        <p:spPr>
          <a:xfrm>
            <a:off x="9643042" y="4904471"/>
            <a:ext cx="891327" cy="891327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26" name="Obrázek 25">
            <a:extLst>
              <a:ext uri="{FF2B5EF4-FFF2-40B4-BE49-F238E27FC236}">
                <a16:creationId xmlns:a16="http://schemas.microsoft.com/office/drawing/2014/main" id="{8DAFC7D1-D38F-4C45-9900-FF5BB740754E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6095" y="110646"/>
            <a:ext cx="367200" cy="411266"/>
          </a:xfrm>
          <a:prstGeom prst="rect">
            <a:avLst/>
          </a:prstGeom>
        </p:spPr>
      </p:pic>
      <p:pic>
        <p:nvPicPr>
          <p:cNvPr id="27" name="Obrázek 26">
            <a:extLst>
              <a:ext uri="{FF2B5EF4-FFF2-40B4-BE49-F238E27FC236}">
                <a16:creationId xmlns:a16="http://schemas.microsoft.com/office/drawing/2014/main" id="{1DC433A6-1B72-4333-8389-F68F685EB5E6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18041" y="102811"/>
            <a:ext cx="1100002" cy="486943"/>
          </a:xfrm>
          <a:prstGeom prst="rect">
            <a:avLst/>
          </a:prstGeom>
        </p:spPr>
      </p:pic>
      <p:pic>
        <p:nvPicPr>
          <p:cNvPr id="28" name="Obrázek 27">
            <a:extLst>
              <a:ext uri="{FF2B5EF4-FFF2-40B4-BE49-F238E27FC236}">
                <a16:creationId xmlns:a16="http://schemas.microsoft.com/office/drawing/2014/main" id="{2A346AF9-E537-4368-BE94-A19C0251CBB9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3042" y="4999085"/>
            <a:ext cx="856076" cy="670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34688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0515600" cy="631595"/>
          </a:xfrm>
        </p:spPr>
        <p:txBody>
          <a:bodyPr anchor="t">
            <a:normAutofit/>
          </a:bodyPr>
          <a:lstStyle>
            <a:lvl1pPr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bdélník 14"/>
          <p:cNvSpPr/>
          <p:nvPr userDrawn="1"/>
        </p:nvSpPr>
        <p:spPr>
          <a:xfrm>
            <a:off x="1436973" y="6549098"/>
            <a:ext cx="771107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</a:t>
            </a:r>
            <a:r>
              <a:rPr lang="cs-CZ" sz="1200" b="1" i="0" baseline="0" dirty="0">
                <a:solidFill>
                  <a:schemeClr val="accent5">
                    <a:lumMod val="50000"/>
                  </a:schemeClr>
                </a:solidFill>
              </a:rPr>
              <a:t> studie pro regiony ČR – září 2019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  <p:pic>
        <p:nvPicPr>
          <p:cNvPr id="11" name="Obrázek 10">
            <a:extLst>
              <a:ext uri="{FF2B5EF4-FFF2-40B4-BE49-F238E27FC236}">
                <a16:creationId xmlns:a16="http://schemas.microsoft.com/office/drawing/2014/main" id="{18ADA1DA-9540-40C0-A2D5-6E6F2BC205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8760" y="187682"/>
            <a:ext cx="367200" cy="411266"/>
          </a:xfrm>
          <a:prstGeom prst="rect">
            <a:avLst/>
          </a:prstGeom>
        </p:spPr>
      </p:pic>
      <p:pic>
        <p:nvPicPr>
          <p:cNvPr id="13" name="Obrázek 12">
            <a:extLst>
              <a:ext uri="{FF2B5EF4-FFF2-40B4-BE49-F238E27FC236}">
                <a16:creationId xmlns:a16="http://schemas.microsoft.com/office/drawing/2014/main" id="{14811FFB-DDBB-4D2B-99C2-7CA00D08B0D2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70374" y="179847"/>
            <a:ext cx="1100002" cy="486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50636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Volný tvar 17">
            <a:extLst>
              <a:ext uri="{FF2B5EF4-FFF2-40B4-BE49-F238E27FC236}">
                <a16:creationId xmlns:a16="http://schemas.microsoft.com/office/drawing/2014/main" id="{F9DF11D7-C1A0-46F5-B20A-EE3A4700E45D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FFC12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4" name="Volný tvar 19">
            <a:extLst>
              <a:ext uri="{FF2B5EF4-FFF2-40B4-BE49-F238E27FC236}">
                <a16:creationId xmlns:a16="http://schemas.microsoft.com/office/drawing/2014/main" id="{DA5EF6B5-1015-4E5F-BC7C-2B0B40DC4C74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702690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F2E18D3E-0080-41D8-A636-9F205DA281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47A485CB-C3A3-43A2-806E-55CBAC815D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4F37910D-F120-4114-8358-60F61E2E80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A996E8-D44D-4D29-B5B3-6A5042537ABD}" type="datetimeFigureOut">
              <a:rPr lang="cs-CZ" smtClean="0"/>
              <a:t>19.02.2020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37A43518-2B36-4A43-975E-CA24246CE7A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27FA21C1-724A-4575-BEF1-4E328ABE7A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3C84DE-2398-4D7B-94B3-F67D47F3B35D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371456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2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2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2.xml"/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3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2" Type="http://schemas.openxmlformats.org/officeDocument/2006/relationships/chart" Target="../charts/chart38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0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1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2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4.xml"/><Relationship Id="rId2" Type="http://schemas.openxmlformats.org/officeDocument/2006/relationships/chart" Target="../charts/chart43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5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hyperlink" Target="http://www.kolorektum.cz/" TargetMode="Externa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4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7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8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9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0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chart" Target="../charts/chart51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3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chart" Target="../charts/chart54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7.xml"/><Relationship Id="rId2" Type="http://schemas.openxmlformats.org/officeDocument/2006/relationships/chart" Target="../charts/chart56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8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9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1.xml"/><Relationship Id="rId2" Type="http://schemas.openxmlformats.org/officeDocument/2006/relationships/chart" Target="../charts/chart60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2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chart" Target="../charts/chart63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6.xml"/><Relationship Id="rId2" Type="http://schemas.openxmlformats.org/officeDocument/2006/relationships/chart" Target="../charts/chart65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7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A171B212-F32B-4955-9A11-52E8B2664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5DCF0AB6-68C2-4761-9566-86C1FAD4A8F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cs-CZ" dirty="0"/>
              <a:t>Vybrané ukazatele </a:t>
            </a:r>
            <a:r>
              <a:rPr lang="cs-CZ" dirty="0" err="1"/>
              <a:t>proočkovanosti</a:t>
            </a:r>
            <a:r>
              <a:rPr lang="cs-CZ" dirty="0"/>
              <a:t> </a:t>
            </a:r>
            <a:endParaRPr lang="cs-CZ" dirty="0" smtClean="0"/>
          </a:p>
          <a:p>
            <a:r>
              <a:rPr lang="cs-CZ" dirty="0" smtClean="0"/>
              <a:t>dětí a seniorů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2153589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B01317F3-886A-4B41-ACF6-46E8C9A397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5342406"/>
              </p:ext>
            </p:extLst>
          </p:nvPr>
        </p:nvGraphicFramePr>
        <p:xfrm>
          <a:off x="0" y="2352013"/>
          <a:ext cx="8859130" cy="31906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6" name="Graf 35">
            <a:extLst>
              <a:ext uri="{FF2B5EF4-FFF2-40B4-BE49-F238E27FC236}">
                <a16:creationId xmlns:a16="http://schemas.microsoft.com/office/drawing/2014/main" id="{CC154A77-82F2-44C5-94FD-136AE769C13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64945839"/>
              </p:ext>
            </p:extLst>
          </p:nvPr>
        </p:nvGraphicFramePr>
        <p:xfrm>
          <a:off x="0" y="2352146"/>
          <a:ext cx="8859130" cy="31906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57558" y="653725"/>
            <a:ext cx="110227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NRHZS, ide</a:t>
            </a:r>
            <a:r>
              <a:rPr lang="pl-PL" sz="1400" dirty="0"/>
              <a:t>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J07BM a nebo jednomu z výkonů 02110, 02125 v kombinaci s </a:t>
            </a:r>
            <a:r>
              <a:rPr lang="cs-CZ" altLang="cs-CZ" sz="1400" dirty="0">
                <a:cs typeface="Arial" pitchFamily="34" charset="0"/>
              </a:rPr>
              <a:t>diagnózou Z258</a:t>
            </a:r>
            <a:r>
              <a:rPr lang="cs-CZ" sz="1400" kern="0" dirty="0"/>
              <a:t>; </a:t>
            </a:r>
            <a:r>
              <a:rPr lang="cs-CZ" sz="1400" b="1" kern="0" dirty="0"/>
              <a:t>Královehradecký kraj</a:t>
            </a:r>
          </a:p>
          <a:p>
            <a:pPr algn="just">
              <a:spcAft>
                <a:spcPts val="1200"/>
              </a:spcAft>
              <a:buSzPct val="150000"/>
            </a:pPr>
            <a:r>
              <a:rPr lang="cs-CZ" altLang="cs-CZ" sz="1400" u="sng" dirty="0">
                <a:solidFill>
                  <a:srgbClr val="000000"/>
                </a:solidFill>
                <a:cs typeface="Arial" pitchFamily="34" charset="0"/>
              </a:rPr>
              <a:t>Počet očkovaných v daném roce odpovídá pacientům, kteří v daném roce dosáhli 13 let a byli očkováni v daném nebo následujícím kalendářním roce.</a:t>
            </a:r>
          </a:p>
        </p:txBody>
      </p:sp>
      <p:sp>
        <p:nvSpPr>
          <p:cNvPr id="2" name="Obdélník 1"/>
          <p:cNvSpPr/>
          <p:nvPr/>
        </p:nvSpPr>
        <p:spPr>
          <a:xfrm>
            <a:off x="8859130" y="2636880"/>
            <a:ext cx="3255758" cy="2817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cs-CZ" sz="140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Velmi pozitivním faktem je, že nově dostupná data ukazují na významný růst počtu </a:t>
            </a:r>
            <a:r>
              <a:rPr lang="cs-CZ" sz="1400" dirty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chlapců </a:t>
            </a:r>
            <a:r>
              <a:rPr lang="cs-CZ" sz="1400" dirty="0" smtClean="0">
                <a:solidFill>
                  <a:srgbClr val="000000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očkovaných proti HPV. </a:t>
            </a:r>
            <a:r>
              <a:rPr lang="cs-CZ" sz="1400" dirty="0" smtClean="0"/>
              <a:t>Statistická predikce (po doplnění části </a:t>
            </a:r>
            <a:r>
              <a:rPr lang="en-GB" sz="1400" dirty="0" err="1" smtClean="0"/>
              <a:t>chlapc</a:t>
            </a:r>
            <a:r>
              <a:rPr lang="cs-CZ" sz="1400" dirty="0" smtClean="0"/>
              <a:t>ů dané kohorty očkovaných v dalším kalendářním roce) udává pro ČR 15 750 chlapců očkovaných v roce 2018 (tj. 29,7% </a:t>
            </a:r>
            <a:r>
              <a:rPr lang="cs-CZ" sz="1400" dirty="0" err="1" smtClean="0"/>
              <a:t>proočkovanost</a:t>
            </a:r>
            <a:r>
              <a:rPr lang="cs-CZ" sz="1400" dirty="0" smtClean="0"/>
              <a:t>). </a:t>
            </a:r>
            <a:r>
              <a:rPr lang="cs-CZ" sz="1400" dirty="0" smtClean="0"/>
              <a:t>Hodnoty vykazované v HKK indikují podobnou úroveň dosažitelné </a:t>
            </a:r>
            <a:r>
              <a:rPr lang="cs-CZ" sz="1400" dirty="0" err="1" smtClean="0"/>
              <a:t>proočkovanosti</a:t>
            </a:r>
            <a:r>
              <a:rPr lang="cs-CZ" sz="1400" dirty="0" smtClean="0"/>
              <a:t>. </a:t>
            </a:r>
            <a:endParaRPr lang="en-US" sz="1400" dirty="0" smtClean="0"/>
          </a:p>
          <a:p>
            <a:pPr>
              <a:lnSpc>
                <a:spcPct val="115000"/>
              </a:lnSpc>
              <a:spcAft>
                <a:spcPts val="0"/>
              </a:spcAft>
            </a:pPr>
            <a:endParaRPr lang="cs-CZ" sz="1400" dirty="0"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 err="1"/>
              <a:t>Očkování</a:t>
            </a:r>
            <a:r>
              <a:rPr lang="en-US" sz="2800" dirty="0"/>
              <a:t> </a:t>
            </a:r>
            <a:r>
              <a:rPr lang="en-US" sz="2800" dirty="0" err="1"/>
              <a:t>chlapců</a:t>
            </a:r>
            <a:r>
              <a:rPr lang="en-US" sz="2800" dirty="0"/>
              <a:t> </a:t>
            </a:r>
            <a:r>
              <a:rPr lang="en-US" sz="2800" dirty="0" err="1"/>
              <a:t>proti</a:t>
            </a:r>
            <a:r>
              <a:rPr lang="en-US" sz="2800" dirty="0"/>
              <a:t> HPV – </a:t>
            </a:r>
            <a:r>
              <a:rPr lang="en-US" sz="2800" dirty="0" err="1"/>
              <a:t>počátek</a:t>
            </a:r>
            <a:r>
              <a:rPr lang="en-US" sz="2800" dirty="0"/>
              <a:t> </a:t>
            </a:r>
            <a:r>
              <a:rPr lang="en-US" sz="2800" dirty="0" err="1"/>
              <a:t>hrazeného</a:t>
            </a:r>
            <a:r>
              <a:rPr lang="en-US" sz="2800" dirty="0"/>
              <a:t> </a:t>
            </a:r>
            <a:r>
              <a:rPr lang="en-US" sz="2800" dirty="0" err="1"/>
              <a:t>očkování</a:t>
            </a:r>
            <a:r>
              <a:rPr lang="en-US" sz="2800" dirty="0"/>
              <a:t> </a:t>
            </a:r>
          </a:p>
        </p:txBody>
      </p:sp>
      <p:sp>
        <p:nvSpPr>
          <p:cNvPr id="37" name="Rectangle 4">
            <a:extLst>
              <a:ext uri="{FF2B5EF4-FFF2-40B4-BE49-F238E27FC236}">
                <a16:creationId xmlns:a16="http://schemas.microsoft.com/office/drawing/2014/main" id="{8BB6F441-BE6D-4239-B415-DD8ED92647C4}"/>
              </a:ext>
            </a:extLst>
          </p:cNvPr>
          <p:cNvSpPr/>
          <p:nvPr/>
        </p:nvSpPr>
        <p:spPr>
          <a:xfrm>
            <a:off x="2349659" y="5711511"/>
            <a:ext cx="68269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</a:rPr>
              <a:t>2017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</a:endParaRPr>
          </a:p>
        </p:txBody>
      </p:sp>
      <p:sp>
        <p:nvSpPr>
          <p:cNvPr id="38" name="Pravá složená závorka 37">
            <a:extLst>
              <a:ext uri="{FF2B5EF4-FFF2-40B4-BE49-F238E27FC236}">
                <a16:creationId xmlns:a16="http://schemas.microsoft.com/office/drawing/2014/main" id="{5729AE1B-2C19-4B10-BA8B-ECE20E062E0B}"/>
              </a:ext>
            </a:extLst>
          </p:cNvPr>
          <p:cNvSpPr/>
          <p:nvPr/>
        </p:nvSpPr>
        <p:spPr>
          <a:xfrm rot="5400000">
            <a:off x="2459289" y="3623914"/>
            <a:ext cx="253916" cy="3875103"/>
          </a:xfrm>
          <a:prstGeom prst="rightBrace">
            <a:avLst/>
          </a:prstGeom>
          <a:noFill/>
          <a:ln w="25400" cap="flat" cmpd="sng" algn="ctr">
            <a:solidFill>
              <a:srgbClr val="5F5F5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srgbClr val="5F5F5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Pravá složená závorka 38">
            <a:extLst>
              <a:ext uri="{FF2B5EF4-FFF2-40B4-BE49-F238E27FC236}">
                <a16:creationId xmlns:a16="http://schemas.microsoft.com/office/drawing/2014/main" id="{F956B54A-42BA-4D9E-9989-D6D2B821F0D4}"/>
              </a:ext>
            </a:extLst>
          </p:cNvPr>
          <p:cNvSpPr/>
          <p:nvPr/>
        </p:nvSpPr>
        <p:spPr>
          <a:xfrm rot="5400000">
            <a:off x="6380114" y="3623914"/>
            <a:ext cx="253916" cy="3875103"/>
          </a:xfrm>
          <a:prstGeom prst="rightBrace">
            <a:avLst/>
          </a:prstGeom>
          <a:noFill/>
          <a:ln w="25400" cap="flat" cmpd="sng" algn="ctr">
            <a:solidFill>
              <a:srgbClr val="5F5F5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srgbClr val="5F5F5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Rectangle 4">
            <a:extLst>
              <a:ext uri="{FF2B5EF4-FFF2-40B4-BE49-F238E27FC236}">
                <a16:creationId xmlns:a16="http://schemas.microsoft.com/office/drawing/2014/main" id="{0138E741-2537-48A2-A9E0-B84861C380FD}"/>
              </a:ext>
            </a:extLst>
          </p:cNvPr>
          <p:cNvSpPr/>
          <p:nvPr/>
        </p:nvSpPr>
        <p:spPr>
          <a:xfrm>
            <a:off x="6285278" y="5708878"/>
            <a:ext cx="68269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</a:rPr>
              <a:t>2018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</a:endParaRPr>
          </a:p>
        </p:txBody>
      </p:sp>
      <p:sp>
        <p:nvSpPr>
          <p:cNvPr id="42" name="Obdélník 41">
            <a:extLst>
              <a:ext uri="{FF2B5EF4-FFF2-40B4-BE49-F238E27FC236}">
                <a16:creationId xmlns:a16="http://schemas.microsoft.com/office/drawing/2014/main" id="{CD37D5FB-E725-420C-A2FA-B7FC6BC412A1}"/>
              </a:ext>
            </a:extLst>
          </p:cNvPr>
          <p:cNvSpPr/>
          <p:nvPr/>
        </p:nvSpPr>
        <p:spPr>
          <a:xfrm>
            <a:off x="888104" y="1688308"/>
            <a:ext cx="106195" cy="190208"/>
          </a:xfrm>
          <a:prstGeom prst="rect">
            <a:avLst/>
          </a:prstGeom>
          <a:solidFill>
            <a:srgbClr val="89A3D9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02F20E9C-BDCD-4E88-92A1-C2E8AE5E3D0E}"/>
              </a:ext>
            </a:extLst>
          </p:cNvPr>
          <p:cNvSpPr/>
          <p:nvPr/>
        </p:nvSpPr>
        <p:spPr>
          <a:xfrm>
            <a:off x="5295397" y="1570739"/>
            <a:ext cx="277607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</a:rPr>
              <a:t>Třináctiletí očkovaní v roce 2018</a:t>
            </a:r>
          </a:p>
        </p:txBody>
      </p:sp>
      <p:sp>
        <p:nvSpPr>
          <p:cNvPr id="44" name="Rectangle 4">
            <a:extLst>
              <a:ext uri="{FF2B5EF4-FFF2-40B4-BE49-F238E27FC236}">
                <a16:creationId xmlns:a16="http://schemas.microsoft.com/office/drawing/2014/main" id="{31C39620-A4C3-4F68-85A9-3BE524700AC4}"/>
              </a:ext>
            </a:extLst>
          </p:cNvPr>
          <p:cNvSpPr/>
          <p:nvPr/>
        </p:nvSpPr>
        <p:spPr>
          <a:xfrm>
            <a:off x="1181067" y="1615603"/>
            <a:ext cx="30927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</a:rPr>
              <a:t>Kohorta 2017, očkovaní v roce 2018</a:t>
            </a:r>
          </a:p>
        </p:txBody>
      </p:sp>
      <p:sp>
        <p:nvSpPr>
          <p:cNvPr id="45" name="Zaoblený obdélník 10">
            <a:extLst>
              <a:ext uri="{FF2B5EF4-FFF2-40B4-BE49-F238E27FC236}">
                <a16:creationId xmlns:a16="http://schemas.microsoft.com/office/drawing/2014/main" id="{47E86818-793E-43E7-9946-2C019C5B3EDB}"/>
              </a:ext>
            </a:extLst>
          </p:cNvPr>
          <p:cNvSpPr/>
          <p:nvPr/>
        </p:nvSpPr>
        <p:spPr>
          <a:xfrm>
            <a:off x="2179675" y="2051112"/>
            <a:ext cx="5194567" cy="585768"/>
          </a:xfrm>
          <a:prstGeom prst="roundRect">
            <a:avLst/>
          </a:prstGeom>
          <a:noFill/>
          <a:ln w="25400" cap="flat" cmpd="sng" algn="ctr">
            <a:solidFill>
              <a:srgbClr val="E7B13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Očkovaní </a:t>
            </a:r>
            <a:r>
              <a:rPr lang="cs-CZ" sz="1600" b="1" noProof="0" dirty="0">
                <a:solidFill>
                  <a:srgbClr val="0070C0"/>
                </a:solidFill>
                <a:latin typeface="Calibri"/>
                <a:cs typeface="Arial" pitchFamily="34" charset="0"/>
              </a:rPr>
              <a:t>Č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R: </a:t>
            </a:r>
            <a:r>
              <a:rPr kumimoji="0" lang="en-GB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10 990 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chlapců ve věku 13 let v roce 2018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70C0"/>
                </a:solidFill>
                <a:latin typeface="Calibri"/>
                <a:cs typeface="Arial" pitchFamily="34" charset="0"/>
              </a:rPr>
              <a:t>Očkovaní HKK: 716 chlapců ve věku 13 let v roce 2018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19" name="Obdélník 18">
            <a:extLst>
              <a:ext uri="{FF2B5EF4-FFF2-40B4-BE49-F238E27FC236}">
                <a16:creationId xmlns:a16="http://schemas.microsoft.com/office/drawing/2014/main" id="{A145D7D2-1970-4FDB-A001-BE9D6BE878A6}"/>
              </a:ext>
            </a:extLst>
          </p:cNvPr>
          <p:cNvSpPr/>
          <p:nvPr/>
        </p:nvSpPr>
        <p:spPr>
          <a:xfrm>
            <a:off x="5014387" y="1666019"/>
            <a:ext cx="106195" cy="190208"/>
          </a:xfrm>
          <a:prstGeom prst="rect">
            <a:avLst/>
          </a:prstGeom>
          <a:solidFill>
            <a:srgbClr val="27407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20" name="Graf 19">
            <a:extLst>
              <a:ext uri="{FF2B5EF4-FFF2-40B4-BE49-F238E27FC236}">
                <a16:creationId xmlns:a16="http://schemas.microsoft.com/office/drawing/2014/main" id="{F118C657-5EDF-48E0-BFDF-E1BAC366878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9953762"/>
              </p:ext>
            </p:extLst>
          </p:nvPr>
        </p:nvGraphicFramePr>
        <p:xfrm>
          <a:off x="0" y="2352879"/>
          <a:ext cx="8859130" cy="31906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1" name="Obdélník 20">
            <a:extLst>
              <a:ext uri="{FF2B5EF4-FFF2-40B4-BE49-F238E27FC236}">
                <a16:creationId xmlns:a16="http://schemas.microsoft.com/office/drawing/2014/main" id="{146D2EA5-D636-4F82-B8DB-9CD8257E4231}"/>
              </a:ext>
            </a:extLst>
          </p:cNvPr>
          <p:cNvSpPr/>
          <p:nvPr/>
        </p:nvSpPr>
        <p:spPr>
          <a:xfrm>
            <a:off x="981487" y="1688308"/>
            <a:ext cx="106195" cy="190208"/>
          </a:xfrm>
          <a:prstGeom prst="rect">
            <a:avLst/>
          </a:prstGeom>
          <a:solidFill>
            <a:srgbClr val="38572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srgbClr val="385723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délník 21">
            <a:extLst>
              <a:ext uri="{FF2B5EF4-FFF2-40B4-BE49-F238E27FC236}">
                <a16:creationId xmlns:a16="http://schemas.microsoft.com/office/drawing/2014/main" id="{DA11F6C7-67B2-4C2B-960F-CCF139045CEB}"/>
              </a:ext>
            </a:extLst>
          </p:cNvPr>
          <p:cNvSpPr/>
          <p:nvPr/>
        </p:nvSpPr>
        <p:spPr>
          <a:xfrm>
            <a:off x="5107770" y="1666019"/>
            <a:ext cx="106195" cy="190208"/>
          </a:xfrm>
          <a:prstGeom prst="rect">
            <a:avLst/>
          </a:prstGeom>
          <a:solidFill>
            <a:srgbClr val="C5E0B4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srgbClr val="385723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22124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Zástupný symbol pro obsah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7971664"/>
              </p:ext>
            </p:extLst>
          </p:nvPr>
        </p:nvGraphicFramePr>
        <p:xfrm>
          <a:off x="6183443" y="936000"/>
          <a:ext cx="1425038" cy="5217371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4250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679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očkovaných</a:t>
                      </a:r>
                      <a:r>
                        <a:rPr lang="cs-CZ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 1 000 osob </a:t>
                      </a:r>
                      <a:b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nad 65 let v daném</a:t>
                      </a:r>
                      <a:r>
                        <a:rPr lang="cs-CZ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roce v ČR</a:t>
                      </a:r>
                      <a:endParaRPr lang="cs-CZ" sz="1400" b="0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186,6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187,0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185,2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198,9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191,5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205,5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206,1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217,6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0" name="Zástupný symbol pro obsah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12842679"/>
              </p:ext>
            </p:extLst>
          </p:nvPr>
        </p:nvGraphicFramePr>
        <p:xfrm>
          <a:off x="4635084" y="936000"/>
          <a:ext cx="1425038" cy="5217372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4250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67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Počet očkovaných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1 000 osob </a:t>
                      </a:r>
                      <a:b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nad 65 let v daném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roce v  HKK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183,3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195,1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204,8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211,7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3882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219,2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57558" y="653725"/>
            <a:ext cx="97363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cs-CZ" sz="1400" kern="0" dirty="0">
                <a:solidFill>
                  <a:srgbClr val="000000"/>
                </a:solidFill>
              </a:rPr>
              <a:t> - o</a:t>
            </a:r>
            <a:r>
              <a:rPr lang="pl-PL" sz="1400" dirty="0"/>
              <a:t>čkování identifikováno pomocí diagnózy Z25.1 a ATC kódu J07B . </a:t>
            </a:r>
            <a:r>
              <a:rPr lang="cs-CZ" sz="1400" dirty="0"/>
              <a:t>Jeden pacient se může vyskytovat ve více letech. </a:t>
            </a:r>
            <a:endParaRPr lang="pl-PL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7944453" y="1792112"/>
            <a:ext cx="3823855" cy="417021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Počet očkovaných pacientů proti chřipce u osob </a:t>
            </a:r>
          </a:p>
          <a:p>
            <a:r>
              <a:rPr lang="cs-CZ" sz="1400" dirty="0"/>
              <a:t>nad 65 let v letech 2010 – 2018 narůstá. Nárůst</a:t>
            </a:r>
          </a:p>
          <a:p>
            <a:r>
              <a:rPr lang="cs-CZ" sz="1400" dirty="0"/>
              <a:t>počtu očkovaných pacientů v tomto časovém úseku je takřka 49%, při přepočtu na počet obyvatel jde o 31,0 očkovaných na 1 000 osob nad 65 let. </a:t>
            </a:r>
          </a:p>
          <a:p>
            <a:endParaRPr lang="cs-CZ" sz="1400" dirty="0"/>
          </a:p>
          <a:p>
            <a:r>
              <a:rPr lang="cs-CZ" sz="1400" dirty="0"/>
              <a:t>Přestože má podíl očkovaných stoupající tendenci, je zde stále velký prostor pro snížení výskytu chřipkového onemocnění pomocí zvyšování zdravotní gramotnosti obyvatelstva a zvyšování proočkovanosti.</a:t>
            </a:r>
            <a:endParaRPr lang="en-US" sz="1400" dirty="0"/>
          </a:p>
          <a:p>
            <a:endParaRPr lang="cs-CZ" sz="1400" dirty="0"/>
          </a:p>
          <a:p>
            <a:r>
              <a:rPr lang="cs-CZ" sz="1400" dirty="0"/>
              <a:t>Počet očkovaných pacientů proti chřipce u osob </a:t>
            </a:r>
          </a:p>
          <a:p>
            <a:r>
              <a:rPr lang="cs-CZ" sz="1400" dirty="0"/>
              <a:t>nad 65 let v HKK v letech 2010–2018 narůstá. Nárůst počtu očkovaných pacientů v tomto časovém úseku je 40%, při přepočtu na počet obyvatel jde o 25,0</a:t>
            </a:r>
            <a:r>
              <a:rPr lang="en-US" sz="1400" dirty="0"/>
              <a:t> </a:t>
            </a:r>
            <a:r>
              <a:rPr lang="cs-CZ" sz="1400" dirty="0"/>
              <a:t>očkovaných na 1 000 osob nad 65 let. </a:t>
            </a:r>
          </a:p>
        </p:txBody>
      </p:sp>
      <p:graphicFrame>
        <p:nvGraphicFramePr>
          <p:cNvPr id="11" name="Zástupný symbol pro obsah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3035485"/>
              </p:ext>
            </p:extLst>
          </p:nvPr>
        </p:nvGraphicFramePr>
        <p:xfrm>
          <a:off x="257558" y="1880468"/>
          <a:ext cx="4551110" cy="4351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TextovéPole 8"/>
          <p:cNvSpPr txBox="1"/>
          <p:nvPr/>
        </p:nvSpPr>
        <p:spPr>
          <a:xfrm>
            <a:off x="770547" y="1357248"/>
            <a:ext cx="33515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b="1" dirty="0"/>
              <a:t>Počet očkovaných pacientů</a:t>
            </a:r>
            <a:r>
              <a:rPr lang="en-US" sz="1400" b="1" dirty="0"/>
              <a:t> </a:t>
            </a:r>
            <a:r>
              <a:rPr lang="en-US" sz="1400" b="1" dirty="0" err="1"/>
              <a:t>nad</a:t>
            </a:r>
            <a:r>
              <a:rPr lang="en-US" sz="1400" b="1" dirty="0"/>
              <a:t> 6</a:t>
            </a:r>
            <a:r>
              <a:rPr lang="cs-CZ" sz="1400" b="1" dirty="0"/>
              <a:t>5</a:t>
            </a:r>
            <a:r>
              <a:rPr lang="en-US" sz="1400" b="1" dirty="0"/>
              <a:t> let</a:t>
            </a:r>
            <a:r>
              <a:rPr lang="cs-CZ" sz="1400" b="1" dirty="0"/>
              <a:t>  bydlištěm v HKK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l-PL" dirty="0"/>
              <a:t>Očkování proti chřipce u populace nad 65 let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552616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57558" y="653725"/>
            <a:ext cx="97363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- o</a:t>
            </a:r>
            <a:r>
              <a:rPr lang="pl-PL" sz="1400" dirty="0"/>
              <a:t>čkování identifikováno pomocí diagnózy Z25.1 a ATC kódu J07B . </a:t>
            </a:r>
            <a:r>
              <a:rPr lang="cs-CZ" sz="1400" dirty="0"/>
              <a:t>Jeden pacient se může vyskytovat ve více letech. </a:t>
            </a:r>
            <a:endParaRPr lang="pl-PL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8139807" y="2706732"/>
            <a:ext cx="3238595" cy="116072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 err="1"/>
              <a:t>Proočkovanost</a:t>
            </a:r>
            <a:r>
              <a:rPr lang="cs-CZ" sz="1400" dirty="0"/>
              <a:t> seniorů nad 65 let proti chřipce dosahuje celorepublikově 21,8%  a v čase mírně narůstá. Avšak ve shodě s dalšími ukazateli </a:t>
            </a:r>
            <a:r>
              <a:rPr lang="cs-CZ" sz="1400" dirty="0" err="1"/>
              <a:t>proočkovanosti</a:t>
            </a:r>
            <a:r>
              <a:rPr lang="cs-CZ" sz="1400" dirty="0"/>
              <a:t> i zde pozorujeme značné rozdíly mezi regiony ČR. Nejnižší regionální hodnoty padají pod 20%.</a:t>
            </a:r>
            <a:endParaRPr lang="en-US" sz="1400" dirty="0"/>
          </a:p>
        </p:txBody>
      </p:sp>
      <p:sp>
        <p:nvSpPr>
          <p:cNvPr id="9" name="TextBox 9">
            <a:extLst>
              <a:ext uri="{FF2B5EF4-FFF2-40B4-BE49-F238E27FC236}">
                <a16:creationId xmlns:a16="http://schemas.microsoft.com/office/drawing/2014/main" id="{F90B29D3-D3A7-4E52-97AB-B000173C5C81}"/>
              </a:ext>
            </a:extLst>
          </p:cNvPr>
          <p:cNvSpPr txBox="1"/>
          <p:nvPr/>
        </p:nvSpPr>
        <p:spPr>
          <a:xfrm>
            <a:off x="1164049" y="1458889"/>
            <a:ext cx="36049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cs-CZ" sz="16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Podíl vakcinovaných pacientů nad 65 let vzhledem k populaci 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nad 65 let</a:t>
            </a:r>
            <a:r>
              <a:rPr kumimoji="0" lang="cs-CZ" sz="16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 (%)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cs typeface="Arial" panose="020B0604020202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EF35CC8-9938-47BB-AA3F-D97AE603C498}"/>
              </a:ext>
            </a:extLst>
          </p:cNvPr>
          <p:cNvSpPr txBox="1"/>
          <p:nvPr/>
        </p:nvSpPr>
        <p:spPr>
          <a:xfrm>
            <a:off x="228622" y="2109095"/>
            <a:ext cx="12166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Kraj bydliště</a:t>
            </a:r>
          </a:p>
        </p:txBody>
      </p: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CBFA8314-3D8F-4791-B986-165AD90BB314}"/>
              </a:ext>
            </a:extLst>
          </p:cNvPr>
          <p:cNvGrpSpPr/>
          <p:nvPr/>
        </p:nvGrpSpPr>
        <p:grpSpPr>
          <a:xfrm>
            <a:off x="5014834" y="3111646"/>
            <a:ext cx="3430756" cy="3013969"/>
            <a:chOff x="4386109" y="1506908"/>
            <a:chExt cx="4541838" cy="3635892"/>
          </a:xfrm>
        </p:grpSpPr>
        <p:grpSp>
          <p:nvGrpSpPr>
            <p:cNvPr id="13" name="Skupina 12">
              <a:extLst>
                <a:ext uri="{FF2B5EF4-FFF2-40B4-BE49-F238E27FC236}">
                  <a16:creationId xmlns:a16="http://schemas.microsoft.com/office/drawing/2014/main" id="{6221E18A-5E6D-4852-9D0F-FB60971FEE8A}"/>
                </a:ext>
              </a:extLst>
            </p:cNvPr>
            <p:cNvGrpSpPr/>
            <p:nvPr/>
          </p:nvGrpSpPr>
          <p:grpSpPr>
            <a:xfrm>
              <a:off x="6051761" y="1506908"/>
              <a:ext cx="1658398" cy="828397"/>
              <a:chOff x="6324158" y="1072780"/>
              <a:chExt cx="942905" cy="829877"/>
            </a:xfrm>
          </p:grpSpPr>
          <p:sp>
            <p:nvSpPr>
              <p:cNvPr id="98" name="Text Box 58">
                <a:extLst>
                  <a:ext uri="{FF2B5EF4-FFF2-40B4-BE49-F238E27FC236}">
                    <a16:creationId xmlns:a16="http://schemas.microsoft.com/office/drawing/2014/main" id="{8C041B03-630D-4EB7-ADE8-5039965602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9815" y="1072780"/>
                <a:ext cx="747248" cy="4940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cs-CZ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</a:rPr>
                  <a:t>&gt; 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22%</a:t>
                </a:r>
                <a:endParaRPr kumimoji="0" lang="en-US" alt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endParaRPr>
              </a:p>
              <a:p>
                <a:pPr lvl="0" eaLnBrk="1" fontAlgn="base" hangingPunct="1">
                  <a:spcAft>
                    <a:spcPct val="0"/>
                  </a:spcAft>
                  <a:buNone/>
                  <a:defRPr/>
                </a:pP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21</a:t>
                </a:r>
                <a:r>
                  <a:rPr lang="en-US" altLang="cs-CZ" sz="1400" dirty="0">
                    <a:solidFill>
                      <a:srgbClr val="000000"/>
                    </a:solidFill>
                    <a:latin typeface="Calibri"/>
                  </a:rPr>
                  <a:t>–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22%</a:t>
                </a:r>
                <a:endParaRPr lang="en-US" altLang="cs-CZ" sz="1400" dirty="0">
                  <a:solidFill>
                    <a:srgbClr val="000000"/>
                  </a:solidFill>
                  <a:latin typeface="Calibri"/>
                </a:endParaRPr>
              </a:p>
              <a:p>
                <a:pPr lvl="0" eaLnBrk="1" fontAlgn="base" hangingPunct="1">
                  <a:spcAft>
                    <a:spcPct val="0"/>
                  </a:spcAft>
                  <a:buNone/>
                  <a:defRPr/>
                </a:pPr>
                <a:r>
                  <a:rPr lang="en-US" altLang="cs-CZ" sz="1400" dirty="0">
                    <a:solidFill>
                      <a:srgbClr val="000000"/>
                    </a:solidFill>
                    <a:latin typeface="Calibri"/>
                  </a:rPr>
                  <a:t>≤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 20%</a:t>
                </a:r>
                <a:endParaRPr kumimoji="0" lang="en-US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9" name="Rectangle 56">
                <a:extLst>
                  <a:ext uri="{FF2B5EF4-FFF2-40B4-BE49-F238E27FC236}">
                    <a16:creationId xmlns:a16="http://schemas.microsoft.com/office/drawing/2014/main" id="{87D69E83-1F16-4C94-9CF8-59FAD5891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7976" y="1758657"/>
                <a:ext cx="144000" cy="144000"/>
              </a:xfrm>
              <a:prstGeom prst="rect">
                <a:avLst/>
              </a:prstGeom>
              <a:solidFill>
                <a:srgbClr val="BDD7E7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100" name="Rectangle 56">
                <a:extLst>
                  <a:ext uri="{FF2B5EF4-FFF2-40B4-BE49-F238E27FC236}">
                    <a16:creationId xmlns:a16="http://schemas.microsoft.com/office/drawing/2014/main" id="{0B14EB9B-999A-47C7-AA3E-4BCF389B9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4158" y="1450509"/>
                <a:ext cx="144000" cy="144000"/>
              </a:xfrm>
              <a:prstGeom prst="rect">
                <a:avLst/>
              </a:prstGeom>
              <a:solidFill>
                <a:srgbClr val="6BAED6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101" name="Rectangle 56">
                <a:extLst>
                  <a:ext uri="{FF2B5EF4-FFF2-40B4-BE49-F238E27FC236}">
                    <a16:creationId xmlns:a16="http://schemas.microsoft.com/office/drawing/2014/main" id="{6A0FD370-EC7F-4E21-A86C-FEF8CB400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4158" y="1140811"/>
                <a:ext cx="144000" cy="144000"/>
              </a:xfrm>
              <a:prstGeom prst="rect">
                <a:avLst/>
              </a:prstGeom>
              <a:solidFill>
                <a:srgbClr val="2171B5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8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4" name="Freeform 224">
              <a:extLst>
                <a:ext uri="{FF2B5EF4-FFF2-40B4-BE49-F238E27FC236}">
                  <a16:creationId xmlns:a16="http://schemas.microsoft.com/office/drawing/2014/main" id="{3A89C6E3-A23E-4D14-9E5F-21B59F1D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" name="Freeform 225">
              <a:extLst>
                <a:ext uri="{FF2B5EF4-FFF2-40B4-BE49-F238E27FC236}">
                  <a16:creationId xmlns:a16="http://schemas.microsoft.com/office/drawing/2014/main" id="{AA9726FC-A20A-4F6E-8AB3-CA701AC206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" name="Freeform 226">
              <a:extLst>
                <a:ext uri="{FF2B5EF4-FFF2-40B4-BE49-F238E27FC236}">
                  <a16:creationId xmlns:a16="http://schemas.microsoft.com/office/drawing/2014/main" id="{67DF5DDD-20CB-46BF-AA34-FD82B26CD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" name="Freeform 227">
              <a:extLst>
                <a:ext uri="{FF2B5EF4-FFF2-40B4-BE49-F238E27FC236}">
                  <a16:creationId xmlns:a16="http://schemas.microsoft.com/office/drawing/2014/main" id="{AEA57FCA-12B7-4DBD-A050-9B3319047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8" name="Freeform 228">
              <a:extLst>
                <a:ext uri="{FF2B5EF4-FFF2-40B4-BE49-F238E27FC236}">
                  <a16:creationId xmlns:a16="http://schemas.microsoft.com/office/drawing/2014/main" id="{B8D3E2C5-EFEE-47EA-947C-BB6DCCC8F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9" name="Freeform 229">
              <a:extLst>
                <a:ext uri="{FF2B5EF4-FFF2-40B4-BE49-F238E27FC236}">
                  <a16:creationId xmlns:a16="http://schemas.microsoft.com/office/drawing/2014/main" id="{69E517C0-517C-421A-A609-6F3DEADFD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0" name="Freeform 230">
              <a:extLst>
                <a:ext uri="{FF2B5EF4-FFF2-40B4-BE49-F238E27FC236}">
                  <a16:creationId xmlns:a16="http://schemas.microsoft.com/office/drawing/2014/main" id="{CAD5F304-9932-4037-BC72-935E2603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1" name="Freeform 231">
              <a:extLst>
                <a:ext uri="{FF2B5EF4-FFF2-40B4-BE49-F238E27FC236}">
                  <a16:creationId xmlns:a16="http://schemas.microsoft.com/office/drawing/2014/main" id="{C8CC7514-97A5-4D58-9A55-CE087ABAE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2" name="Freeform 232">
              <a:extLst>
                <a:ext uri="{FF2B5EF4-FFF2-40B4-BE49-F238E27FC236}">
                  <a16:creationId xmlns:a16="http://schemas.microsoft.com/office/drawing/2014/main" id="{286604CC-F9B4-4AFC-AB00-A34CA750F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3" name="Freeform 233">
              <a:extLst>
                <a:ext uri="{FF2B5EF4-FFF2-40B4-BE49-F238E27FC236}">
                  <a16:creationId xmlns:a16="http://schemas.microsoft.com/office/drawing/2014/main" id="{A0C62878-1B22-4D0E-B918-4F1EA94F1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4" name="Freeform 234">
              <a:extLst>
                <a:ext uri="{FF2B5EF4-FFF2-40B4-BE49-F238E27FC236}">
                  <a16:creationId xmlns:a16="http://schemas.microsoft.com/office/drawing/2014/main" id="{81E9BC2C-F9EB-40A8-97D0-903A10F8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5" name="Freeform 235">
              <a:extLst>
                <a:ext uri="{FF2B5EF4-FFF2-40B4-BE49-F238E27FC236}">
                  <a16:creationId xmlns:a16="http://schemas.microsoft.com/office/drawing/2014/main" id="{9CB32A49-09A8-4F77-89C3-135BB4038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6" name="Freeform 236">
              <a:extLst>
                <a:ext uri="{FF2B5EF4-FFF2-40B4-BE49-F238E27FC236}">
                  <a16:creationId xmlns:a16="http://schemas.microsoft.com/office/drawing/2014/main" id="{01BC0281-0507-495E-A31A-32A308B1F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7" name="Freeform 237">
              <a:extLst>
                <a:ext uri="{FF2B5EF4-FFF2-40B4-BE49-F238E27FC236}">
                  <a16:creationId xmlns:a16="http://schemas.microsoft.com/office/drawing/2014/main" id="{55F8FDF8-197F-4A24-9891-A7AC8A55A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8" name="Freeform 238">
              <a:extLst>
                <a:ext uri="{FF2B5EF4-FFF2-40B4-BE49-F238E27FC236}">
                  <a16:creationId xmlns:a16="http://schemas.microsoft.com/office/drawing/2014/main" id="{06EEE159-40F8-4631-B996-296197713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29" name="Freeform 239">
              <a:extLst>
                <a:ext uri="{FF2B5EF4-FFF2-40B4-BE49-F238E27FC236}">
                  <a16:creationId xmlns:a16="http://schemas.microsoft.com/office/drawing/2014/main" id="{7FF684BB-C6C4-4964-AFED-18DAF109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0" name="Freeform 240">
              <a:extLst>
                <a:ext uri="{FF2B5EF4-FFF2-40B4-BE49-F238E27FC236}">
                  <a16:creationId xmlns:a16="http://schemas.microsoft.com/office/drawing/2014/main" id="{81E9056E-E155-406F-B9D2-22B681EB3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1" name="Freeform 241">
              <a:extLst>
                <a:ext uri="{FF2B5EF4-FFF2-40B4-BE49-F238E27FC236}">
                  <a16:creationId xmlns:a16="http://schemas.microsoft.com/office/drawing/2014/main" id="{0223B671-30A7-43A6-808E-2E719E532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2" name="Freeform 242">
              <a:extLst>
                <a:ext uri="{FF2B5EF4-FFF2-40B4-BE49-F238E27FC236}">
                  <a16:creationId xmlns:a16="http://schemas.microsoft.com/office/drawing/2014/main" id="{29062FFD-08C2-4996-B352-36E9C81F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3" name="Freeform 243">
              <a:extLst>
                <a:ext uri="{FF2B5EF4-FFF2-40B4-BE49-F238E27FC236}">
                  <a16:creationId xmlns:a16="http://schemas.microsoft.com/office/drawing/2014/main" id="{9F7E8B27-8B6A-4959-BE58-59F38A0C8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4" name="Freeform 244">
              <a:extLst>
                <a:ext uri="{FF2B5EF4-FFF2-40B4-BE49-F238E27FC236}">
                  <a16:creationId xmlns:a16="http://schemas.microsoft.com/office/drawing/2014/main" id="{4A715A7F-7BCA-4160-9A3D-CBDA4F9ED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5" name="Freeform 245">
              <a:extLst>
                <a:ext uri="{FF2B5EF4-FFF2-40B4-BE49-F238E27FC236}">
                  <a16:creationId xmlns:a16="http://schemas.microsoft.com/office/drawing/2014/main" id="{6C14E38B-F885-4992-B404-6AF981444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6" name="Freeform 246">
              <a:extLst>
                <a:ext uri="{FF2B5EF4-FFF2-40B4-BE49-F238E27FC236}">
                  <a16:creationId xmlns:a16="http://schemas.microsoft.com/office/drawing/2014/main" id="{D2B55E5B-76B6-4E67-BC3F-D46CD7648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7" name="Freeform 247">
              <a:extLst>
                <a:ext uri="{FF2B5EF4-FFF2-40B4-BE49-F238E27FC236}">
                  <a16:creationId xmlns:a16="http://schemas.microsoft.com/office/drawing/2014/main" id="{7CEED402-56CB-48BF-84FC-6E91F6972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8" name="Freeform 248">
              <a:extLst>
                <a:ext uri="{FF2B5EF4-FFF2-40B4-BE49-F238E27FC236}">
                  <a16:creationId xmlns:a16="http://schemas.microsoft.com/office/drawing/2014/main" id="{B8AFC37B-7D16-49E1-9514-AD0E24A71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39" name="Freeform 249">
              <a:extLst>
                <a:ext uri="{FF2B5EF4-FFF2-40B4-BE49-F238E27FC236}">
                  <a16:creationId xmlns:a16="http://schemas.microsoft.com/office/drawing/2014/main" id="{9FE4E141-A3D8-45E9-89A5-ADF9ECF42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0" name="Freeform 250">
              <a:extLst>
                <a:ext uri="{FF2B5EF4-FFF2-40B4-BE49-F238E27FC236}">
                  <a16:creationId xmlns:a16="http://schemas.microsoft.com/office/drawing/2014/main" id="{7E38CF53-D9C5-4478-A606-625793005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1" name="Freeform 251">
              <a:extLst>
                <a:ext uri="{FF2B5EF4-FFF2-40B4-BE49-F238E27FC236}">
                  <a16:creationId xmlns:a16="http://schemas.microsoft.com/office/drawing/2014/main" id="{4D65785B-D4FA-490D-9FEB-3AA4E3662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2" name="Freeform 252">
              <a:extLst>
                <a:ext uri="{FF2B5EF4-FFF2-40B4-BE49-F238E27FC236}">
                  <a16:creationId xmlns:a16="http://schemas.microsoft.com/office/drawing/2014/main" id="{FE568BCC-B31E-42CB-8C50-E026E3AC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3" name="Freeform 253">
              <a:extLst>
                <a:ext uri="{FF2B5EF4-FFF2-40B4-BE49-F238E27FC236}">
                  <a16:creationId xmlns:a16="http://schemas.microsoft.com/office/drawing/2014/main" id="{E16ED521-0837-4BAA-AFF0-7A21B2335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4" name="Freeform 254">
              <a:extLst>
                <a:ext uri="{FF2B5EF4-FFF2-40B4-BE49-F238E27FC236}">
                  <a16:creationId xmlns:a16="http://schemas.microsoft.com/office/drawing/2014/main" id="{A1903DDB-3A87-49E0-B91D-85E072ACC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5" name="Freeform 255">
              <a:extLst>
                <a:ext uri="{FF2B5EF4-FFF2-40B4-BE49-F238E27FC236}">
                  <a16:creationId xmlns:a16="http://schemas.microsoft.com/office/drawing/2014/main" id="{563B05F2-7183-4958-A0F2-9A449830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6" name="Freeform 256">
              <a:extLst>
                <a:ext uri="{FF2B5EF4-FFF2-40B4-BE49-F238E27FC236}">
                  <a16:creationId xmlns:a16="http://schemas.microsoft.com/office/drawing/2014/main" id="{43C641BF-2FDB-4DD9-99AE-1E9CE79C8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7" name="Freeform 257">
              <a:extLst>
                <a:ext uri="{FF2B5EF4-FFF2-40B4-BE49-F238E27FC236}">
                  <a16:creationId xmlns:a16="http://schemas.microsoft.com/office/drawing/2014/main" id="{D536E6A3-656F-445E-B597-E16AE7D09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8" name="Freeform 258">
              <a:extLst>
                <a:ext uri="{FF2B5EF4-FFF2-40B4-BE49-F238E27FC236}">
                  <a16:creationId xmlns:a16="http://schemas.microsoft.com/office/drawing/2014/main" id="{CBE43FBB-A99E-41D7-803F-45C7E4392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49" name="Freeform 259">
              <a:extLst>
                <a:ext uri="{FF2B5EF4-FFF2-40B4-BE49-F238E27FC236}">
                  <a16:creationId xmlns:a16="http://schemas.microsoft.com/office/drawing/2014/main" id="{11D8D735-CED9-4F1D-8410-8EA0D5391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0" name="Freeform 260">
              <a:extLst>
                <a:ext uri="{FF2B5EF4-FFF2-40B4-BE49-F238E27FC236}">
                  <a16:creationId xmlns:a16="http://schemas.microsoft.com/office/drawing/2014/main" id="{C53D8758-336B-4A81-BBAB-D298D435CB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1" name="Freeform 261">
              <a:extLst>
                <a:ext uri="{FF2B5EF4-FFF2-40B4-BE49-F238E27FC236}">
                  <a16:creationId xmlns:a16="http://schemas.microsoft.com/office/drawing/2014/main" id="{4E7E5902-F82A-4C5D-BF96-198A1DAF6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2" name="Freeform 262">
              <a:extLst>
                <a:ext uri="{FF2B5EF4-FFF2-40B4-BE49-F238E27FC236}">
                  <a16:creationId xmlns:a16="http://schemas.microsoft.com/office/drawing/2014/main" id="{2AD30111-B9E5-430D-9D59-77FC0D0D6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3" name="Freeform 263">
              <a:extLst>
                <a:ext uri="{FF2B5EF4-FFF2-40B4-BE49-F238E27FC236}">
                  <a16:creationId xmlns:a16="http://schemas.microsoft.com/office/drawing/2014/main" id="{6FC0E00D-CC6A-49FE-8511-7C991E156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" name="Freeform 264">
              <a:extLst>
                <a:ext uri="{FF2B5EF4-FFF2-40B4-BE49-F238E27FC236}">
                  <a16:creationId xmlns:a16="http://schemas.microsoft.com/office/drawing/2014/main" id="{81741716-594B-4CCB-93BE-A24F7E32D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" name="Freeform 265">
              <a:extLst>
                <a:ext uri="{FF2B5EF4-FFF2-40B4-BE49-F238E27FC236}">
                  <a16:creationId xmlns:a16="http://schemas.microsoft.com/office/drawing/2014/main" id="{EAA45E26-D114-408E-875B-DA8C18332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6" name="Freeform 266">
              <a:extLst>
                <a:ext uri="{FF2B5EF4-FFF2-40B4-BE49-F238E27FC236}">
                  <a16:creationId xmlns:a16="http://schemas.microsoft.com/office/drawing/2014/main" id="{4073B883-4547-49B9-BBB9-EB9EB543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7" name="Freeform 267">
              <a:extLst>
                <a:ext uri="{FF2B5EF4-FFF2-40B4-BE49-F238E27FC236}">
                  <a16:creationId xmlns:a16="http://schemas.microsoft.com/office/drawing/2014/main" id="{0F762E6C-A0AF-4522-8326-2350F9245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8" name="Freeform 268">
              <a:extLst>
                <a:ext uri="{FF2B5EF4-FFF2-40B4-BE49-F238E27FC236}">
                  <a16:creationId xmlns:a16="http://schemas.microsoft.com/office/drawing/2014/main" id="{8ED8A78F-B41E-4C1D-BE7D-4447535C7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9" name="Freeform 269">
              <a:extLst>
                <a:ext uri="{FF2B5EF4-FFF2-40B4-BE49-F238E27FC236}">
                  <a16:creationId xmlns:a16="http://schemas.microsoft.com/office/drawing/2014/main" id="{8BBF3DB5-6893-4FE6-BF0D-2CD77A2E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0" name="Freeform 270">
              <a:extLst>
                <a:ext uri="{FF2B5EF4-FFF2-40B4-BE49-F238E27FC236}">
                  <a16:creationId xmlns:a16="http://schemas.microsoft.com/office/drawing/2014/main" id="{5568D53B-C61C-4CF1-B626-394FEEDFF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BDD7E7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1" name="Freeform 271">
              <a:extLst>
                <a:ext uri="{FF2B5EF4-FFF2-40B4-BE49-F238E27FC236}">
                  <a16:creationId xmlns:a16="http://schemas.microsoft.com/office/drawing/2014/main" id="{71425CB6-2194-4133-866A-D2DD040F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2" name="Freeform 272">
              <a:extLst>
                <a:ext uri="{FF2B5EF4-FFF2-40B4-BE49-F238E27FC236}">
                  <a16:creationId xmlns:a16="http://schemas.microsoft.com/office/drawing/2014/main" id="{B035A2E4-6DE7-4192-B93C-1D43A24F5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3" name="Freeform 273">
              <a:extLst>
                <a:ext uri="{FF2B5EF4-FFF2-40B4-BE49-F238E27FC236}">
                  <a16:creationId xmlns:a16="http://schemas.microsoft.com/office/drawing/2014/main" id="{10B586C2-4E03-4BF7-A1DF-60BB13171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4" name="Freeform 274">
              <a:extLst>
                <a:ext uri="{FF2B5EF4-FFF2-40B4-BE49-F238E27FC236}">
                  <a16:creationId xmlns:a16="http://schemas.microsoft.com/office/drawing/2014/main" id="{42044749-EF04-43D8-9FBA-525444E54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5" name="Freeform 275">
              <a:extLst>
                <a:ext uri="{FF2B5EF4-FFF2-40B4-BE49-F238E27FC236}">
                  <a16:creationId xmlns:a16="http://schemas.microsoft.com/office/drawing/2014/main" id="{63CD5F3A-CF32-48DE-BA15-42F47D03E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6" name="Freeform 276">
              <a:extLst>
                <a:ext uri="{FF2B5EF4-FFF2-40B4-BE49-F238E27FC236}">
                  <a16:creationId xmlns:a16="http://schemas.microsoft.com/office/drawing/2014/main" id="{750D8110-003B-405D-82A3-AD413842B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7" name="Freeform 277">
              <a:extLst>
                <a:ext uri="{FF2B5EF4-FFF2-40B4-BE49-F238E27FC236}">
                  <a16:creationId xmlns:a16="http://schemas.microsoft.com/office/drawing/2014/main" id="{2E24F097-FF91-40FC-A96E-B52B44A71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8" name="Freeform 278">
              <a:extLst>
                <a:ext uri="{FF2B5EF4-FFF2-40B4-BE49-F238E27FC236}">
                  <a16:creationId xmlns:a16="http://schemas.microsoft.com/office/drawing/2014/main" id="{5900DE24-73C5-496B-843E-69A5E19FD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9" name="Freeform 279">
              <a:extLst>
                <a:ext uri="{FF2B5EF4-FFF2-40B4-BE49-F238E27FC236}">
                  <a16:creationId xmlns:a16="http://schemas.microsoft.com/office/drawing/2014/main" id="{88B22E06-2631-4FF7-A728-395C4F89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0" name="Freeform 280">
              <a:extLst>
                <a:ext uri="{FF2B5EF4-FFF2-40B4-BE49-F238E27FC236}">
                  <a16:creationId xmlns:a16="http://schemas.microsoft.com/office/drawing/2014/main" id="{B80CF463-D198-4780-BF0C-70CAB8551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1" name="Freeform 281">
              <a:extLst>
                <a:ext uri="{FF2B5EF4-FFF2-40B4-BE49-F238E27FC236}">
                  <a16:creationId xmlns:a16="http://schemas.microsoft.com/office/drawing/2014/main" id="{4FFEEF90-EFB3-4CA5-ADF3-20CFDEC42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2" name="Freeform 282">
              <a:extLst>
                <a:ext uri="{FF2B5EF4-FFF2-40B4-BE49-F238E27FC236}">
                  <a16:creationId xmlns:a16="http://schemas.microsoft.com/office/drawing/2014/main" id="{78E627C3-CD0D-4FBA-A12E-8065BC45E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3" name="Freeform 283">
              <a:extLst>
                <a:ext uri="{FF2B5EF4-FFF2-40B4-BE49-F238E27FC236}">
                  <a16:creationId xmlns:a16="http://schemas.microsoft.com/office/drawing/2014/main" id="{936A66F3-78B7-4948-9DDC-85DB06CB2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4" name="Freeform 284">
              <a:extLst>
                <a:ext uri="{FF2B5EF4-FFF2-40B4-BE49-F238E27FC236}">
                  <a16:creationId xmlns:a16="http://schemas.microsoft.com/office/drawing/2014/main" id="{8657E344-6FD2-4009-B72C-7BE10DBFB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5" name="Freeform 285">
              <a:extLst>
                <a:ext uri="{FF2B5EF4-FFF2-40B4-BE49-F238E27FC236}">
                  <a16:creationId xmlns:a16="http://schemas.microsoft.com/office/drawing/2014/main" id="{3EDF795A-85E3-4640-A040-07141F08A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6" name="Freeform 286">
              <a:extLst>
                <a:ext uri="{FF2B5EF4-FFF2-40B4-BE49-F238E27FC236}">
                  <a16:creationId xmlns:a16="http://schemas.microsoft.com/office/drawing/2014/main" id="{D1692A6A-92C4-4D1D-9FAF-56FED2550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7" name="Freeform 287">
              <a:extLst>
                <a:ext uri="{FF2B5EF4-FFF2-40B4-BE49-F238E27FC236}">
                  <a16:creationId xmlns:a16="http://schemas.microsoft.com/office/drawing/2014/main" id="{1757E350-5715-4ABC-8B68-879C3BA47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8" name="Freeform 288">
              <a:extLst>
                <a:ext uri="{FF2B5EF4-FFF2-40B4-BE49-F238E27FC236}">
                  <a16:creationId xmlns:a16="http://schemas.microsoft.com/office/drawing/2014/main" id="{E3D253BA-9CCA-476F-A676-9B879B7E7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79" name="Freeform 289">
              <a:extLst>
                <a:ext uri="{FF2B5EF4-FFF2-40B4-BE49-F238E27FC236}">
                  <a16:creationId xmlns:a16="http://schemas.microsoft.com/office/drawing/2014/main" id="{ECFE4F60-93CB-487C-B2CC-6BB6990CB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80" name="Freeform 290">
              <a:extLst>
                <a:ext uri="{FF2B5EF4-FFF2-40B4-BE49-F238E27FC236}">
                  <a16:creationId xmlns:a16="http://schemas.microsoft.com/office/drawing/2014/main" id="{D8075FA6-0EE2-4AF7-A1DE-BE78B70E5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2171B5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81" name="Freeform 291">
              <a:extLst>
                <a:ext uri="{FF2B5EF4-FFF2-40B4-BE49-F238E27FC236}">
                  <a16:creationId xmlns:a16="http://schemas.microsoft.com/office/drawing/2014/main" id="{111E5942-AF33-4E77-B5AF-D7AD2C9B0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82" name="Freeform 292">
              <a:extLst>
                <a:ext uri="{FF2B5EF4-FFF2-40B4-BE49-F238E27FC236}">
                  <a16:creationId xmlns:a16="http://schemas.microsoft.com/office/drawing/2014/main" id="{B5949270-E139-4604-8833-254486335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83" name="Freeform 293">
              <a:extLst>
                <a:ext uri="{FF2B5EF4-FFF2-40B4-BE49-F238E27FC236}">
                  <a16:creationId xmlns:a16="http://schemas.microsoft.com/office/drawing/2014/main" id="{DA44792A-07DF-4834-98FA-3E7556DF1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84" name="Rectangle 294">
              <a:extLst>
                <a:ext uri="{FF2B5EF4-FFF2-40B4-BE49-F238E27FC236}">
                  <a16:creationId xmlns:a16="http://schemas.microsoft.com/office/drawing/2014/main" id="{D800BBC8-A259-4A35-B172-4AD2C88B0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434" y="3823587"/>
              <a:ext cx="27940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STC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" name="Rectangle 295">
              <a:extLst>
                <a:ext uri="{FF2B5EF4-FFF2-40B4-BE49-F238E27FC236}">
                  <a16:creationId xmlns:a16="http://schemas.microsoft.com/office/drawing/2014/main" id="{597C4B24-AC1C-45F0-8CA6-5F1F91B62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1847" y="4547487"/>
              <a:ext cx="2730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JHC</a:t>
              </a:r>
              <a:endParaRPr kumimoji="0" lang="cs-CZ" altLang="cs-CZ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" name="Rectangle 296">
              <a:extLst>
                <a:ext uri="{FF2B5EF4-FFF2-40B4-BE49-F238E27FC236}">
                  <a16:creationId xmlns:a16="http://schemas.microsoft.com/office/drawing/2014/main" id="{4A0D6490-E2C2-478D-A5E4-E7BEB3AD4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959" y="4029962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" name="Rectangle 297">
              <a:extLst>
                <a:ext uri="{FF2B5EF4-FFF2-40B4-BE49-F238E27FC236}">
                  <a16:creationId xmlns:a16="http://schemas.microsoft.com/office/drawing/2014/main" id="{D023AFBC-993C-44D3-AB60-174BC6300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159" y="4530024"/>
              <a:ext cx="271635" cy="14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JMK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" name="Rectangle 298">
              <a:extLst>
                <a:ext uri="{FF2B5EF4-FFF2-40B4-BE49-F238E27FC236}">
                  <a16:creationId xmlns:a16="http://schemas.microsoft.com/office/drawing/2014/main" id="{896591E9-1E44-4989-B01E-CEB862488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097" y="4195062"/>
              <a:ext cx="27622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VYS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Rectangle 299">
              <a:extLst>
                <a:ext uri="{FF2B5EF4-FFF2-40B4-BE49-F238E27FC236}">
                  <a16:creationId xmlns:a16="http://schemas.microsoft.com/office/drawing/2014/main" id="{F2EB52F5-1A21-4DF8-BADA-B93BA3433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6247" y="4363337"/>
              <a:ext cx="1889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ZLK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" name="Rectangle 300">
              <a:extLst>
                <a:ext uri="{FF2B5EF4-FFF2-40B4-BE49-F238E27FC236}">
                  <a16:creationId xmlns:a16="http://schemas.microsoft.com/office/drawing/2014/main" id="{B2814DEC-F5FD-4DF4-B7AB-2E0335590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5759" y="3074287"/>
              <a:ext cx="2000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" name="Rectangle 301">
              <a:extLst>
                <a:ext uri="{FF2B5EF4-FFF2-40B4-BE49-F238E27FC236}">
                  <a16:creationId xmlns:a16="http://schemas.microsoft.com/office/drawing/2014/main" id="{010088B2-1F9B-49EB-8515-4AE766E78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7859" y="3733099"/>
              <a:ext cx="29527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MSK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2" name="Rectangle 302">
              <a:extLst>
                <a:ext uri="{FF2B5EF4-FFF2-40B4-BE49-F238E27FC236}">
                  <a16:creationId xmlns:a16="http://schemas.microsoft.com/office/drawing/2014/main" id="{0074DB20-9E00-4AC0-B19B-84086A287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497" y="4020437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" name="Rectangle 303">
              <a:extLst>
                <a:ext uri="{FF2B5EF4-FFF2-40B4-BE49-F238E27FC236}">
                  <a16:creationId xmlns:a16="http://schemas.microsoft.com/office/drawing/2014/main" id="{BCBCCA6C-BC22-4002-BF02-0EEA8F606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7222" y="3682299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PAK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304">
              <a:extLst>
                <a:ext uri="{FF2B5EF4-FFF2-40B4-BE49-F238E27FC236}">
                  <a16:creationId xmlns:a16="http://schemas.microsoft.com/office/drawing/2014/main" id="{EBFBDEC3-0EFB-47DD-A9EC-760CFF82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6072" y="3155249"/>
              <a:ext cx="21113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HKK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305">
              <a:extLst>
                <a:ext uri="{FF2B5EF4-FFF2-40B4-BE49-F238E27FC236}">
                  <a16:creationId xmlns:a16="http://schemas.microsoft.com/office/drawing/2014/main" id="{9C24D044-B045-452B-A6DC-766F86AD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8397" y="2815524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LBK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306">
              <a:extLst>
                <a:ext uri="{FF2B5EF4-FFF2-40B4-BE49-F238E27FC236}">
                  <a16:creationId xmlns:a16="http://schemas.microsoft.com/office/drawing/2014/main" id="{8098216B-B633-43EA-82B8-B032CB2B4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672" y="3375912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KVK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7" name="Rectangle 307">
              <a:extLst>
                <a:ext uri="{FF2B5EF4-FFF2-40B4-BE49-F238E27FC236}">
                  <a16:creationId xmlns:a16="http://schemas.microsoft.com/office/drawing/2014/main" id="{7E971887-55F7-439F-B649-D2D4D9082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972" y="3517199"/>
              <a:ext cx="2857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PHA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aphicFrame>
        <p:nvGraphicFramePr>
          <p:cNvPr id="102" name="Chart 4">
            <a:extLst>
              <a:ext uri="{FF2B5EF4-FFF2-40B4-BE49-F238E27FC236}">
                <a16:creationId xmlns:a16="http://schemas.microsoft.com/office/drawing/2014/main" id="{D5D1EECA-004A-4F19-9B27-660E5AAEF89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0735954"/>
              </p:ext>
            </p:extLst>
          </p:nvPr>
        </p:nvGraphicFramePr>
        <p:xfrm>
          <a:off x="1390673" y="2199481"/>
          <a:ext cx="3097037" cy="40090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3" name="Group 110">
            <a:extLst>
              <a:ext uri="{FF2B5EF4-FFF2-40B4-BE49-F238E27FC236}">
                <a16:creationId xmlns:a16="http://schemas.microsoft.com/office/drawing/2014/main" id="{7F5B56E9-8839-4AAA-A685-A8BC924BDBF1}"/>
              </a:ext>
            </a:extLst>
          </p:cNvPr>
          <p:cNvGraphicFramePr>
            <a:graphicFrameLocks noGrp="1"/>
          </p:cNvGraphicFramePr>
          <p:nvPr/>
        </p:nvGraphicFramePr>
        <p:xfrm>
          <a:off x="87183" y="2516887"/>
          <a:ext cx="1440809" cy="3541620"/>
        </p:xfrm>
        <a:graphic>
          <a:graphicData uri="http://schemas.openxmlformats.org/drawingml/2006/table">
            <a:tbl>
              <a:tblPr/>
              <a:tblGrid>
                <a:gridCol w="14408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610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05" name="TextovéPole 104"/>
          <p:cNvSpPr txBox="1"/>
          <p:nvPr/>
        </p:nvSpPr>
        <p:spPr>
          <a:xfrm>
            <a:off x="2338772" y="1194171"/>
            <a:ext cx="12008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ROK 2018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/>
              <a:t>Očkování</a:t>
            </a:r>
            <a:r>
              <a:rPr lang="en-US" dirty="0"/>
              <a:t> </a:t>
            </a:r>
            <a:r>
              <a:rPr lang="en-US" dirty="0" err="1"/>
              <a:t>proti</a:t>
            </a:r>
            <a:r>
              <a:rPr lang="en-US" dirty="0"/>
              <a:t> </a:t>
            </a:r>
            <a:r>
              <a:rPr lang="en-US" dirty="0" err="1"/>
              <a:t>chřipce</a:t>
            </a:r>
            <a:r>
              <a:rPr lang="en-US" dirty="0"/>
              <a:t> u populace </a:t>
            </a:r>
            <a:r>
              <a:rPr lang="en-US" dirty="0" err="1"/>
              <a:t>nad</a:t>
            </a:r>
            <a:r>
              <a:rPr lang="en-US" dirty="0"/>
              <a:t> 6</a:t>
            </a:r>
            <a:r>
              <a:rPr lang="cs-CZ" dirty="0"/>
              <a:t>5</a:t>
            </a:r>
            <a:r>
              <a:rPr lang="en-US" dirty="0"/>
              <a:t> let: </a:t>
            </a:r>
            <a:r>
              <a:rPr lang="en-US" dirty="0" err="1"/>
              <a:t>srovnání</a:t>
            </a:r>
            <a:r>
              <a:rPr lang="en-US" dirty="0"/>
              <a:t> </a:t>
            </a:r>
            <a:r>
              <a:rPr lang="en-US" dirty="0" err="1"/>
              <a:t>regionů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154974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585857" y="6243181"/>
            <a:ext cx="11606143" cy="6243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2" name="Zástupný symbol pro obsah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44129366"/>
              </p:ext>
            </p:extLst>
          </p:nvPr>
        </p:nvGraphicFramePr>
        <p:xfrm>
          <a:off x="4966933" y="855135"/>
          <a:ext cx="2707610" cy="509277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3538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38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33717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Počet očkovaných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10 000 osob </a:t>
                      </a:r>
                      <a:b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nad 65 let v daném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roce v HKK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Počet očkovaných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10 000 osob </a:t>
                      </a:r>
                      <a:b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nad 65 let v daném</a:t>
                      </a:r>
                      <a:r>
                        <a:rPr lang="cs-CZ" sz="14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roce v ČR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22,8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67,4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67,8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65,2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58,1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73,3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53,8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207,5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158,0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506,0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357,4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389,3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314,7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76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588,6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589,7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0" name="Zástupný symbol pro obsah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1744704"/>
              </p:ext>
            </p:extLst>
          </p:nvPr>
        </p:nvGraphicFramePr>
        <p:xfrm>
          <a:off x="533019" y="1794092"/>
          <a:ext cx="4551110" cy="4351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306198" y="624541"/>
            <a:ext cx="1200161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cs-CZ" sz="1400" kern="0" dirty="0">
                <a:solidFill>
                  <a:srgbClr val="000000"/>
                </a:solidFill>
              </a:rPr>
              <a:t>; o</a:t>
            </a:r>
            <a:r>
              <a:rPr lang="pl-PL" sz="1400" dirty="0"/>
              <a:t>čkování identifikováno pomocí 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ATC kódu </a:t>
            </a:r>
            <a:r>
              <a:rPr lang="cs-CZ" sz="1400" dirty="0">
                <a:solidFill>
                  <a:srgbClr val="000000"/>
                </a:solidFill>
              </a:rPr>
              <a:t>J07AL01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J07AL02 nebo J07AL52 a nebo výkonu ze seznamu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02146,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02147,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02148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 nebo výkonem 02110 </a:t>
            </a:r>
          </a:p>
          <a:p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v kombinaci s diagnózou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Z238</a:t>
            </a:r>
            <a:r>
              <a:rPr lang="pl-PL" sz="1400" dirty="0"/>
              <a:t>. </a:t>
            </a:r>
          </a:p>
          <a:p>
            <a:endParaRPr lang="cs-CZ" sz="1400" dirty="0"/>
          </a:p>
          <a:p>
            <a:endParaRPr lang="cs-CZ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8108110" y="2821576"/>
            <a:ext cx="3823855" cy="343411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>
                <a:solidFill>
                  <a:schemeClr val="accent6">
                    <a:lumMod val="10000"/>
                  </a:schemeClr>
                </a:solidFill>
              </a:rPr>
              <a:t>Od září roku 2015 platí novela zákona č. 48 </a:t>
            </a:r>
          </a:p>
          <a:p>
            <a:r>
              <a:rPr lang="cs-CZ" sz="1400" dirty="0">
                <a:solidFill>
                  <a:schemeClr val="accent6">
                    <a:lumMod val="10000"/>
                  </a:schemeClr>
                </a:solidFill>
              </a:rPr>
              <a:t>o veřejném zdravotním pojištění, která ukládá </a:t>
            </a:r>
          </a:p>
          <a:p>
            <a:r>
              <a:rPr lang="cs-CZ" sz="1400" dirty="0">
                <a:solidFill>
                  <a:schemeClr val="accent6">
                    <a:lumMod val="10000"/>
                  </a:schemeClr>
                </a:solidFill>
              </a:rPr>
              <a:t>pojišťovnám povinnost hradit seniorům – </a:t>
            </a:r>
          </a:p>
          <a:p>
            <a:r>
              <a:rPr lang="cs-CZ" sz="1400" dirty="0">
                <a:solidFill>
                  <a:schemeClr val="accent6">
                    <a:lumMod val="10000"/>
                  </a:schemeClr>
                </a:solidFill>
              </a:rPr>
              <a:t>pojištěncům nad 65 let věku očkování proti </a:t>
            </a:r>
          </a:p>
          <a:p>
            <a:r>
              <a:rPr lang="cs-CZ" sz="1400" dirty="0">
                <a:solidFill>
                  <a:schemeClr val="accent6">
                    <a:lumMod val="10000"/>
                  </a:schemeClr>
                </a:solidFill>
              </a:rPr>
              <a:t>pneumokokovým infekcím, došlo k výraznému nárůstu očkovaných pacient po roce 2015.</a:t>
            </a:r>
          </a:p>
          <a:p>
            <a:endParaRPr lang="cs-CZ" sz="1400" dirty="0">
              <a:solidFill>
                <a:schemeClr val="accent6">
                  <a:lumMod val="10000"/>
                </a:schemeClr>
              </a:solidFill>
            </a:endParaRPr>
          </a:p>
          <a:p>
            <a:r>
              <a:rPr lang="cs-CZ" sz="1400" dirty="0"/>
              <a:t>Přestože má počet očkovaných stoupající tendenci, je zde stále velký prostor pro zvyšování zdravotní gramotnosti obyvatelstva a zvyšování </a:t>
            </a:r>
            <a:r>
              <a:rPr lang="cs-CZ" sz="1400" dirty="0" err="1"/>
              <a:t>proočkovanosti</a:t>
            </a:r>
            <a:r>
              <a:rPr lang="cs-CZ" sz="1400" dirty="0"/>
              <a:t>.</a:t>
            </a:r>
            <a:endParaRPr lang="cs-CZ" sz="1400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2" name="TextovéPole 1"/>
          <p:cNvSpPr txBox="1"/>
          <p:nvPr/>
        </p:nvSpPr>
        <p:spPr>
          <a:xfrm rot="16200000">
            <a:off x="-951507" y="2982629"/>
            <a:ext cx="27669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Rok očkování</a:t>
            </a:r>
          </a:p>
        </p:txBody>
      </p:sp>
      <p:sp>
        <p:nvSpPr>
          <p:cNvPr id="11" name="TextovéPole 10"/>
          <p:cNvSpPr txBox="1"/>
          <p:nvPr/>
        </p:nvSpPr>
        <p:spPr>
          <a:xfrm>
            <a:off x="1146628" y="1368623"/>
            <a:ext cx="34952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b="1" dirty="0"/>
              <a:t>Počet očkovaných pacientů </a:t>
            </a:r>
            <a:r>
              <a:rPr lang="cs-CZ" sz="1400" b="1" dirty="0" err="1"/>
              <a:t>primovakcínou</a:t>
            </a:r>
            <a:r>
              <a:rPr lang="cs-CZ" sz="1400" b="1" dirty="0"/>
              <a:t> s bydlištěm v HKK</a:t>
            </a:r>
          </a:p>
        </p:txBody>
      </p:sp>
      <p:cxnSp>
        <p:nvCxnSpPr>
          <p:cNvPr id="9" name="Přímá spojnice 8"/>
          <p:cNvCxnSpPr/>
          <p:nvPr/>
        </p:nvCxnSpPr>
        <p:spPr>
          <a:xfrm>
            <a:off x="861744" y="4320229"/>
            <a:ext cx="4262568" cy="0"/>
          </a:xfrm>
          <a:prstGeom prst="line">
            <a:avLst/>
          </a:prstGeom>
          <a:ln w="38100">
            <a:solidFill>
              <a:srgbClr val="DA212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bdélník 12">
            <a:extLst>
              <a:ext uri="{FF2B5EF4-FFF2-40B4-BE49-F238E27FC236}">
                <a16:creationId xmlns:a16="http://schemas.microsoft.com/office/drawing/2014/main" id="{CD37D5FB-E725-420C-A2FA-B7FC6BC412A1}"/>
              </a:ext>
            </a:extLst>
          </p:cNvPr>
          <p:cNvSpPr/>
          <p:nvPr/>
        </p:nvSpPr>
        <p:spPr>
          <a:xfrm>
            <a:off x="3763447" y="2717881"/>
            <a:ext cx="292963" cy="159798"/>
          </a:xfrm>
          <a:prstGeom prst="rect">
            <a:avLst/>
          </a:prstGeom>
          <a:solidFill>
            <a:srgbClr val="037BC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Rectangle 4">
            <a:extLst>
              <a:ext uri="{FF2B5EF4-FFF2-40B4-BE49-F238E27FC236}">
                <a16:creationId xmlns:a16="http://schemas.microsoft.com/office/drawing/2014/main" id="{31C39620-A4C3-4F68-85A9-3BE524700AC4}"/>
              </a:ext>
            </a:extLst>
          </p:cNvPr>
          <p:cNvSpPr/>
          <p:nvPr/>
        </p:nvSpPr>
        <p:spPr>
          <a:xfrm>
            <a:off x="4056411" y="2636032"/>
            <a:ext cx="95391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</a:rPr>
              <a:t>ČR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CD37D5FB-E725-420C-A2FA-B7FC6BC412A1}"/>
              </a:ext>
            </a:extLst>
          </p:cNvPr>
          <p:cNvSpPr/>
          <p:nvPr/>
        </p:nvSpPr>
        <p:spPr>
          <a:xfrm>
            <a:off x="3763447" y="2944583"/>
            <a:ext cx="292963" cy="159798"/>
          </a:xfrm>
          <a:prstGeom prst="rect">
            <a:avLst/>
          </a:prstGeom>
          <a:solidFill>
            <a:srgbClr val="ED7D3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Rectangle 4">
            <a:extLst>
              <a:ext uri="{FF2B5EF4-FFF2-40B4-BE49-F238E27FC236}">
                <a16:creationId xmlns:a16="http://schemas.microsoft.com/office/drawing/2014/main" id="{31C39620-A4C3-4F68-85A9-3BE524700AC4}"/>
              </a:ext>
            </a:extLst>
          </p:cNvPr>
          <p:cNvSpPr/>
          <p:nvPr/>
        </p:nvSpPr>
        <p:spPr>
          <a:xfrm>
            <a:off x="4056411" y="2862734"/>
            <a:ext cx="95391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b="1" kern="0" dirty="0"/>
              <a:t>HKK</a:t>
            </a:r>
            <a:endParaRPr kumimoji="0" lang="cs-CZ" sz="14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sp>
        <p:nvSpPr>
          <p:cNvPr id="3" name="TextovéPole 2"/>
          <p:cNvSpPr txBox="1"/>
          <p:nvPr/>
        </p:nvSpPr>
        <p:spPr>
          <a:xfrm>
            <a:off x="2394539" y="4012452"/>
            <a:ext cx="236668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Hrazené očkování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0" y="108242"/>
            <a:ext cx="10946699" cy="631595"/>
          </a:xfrm>
        </p:spPr>
        <p:txBody>
          <a:bodyPr>
            <a:noAutofit/>
          </a:bodyPr>
          <a:lstStyle/>
          <a:p>
            <a:r>
              <a:rPr lang="en-US" sz="2800" dirty="0" err="1"/>
              <a:t>Proočkovanost</a:t>
            </a:r>
            <a:r>
              <a:rPr lang="en-US" sz="2800" dirty="0"/>
              <a:t> </a:t>
            </a:r>
            <a:r>
              <a:rPr lang="cs-CZ" sz="2800" dirty="0"/>
              <a:t>seniorů </a:t>
            </a:r>
            <a:r>
              <a:rPr lang="en-US" sz="2800" dirty="0" err="1"/>
              <a:t>nad</a:t>
            </a:r>
            <a:r>
              <a:rPr lang="en-US" sz="2800" dirty="0"/>
              <a:t> 65 let </a:t>
            </a:r>
            <a:r>
              <a:rPr lang="en-US" sz="2800" dirty="0" err="1"/>
              <a:t>věku</a:t>
            </a:r>
            <a:r>
              <a:rPr lang="en-US" sz="2800" dirty="0"/>
              <a:t> </a:t>
            </a:r>
            <a:r>
              <a:rPr lang="en-US" sz="2800" dirty="0" err="1"/>
              <a:t>proti</a:t>
            </a:r>
            <a:r>
              <a:rPr lang="en-US" sz="2800" dirty="0"/>
              <a:t> </a:t>
            </a:r>
            <a:r>
              <a:rPr lang="en-US" sz="2800" dirty="0" err="1"/>
              <a:t>pneumokokové</a:t>
            </a:r>
            <a:r>
              <a:rPr lang="en-US" sz="2800" dirty="0"/>
              <a:t> </a:t>
            </a:r>
            <a:r>
              <a:rPr lang="en-US" sz="2800" dirty="0" err="1"/>
              <a:t>infekci</a:t>
            </a:r>
            <a:r>
              <a:rPr lang="en-US" sz="2800" dirty="0"/>
              <a:t/>
            </a:r>
            <a:br>
              <a:rPr lang="en-US" sz="2800" dirty="0"/>
            </a:b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96624611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306198" y="624541"/>
            <a:ext cx="119775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cs-CZ" sz="1400" kern="0" dirty="0">
                <a:solidFill>
                  <a:srgbClr val="000000"/>
                </a:solidFill>
              </a:rPr>
              <a:t>; o</a:t>
            </a:r>
            <a:r>
              <a:rPr lang="pl-PL" sz="1400" dirty="0"/>
              <a:t>čkování identifikováno pomocí 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ATC kódu </a:t>
            </a:r>
            <a:r>
              <a:rPr lang="cs-CZ" sz="1400" dirty="0">
                <a:solidFill>
                  <a:srgbClr val="000000"/>
                </a:solidFill>
              </a:rPr>
              <a:t>J07AL01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J07AL02 nebo J07AL52 a nebo výkonu ze seznamu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02146,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02147,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02148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 nebo výkonem 02110 </a:t>
            </a:r>
          </a:p>
          <a:p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v kombinaci s diagnózou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Z238</a:t>
            </a:r>
            <a:r>
              <a:rPr lang="pl-PL" sz="1400" dirty="0"/>
              <a:t>. 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0" y="108242"/>
            <a:ext cx="10946699" cy="631595"/>
          </a:xfrm>
        </p:spPr>
        <p:txBody>
          <a:bodyPr>
            <a:noAutofit/>
          </a:bodyPr>
          <a:lstStyle/>
          <a:p>
            <a:r>
              <a:rPr lang="en-US" sz="2800" dirty="0" err="1"/>
              <a:t>Proočkovanost</a:t>
            </a:r>
            <a:r>
              <a:rPr lang="en-US" sz="2800" dirty="0"/>
              <a:t> </a:t>
            </a:r>
            <a:r>
              <a:rPr lang="cs-CZ" sz="2800" dirty="0"/>
              <a:t>seniorů </a:t>
            </a:r>
            <a:r>
              <a:rPr lang="en-US" sz="2800" dirty="0" err="1"/>
              <a:t>nad</a:t>
            </a:r>
            <a:r>
              <a:rPr lang="en-US" sz="2800" dirty="0"/>
              <a:t> 65 let </a:t>
            </a:r>
            <a:r>
              <a:rPr lang="en-US" sz="2800" dirty="0" err="1"/>
              <a:t>věku</a:t>
            </a:r>
            <a:r>
              <a:rPr lang="en-US" sz="2800" dirty="0"/>
              <a:t> </a:t>
            </a:r>
            <a:r>
              <a:rPr lang="en-US" sz="2800" dirty="0" err="1"/>
              <a:t>proti</a:t>
            </a:r>
            <a:r>
              <a:rPr lang="en-US" sz="2800" dirty="0"/>
              <a:t> </a:t>
            </a:r>
            <a:r>
              <a:rPr lang="en-US" sz="2800" dirty="0" err="1"/>
              <a:t>pneumokokové</a:t>
            </a:r>
            <a:r>
              <a:rPr lang="en-US" sz="2800" dirty="0"/>
              <a:t> </a:t>
            </a:r>
            <a:r>
              <a:rPr lang="en-US" sz="2800" dirty="0" err="1"/>
              <a:t>infekci</a:t>
            </a:r>
            <a:r>
              <a:rPr lang="en-US" sz="2800" dirty="0"/>
              <a:t/>
            </a:r>
            <a:br>
              <a:rPr lang="en-US" sz="2800" dirty="0"/>
            </a:br>
            <a:endParaRPr lang="en-US" sz="2800" dirty="0"/>
          </a:p>
        </p:txBody>
      </p:sp>
      <p:graphicFrame>
        <p:nvGraphicFramePr>
          <p:cNvPr id="17" name="Chart 4">
            <a:extLst>
              <a:ext uri="{FF2B5EF4-FFF2-40B4-BE49-F238E27FC236}">
                <a16:creationId xmlns:a16="http://schemas.microsoft.com/office/drawing/2014/main" id="{709CC124-8D15-4030-A493-384ACA49530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9766974"/>
              </p:ext>
            </p:extLst>
          </p:nvPr>
        </p:nvGraphicFramePr>
        <p:xfrm>
          <a:off x="166790" y="2235479"/>
          <a:ext cx="3503988" cy="41008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" name="Rectangle 4">
            <a:extLst>
              <a:ext uri="{FF2B5EF4-FFF2-40B4-BE49-F238E27FC236}">
                <a16:creationId xmlns:a16="http://schemas.microsoft.com/office/drawing/2014/main" id="{6986BA16-0F55-40C7-AA36-58D50794848F}"/>
              </a:ext>
            </a:extLst>
          </p:cNvPr>
          <p:cNvSpPr/>
          <p:nvPr/>
        </p:nvSpPr>
        <p:spPr>
          <a:xfrm>
            <a:off x="1264784" y="1663409"/>
            <a:ext cx="25518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Podíl žijících seniorů očkovaných v letech 2010–2016</a:t>
            </a:r>
            <a:endParaRPr lang="en-US" sz="14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graphicFrame>
        <p:nvGraphicFramePr>
          <p:cNvPr id="19" name="Chart 4">
            <a:extLst>
              <a:ext uri="{FF2B5EF4-FFF2-40B4-BE49-F238E27FC236}">
                <a16:creationId xmlns:a16="http://schemas.microsoft.com/office/drawing/2014/main" id="{5DEED0B8-194D-4003-A7E3-D9483B35354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333665"/>
              </p:ext>
            </p:extLst>
          </p:nvPr>
        </p:nvGraphicFramePr>
        <p:xfrm>
          <a:off x="4648973" y="2235479"/>
          <a:ext cx="2650130" cy="41008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0" name="Chart 4">
            <a:extLst>
              <a:ext uri="{FF2B5EF4-FFF2-40B4-BE49-F238E27FC236}">
                <a16:creationId xmlns:a16="http://schemas.microsoft.com/office/drawing/2014/main" id="{59512E86-35D0-42EC-9B02-146B7C80A2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752019"/>
              </p:ext>
            </p:extLst>
          </p:nvPr>
        </p:nvGraphicFramePr>
        <p:xfrm>
          <a:off x="8206874" y="2221511"/>
          <a:ext cx="2650130" cy="41008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1" name="Obdélník 20">
            <a:extLst>
              <a:ext uri="{FF2B5EF4-FFF2-40B4-BE49-F238E27FC236}">
                <a16:creationId xmlns:a16="http://schemas.microsoft.com/office/drawing/2014/main" id="{FD0D8F1E-C689-4C36-9DBE-EBA90B9A8FDD}"/>
              </a:ext>
            </a:extLst>
          </p:cNvPr>
          <p:cNvSpPr/>
          <p:nvPr/>
        </p:nvSpPr>
        <p:spPr>
          <a:xfrm>
            <a:off x="2023438" y="1234215"/>
            <a:ext cx="765092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b="1" dirty="0">
                <a:solidFill>
                  <a:schemeClr val="accent6">
                    <a:lumMod val="10000"/>
                  </a:schemeClr>
                </a:solidFill>
              </a:rPr>
              <a:t>Proočkovanost seniorů </a:t>
            </a:r>
            <a:r>
              <a:rPr lang="cs-CZ" b="1" dirty="0" err="1">
                <a:solidFill>
                  <a:schemeClr val="accent6">
                    <a:lumMod val="10000"/>
                  </a:schemeClr>
                </a:solidFill>
              </a:rPr>
              <a:t>primovakcínou</a:t>
            </a:r>
            <a:r>
              <a:rPr lang="cs-CZ" b="1" dirty="0">
                <a:solidFill>
                  <a:schemeClr val="accent6">
                    <a:lumMod val="10000"/>
                  </a:schemeClr>
                </a:solidFill>
              </a:rPr>
              <a:t> proti pneumokokové infekci v krajích</a:t>
            </a:r>
          </a:p>
        </p:txBody>
      </p:sp>
      <p:sp>
        <p:nvSpPr>
          <p:cNvPr id="23" name="Rectangle 4">
            <a:extLst>
              <a:ext uri="{FF2B5EF4-FFF2-40B4-BE49-F238E27FC236}">
                <a16:creationId xmlns:a16="http://schemas.microsoft.com/office/drawing/2014/main" id="{E5B469F9-5013-4074-AFB4-908F77744FC4}"/>
              </a:ext>
            </a:extLst>
          </p:cNvPr>
          <p:cNvSpPr/>
          <p:nvPr/>
        </p:nvSpPr>
        <p:spPr>
          <a:xfrm>
            <a:off x="4572959" y="1663408"/>
            <a:ext cx="25518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Podíl žijících seniorů očkovaných v letech 2010–2017</a:t>
            </a:r>
            <a:endParaRPr lang="en-US" sz="14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24" name="Rectangle 4">
            <a:extLst>
              <a:ext uri="{FF2B5EF4-FFF2-40B4-BE49-F238E27FC236}">
                <a16:creationId xmlns:a16="http://schemas.microsoft.com/office/drawing/2014/main" id="{84CDFF51-ED54-4FFD-91C8-F0E4240641EF}"/>
              </a:ext>
            </a:extLst>
          </p:cNvPr>
          <p:cNvSpPr/>
          <p:nvPr/>
        </p:nvSpPr>
        <p:spPr>
          <a:xfrm>
            <a:off x="8130860" y="1663407"/>
            <a:ext cx="255188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Podíl žijících seniorů očkovaných v letech 2010–2018</a:t>
            </a:r>
            <a:endParaRPr lang="en-US" sz="14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6" name="Šipka doprava 5"/>
          <p:cNvSpPr/>
          <p:nvPr/>
        </p:nvSpPr>
        <p:spPr>
          <a:xfrm>
            <a:off x="3927961" y="3498112"/>
            <a:ext cx="393405" cy="13822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5" name="Šipka doprava 24"/>
          <p:cNvSpPr/>
          <p:nvPr/>
        </p:nvSpPr>
        <p:spPr>
          <a:xfrm>
            <a:off x="7299103" y="3498112"/>
            <a:ext cx="393405" cy="13822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7122697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306198" y="624541"/>
            <a:ext cx="741036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NRHZS 2010–2018;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vykázaným onemocnění v daném roce, kteří byli ve stejném roce očkováni proti chřipce.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727440" y="2014569"/>
            <a:ext cx="3017756" cy="417021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Proočkovanost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proti chřipce u pacientů s vybranými onemocněními  v letech 2010–2018 mírně narůstá, avšak u žádného ze sledovaných onemocnění výrazně nepřevyšuje 20%. Nejvýznamnější posun lze pozorovat u pacientů s CHOPN (nárůst od roku 2010 z 15,5% na 21,2%). Nejnižší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proočkovanost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byla zaznamenána u pacientů s astma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bronchiale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(9,1%) a dále u sledovaných kardiovaskulárních onemocnění (14,0%). Naopak pacienti s onemocněním ledvin (N17-N19) vykázali v roce 2018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proočkovanost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20,8% a pacienti trpící diabetem 18,8%. </a:t>
            </a:r>
          </a:p>
        </p:txBody>
      </p:sp>
      <p:graphicFrame>
        <p:nvGraphicFramePr>
          <p:cNvPr id="12" name="Tabulk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7632041"/>
              </p:ext>
            </p:extLst>
          </p:nvPr>
        </p:nvGraphicFramePr>
        <p:xfrm>
          <a:off x="306198" y="1578648"/>
          <a:ext cx="8055481" cy="4263726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174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84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041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62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7627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762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82267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Rok</a:t>
                      </a:r>
                      <a:endParaRPr lang="cs-CZ" sz="1800" b="1" i="0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dirty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  <a:t>Kardiovaskulární onemocnění</a:t>
                      </a:r>
                      <a:br>
                        <a:rPr lang="cs-CZ" sz="1200" b="1" dirty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</a:br>
                      <a:r>
                        <a:rPr lang="cs-CZ" sz="1200" b="1" dirty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  <a:t>(J20–J25, I30–I51, I70–I79)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CHOPN 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(J44)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Astma </a:t>
                      </a:r>
                      <a:r>
                        <a:rPr lang="cs-CZ" sz="1200" b="1" u="none" strike="noStrike" dirty="0" err="1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bronchiale</a:t>
                      </a:r>
                      <a:endParaRPr lang="cs-CZ" sz="1200" b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(J45)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Onemocnění ledvin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(N17-N19)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Diabetes</a:t>
                      </a:r>
                      <a:r>
                        <a:rPr lang="cs-CZ" sz="1200" b="1" u="none" strike="noStrike" baseline="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cs-CZ" sz="1200" b="1" u="none" strike="noStrike" baseline="0" dirty="0" err="1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mellitus</a:t>
                      </a:r>
                      <a:r>
                        <a:rPr lang="cs-CZ" sz="1200" b="1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 </a:t>
                      </a:r>
                      <a:r>
                        <a:rPr lang="cs-CZ" sz="1200" b="1" dirty="0">
                          <a:solidFill>
                            <a:schemeClr val="bg2">
                              <a:lumMod val="10000"/>
                            </a:schemeClr>
                          </a:solidFill>
                        </a:rPr>
                        <a:t>(E10–E14)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15,5%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16,9%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14,6%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11,6%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11,9%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16,3%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12,1%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16,8%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13,1%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17,8%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905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21,2%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9,1%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20,8%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18,8%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 err="1"/>
              <a:t>Proočkovanost</a:t>
            </a:r>
            <a:r>
              <a:rPr lang="en-US" sz="2800" dirty="0"/>
              <a:t> </a:t>
            </a:r>
            <a:r>
              <a:rPr lang="en-US" sz="2800" dirty="0" err="1"/>
              <a:t>proti</a:t>
            </a:r>
            <a:r>
              <a:rPr lang="en-US" sz="2800" dirty="0"/>
              <a:t> </a:t>
            </a:r>
            <a:r>
              <a:rPr lang="en-US" sz="2800" dirty="0" err="1"/>
              <a:t>chřipce</a:t>
            </a:r>
            <a:r>
              <a:rPr lang="en-US" sz="2800" dirty="0"/>
              <a:t> u </a:t>
            </a:r>
            <a:r>
              <a:rPr lang="en-US" sz="2800" dirty="0" err="1"/>
              <a:t>vybraných</a:t>
            </a:r>
            <a:r>
              <a:rPr lang="en-US" sz="2800" dirty="0"/>
              <a:t> </a:t>
            </a:r>
            <a:r>
              <a:rPr lang="en-US" sz="2800" dirty="0" err="1"/>
              <a:t>onemocnění</a:t>
            </a:r>
            <a:r>
              <a:rPr lang="en-US" sz="28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3483281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306198" y="624541"/>
            <a:ext cx="923002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 dat: NRHZS 2018; Pacienti s vykázaným onemocnění v daném roce, kteří byli ve stejném roce očkováni proti chřipce</a:t>
            </a:r>
            <a:endParaRPr lang="en-US" sz="1400" dirty="0"/>
          </a:p>
          <a:p>
            <a:endParaRPr lang="cs-CZ" sz="1400" dirty="0"/>
          </a:p>
          <a:p>
            <a:endParaRPr lang="cs-CZ" sz="1400" dirty="0"/>
          </a:p>
        </p:txBody>
      </p:sp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69136902"/>
              </p:ext>
            </p:extLst>
          </p:nvPr>
        </p:nvGraphicFramePr>
        <p:xfrm>
          <a:off x="7542495" y="2056008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66452395"/>
              </p:ext>
            </p:extLst>
          </p:nvPr>
        </p:nvGraphicFramePr>
        <p:xfrm>
          <a:off x="712405" y="2030242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ovéPole 10">
            <a:extLst>
              <a:ext uri="{FF2B5EF4-FFF2-40B4-BE49-F238E27FC236}">
                <a16:creationId xmlns:a16="http://schemas.microsoft.com/office/drawing/2014/main" id="{55A5BFB0-8E5C-4528-A99D-37CF770DC215}"/>
              </a:ext>
            </a:extLst>
          </p:cNvPr>
          <p:cNvSpPr txBox="1"/>
          <p:nvPr/>
        </p:nvSpPr>
        <p:spPr>
          <a:xfrm>
            <a:off x="1350734" y="1207906"/>
            <a:ext cx="9723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Procento očkovaných pacientů ve skupině onemocnění v roce 2018</a:t>
            </a:r>
            <a:r>
              <a:rPr lang="en-US" b="1" dirty="0"/>
              <a:t> </a:t>
            </a:r>
            <a:endParaRPr lang="cs-CZ" b="1" dirty="0"/>
          </a:p>
        </p:txBody>
      </p:sp>
      <p:sp>
        <p:nvSpPr>
          <p:cNvPr id="13" name="Obdélník 12"/>
          <p:cNvSpPr/>
          <p:nvPr/>
        </p:nvSpPr>
        <p:spPr>
          <a:xfrm>
            <a:off x="1235542" y="1574566"/>
            <a:ext cx="34216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Kardiovaskulární onemocnění</a:t>
            </a:r>
            <a:br>
              <a:rPr lang="cs-CZ" sz="1200" b="1" dirty="0">
                <a:solidFill>
                  <a:schemeClr val="bg2">
                    <a:lumMod val="10000"/>
                  </a:schemeClr>
                </a:solidFill>
              </a:rPr>
            </a:b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(J20–J25, I30–I51, I70–I79)</a:t>
            </a:r>
          </a:p>
        </p:txBody>
      </p:sp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0460805"/>
              </p:ext>
            </p:extLst>
          </p:nvPr>
        </p:nvGraphicFramePr>
        <p:xfrm>
          <a:off x="3966541" y="2056008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Obdélník 14"/>
          <p:cNvSpPr/>
          <p:nvPr/>
        </p:nvSpPr>
        <p:spPr>
          <a:xfrm>
            <a:off x="4501753" y="1593978"/>
            <a:ext cx="34216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Chronická obstrukční plicní nemoc </a:t>
            </a:r>
          </a:p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(J44)</a:t>
            </a:r>
          </a:p>
        </p:txBody>
      </p:sp>
      <p:sp>
        <p:nvSpPr>
          <p:cNvPr id="16" name="Obdélník 15"/>
          <p:cNvSpPr/>
          <p:nvPr/>
        </p:nvSpPr>
        <p:spPr>
          <a:xfrm>
            <a:off x="7934323" y="1593978"/>
            <a:ext cx="34216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Astma </a:t>
            </a:r>
            <a:r>
              <a:rPr lang="cs-CZ" sz="1200" b="1" dirty="0" err="1">
                <a:solidFill>
                  <a:schemeClr val="bg2">
                    <a:lumMod val="10000"/>
                  </a:schemeClr>
                </a:solidFill>
              </a:rPr>
              <a:t>bronchiale</a:t>
            </a: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/>
            </a:r>
            <a:br>
              <a:rPr lang="cs-CZ" sz="1200" b="1" dirty="0">
                <a:solidFill>
                  <a:schemeClr val="bg2">
                    <a:lumMod val="10000"/>
                  </a:schemeClr>
                </a:solidFill>
              </a:rPr>
            </a:b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(J45)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1793" y="108422"/>
            <a:ext cx="10700727" cy="631595"/>
          </a:xfrm>
        </p:spPr>
        <p:txBody>
          <a:bodyPr>
            <a:normAutofit/>
          </a:bodyPr>
          <a:lstStyle/>
          <a:p>
            <a:r>
              <a:rPr lang="en-US" sz="2400" dirty="0" err="1"/>
              <a:t>Proočkovanost</a:t>
            </a:r>
            <a:r>
              <a:rPr lang="en-US" sz="2400" dirty="0"/>
              <a:t> </a:t>
            </a:r>
            <a:r>
              <a:rPr lang="en-US" sz="2400" dirty="0" err="1"/>
              <a:t>proti</a:t>
            </a:r>
            <a:r>
              <a:rPr lang="en-US" sz="2400" dirty="0"/>
              <a:t> </a:t>
            </a:r>
            <a:r>
              <a:rPr lang="en-US" sz="2400" dirty="0" err="1"/>
              <a:t>chřipce</a:t>
            </a:r>
            <a:r>
              <a:rPr lang="en-US" sz="2400" dirty="0"/>
              <a:t> u </a:t>
            </a:r>
            <a:r>
              <a:rPr lang="en-US" sz="2400" dirty="0" err="1"/>
              <a:t>vybraných</a:t>
            </a:r>
            <a:r>
              <a:rPr lang="en-US" sz="2400" dirty="0"/>
              <a:t> </a:t>
            </a:r>
            <a:r>
              <a:rPr lang="en-US" sz="2400" dirty="0" err="1"/>
              <a:t>onemocnění</a:t>
            </a:r>
            <a:r>
              <a:rPr lang="en-US" sz="2400" dirty="0"/>
              <a:t> – </a:t>
            </a:r>
            <a:r>
              <a:rPr lang="en-US" sz="2400" dirty="0" err="1"/>
              <a:t>regiony</a:t>
            </a:r>
            <a:r>
              <a:rPr lang="en-US" sz="2400" dirty="0"/>
              <a:t> ČR I. </a:t>
            </a:r>
          </a:p>
        </p:txBody>
      </p:sp>
    </p:spTree>
    <p:extLst>
      <p:ext uri="{BB962C8B-B14F-4D97-AF65-F5344CB8AC3E}">
        <p14:creationId xmlns:p14="http://schemas.microsoft.com/office/powerpoint/2010/main" val="60162816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306198" y="624541"/>
            <a:ext cx="923002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 dat: NRHZS 2018; Pacienti s vykázaným onemocnění v daném roce, kteří byli ve stejném roce očkováni proti chřipce</a:t>
            </a:r>
            <a:endParaRPr lang="en-US" sz="1400" dirty="0"/>
          </a:p>
          <a:p>
            <a:endParaRPr lang="cs-CZ" sz="1400" dirty="0"/>
          </a:p>
          <a:p>
            <a:endParaRPr lang="cs-CZ" sz="1400" dirty="0"/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55A5BFB0-8E5C-4528-A99D-37CF770DC215}"/>
              </a:ext>
            </a:extLst>
          </p:cNvPr>
          <p:cNvSpPr txBox="1"/>
          <p:nvPr/>
        </p:nvSpPr>
        <p:spPr>
          <a:xfrm>
            <a:off x="0" y="1143749"/>
            <a:ext cx="9723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Procento očkovaných pacientů ve skupině onemocnění v roce 2018</a:t>
            </a:r>
            <a:r>
              <a:rPr lang="en-US" b="1" dirty="0"/>
              <a:t> </a:t>
            </a:r>
            <a:endParaRPr lang="cs-CZ" b="1" dirty="0"/>
          </a:p>
        </p:txBody>
      </p:sp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46793129"/>
              </p:ext>
            </p:extLst>
          </p:nvPr>
        </p:nvGraphicFramePr>
        <p:xfrm>
          <a:off x="812800" y="2071857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" name="Obdélník 17"/>
          <p:cNvSpPr/>
          <p:nvPr/>
        </p:nvSpPr>
        <p:spPr>
          <a:xfrm>
            <a:off x="1234337" y="1546947"/>
            <a:ext cx="34216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Onemocnění ledvin</a:t>
            </a:r>
            <a:br>
              <a:rPr lang="cs-CZ" sz="1200" b="1" dirty="0">
                <a:solidFill>
                  <a:schemeClr val="bg2">
                    <a:lumMod val="10000"/>
                  </a:schemeClr>
                </a:solidFill>
              </a:rPr>
            </a:b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(N17–N19)</a:t>
            </a:r>
          </a:p>
        </p:txBody>
      </p:sp>
      <p:graphicFrame>
        <p:nvGraphicFramePr>
          <p:cNvPr id="19" name="Graf 18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596121"/>
              </p:ext>
            </p:extLst>
          </p:nvPr>
        </p:nvGraphicFramePr>
        <p:xfrm>
          <a:off x="4747753" y="2095890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" name="Obdélník 19"/>
          <p:cNvSpPr/>
          <p:nvPr/>
        </p:nvSpPr>
        <p:spPr>
          <a:xfrm>
            <a:off x="5152390" y="1563521"/>
            <a:ext cx="34216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Diabetes </a:t>
            </a:r>
            <a:r>
              <a:rPr lang="cs-CZ" sz="1200" b="1" dirty="0" err="1">
                <a:solidFill>
                  <a:schemeClr val="bg2">
                    <a:lumMod val="10000"/>
                  </a:schemeClr>
                </a:solidFill>
              </a:rPr>
              <a:t>mellitus</a:t>
            </a: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/>
            </a:r>
            <a:br>
              <a:rPr lang="cs-CZ" sz="1200" b="1" dirty="0">
                <a:solidFill>
                  <a:schemeClr val="bg2">
                    <a:lumMod val="10000"/>
                  </a:schemeClr>
                </a:solidFill>
              </a:rPr>
            </a:br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(E10–E14)</a:t>
            </a:r>
          </a:p>
        </p:txBody>
      </p:sp>
      <p:sp>
        <p:nvSpPr>
          <p:cNvPr id="10" name="TextBox 7"/>
          <p:cNvSpPr txBox="1"/>
          <p:nvPr/>
        </p:nvSpPr>
        <p:spPr>
          <a:xfrm>
            <a:off x="8682706" y="2383364"/>
            <a:ext cx="3017756" cy="266920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 err="1"/>
              <a:t>Proočkovanost</a:t>
            </a:r>
            <a:r>
              <a:rPr lang="cs-CZ" sz="1400" dirty="0"/>
              <a:t> proti chřipce u pacientů s vybranými onemocněními  vykazuje významné mezi-regionální rozdíly.  U vybraných onemocnění je regionální rozsah mezi nejvyšší a nejnižší úrovní </a:t>
            </a:r>
            <a:r>
              <a:rPr lang="cs-CZ" sz="1400" dirty="0" err="1"/>
              <a:t>proočkovanosti</a:t>
            </a:r>
            <a:r>
              <a:rPr lang="cs-CZ" sz="1400" dirty="0"/>
              <a:t> až 4 – 8%. Konzistentně u všech zkoumaných nemocí se mezi regiony s nízkou úrovní </a:t>
            </a:r>
            <a:r>
              <a:rPr lang="cs-CZ" sz="1400" dirty="0" err="1"/>
              <a:t>proočkovanosti</a:t>
            </a:r>
            <a:r>
              <a:rPr lang="cs-CZ" sz="1400" dirty="0"/>
              <a:t> zařazuje zejména Moravskoslezský kraj a částečně též kraj Plzeňský.  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5416" y="127617"/>
            <a:ext cx="10788191" cy="631595"/>
          </a:xfrm>
        </p:spPr>
        <p:txBody>
          <a:bodyPr>
            <a:normAutofit/>
          </a:bodyPr>
          <a:lstStyle/>
          <a:p>
            <a:r>
              <a:rPr lang="en-US" sz="2400" dirty="0" err="1"/>
              <a:t>Proočkovanost</a:t>
            </a:r>
            <a:r>
              <a:rPr lang="en-US" sz="2400" dirty="0"/>
              <a:t> </a:t>
            </a:r>
            <a:r>
              <a:rPr lang="en-US" sz="2400" dirty="0" err="1"/>
              <a:t>proti</a:t>
            </a:r>
            <a:r>
              <a:rPr lang="en-US" sz="2400" dirty="0"/>
              <a:t> </a:t>
            </a:r>
            <a:r>
              <a:rPr lang="en-US" sz="2400" dirty="0" err="1"/>
              <a:t>chřipce</a:t>
            </a:r>
            <a:r>
              <a:rPr lang="en-US" sz="2400" dirty="0"/>
              <a:t> u </a:t>
            </a:r>
            <a:r>
              <a:rPr lang="en-US" sz="2400" dirty="0" err="1"/>
              <a:t>vybraných</a:t>
            </a:r>
            <a:r>
              <a:rPr lang="en-US" sz="2400" dirty="0"/>
              <a:t> </a:t>
            </a:r>
            <a:r>
              <a:rPr lang="en-US" sz="2400" dirty="0" err="1"/>
              <a:t>onemocnění</a:t>
            </a:r>
            <a:r>
              <a:rPr lang="en-US" sz="2400" dirty="0"/>
              <a:t> – </a:t>
            </a:r>
            <a:r>
              <a:rPr lang="en-US" sz="2400" dirty="0" err="1"/>
              <a:t>regiony</a:t>
            </a:r>
            <a:r>
              <a:rPr lang="en-US" sz="2400" dirty="0"/>
              <a:t> ČR II.</a:t>
            </a:r>
          </a:p>
        </p:txBody>
      </p:sp>
    </p:spTree>
    <p:extLst>
      <p:ext uri="{BB962C8B-B14F-4D97-AF65-F5344CB8AC3E}">
        <p14:creationId xmlns:p14="http://schemas.microsoft.com/office/powerpoint/2010/main" val="349631796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306198" y="624541"/>
            <a:ext cx="10707241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 dat: NRHZS 2010–2018; Osoby umístěné v daném roce ve vybraných ZZ*, které byly ve stejném roce očkovány proti chřipce</a:t>
            </a:r>
            <a:endParaRPr lang="en-US" sz="1400" dirty="0"/>
          </a:p>
          <a:p>
            <a:r>
              <a:rPr lang="cs-CZ" sz="1400" dirty="0">
                <a:latin typeface="Calibri" panose="020F0502020204030204" pitchFamily="34" charset="0"/>
                <a:ea typeface="Times New Roman" panose="02020603050405020304" pitchFamily="18" charset="0"/>
              </a:rPr>
              <a:t>*Vybraná ZZ: Pojištěnci umístění ve zdravotnických zařízeních (ZZ) poskytovatele dlouhodobé lůžkové péče, v domovech pro seniory, v domovech pro osoby se zdravotním postižením nebo v domovech se zvláštním režimem.</a:t>
            </a:r>
            <a:endParaRPr lang="cs-CZ" sz="1400" dirty="0"/>
          </a:p>
          <a:p>
            <a:endParaRPr lang="cs-CZ" sz="1400" dirty="0"/>
          </a:p>
          <a:p>
            <a:endParaRPr lang="cs-CZ" sz="1400" dirty="0"/>
          </a:p>
        </p:txBody>
      </p:sp>
      <p:graphicFrame>
        <p:nvGraphicFramePr>
          <p:cNvPr id="10" name="Tabulk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8111907"/>
              </p:ext>
            </p:extLst>
          </p:nvPr>
        </p:nvGraphicFramePr>
        <p:xfrm>
          <a:off x="398515" y="1883868"/>
          <a:ext cx="4108462" cy="3868716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2284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Rok</a:t>
                      </a:r>
                      <a:endParaRPr lang="cs-CZ" sz="14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Počet osob ve vybraných ZZ</a:t>
                      </a:r>
                      <a:endParaRPr lang="cs-CZ" sz="14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Počet (%) očkovaných proti chřipce</a:t>
                      </a:r>
                      <a:endParaRPr lang="cs-CZ" sz="14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126 573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38 099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(30,1%)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129 085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38 281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(29,7%)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129 761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40 269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(31,0%)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133 558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41 625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(31,2%)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136 352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42 094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(30,9%)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140 510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43 627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(31,0%)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143 141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44 796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(31,3%)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147 593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46 124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(31,3%)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767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149 750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46 481 </a:t>
                      </a:r>
                      <a:r>
                        <a:rPr lang="cs-CZ" sz="14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(31,0%)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3" name="Graf 12">
            <a:extLst>
              <a:ext uri="{FF2B5EF4-FFF2-40B4-BE49-F238E27FC236}">
                <a16:creationId xmlns:a16="http://schemas.microsoft.com/office/drawing/2014/main" id="{E9B6C62D-AC30-48B3-A8D0-8CE5973460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7965952"/>
              </p:ext>
            </p:extLst>
          </p:nvPr>
        </p:nvGraphicFramePr>
        <p:xfrm>
          <a:off x="5001779" y="2114700"/>
          <a:ext cx="313123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TextovéPole 13">
            <a:extLst>
              <a:ext uri="{FF2B5EF4-FFF2-40B4-BE49-F238E27FC236}">
                <a16:creationId xmlns:a16="http://schemas.microsoft.com/office/drawing/2014/main" id="{55A5BFB0-8E5C-4528-A99D-37CF770DC215}"/>
              </a:ext>
            </a:extLst>
          </p:cNvPr>
          <p:cNvSpPr txBox="1"/>
          <p:nvPr/>
        </p:nvSpPr>
        <p:spPr>
          <a:xfrm>
            <a:off x="5393186" y="1653035"/>
            <a:ext cx="34136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b="1" dirty="0"/>
              <a:t>Procento očkovaných pacientů </a:t>
            </a:r>
          </a:p>
          <a:p>
            <a:pPr algn="ctr"/>
            <a:r>
              <a:rPr lang="cs-CZ" sz="1200" b="1" dirty="0"/>
              <a:t>ve skupině osob vybraných ZZ v roce 2018</a:t>
            </a:r>
            <a:r>
              <a:rPr lang="en-US" sz="1200" b="1" dirty="0"/>
              <a:t> </a:t>
            </a:r>
            <a:endParaRPr lang="cs-CZ" sz="1200" b="1" dirty="0"/>
          </a:p>
        </p:txBody>
      </p:sp>
      <p:sp>
        <p:nvSpPr>
          <p:cNvPr id="8" name="TextBox 7"/>
          <p:cNvSpPr txBox="1"/>
          <p:nvPr/>
        </p:nvSpPr>
        <p:spPr>
          <a:xfrm>
            <a:off x="8682706" y="2703404"/>
            <a:ext cx="3017756" cy="266920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Osoby umístěné ve vybraných zdravotnických zařízeních dlouhodobé péče a v domovech pro seniory (příp. domovech se zvláštním režimem a domovech pro osoby se zdravotním postižením) jsou proočkovány proti chřipce z 31%. Nejvyšší úroveň </a:t>
            </a:r>
            <a:r>
              <a:rPr lang="cs-CZ" sz="1400" dirty="0" err="1"/>
              <a:t>pročkovanosti</a:t>
            </a:r>
            <a:r>
              <a:rPr lang="cs-CZ" sz="1400" dirty="0"/>
              <a:t> dosahuje Olomoucký kraj (téměř 39%) a nejnižší Praha (25%).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400" dirty="0" err="1"/>
              <a:t>Proočkovanost</a:t>
            </a:r>
            <a:r>
              <a:rPr lang="en-US" sz="2400" dirty="0"/>
              <a:t> </a:t>
            </a:r>
            <a:r>
              <a:rPr lang="en-US" sz="2400" dirty="0" err="1"/>
              <a:t>proti</a:t>
            </a:r>
            <a:r>
              <a:rPr lang="en-US" sz="2400" dirty="0"/>
              <a:t> </a:t>
            </a:r>
            <a:r>
              <a:rPr lang="en-US" sz="2400" dirty="0" err="1"/>
              <a:t>chřipce</a:t>
            </a:r>
            <a:r>
              <a:rPr lang="en-US" sz="2400" dirty="0"/>
              <a:t> </a:t>
            </a:r>
            <a:r>
              <a:rPr lang="en-US" sz="2400" dirty="0" err="1"/>
              <a:t>ve</a:t>
            </a:r>
            <a:r>
              <a:rPr lang="en-US" sz="2400" dirty="0"/>
              <a:t> </a:t>
            </a:r>
            <a:r>
              <a:rPr lang="en-US" sz="2400" dirty="0" err="1"/>
              <a:t>vybraných</a:t>
            </a:r>
            <a:r>
              <a:rPr lang="en-US" sz="2400" dirty="0"/>
              <a:t> </a:t>
            </a:r>
            <a:r>
              <a:rPr lang="en-US" sz="2400" dirty="0" err="1"/>
              <a:t>zdravotnických</a:t>
            </a:r>
            <a:r>
              <a:rPr lang="en-US" sz="2400" dirty="0"/>
              <a:t> </a:t>
            </a:r>
            <a:r>
              <a:rPr lang="en-US" sz="2400" dirty="0" err="1"/>
              <a:t>zařízeních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64998754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A171B212-F32B-4955-9A11-52E8B2664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5DCF0AB6-68C2-4761-9566-86C1FAD4A8F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78507" y="5213021"/>
            <a:ext cx="8752958" cy="468000"/>
          </a:xfrm>
        </p:spPr>
        <p:txBody>
          <a:bodyPr/>
          <a:lstStyle/>
          <a:p>
            <a:r>
              <a:rPr lang="cs-CZ" dirty="0"/>
              <a:t>Návštěvnost preventivních prohlídek</a:t>
            </a:r>
          </a:p>
        </p:txBody>
      </p:sp>
    </p:spTree>
    <p:extLst>
      <p:ext uri="{BB962C8B-B14F-4D97-AF65-F5344CB8AC3E}">
        <p14:creationId xmlns:p14="http://schemas.microsoft.com/office/powerpoint/2010/main" val="25331535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61957" y="837045"/>
            <a:ext cx="111040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NRHZS - o</a:t>
            </a:r>
            <a:r>
              <a:rPr lang="pl-PL" sz="1400" dirty="0"/>
              <a:t>čkování identifikováno: 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ATC kód </a:t>
            </a:r>
            <a:r>
              <a:rPr lang="cs-CZ" sz="1400" dirty="0">
                <a:solidFill>
                  <a:srgbClr val="000000"/>
                </a:solidFill>
              </a:rPr>
              <a:t>J07AL01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J07AL02 nebo J07AL52, nebo výkon ze seznamu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02146,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02147,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02148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nebo výkon 02110 v kombinaci s diagnózou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Z238</a:t>
            </a:r>
            <a:r>
              <a:rPr lang="pl-PL" sz="1400" dirty="0"/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72591" y="160257"/>
            <a:ext cx="10179001" cy="631595"/>
          </a:xfrm>
        </p:spPr>
        <p:txBody>
          <a:bodyPr>
            <a:normAutofit fontScale="90000"/>
          </a:bodyPr>
          <a:lstStyle/>
          <a:p>
            <a:r>
              <a:rPr lang="en-US" sz="2700" dirty="0" err="1">
                <a:solidFill>
                  <a:srgbClr val="C00000"/>
                </a:solidFill>
              </a:rPr>
              <a:t>Podíl</a:t>
            </a:r>
            <a:r>
              <a:rPr lang="cs-CZ" sz="2700" dirty="0">
                <a:solidFill>
                  <a:srgbClr val="C00000"/>
                </a:solidFill>
              </a:rPr>
              <a:t> dětí narozených v daném roce a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očkovaných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alespoň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jednou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dávkou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očkovací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látky</a:t>
            </a:r>
            <a:r>
              <a:rPr lang="cs-CZ" sz="2700" dirty="0">
                <a:solidFill>
                  <a:srgbClr val="C00000"/>
                </a:solidFill>
              </a:rPr>
              <a:t> proti pneumokokové infekci v letech 2012–2018 </a:t>
            </a:r>
            <a:endParaRPr lang="en-US" sz="2700" dirty="0">
              <a:solidFill>
                <a:srgbClr val="C00000"/>
              </a:solidFill>
            </a:endParaRPr>
          </a:p>
        </p:txBody>
      </p:sp>
      <p:sp>
        <p:nvSpPr>
          <p:cNvPr id="20" name="TextBox 2">
            <a:extLst>
              <a:ext uri="{FF2B5EF4-FFF2-40B4-BE49-F238E27FC236}">
                <a16:creationId xmlns:a16="http://schemas.microsoft.com/office/drawing/2014/main" id="{B4004D5B-3099-42BB-831C-7E79ADDBEE61}"/>
              </a:ext>
            </a:extLst>
          </p:cNvPr>
          <p:cNvSpPr txBox="1"/>
          <p:nvPr/>
        </p:nvSpPr>
        <p:spPr>
          <a:xfrm>
            <a:off x="447871" y="1360373"/>
            <a:ext cx="42521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Podíl</a:t>
            </a:r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 dětí narozených v daném roce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očkovaných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alespoň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jednou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dávkou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očkovací</a:t>
            </a:r>
            <a:r>
              <a:rPr lang="en-US" sz="1400" b="1" dirty="0">
                <a:solidFill>
                  <a:schemeClr val="accent6">
                    <a:lumMod val="10000"/>
                  </a:schemeClr>
                </a:solidFill>
              </a:rPr>
              <a:t> </a:t>
            </a:r>
            <a:r>
              <a:rPr lang="en-US" sz="1400" b="1" dirty="0" err="1">
                <a:solidFill>
                  <a:schemeClr val="accent6">
                    <a:lumMod val="10000"/>
                  </a:schemeClr>
                </a:solidFill>
              </a:rPr>
              <a:t>látky</a:t>
            </a:r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 - ČR</a:t>
            </a:r>
            <a:endParaRPr lang="en-US" sz="14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21" name="TextBox 3">
            <a:extLst>
              <a:ext uri="{FF2B5EF4-FFF2-40B4-BE49-F238E27FC236}">
                <a16:creationId xmlns:a16="http://schemas.microsoft.com/office/drawing/2014/main" id="{8BC2B4EA-00DB-49E6-B7F6-23693FA1D385}"/>
              </a:ext>
            </a:extLst>
          </p:cNvPr>
          <p:cNvSpPr txBox="1"/>
          <p:nvPr/>
        </p:nvSpPr>
        <p:spPr>
          <a:xfrm rot="16200000">
            <a:off x="-539091" y="3586245"/>
            <a:ext cx="25075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Rok narození</a:t>
            </a:r>
            <a:endParaRPr lang="en-US" sz="1200" dirty="0"/>
          </a:p>
        </p:txBody>
      </p:sp>
      <p:graphicFrame>
        <p:nvGraphicFramePr>
          <p:cNvPr id="22" name="Chart 4">
            <a:extLst>
              <a:ext uri="{FF2B5EF4-FFF2-40B4-BE49-F238E27FC236}">
                <a16:creationId xmlns:a16="http://schemas.microsoft.com/office/drawing/2014/main" id="{B47FBEBD-6D3B-4DA6-B1A5-B16B36A6CF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3717731"/>
              </p:ext>
            </p:extLst>
          </p:nvPr>
        </p:nvGraphicFramePr>
        <p:xfrm>
          <a:off x="853182" y="1892493"/>
          <a:ext cx="3719162" cy="403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3" name="Chart 4">
            <a:extLst>
              <a:ext uri="{FF2B5EF4-FFF2-40B4-BE49-F238E27FC236}">
                <a16:creationId xmlns:a16="http://schemas.microsoft.com/office/drawing/2014/main" id="{C4C88208-7C35-4602-B0E7-A50FE1DC485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27535032"/>
              </p:ext>
            </p:extLst>
          </p:nvPr>
        </p:nvGraphicFramePr>
        <p:xfrm>
          <a:off x="5071478" y="1904806"/>
          <a:ext cx="3935361" cy="403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TextBox 2">
            <a:extLst>
              <a:ext uri="{FF2B5EF4-FFF2-40B4-BE49-F238E27FC236}">
                <a16:creationId xmlns:a16="http://schemas.microsoft.com/office/drawing/2014/main" id="{6A4EC4EF-C82D-494F-8428-B712C9F8DE5D}"/>
              </a:ext>
            </a:extLst>
          </p:cNvPr>
          <p:cNvSpPr txBox="1"/>
          <p:nvPr/>
        </p:nvSpPr>
        <p:spPr>
          <a:xfrm>
            <a:off x="5583654" y="1336393"/>
            <a:ext cx="36210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b="1" dirty="0">
                <a:solidFill>
                  <a:schemeClr val="accent6">
                    <a:lumMod val="10000"/>
                  </a:schemeClr>
                </a:solidFill>
              </a:rPr>
              <a:t>Podíl dětí narozených v roce 2017 očkovaných alespoň jednou dávkou očkovací látky</a:t>
            </a:r>
            <a:endParaRPr lang="en-US" sz="14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25" name="Obdélník 2">
            <a:extLst>
              <a:ext uri="{FF2B5EF4-FFF2-40B4-BE49-F238E27FC236}">
                <a16:creationId xmlns:a16="http://schemas.microsoft.com/office/drawing/2014/main" id="{81F3D009-3404-4462-AC72-2735AAEBE9DA}"/>
              </a:ext>
            </a:extLst>
          </p:cNvPr>
          <p:cNvSpPr/>
          <p:nvPr/>
        </p:nvSpPr>
        <p:spPr>
          <a:xfrm>
            <a:off x="1314883" y="5861659"/>
            <a:ext cx="769195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Pozn.: Rok 2018 je domodelován, vzhledem k dostupnosti dat; hlášení za rok 2019 nejsou uzavřena, tj. děti narozené na konci roku 2018 v datech nelze sledovat po celých 7 měsíců.</a:t>
            </a:r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1E833EDF-95F6-482B-AF57-CF54FBC4615E}"/>
              </a:ext>
            </a:extLst>
          </p:cNvPr>
          <p:cNvSpPr/>
          <p:nvPr/>
        </p:nvSpPr>
        <p:spPr>
          <a:xfrm>
            <a:off x="714682" y="5371992"/>
            <a:ext cx="120040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sz="1600" b="1" dirty="0">
                <a:solidFill>
                  <a:srgbClr val="FF0000"/>
                </a:solidFill>
              </a:rPr>
              <a:t>!</a:t>
            </a:r>
          </a:p>
        </p:txBody>
      </p:sp>
      <p:sp>
        <p:nvSpPr>
          <p:cNvPr id="27" name="TextBox 7"/>
          <p:cNvSpPr txBox="1"/>
          <p:nvPr/>
        </p:nvSpPr>
        <p:spPr>
          <a:xfrm>
            <a:off x="9089137" y="2745367"/>
            <a:ext cx="2649208" cy="289310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U dětí narozených v roce 2017 a je viditelná velká heterogenita </a:t>
            </a:r>
            <a:r>
              <a:rPr lang="cs-CZ" sz="1400" dirty="0" smtClean="0"/>
              <a:t>v provedeném očkování </a:t>
            </a:r>
            <a:r>
              <a:rPr lang="cs-CZ" sz="1400" dirty="0"/>
              <a:t>alespoň jednou dávkou očkovací látky podle kraje bydliště. Nejvíce očkovaných je </a:t>
            </a:r>
            <a:r>
              <a:rPr lang="cs-CZ" sz="1400" dirty="0" smtClean="0"/>
              <a:t>v </a:t>
            </a:r>
            <a:r>
              <a:rPr lang="cs-CZ" sz="1400" dirty="0"/>
              <a:t>Ústeckém kraji, naopak nejméně ve Zlínském </a:t>
            </a:r>
            <a:br>
              <a:rPr lang="cs-CZ" sz="1400" dirty="0"/>
            </a:br>
            <a:r>
              <a:rPr lang="cs-CZ" sz="1400" dirty="0"/>
              <a:t>a v Moravskoslezském kraji. Královéhradecký kraj patří mezi regiony s mírně nadprůměrnou proočkovaností. Pořadí krajů je za období posledních cca tří let víceméně neměnné. </a:t>
            </a:r>
            <a:endParaRPr lang="en-US" sz="1400" dirty="0"/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1E833EDF-95F6-482B-AF57-CF54FBC4615E}"/>
              </a:ext>
            </a:extLst>
          </p:cNvPr>
          <p:cNvSpPr/>
          <p:nvPr/>
        </p:nvSpPr>
        <p:spPr>
          <a:xfrm>
            <a:off x="1141402" y="5827341"/>
            <a:ext cx="120040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sz="1600" b="1" dirty="0">
                <a:solidFill>
                  <a:srgbClr val="FF0000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4682697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272591" y="1281782"/>
            <a:ext cx="424830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400" b="1" dirty="0">
                <a:solidFill>
                  <a:srgbClr val="000000"/>
                </a:solidFill>
              </a:rPr>
              <a:t>Podíl obyvatel jednotlivých krajů (2018), kteří v průběhu předchozích dvou let (2017/2018) absolvovali preventivní prohlídku u praktického lékaře:</a:t>
            </a:r>
          </a:p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endParaRPr lang="cs-CZ" dirty="0"/>
          </a:p>
        </p:txBody>
      </p:sp>
      <p:sp>
        <p:nvSpPr>
          <p:cNvPr id="7" name="TextBox 6"/>
          <p:cNvSpPr txBox="1"/>
          <p:nvPr/>
        </p:nvSpPr>
        <p:spPr>
          <a:xfrm>
            <a:off x="257557" y="653725"/>
            <a:ext cx="117725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cs-CZ" sz="1400" dirty="0"/>
              <a:t>Zdroj: </a:t>
            </a:r>
            <a:r>
              <a:rPr lang="cs-CZ" sz="1400" dirty="0">
                <a:solidFill>
                  <a:srgbClr val="000000"/>
                </a:solidFill>
                <a:cs typeface="Arial" panose="020B0604020202020204" pitchFamily="34" charset="0"/>
              </a:rPr>
              <a:t>NRHZS 2010–2018</a:t>
            </a:r>
          </a:p>
          <a:p>
            <a:pPr lvl="0">
              <a:defRPr/>
            </a:pPr>
            <a:r>
              <a:rPr lang="cs-CZ" sz="1400" i="1" dirty="0">
                <a:solidFill>
                  <a:srgbClr val="000000"/>
                </a:solidFill>
                <a:cs typeface="Arial" panose="020B0604020202020204" pitchFamily="34" charset="0"/>
              </a:rPr>
              <a:t>Definice: Osoby s vykázaným výkonem 01021, 01022, 01193, 01195, 02021 nebo 02022 u odbornosti 001 (</a:t>
            </a:r>
            <a:r>
              <a:rPr lang="cs-CZ" sz="1400" i="1" dirty="0"/>
              <a:t>všeobecné PL)</a:t>
            </a:r>
            <a:r>
              <a:rPr lang="cs-CZ" sz="1400" i="1" dirty="0">
                <a:solidFill>
                  <a:srgbClr val="000000"/>
                </a:solidFill>
                <a:cs typeface="Arial" panose="020B0604020202020204" pitchFamily="34" charset="0"/>
              </a:rPr>
              <a:t> a 002 (</a:t>
            </a:r>
            <a:r>
              <a:rPr lang="cs-CZ" sz="1400" i="1" dirty="0"/>
              <a:t>PL pro děti a dorost)</a:t>
            </a:r>
            <a:r>
              <a:rPr lang="cs-CZ" sz="1400" i="1" dirty="0">
                <a:solidFill>
                  <a:srgbClr val="000000"/>
                </a:solidFill>
                <a:cs typeface="Arial" panose="020B0604020202020204" pitchFamily="34" charset="0"/>
              </a:rPr>
              <a:t>.</a:t>
            </a:r>
          </a:p>
        </p:txBody>
      </p:sp>
      <p:graphicFrame>
        <p:nvGraphicFramePr>
          <p:cNvPr id="12" name="Graf 11"/>
          <p:cNvGraphicFramePr/>
          <p:nvPr>
            <p:extLst>
              <p:ext uri="{D42A27DB-BD31-4B8C-83A1-F6EECF244321}">
                <p14:modId xmlns:p14="http://schemas.microsoft.com/office/powerpoint/2010/main" val="3453962452"/>
              </p:ext>
            </p:extLst>
          </p:nvPr>
        </p:nvGraphicFramePr>
        <p:xfrm>
          <a:off x="291250" y="1666875"/>
          <a:ext cx="3933012" cy="45143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TextBox 7"/>
          <p:cNvSpPr txBox="1"/>
          <p:nvPr/>
        </p:nvSpPr>
        <p:spPr>
          <a:xfrm>
            <a:off x="8682768" y="1356013"/>
            <a:ext cx="3420983" cy="50457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noAutofit/>
          </a:bodyPr>
          <a:lstStyle/>
          <a:p>
            <a:r>
              <a:rPr lang="cs-CZ" sz="1400" dirty="0"/>
              <a:t>Preventivní prohlídku u praktického lékaře absolvovalo v letech 2017/2018 </a:t>
            </a:r>
            <a:r>
              <a:rPr lang="cs-CZ" sz="1400" b="1" dirty="0"/>
              <a:t>64 % populace ČR </a:t>
            </a:r>
            <a:r>
              <a:rPr lang="cs-CZ" sz="1400" dirty="0"/>
              <a:t>(58 % až 69 % v jednotlivých krajích). Pro srovnání, v letech 2012/2013 absolvovalo preventivní prohlídku pouze </a:t>
            </a:r>
            <a:r>
              <a:rPr lang="cs-CZ" sz="1400" b="1" dirty="0"/>
              <a:t>59 % populace ČR</a:t>
            </a:r>
            <a:r>
              <a:rPr lang="cs-CZ" sz="1400" dirty="0"/>
              <a:t>, jde tedy o rostoucí trend. Velmi dobré pokrytí populace preventivními prohlídkami je dosahováno u dětské populace. V letech 2017/2018 byla preventivní prohlídka u dětí zaznamenána ve více než 95 % případů. Avšak po dosažení dospělosti dochází k prudkému poklesu a u dospělé populace ČR je zaznamenána preventivní prohlídka pouze v 50–60 % případů (průměr přes všechny věkové skupiny). U populace Královéhradeckého kraje je účast na preventivních prohlídkách u dětí nadprůměrná, u dospělých osob pouze mírně pod celorepublikovým průměrem</a:t>
            </a:r>
          </a:p>
          <a:p>
            <a:endParaRPr lang="cs-CZ" sz="1400" dirty="0"/>
          </a:p>
          <a:p>
            <a:r>
              <a:rPr lang="cs-CZ" sz="1100" dirty="0"/>
              <a:t>Preventivní prohlídky jsou hodnoceny v rámci dvouletého intervalu (± 90denní tolerance), jelikož osoba má nárok na všeobecnou preventivní prohlídku </a:t>
            </a:r>
            <a:br>
              <a:rPr lang="cs-CZ" sz="1100" dirty="0"/>
            </a:br>
            <a:r>
              <a:rPr lang="cs-CZ" sz="1100" dirty="0"/>
              <a:t>u praktického lékaře 1x za dva roky.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err="1"/>
              <a:t>Preventivní</a:t>
            </a:r>
            <a:r>
              <a:rPr lang="en-US" dirty="0"/>
              <a:t> </a:t>
            </a:r>
            <a:r>
              <a:rPr lang="en-US" dirty="0" err="1"/>
              <a:t>prohlídky</a:t>
            </a:r>
            <a:r>
              <a:rPr lang="en-US" dirty="0"/>
              <a:t> u </a:t>
            </a:r>
            <a:r>
              <a:rPr lang="en-US" dirty="0" err="1"/>
              <a:t>praktického</a:t>
            </a:r>
            <a:r>
              <a:rPr lang="en-US" dirty="0"/>
              <a:t> </a:t>
            </a:r>
            <a:r>
              <a:rPr lang="en-US" dirty="0" err="1"/>
              <a:t>lékaře</a:t>
            </a:r>
            <a:endParaRPr lang="en-US" dirty="0"/>
          </a:p>
        </p:txBody>
      </p:sp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4AB83FA0-6954-4FB5-A2F8-E204B966562C}"/>
              </a:ext>
            </a:extLst>
          </p:cNvPr>
          <p:cNvGraphicFramePr/>
          <p:nvPr/>
        </p:nvGraphicFramePr>
        <p:xfrm>
          <a:off x="4776787" y="2473872"/>
          <a:ext cx="3690862" cy="37237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F0BBE26B-FF2A-4397-AF6A-D6477720B4ED}"/>
              </a:ext>
            </a:extLst>
          </p:cNvPr>
          <p:cNvSpPr txBox="1"/>
          <p:nvPr/>
        </p:nvSpPr>
        <p:spPr>
          <a:xfrm>
            <a:off x="6448425" y="6121454"/>
            <a:ext cx="7715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dirty="0"/>
              <a:t>Věk</a:t>
            </a: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CE10A102-C0D1-40CB-85B4-2E4A78E979B5}"/>
              </a:ext>
            </a:extLst>
          </p:cNvPr>
          <p:cNvSpPr txBox="1"/>
          <p:nvPr/>
        </p:nvSpPr>
        <p:spPr>
          <a:xfrm rot="16200000">
            <a:off x="2730655" y="4211536"/>
            <a:ext cx="39255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400" dirty="0"/>
              <a:t>Preventivní prohlídka ve dvouletém intervalu</a:t>
            </a:r>
          </a:p>
        </p:txBody>
      </p:sp>
      <p:sp>
        <p:nvSpPr>
          <p:cNvPr id="22" name="Obdélník 21">
            <a:extLst>
              <a:ext uri="{FF2B5EF4-FFF2-40B4-BE49-F238E27FC236}">
                <a16:creationId xmlns:a16="http://schemas.microsoft.com/office/drawing/2014/main" id="{1A41F029-4537-4294-862E-D7E220217677}"/>
              </a:ext>
            </a:extLst>
          </p:cNvPr>
          <p:cNvSpPr/>
          <p:nvPr/>
        </p:nvSpPr>
        <p:spPr>
          <a:xfrm>
            <a:off x="4655713" y="1208925"/>
            <a:ext cx="3987955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400" b="1" dirty="0">
                <a:solidFill>
                  <a:srgbClr val="000000"/>
                </a:solidFill>
              </a:rPr>
              <a:t>Podíl obyvatel Královéhradeckého kraje a ČR daného věku (populace 2018), kteří v průběhu předchozích dvou let 2017 a/nebo 2018 absolvovali preventivní prohlídku u praktického lékaře:</a:t>
            </a:r>
          </a:p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endParaRPr lang="cs-CZ" dirty="0"/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6C59C929-4B4C-4A88-9484-73ABAAC54759}"/>
              </a:ext>
            </a:extLst>
          </p:cNvPr>
          <p:cNvSpPr txBox="1"/>
          <p:nvPr/>
        </p:nvSpPr>
        <p:spPr>
          <a:xfrm>
            <a:off x="5145150" y="2208790"/>
            <a:ext cx="34591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Královéhradecký kraj	   Česká republika</a:t>
            </a:r>
          </a:p>
        </p:txBody>
      </p:sp>
      <p:cxnSp>
        <p:nvCxnSpPr>
          <p:cNvPr id="24" name="Přímá spojnice 23">
            <a:extLst>
              <a:ext uri="{FF2B5EF4-FFF2-40B4-BE49-F238E27FC236}">
                <a16:creationId xmlns:a16="http://schemas.microsoft.com/office/drawing/2014/main" id="{E9C1CC5C-A2AD-489C-957C-DFF2555AB0B2}"/>
              </a:ext>
            </a:extLst>
          </p:cNvPr>
          <p:cNvCxnSpPr/>
          <p:nvPr/>
        </p:nvCxnSpPr>
        <p:spPr>
          <a:xfrm>
            <a:off x="4887448" y="2361435"/>
            <a:ext cx="288000" cy="0"/>
          </a:xfrm>
          <a:prstGeom prst="line">
            <a:avLst/>
          </a:prstGeom>
          <a:ln w="28575">
            <a:solidFill>
              <a:srgbClr val="D6080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Přímá spojnice 24">
            <a:extLst>
              <a:ext uri="{FF2B5EF4-FFF2-40B4-BE49-F238E27FC236}">
                <a16:creationId xmlns:a16="http://schemas.microsoft.com/office/drawing/2014/main" id="{798C443E-2D0D-4844-905F-1E74408F5190}"/>
              </a:ext>
            </a:extLst>
          </p:cNvPr>
          <p:cNvCxnSpPr/>
          <p:nvPr/>
        </p:nvCxnSpPr>
        <p:spPr>
          <a:xfrm>
            <a:off x="6829552" y="2363718"/>
            <a:ext cx="288000" cy="0"/>
          </a:xfrm>
          <a:prstGeom prst="line">
            <a:avLst/>
          </a:prstGeom>
          <a:ln w="28575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1640628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70BD5FF2-D844-4EF7-BB47-92792A75AA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8772657"/>
              </p:ext>
            </p:extLst>
          </p:nvPr>
        </p:nvGraphicFramePr>
        <p:xfrm>
          <a:off x="465783" y="1528047"/>
          <a:ext cx="3933012" cy="45143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Obdélník 1"/>
          <p:cNvSpPr/>
          <p:nvPr/>
        </p:nvSpPr>
        <p:spPr>
          <a:xfrm>
            <a:off x="678863" y="1295714"/>
            <a:ext cx="369972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400" b="1" dirty="0">
                <a:solidFill>
                  <a:srgbClr val="000000"/>
                </a:solidFill>
              </a:rPr>
              <a:t>Podíl obyvatel jednotlivých krajů s preventivní zubní prohlídkou u stomatologa v roce 2018:</a:t>
            </a:r>
          </a:p>
          <a:p>
            <a:pPr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endParaRPr lang="cs-CZ" dirty="0"/>
          </a:p>
        </p:txBody>
      </p:sp>
      <p:sp>
        <p:nvSpPr>
          <p:cNvPr id="7" name="TextBox 6"/>
          <p:cNvSpPr txBox="1"/>
          <p:nvPr/>
        </p:nvSpPr>
        <p:spPr>
          <a:xfrm>
            <a:off x="257558" y="653725"/>
            <a:ext cx="82830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cs-CZ" sz="1400" dirty="0"/>
              <a:t>Zdroj: </a:t>
            </a:r>
            <a:r>
              <a:rPr lang="cs-CZ" sz="1400" dirty="0">
                <a:solidFill>
                  <a:srgbClr val="000000"/>
                </a:solidFill>
                <a:cs typeface="Arial" panose="020B0604020202020204" pitchFamily="34" charset="0"/>
              </a:rPr>
              <a:t>NRHZS 2010–2018</a:t>
            </a:r>
          </a:p>
          <a:p>
            <a:pPr lvl="0">
              <a:defRPr/>
            </a:pPr>
            <a:r>
              <a:rPr lang="cs-CZ" sz="1400" i="1" dirty="0">
                <a:solidFill>
                  <a:srgbClr val="000000"/>
                </a:solidFill>
                <a:cs typeface="Arial" panose="020B0604020202020204" pitchFamily="34" charset="0"/>
              </a:rPr>
              <a:t>Definice: Osoby s vykázaným výkonem 00900, 00901 nebo 00946 u odbornosti 014 = praktické zubní lékařství.</a:t>
            </a:r>
          </a:p>
        </p:txBody>
      </p:sp>
      <p:sp>
        <p:nvSpPr>
          <p:cNvPr id="9" name="TextBox 2"/>
          <p:cNvSpPr txBox="1"/>
          <p:nvPr/>
        </p:nvSpPr>
        <p:spPr>
          <a:xfrm>
            <a:off x="4876247" y="2913791"/>
            <a:ext cx="6722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>
                <a:solidFill>
                  <a:srgbClr val="000000"/>
                </a:solidFill>
              </a:rPr>
              <a:t>Podíl osob, které absolvovaly preventivní zubní prohlídku u stomatologa v daném roce:</a:t>
            </a:r>
          </a:p>
        </p:txBody>
      </p:sp>
      <p:sp>
        <p:nvSpPr>
          <p:cNvPr id="13" name="TextBox 7"/>
          <p:cNvSpPr txBox="1"/>
          <p:nvPr/>
        </p:nvSpPr>
        <p:spPr>
          <a:xfrm>
            <a:off x="4803194" y="1123942"/>
            <a:ext cx="6832381" cy="1599308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noAutofit/>
          </a:bodyPr>
          <a:lstStyle/>
          <a:p>
            <a:r>
              <a:rPr lang="cs-CZ" sz="1400" dirty="0"/>
              <a:t>Podíl osob s alespoň 1 preventivní zubní prohlídkou u stomatologa v daném roce se v ČR stabilně drží na hodnotě 58 %. Podíl osob navštěvujících stomatologa se mezi jednotlivými regiony výrazně liší. V okresech Jablonec nad Nisou, Chomutov, Cheb a v Hl. m. Praha je četnost preventivních návštěv pod 50 %, naopak nejvyšší návštěvnost je v okresech Semily (86 %) a Rychnov nad Kněžnou (71 %). Královéhradecký kraj se nachází nad celostátním průměrem.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err="1"/>
              <a:t>Orální</a:t>
            </a:r>
            <a:r>
              <a:rPr lang="en-US" dirty="0"/>
              <a:t> </a:t>
            </a:r>
            <a:r>
              <a:rPr lang="en-US" dirty="0" err="1"/>
              <a:t>zdraví</a:t>
            </a:r>
            <a:r>
              <a:rPr lang="en-US" dirty="0"/>
              <a:t> – </a:t>
            </a:r>
            <a:r>
              <a:rPr lang="en-US" dirty="0" err="1"/>
              <a:t>preventivní</a:t>
            </a:r>
            <a:r>
              <a:rPr lang="en-US" dirty="0"/>
              <a:t> </a:t>
            </a:r>
            <a:r>
              <a:rPr lang="en-US" dirty="0" err="1"/>
              <a:t>prohlídky</a:t>
            </a:r>
            <a:endParaRPr lang="en-US" dirty="0"/>
          </a:p>
        </p:txBody>
      </p:sp>
      <p:graphicFrame>
        <p:nvGraphicFramePr>
          <p:cNvPr id="16" name="Object 3">
            <a:extLst>
              <a:ext uri="{FF2B5EF4-FFF2-40B4-BE49-F238E27FC236}">
                <a16:creationId xmlns:a16="http://schemas.microsoft.com/office/drawing/2014/main" id="{730512E8-BC54-4EE6-97A7-0A36337AA60B}"/>
              </a:ext>
            </a:extLst>
          </p:cNvPr>
          <p:cNvGraphicFramePr>
            <a:graphicFrameLocks/>
          </p:cNvGraphicFramePr>
          <p:nvPr/>
        </p:nvGraphicFramePr>
        <p:xfrm>
          <a:off x="8377277" y="3600536"/>
          <a:ext cx="3258298" cy="28696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2CE1A2A0-2C5C-46FA-849F-840EB9A29B3E}"/>
              </a:ext>
            </a:extLst>
          </p:cNvPr>
          <p:cNvSpPr txBox="1"/>
          <p:nvPr/>
        </p:nvSpPr>
        <p:spPr>
          <a:xfrm>
            <a:off x="9145645" y="3330742"/>
            <a:ext cx="23183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Česká republika</a:t>
            </a:r>
          </a:p>
        </p:txBody>
      </p:sp>
      <p:graphicFrame>
        <p:nvGraphicFramePr>
          <p:cNvPr id="14" name="Object 3">
            <a:extLst>
              <a:ext uri="{FF2B5EF4-FFF2-40B4-BE49-F238E27FC236}">
                <a16:creationId xmlns:a16="http://schemas.microsoft.com/office/drawing/2014/main" id="{24D297B3-8322-45A1-BEFD-AEE430ACE190}"/>
              </a:ext>
            </a:extLst>
          </p:cNvPr>
          <p:cNvGraphicFramePr>
            <a:graphicFrameLocks/>
          </p:cNvGraphicFramePr>
          <p:nvPr/>
        </p:nvGraphicFramePr>
        <p:xfrm>
          <a:off x="5128957" y="3638906"/>
          <a:ext cx="3258298" cy="28696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96C1CC52-67BB-47C1-8A42-5841BE7C8B20}"/>
              </a:ext>
            </a:extLst>
          </p:cNvPr>
          <p:cNvSpPr txBox="1"/>
          <p:nvPr/>
        </p:nvSpPr>
        <p:spPr>
          <a:xfrm>
            <a:off x="5850887" y="3335296"/>
            <a:ext cx="24541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Královéhradecký kraj</a:t>
            </a:r>
          </a:p>
        </p:txBody>
      </p:sp>
    </p:spTree>
    <p:extLst>
      <p:ext uri="{BB962C8B-B14F-4D97-AF65-F5344CB8AC3E}">
        <p14:creationId xmlns:p14="http://schemas.microsoft.com/office/powerpoint/2010/main" val="291374484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FC58A1FB-9267-4882-A815-F37C2581A6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9427A731-3CE0-4290-BA76-31615D1D884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55222" y="4777085"/>
            <a:ext cx="11116463" cy="1155881"/>
          </a:xfrm>
        </p:spPr>
        <p:txBody>
          <a:bodyPr/>
          <a:lstStyle/>
          <a:p>
            <a:r>
              <a:rPr lang="cs-CZ" dirty="0"/>
              <a:t>Časný záchyt onemocnění - screeningové programy</a:t>
            </a:r>
          </a:p>
          <a:p>
            <a:r>
              <a:rPr lang="cs-CZ" dirty="0"/>
              <a:t>Mamografický </a:t>
            </a:r>
            <a:r>
              <a:rPr lang="cs-CZ" dirty="0" err="1"/>
              <a:t>screening</a:t>
            </a:r>
            <a:r>
              <a:rPr lang="cs-CZ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3403310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www.mamo.cz,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Síť mamografických screeningových center v České republice</a:t>
            </a:r>
            <a:endParaRPr lang="en-US" sz="2900" dirty="0"/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481DB309-C08F-46D9-BB82-175ABA593DD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r="8761"/>
          <a:stretch/>
        </p:blipFill>
        <p:spPr>
          <a:xfrm rot="21196405">
            <a:off x="1322930" y="903078"/>
            <a:ext cx="4807876" cy="3048400"/>
          </a:xfrm>
          <a:prstGeom prst="rect">
            <a:avLst/>
          </a:prstGeom>
        </p:spPr>
      </p:pic>
      <p:graphicFrame>
        <p:nvGraphicFramePr>
          <p:cNvPr id="8" name="Object 3">
            <a:extLst>
              <a:ext uri="{FF2B5EF4-FFF2-40B4-BE49-F238E27FC236}">
                <a16:creationId xmlns:a16="http://schemas.microsoft.com/office/drawing/2014/main" id="{FF1965D8-FD30-489F-83D8-03424A061D9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20329661"/>
              </p:ext>
            </p:extLst>
          </p:nvPr>
        </p:nvGraphicFramePr>
        <p:xfrm>
          <a:off x="457415" y="3638144"/>
          <a:ext cx="6303308" cy="25661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Zástupný symbol pro text 3">
            <a:extLst>
              <a:ext uri="{FF2B5EF4-FFF2-40B4-BE49-F238E27FC236}">
                <a16:creationId xmlns:a16="http://schemas.microsoft.com/office/drawing/2014/main" id="{2BC1B474-1AC2-474C-9C51-966EC096A979}"/>
              </a:ext>
            </a:extLst>
          </p:cNvPr>
          <p:cNvSpPr txBox="1">
            <a:spLocks/>
          </p:cNvSpPr>
          <p:nvPr/>
        </p:nvSpPr>
        <p:spPr>
          <a:xfrm>
            <a:off x="6760723" y="4962543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10" name="Zástupný symbol pro text 7">
            <a:extLst>
              <a:ext uri="{FF2B5EF4-FFF2-40B4-BE49-F238E27FC236}">
                <a16:creationId xmlns:a16="http://schemas.microsoft.com/office/drawing/2014/main" id="{99726DF9-0AB6-4773-BF6E-A118AB1B3C62}"/>
              </a:ext>
            </a:extLst>
          </p:cNvPr>
          <p:cNvSpPr txBox="1">
            <a:spLocks/>
          </p:cNvSpPr>
          <p:nvPr/>
        </p:nvSpPr>
        <p:spPr>
          <a:xfrm rot="16200000">
            <a:off x="-287997" y="4248820"/>
            <a:ext cx="1962020" cy="32238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Počet center</a:t>
            </a:r>
            <a:endParaRPr lang="cs-CZ" sz="1200" b="0" dirty="0"/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B3CAA959-2721-44EB-B68C-371E006EF669}"/>
              </a:ext>
            </a:extLst>
          </p:cNvPr>
          <p:cNvSpPr txBox="1"/>
          <p:nvPr/>
        </p:nvSpPr>
        <p:spPr>
          <a:xfrm>
            <a:off x="8003688" y="2021426"/>
            <a:ext cx="3823855" cy="42165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400" dirty="0"/>
              <a:t>V České republice je v současné době celkem </a:t>
            </a:r>
            <a:r>
              <a:rPr lang="cs-CZ" sz="1400" b="1" dirty="0"/>
              <a:t>73 screeningových mamografických center </a:t>
            </a:r>
            <a:r>
              <a:rPr lang="cs-CZ" sz="1400" dirty="0"/>
              <a:t>(včetně satelitních pracovišť). 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r>
              <a:rPr lang="cs-CZ" sz="1400" dirty="0"/>
              <a:t>V Královéhradeckém kraji je </a:t>
            </a:r>
            <a:r>
              <a:rPr lang="cs-CZ" sz="1400" b="1" dirty="0"/>
              <a:t>6 akreditovaných screeningových center</a:t>
            </a:r>
            <a:r>
              <a:rPr lang="cs-CZ" sz="1400" dirty="0"/>
              <a:t>.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r>
              <a:rPr lang="cs-CZ" sz="1100" dirty="0">
                <a:cs typeface="Arial" pitchFamily="34" charset="0"/>
              </a:rPr>
              <a:t>Pozn. Jedná se o aktuální seznam pracovišť k únoru 2019.</a:t>
            </a:r>
          </a:p>
          <a:p>
            <a:r>
              <a:rPr lang="cs-CZ" sz="1100" dirty="0">
                <a:cs typeface="Arial" pitchFamily="34" charset="0"/>
              </a:rPr>
              <a:t>Bližší informace o centrech naleznete na oficiálních webových stránkách programu: http://www.mamo.cz </a:t>
            </a:r>
          </a:p>
          <a:p>
            <a:r>
              <a:rPr lang="cs-CZ" sz="1100" dirty="0">
                <a:cs typeface="Arial" pitchFamily="34" charset="0"/>
              </a:rPr>
              <a:t>Pozn. Jednotlivá centra se v mapě mohou překrývat.</a:t>
            </a:r>
            <a:endParaRPr lang="cs-CZ" sz="1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538475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Český statistický úřad</a:t>
            </a:r>
            <a:endParaRPr lang="en-US" sz="1400" dirty="0"/>
          </a:p>
        </p:txBody>
      </p:sp>
      <p:sp>
        <p:nvSpPr>
          <p:cNvPr id="55" name="Zástupný symbol pro text 3"/>
          <p:cNvSpPr txBox="1">
            <a:spLocks/>
          </p:cNvSpPr>
          <p:nvPr/>
        </p:nvSpPr>
        <p:spPr>
          <a:xfrm>
            <a:off x="7920919" y="4679214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>
                <a:cs typeface="Arial" pitchFamily="34" charset="0"/>
              </a:rPr>
              <a:t>V ČR celkem 2 562 345 žen v dané cílové populaci, 73* mamografických screeningových center </a:t>
            </a:r>
          </a:p>
          <a:p>
            <a:r>
              <a:rPr lang="cs-CZ" sz="1200" dirty="0">
                <a:cs typeface="Arial" pitchFamily="34" charset="0"/>
              </a:rPr>
              <a:t>Ženy ve věku od </a:t>
            </a:r>
            <a:r>
              <a:rPr lang="en-GB" sz="1200" dirty="0">
                <a:cs typeface="Arial" pitchFamily="34" charset="0"/>
              </a:rPr>
              <a:t>45</a:t>
            </a:r>
            <a:r>
              <a:rPr lang="cs-CZ" sz="1200" dirty="0">
                <a:cs typeface="Arial" pitchFamily="34" charset="0"/>
              </a:rPr>
              <a:t> let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67" name="Zástupný symbol pro text 7"/>
          <p:cNvSpPr txBox="1">
            <a:spLocks/>
          </p:cNvSpPr>
          <p:nvPr/>
        </p:nvSpPr>
        <p:spPr>
          <a:xfrm rot="16200000">
            <a:off x="-349920" y="326310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Počet žen na jedno centrum</a:t>
            </a:r>
            <a:endParaRPr lang="cs-CZ" altLang="cs-CZ" sz="1200" b="1" dirty="0"/>
          </a:p>
          <a:p>
            <a:endParaRPr lang="cs-CZ" sz="1200" b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cs-CZ" sz="2400" dirty="0"/>
              <a:t>Počet žen z cílové populace na jedno screeningové centrum dle kraje</a:t>
            </a:r>
            <a:endParaRPr lang="en-US" sz="2400" dirty="0"/>
          </a:p>
        </p:txBody>
      </p:sp>
      <p:graphicFrame>
        <p:nvGraphicFramePr>
          <p:cNvPr id="18" name="Object 3">
            <a:extLst>
              <a:ext uri="{FF2B5EF4-FFF2-40B4-BE49-F238E27FC236}">
                <a16:creationId xmlns:a16="http://schemas.microsoft.com/office/drawing/2014/main" id="{C59823C4-8855-498C-B31F-E4F70685AE9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06653006"/>
              </p:ext>
            </p:extLst>
          </p:nvPr>
        </p:nvGraphicFramePr>
        <p:xfrm>
          <a:off x="897307" y="1986702"/>
          <a:ext cx="7158747" cy="41235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97B5DDCC-DD40-4DAC-B3B6-33BC56CC2B48}"/>
              </a:ext>
            </a:extLst>
          </p:cNvPr>
          <p:cNvSpPr txBox="1"/>
          <p:nvPr/>
        </p:nvSpPr>
        <p:spPr>
          <a:xfrm>
            <a:off x="1344123" y="6204275"/>
            <a:ext cx="366799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100" dirty="0"/>
              <a:t>*počet mamografických screeningových center k únoru 2019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4DC7FC4B-BFC2-4280-8173-BE08DC844544}"/>
              </a:ext>
            </a:extLst>
          </p:cNvPr>
          <p:cNvSpPr txBox="1"/>
          <p:nvPr/>
        </p:nvSpPr>
        <p:spPr>
          <a:xfrm>
            <a:off x="8368145" y="1985313"/>
            <a:ext cx="3823855" cy="4185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r>
              <a:rPr lang="cs-CZ" sz="1400" dirty="0"/>
              <a:t>V rámci </a:t>
            </a:r>
            <a:r>
              <a:rPr lang="cs-CZ" sz="1400" b="1" dirty="0"/>
              <a:t>ČR připadá na jedno centrum 35 101 žen </a:t>
            </a:r>
            <a:r>
              <a:rPr lang="cs-CZ" sz="1400" dirty="0"/>
              <a:t>(rozsah mezi kraji 22 977–61 603). </a:t>
            </a:r>
          </a:p>
          <a:p>
            <a:r>
              <a:rPr lang="cs-CZ" sz="1400" dirty="0"/>
              <a:t/>
            </a:r>
            <a:br>
              <a:rPr lang="cs-CZ" sz="1400" dirty="0"/>
            </a:br>
            <a:r>
              <a:rPr lang="cs-CZ" sz="1400" dirty="0"/>
              <a:t>Potenciální zátěž v Královéhradeckém kraji je v regionálním srovnání nejnižší a dosahuje</a:t>
            </a:r>
            <a:r>
              <a:rPr lang="cs-CZ" sz="1400" b="1" dirty="0"/>
              <a:t> </a:t>
            </a:r>
          </a:p>
          <a:p>
            <a:r>
              <a:rPr lang="cs-CZ" sz="1400" b="1" dirty="0"/>
              <a:t>22 977 žen na centrum</a:t>
            </a:r>
            <a:r>
              <a:rPr lang="cs-CZ" sz="1400" dirty="0"/>
              <a:t>.</a:t>
            </a:r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</p:txBody>
      </p:sp>
    </p:spTree>
    <p:extLst>
      <p:ext uri="{BB962C8B-B14F-4D97-AF65-F5344CB8AC3E}">
        <p14:creationId xmlns:p14="http://schemas.microsoft.com/office/powerpoint/2010/main" val="350069525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Zástupný symbol pro text 7">
            <a:extLst>
              <a:ext uri="{FF2B5EF4-FFF2-40B4-BE49-F238E27FC236}">
                <a16:creationId xmlns:a16="http://schemas.microsoft.com/office/drawing/2014/main" id="{F0C60D46-D6F8-42B7-9B2A-AA611716BB7F}"/>
              </a:ext>
            </a:extLst>
          </p:cNvPr>
          <p:cNvSpPr txBox="1">
            <a:spLocks/>
          </p:cNvSpPr>
          <p:nvPr/>
        </p:nvSpPr>
        <p:spPr>
          <a:xfrm rot="16200000">
            <a:off x="-349920" y="326310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Objednávací doba ve dnech</a:t>
            </a:r>
            <a:endParaRPr lang="cs-CZ" altLang="cs-CZ" sz="1200" b="1" dirty="0"/>
          </a:p>
          <a:p>
            <a:endParaRPr lang="cs-CZ" sz="1200" b="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www.mamo.cz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cs-CZ" sz="1200" dirty="0"/>
              <a:t>Průměrná objednávací doba uváděná jednotlivými centry na stránkách www.mamo.cz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407" y="160257"/>
            <a:ext cx="10515600" cy="631595"/>
          </a:xfrm>
        </p:spPr>
        <p:txBody>
          <a:bodyPr>
            <a:noAutofit/>
          </a:bodyPr>
          <a:lstStyle/>
          <a:p>
            <a:r>
              <a:rPr lang="cs-CZ" sz="2900" dirty="0"/>
              <a:t>Průměrná objednávací doba dle kraje</a:t>
            </a:r>
            <a:endParaRPr lang="en-US" sz="2900" dirty="0"/>
          </a:p>
        </p:txBody>
      </p:sp>
      <p:graphicFrame>
        <p:nvGraphicFramePr>
          <p:cNvPr id="10" name="Object 3">
            <a:extLst>
              <a:ext uri="{FF2B5EF4-FFF2-40B4-BE49-F238E27FC236}">
                <a16:creationId xmlns:a16="http://schemas.microsoft.com/office/drawing/2014/main" id="{71107731-C861-40DA-9E38-678DC658CB1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19399914"/>
              </p:ext>
            </p:extLst>
          </p:nvPr>
        </p:nvGraphicFramePr>
        <p:xfrm>
          <a:off x="495644" y="2044728"/>
          <a:ext cx="7508043" cy="4120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3" name="Skupina 12">
            <a:extLst>
              <a:ext uri="{FF2B5EF4-FFF2-40B4-BE49-F238E27FC236}">
                <a16:creationId xmlns:a16="http://schemas.microsoft.com/office/drawing/2014/main" id="{DEC98CE5-C8B0-4231-BF0C-F902FA3C4433}"/>
              </a:ext>
            </a:extLst>
          </p:cNvPr>
          <p:cNvGrpSpPr/>
          <p:nvPr/>
        </p:nvGrpSpPr>
        <p:grpSpPr>
          <a:xfrm>
            <a:off x="5540928" y="1622899"/>
            <a:ext cx="2462759" cy="887115"/>
            <a:chOff x="6285705" y="1334767"/>
            <a:chExt cx="2462759" cy="887115"/>
          </a:xfrm>
        </p:grpSpPr>
        <p:sp>
          <p:nvSpPr>
            <p:cNvPr id="14" name="Rectangle 12">
              <a:extLst>
                <a:ext uri="{FF2B5EF4-FFF2-40B4-BE49-F238E27FC236}">
                  <a16:creationId xmlns:a16="http://schemas.microsoft.com/office/drawing/2014/main" id="{893DE583-E347-40D0-B923-2DAD2A0DE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5705" y="1441128"/>
              <a:ext cx="249238" cy="250825"/>
            </a:xfrm>
            <a:prstGeom prst="rect">
              <a:avLst/>
            </a:prstGeom>
            <a:solidFill>
              <a:srgbClr val="004E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cs-CZ" sz="1200">
                <a:latin typeface="+mn-lt"/>
              </a:endParaRPr>
            </a:p>
          </p:txBody>
        </p:sp>
        <p:grpSp>
          <p:nvGrpSpPr>
            <p:cNvPr id="15" name="Skupina 14">
              <a:extLst>
                <a:ext uri="{FF2B5EF4-FFF2-40B4-BE49-F238E27FC236}">
                  <a16:creationId xmlns:a16="http://schemas.microsoft.com/office/drawing/2014/main" id="{8C0250D4-D581-467A-992F-A6481D464142}"/>
                </a:ext>
              </a:extLst>
            </p:cNvPr>
            <p:cNvGrpSpPr/>
            <p:nvPr/>
          </p:nvGrpSpPr>
          <p:grpSpPr>
            <a:xfrm>
              <a:off x="6342855" y="1334767"/>
              <a:ext cx="2405609" cy="887115"/>
              <a:chOff x="6342855" y="1334767"/>
              <a:chExt cx="2405609" cy="887115"/>
            </a:xfrm>
          </p:grpSpPr>
          <p:grpSp>
            <p:nvGrpSpPr>
              <p:cNvPr id="16" name="Group 7">
                <a:extLst>
                  <a:ext uri="{FF2B5EF4-FFF2-40B4-BE49-F238E27FC236}">
                    <a16:creationId xmlns:a16="http://schemas.microsoft.com/office/drawing/2014/main" id="{9A260662-34FD-412E-8F96-6DC48F5B9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74516"/>
                <a:ext cx="144463" cy="215900"/>
                <a:chOff x="3875" y="1344"/>
                <a:chExt cx="91" cy="136"/>
              </a:xfrm>
            </p:grpSpPr>
            <p:sp>
              <p:nvSpPr>
                <p:cNvPr id="20" name="Line 8">
                  <a:extLst>
                    <a:ext uri="{FF2B5EF4-FFF2-40B4-BE49-F238E27FC236}">
                      <a16:creationId xmlns:a16="http://schemas.microsoft.com/office/drawing/2014/main" id="{794E4094-D7E1-48FA-B171-B45343D5CC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21" name="Line 9">
                  <a:extLst>
                    <a:ext uri="{FF2B5EF4-FFF2-40B4-BE49-F238E27FC236}">
                      <a16:creationId xmlns:a16="http://schemas.microsoft.com/office/drawing/2014/main" id="{978783EC-F3BC-4EF6-A0A0-0A4C83B18D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22" name="Line 10">
                  <a:extLst>
                    <a:ext uri="{FF2B5EF4-FFF2-40B4-BE49-F238E27FC236}">
                      <a16:creationId xmlns:a16="http://schemas.microsoft.com/office/drawing/2014/main" id="{DEC3B53F-FD78-43C6-8F1A-F057A1ACD3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17" name="Text Box 11">
                <a:extLst>
                  <a:ext uri="{FF2B5EF4-FFF2-40B4-BE49-F238E27FC236}">
                    <a16:creationId xmlns:a16="http://schemas.microsoft.com/office/drawing/2014/main" id="{9AF1111C-BFA1-4863-95F2-EBA2A98005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6439" y="176021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rozsah objednávací doby</a:t>
                </a:r>
                <a:br>
                  <a:rPr lang="cs-CZ" sz="1200" dirty="0"/>
                </a:br>
                <a:r>
                  <a:rPr lang="cs-CZ" sz="1200" dirty="0"/>
                  <a:t>v centrech daného kraje</a:t>
                </a:r>
              </a:p>
            </p:txBody>
          </p:sp>
          <p:sp>
            <p:nvSpPr>
              <p:cNvPr id="18" name="Text Box 13">
                <a:extLst>
                  <a:ext uri="{FF2B5EF4-FFF2-40B4-BE49-F238E27FC236}">
                    <a16:creationId xmlns:a16="http://schemas.microsoft.com/office/drawing/2014/main" id="{8178ED42-2F6D-498D-B64A-9FCBC3D7BE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33476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průměrná objednávací doba</a:t>
                </a:r>
                <a:br>
                  <a:rPr lang="cs-CZ" sz="1200" dirty="0"/>
                </a:br>
                <a:r>
                  <a:rPr lang="cs-CZ" sz="1200" dirty="0"/>
                  <a:t>v daném kraji</a:t>
                </a:r>
              </a:p>
            </p:txBody>
          </p:sp>
        </p:grpSp>
      </p:grpSp>
      <p:sp>
        <p:nvSpPr>
          <p:cNvPr id="23" name="Zástupný symbol pro text 3">
            <a:extLst>
              <a:ext uri="{FF2B5EF4-FFF2-40B4-BE49-F238E27FC236}">
                <a16:creationId xmlns:a16="http://schemas.microsoft.com/office/drawing/2014/main" id="{0AFEF34E-1303-487E-978C-A4D006B9ABE3}"/>
              </a:ext>
            </a:extLst>
          </p:cNvPr>
          <p:cNvSpPr txBox="1">
            <a:spLocks/>
          </p:cNvSpPr>
          <p:nvPr/>
        </p:nvSpPr>
        <p:spPr>
          <a:xfrm>
            <a:off x="7920919" y="4679214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24" name="TextovéPole 23">
            <a:extLst>
              <a:ext uri="{FF2B5EF4-FFF2-40B4-BE49-F238E27FC236}">
                <a16:creationId xmlns:a16="http://schemas.microsoft.com/office/drawing/2014/main" id="{88ADF54D-38B0-4126-9F8A-7463071F2506}"/>
              </a:ext>
            </a:extLst>
          </p:cNvPr>
          <p:cNvSpPr txBox="1"/>
          <p:nvPr/>
        </p:nvSpPr>
        <p:spPr>
          <a:xfrm>
            <a:off x="8368145" y="2213913"/>
            <a:ext cx="3823855" cy="42934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cs-CZ" sz="1400" dirty="0"/>
          </a:p>
          <a:p>
            <a:endParaRPr lang="cs-CZ" sz="1400" dirty="0"/>
          </a:p>
          <a:p>
            <a:r>
              <a:rPr lang="cs-CZ" sz="1400" dirty="0"/>
              <a:t>V </a:t>
            </a:r>
            <a:r>
              <a:rPr lang="cs-CZ" sz="1400" dirty="0" smtClean="0"/>
              <a:t>HKK se </a:t>
            </a:r>
            <a:r>
              <a:rPr lang="cs-CZ" sz="1400" dirty="0"/>
              <a:t>nachází </a:t>
            </a:r>
            <a:r>
              <a:rPr lang="cs-CZ" sz="1400" dirty="0" smtClean="0"/>
              <a:t>6</a:t>
            </a:r>
            <a:r>
              <a:rPr lang="cs-CZ" sz="1400" dirty="0"/>
              <a:t> akreditovaných screeningových center, jejichž průměrná </a:t>
            </a:r>
            <a:r>
              <a:rPr lang="cs-CZ" sz="1400" b="1" dirty="0"/>
              <a:t>objednávací doba je </a:t>
            </a:r>
            <a:r>
              <a:rPr lang="cs-CZ" sz="1400" b="1" dirty="0" smtClean="0"/>
              <a:t>cca 14 </a:t>
            </a:r>
            <a:r>
              <a:rPr lang="cs-CZ" sz="1400" b="1" dirty="0"/>
              <a:t>dní</a:t>
            </a:r>
            <a:r>
              <a:rPr lang="cs-CZ" sz="1400" dirty="0"/>
              <a:t>. Hodnota je ve srovnání s ostatními kraji mírně vyšší. V Královéhradeckém kraji je velký rozsah v tomto ukazateli, což může naznačovat nerovnoměrné zatížení jednotlivých center.</a:t>
            </a:r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100" dirty="0">
              <a:cs typeface="Arial" panose="020B0604020202020204" pitchFamily="34" charset="0"/>
            </a:endParaRPr>
          </a:p>
          <a:p>
            <a:endParaRPr lang="cs-CZ" sz="1100" dirty="0">
              <a:cs typeface="Arial" panose="020B0604020202020204" pitchFamily="34" charset="0"/>
            </a:endParaRPr>
          </a:p>
          <a:p>
            <a:endParaRPr lang="cs-CZ" sz="1100" dirty="0">
              <a:cs typeface="Arial" panose="020B0604020202020204" pitchFamily="34" charset="0"/>
            </a:endParaRPr>
          </a:p>
          <a:p>
            <a:r>
              <a:rPr lang="cs-CZ" sz="1100" dirty="0"/>
              <a:t>Pozn. Údaje byly vyexportovány k únoru 2019 z webových stránek www.mamo.cz (včetně satelitních pracovišť): http://www.mamo.cz/index.php?pg=mamograficky-screening--centra--seznam (hodnocen údaj „</a:t>
            </a:r>
            <a:r>
              <a:rPr lang="cs-CZ" sz="1100" dirty="0" err="1"/>
              <a:t>Obj</a:t>
            </a:r>
            <a:r>
              <a:rPr lang="cs-CZ" sz="1100" dirty="0"/>
              <a:t>. doba“)</a:t>
            </a:r>
          </a:p>
        </p:txBody>
      </p:sp>
    </p:spTree>
    <p:extLst>
      <p:ext uri="{BB962C8B-B14F-4D97-AF65-F5344CB8AC3E}">
        <p14:creationId xmlns:p14="http://schemas.microsoft.com/office/powerpoint/2010/main" val="73646622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Zástupný symbol pro text 7">
            <a:extLst>
              <a:ext uri="{FF2B5EF4-FFF2-40B4-BE49-F238E27FC236}">
                <a16:creationId xmlns:a16="http://schemas.microsoft.com/office/drawing/2014/main" id="{F72A9305-C3C8-4F59-8B39-160E4881D5B3}"/>
              </a:ext>
            </a:extLst>
          </p:cNvPr>
          <p:cNvSpPr txBox="1">
            <a:spLocks/>
          </p:cNvSpPr>
          <p:nvPr/>
        </p:nvSpPr>
        <p:spPr>
          <a:xfrm rot="16200000">
            <a:off x="-349920" y="326310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altLang="cs-CZ" sz="1200" b="1" dirty="0"/>
              <a:t>Pokrytí populace kraje</a:t>
            </a:r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cs-CZ" sz="1200" dirty="0"/>
              <a:t>Provedené screeningové mamografie v období 2016–2017, celkem 1 068 985 vyšetření</a:t>
            </a:r>
          </a:p>
          <a:p>
            <a:r>
              <a:rPr lang="cs-CZ" sz="1200" dirty="0">
                <a:cs typeface="Arial" pitchFamily="34" charset="0"/>
              </a:rPr>
              <a:t>Ženy ve věku </a:t>
            </a:r>
            <a:r>
              <a:rPr lang="en-GB" sz="1200" dirty="0">
                <a:cs typeface="Arial" pitchFamily="34" charset="0"/>
              </a:rPr>
              <a:t>45</a:t>
            </a:r>
            <a:r>
              <a:rPr lang="cs-CZ" sz="1200" dirty="0">
                <a:cs typeface="Arial" pitchFamily="34" charset="0"/>
              </a:rPr>
              <a:t>–69 let</a:t>
            </a:r>
            <a:endParaRPr lang="en-GB" sz="1200" dirty="0">
              <a:cs typeface="Arial" pitchFamily="34" charset="0"/>
            </a:endParaRPr>
          </a:p>
        </p:txBody>
      </p:sp>
      <p:graphicFrame>
        <p:nvGraphicFramePr>
          <p:cNvPr id="66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02142542"/>
              </p:ext>
            </p:extLst>
          </p:nvPr>
        </p:nvGraphicFramePr>
        <p:xfrm>
          <a:off x="766713" y="1917195"/>
          <a:ext cx="7240695" cy="43239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/>
              <a:t>Pokrytí</a:t>
            </a:r>
            <a:r>
              <a:rPr lang="en-US" dirty="0"/>
              <a:t> </a:t>
            </a:r>
            <a:r>
              <a:rPr lang="en-US" dirty="0" err="1"/>
              <a:t>cílové</a:t>
            </a:r>
            <a:r>
              <a:rPr lang="en-US" dirty="0"/>
              <a:t> populace screeningem </a:t>
            </a:r>
            <a:r>
              <a:rPr lang="en-US" dirty="0" err="1"/>
              <a:t>karcinomu</a:t>
            </a:r>
            <a:r>
              <a:rPr lang="en-US" dirty="0"/>
              <a:t> </a:t>
            </a:r>
            <a:r>
              <a:rPr lang="en-US" dirty="0" err="1"/>
              <a:t>prsu</a:t>
            </a:r>
            <a:r>
              <a:rPr lang="en-US" dirty="0"/>
              <a:t> </a:t>
            </a:r>
            <a:r>
              <a:rPr lang="cs-CZ" dirty="0"/>
              <a:t>dle kraje</a:t>
            </a:r>
            <a:endParaRPr lang="en-US" dirty="0"/>
          </a:p>
        </p:txBody>
      </p:sp>
      <p:grpSp>
        <p:nvGrpSpPr>
          <p:cNvPr id="57" name="Skupina 56"/>
          <p:cNvGrpSpPr/>
          <p:nvPr/>
        </p:nvGrpSpPr>
        <p:grpSpPr>
          <a:xfrm>
            <a:off x="5618479" y="1643287"/>
            <a:ext cx="2462759" cy="887115"/>
            <a:chOff x="6285705" y="1334767"/>
            <a:chExt cx="2462759" cy="887115"/>
          </a:xfrm>
        </p:grpSpPr>
        <p:sp>
          <p:nvSpPr>
            <p:cNvPr id="58" name="Rectangle 12"/>
            <p:cNvSpPr>
              <a:spLocks noChangeArrowheads="1"/>
            </p:cNvSpPr>
            <p:nvPr/>
          </p:nvSpPr>
          <p:spPr bwMode="auto">
            <a:xfrm>
              <a:off x="6285705" y="1441128"/>
              <a:ext cx="249238" cy="250825"/>
            </a:xfrm>
            <a:prstGeom prst="rect">
              <a:avLst/>
            </a:prstGeom>
            <a:solidFill>
              <a:srgbClr val="004E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cs-CZ" sz="1200"/>
            </a:p>
          </p:txBody>
        </p:sp>
        <p:grpSp>
          <p:nvGrpSpPr>
            <p:cNvPr id="59" name="Skupina 58"/>
            <p:cNvGrpSpPr/>
            <p:nvPr/>
          </p:nvGrpSpPr>
          <p:grpSpPr>
            <a:xfrm>
              <a:off x="6342855" y="1334767"/>
              <a:ext cx="2405609" cy="887115"/>
              <a:chOff x="6342855" y="1334767"/>
              <a:chExt cx="2405609" cy="887115"/>
            </a:xfrm>
          </p:grpSpPr>
          <p:grpSp>
            <p:nvGrpSpPr>
              <p:cNvPr id="60" name="Group 7"/>
              <p:cNvGrpSpPr>
                <a:grpSpLocks/>
              </p:cNvGrpSpPr>
              <p:nvPr/>
            </p:nvGrpSpPr>
            <p:grpSpPr bwMode="auto">
              <a:xfrm>
                <a:off x="6342855" y="1874516"/>
                <a:ext cx="144463" cy="215900"/>
                <a:chOff x="3875" y="1344"/>
                <a:chExt cx="91" cy="136"/>
              </a:xfrm>
            </p:grpSpPr>
            <p:sp>
              <p:nvSpPr>
                <p:cNvPr id="63" name="Line 8"/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64" name="Line 9"/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65" name="Line 10"/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</p:grpSp>
          <p:sp>
            <p:nvSpPr>
              <p:cNvPr id="61" name="Text Box 11"/>
              <p:cNvSpPr txBox="1">
                <a:spLocks noChangeArrowheads="1"/>
              </p:cNvSpPr>
              <p:nvPr/>
            </p:nvSpPr>
            <p:spPr bwMode="auto">
              <a:xfrm>
                <a:off x="6516439" y="176021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rozsah hodnot pokrytí </a:t>
                </a:r>
                <a:br>
                  <a:rPr lang="cs-CZ" sz="1200" dirty="0"/>
                </a:br>
                <a:r>
                  <a:rPr lang="cs-CZ" sz="1200" dirty="0"/>
                  <a:t>v okresech daného kraje</a:t>
                </a:r>
              </a:p>
            </p:txBody>
          </p:sp>
          <p:sp>
            <p:nvSpPr>
              <p:cNvPr id="62" name="Text Box 13"/>
              <p:cNvSpPr txBox="1">
                <a:spLocks noChangeArrowheads="1"/>
              </p:cNvSpPr>
              <p:nvPr/>
            </p:nvSpPr>
            <p:spPr bwMode="auto">
              <a:xfrm>
                <a:off x="6515893" y="133476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pozorované pokrytí</a:t>
                </a:r>
                <a:br>
                  <a:rPr lang="cs-CZ" sz="1200" dirty="0"/>
                </a:br>
                <a:r>
                  <a:rPr lang="cs-CZ" sz="1200" dirty="0"/>
                  <a:t>v daném kraji</a:t>
                </a:r>
              </a:p>
            </p:txBody>
          </p:sp>
        </p:grpSp>
      </p:grpSp>
      <p:sp>
        <p:nvSpPr>
          <p:cNvPr id="19" name="Zástupný symbol pro text 3">
            <a:extLst>
              <a:ext uri="{FF2B5EF4-FFF2-40B4-BE49-F238E27FC236}">
                <a16:creationId xmlns:a16="http://schemas.microsoft.com/office/drawing/2014/main" id="{62FB7EAA-5DEF-45A1-9CE3-97191B6E9EEC}"/>
              </a:ext>
            </a:extLst>
          </p:cNvPr>
          <p:cNvSpPr txBox="1">
            <a:spLocks/>
          </p:cNvSpPr>
          <p:nvPr/>
        </p:nvSpPr>
        <p:spPr>
          <a:xfrm>
            <a:off x="7920919" y="4679214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C8E9960E-0CC3-443D-9F1F-32C2525F2DEF}"/>
              </a:ext>
            </a:extLst>
          </p:cNvPr>
          <p:cNvSpPr txBox="1"/>
          <p:nvPr/>
        </p:nvSpPr>
        <p:spPr>
          <a:xfrm>
            <a:off x="8368145" y="2804463"/>
            <a:ext cx="382385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>
                <a:cs typeface="Arial" pitchFamily="34" charset="0"/>
              </a:rPr>
              <a:t>V roce 2017 dosahovalo pokrytí v ČR </a:t>
            </a:r>
            <a:r>
              <a:rPr lang="cs-CZ" sz="1400" b="1" dirty="0">
                <a:cs typeface="Arial" pitchFamily="34" charset="0"/>
              </a:rPr>
              <a:t>61,3</a:t>
            </a:r>
            <a:r>
              <a:rPr lang="cs-CZ" sz="1400" b="1" dirty="0"/>
              <a:t> </a:t>
            </a:r>
            <a:r>
              <a:rPr lang="cs-CZ" sz="1400" b="1" dirty="0">
                <a:cs typeface="Arial" pitchFamily="34" charset="0"/>
              </a:rPr>
              <a:t>%</a:t>
            </a:r>
            <a:r>
              <a:rPr lang="cs-CZ" sz="1400" dirty="0">
                <a:cs typeface="Arial" pitchFamily="34" charset="0"/>
              </a:rPr>
              <a:t>  </a:t>
            </a:r>
            <a:r>
              <a:rPr lang="cs-CZ" sz="1400" dirty="0"/>
              <a:t>(krajích lze sledovat rozmezí od 55,3 % </a:t>
            </a:r>
            <a:br>
              <a:rPr lang="cs-CZ" sz="1400" dirty="0"/>
            </a:br>
            <a:r>
              <a:rPr lang="cs-CZ" sz="1400" dirty="0"/>
              <a:t>do 71,8 %).</a:t>
            </a:r>
          </a:p>
          <a:p>
            <a:endParaRPr lang="cs-CZ" sz="1400" dirty="0"/>
          </a:p>
          <a:p>
            <a:r>
              <a:rPr lang="cs-CZ" sz="1400" dirty="0"/>
              <a:t>Ve srovnání krajů dosahuje Královéhradecký kraj nižší hodnoty pokrytí cílové populace </a:t>
            </a:r>
            <a:r>
              <a:rPr lang="cs-CZ" sz="1400" b="1" dirty="0"/>
              <a:t>(58,9 %).</a:t>
            </a:r>
          </a:p>
        </p:txBody>
      </p:sp>
    </p:spTree>
    <p:extLst>
      <p:ext uri="{BB962C8B-B14F-4D97-AF65-F5344CB8AC3E}">
        <p14:creationId xmlns:p14="http://schemas.microsoft.com/office/powerpoint/2010/main" val="6576089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cs-CZ" sz="1200" dirty="0"/>
              <a:t>Provedené screeningové mamografie v období 2016–2017, celkem 1 068 985 vyšetření</a:t>
            </a:r>
          </a:p>
          <a:p>
            <a:r>
              <a:rPr lang="cs-CZ" sz="1200" dirty="0">
                <a:cs typeface="Arial" pitchFamily="34" charset="0"/>
              </a:rPr>
              <a:t>Ženy ve věku </a:t>
            </a:r>
            <a:r>
              <a:rPr lang="en-GB" sz="1200" dirty="0">
                <a:cs typeface="Arial" pitchFamily="34" charset="0"/>
              </a:rPr>
              <a:t>45</a:t>
            </a:r>
            <a:r>
              <a:rPr lang="cs-CZ" sz="1200" dirty="0">
                <a:cs typeface="Arial" pitchFamily="34" charset="0"/>
              </a:rPr>
              <a:t>–69 let</a:t>
            </a:r>
            <a:endParaRPr lang="en-GB" sz="1200" dirty="0">
              <a:cs typeface="Arial" pitchFamily="34" charset="0"/>
            </a:endParaRPr>
          </a:p>
        </p:txBody>
      </p:sp>
      <p:pic>
        <p:nvPicPr>
          <p:cNvPr id="20" name="Zástupný symbol pro obrázek 28">
            <a:extLst>
              <a:ext uri="{FF2B5EF4-FFF2-40B4-BE49-F238E27FC236}">
                <a16:creationId xmlns:a16="http://schemas.microsoft.com/office/drawing/2014/main" id="{3FAB3F90-78CE-4EC1-B7E9-DAEDC0ABCE8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89044" y="1433840"/>
            <a:ext cx="7240424" cy="420248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/>
              <a:t>Pokrytí</a:t>
            </a:r>
            <a:r>
              <a:rPr lang="en-US" dirty="0"/>
              <a:t> </a:t>
            </a:r>
            <a:r>
              <a:rPr lang="en-US" dirty="0" err="1"/>
              <a:t>cílové</a:t>
            </a:r>
            <a:r>
              <a:rPr lang="en-US" dirty="0"/>
              <a:t> populace screeningem </a:t>
            </a:r>
            <a:r>
              <a:rPr lang="en-US" dirty="0" err="1"/>
              <a:t>karcinomu</a:t>
            </a:r>
            <a:r>
              <a:rPr lang="en-US" dirty="0"/>
              <a:t> </a:t>
            </a:r>
            <a:r>
              <a:rPr lang="en-US" dirty="0" err="1"/>
              <a:t>prsu</a:t>
            </a:r>
            <a:r>
              <a:rPr lang="en-US" dirty="0"/>
              <a:t> </a:t>
            </a:r>
            <a:r>
              <a:rPr lang="cs-CZ" dirty="0"/>
              <a:t>dle okresu</a:t>
            </a:r>
            <a:endParaRPr lang="en-US" dirty="0"/>
          </a:p>
        </p:txBody>
      </p:sp>
      <p:grpSp>
        <p:nvGrpSpPr>
          <p:cNvPr id="32" name="Skupina 31">
            <a:extLst>
              <a:ext uri="{FF2B5EF4-FFF2-40B4-BE49-F238E27FC236}">
                <a16:creationId xmlns:a16="http://schemas.microsoft.com/office/drawing/2014/main" id="{5049647D-581E-44B6-88E0-A61429E6AB3A}"/>
              </a:ext>
            </a:extLst>
          </p:cNvPr>
          <p:cNvGrpSpPr/>
          <p:nvPr/>
        </p:nvGrpSpPr>
        <p:grpSpPr>
          <a:xfrm>
            <a:off x="7015041" y="4601662"/>
            <a:ext cx="1353104" cy="1411797"/>
            <a:chOff x="7816069" y="2011747"/>
            <a:chExt cx="1421819" cy="1483492"/>
          </a:xfrm>
        </p:grpSpPr>
        <p:sp>
          <p:nvSpPr>
            <p:cNvPr id="33" name="Text Box 3">
              <a:extLst>
                <a:ext uri="{FF2B5EF4-FFF2-40B4-BE49-F238E27FC236}">
                  <a16:creationId xmlns:a16="http://schemas.microsoft.com/office/drawing/2014/main" id="{C36CF90F-B5DD-45C6-96F4-E5D2940FE3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Text Box 3">
              <a:extLst>
                <a:ext uri="{FF2B5EF4-FFF2-40B4-BE49-F238E27FC236}">
                  <a16:creationId xmlns:a16="http://schemas.microsoft.com/office/drawing/2014/main" id="{F217E78C-858A-462D-9232-2A14F6A057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Pokrytí </a:t>
              </a:r>
              <a:b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</a:b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v procentech</a:t>
              </a:r>
            </a:p>
          </p:txBody>
        </p:sp>
        <p:sp>
          <p:nvSpPr>
            <p:cNvPr id="35" name="Rectangle 177">
              <a:extLst>
                <a:ext uri="{FF2B5EF4-FFF2-40B4-BE49-F238E27FC236}">
                  <a16:creationId xmlns:a16="http://schemas.microsoft.com/office/drawing/2014/main" id="{14DCA986-99A4-48F3-A131-EC609E1B6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36" name="Rectangle 177">
              <a:extLst>
                <a:ext uri="{FF2B5EF4-FFF2-40B4-BE49-F238E27FC236}">
                  <a16:creationId xmlns:a16="http://schemas.microsoft.com/office/drawing/2014/main" id="{E55FF555-A709-4E60-AC38-46C4EA1D4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37" name="Rectangle 177">
              <a:extLst>
                <a:ext uri="{FF2B5EF4-FFF2-40B4-BE49-F238E27FC236}">
                  <a16:creationId xmlns:a16="http://schemas.microsoft.com/office/drawing/2014/main" id="{45A674F8-79E7-48FF-801C-D2FA07685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38" name="Rectangle 177">
              <a:extLst>
                <a:ext uri="{FF2B5EF4-FFF2-40B4-BE49-F238E27FC236}">
                  <a16:creationId xmlns:a16="http://schemas.microsoft.com/office/drawing/2014/main" id="{6CBAA03F-E5E1-476C-B455-8F8E9F3D0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39" name="Text Box 3">
              <a:extLst>
                <a:ext uri="{FF2B5EF4-FFF2-40B4-BE49-F238E27FC236}">
                  <a16:creationId xmlns:a16="http://schemas.microsoft.com/office/drawing/2014/main" id="{02957E29-D8A6-4F6D-AD37-DDFCBEAB9F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45341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≤ 50,0 %</a:t>
              </a:r>
            </a:p>
          </p:txBody>
        </p:sp>
        <p:sp>
          <p:nvSpPr>
            <p:cNvPr id="40" name="Text Box 3">
              <a:extLst>
                <a:ext uri="{FF2B5EF4-FFF2-40B4-BE49-F238E27FC236}">
                  <a16:creationId xmlns:a16="http://schemas.microsoft.com/office/drawing/2014/main" id="{C954B17B-BFC7-4D3D-A609-6976003679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69727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50,0–60,0 %</a:t>
              </a:r>
            </a:p>
          </p:txBody>
        </p:sp>
        <p:sp>
          <p:nvSpPr>
            <p:cNvPr id="41" name="Text Box 3">
              <a:extLst>
                <a:ext uri="{FF2B5EF4-FFF2-40B4-BE49-F238E27FC236}">
                  <a16:creationId xmlns:a16="http://schemas.microsoft.com/office/drawing/2014/main" id="{AC322166-9543-4BE3-9019-884E87F87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4114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60,0–70,0 %</a:t>
              </a:r>
            </a:p>
          </p:txBody>
        </p:sp>
        <p:sp>
          <p:nvSpPr>
            <p:cNvPr id="42" name="Text Box 3">
              <a:extLst>
                <a:ext uri="{FF2B5EF4-FFF2-40B4-BE49-F238E27FC236}">
                  <a16:creationId xmlns:a16="http://schemas.microsoft.com/office/drawing/2014/main" id="{6432E1A7-B011-414D-AF73-2BE2593284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18500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&gt; 70,0 %</a:t>
              </a:r>
            </a:p>
          </p:txBody>
        </p:sp>
      </p:grp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3DBB7517-2F75-48F9-AD34-26687E9C4982}"/>
              </a:ext>
            </a:extLst>
          </p:cNvPr>
          <p:cNvSpPr txBox="1"/>
          <p:nvPr/>
        </p:nvSpPr>
        <p:spPr>
          <a:xfrm>
            <a:off x="8368145" y="2671113"/>
            <a:ext cx="382385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400" dirty="0"/>
              <a:t>Celkové pokrytí cílové populace v ČR dosahovalo </a:t>
            </a:r>
            <a:r>
              <a:rPr lang="cs-CZ" sz="1400" b="1" dirty="0"/>
              <a:t>61,3 %</a:t>
            </a:r>
            <a:r>
              <a:rPr lang="cs-CZ" sz="1400" dirty="0"/>
              <a:t> v roce 2017 (rozsah mezi okresy 48,0–78,9 %). 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r>
              <a:rPr lang="cs-CZ" sz="1400" dirty="0"/>
              <a:t>V okresech Královéhradeckého kraje je relativně vysoká variabilita pokrytí. Nejnižší úroveň pokrytí byla zaznamenána v okrese Trutnov (</a:t>
            </a:r>
            <a:r>
              <a:rPr lang="cs-CZ" sz="1400" b="1" dirty="0"/>
              <a:t>48,0 %</a:t>
            </a:r>
            <a:r>
              <a:rPr lang="cs-CZ" sz="1400" dirty="0"/>
              <a:t>), nejvyšší naopak v okrese Náchod (</a:t>
            </a:r>
            <a:r>
              <a:rPr lang="cs-CZ" sz="1400" b="1" dirty="0"/>
              <a:t>64,2 %</a:t>
            </a:r>
            <a:r>
              <a:rPr lang="cs-CZ" sz="1400" dirty="0"/>
              <a:t>).</a:t>
            </a:r>
          </a:p>
        </p:txBody>
      </p:sp>
      <p:sp>
        <p:nvSpPr>
          <p:cNvPr id="22" name="Freeform 177">
            <a:extLst>
              <a:ext uri="{FF2B5EF4-FFF2-40B4-BE49-F238E27FC236}">
                <a16:creationId xmlns:a16="http://schemas.microsoft.com/office/drawing/2014/main" id="{01403F14-652C-4179-B697-3AD438A34DA3}"/>
              </a:ext>
            </a:extLst>
          </p:cNvPr>
          <p:cNvSpPr>
            <a:spLocks/>
          </p:cNvSpPr>
          <p:nvPr/>
        </p:nvSpPr>
        <p:spPr bwMode="auto">
          <a:xfrm rot="21086761">
            <a:off x="3293013" y="2064123"/>
            <a:ext cx="1412491" cy="1227142"/>
          </a:xfrm>
          <a:custGeom>
            <a:avLst/>
            <a:gdLst>
              <a:gd name="T0" fmla="*/ 486 w 1022"/>
              <a:gd name="T1" fmla="*/ 59 h 886"/>
              <a:gd name="T2" fmla="*/ 573 w 1022"/>
              <a:gd name="T3" fmla="*/ 113 h 886"/>
              <a:gd name="T4" fmla="*/ 667 w 1022"/>
              <a:gd name="T5" fmla="*/ 142 h 886"/>
              <a:gd name="T6" fmla="*/ 655 w 1022"/>
              <a:gd name="T7" fmla="*/ 220 h 886"/>
              <a:gd name="T8" fmla="*/ 729 w 1022"/>
              <a:gd name="T9" fmla="*/ 191 h 886"/>
              <a:gd name="T10" fmla="*/ 793 w 1022"/>
              <a:gd name="T11" fmla="*/ 220 h 886"/>
              <a:gd name="T12" fmla="*/ 870 w 1022"/>
              <a:gd name="T13" fmla="*/ 193 h 886"/>
              <a:gd name="T14" fmla="*/ 952 w 1022"/>
              <a:gd name="T15" fmla="*/ 252 h 886"/>
              <a:gd name="T16" fmla="*/ 936 w 1022"/>
              <a:gd name="T17" fmla="*/ 343 h 886"/>
              <a:gd name="T18" fmla="*/ 867 w 1022"/>
              <a:gd name="T19" fmla="*/ 383 h 886"/>
              <a:gd name="T20" fmla="*/ 818 w 1022"/>
              <a:gd name="T21" fmla="*/ 409 h 886"/>
              <a:gd name="T22" fmla="*/ 784 w 1022"/>
              <a:gd name="T23" fmla="*/ 430 h 886"/>
              <a:gd name="T24" fmla="*/ 813 w 1022"/>
              <a:gd name="T25" fmla="*/ 487 h 886"/>
              <a:gd name="T26" fmla="*/ 874 w 1022"/>
              <a:gd name="T27" fmla="*/ 511 h 886"/>
              <a:gd name="T28" fmla="*/ 916 w 1022"/>
              <a:gd name="T29" fmla="*/ 578 h 886"/>
              <a:gd name="T30" fmla="*/ 968 w 1022"/>
              <a:gd name="T31" fmla="*/ 650 h 886"/>
              <a:gd name="T32" fmla="*/ 1008 w 1022"/>
              <a:gd name="T33" fmla="*/ 710 h 886"/>
              <a:gd name="T34" fmla="*/ 1018 w 1022"/>
              <a:gd name="T35" fmla="*/ 778 h 886"/>
              <a:gd name="T36" fmla="*/ 965 w 1022"/>
              <a:gd name="T37" fmla="*/ 763 h 886"/>
              <a:gd name="T38" fmla="*/ 912 w 1022"/>
              <a:gd name="T39" fmla="*/ 797 h 886"/>
              <a:gd name="T40" fmla="*/ 866 w 1022"/>
              <a:gd name="T41" fmla="*/ 823 h 886"/>
              <a:gd name="T42" fmla="*/ 826 w 1022"/>
              <a:gd name="T43" fmla="*/ 854 h 886"/>
              <a:gd name="T44" fmla="*/ 794 w 1022"/>
              <a:gd name="T45" fmla="*/ 872 h 886"/>
              <a:gd name="T46" fmla="*/ 765 w 1022"/>
              <a:gd name="T47" fmla="*/ 865 h 886"/>
              <a:gd name="T48" fmla="*/ 718 w 1022"/>
              <a:gd name="T49" fmla="*/ 852 h 886"/>
              <a:gd name="T50" fmla="*/ 667 w 1022"/>
              <a:gd name="T51" fmla="*/ 818 h 886"/>
              <a:gd name="T52" fmla="*/ 575 w 1022"/>
              <a:gd name="T53" fmla="*/ 722 h 886"/>
              <a:gd name="T54" fmla="*/ 485 w 1022"/>
              <a:gd name="T55" fmla="*/ 744 h 886"/>
              <a:gd name="T56" fmla="*/ 445 w 1022"/>
              <a:gd name="T57" fmla="*/ 693 h 886"/>
              <a:gd name="T58" fmla="*/ 404 w 1022"/>
              <a:gd name="T59" fmla="*/ 727 h 886"/>
              <a:gd name="T60" fmla="*/ 370 w 1022"/>
              <a:gd name="T61" fmla="*/ 733 h 886"/>
              <a:gd name="T62" fmla="*/ 336 w 1022"/>
              <a:gd name="T63" fmla="*/ 721 h 886"/>
              <a:gd name="T64" fmla="*/ 313 w 1022"/>
              <a:gd name="T65" fmla="*/ 718 h 886"/>
              <a:gd name="T66" fmla="*/ 289 w 1022"/>
              <a:gd name="T67" fmla="*/ 714 h 886"/>
              <a:gd name="T68" fmla="*/ 254 w 1022"/>
              <a:gd name="T69" fmla="*/ 733 h 886"/>
              <a:gd name="T70" fmla="*/ 198 w 1022"/>
              <a:gd name="T71" fmla="*/ 727 h 886"/>
              <a:gd name="T72" fmla="*/ 163 w 1022"/>
              <a:gd name="T73" fmla="*/ 689 h 886"/>
              <a:gd name="T74" fmla="*/ 160 w 1022"/>
              <a:gd name="T75" fmla="*/ 661 h 886"/>
              <a:gd name="T76" fmla="*/ 188 w 1022"/>
              <a:gd name="T77" fmla="*/ 622 h 886"/>
              <a:gd name="T78" fmla="*/ 179 w 1022"/>
              <a:gd name="T79" fmla="*/ 572 h 886"/>
              <a:gd name="T80" fmla="*/ 169 w 1022"/>
              <a:gd name="T81" fmla="*/ 526 h 886"/>
              <a:gd name="T82" fmla="*/ 128 w 1022"/>
              <a:gd name="T83" fmla="*/ 529 h 886"/>
              <a:gd name="T84" fmla="*/ 81 w 1022"/>
              <a:gd name="T85" fmla="*/ 521 h 886"/>
              <a:gd name="T86" fmla="*/ 72 w 1022"/>
              <a:gd name="T87" fmla="*/ 484 h 886"/>
              <a:gd name="T88" fmla="*/ 42 w 1022"/>
              <a:gd name="T89" fmla="*/ 452 h 886"/>
              <a:gd name="T90" fmla="*/ 8 w 1022"/>
              <a:gd name="T91" fmla="*/ 401 h 886"/>
              <a:gd name="T92" fmla="*/ 26 w 1022"/>
              <a:gd name="T93" fmla="*/ 387 h 886"/>
              <a:gd name="T94" fmla="*/ 38 w 1022"/>
              <a:gd name="T95" fmla="*/ 333 h 886"/>
              <a:gd name="T96" fmla="*/ 41 w 1022"/>
              <a:gd name="T97" fmla="*/ 304 h 886"/>
              <a:gd name="T98" fmla="*/ 43 w 1022"/>
              <a:gd name="T99" fmla="*/ 255 h 886"/>
              <a:gd name="T100" fmla="*/ 105 w 1022"/>
              <a:gd name="T101" fmla="*/ 288 h 886"/>
              <a:gd name="T102" fmla="*/ 140 w 1022"/>
              <a:gd name="T103" fmla="*/ 263 h 886"/>
              <a:gd name="T104" fmla="*/ 187 w 1022"/>
              <a:gd name="T105" fmla="*/ 289 h 886"/>
              <a:gd name="T106" fmla="*/ 213 w 1022"/>
              <a:gd name="T107" fmla="*/ 310 h 886"/>
              <a:gd name="T108" fmla="*/ 243 w 1022"/>
              <a:gd name="T109" fmla="*/ 312 h 886"/>
              <a:gd name="T110" fmla="*/ 265 w 1022"/>
              <a:gd name="T111" fmla="*/ 277 h 886"/>
              <a:gd name="T112" fmla="*/ 301 w 1022"/>
              <a:gd name="T113" fmla="*/ 264 h 886"/>
              <a:gd name="T114" fmla="*/ 349 w 1022"/>
              <a:gd name="T115" fmla="*/ 284 h 886"/>
              <a:gd name="T116" fmla="*/ 394 w 1022"/>
              <a:gd name="T117" fmla="*/ 290 h 886"/>
              <a:gd name="T118" fmla="*/ 364 w 1022"/>
              <a:gd name="T119" fmla="*/ 229 h 886"/>
              <a:gd name="T120" fmla="*/ 364 w 1022"/>
              <a:gd name="T121" fmla="*/ 111 h 88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22" h="886">
                <a:moveTo>
                  <a:pt x="371" y="1"/>
                </a:moveTo>
                <a:lnTo>
                  <a:pt x="377" y="6"/>
                </a:lnTo>
                <a:lnTo>
                  <a:pt x="390" y="4"/>
                </a:lnTo>
                <a:lnTo>
                  <a:pt x="405" y="8"/>
                </a:lnTo>
                <a:lnTo>
                  <a:pt x="415" y="14"/>
                </a:lnTo>
                <a:lnTo>
                  <a:pt x="419" y="23"/>
                </a:lnTo>
                <a:lnTo>
                  <a:pt x="436" y="31"/>
                </a:lnTo>
                <a:lnTo>
                  <a:pt x="444" y="32"/>
                </a:lnTo>
                <a:lnTo>
                  <a:pt x="449" y="37"/>
                </a:lnTo>
                <a:lnTo>
                  <a:pt x="458" y="40"/>
                </a:lnTo>
                <a:lnTo>
                  <a:pt x="461" y="44"/>
                </a:lnTo>
                <a:lnTo>
                  <a:pt x="462" y="53"/>
                </a:lnTo>
                <a:lnTo>
                  <a:pt x="469" y="59"/>
                </a:lnTo>
                <a:lnTo>
                  <a:pt x="473" y="61"/>
                </a:lnTo>
                <a:lnTo>
                  <a:pt x="486" y="59"/>
                </a:lnTo>
                <a:lnTo>
                  <a:pt x="494" y="64"/>
                </a:lnTo>
                <a:lnTo>
                  <a:pt x="497" y="64"/>
                </a:lnTo>
                <a:lnTo>
                  <a:pt x="502" y="61"/>
                </a:lnTo>
                <a:lnTo>
                  <a:pt x="514" y="58"/>
                </a:lnTo>
                <a:lnTo>
                  <a:pt x="526" y="61"/>
                </a:lnTo>
                <a:lnTo>
                  <a:pt x="533" y="57"/>
                </a:lnTo>
                <a:lnTo>
                  <a:pt x="535" y="51"/>
                </a:lnTo>
                <a:lnTo>
                  <a:pt x="554" y="50"/>
                </a:lnTo>
                <a:lnTo>
                  <a:pt x="556" y="58"/>
                </a:lnTo>
                <a:lnTo>
                  <a:pt x="563" y="65"/>
                </a:lnTo>
                <a:lnTo>
                  <a:pt x="560" y="85"/>
                </a:lnTo>
                <a:lnTo>
                  <a:pt x="562" y="90"/>
                </a:lnTo>
                <a:lnTo>
                  <a:pt x="570" y="104"/>
                </a:lnTo>
                <a:lnTo>
                  <a:pt x="572" y="105"/>
                </a:lnTo>
                <a:lnTo>
                  <a:pt x="573" y="113"/>
                </a:lnTo>
                <a:lnTo>
                  <a:pt x="575" y="120"/>
                </a:lnTo>
                <a:lnTo>
                  <a:pt x="577" y="132"/>
                </a:lnTo>
                <a:lnTo>
                  <a:pt x="577" y="137"/>
                </a:lnTo>
                <a:lnTo>
                  <a:pt x="575" y="143"/>
                </a:lnTo>
                <a:lnTo>
                  <a:pt x="591" y="149"/>
                </a:lnTo>
                <a:lnTo>
                  <a:pt x="591" y="145"/>
                </a:lnTo>
                <a:lnTo>
                  <a:pt x="608" y="141"/>
                </a:lnTo>
                <a:lnTo>
                  <a:pt x="617" y="137"/>
                </a:lnTo>
                <a:lnTo>
                  <a:pt x="622" y="142"/>
                </a:lnTo>
                <a:lnTo>
                  <a:pt x="626" y="136"/>
                </a:lnTo>
                <a:lnTo>
                  <a:pt x="633" y="137"/>
                </a:lnTo>
                <a:lnTo>
                  <a:pt x="637" y="134"/>
                </a:lnTo>
                <a:lnTo>
                  <a:pt x="640" y="133"/>
                </a:lnTo>
                <a:lnTo>
                  <a:pt x="649" y="133"/>
                </a:lnTo>
                <a:lnTo>
                  <a:pt x="667" y="142"/>
                </a:lnTo>
                <a:lnTo>
                  <a:pt x="668" y="146"/>
                </a:lnTo>
                <a:lnTo>
                  <a:pt x="666" y="150"/>
                </a:lnTo>
                <a:lnTo>
                  <a:pt x="668" y="156"/>
                </a:lnTo>
                <a:lnTo>
                  <a:pt x="672" y="159"/>
                </a:lnTo>
                <a:lnTo>
                  <a:pt x="671" y="163"/>
                </a:lnTo>
                <a:lnTo>
                  <a:pt x="673" y="172"/>
                </a:lnTo>
                <a:lnTo>
                  <a:pt x="672" y="185"/>
                </a:lnTo>
                <a:lnTo>
                  <a:pt x="669" y="188"/>
                </a:lnTo>
                <a:lnTo>
                  <a:pt x="672" y="191"/>
                </a:lnTo>
                <a:lnTo>
                  <a:pt x="673" y="200"/>
                </a:lnTo>
                <a:lnTo>
                  <a:pt x="680" y="203"/>
                </a:lnTo>
                <a:lnTo>
                  <a:pt x="682" y="206"/>
                </a:lnTo>
                <a:lnTo>
                  <a:pt x="670" y="212"/>
                </a:lnTo>
                <a:lnTo>
                  <a:pt x="663" y="213"/>
                </a:lnTo>
                <a:lnTo>
                  <a:pt x="655" y="220"/>
                </a:lnTo>
                <a:lnTo>
                  <a:pt x="655" y="223"/>
                </a:lnTo>
                <a:lnTo>
                  <a:pt x="659" y="226"/>
                </a:lnTo>
                <a:lnTo>
                  <a:pt x="669" y="233"/>
                </a:lnTo>
                <a:lnTo>
                  <a:pt x="675" y="233"/>
                </a:lnTo>
                <a:lnTo>
                  <a:pt x="676" y="237"/>
                </a:lnTo>
                <a:lnTo>
                  <a:pt x="680" y="241"/>
                </a:lnTo>
                <a:lnTo>
                  <a:pt x="694" y="225"/>
                </a:lnTo>
                <a:lnTo>
                  <a:pt x="703" y="231"/>
                </a:lnTo>
                <a:lnTo>
                  <a:pt x="706" y="228"/>
                </a:lnTo>
                <a:lnTo>
                  <a:pt x="705" y="223"/>
                </a:lnTo>
                <a:lnTo>
                  <a:pt x="711" y="208"/>
                </a:lnTo>
                <a:lnTo>
                  <a:pt x="715" y="203"/>
                </a:lnTo>
                <a:lnTo>
                  <a:pt x="715" y="199"/>
                </a:lnTo>
                <a:lnTo>
                  <a:pt x="719" y="198"/>
                </a:lnTo>
                <a:lnTo>
                  <a:pt x="729" y="191"/>
                </a:lnTo>
                <a:lnTo>
                  <a:pt x="732" y="186"/>
                </a:lnTo>
                <a:lnTo>
                  <a:pt x="735" y="187"/>
                </a:lnTo>
                <a:lnTo>
                  <a:pt x="738" y="185"/>
                </a:lnTo>
                <a:lnTo>
                  <a:pt x="741" y="177"/>
                </a:lnTo>
                <a:lnTo>
                  <a:pt x="747" y="178"/>
                </a:lnTo>
                <a:lnTo>
                  <a:pt x="750" y="181"/>
                </a:lnTo>
                <a:lnTo>
                  <a:pt x="759" y="181"/>
                </a:lnTo>
                <a:lnTo>
                  <a:pt x="760" y="184"/>
                </a:lnTo>
                <a:lnTo>
                  <a:pt x="764" y="185"/>
                </a:lnTo>
                <a:lnTo>
                  <a:pt x="767" y="192"/>
                </a:lnTo>
                <a:lnTo>
                  <a:pt x="774" y="190"/>
                </a:lnTo>
                <a:lnTo>
                  <a:pt x="789" y="201"/>
                </a:lnTo>
                <a:lnTo>
                  <a:pt x="793" y="208"/>
                </a:lnTo>
                <a:lnTo>
                  <a:pt x="794" y="219"/>
                </a:lnTo>
                <a:lnTo>
                  <a:pt x="793" y="220"/>
                </a:lnTo>
                <a:lnTo>
                  <a:pt x="798" y="223"/>
                </a:lnTo>
                <a:lnTo>
                  <a:pt x="804" y="220"/>
                </a:lnTo>
                <a:lnTo>
                  <a:pt x="819" y="219"/>
                </a:lnTo>
                <a:lnTo>
                  <a:pt x="823" y="216"/>
                </a:lnTo>
                <a:lnTo>
                  <a:pt x="821" y="212"/>
                </a:lnTo>
                <a:lnTo>
                  <a:pt x="823" y="212"/>
                </a:lnTo>
                <a:lnTo>
                  <a:pt x="824" y="200"/>
                </a:lnTo>
                <a:lnTo>
                  <a:pt x="836" y="178"/>
                </a:lnTo>
                <a:lnTo>
                  <a:pt x="839" y="177"/>
                </a:lnTo>
                <a:lnTo>
                  <a:pt x="853" y="183"/>
                </a:lnTo>
                <a:lnTo>
                  <a:pt x="857" y="183"/>
                </a:lnTo>
                <a:lnTo>
                  <a:pt x="865" y="185"/>
                </a:lnTo>
                <a:lnTo>
                  <a:pt x="867" y="184"/>
                </a:lnTo>
                <a:lnTo>
                  <a:pt x="869" y="185"/>
                </a:lnTo>
                <a:lnTo>
                  <a:pt x="870" y="193"/>
                </a:lnTo>
                <a:lnTo>
                  <a:pt x="881" y="194"/>
                </a:lnTo>
                <a:lnTo>
                  <a:pt x="887" y="196"/>
                </a:lnTo>
                <a:lnTo>
                  <a:pt x="893" y="190"/>
                </a:lnTo>
                <a:lnTo>
                  <a:pt x="898" y="190"/>
                </a:lnTo>
                <a:lnTo>
                  <a:pt x="912" y="196"/>
                </a:lnTo>
                <a:lnTo>
                  <a:pt x="917" y="208"/>
                </a:lnTo>
                <a:lnTo>
                  <a:pt x="917" y="214"/>
                </a:lnTo>
                <a:lnTo>
                  <a:pt x="926" y="214"/>
                </a:lnTo>
                <a:lnTo>
                  <a:pt x="930" y="224"/>
                </a:lnTo>
                <a:lnTo>
                  <a:pt x="931" y="227"/>
                </a:lnTo>
                <a:lnTo>
                  <a:pt x="934" y="228"/>
                </a:lnTo>
                <a:lnTo>
                  <a:pt x="935" y="228"/>
                </a:lnTo>
                <a:lnTo>
                  <a:pt x="934" y="233"/>
                </a:lnTo>
                <a:lnTo>
                  <a:pt x="943" y="248"/>
                </a:lnTo>
                <a:lnTo>
                  <a:pt x="952" y="252"/>
                </a:lnTo>
                <a:lnTo>
                  <a:pt x="955" y="259"/>
                </a:lnTo>
                <a:lnTo>
                  <a:pt x="963" y="264"/>
                </a:lnTo>
                <a:lnTo>
                  <a:pt x="965" y="272"/>
                </a:lnTo>
                <a:lnTo>
                  <a:pt x="973" y="282"/>
                </a:lnTo>
                <a:lnTo>
                  <a:pt x="975" y="290"/>
                </a:lnTo>
                <a:lnTo>
                  <a:pt x="975" y="296"/>
                </a:lnTo>
                <a:lnTo>
                  <a:pt x="960" y="305"/>
                </a:lnTo>
                <a:lnTo>
                  <a:pt x="955" y="307"/>
                </a:lnTo>
                <a:lnTo>
                  <a:pt x="945" y="305"/>
                </a:lnTo>
                <a:lnTo>
                  <a:pt x="944" y="308"/>
                </a:lnTo>
                <a:lnTo>
                  <a:pt x="947" y="319"/>
                </a:lnTo>
                <a:lnTo>
                  <a:pt x="947" y="328"/>
                </a:lnTo>
                <a:lnTo>
                  <a:pt x="935" y="333"/>
                </a:lnTo>
                <a:lnTo>
                  <a:pt x="929" y="333"/>
                </a:lnTo>
                <a:lnTo>
                  <a:pt x="936" y="343"/>
                </a:lnTo>
                <a:lnTo>
                  <a:pt x="934" y="344"/>
                </a:lnTo>
                <a:lnTo>
                  <a:pt x="937" y="348"/>
                </a:lnTo>
                <a:lnTo>
                  <a:pt x="937" y="350"/>
                </a:lnTo>
                <a:lnTo>
                  <a:pt x="925" y="358"/>
                </a:lnTo>
                <a:lnTo>
                  <a:pt x="916" y="361"/>
                </a:lnTo>
                <a:lnTo>
                  <a:pt x="905" y="377"/>
                </a:lnTo>
                <a:lnTo>
                  <a:pt x="893" y="381"/>
                </a:lnTo>
                <a:lnTo>
                  <a:pt x="886" y="375"/>
                </a:lnTo>
                <a:lnTo>
                  <a:pt x="885" y="372"/>
                </a:lnTo>
                <a:lnTo>
                  <a:pt x="878" y="368"/>
                </a:lnTo>
                <a:lnTo>
                  <a:pt x="875" y="367"/>
                </a:lnTo>
                <a:lnTo>
                  <a:pt x="870" y="369"/>
                </a:lnTo>
                <a:lnTo>
                  <a:pt x="868" y="373"/>
                </a:lnTo>
                <a:lnTo>
                  <a:pt x="870" y="380"/>
                </a:lnTo>
                <a:lnTo>
                  <a:pt x="867" y="383"/>
                </a:lnTo>
                <a:lnTo>
                  <a:pt x="861" y="384"/>
                </a:lnTo>
                <a:lnTo>
                  <a:pt x="861" y="388"/>
                </a:lnTo>
                <a:lnTo>
                  <a:pt x="855" y="396"/>
                </a:lnTo>
                <a:lnTo>
                  <a:pt x="852" y="394"/>
                </a:lnTo>
                <a:lnTo>
                  <a:pt x="849" y="395"/>
                </a:lnTo>
                <a:lnTo>
                  <a:pt x="842" y="392"/>
                </a:lnTo>
                <a:lnTo>
                  <a:pt x="840" y="388"/>
                </a:lnTo>
                <a:lnTo>
                  <a:pt x="838" y="390"/>
                </a:lnTo>
                <a:lnTo>
                  <a:pt x="840" y="397"/>
                </a:lnTo>
                <a:lnTo>
                  <a:pt x="838" y="397"/>
                </a:lnTo>
                <a:lnTo>
                  <a:pt x="835" y="393"/>
                </a:lnTo>
                <a:lnTo>
                  <a:pt x="831" y="393"/>
                </a:lnTo>
                <a:lnTo>
                  <a:pt x="823" y="398"/>
                </a:lnTo>
                <a:lnTo>
                  <a:pt x="827" y="406"/>
                </a:lnTo>
                <a:lnTo>
                  <a:pt x="818" y="409"/>
                </a:lnTo>
                <a:lnTo>
                  <a:pt x="810" y="405"/>
                </a:lnTo>
                <a:lnTo>
                  <a:pt x="812" y="412"/>
                </a:lnTo>
                <a:lnTo>
                  <a:pt x="804" y="411"/>
                </a:lnTo>
                <a:lnTo>
                  <a:pt x="801" y="414"/>
                </a:lnTo>
                <a:lnTo>
                  <a:pt x="804" y="416"/>
                </a:lnTo>
                <a:lnTo>
                  <a:pt x="807" y="419"/>
                </a:lnTo>
                <a:lnTo>
                  <a:pt x="808" y="424"/>
                </a:lnTo>
                <a:lnTo>
                  <a:pt x="806" y="430"/>
                </a:lnTo>
                <a:lnTo>
                  <a:pt x="801" y="431"/>
                </a:lnTo>
                <a:lnTo>
                  <a:pt x="800" y="423"/>
                </a:lnTo>
                <a:lnTo>
                  <a:pt x="799" y="421"/>
                </a:lnTo>
                <a:lnTo>
                  <a:pt x="794" y="420"/>
                </a:lnTo>
                <a:lnTo>
                  <a:pt x="793" y="421"/>
                </a:lnTo>
                <a:lnTo>
                  <a:pt x="789" y="423"/>
                </a:lnTo>
                <a:lnTo>
                  <a:pt x="784" y="430"/>
                </a:lnTo>
                <a:lnTo>
                  <a:pt x="782" y="437"/>
                </a:lnTo>
                <a:lnTo>
                  <a:pt x="780" y="439"/>
                </a:lnTo>
                <a:lnTo>
                  <a:pt x="780" y="443"/>
                </a:lnTo>
                <a:lnTo>
                  <a:pt x="784" y="444"/>
                </a:lnTo>
                <a:lnTo>
                  <a:pt x="788" y="447"/>
                </a:lnTo>
                <a:lnTo>
                  <a:pt x="791" y="460"/>
                </a:lnTo>
                <a:lnTo>
                  <a:pt x="788" y="465"/>
                </a:lnTo>
                <a:lnTo>
                  <a:pt x="794" y="469"/>
                </a:lnTo>
                <a:lnTo>
                  <a:pt x="805" y="463"/>
                </a:lnTo>
                <a:lnTo>
                  <a:pt x="808" y="465"/>
                </a:lnTo>
                <a:lnTo>
                  <a:pt x="810" y="469"/>
                </a:lnTo>
                <a:lnTo>
                  <a:pt x="816" y="473"/>
                </a:lnTo>
                <a:lnTo>
                  <a:pt x="817" y="476"/>
                </a:lnTo>
                <a:lnTo>
                  <a:pt x="812" y="484"/>
                </a:lnTo>
                <a:lnTo>
                  <a:pt x="813" y="487"/>
                </a:lnTo>
                <a:lnTo>
                  <a:pt x="822" y="487"/>
                </a:lnTo>
                <a:lnTo>
                  <a:pt x="823" y="490"/>
                </a:lnTo>
                <a:lnTo>
                  <a:pt x="825" y="497"/>
                </a:lnTo>
                <a:lnTo>
                  <a:pt x="824" y="503"/>
                </a:lnTo>
                <a:lnTo>
                  <a:pt x="830" y="508"/>
                </a:lnTo>
                <a:lnTo>
                  <a:pt x="831" y="518"/>
                </a:lnTo>
                <a:lnTo>
                  <a:pt x="836" y="519"/>
                </a:lnTo>
                <a:lnTo>
                  <a:pt x="840" y="516"/>
                </a:lnTo>
                <a:lnTo>
                  <a:pt x="841" y="513"/>
                </a:lnTo>
                <a:lnTo>
                  <a:pt x="847" y="505"/>
                </a:lnTo>
                <a:lnTo>
                  <a:pt x="851" y="504"/>
                </a:lnTo>
                <a:lnTo>
                  <a:pt x="853" y="504"/>
                </a:lnTo>
                <a:lnTo>
                  <a:pt x="859" y="508"/>
                </a:lnTo>
                <a:lnTo>
                  <a:pt x="866" y="506"/>
                </a:lnTo>
                <a:lnTo>
                  <a:pt x="874" y="511"/>
                </a:lnTo>
                <a:lnTo>
                  <a:pt x="882" y="510"/>
                </a:lnTo>
                <a:lnTo>
                  <a:pt x="885" y="512"/>
                </a:lnTo>
                <a:lnTo>
                  <a:pt x="889" y="511"/>
                </a:lnTo>
                <a:lnTo>
                  <a:pt x="891" y="514"/>
                </a:lnTo>
                <a:lnTo>
                  <a:pt x="891" y="521"/>
                </a:lnTo>
                <a:lnTo>
                  <a:pt x="894" y="527"/>
                </a:lnTo>
                <a:lnTo>
                  <a:pt x="892" y="530"/>
                </a:lnTo>
                <a:lnTo>
                  <a:pt x="892" y="537"/>
                </a:lnTo>
                <a:lnTo>
                  <a:pt x="887" y="541"/>
                </a:lnTo>
                <a:lnTo>
                  <a:pt x="887" y="544"/>
                </a:lnTo>
                <a:lnTo>
                  <a:pt x="896" y="554"/>
                </a:lnTo>
                <a:lnTo>
                  <a:pt x="901" y="570"/>
                </a:lnTo>
                <a:lnTo>
                  <a:pt x="910" y="582"/>
                </a:lnTo>
                <a:lnTo>
                  <a:pt x="914" y="582"/>
                </a:lnTo>
                <a:lnTo>
                  <a:pt x="916" y="578"/>
                </a:lnTo>
                <a:lnTo>
                  <a:pt x="919" y="576"/>
                </a:lnTo>
                <a:lnTo>
                  <a:pt x="923" y="578"/>
                </a:lnTo>
                <a:lnTo>
                  <a:pt x="933" y="578"/>
                </a:lnTo>
                <a:lnTo>
                  <a:pt x="937" y="582"/>
                </a:lnTo>
                <a:lnTo>
                  <a:pt x="937" y="588"/>
                </a:lnTo>
                <a:lnTo>
                  <a:pt x="941" y="592"/>
                </a:lnTo>
                <a:lnTo>
                  <a:pt x="944" y="602"/>
                </a:lnTo>
                <a:lnTo>
                  <a:pt x="954" y="613"/>
                </a:lnTo>
                <a:lnTo>
                  <a:pt x="953" y="615"/>
                </a:lnTo>
                <a:lnTo>
                  <a:pt x="955" y="620"/>
                </a:lnTo>
                <a:lnTo>
                  <a:pt x="954" y="623"/>
                </a:lnTo>
                <a:lnTo>
                  <a:pt x="962" y="635"/>
                </a:lnTo>
                <a:lnTo>
                  <a:pt x="962" y="641"/>
                </a:lnTo>
                <a:lnTo>
                  <a:pt x="968" y="644"/>
                </a:lnTo>
                <a:lnTo>
                  <a:pt x="968" y="650"/>
                </a:lnTo>
                <a:lnTo>
                  <a:pt x="970" y="651"/>
                </a:lnTo>
                <a:lnTo>
                  <a:pt x="972" y="654"/>
                </a:lnTo>
                <a:lnTo>
                  <a:pt x="977" y="654"/>
                </a:lnTo>
                <a:lnTo>
                  <a:pt x="979" y="656"/>
                </a:lnTo>
                <a:lnTo>
                  <a:pt x="980" y="664"/>
                </a:lnTo>
                <a:lnTo>
                  <a:pt x="984" y="666"/>
                </a:lnTo>
                <a:lnTo>
                  <a:pt x="983" y="670"/>
                </a:lnTo>
                <a:lnTo>
                  <a:pt x="989" y="680"/>
                </a:lnTo>
                <a:lnTo>
                  <a:pt x="992" y="682"/>
                </a:lnTo>
                <a:lnTo>
                  <a:pt x="999" y="682"/>
                </a:lnTo>
                <a:lnTo>
                  <a:pt x="1000" y="687"/>
                </a:lnTo>
                <a:lnTo>
                  <a:pt x="1005" y="694"/>
                </a:lnTo>
                <a:lnTo>
                  <a:pt x="1007" y="700"/>
                </a:lnTo>
                <a:lnTo>
                  <a:pt x="1011" y="705"/>
                </a:lnTo>
                <a:lnTo>
                  <a:pt x="1008" y="710"/>
                </a:lnTo>
                <a:lnTo>
                  <a:pt x="1011" y="711"/>
                </a:lnTo>
                <a:lnTo>
                  <a:pt x="1012" y="718"/>
                </a:lnTo>
                <a:lnTo>
                  <a:pt x="1011" y="722"/>
                </a:lnTo>
                <a:lnTo>
                  <a:pt x="1008" y="723"/>
                </a:lnTo>
                <a:lnTo>
                  <a:pt x="1008" y="727"/>
                </a:lnTo>
                <a:lnTo>
                  <a:pt x="1006" y="731"/>
                </a:lnTo>
                <a:lnTo>
                  <a:pt x="1008" y="739"/>
                </a:lnTo>
                <a:lnTo>
                  <a:pt x="1007" y="743"/>
                </a:lnTo>
                <a:lnTo>
                  <a:pt x="1009" y="744"/>
                </a:lnTo>
                <a:lnTo>
                  <a:pt x="1011" y="749"/>
                </a:lnTo>
                <a:lnTo>
                  <a:pt x="1006" y="756"/>
                </a:lnTo>
                <a:lnTo>
                  <a:pt x="1006" y="759"/>
                </a:lnTo>
                <a:lnTo>
                  <a:pt x="1007" y="767"/>
                </a:lnTo>
                <a:lnTo>
                  <a:pt x="1017" y="774"/>
                </a:lnTo>
                <a:lnTo>
                  <a:pt x="1018" y="778"/>
                </a:lnTo>
                <a:lnTo>
                  <a:pt x="1022" y="781"/>
                </a:lnTo>
                <a:lnTo>
                  <a:pt x="1019" y="786"/>
                </a:lnTo>
                <a:lnTo>
                  <a:pt x="1020" y="789"/>
                </a:lnTo>
                <a:lnTo>
                  <a:pt x="1018" y="792"/>
                </a:lnTo>
                <a:lnTo>
                  <a:pt x="1013" y="795"/>
                </a:lnTo>
                <a:lnTo>
                  <a:pt x="1011" y="794"/>
                </a:lnTo>
                <a:lnTo>
                  <a:pt x="1009" y="796"/>
                </a:lnTo>
                <a:lnTo>
                  <a:pt x="990" y="781"/>
                </a:lnTo>
                <a:lnTo>
                  <a:pt x="987" y="783"/>
                </a:lnTo>
                <a:lnTo>
                  <a:pt x="984" y="782"/>
                </a:lnTo>
                <a:lnTo>
                  <a:pt x="981" y="777"/>
                </a:lnTo>
                <a:lnTo>
                  <a:pt x="978" y="778"/>
                </a:lnTo>
                <a:lnTo>
                  <a:pt x="977" y="768"/>
                </a:lnTo>
                <a:lnTo>
                  <a:pt x="967" y="762"/>
                </a:lnTo>
                <a:lnTo>
                  <a:pt x="965" y="763"/>
                </a:lnTo>
                <a:lnTo>
                  <a:pt x="961" y="759"/>
                </a:lnTo>
                <a:lnTo>
                  <a:pt x="959" y="760"/>
                </a:lnTo>
                <a:lnTo>
                  <a:pt x="954" y="759"/>
                </a:lnTo>
                <a:lnTo>
                  <a:pt x="947" y="762"/>
                </a:lnTo>
                <a:lnTo>
                  <a:pt x="944" y="785"/>
                </a:lnTo>
                <a:lnTo>
                  <a:pt x="940" y="789"/>
                </a:lnTo>
                <a:lnTo>
                  <a:pt x="932" y="792"/>
                </a:lnTo>
                <a:lnTo>
                  <a:pt x="930" y="794"/>
                </a:lnTo>
                <a:lnTo>
                  <a:pt x="927" y="794"/>
                </a:lnTo>
                <a:lnTo>
                  <a:pt x="924" y="799"/>
                </a:lnTo>
                <a:lnTo>
                  <a:pt x="924" y="798"/>
                </a:lnTo>
                <a:lnTo>
                  <a:pt x="914" y="797"/>
                </a:lnTo>
                <a:lnTo>
                  <a:pt x="914" y="794"/>
                </a:lnTo>
                <a:lnTo>
                  <a:pt x="913" y="794"/>
                </a:lnTo>
                <a:lnTo>
                  <a:pt x="912" y="797"/>
                </a:lnTo>
                <a:lnTo>
                  <a:pt x="904" y="799"/>
                </a:lnTo>
                <a:lnTo>
                  <a:pt x="909" y="801"/>
                </a:lnTo>
                <a:lnTo>
                  <a:pt x="908" y="805"/>
                </a:lnTo>
                <a:lnTo>
                  <a:pt x="904" y="806"/>
                </a:lnTo>
                <a:lnTo>
                  <a:pt x="900" y="801"/>
                </a:lnTo>
                <a:lnTo>
                  <a:pt x="897" y="803"/>
                </a:lnTo>
                <a:lnTo>
                  <a:pt x="895" y="803"/>
                </a:lnTo>
                <a:lnTo>
                  <a:pt x="894" y="806"/>
                </a:lnTo>
                <a:lnTo>
                  <a:pt x="891" y="806"/>
                </a:lnTo>
                <a:lnTo>
                  <a:pt x="892" y="809"/>
                </a:lnTo>
                <a:lnTo>
                  <a:pt x="888" y="808"/>
                </a:lnTo>
                <a:lnTo>
                  <a:pt x="887" y="806"/>
                </a:lnTo>
                <a:lnTo>
                  <a:pt x="882" y="805"/>
                </a:lnTo>
                <a:lnTo>
                  <a:pt x="881" y="809"/>
                </a:lnTo>
                <a:lnTo>
                  <a:pt x="866" y="823"/>
                </a:lnTo>
                <a:lnTo>
                  <a:pt x="854" y="820"/>
                </a:lnTo>
                <a:lnTo>
                  <a:pt x="850" y="821"/>
                </a:lnTo>
                <a:lnTo>
                  <a:pt x="850" y="824"/>
                </a:lnTo>
                <a:lnTo>
                  <a:pt x="843" y="827"/>
                </a:lnTo>
                <a:lnTo>
                  <a:pt x="839" y="832"/>
                </a:lnTo>
                <a:lnTo>
                  <a:pt x="840" y="838"/>
                </a:lnTo>
                <a:lnTo>
                  <a:pt x="842" y="838"/>
                </a:lnTo>
                <a:lnTo>
                  <a:pt x="844" y="842"/>
                </a:lnTo>
                <a:lnTo>
                  <a:pt x="851" y="847"/>
                </a:lnTo>
                <a:lnTo>
                  <a:pt x="843" y="850"/>
                </a:lnTo>
                <a:lnTo>
                  <a:pt x="841" y="853"/>
                </a:lnTo>
                <a:lnTo>
                  <a:pt x="836" y="853"/>
                </a:lnTo>
                <a:lnTo>
                  <a:pt x="832" y="857"/>
                </a:lnTo>
                <a:lnTo>
                  <a:pt x="828" y="853"/>
                </a:lnTo>
                <a:lnTo>
                  <a:pt x="826" y="854"/>
                </a:lnTo>
                <a:lnTo>
                  <a:pt x="821" y="855"/>
                </a:lnTo>
                <a:lnTo>
                  <a:pt x="821" y="860"/>
                </a:lnTo>
                <a:lnTo>
                  <a:pt x="819" y="862"/>
                </a:lnTo>
                <a:lnTo>
                  <a:pt x="818" y="861"/>
                </a:lnTo>
                <a:lnTo>
                  <a:pt x="819" y="865"/>
                </a:lnTo>
                <a:lnTo>
                  <a:pt x="824" y="869"/>
                </a:lnTo>
                <a:lnTo>
                  <a:pt x="826" y="874"/>
                </a:lnTo>
                <a:lnTo>
                  <a:pt x="828" y="876"/>
                </a:lnTo>
                <a:lnTo>
                  <a:pt x="828" y="886"/>
                </a:lnTo>
                <a:lnTo>
                  <a:pt x="808" y="879"/>
                </a:lnTo>
                <a:lnTo>
                  <a:pt x="806" y="875"/>
                </a:lnTo>
                <a:lnTo>
                  <a:pt x="801" y="873"/>
                </a:lnTo>
                <a:lnTo>
                  <a:pt x="799" y="873"/>
                </a:lnTo>
                <a:lnTo>
                  <a:pt x="793" y="870"/>
                </a:lnTo>
                <a:lnTo>
                  <a:pt x="794" y="872"/>
                </a:lnTo>
                <a:lnTo>
                  <a:pt x="793" y="874"/>
                </a:lnTo>
                <a:lnTo>
                  <a:pt x="793" y="876"/>
                </a:lnTo>
                <a:lnTo>
                  <a:pt x="787" y="873"/>
                </a:lnTo>
                <a:lnTo>
                  <a:pt x="786" y="875"/>
                </a:lnTo>
                <a:lnTo>
                  <a:pt x="784" y="875"/>
                </a:lnTo>
                <a:lnTo>
                  <a:pt x="780" y="875"/>
                </a:lnTo>
                <a:lnTo>
                  <a:pt x="768" y="877"/>
                </a:lnTo>
                <a:lnTo>
                  <a:pt x="769" y="872"/>
                </a:lnTo>
                <a:lnTo>
                  <a:pt x="767" y="870"/>
                </a:lnTo>
                <a:lnTo>
                  <a:pt x="772" y="865"/>
                </a:lnTo>
                <a:lnTo>
                  <a:pt x="771" y="864"/>
                </a:lnTo>
                <a:lnTo>
                  <a:pt x="766" y="863"/>
                </a:lnTo>
                <a:lnTo>
                  <a:pt x="766" y="862"/>
                </a:lnTo>
                <a:lnTo>
                  <a:pt x="764" y="863"/>
                </a:lnTo>
                <a:lnTo>
                  <a:pt x="765" y="865"/>
                </a:lnTo>
                <a:lnTo>
                  <a:pt x="763" y="868"/>
                </a:lnTo>
                <a:lnTo>
                  <a:pt x="764" y="871"/>
                </a:lnTo>
                <a:lnTo>
                  <a:pt x="755" y="875"/>
                </a:lnTo>
                <a:lnTo>
                  <a:pt x="750" y="871"/>
                </a:lnTo>
                <a:lnTo>
                  <a:pt x="747" y="873"/>
                </a:lnTo>
                <a:lnTo>
                  <a:pt x="742" y="872"/>
                </a:lnTo>
                <a:lnTo>
                  <a:pt x="739" y="875"/>
                </a:lnTo>
                <a:lnTo>
                  <a:pt x="733" y="874"/>
                </a:lnTo>
                <a:lnTo>
                  <a:pt x="731" y="877"/>
                </a:lnTo>
                <a:lnTo>
                  <a:pt x="728" y="872"/>
                </a:lnTo>
                <a:lnTo>
                  <a:pt x="726" y="868"/>
                </a:lnTo>
                <a:lnTo>
                  <a:pt x="728" y="866"/>
                </a:lnTo>
                <a:lnTo>
                  <a:pt x="726" y="866"/>
                </a:lnTo>
                <a:lnTo>
                  <a:pt x="722" y="862"/>
                </a:lnTo>
                <a:lnTo>
                  <a:pt x="718" y="852"/>
                </a:lnTo>
                <a:lnTo>
                  <a:pt x="716" y="852"/>
                </a:lnTo>
                <a:lnTo>
                  <a:pt x="714" y="850"/>
                </a:lnTo>
                <a:lnTo>
                  <a:pt x="711" y="852"/>
                </a:lnTo>
                <a:lnTo>
                  <a:pt x="710" y="849"/>
                </a:lnTo>
                <a:lnTo>
                  <a:pt x="707" y="850"/>
                </a:lnTo>
                <a:lnTo>
                  <a:pt x="706" y="850"/>
                </a:lnTo>
                <a:lnTo>
                  <a:pt x="700" y="840"/>
                </a:lnTo>
                <a:lnTo>
                  <a:pt x="697" y="842"/>
                </a:lnTo>
                <a:lnTo>
                  <a:pt x="697" y="846"/>
                </a:lnTo>
                <a:lnTo>
                  <a:pt x="693" y="844"/>
                </a:lnTo>
                <a:lnTo>
                  <a:pt x="686" y="838"/>
                </a:lnTo>
                <a:lnTo>
                  <a:pt x="683" y="827"/>
                </a:lnTo>
                <a:lnTo>
                  <a:pt x="676" y="819"/>
                </a:lnTo>
                <a:lnTo>
                  <a:pt x="669" y="820"/>
                </a:lnTo>
                <a:lnTo>
                  <a:pt x="667" y="818"/>
                </a:lnTo>
                <a:lnTo>
                  <a:pt x="663" y="818"/>
                </a:lnTo>
                <a:lnTo>
                  <a:pt x="662" y="815"/>
                </a:lnTo>
                <a:lnTo>
                  <a:pt x="654" y="814"/>
                </a:lnTo>
                <a:lnTo>
                  <a:pt x="651" y="814"/>
                </a:lnTo>
                <a:lnTo>
                  <a:pt x="649" y="811"/>
                </a:lnTo>
                <a:lnTo>
                  <a:pt x="650" y="803"/>
                </a:lnTo>
                <a:lnTo>
                  <a:pt x="646" y="785"/>
                </a:lnTo>
                <a:lnTo>
                  <a:pt x="640" y="783"/>
                </a:lnTo>
                <a:lnTo>
                  <a:pt x="608" y="779"/>
                </a:lnTo>
                <a:lnTo>
                  <a:pt x="611" y="755"/>
                </a:lnTo>
                <a:lnTo>
                  <a:pt x="612" y="744"/>
                </a:lnTo>
                <a:lnTo>
                  <a:pt x="598" y="740"/>
                </a:lnTo>
                <a:lnTo>
                  <a:pt x="600" y="728"/>
                </a:lnTo>
                <a:lnTo>
                  <a:pt x="580" y="726"/>
                </a:lnTo>
                <a:lnTo>
                  <a:pt x="575" y="722"/>
                </a:lnTo>
                <a:lnTo>
                  <a:pt x="571" y="722"/>
                </a:lnTo>
                <a:lnTo>
                  <a:pt x="570" y="718"/>
                </a:lnTo>
                <a:lnTo>
                  <a:pt x="565" y="721"/>
                </a:lnTo>
                <a:lnTo>
                  <a:pt x="553" y="709"/>
                </a:lnTo>
                <a:lnTo>
                  <a:pt x="549" y="707"/>
                </a:lnTo>
                <a:lnTo>
                  <a:pt x="548" y="713"/>
                </a:lnTo>
                <a:lnTo>
                  <a:pt x="547" y="715"/>
                </a:lnTo>
                <a:lnTo>
                  <a:pt x="527" y="713"/>
                </a:lnTo>
                <a:lnTo>
                  <a:pt x="524" y="731"/>
                </a:lnTo>
                <a:lnTo>
                  <a:pt x="512" y="729"/>
                </a:lnTo>
                <a:lnTo>
                  <a:pt x="500" y="727"/>
                </a:lnTo>
                <a:lnTo>
                  <a:pt x="499" y="736"/>
                </a:lnTo>
                <a:lnTo>
                  <a:pt x="489" y="739"/>
                </a:lnTo>
                <a:lnTo>
                  <a:pt x="489" y="743"/>
                </a:lnTo>
                <a:lnTo>
                  <a:pt x="485" y="744"/>
                </a:lnTo>
                <a:lnTo>
                  <a:pt x="485" y="740"/>
                </a:lnTo>
                <a:lnTo>
                  <a:pt x="473" y="738"/>
                </a:lnTo>
                <a:lnTo>
                  <a:pt x="471" y="738"/>
                </a:lnTo>
                <a:lnTo>
                  <a:pt x="471" y="735"/>
                </a:lnTo>
                <a:lnTo>
                  <a:pt x="465" y="731"/>
                </a:lnTo>
                <a:lnTo>
                  <a:pt x="464" y="727"/>
                </a:lnTo>
                <a:lnTo>
                  <a:pt x="466" y="718"/>
                </a:lnTo>
                <a:lnTo>
                  <a:pt x="471" y="710"/>
                </a:lnTo>
                <a:lnTo>
                  <a:pt x="465" y="707"/>
                </a:lnTo>
                <a:lnTo>
                  <a:pt x="467" y="704"/>
                </a:lnTo>
                <a:lnTo>
                  <a:pt x="467" y="700"/>
                </a:lnTo>
                <a:lnTo>
                  <a:pt x="457" y="698"/>
                </a:lnTo>
                <a:lnTo>
                  <a:pt x="454" y="694"/>
                </a:lnTo>
                <a:lnTo>
                  <a:pt x="449" y="691"/>
                </a:lnTo>
                <a:lnTo>
                  <a:pt x="445" y="693"/>
                </a:lnTo>
                <a:lnTo>
                  <a:pt x="441" y="699"/>
                </a:lnTo>
                <a:lnTo>
                  <a:pt x="433" y="697"/>
                </a:lnTo>
                <a:lnTo>
                  <a:pt x="431" y="701"/>
                </a:lnTo>
                <a:lnTo>
                  <a:pt x="425" y="700"/>
                </a:lnTo>
                <a:lnTo>
                  <a:pt x="426" y="702"/>
                </a:lnTo>
                <a:lnTo>
                  <a:pt x="421" y="704"/>
                </a:lnTo>
                <a:lnTo>
                  <a:pt x="420" y="711"/>
                </a:lnTo>
                <a:lnTo>
                  <a:pt x="423" y="712"/>
                </a:lnTo>
                <a:lnTo>
                  <a:pt x="419" y="723"/>
                </a:lnTo>
                <a:lnTo>
                  <a:pt x="418" y="725"/>
                </a:lnTo>
                <a:lnTo>
                  <a:pt x="415" y="725"/>
                </a:lnTo>
                <a:lnTo>
                  <a:pt x="414" y="727"/>
                </a:lnTo>
                <a:lnTo>
                  <a:pt x="412" y="724"/>
                </a:lnTo>
                <a:lnTo>
                  <a:pt x="408" y="732"/>
                </a:lnTo>
                <a:lnTo>
                  <a:pt x="404" y="727"/>
                </a:lnTo>
                <a:lnTo>
                  <a:pt x="400" y="726"/>
                </a:lnTo>
                <a:lnTo>
                  <a:pt x="397" y="728"/>
                </a:lnTo>
                <a:lnTo>
                  <a:pt x="397" y="725"/>
                </a:lnTo>
                <a:lnTo>
                  <a:pt x="394" y="724"/>
                </a:lnTo>
                <a:lnTo>
                  <a:pt x="392" y="726"/>
                </a:lnTo>
                <a:lnTo>
                  <a:pt x="389" y="726"/>
                </a:lnTo>
                <a:lnTo>
                  <a:pt x="385" y="731"/>
                </a:lnTo>
                <a:lnTo>
                  <a:pt x="384" y="732"/>
                </a:lnTo>
                <a:lnTo>
                  <a:pt x="383" y="736"/>
                </a:lnTo>
                <a:lnTo>
                  <a:pt x="379" y="738"/>
                </a:lnTo>
                <a:lnTo>
                  <a:pt x="377" y="735"/>
                </a:lnTo>
                <a:lnTo>
                  <a:pt x="374" y="735"/>
                </a:lnTo>
                <a:lnTo>
                  <a:pt x="372" y="737"/>
                </a:lnTo>
                <a:lnTo>
                  <a:pt x="370" y="735"/>
                </a:lnTo>
                <a:lnTo>
                  <a:pt x="370" y="733"/>
                </a:lnTo>
                <a:lnTo>
                  <a:pt x="365" y="731"/>
                </a:lnTo>
                <a:lnTo>
                  <a:pt x="365" y="728"/>
                </a:lnTo>
                <a:lnTo>
                  <a:pt x="355" y="723"/>
                </a:lnTo>
                <a:lnTo>
                  <a:pt x="355" y="720"/>
                </a:lnTo>
                <a:lnTo>
                  <a:pt x="353" y="718"/>
                </a:lnTo>
                <a:lnTo>
                  <a:pt x="351" y="726"/>
                </a:lnTo>
                <a:lnTo>
                  <a:pt x="347" y="724"/>
                </a:lnTo>
                <a:lnTo>
                  <a:pt x="346" y="725"/>
                </a:lnTo>
                <a:lnTo>
                  <a:pt x="342" y="722"/>
                </a:lnTo>
                <a:lnTo>
                  <a:pt x="338" y="722"/>
                </a:lnTo>
                <a:lnTo>
                  <a:pt x="337" y="721"/>
                </a:lnTo>
                <a:lnTo>
                  <a:pt x="339" y="722"/>
                </a:lnTo>
                <a:lnTo>
                  <a:pt x="339" y="720"/>
                </a:lnTo>
                <a:lnTo>
                  <a:pt x="337" y="720"/>
                </a:lnTo>
                <a:lnTo>
                  <a:pt x="336" y="721"/>
                </a:lnTo>
                <a:lnTo>
                  <a:pt x="331" y="718"/>
                </a:lnTo>
                <a:lnTo>
                  <a:pt x="330" y="718"/>
                </a:lnTo>
                <a:lnTo>
                  <a:pt x="330" y="720"/>
                </a:lnTo>
                <a:lnTo>
                  <a:pt x="326" y="720"/>
                </a:lnTo>
                <a:lnTo>
                  <a:pt x="325" y="718"/>
                </a:lnTo>
                <a:lnTo>
                  <a:pt x="321" y="718"/>
                </a:lnTo>
                <a:lnTo>
                  <a:pt x="320" y="717"/>
                </a:lnTo>
                <a:lnTo>
                  <a:pt x="318" y="718"/>
                </a:lnTo>
                <a:lnTo>
                  <a:pt x="318" y="715"/>
                </a:lnTo>
                <a:lnTo>
                  <a:pt x="316" y="716"/>
                </a:lnTo>
                <a:lnTo>
                  <a:pt x="317" y="721"/>
                </a:lnTo>
                <a:lnTo>
                  <a:pt x="319" y="721"/>
                </a:lnTo>
                <a:lnTo>
                  <a:pt x="318" y="722"/>
                </a:lnTo>
                <a:lnTo>
                  <a:pt x="315" y="722"/>
                </a:lnTo>
                <a:lnTo>
                  <a:pt x="313" y="718"/>
                </a:lnTo>
                <a:lnTo>
                  <a:pt x="311" y="719"/>
                </a:lnTo>
                <a:lnTo>
                  <a:pt x="311" y="721"/>
                </a:lnTo>
                <a:lnTo>
                  <a:pt x="309" y="721"/>
                </a:lnTo>
                <a:lnTo>
                  <a:pt x="307" y="720"/>
                </a:lnTo>
                <a:lnTo>
                  <a:pt x="308" y="717"/>
                </a:lnTo>
                <a:lnTo>
                  <a:pt x="305" y="717"/>
                </a:lnTo>
                <a:lnTo>
                  <a:pt x="307" y="705"/>
                </a:lnTo>
                <a:lnTo>
                  <a:pt x="298" y="701"/>
                </a:lnTo>
                <a:lnTo>
                  <a:pt x="296" y="701"/>
                </a:lnTo>
                <a:lnTo>
                  <a:pt x="295" y="705"/>
                </a:lnTo>
                <a:lnTo>
                  <a:pt x="298" y="709"/>
                </a:lnTo>
                <a:lnTo>
                  <a:pt x="293" y="710"/>
                </a:lnTo>
                <a:lnTo>
                  <a:pt x="292" y="709"/>
                </a:lnTo>
                <a:lnTo>
                  <a:pt x="289" y="711"/>
                </a:lnTo>
                <a:lnTo>
                  <a:pt x="289" y="714"/>
                </a:lnTo>
                <a:lnTo>
                  <a:pt x="284" y="717"/>
                </a:lnTo>
                <a:lnTo>
                  <a:pt x="282" y="714"/>
                </a:lnTo>
                <a:lnTo>
                  <a:pt x="281" y="710"/>
                </a:lnTo>
                <a:lnTo>
                  <a:pt x="280" y="712"/>
                </a:lnTo>
                <a:lnTo>
                  <a:pt x="278" y="709"/>
                </a:lnTo>
                <a:lnTo>
                  <a:pt x="274" y="709"/>
                </a:lnTo>
                <a:lnTo>
                  <a:pt x="263" y="713"/>
                </a:lnTo>
                <a:lnTo>
                  <a:pt x="262" y="714"/>
                </a:lnTo>
                <a:lnTo>
                  <a:pt x="259" y="723"/>
                </a:lnTo>
                <a:lnTo>
                  <a:pt x="259" y="726"/>
                </a:lnTo>
                <a:lnTo>
                  <a:pt x="261" y="726"/>
                </a:lnTo>
                <a:lnTo>
                  <a:pt x="262" y="732"/>
                </a:lnTo>
                <a:lnTo>
                  <a:pt x="260" y="734"/>
                </a:lnTo>
                <a:lnTo>
                  <a:pt x="256" y="730"/>
                </a:lnTo>
                <a:lnTo>
                  <a:pt x="254" y="733"/>
                </a:lnTo>
                <a:lnTo>
                  <a:pt x="249" y="735"/>
                </a:lnTo>
                <a:lnTo>
                  <a:pt x="249" y="737"/>
                </a:lnTo>
                <a:lnTo>
                  <a:pt x="247" y="736"/>
                </a:lnTo>
                <a:lnTo>
                  <a:pt x="236" y="734"/>
                </a:lnTo>
                <a:lnTo>
                  <a:pt x="236" y="738"/>
                </a:lnTo>
                <a:lnTo>
                  <a:pt x="239" y="739"/>
                </a:lnTo>
                <a:lnTo>
                  <a:pt x="236" y="740"/>
                </a:lnTo>
                <a:lnTo>
                  <a:pt x="232" y="738"/>
                </a:lnTo>
                <a:lnTo>
                  <a:pt x="231" y="740"/>
                </a:lnTo>
                <a:lnTo>
                  <a:pt x="227" y="743"/>
                </a:lnTo>
                <a:lnTo>
                  <a:pt x="225" y="743"/>
                </a:lnTo>
                <a:lnTo>
                  <a:pt x="220" y="748"/>
                </a:lnTo>
                <a:lnTo>
                  <a:pt x="208" y="751"/>
                </a:lnTo>
                <a:lnTo>
                  <a:pt x="199" y="733"/>
                </a:lnTo>
                <a:lnTo>
                  <a:pt x="198" y="727"/>
                </a:lnTo>
                <a:lnTo>
                  <a:pt x="209" y="718"/>
                </a:lnTo>
                <a:lnTo>
                  <a:pt x="203" y="716"/>
                </a:lnTo>
                <a:lnTo>
                  <a:pt x="204" y="715"/>
                </a:lnTo>
                <a:lnTo>
                  <a:pt x="203" y="713"/>
                </a:lnTo>
                <a:lnTo>
                  <a:pt x="201" y="715"/>
                </a:lnTo>
                <a:lnTo>
                  <a:pt x="194" y="712"/>
                </a:lnTo>
                <a:lnTo>
                  <a:pt x="184" y="702"/>
                </a:lnTo>
                <a:lnTo>
                  <a:pt x="186" y="699"/>
                </a:lnTo>
                <a:lnTo>
                  <a:pt x="183" y="700"/>
                </a:lnTo>
                <a:lnTo>
                  <a:pt x="179" y="696"/>
                </a:lnTo>
                <a:lnTo>
                  <a:pt x="180" y="699"/>
                </a:lnTo>
                <a:lnTo>
                  <a:pt x="178" y="703"/>
                </a:lnTo>
                <a:lnTo>
                  <a:pt x="171" y="699"/>
                </a:lnTo>
                <a:lnTo>
                  <a:pt x="169" y="696"/>
                </a:lnTo>
                <a:lnTo>
                  <a:pt x="163" y="689"/>
                </a:lnTo>
                <a:lnTo>
                  <a:pt x="153" y="690"/>
                </a:lnTo>
                <a:lnTo>
                  <a:pt x="141" y="687"/>
                </a:lnTo>
                <a:lnTo>
                  <a:pt x="141" y="686"/>
                </a:lnTo>
                <a:lnTo>
                  <a:pt x="149" y="683"/>
                </a:lnTo>
                <a:lnTo>
                  <a:pt x="161" y="676"/>
                </a:lnTo>
                <a:lnTo>
                  <a:pt x="161" y="674"/>
                </a:lnTo>
                <a:lnTo>
                  <a:pt x="153" y="669"/>
                </a:lnTo>
                <a:lnTo>
                  <a:pt x="149" y="667"/>
                </a:lnTo>
                <a:lnTo>
                  <a:pt x="150" y="663"/>
                </a:lnTo>
                <a:lnTo>
                  <a:pt x="152" y="664"/>
                </a:lnTo>
                <a:lnTo>
                  <a:pt x="153" y="665"/>
                </a:lnTo>
                <a:lnTo>
                  <a:pt x="156" y="665"/>
                </a:lnTo>
                <a:lnTo>
                  <a:pt x="156" y="661"/>
                </a:lnTo>
                <a:lnTo>
                  <a:pt x="158" y="658"/>
                </a:lnTo>
                <a:lnTo>
                  <a:pt x="160" y="661"/>
                </a:lnTo>
                <a:lnTo>
                  <a:pt x="161" y="656"/>
                </a:lnTo>
                <a:lnTo>
                  <a:pt x="166" y="658"/>
                </a:lnTo>
                <a:lnTo>
                  <a:pt x="168" y="652"/>
                </a:lnTo>
                <a:lnTo>
                  <a:pt x="172" y="651"/>
                </a:lnTo>
                <a:lnTo>
                  <a:pt x="173" y="648"/>
                </a:lnTo>
                <a:lnTo>
                  <a:pt x="175" y="649"/>
                </a:lnTo>
                <a:lnTo>
                  <a:pt x="175" y="645"/>
                </a:lnTo>
                <a:lnTo>
                  <a:pt x="178" y="644"/>
                </a:lnTo>
                <a:lnTo>
                  <a:pt x="176" y="642"/>
                </a:lnTo>
                <a:lnTo>
                  <a:pt x="175" y="640"/>
                </a:lnTo>
                <a:lnTo>
                  <a:pt x="177" y="637"/>
                </a:lnTo>
                <a:lnTo>
                  <a:pt x="179" y="639"/>
                </a:lnTo>
                <a:lnTo>
                  <a:pt x="182" y="634"/>
                </a:lnTo>
                <a:lnTo>
                  <a:pt x="182" y="628"/>
                </a:lnTo>
                <a:lnTo>
                  <a:pt x="188" y="622"/>
                </a:lnTo>
                <a:lnTo>
                  <a:pt x="181" y="624"/>
                </a:lnTo>
                <a:lnTo>
                  <a:pt x="184" y="621"/>
                </a:lnTo>
                <a:lnTo>
                  <a:pt x="182" y="619"/>
                </a:lnTo>
                <a:lnTo>
                  <a:pt x="183" y="616"/>
                </a:lnTo>
                <a:lnTo>
                  <a:pt x="180" y="617"/>
                </a:lnTo>
                <a:lnTo>
                  <a:pt x="182" y="610"/>
                </a:lnTo>
                <a:lnTo>
                  <a:pt x="175" y="606"/>
                </a:lnTo>
                <a:lnTo>
                  <a:pt x="174" y="607"/>
                </a:lnTo>
                <a:lnTo>
                  <a:pt x="174" y="600"/>
                </a:lnTo>
                <a:lnTo>
                  <a:pt x="169" y="598"/>
                </a:lnTo>
                <a:lnTo>
                  <a:pt x="172" y="591"/>
                </a:lnTo>
                <a:lnTo>
                  <a:pt x="172" y="577"/>
                </a:lnTo>
                <a:lnTo>
                  <a:pt x="170" y="575"/>
                </a:lnTo>
                <a:lnTo>
                  <a:pt x="173" y="572"/>
                </a:lnTo>
                <a:lnTo>
                  <a:pt x="179" y="572"/>
                </a:lnTo>
                <a:lnTo>
                  <a:pt x="182" y="568"/>
                </a:lnTo>
                <a:lnTo>
                  <a:pt x="180" y="563"/>
                </a:lnTo>
                <a:lnTo>
                  <a:pt x="177" y="561"/>
                </a:lnTo>
                <a:lnTo>
                  <a:pt x="179" y="556"/>
                </a:lnTo>
                <a:lnTo>
                  <a:pt x="178" y="547"/>
                </a:lnTo>
                <a:lnTo>
                  <a:pt x="180" y="547"/>
                </a:lnTo>
                <a:lnTo>
                  <a:pt x="180" y="545"/>
                </a:lnTo>
                <a:lnTo>
                  <a:pt x="178" y="541"/>
                </a:lnTo>
                <a:lnTo>
                  <a:pt x="182" y="537"/>
                </a:lnTo>
                <a:lnTo>
                  <a:pt x="181" y="534"/>
                </a:lnTo>
                <a:lnTo>
                  <a:pt x="176" y="533"/>
                </a:lnTo>
                <a:lnTo>
                  <a:pt x="176" y="532"/>
                </a:lnTo>
                <a:lnTo>
                  <a:pt x="173" y="529"/>
                </a:lnTo>
                <a:lnTo>
                  <a:pt x="169" y="529"/>
                </a:lnTo>
                <a:lnTo>
                  <a:pt x="169" y="526"/>
                </a:lnTo>
                <a:lnTo>
                  <a:pt x="166" y="528"/>
                </a:lnTo>
                <a:lnTo>
                  <a:pt x="166" y="518"/>
                </a:lnTo>
                <a:lnTo>
                  <a:pt x="164" y="519"/>
                </a:lnTo>
                <a:lnTo>
                  <a:pt x="164" y="516"/>
                </a:lnTo>
                <a:lnTo>
                  <a:pt x="162" y="519"/>
                </a:lnTo>
                <a:lnTo>
                  <a:pt x="158" y="520"/>
                </a:lnTo>
                <a:lnTo>
                  <a:pt x="158" y="521"/>
                </a:lnTo>
                <a:lnTo>
                  <a:pt x="152" y="520"/>
                </a:lnTo>
                <a:lnTo>
                  <a:pt x="147" y="524"/>
                </a:lnTo>
                <a:lnTo>
                  <a:pt x="140" y="522"/>
                </a:lnTo>
                <a:lnTo>
                  <a:pt x="137" y="529"/>
                </a:lnTo>
                <a:lnTo>
                  <a:pt x="131" y="532"/>
                </a:lnTo>
                <a:lnTo>
                  <a:pt x="129" y="533"/>
                </a:lnTo>
                <a:lnTo>
                  <a:pt x="127" y="530"/>
                </a:lnTo>
                <a:lnTo>
                  <a:pt x="128" y="529"/>
                </a:lnTo>
                <a:lnTo>
                  <a:pt x="122" y="524"/>
                </a:lnTo>
                <a:lnTo>
                  <a:pt x="116" y="521"/>
                </a:lnTo>
                <a:lnTo>
                  <a:pt x="114" y="522"/>
                </a:lnTo>
                <a:lnTo>
                  <a:pt x="110" y="519"/>
                </a:lnTo>
                <a:lnTo>
                  <a:pt x="108" y="521"/>
                </a:lnTo>
                <a:lnTo>
                  <a:pt x="108" y="519"/>
                </a:lnTo>
                <a:lnTo>
                  <a:pt x="104" y="517"/>
                </a:lnTo>
                <a:lnTo>
                  <a:pt x="103" y="515"/>
                </a:lnTo>
                <a:lnTo>
                  <a:pt x="102" y="513"/>
                </a:lnTo>
                <a:lnTo>
                  <a:pt x="98" y="513"/>
                </a:lnTo>
                <a:lnTo>
                  <a:pt x="94" y="517"/>
                </a:lnTo>
                <a:lnTo>
                  <a:pt x="84" y="517"/>
                </a:lnTo>
                <a:lnTo>
                  <a:pt x="84" y="519"/>
                </a:lnTo>
                <a:lnTo>
                  <a:pt x="82" y="519"/>
                </a:lnTo>
                <a:lnTo>
                  <a:pt x="81" y="521"/>
                </a:lnTo>
                <a:lnTo>
                  <a:pt x="78" y="519"/>
                </a:lnTo>
                <a:lnTo>
                  <a:pt x="79" y="516"/>
                </a:lnTo>
                <a:lnTo>
                  <a:pt x="77" y="516"/>
                </a:lnTo>
                <a:lnTo>
                  <a:pt x="76" y="519"/>
                </a:lnTo>
                <a:lnTo>
                  <a:pt x="74" y="517"/>
                </a:lnTo>
                <a:lnTo>
                  <a:pt x="74" y="515"/>
                </a:lnTo>
                <a:lnTo>
                  <a:pt x="64" y="508"/>
                </a:lnTo>
                <a:lnTo>
                  <a:pt x="61" y="505"/>
                </a:lnTo>
                <a:lnTo>
                  <a:pt x="64" y="500"/>
                </a:lnTo>
                <a:lnTo>
                  <a:pt x="64" y="495"/>
                </a:lnTo>
                <a:lnTo>
                  <a:pt x="61" y="493"/>
                </a:lnTo>
                <a:lnTo>
                  <a:pt x="61" y="490"/>
                </a:lnTo>
                <a:lnTo>
                  <a:pt x="67" y="486"/>
                </a:lnTo>
                <a:lnTo>
                  <a:pt x="70" y="487"/>
                </a:lnTo>
                <a:lnTo>
                  <a:pt x="72" y="484"/>
                </a:lnTo>
                <a:lnTo>
                  <a:pt x="68" y="479"/>
                </a:lnTo>
                <a:lnTo>
                  <a:pt x="64" y="479"/>
                </a:lnTo>
                <a:lnTo>
                  <a:pt x="63" y="476"/>
                </a:lnTo>
                <a:lnTo>
                  <a:pt x="61" y="475"/>
                </a:lnTo>
                <a:lnTo>
                  <a:pt x="57" y="469"/>
                </a:lnTo>
                <a:lnTo>
                  <a:pt x="58" y="469"/>
                </a:lnTo>
                <a:lnTo>
                  <a:pt x="56" y="466"/>
                </a:lnTo>
                <a:lnTo>
                  <a:pt x="51" y="470"/>
                </a:lnTo>
                <a:lnTo>
                  <a:pt x="48" y="469"/>
                </a:lnTo>
                <a:lnTo>
                  <a:pt x="49" y="461"/>
                </a:lnTo>
                <a:lnTo>
                  <a:pt x="52" y="462"/>
                </a:lnTo>
                <a:lnTo>
                  <a:pt x="54" y="460"/>
                </a:lnTo>
                <a:lnTo>
                  <a:pt x="54" y="458"/>
                </a:lnTo>
                <a:lnTo>
                  <a:pt x="52" y="457"/>
                </a:lnTo>
                <a:lnTo>
                  <a:pt x="42" y="452"/>
                </a:lnTo>
                <a:lnTo>
                  <a:pt x="39" y="447"/>
                </a:lnTo>
                <a:lnTo>
                  <a:pt x="33" y="454"/>
                </a:lnTo>
                <a:lnTo>
                  <a:pt x="30" y="455"/>
                </a:lnTo>
                <a:lnTo>
                  <a:pt x="24" y="452"/>
                </a:lnTo>
                <a:lnTo>
                  <a:pt x="17" y="447"/>
                </a:lnTo>
                <a:lnTo>
                  <a:pt x="13" y="444"/>
                </a:lnTo>
                <a:lnTo>
                  <a:pt x="12" y="440"/>
                </a:lnTo>
                <a:lnTo>
                  <a:pt x="9" y="430"/>
                </a:lnTo>
                <a:lnTo>
                  <a:pt x="15" y="426"/>
                </a:lnTo>
                <a:lnTo>
                  <a:pt x="17" y="425"/>
                </a:lnTo>
                <a:lnTo>
                  <a:pt x="12" y="422"/>
                </a:lnTo>
                <a:lnTo>
                  <a:pt x="8" y="421"/>
                </a:lnTo>
                <a:lnTo>
                  <a:pt x="5" y="415"/>
                </a:lnTo>
                <a:lnTo>
                  <a:pt x="0" y="410"/>
                </a:lnTo>
                <a:lnTo>
                  <a:pt x="8" y="401"/>
                </a:lnTo>
                <a:lnTo>
                  <a:pt x="11" y="396"/>
                </a:lnTo>
                <a:lnTo>
                  <a:pt x="15" y="399"/>
                </a:lnTo>
                <a:lnTo>
                  <a:pt x="16" y="398"/>
                </a:lnTo>
                <a:lnTo>
                  <a:pt x="20" y="400"/>
                </a:lnTo>
                <a:lnTo>
                  <a:pt x="20" y="399"/>
                </a:lnTo>
                <a:lnTo>
                  <a:pt x="22" y="399"/>
                </a:lnTo>
                <a:lnTo>
                  <a:pt x="21" y="401"/>
                </a:lnTo>
                <a:lnTo>
                  <a:pt x="24" y="401"/>
                </a:lnTo>
                <a:lnTo>
                  <a:pt x="25" y="399"/>
                </a:lnTo>
                <a:lnTo>
                  <a:pt x="29" y="399"/>
                </a:lnTo>
                <a:lnTo>
                  <a:pt x="29" y="397"/>
                </a:lnTo>
                <a:lnTo>
                  <a:pt x="25" y="392"/>
                </a:lnTo>
                <a:lnTo>
                  <a:pt x="28" y="390"/>
                </a:lnTo>
                <a:lnTo>
                  <a:pt x="28" y="387"/>
                </a:lnTo>
                <a:lnTo>
                  <a:pt x="26" y="387"/>
                </a:lnTo>
                <a:lnTo>
                  <a:pt x="27" y="381"/>
                </a:lnTo>
                <a:lnTo>
                  <a:pt x="32" y="381"/>
                </a:lnTo>
                <a:lnTo>
                  <a:pt x="34" y="378"/>
                </a:lnTo>
                <a:lnTo>
                  <a:pt x="37" y="382"/>
                </a:lnTo>
                <a:lnTo>
                  <a:pt x="38" y="379"/>
                </a:lnTo>
                <a:lnTo>
                  <a:pt x="40" y="379"/>
                </a:lnTo>
                <a:lnTo>
                  <a:pt x="47" y="359"/>
                </a:lnTo>
                <a:lnTo>
                  <a:pt x="42" y="356"/>
                </a:lnTo>
                <a:lnTo>
                  <a:pt x="43" y="353"/>
                </a:lnTo>
                <a:lnTo>
                  <a:pt x="40" y="351"/>
                </a:lnTo>
                <a:lnTo>
                  <a:pt x="41" y="347"/>
                </a:lnTo>
                <a:lnTo>
                  <a:pt x="44" y="347"/>
                </a:lnTo>
                <a:lnTo>
                  <a:pt x="43" y="344"/>
                </a:lnTo>
                <a:lnTo>
                  <a:pt x="41" y="334"/>
                </a:lnTo>
                <a:lnTo>
                  <a:pt x="38" y="333"/>
                </a:lnTo>
                <a:lnTo>
                  <a:pt x="35" y="335"/>
                </a:lnTo>
                <a:lnTo>
                  <a:pt x="34" y="332"/>
                </a:lnTo>
                <a:lnTo>
                  <a:pt x="31" y="333"/>
                </a:lnTo>
                <a:lnTo>
                  <a:pt x="29" y="328"/>
                </a:lnTo>
                <a:lnTo>
                  <a:pt x="33" y="324"/>
                </a:lnTo>
                <a:lnTo>
                  <a:pt x="33" y="319"/>
                </a:lnTo>
                <a:lnTo>
                  <a:pt x="35" y="319"/>
                </a:lnTo>
                <a:lnTo>
                  <a:pt x="37" y="313"/>
                </a:lnTo>
                <a:lnTo>
                  <a:pt x="34" y="312"/>
                </a:lnTo>
                <a:lnTo>
                  <a:pt x="36" y="310"/>
                </a:lnTo>
                <a:lnTo>
                  <a:pt x="36" y="306"/>
                </a:lnTo>
                <a:lnTo>
                  <a:pt x="34" y="306"/>
                </a:lnTo>
                <a:lnTo>
                  <a:pt x="36" y="305"/>
                </a:lnTo>
                <a:lnTo>
                  <a:pt x="40" y="306"/>
                </a:lnTo>
                <a:lnTo>
                  <a:pt x="41" y="304"/>
                </a:lnTo>
                <a:lnTo>
                  <a:pt x="41" y="302"/>
                </a:lnTo>
                <a:lnTo>
                  <a:pt x="37" y="298"/>
                </a:lnTo>
                <a:lnTo>
                  <a:pt x="33" y="296"/>
                </a:lnTo>
                <a:lnTo>
                  <a:pt x="35" y="293"/>
                </a:lnTo>
                <a:lnTo>
                  <a:pt x="37" y="292"/>
                </a:lnTo>
                <a:lnTo>
                  <a:pt x="37" y="286"/>
                </a:lnTo>
                <a:lnTo>
                  <a:pt x="29" y="277"/>
                </a:lnTo>
                <a:lnTo>
                  <a:pt x="27" y="276"/>
                </a:lnTo>
                <a:lnTo>
                  <a:pt x="25" y="273"/>
                </a:lnTo>
                <a:lnTo>
                  <a:pt x="25" y="265"/>
                </a:lnTo>
                <a:lnTo>
                  <a:pt x="30" y="261"/>
                </a:lnTo>
                <a:lnTo>
                  <a:pt x="37" y="262"/>
                </a:lnTo>
                <a:lnTo>
                  <a:pt x="38" y="259"/>
                </a:lnTo>
                <a:lnTo>
                  <a:pt x="45" y="260"/>
                </a:lnTo>
                <a:lnTo>
                  <a:pt x="43" y="255"/>
                </a:lnTo>
                <a:lnTo>
                  <a:pt x="45" y="255"/>
                </a:lnTo>
                <a:lnTo>
                  <a:pt x="46" y="252"/>
                </a:lnTo>
                <a:lnTo>
                  <a:pt x="48" y="252"/>
                </a:lnTo>
                <a:lnTo>
                  <a:pt x="50" y="250"/>
                </a:lnTo>
                <a:lnTo>
                  <a:pt x="52" y="253"/>
                </a:lnTo>
                <a:lnTo>
                  <a:pt x="51" y="256"/>
                </a:lnTo>
                <a:lnTo>
                  <a:pt x="56" y="258"/>
                </a:lnTo>
                <a:lnTo>
                  <a:pt x="58" y="257"/>
                </a:lnTo>
                <a:lnTo>
                  <a:pt x="69" y="265"/>
                </a:lnTo>
                <a:lnTo>
                  <a:pt x="73" y="268"/>
                </a:lnTo>
                <a:lnTo>
                  <a:pt x="76" y="272"/>
                </a:lnTo>
                <a:lnTo>
                  <a:pt x="85" y="276"/>
                </a:lnTo>
                <a:lnTo>
                  <a:pt x="92" y="280"/>
                </a:lnTo>
                <a:lnTo>
                  <a:pt x="100" y="289"/>
                </a:lnTo>
                <a:lnTo>
                  <a:pt x="105" y="288"/>
                </a:lnTo>
                <a:lnTo>
                  <a:pt x="109" y="289"/>
                </a:lnTo>
                <a:lnTo>
                  <a:pt x="113" y="287"/>
                </a:lnTo>
                <a:lnTo>
                  <a:pt x="114" y="285"/>
                </a:lnTo>
                <a:lnTo>
                  <a:pt x="115" y="279"/>
                </a:lnTo>
                <a:lnTo>
                  <a:pt x="113" y="275"/>
                </a:lnTo>
                <a:lnTo>
                  <a:pt x="118" y="277"/>
                </a:lnTo>
                <a:lnTo>
                  <a:pt x="118" y="271"/>
                </a:lnTo>
                <a:lnTo>
                  <a:pt x="126" y="269"/>
                </a:lnTo>
                <a:lnTo>
                  <a:pt x="125" y="268"/>
                </a:lnTo>
                <a:lnTo>
                  <a:pt x="129" y="265"/>
                </a:lnTo>
                <a:lnTo>
                  <a:pt x="131" y="265"/>
                </a:lnTo>
                <a:lnTo>
                  <a:pt x="132" y="262"/>
                </a:lnTo>
                <a:lnTo>
                  <a:pt x="135" y="262"/>
                </a:lnTo>
                <a:lnTo>
                  <a:pt x="136" y="259"/>
                </a:lnTo>
                <a:lnTo>
                  <a:pt x="140" y="263"/>
                </a:lnTo>
                <a:lnTo>
                  <a:pt x="141" y="261"/>
                </a:lnTo>
                <a:lnTo>
                  <a:pt x="146" y="260"/>
                </a:lnTo>
                <a:lnTo>
                  <a:pt x="150" y="265"/>
                </a:lnTo>
                <a:lnTo>
                  <a:pt x="151" y="263"/>
                </a:lnTo>
                <a:lnTo>
                  <a:pt x="159" y="269"/>
                </a:lnTo>
                <a:lnTo>
                  <a:pt x="158" y="273"/>
                </a:lnTo>
                <a:lnTo>
                  <a:pt x="167" y="276"/>
                </a:lnTo>
                <a:lnTo>
                  <a:pt x="167" y="278"/>
                </a:lnTo>
                <a:lnTo>
                  <a:pt x="172" y="274"/>
                </a:lnTo>
                <a:lnTo>
                  <a:pt x="174" y="278"/>
                </a:lnTo>
                <a:lnTo>
                  <a:pt x="177" y="278"/>
                </a:lnTo>
                <a:lnTo>
                  <a:pt x="178" y="275"/>
                </a:lnTo>
                <a:lnTo>
                  <a:pt x="185" y="279"/>
                </a:lnTo>
                <a:lnTo>
                  <a:pt x="184" y="282"/>
                </a:lnTo>
                <a:lnTo>
                  <a:pt x="187" y="289"/>
                </a:lnTo>
                <a:lnTo>
                  <a:pt x="190" y="289"/>
                </a:lnTo>
                <a:lnTo>
                  <a:pt x="196" y="292"/>
                </a:lnTo>
                <a:lnTo>
                  <a:pt x="198" y="297"/>
                </a:lnTo>
                <a:lnTo>
                  <a:pt x="204" y="301"/>
                </a:lnTo>
                <a:lnTo>
                  <a:pt x="206" y="291"/>
                </a:lnTo>
                <a:lnTo>
                  <a:pt x="213" y="288"/>
                </a:lnTo>
                <a:lnTo>
                  <a:pt x="215" y="290"/>
                </a:lnTo>
                <a:lnTo>
                  <a:pt x="214" y="293"/>
                </a:lnTo>
                <a:lnTo>
                  <a:pt x="216" y="300"/>
                </a:lnTo>
                <a:lnTo>
                  <a:pt x="213" y="301"/>
                </a:lnTo>
                <a:lnTo>
                  <a:pt x="215" y="305"/>
                </a:lnTo>
                <a:lnTo>
                  <a:pt x="219" y="307"/>
                </a:lnTo>
                <a:lnTo>
                  <a:pt x="218" y="308"/>
                </a:lnTo>
                <a:lnTo>
                  <a:pt x="210" y="306"/>
                </a:lnTo>
                <a:lnTo>
                  <a:pt x="213" y="310"/>
                </a:lnTo>
                <a:lnTo>
                  <a:pt x="216" y="311"/>
                </a:lnTo>
                <a:lnTo>
                  <a:pt x="216" y="312"/>
                </a:lnTo>
                <a:lnTo>
                  <a:pt x="214" y="312"/>
                </a:lnTo>
                <a:lnTo>
                  <a:pt x="217" y="315"/>
                </a:lnTo>
                <a:lnTo>
                  <a:pt x="216" y="319"/>
                </a:lnTo>
                <a:lnTo>
                  <a:pt x="224" y="320"/>
                </a:lnTo>
                <a:lnTo>
                  <a:pt x="229" y="319"/>
                </a:lnTo>
                <a:lnTo>
                  <a:pt x="234" y="321"/>
                </a:lnTo>
                <a:lnTo>
                  <a:pt x="236" y="317"/>
                </a:lnTo>
                <a:lnTo>
                  <a:pt x="239" y="321"/>
                </a:lnTo>
                <a:lnTo>
                  <a:pt x="240" y="320"/>
                </a:lnTo>
                <a:lnTo>
                  <a:pt x="243" y="321"/>
                </a:lnTo>
                <a:lnTo>
                  <a:pt x="243" y="319"/>
                </a:lnTo>
                <a:lnTo>
                  <a:pt x="240" y="314"/>
                </a:lnTo>
                <a:lnTo>
                  <a:pt x="243" y="312"/>
                </a:lnTo>
                <a:lnTo>
                  <a:pt x="247" y="310"/>
                </a:lnTo>
                <a:lnTo>
                  <a:pt x="249" y="316"/>
                </a:lnTo>
                <a:lnTo>
                  <a:pt x="253" y="317"/>
                </a:lnTo>
                <a:lnTo>
                  <a:pt x="255" y="312"/>
                </a:lnTo>
                <a:lnTo>
                  <a:pt x="258" y="311"/>
                </a:lnTo>
                <a:lnTo>
                  <a:pt x="256" y="307"/>
                </a:lnTo>
                <a:lnTo>
                  <a:pt x="262" y="307"/>
                </a:lnTo>
                <a:lnTo>
                  <a:pt x="264" y="302"/>
                </a:lnTo>
                <a:lnTo>
                  <a:pt x="256" y="298"/>
                </a:lnTo>
                <a:lnTo>
                  <a:pt x="256" y="294"/>
                </a:lnTo>
                <a:lnTo>
                  <a:pt x="256" y="287"/>
                </a:lnTo>
                <a:lnTo>
                  <a:pt x="253" y="283"/>
                </a:lnTo>
                <a:lnTo>
                  <a:pt x="255" y="281"/>
                </a:lnTo>
                <a:lnTo>
                  <a:pt x="256" y="276"/>
                </a:lnTo>
                <a:lnTo>
                  <a:pt x="265" y="277"/>
                </a:lnTo>
                <a:lnTo>
                  <a:pt x="267" y="276"/>
                </a:lnTo>
                <a:lnTo>
                  <a:pt x="268" y="277"/>
                </a:lnTo>
                <a:lnTo>
                  <a:pt x="275" y="275"/>
                </a:lnTo>
                <a:lnTo>
                  <a:pt x="278" y="264"/>
                </a:lnTo>
                <a:lnTo>
                  <a:pt x="282" y="269"/>
                </a:lnTo>
                <a:lnTo>
                  <a:pt x="285" y="268"/>
                </a:lnTo>
                <a:lnTo>
                  <a:pt x="286" y="269"/>
                </a:lnTo>
                <a:lnTo>
                  <a:pt x="287" y="265"/>
                </a:lnTo>
                <a:lnTo>
                  <a:pt x="286" y="260"/>
                </a:lnTo>
                <a:lnTo>
                  <a:pt x="287" y="258"/>
                </a:lnTo>
                <a:lnTo>
                  <a:pt x="286" y="256"/>
                </a:lnTo>
                <a:lnTo>
                  <a:pt x="286" y="253"/>
                </a:lnTo>
                <a:lnTo>
                  <a:pt x="299" y="258"/>
                </a:lnTo>
                <a:lnTo>
                  <a:pt x="301" y="262"/>
                </a:lnTo>
                <a:lnTo>
                  <a:pt x="301" y="264"/>
                </a:lnTo>
                <a:lnTo>
                  <a:pt x="299" y="264"/>
                </a:lnTo>
                <a:lnTo>
                  <a:pt x="298" y="269"/>
                </a:lnTo>
                <a:lnTo>
                  <a:pt x="307" y="282"/>
                </a:lnTo>
                <a:lnTo>
                  <a:pt x="309" y="288"/>
                </a:lnTo>
                <a:lnTo>
                  <a:pt x="315" y="288"/>
                </a:lnTo>
                <a:lnTo>
                  <a:pt x="316" y="291"/>
                </a:lnTo>
                <a:lnTo>
                  <a:pt x="321" y="290"/>
                </a:lnTo>
                <a:lnTo>
                  <a:pt x="323" y="294"/>
                </a:lnTo>
                <a:lnTo>
                  <a:pt x="330" y="294"/>
                </a:lnTo>
                <a:lnTo>
                  <a:pt x="331" y="286"/>
                </a:lnTo>
                <a:lnTo>
                  <a:pt x="334" y="288"/>
                </a:lnTo>
                <a:lnTo>
                  <a:pt x="338" y="287"/>
                </a:lnTo>
                <a:lnTo>
                  <a:pt x="342" y="286"/>
                </a:lnTo>
                <a:lnTo>
                  <a:pt x="346" y="282"/>
                </a:lnTo>
                <a:lnTo>
                  <a:pt x="349" y="284"/>
                </a:lnTo>
                <a:lnTo>
                  <a:pt x="348" y="286"/>
                </a:lnTo>
                <a:lnTo>
                  <a:pt x="351" y="286"/>
                </a:lnTo>
                <a:lnTo>
                  <a:pt x="351" y="288"/>
                </a:lnTo>
                <a:lnTo>
                  <a:pt x="354" y="290"/>
                </a:lnTo>
                <a:lnTo>
                  <a:pt x="354" y="289"/>
                </a:lnTo>
                <a:lnTo>
                  <a:pt x="356" y="288"/>
                </a:lnTo>
                <a:lnTo>
                  <a:pt x="357" y="298"/>
                </a:lnTo>
                <a:lnTo>
                  <a:pt x="360" y="298"/>
                </a:lnTo>
                <a:lnTo>
                  <a:pt x="359" y="294"/>
                </a:lnTo>
                <a:lnTo>
                  <a:pt x="362" y="292"/>
                </a:lnTo>
                <a:lnTo>
                  <a:pt x="364" y="296"/>
                </a:lnTo>
                <a:lnTo>
                  <a:pt x="365" y="294"/>
                </a:lnTo>
                <a:lnTo>
                  <a:pt x="369" y="293"/>
                </a:lnTo>
                <a:lnTo>
                  <a:pt x="394" y="292"/>
                </a:lnTo>
                <a:lnTo>
                  <a:pt x="394" y="290"/>
                </a:lnTo>
                <a:lnTo>
                  <a:pt x="391" y="283"/>
                </a:lnTo>
                <a:lnTo>
                  <a:pt x="392" y="278"/>
                </a:lnTo>
                <a:lnTo>
                  <a:pt x="390" y="278"/>
                </a:lnTo>
                <a:lnTo>
                  <a:pt x="386" y="270"/>
                </a:lnTo>
                <a:lnTo>
                  <a:pt x="382" y="268"/>
                </a:lnTo>
                <a:lnTo>
                  <a:pt x="382" y="263"/>
                </a:lnTo>
                <a:lnTo>
                  <a:pt x="379" y="258"/>
                </a:lnTo>
                <a:lnTo>
                  <a:pt x="377" y="253"/>
                </a:lnTo>
                <a:lnTo>
                  <a:pt x="369" y="250"/>
                </a:lnTo>
                <a:lnTo>
                  <a:pt x="369" y="248"/>
                </a:lnTo>
                <a:lnTo>
                  <a:pt x="376" y="251"/>
                </a:lnTo>
                <a:lnTo>
                  <a:pt x="366" y="238"/>
                </a:lnTo>
                <a:lnTo>
                  <a:pt x="369" y="237"/>
                </a:lnTo>
                <a:lnTo>
                  <a:pt x="372" y="232"/>
                </a:lnTo>
                <a:lnTo>
                  <a:pt x="364" y="229"/>
                </a:lnTo>
                <a:lnTo>
                  <a:pt x="357" y="223"/>
                </a:lnTo>
                <a:lnTo>
                  <a:pt x="369" y="207"/>
                </a:lnTo>
                <a:lnTo>
                  <a:pt x="368" y="203"/>
                </a:lnTo>
                <a:lnTo>
                  <a:pt x="377" y="192"/>
                </a:lnTo>
                <a:lnTo>
                  <a:pt x="384" y="188"/>
                </a:lnTo>
                <a:lnTo>
                  <a:pt x="376" y="182"/>
                </a:lnTo>
                <a:lnTo>
                  <a:pt x="375" y="176"/>
                </a:lnTo>
                <a:lnTo>
                  <a:pt x="372" y="168"/>
                </a:lnTo>
                <a:lnTo>
                  <a:pt x="361" y="160"/>
                </a:lnTo>
                <a:lnTo>
                  <a:pt x="361" y="159"/>
                </a:lnTo>
                <a:lnTo>
                  <a:pt x="368" y="150"/>
                </a:lnTo>
                <a:lnTo>
                  <a:pt x="377" y="144"/>
                </a:lnTo>
                <a:lnTo>
                  <a:pt x="369" y="137"/>
                </a:lnTo>
                <a:lnTo>
                  <a:pt x="367" y="113"/>
                </a:lnTo>
                <a:lnTo>
                  <a:pt x="364" y="111"/>
                </a:lnTo>
                <a:lnTo>
                  <a:pt x="366" y="106"/>
                </a:lnTo>
                <a:lnTo>
                  <a:pt x="369" y="98"/>
                </a:lnTo>
                <a:lnTo>
                  <a:pt x="368" y="94"/>
                </a:lnTo>
                <a:lnTo>
                  <a:pt x="371" y="81"/>
                </a:lnTo>
                <a:lnTo>
                  <a:pt x="366" y="76"/>
                </a:lnTo>
                <a:lnTo>
                  <a:pt x="366" y="72"/>
                </a:lnTo>
                <a:lnTo>
                  <a:pt x="376" y="59"/>
                </a:lnTo>
                <a:lnTo>
                  <a:pt x="380" y="51"/>
                </a:lnTo>
                <a:lnTo>
                  <a:pt x="377" y="41"/>
                </a:lnTo>
                <a:lnTo>
                  <a:pt x="362" y="29"/>
                </a:lnTo>
                <a:lnTo>
                  <a:pt x="358" y="22"/>
                </a:lnTo>
                <a:lnTo>
                  <a:pt x="358" y="15"/>
                </a:lnTo>
                <a:lnTo>
                  <a:pt x="359" y="0"/>
                </a:lnTo>
                <a:lnTo>
                  <a:pt x="371" y="1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5268277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ovéPole 11"/>
          <p:cNvSpPr txBox="1"/>
          <p:nvPr/>
        </p:nvSpPr>
        <p:spPr>
          <a:xfrm>
            <a:off x="8368145" y="2671113"/>
            <a:ext cx="3823855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Celkové pokrytí žen od 45 let je </a:t>
            </a:r>
            <a:r>
              <a:rPr lang="cs-CZ" sz="1400" b="1" dirty="0"/>
              <a:t>52,2 %</a:t>
            </a:r>
            <a:r>
              <a:rPr lang="cs-CZ" sz="1400" dirty="0"/>
              <a:t>. Nejvyšší pokrytí screeningovou mamografií lze sledovat ve věkové skupině 45–69 let. Starší věkové kategorie dosahují ve srovnání s mladšími významně nižších hodnot. </a:t>
            </a:r>
          </a:p>
          <a:p>
            <a:endParaRPr lang="cs-CZ" sz="1400" dirty="0"/>
          </a:p>
          <a:p>
            <a:r>
              <a:rPr lang="cs-CZ" sz="1400" dirty="0"/>
              <a:t>V Královéhradeckém kraji lze pozorovat podobný trend jako na celonárodní úrovni. Celkové pokrytí žen starších 45 let je nižší </a:t>
            </a:r>
            <a:r>
              <a:rPr lang="cs-CZ" sz="1400" b="1" dirty="0"/>
              <a:t>(49,6 %)</a:t>
            </a:r>
            <a:r>
              <a:rPr lang="cs-CZ" sz="1400" dirty="0"/>
              <a:t>. </a:t>
            </a:r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Provedené screeningové mamografie v letech 2016–2017, celkem 1 338 434 vyšetření </a:t>
            </a:r>
          </a:p>
          <a:p>
            <a:r>
              <a:rPr lang="cs-CZ" sz="1200" dirty="0"/>
              <a:t>Ženy ve věku od 45 let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err="1"/>
              <a:t>Pokrytí</a:t>
            </a:r>
            <a:r>
              <a:rPr lang="en-US" dirty="0"/>
              <a:t> </a:t>
            </a:r>
            <a:r>
              <a:rPr lang="en-US" dirty="0" err="1"/>
              <a:t>cílové</a:t>
            </a:r>
            <a:r>
              <a:rPr lang="en-US" dirty="0"/>
              <a:t> populace</a:t>
            </a:r>
            <a:r>
              <a:rPr lang="cs-CZ" dirty="0"/>
              <a:t> </a:t>
            </a:r>
            <a:r>
              <a:rPr lang="en-US" dirty="0"/>
              <a:t>screeningem </a:t>
            </a:r>
            <a:r>
              <a:rPr lang="cs-CZ" dirty="0"/>
              <a:t>karcinomu prsu dle věku</a:t>
            </a:r>
            <a:endParaRPr lang="en-US" dirty="0"/>
          </a:p>
        </p:txBody>
      </p:sp>
      <p:sp>
        <p:nvSpPr>
          <p:cNvPr id="20" name="Text Box 14">
            <a:extLst>
              <a:ext uri="{FF2B5EF4-FFF2-40B4-BE49-F238E27FC236}">
                <a16:creationId xmlns:a16="http://schemas.microsoft.com/office/drawing/2014/main" id="{A39E2EFA-7BED-4B58-A6E5-861F68CCC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" y="1883299"/>
            <a:ext cx="80036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400" b="1" dirty="0">
                <a:cs typeface="Arial" panose="020B0604020202020204" pitchFamily="34" charset="0"/>
              </a:rPr>
              <a:t>Česká republika</a:t>
            </a:r>
          </a:p>
        </p:txBody>
      </p:sp>
      <p:sp>
        <p:nvSpPr>
          <p:cNvPr id="22" name="Zástupný symbol pro text 7">
            <a:extLst>
              <a:ext uri="{FF2B5EF4-FFF2-40B4-BE49-F238E27FC236}">
                <a16:creationId xmlns:a16="http://schemas.microsoft.com/office/drawing/2014/main" id="{7A94B174-DBC4-4735-90D4-E8590FFF8A46}"/>
              </a:ext>
            </a:extLst>
          </p:cNvPr>
          <p:cNvSpPr txBox="1">
            <a:spLocks/>
          </p:cNvSpPr>
          <p:nvPr/>
        </p:nvSpPr>
        <p:spPr>
          <a:xfrm rot="16200000">
            <a:off x="-557554" y="340204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Pokrytí populace</a:t>
            </a:r>
            <a:endParaRPr lang="cs-CZ" altLang="cs-CZ" sz="1200" b="1" dirty="0"/>
          </a:p>
          <a:p>
            <a:endParaRPr lang="cs-CZ" sz="1200" b="0" dirty="0"/>
          </a:p>
        </p:txBody>
      </p:sp>
      <p:graphicFrame>
        <p:nvGraphicFramePr>
          <p:cNvPr id="23" name="Object 3">
            <a:extLst>
              <a:ext uri="{FF2B5EF4-FFF2-40B4-BE49-F238E27FC236}">
                <a16:creationId xmlns:a16="http://schemas.microsoft.com/office/drawing/2014/main" id="{AB6F3A1C-9F2F-4F40-825A-57E19D32789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00652" y="1858890"/>
          <a:ext cx="6843519" cy="19872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Object 3">
            <a:extLst>
              <a:ext uri="{FF2B5EF4-FFF2-40B4-BE49-F238E27FC236}">
                <a16:creationId xmlns:a16="http://schemas.microsoft.com/office/drawing/2014/main" id="{FAF820FF-5472-458E-8198-E0CA371DAFC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3455" y="3627169"/>
          <a:ext cx="7218977" cy="20928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Zástupný symbol pro text 3">
            <a:extLst>
              <a:ext uri="{FF2B5EF4-FFF2-40B4-BE49-F238E27FC236}">
                <a16:creationId xmlns:a16="http://schemas.microsoft.com/office/drawing/2014/main" id="{0257B890-01D8-4DCA-87BD-B1E650A855C2}"/>
              </a:ext>
            </a:extLst>
          </p:cNvPr>
          <p:cNvSpPr txBox="1">
            <a:spLocks/>
          </p:cNvSpPr>
          <p:nvPr/>
        </p:nvSpPr>
        <p:spPr>
          <a:xfrm>
            <a:off x="7273299" y="5284267"/>
            <a:ext cx="1289148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Věk při vyšetření</a:t>
            </a:r>
          </a:p>
        </p:txBody>
      </p:sp>
      <p:sp>
        <p:nvSpPr>
          <p:cNvPr id="16" name="Text Box 14">
            <a:extLst>
              <a:ext uri="{FF2B5EF4-FFF2-40B4-BE49-F238E27FC236}">
                <a16:creationId xmlns:a16="http://schemas.microsoft.com/office/drawing/2014/main" id="{DBA100EB-0B6A-48FB-9AE5-88DF1EF325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98" y="3644377"/>
            <a:ext cx="8003689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300" b="1" dirty="0">
                <a:cs typeface="Arial" panose="020B0604020202020204" pitchFamily="34" charset="0"/>
              </a:rPr>
              <a:t>Královéhradecký kraj</a:t>
            </a:r>
          </a:p>
        </p:txBody>
      </p:sp>
    </p:spTree>
    <p:extLst>
      <p:ext uri="{BB962C8B-B14F-4D97-AF65-F5344CB8AC3E}">
        <p14:creationId xmlns:p14="http://schemas.microsoft.com/office/powerpoint/2010/main" val="19318615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délník 19">
            <a:extLst>
              <a:ext uri="{FF2B5EF4-FFF2-40B4-BE49-F238E27FC236}">
                <a16:creationId xmlns:a16="http://schemas.microsoft.com/office/drawing/2014/main" id="{AE101A64-4C13-4EB2-BB66-96AC97FF0CB2}"/>
              </a:ext>
            </a:extLst>
          </p:cNvPr>
          <p:cNvSpPr/>
          <p:nvPr/>
        </p:nvSpPr>
        <p:spPr>
          <a:xfrm>
            <a:off x="2408929" y="2383074"/>
            <a:ext cx="402618" cy="1881716"/>
          </a:xfrm>
          <a:prstGeom prst="rect">
            <a:avLst/>
          </a:prstGeom>
          <a:solidFill>
            <a:srgbClr val="DADADA"/>
          </a:solidFill>
          <a:ln>
            <a:solidFill>
              <a:srgbClr val="DADAD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801351E6-76E0-4781-96DD-7CAB616B9F19}"/>
              </a:ext>
            </a:extLst>
          </p:cNvPr>
          <p:cNvGraphicFramePr/>
          <p:nvPr/>
        </p:nvGraphicFramePr>
        <p:xfrm>
          <a:off x="407745" y="1534755"/>
          <a:ext cx="7122536" cy="438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12" name="TextovéPole 11"/>
          <p:cNvSpPr txBox="1"/>
          <p:nvPr/>
        </p:nvSpPr>
        <p:spPr>
          <a:xfrm>
            <a:off x="8368145" y="2671113"/>
            <a:ext cx="382385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Celková míra účasti po první, druhé, třetí a čtvrté pozvánce byla </a:t>
            </a:r>
            <a:r>
              <a:rPr lang="cs-CZ" sz="1400" b="1" dirty="0"/>
              <a:t>22,3 %, 13,8 %, 8,6 % a 5,0 %. </a:t>
            </a:r>
            <a:r>
              <a:rPr lang="cs-CZ" sz="1400" dirty="0"/>
              <a:t>S opakujícími se pozvánkami klesá míra účasti napříč všemi kraji ČR.  </a:t>
            </a:r>
          </a:p>
          <a:p>
            <a:endParaRPr lang="cs-CZ" sz="1400" dirty="0"/>
          </a:p>
          <a:p>
            <a:r>
              <a:rPr lang="cs-CZ" sz="1400" dirty="0"/>
              <a:t>Královéhradecký kraj dosahuje podobných hodnot míry účasti a to po první, druhé, třetí a čtvrté pozvánce </a:t>
            </a:r>
            <a:r>
              <a:rPr lang="cs-CZ" sz="1400" b="1" dirty="0"/>
              <a:t>23,1 %, 13,2 %, 8,6 %,</a:t>
            </a:r>
            <a:r>
              <a:rPr lang="cs-CZ" sz="1400" dirty="0"/>
              <a:t> </a:t>
            </a:r>
            <a:r>
              <a:rPr lang="cs-CZ" sz="1400" b="1" dirty="0"/>
              <a:t>a 6,7 %</a:t>
            </a:r>
            <a:r>
              <a:rPr lang="cs-CZ" sz="1400" dirty="0"/>
              <a:t>.</a:t>
            </a:r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Ženy ve věku 45–70 let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Míra účasti </a:t>
            </a:r>
            <a:r>
              <a:rPr lang="cs-CZ" sz="2900"/>
              <a:t>na vyšetření </a:t>
            </a:r>
            <a:r>
              <a:rPr lang="cs-CZ" sz="2900" dirty="0"/>
              <a:t>po adresném zvaní dle kraje</a:t>
            </a:r>
            <a:endParaRPr lang="en-US" sz="2900" dirty="0"/>
          </a:p>
        </p:txBody>
      </p:sp>
      <p:sp>
        <p:nvSpPr>
          <p:cNvPr id="19" name="Zástupný symbol pro text 7">
            <a:extLst>
              <a:ext uri="{FF2B5EF4-FFF2-40B4-BE49-F238E27FC236}">
                <a16:creationId xmlns:a16="http://schemas.microsoft.com/office/drawing/2014/main" id="{EBF67AEA-BD63-4393-BB70-30DB235B01F5}"/>
              </a:ext>
            </a:extLst>
          </p:cNvPr>
          <p:cNvSpPr txBox="1">
            <a:spLocks/>
          </p:cNvSpPr>
          <p:nvPr/>
        </p:nvSpPr>
        <p:spPr>
          <a:xfrm rot="16200000">
            <a:off x="-542520" y="2836537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Míra účasti</a:t>
            </a:r>
            <a:endParaRPr lang="cs-CZ" altLang="cs-CZ" sz="1200" b="1" dirty="0"/>
          </a:p>
          <a:p>
            <a:endParaRPr lang="cs-CZ" sz="1200" b="0" dirty="0"/>
          </a:p>
        </p:txBody>
      </p:sp>
      <p:sp>
        <p:nvSpPr>
          <p:cNvPr id="15" name="Zástupný symbol pro text 3">
            <a:extLst>
              <a:ext uri="{FF2B5EF4-FFF2-40B4-BE49-F238E27FC236}">
                <a16:creationId xmlns:a16="http://schemas.microsoft.com/office/drawing/2014/main" id="{F297B059-C2D9-46A1-8643-E8DBBA18795E}"/>
              </a:ext>
            </a:extLst>
          </p:cNvPr>
          <p:cNvSpPr txBox="1">
            <a:spLocks/>
          </p:cNvSpPr>
          <p:nvPr/>
        </p:nvSpPr>
        <p:spPr>
          <a:xfrm>
            <a:off x="7416786" y="4312209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</p:spTree>
    <p:extLst>
      <p:ext uri="{BB962C8B-B14F-4D97-AF65-F5344CB8AC3E}">
        <p14:creationId xmlns:p14="http://schemas.microsoft.com/office/powerpoint/2010/main" val="415822794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61957" y="837045"/>
            <a:ext cx="111040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NRHZS - o</a:t>
            </a:r>
            <a:r>
              <a:rPr lang="pl-PL" sz="1400" dirty="0"/>
              <a:t>čkování identifikováno: 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ATC kód </a:t>
            </a:r>
            <a:r>
              <a:rPr lang="cs-CZ" sz="1400" dirty="0">
                <a:solidFill>
                  <a:srgbClr val="000000"/>
                </a:solidFill>
              </a:rPr>
              <a:t>J07AL01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J07AL02 nebo J07AL52, nebo výkon ze seznamu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02146,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02147,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02148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, nebo výkon 02110 v kombinaci s diagnózou </a:t>
            </a:r>
            <a:r>
              <a:rPr lang="en-US" altLang="cs-CZ" sz="1400" dirty="0">
                <a:solidFill>
                  <a:srgbClr val="000000"/>
                </a:solidFill>
                <a:cs typeface="Arial" pitchFamily="34" charset="0"/>
              </a:rPr>
              <a:t>Z238</a:t>
            </a:r>
            <a:r>
              <a:rPr lang="pl-PL" sz="1400" dirty="0"/>
              <a:t>.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272591" y="160257"/>
            <a:ext cx="10179001" cy="631595"/>
          </a:xfrm>
        </p:spPr>
        <p:txBody>
          <a:bodyPr>
            <a:normAutofit fontScale="90000"/>
          </a:bodyPr>
          <a:lstStyle/>
          <a:p>
            <a:r>
              <a:rPr lang="en-US" sz="2700" dirty="0" err="1">
                <a:solidFill>
                  <a:srgbClr val="C00000"/>
                </a:solidFill>
              </a:rPr>
              <a:t>Podíl</a:t>
            </a:r>
            <a:r>
              <a:rPr lang="cs-CZ" sz="2700" dirty="0">
                <a:solidFill>
                  <a:srgbClr val="C00000"/>
                </a:solidFill>
              </a:rPr>
              <a:t> dětí narozených v daném roce a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očkovaných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alespoň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jednou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dávkou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očkovací</a:t>
            </a:r>
            <a:r>
              <a:rPr lang="en-US" sz="2700" dirty="0">
                <a:solidFill>
                  <a:srgbClr val="C00000"/>
                </a:solidFill>
              </a:rPr>
              <a:t> </a:t>
            </a:r>
            <a:r>
              <a:rPr lang="en-US" sz="2700" dirty="0" err="1">
                <a:solidFill>
                  <a:srgbClr val="C00000"/>
                </a:solidFill>
              </a:rPr>
              <a:t>látky</a:t>
            </a:r>
            <a:r>
              <a:rPr lang="cs-CZ" sz="2700" dirty="0">
                <a:solidFill>
                  <a:srgbClr val="C00000"/>
                </a:solidFill>
              </a:rPr>
              <a:t> proti pneumokokové infekci do 7 měsíců od narození </a:t>
            </a:r>
            <a:endParaRPr lang="en-US" sz="2700" dirty="0">
              <a:solidFill>
                <a:srgbClr val="C00000"/>
              </a:solidFill>
            </a:endParaRPr>
          </a:p>
        </p:txBody>
      </p:sp>
      <p:sp>
        <p:nvSpPr>
          <p:cNvPr id="20" name="TextBox 2">
            <a:extLst>
              <a:ext uri="{FF2B5EF4-FFF2-40B4-BE49-F238E27FC236}">
                <a16:creationId xmlns:a16="http://schemas.microsoft.com/office/drawing/2014/main" id="{B4004D5B-3099-42BB-831C-7E79ADDBEE61}"/>
              </a:ext>
            </a:extLst>
          </p:cNvPr>
          <p:cNvSpPr txBox="1"/>
          <p:nvPr/>
        </p:nvSpPr>
        <p:spPr>
          <a:xfrm>
            <a:off x="206926" y="1335066"/>
            <a:ext cx="425214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>
                <a:solidFill>
                  <a:schemeClr val="accent6">
                    <a:lumMod val="10000"/>
                  </a:schemeClr>
                </a:solidFill>
              </a:rPr>
              <a:t>Česká republika </a:t>
            </a:r>
            <a:endParaRPr lang="en-US" sz="16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sp>
        <p:nvSpPr>
          <p:cNvPr id="25" name="Obdélník 2">
            <a:extLst>
              <a:ext uri="{FF2B5EF4-FFF2-40B4-BE49-F238E27FC236}">
                <a16:creationId xmlns:a16="http://schemas.microsoft.com/office/drawing/2014/main" id="{81F3D009-3404-4462-AC72-2735AAEBE9DA}"/>
              </a:ext>
            </a:extLst>
          </p:cNvPr>
          <p:cNvSpPr/>
          <p:nvPr/>
        </p:nvSpPr>
        <p:spPr>
          <a:xfrm>
            <a:off x="1516113" y="6184937"/>
            <a:ext cx="1039235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Rok 2018 je domodelován, vzhledem k dostupnosti dat; hlášení za r. 2019 nejsou uzavřena, tj. děti narozené na konci roku 2018 nelze sledovat po celých 7 měsíců.</a:t>
            </a:r>
          </a:p>
        </p:txBody>
      </p:sp>
      <p:graphicFrame>
        <p:nvGraphicFramePr>
          <p:cNvPr id="12" name="Chart 4">
            <a:extLst>
              <a:ext uri="{FF2B5EF4-FFF2-40B4-BE49-F238E27FC236}">
                <a16:creationId xmlns:a16="http://schemas.microsoft.com/office/drawing/2014/main" id="{8EEFC92E-1ADD-4DBB-B18C-BF0C08B11E3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9848082"/>
              </p:ext>
            </p:extLst>
          </p:nvPr>
        </p:nvGraphicFramePr>
        <p:xfrm>
          <a:off x="169626" y="2218377"/>
          <a:ext cx="4614123" cy="403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TextBox 3">
            <a:extLst>
              <a:ext uri="{FF2B5EF4-FFF2-40B4-BE49-F238E27FC236}">
                <a16:creationId xmlns:a16="http://schemas.microsoft.com/office/drawing/2014/main" id="{BF92A377-BFCC-48B3-9070-967B3B1F96BD}"/>
              </a:ext>
            </a:extLst>
          </p:cNvPr>
          <p:cNvSpPr txBox="1"/>
          <p:nvPr/>
        </p:nvSpPr>
        <p:spPr>
          <a:xfrm rot="16200000">
            <a:off x="-802975" y="3934513"/>
            <a:ext cx="25075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b="1" dirty="0">
                <a:solidFill>
                  <a:schemeClr val="bg2">
                    <a:lumMod val="10000"/>
                  </a:schemeClr>
                </a:solidFill>
              </a:rPr>
              <a:t>Rok narození</a:t>
            </a:r>
            <a:endParaRPr lang="en-US" sz="1200" b="1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12A20CF0-6FD9-4F46-9F4D-A3DE65EDDC99}"/>
              </a:ext>
            </a:extLst>
          </p:cNvPr>
          <p:cNvSpPr/>
          <p:nvPr/>
        </p:nvSpPr>
        <p:spPr>
          <a:xfrm>
            <a:off x="771274" y="1612845"/>
            <a:ext cx="32336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endParaRPr lang="cs-CZ" sz="1200" b="1" i="1" dirty="0">
              <a:solidFill>
                <a:schemeClr val="bg2">
                  <a:lumMod val="10000"/>
                </a:schemeClr>
              </a:solidFill>
            </a:endParaRPr>
          </a:p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Podíl pojištěnců očkovaných do 7 měsíců </a:t>
            </a:r>
          </a:p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na všech narozených daného roku</a:t>
            </a:r>
            <a:endParaRPr lang="cs-CZ" sz="1200" i="1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5" name="Rectangle 4">
            <a:extLst>
              <a:ext uri="{FF2B5EF4-FFF2-40B4-BE49-F238E27FC236}">
                <a16:creationId xmlns:a16="http://schemas.microsoft.com/office/drawing/2014/main" id="{3ADBAB22-90B4-4FF1-9334-4E8928D8047F}"/>
              </a:ext>
            </a:extLst>
          </p:cNvPr>
          <p:cNvSpPr/>
          <p:nvPr/>
        </p:nvSpPr>
        <p:spPr>
          <a:xfrm>
            <a:off x="450799" y="5670941"/>
            <a:ext cx="120040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sz="1600" b="1" dirty="0">
                <a:solidFill>
                  <a:srgbClr val="FF0000"/>
                </a:solidFill>
              </a:rPr>
              <a:t>!</a:t>
            </a:r>
          </a:p>
        </p:txBody>
      </p:sp>
      <p:graphicFrame>
        <p:nvGraphicFramePr>
          <p:cNvPr id="16" name="Tabulka 6">
            <a:extLst>
              <a:ext uri="{FF2B5EF4-FFF2-40B4-BE49-F238E27FC236}">
                <a16:creationId xmlns:a16="http://schemas.microsoft.com/office/drawing/2014/main" id="{EDD2642C-3C23-4F81-9532-2615E61D93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0069206"/>
              </p:ext>
            </p:extLst>
          </p:nvPr>
        </p:nvGraphicFramePr>
        <p:xfrm>
          <a:off x="4700016" y="2565478"/>
          <a:ext cx="597600" cy="355665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600">
                  <a:extLst>
                    <a:ext uri="{9D8B030D-6E8A-4147-A177-3AD203B41FA5}">
                      <a16:colId xmlns:a16="http://schemas.microsoft.com/office/drawing/2014/main" val="1509451729"/>
                    </a:ext>
                  </a:extLst>
                </a:gridCol>
              </a:tblGrid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97,0 %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955702450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98,2 %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2741090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98,0 %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64955037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97,8 %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6471946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97,2 %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5101873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97,1 %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88343867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t"/>
                      <a:r>
                        <a:rPr lang="cs-CZ" sz="1200" b="0" u="none" strike="noStrike" dirty="0">
                          <a:solidFill>
                            <a:schemeClr val="bg2">
                              <a:lumMod val="10000"/>
                            </a:schemeClr>
                          </a:solidFill>
                          <a:effectLst/>
                        </a:rPr>
                        <a:t>96,7 %</a:t>
                      </a:r>
                      <a:endParaRPr lang="cs-CZ" sz="1200" b="0" i="0" u="none" strike="noStrike" dirty="0">
                        <a:solidFill>
                          <a:schemeClr val="bg2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15663242"/>
                  </a:ext>
                </a:extLst>
              </a:tr>
            </a:tbl>
          </a:graphicData>
        </a:graphic>
      </p:graphicFrame>
      <p:sp>
        <p:nvSpPr>
          <p:cNvPr id="17" name="Rectangle 4">
            <a:extLst>
              <a:ext uri="{FF2B5EF4-FFF2-40B4-BE49-F238E27FC236}">
                <a16:creationId xmlns:a16="http://schemas.microsoft.com/office/drawing/2014/main" id="{7342FE54-7FBA-47D1-AE42-B7CE5CD245B9}"/>
              </a:ext>
            </a:extLst>
          </p:cNvPr>
          <p:cNvSpPr/>
          <p:nvPr/>
        </p:nvSpPr>
        <p:spPr>
          <a:xfrm>
            <a:off x="4360574" y="1710545"/>
            <a:ext cx="129867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Podíl pojištěnců očkovaných do 7 měsíců na všech očkovaných pojištěncích.</a:t>
            </a:r>
            <a:endParaRPr lang="en-US" sz="1200" b="1" i="1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23" name="TextBox 2">
            <a:extLst>
              <a:ext uri="{FF2B5EF4-FFF2-40B4-BE49-F238E27FC236}">
                <a16:creationId xmlns:a16="http://schemas.microsoft.com/office/drawing/2014/main" id="{AD98988E-2C64-4C20-A44C-DF3CBB2E1E37}"/>
              </a:ext>
            </a:extLst>
          </p:cNvPr>
          <p:cNvSpPr txBox="1"/>
          <p:nvPr/>
        </p:nvSpPr>
        <p:spPr>
          <a:xfrm>
            <a:off x="7293103" y="1249056"/>
            <a:ext cx="36210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>
                <a:solidFill>
                  <a:schemeClr val="accent6">
                    <a:lumMod val="10000"/>
                  </a:schemeClr>
                </a:solidFill>
              </a:rPr>
              <a:t>Královéhradecký kraj </a:t>
            </a:r>
            <a:endParaRPr lang="en-US" sz="1600" b="1" dirty="0">
              <a:solidFill>
                <a:schemeClr val="accent6">
                  <a:lumMod val="10000"/>
                </a:schemeClr>
              </a:solidFill>
            </a:endParaRPr>
          </a:p>
        </p:txBody>
      </p:sp>
      <p:graphicFrame>
        <p:nvGraphicFramePr>
          <p:cNvPr id="26" name="Chart 4">
            <a:extLst>
              <a:ext uri="{FF2B5EF4-FFF2-40B4-BE49-F238E27FC236}">
                <a16:creationId xmlns:a16="http://schemas.microsoft.com/office/drawing/2014/main" id="{6556B71A-83A4-4CA5-AF4F-EF9808343D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58021669"/>
              </p:ext>
            </p:extLst>
          </p:nvPr>
        </p:nvGraphicFramePr>
        <p:xfrm>
          <a:off x="6681177" y="2216229"/>
          <a:ext cx="4614123" cy="403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8" name="Obdélník 27">
            <a:extLst>
              <a:ext uri="{FF2B5EF4-FFF2-40B4-BE49-F238E27FC236}">
                <a16:creationId xmlns:a16="http://schemas.microsoft.com/office/drawing/2014/main" id="{47C613EB-8366-4607-9DFB-17E1CF03097D}"/>
              </a:ext>
            </a:extLst>
          </p:cNvPr>
          <p:cNvSpPr/>
          <p:nvPr/>
        </p:nvSpPr>
        <p:spPr>
          <a:xfrm>
            <a:off x="7282825" y="1610697"/>
            <a:ext cx="32336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endParaRPr lang="cs-CZ" sz="1200" b="1" i="1" dirty="0">
              <a:solidFill>
                <a:schemeClr val="bg2">
                  <a:lumMod val="10000"/>
                </a:schemeClr>
              </a:solidFill>
            </a:endParaRPr>
          </a:p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Podíl pojištěnců očkovaných do 7 měsíců </a:t>
            </a:r>
          </a:p>
          <a:p>
            <a:pPr algn="ctr">
              <a:defRPr sz="1200" b="0" i="0" u="none" strike="noStrike" kern="1200" baseline="0">
                <a:solidFill>
                  <a:srgbClr val="5F5F5F"/>
                </a:solidFill>
                <a:latin typeface="+mn-lt"/>
                <a:ea typeface="+mn-ea"/>
                <a:cs typeface="+mn-cs"/>
              </a:defRPr>
            </a:pPr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na všech narozených daného roku</a:t>
            </a:r>
            <a:endParaRPr lang="cs-CZ" sz="1200" i="1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29" name="Rectangle 4">
            <a:extLst>
              <a:ext uri="{FF2B5EF4-FFF2-40B4-BE49-F238E27FC236}">
                <a16:creationId xmlns:a16="http://schemas.microsoft.com/office/drawing/2014/main" id="{BFD1E94F-8D68-4511-9D4F-2701BE2D20E2}"/>
              </a:ext>
            </a:extLst>
          </p:cNvPr>
          <p:cNvSpPr/>
          <p:nvPr/>
        </p:nvSpPr>
        <p:spPr>
          <a:xfrm>
            <a:off x="10872125" y="1708397"/>
            <a:ext cx="1298673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1" dirty="0">
                <a:solidFill>
                  <a:schemeClr val="bg2">
                    <a:lumMod val="10000"/>
                  </a:schemeClr>
                </a:solidFill>
              </a:rPr>
              <a:t>Podíl pojištěnců očkovaných do 7 měsíců na všech očkovaných pojištěncích.</a:t>
            </a:r>
            <a:endParaRPr lang="en-US" sz="1200" b="1" i="1" dirty="0">
              <a:solidFill>
                <a:schemeClr val="bg2">
                  <a:lumMod val="10000"/>
                </a:schemeClr>
              </a:solidFill>
            </a:endParaRPr>
          </a:p>
        </p:txBody>
      </p:sp>
      <p:graphicFrame>
        <p:nvGraphicFramePr>
          <p:cNvPr id="30" name="Tabulka 6">
            <a:extLst>
              <a:ext uri="{FF2B5EF4-FFF2-40B4-BE49-F238E27FC236}">
                <a16:creationId xmlns:a16="http://schemas.microsoft.com/office/drawing/2014/main" id="{E9D7CECA-BE3C-4850-AAD6-97423BC9E5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9849193"/>
              </p:ext>
            </p:extLst>
          </p:nvPr>
        </p:nvGraphicFramePr>
        <p:xfrm>
          <a:off x="11211567" y="2563330"/>
          <a:ext cx="597600" cy="355665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600">
                  <a:extLst>
                    <a:ext uri="{9D8B030D-6E8A-4147-A177-3AD203B41FA5}">
                      <a16:colId xmlns:a16="http://schemas.microsoft.com/office/drawing/2014/main" val="1509451729"/>
                    </a:ext>
                  </a:extLst>
                </a:gridCol>
              </a:tblGrid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98,3%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955702450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98,7%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2741090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98,3%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64955037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98,1%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6471946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97,4%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5101873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97,0%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88343867"/>
                  </a:ext>
                </a:extLst>
              </a:tr>
              <a:tr h="508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96,3%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15663242"/>
                  </a:ext>
                </a:extLst>
              </a:tr>
            </a:tbl>
          </a:graphicData>
        </a:graphic>
      </p:graphicFrame>
      <p:sp>
        <p:nvSpPr>
          <p:cNvPr id="18" name="Rectangle 4">
            <a:extLst>
              <a:ext uri="{FF2B5EF4-FFF2-40B4-BE49-F238E27FC236}">
                <a16:creationId xmlns:a16="http://schemas.microsoft.com/office/drawing/2014/main" id="{3ADBAB22-90B4-4FF1-9334-4E8928D8047F}"/>
              </a:ext>
            </a:extLst>
          </p:cNvPr>
          <p:cNvSpPr/>
          <p:nvPr/>
        </p:nvSpPr>
        <p:spPr>
          <a:xfrm>
            <a:off x="1407871" y="6167686"/>
            <a:ext cx="120040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sz="1600" b="1" dirty="0">
                <a:solidFill>
                  <a:srgbClr val="FF0000"/>
                </a:solidFill>
              </a:rPr>
              <a:t>!</a:t>
            </a:r>
          </a:p>
        </p:txBody>
      </p:sp>
      <p:sp>
        <p:nvSpPr>
          <p:cNvPr id="21" name="Rectangle 4">
            <a:extLst>
              <a:ext uri="{FF2B5EF4-FFF2-40B4-BE49-F238E27FC236}">
                <a16:creationId xmlns:a16="http://schemas.microsoft.com/office/drawing/2014/main" id="{3ADBAB22-90B4-4FF1-9334-4E8928D8047F}"/>
              </a:ext>
            </a:extLst>
          </p:cNvPr>
          <p:cNvSpPr/>
          <p:nvPr/>
        </p:nvSpPr>
        <p:spPr>
          <a:xfrm>
            <a:off x="6921703" y="5673438"/>
            <a:ext cx="120040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sz="1600" b="1" dirty="0">
                <a:solidFill>
                  <a:srgbClr val="FF0000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49797218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Zástupný symbol pro obrázek 1">
            <a:extLst>
              <a:ext uri="{FF2B5EF4-FFF2-40B4-BE49-F238E27FC236}">
                <a16:creationId xmlns:a16="http://schemas.microsoft.com/office/drawing/2014/main" id="{42FD67CC-4F4C-47F0-9C38-AC561FB3961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104076" y="923635"/>
            <a:ext cx="4935050" cy="2864400"/>
          </a:xfrm>
          <a:prstGeom prst="rect">
            <a:avLst/>
          </a:prstGeom>
        </p:spPr>
      </p:pic>
      <p:graphicFrame>
        <p:nvGraphicFramePr>
          <p:cNvPr id="11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28735427"/>
              </p:ext>
            </p:extLst>
          </p:nvPr>
        </p:nvGraphicFramePr>
        <p:xfrm>
          <a:off x="11784" y="3653255"/>
          <a:ext cx="6714432" cy="27268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6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4925628" y="3662672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kraje</a:t>
                </a: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pozorovaný podíl vyšetření </a:t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</a:t>
                </a:r>
                <a:r>
                  <a:rPr lang="cs-CZ" sz="1200" dirty="0"/>
                  <a:t>kraji</a:t>
                </a:r>
                <a:endParaRPr lang="cs-CZ" sz="1200" b="0" dirty="0">
                  <a:latin typeface="+mn-lt"/>
                </a:endParaRPr>
              </a:p>
            </p:txBody>
          </p:sp>
        </p:grpSp>
      </p:grpSp>
      <p:sp>
        <p:nvSpPr>
          <p:cNvPr id="33" name="Zástupný symbol pro text 4">
            <a:extLst>
              <a:ext uri="{FF2B5EF4-FFF2-40B4-BE49-F238E27FC236}">
                <a16:creationId xmlns:a16="http://schemas.microsoft.com/office/drawing/2014/main" id="{ECC321FB-6AA5-411C-A0B4-2CA3A0DE0D08}"/>
              </a:ext>
            </a:extLst>
          </p:cNvPr>
          <p:cNvSpPr txBox="1">
            <a:spLocks/>
          </p:cNvSpPr>
          <p:nvPr/>
        </p:nvSpPr>
        <p:spPr>
          <a:xfrm>
            <a:off x="4816082" y="5102850"/>
            <a:ext cx="235547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sz="1200" b="1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-333986" y="4569600"/>
            <a:ext cx="1522754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sz="1200" b="1" dirty="0">
                <a:solidFill>
                  <a:schemeClr val="tx1"/>
                </a:solidFill>
              </a:rPr>
              <a:t>Podíl žen</a:t>
            </a:r>
          </a:p>
        </p:txBody>
      </p:sp>
      <p:sp>
        <p:nvSpPr>
          <p:cNvPr id="37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Podíl</a:t>
            </a:r>
            <a:r>
              <a:rPr lang="en-US" sz="2900" dirty="0"/>
              <a:t> </a:t>
            </a:r>
            <a:r>
              <a:rPr lang="en-US" sz="2900" dirty="0" err="1"/>
              <a:t>žen</a:t>
            </a:r>
            <a:r>
              <a:rPr lang="en-US" sz="2900" dirty="0"/>
              <a:t> </a:t>
            </a:r>
            <a:r>
              <a:rPr lang="en-US" sz="2900" dirty="0" err="1"/>
              <a:t>vyšetřených</a:t>
            </a:r>
            <a:r>
              <a:rPr lang="en-US" sz="2900" dirty="0"/>
              <a:t> </a:t>
            </a:r>
            <a:r>
              <a:rPr lang="cs-CZ" sz="2900" dirty="0"/>
              <a:t>diagnostickou mamografií</a:t>
            </a:r>
            <a:endParaRPr lang="en-US" sz="2900" dirty="0"/>
          </a:p>
        </p:txBody>
      </p:sp>
      <p:grpSp>
        <p:nvGrpSpPr>
          <p:cNvPr id="39" name="Skupina 38">
            <a:extLst>
              <a:ext uri="{FF2B5EF4-FFF2-40B4-BE49-F238E27FC236}">
                <a16:creationId xmlns:a16="http://schemas.microsoft.com/office/drawing/2014/main" id="{F21F6D48-D9BC-4FCF-AFA2-B925DFEC3250}"/>
              </a:ext>
            </a:extLst>
          </p:cNvPr>
          <p:cNvGrpSpPr/>
          <p:nvPr/>
        </p:nvGrpSpPr>
        <p:grpSpPr>
          <a:xfrm>
            <a:off x="5371049" y="1307529"/>
            <a:ext cx="1468597" cy="1640942"/>
            <a:chOff x="7631870" y="4051118"/>
            <a:chExt cx="1442773" cy="1680434"/>
          </a:xfrm>
        </p:grpSpPr>
        <p:sp>
          <p:nvSpPr>
            <p:cNvPr id="41" name="Text Box 3">
              <a:extLst>
                <a:ext uri="{FF2B5EF4-FFF2-40B4-BE49-F238E27FC236}">
                  <a16:creationId xmlns:a16="http://schemas.microsoft.com/office/drawing/2014/main" id="{C1CFEE7D-088B-45A8-98EB-45792C5991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52823" y="4058610"/>
              <a:ext cx="1181735" cy="167294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endParaRPr lang="cs-CZ" sz="1100" dirty="0">
                <a:solidFill>
                  <a:srgbClr val="292929"/>
                </a:solidFill>
                <a:latin typeface="+mj-lt"/>
              </a:endParaRPr>
            </a:p>
          </p:txBody>
        </p:sp>
        <p:sp>
          <p:nvSpPr>
            <p:cNvPr id="42" name="Text Box 3">
              <a:extLst>
                <a:ext uri="{FF2B5EF4-FFF2-40B4-BE49-F238E27FC236}">
                  <a16:creationId xmlns:a16="http://schemas.microsoft.com/office/drawing/2014/main" id="{A6FFA89F-DEE4-4CA2-B6FB-21B54A37E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31870" y="4051118"/>
              <a:ext cx="1230778" cy="5702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200" b="1" dirty="0">
                  <a:solidFill>
                    <a:srgbClr val="292929"/>
                  </a:solidFill>
                  <a:latin typeface="+mj-lt"/>
                </a:rPr>
                <a:t>Odhad podílu vyšetřených žen v procentech</a:t>
              </a:r>
            </a:p>
          </p:txBody>
        </p:sp>
        <p:sp>
          <p:nvSpPr>
            <p:cNvPr id="43" name="Rectangle 177">
              <a:extLst>
                <a:ext uri="{FF2B5EF4-FFF2-40B4-BE49-F238E27FC236}">
                  <a16:creationId xmlns:a16="http://schemas.microsoft.com/office/drawing/2014/main" id="{A04F06CE-07F8-4462-89E2-6F0ADC56D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2505" y="4708330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4" name="Rectangle 177">
              <a:extLst>
                <a:ext uri="{FF2B5EF4-FFF2-40B4-BE49-F238E27FC236}">
                  <a16:creationId xmlns:a16="http://schemas.microsoft.com/office/drawing/2014/main" id="{06DB7078-0671-4447-B517-7913697EC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2505" y="4949630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5" name="Rectangle 177">
              <a:extLst>
                <a:ext uri="{FF2B5EF4-FFF2-40B4-BE49-F238E27FC236}">
                  <a16:creationId xmlns:a16="http://schemas.microsoft.com/office/drawing/2014/main" id="{D2C7120F-8EC4-444C-B55B-4A30F631E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2505" y="5190930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6" name="Rectangle 177">
              <a:extLst>
                <a:ext uri="{FF2B5EF4-FFF2-40B4-BE49-F238E27FC236}">
                  <a16:creationId xmlns:a16="http://schemas.microsoft.com/office/drawing/2014/main" id="{AA6BC843-7DFD-4EE3-996A-8AFDA7F18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2505" y="5432232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7" name="Text Box 3">
              <a:extLst>
                <a:ext uri="{FF2B5EF4-FFF2-40B4-BE49-F238E27FC236}">
                  <a16:creationId xmlns:a16="http://schemas.microsoft.com/office/drawing/2014/main" id="{50789BC9-2000-49A6-AB49-AD266FD4A0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2505" y="4659830"/>
              <a:ext cx="1152138" cy="283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200" dirty="0">
                  <a:solidFill>
                    <a:srgbClr val="292929"/>
                  </a:solidFill>
                </a:rPr>
                <a:t>≤</a:t>
              </a:r>
              <a:r>
                <a:rPr lang="cs-CZ" sz="1200" dirty="0">
                  <a:solidFill>
                    <a:srgbClr val="292929"/>
                  </a:solidFill>
                  <a:latin typeface="+mj-lt"/>
                </a:rPr>
                <a:t> </a:t>
              </a: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3,0</a:t>
              </a:r>
              <a:r>
                <a:rPr lang="cs-CZ" sz="1200" dirty="0">
                  <a:solidFill>
                    <a:srgbClr val="292929"/>
                  </a:solidFill>
                  <a:latin typeface="+mj-lt"/>
                </a:rPr>
                <a:t> %</a:t>
              </a:r>
            </a:p>
          </p:txBody>
        </p:sp>
        <p:sp>
          <p:nvSpPr>
            <p:cNvPr id="48" name="Text Box 3">
              <a:extLst>
                <a:ext uri="{FF2B5EF4-FFF2-40B4-BE49-F238E27FC236}">
                  <a16:creationId xmlns:a16="http://schemas.microsoft.com/office/drawing/2014/main" id="{3E7E5717-AE35-4D41-9E58-D495411093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2505" y="4903695"/>
              <a:ext cx="1152138" cy="267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3,0–4,0 %</a:t>
              </a:r>
            </a:p>
          </p:txBody>
        </p:sp>
        <p:sp>
          <p:nvSpPr>
            <p:cNvPr id="49" name="Text Box 3">
              <a:extLst>
                <a:ext uri="{FF2B5EF4-FFF2-40B4-BE49-F238E27FC236}">
                  <a16:creationId xmlns:a16="http://schemas.microsoft.com/office/drawing/2014/main" id="{E1E50C8D-578C-4D92-A387-7193FD36C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2505" y="5147560"/>
              <a:ext cx="1152138" cy="267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4,0–5,0 %</a:t>
              </a:r>
            </a:p>
          </p:txBody>
        </p:sp>
        <p:sp>
          <p:nvSpPr>
            <p:cNvPr id="50" name="Text Box 3">
              <a:extLst>
                <a:ext uri="{FF2B5EF4-FFF2-40B4-BE49-F238E27FC236}">
                  <a16:creationId xmlns:a16="http://schemas.microsoft.com/office/drawing/2014/main" id="{A9C18770-D76E-401F-8E10-7A8A0D227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2505" y="5391425"/>
              <a:ext cx="1152138" cy="267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&gt; 5,0 %</a:t>
              </a:r>
            </a:p>
          </p:txBody>
        </p:sp>
      </p:grpSp>
      <p:sp>
        <p:nvSpPr>
          <p:cNvPr id="51" name="TextovéPole 50">
            <a:extLst>
              <a:ext uri="{FF2B5EF4-FFF2-40B4-BE49-F238E27FC236}">
                <a16:creationId xmlns:a16="http://schemas.microsoft.com/office/drawing/2014/main" id="{B5D69202-15E2-40C3-937B-E4D22FE1F044}"/>
              </a:ext>
            </a:extLst>
          </p:cNvPr>
          <p:cNvSpPr txBox="1"/>
          <p:nvPr/>
        </p:nvSpPr>
        <p:spPr>
          <a:xfrm>
            <a:off x="8368145" y="1556688"/>
            <a:ext cx="3823855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V posledních letech se s postupným zaváděním populačního screeningu snižuje podíl žen vyšetřených diagnostickou mamografií. Přesto </a:t>
            </a:r>
            <a:r>
              <a:rPr lang="cs-CZ" sz="1400" b="1" dirty="0"/>
              <a:t>lze stále identifikovat oblasti s vyšším podílem těchto provedených vyšetření, které pravděpodobně provádí do jisté míry neorganizovaný screening </a:t>
            </a:r>
            <a:r>
              <a:rPr lang="cs-CZ" sz="1400" dirty="0"/>
              <a:t>a nejsou tedy důkladně monitorovány z hlediska jejich kvality.</a:t>
            </a:r>
          </a:p>
          <a:p>
            <a:endParaRPr lang="cs-CZ" sz="1400" dirty="0"/>
          </a:p>
          <a:p>
            <a:r>
              <a:rPr lang="cs-CZ" sz="1400" dirty="0"/>
              <a:t>Celkový podíl žen vyšetřených diagnostickou mamografií v ČR dosahoval </a:t>
            </a:r>
            <a:r>
              <a:rPr lang="cs-CZ" sz="1400" b="1" dirty="0"/>
              <a:t>2,9 %</a:t>
            </a:r>
            <a:r>
              <a:rPr lang="cs-CZ" sz="1400" dirty="0"/>
              <a:t> v roce 2017. V krajích byl podíl v rozmezí od 1,7 % do 4,1 %.</a:t>
            </a:r>
          </a:p>
          <a:p>
            <a:r>
              <a:rPr lang="cs-CZ" sz="1400" dirty="0"/>
              <a:t> </a:t>
            </a:r>
          </a:p>
          <a:p>
            <a:r>
              <a:rPr lang="cs-CZ" sz="1400" dirty="0"/>
              <a:t>Královéhradecký kraj patří mezi oblasti ČR s nejvyšším podílem žen vyšetřených diagnostickou mamografií </a:t>
            </a:r>
            <a:r>
              <a:rPr lang="cs-CZ" sz="1400" b="1" dirty="0"/>
              <a:t>(4,1 %).</a:t>
            </a:r>
          </a:p>
        </p:txBody>
      </p:sp>
      <p:sp>
        <p:nvSpPr>
          <p:cNvPr id="35" name="Freeform 177">
            <a:extLst>
              <a:ext uri="{FF2B5EF4-FFF2-40B4-BE49-F238E27FC236}">
                <a16:creationId xmlns:a16="http://schemas.microsoft.com/office/drawing/2014/main" id="{230CEA2D-69E3-470D-8B31-5335EB443DB1}"/>
              </a:ext>
            </a:extLst>
          </p:cNvPr>
          <p:cNvSpPr>
            <a:spLocks/>
          </p:cNvSpPr>
          <p:nvPr/>
        </p:nvSpPr>
        <p:spPr bwMode="auto">
          <a:xfrm rot="21086761">
            <a:off x="2257644" y="1299429"/>
            <a:ext cx="1016853" cy="905305"/>
          </a:xfrm>
          <a:custGeom>
            <a:avLst/>
            <a:gdLst>
              <a:gd name="T0" fmla="*/ 486 w 1022"/>
              <a:gd name="T1" fmla="*/ 59 h 886"/>
              <a:gd name="T2" fmla="*/ 573 w 1022"/>
              <a:gd name="T3" fmla="*/ 113 h 886"/>
              <a:gd name="T4" fmla="*/ 667 w 1022"/>
              <a:gd name="T5" fmla="*/ 142 h 886"/>
              <a:gd name="T6" fmla="*/ 655 w 1022"/>
              <a:gd name="T7" fmla="*/ 220 h 886"/>
              <a:gd name="T8" fmla="*/ 729 w 1022"/>
              <a:gd name="T9" fmla="*/ 191 h 886"/>
              <a:gd name="T10" fmla="*/ 793 w 1022"/>
              <a:gd name="T11" fmla="*/ 220 h 886"/>
              <a:gd name="T12" fmla="*/ 870 w 1022"/>
              <a:gd name="T13" fmla="*/ 193 h 886"/>
              <a:gd name="T14" fmla="*/ 952 w 1022"/>
              <a:gd name="T15" fmla="*/ 252 h 886"/>
              <a:gd name="T16" fmla="*/ 936 w 1022"/>
              <a:gd name="T17" fmla="*/ 343 h 886"/>
              <a:gd name="T18" fmla="*/ 867 w 1022"/>
              <a:gd name="T19" fmla="*/ 383 h 886"/>
              <a:gd name="T20" fmla="*/ 818 w 1022"/>
              <a:gd name="T21" fmla="*/ 409 h 886"/>
              <a:gd name="T22" fmla="*/ 784 w 1022"/>
              <a:gd name="T23" fmla="*/ 430 h 886"/>
              <a:gd name="T24" fmla="*/ 813 w 1022"/>
              <a:gd name="T25" fmla="*/ 487 h 886"/>
              <a:gd name="T26" fmla="*/ 874 w 1022"/>
              <a:gd name="T27" fmla="*/ 511 h 886"/>
              <a:gd name="T28" fmla="*/ 916 w 1022"/>
              <a:gd name="T29" fmla="*/ 578 h 886"/>
              <a:gd name="T30" fmla="*/ 968 w 1022"/>
              <a:gd name="T31" fmla="*/ 650 h 886"/>
              <a:gd name="T32" fmla="*/ 1008 w 1022"/>
              <a:gd name="T33" fmla="*/ 710 h 886"/>
              <a:gd name="T34" fmla="*/ 1018 w 1022"/>
              <a:gd name="T35" fmla="*/ 778 h 886"/>
              <a:gd name="T36" fmla="*/ 965 w 1022"/>
              <a:gd name="T37" fmla="*/ 763 h 886"/>
              <a:gd name="T38" fmla="*/ 912 w 1022"/>
              <a:gd name="T39" fmla="*/ 797 h 886"/>
              <a:gd name="T40" fmla="*/ 866 w 1022"/>
              <a:gd name="T41" fmla="*/ 823 h 886"/>
              <a:gd name="T42" fmla="*/ 826 w 1022"/>
              <a:gd name="T43" fmla="*/ 854 h 886"/>
              <a:gd name="T44" fmla="*/ 794 w 1022"/>
              <a:gd name="T45" fmla="*/ 872 h 886"/>
              <a:gd name="T46" fmla="*/ 765 w 1022"/>
              <a:gd name="T47" fmla="*/ 865 h 886"/>
              <a:gd name="T48" fmla="*/ 718 w 1022"/>
              <a:gd name="T49" fmla="*/ 852 h 886"/>
              <a:gd name="T50" fmla="*/ 667 w 1022"/>
              <a:gd name="T51" fmla="*/ 818 h 886"/>
              <a:gd name="T52" fmla="*/ 575 w 1022"/>
              <a:gd name="T53" fmla="*/ 722 h 886"/>
              <a:gd name="T54" fmla="*/ 485 w 1022"/>
              <a:gd name="T55" fmla="*/ 744 h 886"/>
              <a:gd name="T56" fmla="*/ 445 w 1022"/>
              <a:gd name="T57" fmla="*/ 693 h 886"/>
              <a:gd name="T58" fmla="*/ 404 w 1022"/>
              <a:gd name="T59" fmla="*/ 727 h 886"/>
              <a:gd name="T60" fmla="*/ 370 w 1022"/>
              <a:gd name="T61" fmla="*/ 733 h 886"/>
              <a:gd name="T62" fmla="*/ 336 w 1022"/>
              <a:gd name="T63" fmla="*/ 721 h 886"/>
              <a:gd name="T64" fmla="*/ 313 w 1022"/>
              <a:gd name="T65" fmla="*/ 718 h 886"/>
              <a:gd name="T66" fmla="*/ 289 w 1022"/>
              <a:gd name="T67" fmla="*/ 714 h 886"/>
              <a:gd name="T68" fmla="*/ 254 w 1022"/>
              <a:gd name="T69" fmla="*/ 733 h 886"/>
              <a:gd name="T70" fmla="*/ 198 w 1022"/>
              <a:gd name="T71" fmla="*/ 727 h 886"/>
              <a:gd name="T72" fmla="*/ 163 w 1022"/>
              <a:gd name="T73" fmla="*/ 689 h 886"/>
              <a:gd name="T74" fmla="*/ 160 w 1022"/>
              <a:gd name="T75" fmla="*/ 661 h 886"/>
              <a:gd name="T76" fmla="*/ 188 w 1022"/>
              <a:gd name="T77" fmla="*/ 622 h 886"/>
              <a:gd name="T78" fmla="*/ 179 w 1022"/>
              <a:gd name="T79" fmla="*/ 572 h 886"/>
              <a:gd name="T80" fmla="*/ 169 w 1022"/>
              <a:gd name="T81" fmla="*/ 526 h 886"/>
              <a:gd name="T82" fmla="*/ 128 w 1022"/>
              <a:gd name="T83" fmla="*/ 529 h 886"/>
              <a:gd name="T84" fmla="*/ 81 w 1022"/>
              <a:gd name="T85" fmla="*/ 521 h 886"/>
              <a:gd name="T86" fmla="*/ 72 w 1022"/>
              <a:gd name="T87" fmla="*/ 484 h 886"/>
              <a:gd name="T88" fmla="*/ 42 w 1022"/>
              <a:gd name="T89" fmla="*/ 452 h 886"/>
              <a:gd name="T90" fmla="*/ 8 w 1022"/>
              <a:gd name="T91" fmla="*/ 401 h 886"/>
              <a:gd name="T92" fmla="*/ 26 w 1022"/>
              <a:gd name="T93" fmla="*/ 387 h 886"/>
              <a:gd name="T94" fmla="*/ 38 w 1022"/>
              <a:gd name="T95" fmla="*/ 333 h 886"/>
              <a:gd name="T96" fmla="*/ 41 w 1022"/>
              <a:gd name="T97" fmla="*/ 304 h 886"/>
              <a:gd name="T98" fmla="*/ 43 w 1022"/>
              <a:gd name="T99" fmla="*/ 255 h 886"/>
              <a:gd name="T100" fmla="*/ 105 w 1022"/>
              <a:gd name="T101" fmla="*/ 288 h 886"/>
              <a:gd name="T102" fmla="*/ 140 w 1022"/>
              <a:gd name="T103" fmla="*/ 263 h 886"/>
              <a:gd name="T104" fmla="*/ 187 w 1022"/>
              <a:gd name="T105" fmla="*/ 289 h 886"/>
              <a:gd name="T106" fmla="*/ 213 w 1022"/>
              <a:gd name="T107" fmla="*/ 310 h 886"/>
              <a:gd name="T108" fmla="*/ 243 w 1022"/>
              <a:gd name="T109" fmla="*/ 312 h 886"/>
              <a:gd name="T110" fmla="*/ 265 w 1022"/>
              <a:gd name="T111" fmla="*/ 277 h 886"/>
              <a:gd name="T112" fmla="*/ 301 w 1022"/>
              <a:gd name="T113" fmla="*/ 264 h 886"/>
              <a:gd name="T114" fmla="*/ 349 w 1022"/>
              <a:gd name="T115" fmla="*/ 284 h 886"/>
              <a:gd name="T116" fmla="*/ 394 w 1022"/>
              <a:gd name="T117" fmla="*/ 290 h 886"/>
              <a:gd name="T118" fmla="*/ 364 w 1022"/>
              <a:gd name="T119" fmla="*/ 229 h 886"/>
              <a:gd name="T120" fmla="*/ 364 w 1022"/>
              <a:gd name="T121" fmla="*/ 111 h 88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22" h="886">
                <a:moveTo>
                  <a:pt x="371" y="1"/>
                </a:moveTo>
                <a:lnTo>
                  <a:pt x="377" y="6"/>
                </a:lnTo>
                <a:lnTo>
                  <a:pt x="390" y="4"/>
                </a:lnTo>
                <a:lnTo>
                  <a:pt x="405" y="8"/>
                </a:lnTo>
                <a:lnTo>
                  <a:pt x="415" y="14"/>
                </a:lnTo>
                <a:lnTo>
                  <a:pt x="419" y="23"/>
                </a:lnTo>
                <a:lnTo>
                  <a:pt x="436" y="31"/>
                </a:lnTo>
                <a:lnTo>
                  <a:pt x="444" y="32"/>
                </a:lnTo>
                <a:lnTo>
                  <a:pt x="449" y="37"/>
                </a:lnTo>
                <a:lnTo>
                  <a:pt x="458" y="40"/>
                </a:lnTo>
                <a:lnTo>
                  <a:pt x="461" y="44"/>
                </a:lnTo>
                <a:lnTo>
                  <a:pt x="462" y="53"/>
                </a:lnTo>
                <a:lnTo>
                  <a:pt x="469" y="59"/>
                </a:lnTo>
                <a:lnTo>
                  <a:pt x="473" y="61"/>
                </a:lnTo>
                <a:lnTo>
                  <a:pt x="486" y="59"/>
                </a:lnTo>
                <a:lnTo>
                  <a:pt x="494" y="64"/>
                </a:lnTo>
                <a:lnTo>
                  <a:pt x="497" y="64"/>
                </a:lnTo>
                <a:lnTo>
                  <a:pt x="502" y="61"/>
                </a:lnTo>
                <a:lnTo>
                  <a:pt x="514" y="58"/>
                </a:lnTo>
                <a:lnTo>
                  <a:pt x="526" y="61"/>
                </a:lnTo>
                <a:lnTo>
                  <a:pt x="533" y="57"/>
                </a:lnTo>
                <a:lnTo>
                  <a:pt x="535" y="51"/>
                </a:lnTo>
                <a:lnTo>
                  <a:pt x="554" y="50"/>
                </a:lnTo>
                <a:lnTo>
                  <a:pt x="556" y="58"/>
                </a:lnTo>
                <a:lnTo>
                  <a:pt x="563" y="65"/>
                </a:lnTo>
                <a:lnTo>
                  <a:pt x="560" y="85"/>
                </a:lnTo>
                <a:lnTo>
                  <a:pt x="562" y="90"/>
                </a:lnTo>
                <a:lnTo>
                  <a:pt x="570" y="104"/>
                </a:lnTo>
                <a:lnTo>
                  <a:pt x="572" y="105"/>
                </a:lnTo>
                <a:lnTo>
                  <a:pt x="573" y="113"/>
                </a:lnTo>
                <a:lnTo>
                  <a:pt x="575" y="120"/>
                </a:lnTo>
                <a:lnTo>
                  <a:pt x="577" y="132"/>
                </a:lnTo>
                <a:lnTo>
                  <a:pt x="577" y="137"/>
                </a:lnTo>
                <a:lnTo>
                  <a:pt x="575" y="143"/>
                </a:lnTo>
                <a:lnTo>
                  <a:pt x="591" y="149"/>
                </a:lnTo>
                <a:lnTo>
                  <a:pt x="591" y="145"/>
                </a:lnTo>
                <a:lnTo>
                  <a:pt x="608" y="141"/>
                </a:lnTo>
                <a:lnTo>
                  <a:pt x="617" y="137"/>
                </a:lnTo>
                <a:lnTo>
                  <a:pt x="622" y="142"/>
                </a:lnTo>
                <a:lnTo>
                  <a:pt x="626" y="136"/>
                </a:lnTo>
                <a:lnTo>
                  <a:pt x="633" y="137"/>
                </a:lnTo>
                <a:lnTo>
                  <a:pt x="637" y="134"/>
                </a:lnTo>
                <a:lnTo>
                  <a:pt x="640" y="133"/>
                </a:lnTo>
                <a:lnTo>
                  <a:pt x="649" y="133"/>
                </a:lnTo>
                <a:lnTo>
                  <a:pt x="667" y="142"/>
                </a:lnTo>
                <a:lnTo>
                  <a:pt x="668" y="146"/>
                </a:lnTo>
                <a:lnTo>
                  <a:pt x="666" y="150"/>
                </a:lnTo>
                <a:lnTo>
                  <a:pt x="668" y="156"/>
                </a:lnTo>
                <a:lnTo>
                  <a:pt x="672" y="159"/>
                </a:lnTo>
                <a:lnTo>
                  <a:pt x="671" y="163"/>
                </a:lnTo>
                <a:lnTo>
                  <a:pt x="673" y="172"/>
                </a:lnTo>
                <a:lnTo>
                  <a:pt x="672" y="185"/>
                </a:lnTo>
                <a:lnTo>
                  <a:pt x="669" y="188"/>
                </a:lnTo>
                <a:lnTo>
                  <a:pt x="672" y="191"/>
                </a:lnTo>
                <a:lnTo>
                  <a:pt x="673" y="200"/>
                </a:lnTo>
                <a:lnTo>
                  <a:pt x="680" y="203"/>
                </a:lnTo>
                <a:lnTo>
                  <a:pt x="682" y="206"/>
                </a:lnTo>
                <a:lnTo>
                  <a:pt x="670" y="212"/>
                </a:lnTo>
                <a:lnTo>
                  <a:pt x="663" y="213"/>
                </a:lnTo>
                <a:lnTo>
                  <a:pt x="655" y="220"/>
                </a:lnTo>
                <a:lnTo>
                  <a:pt x="655" y="223"/>
                </a:lnTo>
                <a:lnTo>
                  <a:pt x="659" y="226"/>
                </a:lnTo>
                <a:lnTo>
                  <a:pt x="669" y="233"/>
                </a:lnTo>
                <a:lnTo>
                  <a:pt x="675" y="233"/>
                </a:lnTo>
                <a:lnTo>
                  <a:pt x="676" y="237"/>
                </a:lnTo>
                <a:lnTo>
                  <a:pt x="680" y="241"/>
                </a:lnTo>
                <a:lnTo>
                  <a:pt x="694" y="225"/>
                </a:lnTo>
                <a:lnTo>
                  <a:pt x="703" y="231"/>
                </a:lnTo>
                <a:lnTo>
                  <a:pt x="706" y="228"/>
                </a:lnTo>
                <a:lnTo>
                  <a:pt x="705" y="223"/>
                </a:lnTo>
                <a:lnTo>
                  <a:pt x="711" y="208"/>
                </a:lnTo>
                <a:lnTo>
                  <a:pt x="715" y="203"/>
                </a:lnTo>
                <a:lnTo>
                  <a:pt x="715" y="199"/>
                </a:lnTo>
                <a:lnTo>
                  <a:pt x="719" y="198"/>
                </a:lnTo>
                <a:lnTo>
                  <a:pt x="729" y="191"/>
                </a:lnTo>
                <a:lnTo>
                  <a:pt x="732" y="186"/>
                </a:lnTo>
                <a:lnTo>
                  <a:pt x="735" y="187"/>
                </a:lnTo>
                <a:lnTo>
                  <a:pt x="738" y="185"/>
                </a:lnTo>
                <a:lnTo>
                  <a:pt x="741" y="177"/>
                </a:lnTo>
                <a:lnTo>
                  <a:pt x="747" y="178"/>
                </a:lnTo>
                <a:lnTo>
                  <a:pt x="750" y="181"/>
                </a:lnTo>
                <a:lnTo>
                  <a:pt x="759" y="181"/>
                </a:lnTo>
                <a:lnTo>
                  <a:pt x="760" y="184"/>
                </a:lnTo>
                <a:lnTo>
                  <a:pt x="764" y="185"/>
                </a:lnTo>
                <a:lnTo>
                  <a:pt x="767" y="192"/>
                </a:lnTo>
                <a:lnTo>
                  <a:pt x="774" y="190"/>
                </a:lnTo>
                <a:lnTo>
                  <a:pt x="789" y="201"/>
                </a:lnTo>
                <a:lnTo>
                  <a:pt x="793" y="208"/>
                </a:lnTo>
                <a:lnTo>
                  <a:pt x="794" y="219"/>
                </a:lnTo>
                <a:lnTo>
                  <a:pt x="793" y="220"/>
                </a:lnTo>
                <a:lnTo>
                  <a:pt x="798" y="223"/>
                </a:lnTo>
                <a:lnTo>
                  <a:pt x="804" y="220"/>
                </a:lnTo>
                <a:lnTo>
                  <a:pt x="819" y="219"/>
                </a:lnTo>
                <a:lnTo>
                  <a:pt x="823" y="216"/>
                </a:lnTo>
                <a:lnTo>
                  <a:pt x="821" y="212"/>
                </a:lnTo>
                <a:lnTo>
                  <a:pt x="823" y="212"/>
                </a:lnTo>
                <a:lnTo>
                  <a:pt x="824" y="200"/>
                </a:lnTo>
                <a:lnTo>
                  <a:pt x="836" y="178"/>
                </a:lnTo>
                <a:lnTo>
                  <a:pt x="839" y="177"/>
                </a:lnTo>
                <a:lnTo>
                  <a:pt x="853" y="183"/>
                </a:lnTo>
                <a:lnTo>
                  <a:pt x="857" y="183"/>
                </a:lnTo>
                <a:lnTo>
                  <a:pt x="865" y="185"/>
                </a:lnTo>
                <a:lnTo>
                  <a:pt x="867" y="184"/>
                </a:lnTo>
                <a:lnTo>
                  <a:pt x="869" y="185"/>
                </a:lnTo>
                <a:lnTo>
                  <a:pt x="870" y="193"/>
                </a:lnTo>
                <a:lnTo>
                  <a:pt x="881" y="194"/>
                </a:lnTo>
                <a:lnTo>
                  <a:pt x="887" y="196"/>
                </a:lnTo>
                <a:lnTo>
                  <a:pt x="893" y="190"/>
                </a:lnTo>
                <a:lnTo>
                  <a:pt x="898" y="190"/>
                </a:lnTo>
                <a:lnTo>
                  <a:pt x="912" y="196"/>
                </a:lnTo>
                <a:lnTo>
                  <a:pt x="917" y="208"/>
                </a:lnTo>
                <a:lnTo>
                  <a:pt x="917" y="214"/>
                </a:lnTo>
                <a:lnTo>
                  <a:pt x="926" y="214"/>
                </a:lnTo>
                <a:lnTo>
                  <a:pt x="930" y="224"/>
                </a:lnTo>
                <a:lnTo>
                  <a:pt x="931" y="227"/>
                </a:lnTo>
                <a:lnTo>
                  <a:pt x="934" y="228"/>
                </a:lnTo>
                <a:lnTo>
                  <a:pt x="935" y="228"/>
                </a:lnTo>
                <a:lnTo>
                  <a:pt x="934" y="233"/>
                </a:lnTo>
                <a:lnTo>
                  <a:pt x="943" y="248"/>
                </a:lnTo>
                <a:lnTo>
                  <a:pt x="952" y="252"/>
                </a:lnTo>
                <a:lnTo>
                  <a:pt x="955" y="259"/>
                </a:lnTo>
                <a:lnTo>
                  <a:pt x="963" y="264"/>
                </a:lnTo>
                <a:lnTo>
                  <a:pt x="965" y="272"/>
                </a:lnTo>
                <a:lnTo>
                  <a:pt x="973" y="282"/>
                </a:lnTo>
                <a:lnTo>
                  <a:pt x="975" y="290"/>
                </a:lnTo>
                <a:lnTo>
                  <a:pt x="975" y="296"/>
                </a:lnTo>
                <a:lnTo>
                  <a:pt x="960" y="305"/>
                </a:lnTo>
                <a:lnTo>
                  <a:pt x="955" y="307"/>
                </a:lnTo>
                <a:lnTo>
                  <a:pt x="945" y="305"/>
                </a:lnTo>
                <a:lnTo>
                  <a:pt x="944" y="308"/>
                </a:lnTo>
                <a:lnTo>
                  <a:pt x="947" y="319"/>
                </a:lnTo>
                <a:lnTo>
                  <a:pt x="947" y="328"/>
                </a:lnTo>
                <a:lnTo>
                  <a:pt x="935" y="333"/>
                </a:lnTo>
                <a:lnTo>
                  <a:pt x="929" y="333"/>
                </a:lnTo>
                <a:lnTo>
                  <a:pt x="936" y="343"/>
                </a:lnTo>
                <a:lnTo>
                  <a:pt x="934" y="344"/>
                </a:lnTo>
                <a:lnTo>
                  <a:pt x="937" y="348"/>
                </a:lnTo>
                <a:lnTo>
                  <a:pt x="937" y="350"/>
                </a:lnTo>
                <a:lnTo>
                  <a:pt x="925" y="358"/>
                </a:lnTo>
                <a:lnTo>
                  <a:pt x="916" y="361"/>
                </a:lnTo>
                <a:lnTo>
                  <a:pt x="905" y="377"/>
                </a:lnTo>
                <a:lnTo>
                  <a:pt x="893" y="381"/>
                </a:lnTo>
                <a:lnTo>
                  <a:pt x="886" y="375"/>
                </a:lnTo>
                <a:lnTo>
                  <a:pt x="885" y="372"/>
                </a:lnTo>
                <a:lnTo>
                  <a:pt x="878" y="368"/>
                </a:lnTo>
                <a:lnTo>
                  <a:pt x="875" y="367"/>
                </a:lnTo>
                <a:lnTo>
                  <a:pt x="870" y="369"/>
                </a:lnTo>
                <a:lnTo>
                  <a:pt x="868" y="373"/>
                </a:lnTo>
                <a:lnTo>
                  <a:pt x="870" y="380"/>
                </a:lnTo>
                <a:lnTo>
                  <a:pt x="867" y="383"/>
                </a:lnTo>
                <a:lnTo>
                  <a:pt x="861" y="384"/>
                </a:lnTo>
                <a:lnTo>
                  <a:pt x="861" y="388"/>
                </a:lnTo>
                <a:lnTo>
                  <a:pt x="855" y="396"/>
                </a:lnTo>
                <a:lnTo>
                  <a:pt x="852" y="394"/>
                </a:lnTo>
                <a:lnTo>
                  <a:pt x="849" y="395"/>
                </a:lnTo>
                <a:lnTo>
                  <a:pt x="842" y="392"/>
                </a:lnTo>
                <a:lnTo>
                  <a:pt x="840" y="388"/>
                </a:lnTo>
                <a:lnTo>
                  <a:pt x="838" y="390"/>
                </a:lnTo>
                <a:lnTo>
                  <a:pt x="840" y="397"/>
                </a:lnTo>
                <a:lnTo>
                  <a:pt x="838" y="397"/>
                </a:lnTo>
                <a:lnTo>
                  <a:pt x="835" y="393"/>
                </a:lnTo>
                <a:lnTo>
                  <a:pt x="831" y="393"/>
                </a:lnTo>
                <a:lnTo>
                  <a:pt x="823" y="398"/>
                </a:lnTo>
                <a:lnTo>
                  <a:pt x="827" y="406"/>
                </a:lnTo>
                <a:lnTo>
                  <a:pt x="818" y="409"/>
                </a:lnTo>
                <a:lnTo>
                  <a:pt x="810" y="405"/>
                </a:lnTo>
                <a:lnTo>
                  <a:pt x="812" y="412"/>
                </a:lnTo>
                <a:lnTo>
                  <a:pt x="804" y="411"/>
                </a:lnTo>
                <a:lnTo>
                  <a:pt x="801" y="414"/>
                </a:lnTo>
                <a:lnTo>
                  <a:pt x="804" y="416"/>
                </a:lnTo>
                <a:lnTo>
                  <a:pt x="807" y="419"/>
                </a:lnTo>
                <a:lnTo>
                  <a:pt x="808" y="424"/>
                </a:lnTo>
                <a:lnTo>
                  <a:pt x="806" y="430"/>
                </a:lnTo>
                <a:lnTo>
                  <a:pt x="801" y="431"/>
                </a:lnTo>
                <a:lnTo>
                  <a:pt x="800" y="423"/>
                </a:lnTo>
                <a:lnTo>
                  <a:pt x="799" y="421"/>
                </a:lnTo>
                <a:lnTo>
                  <a:pt x="794" y="420"/>
                </a:lnTo>
                <a:lnTo>
                  <a:pt x="793" y="421"/>
                </a:lnTo>
                <a:lnTo>
                  <a:pt x="789" y="423"/>
                </a:lnTo>
                <a:lnTo>
                  <a:pt x="784" y="430"/>
                </a:lnTo>
                <a:lnTo>
                  <a:pt x="782" y="437"/>
                </a:lnTo>
                <a:lnTo>
                  <a:pt x="780" y="439"/>
                </a:lnTo>
                <a:lnTo>
                  <a:pt x="780" y="443"/>
                </a:lnTo>
                <a:lnTo>
                  <a:pt x="784" y="444"/>
                </a:lnTo>
                <a:lnTo>
                  <a:pt x="788" y="447"/>
                </a:lnTo>
                <a:lnTo>
                  <a:pt x="791" y="460"/>
                </a:lnTo>
                <a:lnTo>
                  <a:pt x="788" y="465"/>
                </a:lnTo>
                <a:lnTo>
                  <a:pt x="794" y="469"/>
                </a:lnTo>
                <a:lnTo>
                  <a:pt x="805" y="463"/>
                </a:lnTo>
                <a:lnTo>
                  <a:pt x="808" y="465"/>
                </a:lnTo>
                <a:lnTo>
                  <a:pt x="810" y="469"/>
                </a:lnTo>
                <a:lnTo>
                  <a:pt x="816" y="473"/>
                </a:lnTo>
                <a:lnTo>
                  <a:pt x="817" y="476"/>
                </a:lnTo>
                <a:lnTo>
                  <a:pt x="812" y="484"/>
                </a:lnTo>
                <a:lnTo>
                  <a:pt x="813" y="487"/>
                </a:lnTo>
                <a:lnTo>
                  <a:pt x="822" y="487"/>
                </a:lnTo>
                <a:lnTo>
                  <a:pt x="823" y="490"/>
                </a:lnTo>
                <a:lnTo>
                  <a:pt x="825" y="497"/>
                </a:lnTo>
                <a:lnTo>
                  <a:pt x="824" y="503"/>
                </a:lnTo>
                <a:lnTo>
                  <a:pt x="830" y="508"/>
                </a:lnTo>
                <a:lnTo>
                  <a:pt x="831" y="518"/>
                </a:lnTo>
                <a:lnTo>
                  <a:pt x="836" y="519"/>
                </a:lnTo>
                <a:lnTo>
                  <a:pt x="840" y="516"/>
                </a:lnTo>
                <a:lnTo>
                  <a:pt x="841" y="513"/>
                </a:lnTo>
                <a:lnTo>
                  <a:pt x="847" y="505"/>
                </a:lnTo>
                <a:lnTo>
                  <a:pt x="851" y="504"/>
                </a:lnTo>
                <a:lnTo>
                  <a:pt x="853" y="504"/>
                </a:lnTo>
                <a:lnTo>
                  <a:pt x="859" y="508"/>
                </a:lnTo>
                <a:lnTo>
                  <a:pt x="866" y="506"/>
                </a:lnTo>
                <a:lnTo>
                  <a:pt x="874" y="511"/>
                </a:lnTo>
                <a:lnTo>
                  <a:pt x="882" y="510"/>
                </a:lnTo>
                <a:lnTo>
                  <a:pt x="885" y="512"/>
                </a:lnTo>
                <a:lnTo>
                  <a:pt x="889" y="511"/>
                </a:lnTo>
                <a:lnTo>
                  <a:pt x="891" y="514"/>
                </a:lnTo>
                <a:lnTo>
                  <a:pt x="891" y="521"/>
                </a:lnTo>
                <a:lnTo>
                  <a:pt x="894" y="527"/>
                </a:lnTo>
                <a:lnTo>
                  <a:pt x="892" y="530"/>
                </a:lnTo>
                <a:lnTo>
                  <a:pt x="892" y="537"/>
                </a:lnTo>
                <a:lnTo>
                  <a:pt x="887" y="541"/>
                </a:lnTo>
                <a:lnTo>
                  <a:pt x="887" y="544"/>
                </a:lnTo>
                <a:lnTo>
                  <a:pt x="896" y="554"/>
                </a:lnTo>
                <a:lnTo>
                  <a:pt x="901" y="570"/>
                </a:lnTo>
                <a:lnTo>
                  <a:pt x="910" y="582"/>
                </a:lnTo>
                <a:lnTo>
                  <a:pt x="914" y="582"/>
                </a:lnTo>
                <a:lnTo>
                  <a:pt x="916" y="578"/>
                </a:lnTo>
                <a:lnTo>
                  <a:pt x="919" y="576"/>
                </a:lnTo>
                <a:lnTo>
                  <a:pt x="923" y="578"/>
                </a:lnTo>
                <a:lnTo>
                  <a:pt x="933" y="578"/>
                </a:lnTo>
                <a:lnTo>
                  <a:pt x="937" y="582"/>
                </a:lnTo>
                <a:lnTo>
                  <a:pt x="937" y="588"/>
                </a:lnTo>
                <a:lnTo>
                  <a:pt x="941" y="592"/>
                </a:lnTo>
                <a:lnTo>
                  <a:pt x="944" y="602"/>
                </a:lnTo>
                <a:lnTo>
                  <a:pt x="954" y="613"/>
                </a:lnTo>
                <a:lnTo>
                  <a:pt x="953" y="615"/>
                </a:lnTo>
                <a:lnTo>
                  <a:pt x="955" y="620"/>
                </a:lnTo>
                <a:lnTo>
                  <a:pt x="954" y="623"/>
                </a:lnTo>
                <a:lnTo>
                  <a:pt x="962" y="635"/>
                </a:lnTo>
                <a:lnTo>
                  <a:pt x="962" y="641"/>
                </a:lnTo>
                <a:lnTo>
                  <a:pt x="968" y="644"/>
                </a:lnTo>
                <a:lnTo>
                  <a:pt x="968" y="650"/>
                </a:lnTo>
                <a:lnTo>
                  <a:pt x="970" y="651"/>
                </a:lnTo>
                <a:lnTo>
                  <a:pt x="972" y="654"/>
                </a:lnTo>
                <a:lnTo>
                  <a:pt x="977" y="654"/>
                </a:lnTo>
                <a:lnTo>
                  <a:pt x="979" y="656"/>
                </a:lnTo>
                <a:lnTo>
                  <a:pt x="980" y="664"/>
                </a:lnTo>
                <a:lnTo>
                  <a:pt x="984" y="666"/>
                </a:lnTo>
                <a:lnTo>
                  <a:pt x="983" y="670"/>
                </a:lnTo>
                <a:lnTo>
                  <a:pt x="989" y="680"/>
                </a:lnTo>
                <a:lnTo>
                  <a:pt x="992" y="682"/>
                </a:lnTo>
                <a:lnTo>
                  <a:pt x="999" y="682"/>
                </a:lnTo>
                <a:lnTo>
                  <a:pt x="1000" y="687"/>
                </a:lnTo>
                <a:lnTo>
                  <a:pt x="1005" y="694"/>
                </a:lnTo>
                <a:lnTo>
                  <a:pt x="1007" y="700"/>
                </a:lnTo>
                <a:lnTo>
                  <a:pt x="1011" y="705"/>
                </a:lnTo>
                <a:lnTo>
                  <a:pt x="1008" y="710"/>
                </a:lnTo>
                <a:lnTo>
                  <a:pt x="1011" y="711"/>
                </a:lnTo>
                <a:lnTo>
                  <a:pt x="1012" y="718"/>
                </a:lnTo>
                <a:lnTo>
                  <a:pt x="1011" y="722"/>
                </a:lnTo>
                <a:lnTo>
                  <a:pt x="1008" y="723"/>
                </a:lnTo>
                <a:lnTo>
                  <a:pt x="1008" y="727"/>
                </a:lnTo>
                <a:lnTo>
                  <a:pt x="1006" y="731"/>
                </a:lnTo>
                <a:lnTo>
                  <a:pt x="1008" y="739"/>
                </a:lnTo>
                <a:lnTo>
                  <a:pt x="1007" y="743"/>
                </a:lnTo>
                <a:lnTo>
                  <a:pt x="1009" y="744"/>
                </a:lnTo>
                <a:lnTo>
                  <a:pt x="1011" y="749"/>
                </a:lnTo>
                <a:lnTo>
                  <a:pt x="1006" y="756"/>
                </a:lnTo>
                <a:lnTo>
                  <a:pt x="1006" y="759"/>
                </a:lnTo>
                <a:lnTo>
                  <a:pt x="1007" y="767"/>
                </a:lnTo>
                <a:lnTo>
                  <a:pt x="1017" y="774"/>
                </a:lnTo>
                <a:lnTo>
                  <a:pt x="1018" y="778"/>
                </a:lnTo>
                <a:lnTo>
                  <a:pt x="1022" y="781"/>
                </a:lnTo>
                <a:lnTo>
                  <a:pt x="1019" y="786"/>
                </a:lnTo>
                <a:lnTo>
                  <a:pt x="1020" y="789"/>
                </a:lnTo>
                <a:lnTo>
                  <a:pt x="1018" y="792"/>
                </a:lnTo>
                <a:lnTo>
                  <a:pt x="1013" y="795"/>
                </a:lnTo>
                <a:lnTo>
                  <a:pt x="1011" y="794"/>
                </a:lnTo>
                <a:lnTo>
                  <a:pt x="1009" y="796"/>
                </a:lnTo>
                <a:lnTo>
                  <a:pt x="990" y="781"/>
                </a:lnTo>
                <a:lnTo>
                  <a:pt x="987" y="783"/>
                </a:lnTo>
                <a:lnTo>
                  <a:pt x="984" y="782"/>
                </a:lnTo>
                <a:lnTo>
                  <a:pt x="981" y="777"/>
                </a:lnTo>
                <a:lnTo>
                  <a:pt x="978" y="778"/>
                </a:lnTo>
                <a:lnTo>
                  <a:pt x="977" y="768"/>
                </a:lnTo>
                <a:lnTo>
                  <a:pt x="967" y="762"/>
                </a:lnTo>
                <a:lnTo>
                  <a:pt x="965" y="763"/>
                </a:lnTo>
                <a:lnTo>
                  <a:pt x="961" y="759"/>
                </a:lnTo>
                <a:lnTo>
                  <a:pt x="959" y="760"/>
                </a:lnTo>
                <a:lnTo>
                  <a:pt x="954" y="759"/>
                </a:lnTo>
                <a:lnTo>
                  <a:pt x="947" y="762"/>
                </a:lnTo>
                <a:lnTo>
                  <a:pt x="944" y="785"/>
                </a:lnTo>
                <a:lnTo>
                  <a:pt x="940" y="789"/>
                </a:lnTo>
                <a:lnTo>
                  <a:pt x="932" y="792"/>
                </a:lnTo>
                <a:lnTo>
                  <a:pt x="930" y="794"/>
                </a:lnTo>
                <a:lnTo>
                  <a:pt x="927" y="794"/>
                </a:lnTo>
                <a:lnTo>
                  <a:pt x="924" y="799"/>
                </a:lnTo>
                <a:lnTo>
                  <a:pt x="924" y="798"/>
                </a:lnTo>
                <a:lnTo>
                  <a:pt x="914" y="797"/>
                </a:lnTo>
                <a:lnTo>
                  <a:pt x="914" y="794"/>
                </a:lnTo>
                <a:lnTo>
                  <a:pt x="913" y="794"/>
                </a:lnTo>
                <a:lnTo>
                  <a:pt x="912" y="797"/>
                </a:lnTo>
                <a:lnTo>
                  <a:pt x="904" y="799"/>
                </a:lnTo>
                <a:lnTo>
                  <a:pt x="909" y="801"/>
                </a:lnTo>
                <a:lnTo>
                  <a:pt x="908" y="805"/>
                </a:lnTo>
                <a:lnTo>
                  <a:pt x="904" y="806"/>
                </a:lnTo>
                <a:lnTo>
                  <a:pt x="900" y="801"/>
                </a:lnTo>
                <a:lnTo>
                  <a:pt x="897" y="803"/>
                </a:lnTo>
                <a:lnTo>
                  <a:pt x="895" y="803"/>
                </a:lnTo>
                <a:lnTo>
                  <a:pt x="894" y="806"/>
                </a:lnTo>
                <a:lnTo>
                  <a:pt x="891" y="806"/>
                </a:lnTo>
                <a:lnTo>
                  <a:pt x="892" y="809"/>
                </a:lnTo>
                <a:lnTo>
                  <a:pt x="888" y="808"/>
                </a:lnTo>
                <a:lnTo>
                  <a:pt x="887" y="806"/>
                </a:lnTo>
                <a:lnTo>
                  <a:pt x="882" y="805"/>
                </a:lnTo>
                <a:lnTo>
                  <a:pt x="881" y="809"/>
                </a:lnTo>
                <a:lnTo>
                  <a:pt x="866" y="823"/>
                </a:lnTo>
                <a:lnTo>
                  <a:pt x="854" y="820"/>
                </a:lnTo>
                <a:lnTo>
                  <a:pt x="850" y="821"/>
                </a:lnTo>
                <a:lnTo>
                  <a:pt x="850" y="824"/>
                </a:lnTo>
                <a:lnTo>
                  <a:pt x="843" y="827"/>
                </a:lnTo>
                <a:lnTo>
                  <a:pt x="839" y="832"/>
                </a:lnTo>
                <a:lnTo>
                  <a:pt x="840" y="838"/>
                </a:lnTo>
                <a:lnTo>
                  <a:pt x="842" y="838"/>
                </a:lnTo>
                <a:lnTo>
                  <a:pt x="844" y="842"/>
                </a:lnTo>
                <a:lnTo>
                  <a:pt x="851" y="847"/>
                </a:lnTo>
                <a:lnTo>
                  <a:pt x="843" y="850"/>
                </a:lnTo>
                <a:lnTo>
                  <a:pt x="841" y="853"/>
                </a:lnTo>
                <a:lnTo>
                  <a:pt x="836" y="853"/>
                </a:lnTo>
                <a:lnTo>
                  <a:pt x="832" y="857"/>
                </a:lnTo>
                <a:lnTo>
                  <a:pt x="828" y="853"/>
                </a:lnTo>
                <a:lnTo>
                  <a:pt x="826" y="854"/>
                </a:lnTo>
                <a:lnTo>
                  <a:pt x="821" y="855"/>
                </a:lnTo>
                <a:lnTo>
                  <a:pt x="821" y="860"/>
                </a:lnTo>
                <a:lnTo>
                  <a:pt x="819" y="862"/>
                </a:lnTo>
                <a:lnTo>
                  <a:pt x="818" y="861"/>
                </a:lnTo>
                <a:lnTo>
                  <a:pt x="819" y="865"/>
                </a:lnTo>
                <a:lnTo>
                  <a:pt x="824" y="869"/>
                </a:lnTo>
                <a:lnTo>
                  <a:pt x="826" y="874"/>
                </a:lnTo>
                <a:lnTo>
                  <a:pt x="828" y="876"/>
                </a:lnTo>
                <a:lnTo>
                  <a:pt x="828" y="886"/>
                </a:lnTo>
                <a:lnTo>
                  <a:pt x="808" y="879"/>
                </a:lnTo>
                <a:lnTo>
                  <a:pt x="806" y="875"/>
                </a:lnTo>
                <a:lnTo>
                  <a:pt x="801" y="873"/>
                </a:lnTo>
                <a:lnTo>
                  <a:pt x="799" y="873"/>
                </a:lnTo>
                <a:lnTo>
                  <a:pt x="793" y="870"/>
                </a:lnTo>
                <a:lnTo>
                  <a:pt x="794" y="872"/>
                </a:lnTo>
                <a:lnTo>
                  <a:pt x="793" y="874"/>
                </a:lnTo>
                <a:lnTo>
                  <a:pt x="793" y="876"/>
                </a:lnTo>
                <a:lnTo>
                  <a:pt x="787" y="873"/>
                </a:lnTo>
                <a:lnTo>
                  <a:pt x="786" y="875"/>
                </a:lnTo>
                <a:lnTo>
                  <a:pt x="784" y="875"/>
                </a:lnTo>
                <a:lnTo>
                  <a:pt x="780" y="875"/>
                </a:lnTo>
                <a:lnTo>
                  <a:pt x="768" y="877"/>
                </a:lnTo>
                <a:lnTo>
                  <a:pt x="769" y="872"/>
                </a:lnTo>
                <a:lnTo>
                  <a:pt x="767" y="870"/>
                </a:lnTo>
                <a:lnTo>
                  <a:pt x="772" y="865"/>
                </a:lnTo>
                <a:lnTo>
                  <a:pt x="771" y="864"/>
                </a:lnTo>
                <a:lnTo>
                  <a:pt x="766" y="863"/>
                </a:lnTo>
                <a:lnTo>
                  <a:pt x="766" y="862"/>
                </a:lnTo>
                <a:lnTo>
                  <a:pt x="764" y="863"/>
                </a:lnTo>
                <a:lnTo>
                  <a:pt x="765" y="865"/>
                </a:lnTo>
                <a:lnTo>
                  <a:pt x="763" y="868"/>
                </a:lnTo>
                <a:lnTo>
                  <a:pt x="764" y="871"/>
                </a:lnTo>
                <a:lnTo>
                  <a:pt x="755" y="875"/>
                </a:lnTo>
                <a:lnTo>
                  <a:pt x="750" y="871"/>
                </a:lnTo>
                <a:lnTo>
                  <a:pt x="747" y="873"/>
                </a:lnTo>
                <a:lnTo>
                  <a:pt x="742" y="872"/>
                </a:lnTo>
                <a:lnTo>
                  <a:pt x="739" y="875"/>
                </a:lnTo>
                <a:lnTo>
                  <a:pt x="733" y="874"/>
                </a:lnTo>
                <a:lnTo>
                  <a:pt x="731" y="877"/>
                </a:lnTo>
                <a:lnTo>
                  <a:pt x="728" y="872"/>
                </a:lnTo>
                <a:lnTo>
                  <a:pt x="726" y="868"/>
                </a:lnTo>
                <a:lnTo>
                  <a:pt x="728" y="866"/>
                </a:lnTo>
                <a:lnTo>
                  <a:pt x="726" y="866"/>
                </a:lnTo>
                <a:lnTo>
                  <a:pt x="722" y="862"/>
                </a:lnTo>
                <a:lnTo>
                  <a:pt x="718" y="852"/>
                </a:lnTo>
                <a:lnTo>
                  <a:pt x="716" y="852"/>
                </a:lnTo>
                <a:lnTo>
                  <a:pt x="714" y="850"/>
                </a:lnTo>
                <a:lnTo>
                  <a:pt x="711" y="852"/>
                </a:lnTo>
                <a:lnTo>
                  <a:pt x="710" y="849"/>
                </a:lnTo>
                <a:lnTo>
                  <a:pt x="707" y="850"/>
                </a:lnTo>
                <a:lnTo>
                  <a:pt x="706" y="850"/>
                </a:lnTo>
                <a:lnTo>
                  <a:pt x="700" y="840"/>
                </a:lnTo>
                <a:lnTo>
                  <a:pt x="697" y="842"/>
                </a:lnTo>
                <a:lnTo>
                  <a:pt x="697" y="846"/>
                </a:lnTo>
                <a:lnTo>
                  <a:pt x="693" y="844"/>
                </a:lnTo>
                <a:lnTo>
                  <a:pt x="686" y="838"/>
                </a:lnTo>
                <a:lnTo>
                  <a:pt x="683" y="827"/>
                </a:lnTo>
                <a:lnTo>
                  <a:pt x="676" y="819"/>
                </a:lnTo>
                <a:lnTo>
                  <a:pt x="669" y="820"/>
                </a:lnTo>
                <a:lnTo>
                  <a:pt x="667" y="818"/>
                </a:lnTo>
                <a:lnTo>
                  <a:pt x="663" y="818"/>
                </a:lnTo>
                <a:lnTo>
                  <a:pt x="662" y="815"/>
                </a:lnTo>
                <a:lnTo>
                  <a:pt x="654" y="814"/>
                </a:lnTo>
                <a:lnTo>
                  <a:pt x="651" y="814"/>
                </a:lnTo>
                <a:lnTo>
                  <a:pt x="649" y="811"/>
                </a:lnTo>
                <a:lnTo>
                  <a:pt x="650" y="803"/>
                </a:lnTo>
                <a:lnTo>
                  <a:pt x="646" y="785"/>
                </a:lnTo>
                <a:lnTo>
                  <a:pt x="640" y="783"/>
                </a:lnTo>
                <a:lnTo>
                  <a:pt x="608" y="779"/>
                </a:lnTo>
                <a:lnTo>
                  <a:pt x="611" y="755"/>
                </a:lnTo>
                <a:lnTo>
                  <a:pt x="612" y="744"/>
                </a:lnTo>
                <a:lnTo>
                  <a:pt x="598" y="740"/>
                </a:lnTo>
                <a:lnTo>
                  <a:pt x="600" y="728"/>
                </a:lnTo>
                <a:lnTo>
                  <a:pt x="580" y="726"/>
                </a:lnTo>
                <a:lnTo>
                  <a:pt x="575" y="722"/>
                </a:lnTo>
                <a:lnTo>
                  <a:pt x="571" y="722"/>
                </a:lnTo>
                <a:lnTo>
                  <a:pt x="570" y="718"/>
                </a:lnTo>
                <a:lnTo>
                  <a:pt x="565" y="721"/>
                </a:lnTo>
                <a:lnTo>
                  <a:pt x="553" y="709"/>
                </a:lnTo>
                <a:lnTo>
                  <a:pt x="549" y="707"/>
                </a:lnTo>
                <a:lnTo>
                  <a:pt x="548" y="713"/>
                </a:lnTo>
                <a:lnTo>
                  <a:pt x="547" y="715"/>
                </a:lnTo>
                <a:lnTo>
                  <a:pt x="527" y="713"/>
                </a:lnTo>
                <a:lnTo>
                  <a:pt x="524" y="731"/>
                </a:lnTo>
                <a:lnTo>
                  <a:pt x="512" y="729"/>
                </a:lnTo>
                <a:lnTo>
                  <a:pt x="500" y="727"/>
                </a:lnTo>
                <a:lnTo>
                  <a:pt x="499" y="736"/>
                </a:lnTo>
                <a:lnTo>
                  <a:pt x="489" y="739"/>
                </a:lnTo>
                <a:lnTo>
                  <a:pt x="489" y="743"/>
                </a:lnTo>
                <a:lnTo>
                  <a:pt x="485" y="744"/>
                </a:lnTo>
                <a:lnTo>
                  <a:pt x="485" y="740"/>
                </a:lnTo>
                <a:lnTo>
                  <a:pt x="473" y="738"/>
                </a:lnTo>
                <a:lnTo>
                  <a:pt x="471" y="738"/>
                </a:lnTo>
                <a:lnTo>
                  <a:pt x="471" y="735"/>
                </a:lnTo>
                <a:lnTo>
                  <a:pt x="465" y="731"/>
                </a:lnTo>
                <a:lnTo>
                  <a:pt x="464" y="727"/>
                </a:lnTo>
                <a:lnTo>
                  <a:pt x="466" y="718"/>
                </a:lnTo>
                <a:lnTo>
                  <a:pt x="471" y="710"/>
                </a:lnTo>
                <a:lnTo>
                  <a:pt x="465" y="707"/>
                </a:lnTo>
                <a:lnTo>
                  <a:pt x="467" y="704"/>
                </a:lnTo>
                <a:lnTo>
                  <a:pt x="467" y="700"/>
                </a:lnTo>
                <a:lnTo>
                  <a:pt x="457" y="698"/>
                </a:lnTo>
                <a:lnTo>
                  <a:pt x="454" y="694"/>
                </a:lnTo>
                <a:lnTo>
                  <a:pt x="449" y="691"/>
                </a:lnTo>
                <a:lnTo>
                  <a:pt x="445" y="693"/>
                </a:lnTo>
                <a:lnTo>
                  <a:pt x="441" y="699"/>
                </a:lnTo>
                <a:lnTo>
                  <a:pt x="433" y="697"/>
                </a:lnTo>
                <a:lnTo>
                  <a:pt x="431" y="701"/>
                </a:lnTo>
                <a:lnTo>
                  <a:pt x="425" y="700"/>
                </a:lnTo>
                <a:lnTo>
                  <a:pt x="426" y="702"/>
                </a:lnTo>
                <a:lnTo>
                  <a:pt x="421" y="704"/>
                </a:lnTo>
                <a:lnTo>
                  <a:pt x="420" y="711"/>
                </a:lnTo>
                <a:lnTo>
                  <a:pt x="423" y="712"/>
                </a:lnTo>
                <a:lnTo>
                  <a:pt x="419" y="723"/>
                </a:lnTo>
                <a:lnTo>
                  <a:pt x="418" y="725"/>
                </a:lnTo>
                <a:lnTo>
                  <a:pt x="415" y="725"/>
                </a:lnTo>
                <a:lnTo>
                  <a:pt x="414" y="727"/>
                </a:lnTo>
                <a:lnTo>
                  <a:pt x="412" y="724"/>
                </a:lnTo>
                <a:lnTo>
                  <a:pt x="408" y="732"/>
                </a:lnTo>
                <a:lnTo>
                  <a:pt x="404" y="727"/>
                </a:lnTo>
                <a:lnTo>
                  <a:pt x="400" y="726"/>
                </a:lnTo>
                <a:lnTo>
                  <a:pt x="397" y="728"/>
                </a:lnTo>
                <a:lnTo>
                  <a:pt x="397" y="725"/>
                </a:lnTo>
                <a:lnTo>
                  <a:pt x="394" y="724"/>
                </a:lnTo>
                <a:lnTo>
                  <a:pt x="392" y="726"/>
                </a:lnTo>
                <a:lnTo>
                  <a:pt x="389" y="726"/>
                </a:lnTo>
                <a:lnTo>
                  <a:pt x="385" y="731"/>
                </a:lnTo>
                <a:lnTo>
                  <a:pt x="384" y="732"/>
                </a:lnTo>
                <a:lnTo>
                  <a:pt x="383" y="736"/>
                </a:lnTo>
                <a:lnTo>
                  <a:pt x="379" y="738"/>
                </a:lnTo>
                <a:lnTo>
                  <a:pt x="377" y="735"/>
                </a:lnTo>
                <a:lnTo>
                  <a:pt x="374" y="735"/>
                </a:lnTo>
                <a:lnTo>
                  <a:pt x="372" y="737"/>
                </a:lnTo>
                <a:lnTo>
                  <a:pt x="370" y="735"/>
                </a:lnTo>
                <a:lnTo>
                  <a:pt x="370" y="733"/>
                </a:lnTo>
                <a:lnTo>
                  <a:pt x="365" y="731"/>
                </a:lnTo>
                <a:lnTo>
                  <a:pt x="365" y="728"/>
                </a:lnTo>
                <a:lnTo>
                  <a:pt x="355" y="723"/>
                </a:lnTo>
                <a:lnTo>
                  <a:pt x="355" y="720"/>
                </a:lnTo>
                <a:lnTo>
                  <a:pt x="353" y="718"/>
                </a:lnTo>
                <a:lnTo>
                  <a:pt x="351" y="726"/>
                </a:lnTo>
                <a:lnTo>
                  <a:pt x="347" y="724"/>
                </a:lnTo>
                <a:lnTo>
                  <a:pt x="346" y="725"/>
                </a:lnTo>
                <a:lnTo>
                  <a:pt x="342" y="722"/>
                </a:lnTo>
                <a:lnTo>
                  <a:pt x="338" y="722"/>
                </a:lnTo>
                <a:lnTo>
                  <a:pt x="337" y="721"/>
                </a:lnTo>
                <a:lnTo>
                  <a:pt x="339" y="722"/>
                </a:lnTo>
                <a:lnTo>
                  <a:pt x="339" y="720"/>
                </a:lnTo>
                <a:lnTo>
                  <a:pt x="337" y="720"/>
                </a:lnTo>
                <a:lnTo>
                  <a:pt x="336" y="721"/>
                </a:lnTo>
                <a:lnTo>
                  <a:pt x="331" y="718"/>
                </a:lnTo>
                <a:lnTo>
                  <a:pt x="330" y="718"/>
                </a:lnTo>
                <a:lnTo>
                  <a:pt x="330" y="720"/>
                </a:lnTo>
                <a:lnTo>
                  <a:pt x="326" y="720"/>
                </a:lnTo>
                <a:lnTo>
                  <a:pt x="325" y="718"/>
                </a:lnTo>
                <a:lnTo>
                  <a:pt x="321" y="718"/>
                </a:lnTo>
                <a:lnTo>
                  <a:pt x="320" y="717"/>
                </a:lnTo>
                <a:lnTo>
                  <a:pt x="318" y="718"/>
                </a:lnTo>
                <a:lnTo>
                  <a:pt x="318" y="715"/>
                </a:lnTo>
                <a:lnTo>
                  <a:pt x="316" y="716"/>
                </a:lnTo>
                <a:lnTo>
                  <a:pt x="317" y="721"/>
                </a:lnTo>
                <a:lnTo>
                  <a:pt x="319" y="721"/>
                </a:lnTo>
                <a:lnTo>
                  <a:pt x="318" y="722"/>
                </a:lnTo>
                <a:lnTo>
                  <a:pt x="315" y="722"/>
                </a:lnTo>
                <a:lnTo>
                  <a:pt x="313" y="718"/>
                </a:lnTo>
                <a:lnTo>
                  <a:pt x="311" y="719"/>
                </a:lnTo>
                <a:lnTo>
                  <a:pt x="311" y="721"/>
                </a:lnTo>
                <a:lnTo>
                  <a:pt x="309" y="721"/>
                </a:lnTo>
                <a:lnTo>
                  <a:pt x="307" y="720"/>
                </a:lnTo>
                <a:lnTo>
                  <a:pt x="308" y="717"/>
                </a:lnTo>
                <a:lnTo>
                  <a:pt x="305" y="717"/>
                </a:lnTo>
                <a:lnTo>
                  <a:pt x="307" y="705"/>
                </a:lnTo>
                <a:lnTo>
                  <a:pt x="298" y="701"/>
                </a:lnTo>
                <a:lnTo>
                  <a:pt x="296" y="701"/>
                </a:lnTo>
                <a:lnTo>
                  <a:pt x="295" y="705"/>
                </a:lnTo>
                <a:lnTo>
                  <a:pt x="298" y="709"/>
                </a:lnTo>
                <a:lnTo>
                  <a:pt x="293" y="710"/>
                </a:lnTo>
                <a:lnTo>
                  <a:pt x="292" y="709"/>
                </a:lnTo>
                <a:lnTo>
                  <a:pt x="289" y="711"/>
                </a:lnTo>
                <a:lnTo>
                  <a:pt x="289" y="714"/>
                </a:lnTo>
                <a:lnTo>
                  <a:pt x="284" y="717"/>
                </a:lnTo>
                <a:lnTo>
                  <a:pt x="282" y="714"/>
                </a:lnTo>
                <a:lnTo>
                  <a:pt x="281" y="710"/>
                </a:lnTo>
                <a:lnTo>
                  <a:pt x="280" y="712"/>
                </a:lnTo>
                <a:lnTo>
                  <a:pt x="278" y="709"/>
                </a:lnTo>
                <a:lnTo>
                  <a:pt x="274" y="709"/>
                </a:lnTo>
                <a:lnTo>
                  <a:pt x="263" y="713"/>
                </a:lnTo>
                <a:lnTo>
                  <a:pt x="262" y="714"/>
                </a:lnTo>
                <a:lnTo>
                  <a:pt x="259" y="723"/>
                </a:lnTo>
                <a:lnTo>
                  <a:pt x="259" y="726"/>
                </a:lnTo>
                <a:lnTo>
                  <a:pt x="261" y="726"/>
                </a:lnTo>
                <a:lnTo>
                  <a:pt x="262" y="732"/>
                </a:lnTo>
                <a:lnTo>
                  <a:pt x="260" y="734"/>
                </a:lnTo>
                <a:lnTo>
                  <a:pt x="256" y="730"/>
                </a:lnTo>
                <a:lnTo>
                  <a:pt x="254" y="733"/>
                </a:lnTo>
                <a:lnTo>
                  <a:pt x="249" y="735"/>
                </a:lnTo>
                <a:lnTo>
                  <a:pt x="249" y="737"/>
                </a:lnTo>
                <a:lnTo>
                  <a:pt x="247" y="736"/>
                </a:lnTo>
                <a:lnTo>
                  <a:pt x="236" y="734"/>
                </a:lnTo>
                <a:lnTo>
                  <a:pt x="236" y="738"/>
                </a:lnTo>
                <a:lnTo>
                  <a:pt x="239" y="739"/>
                </a:lnTo>
                <a:lnTo>
                  <a:pt x="236" y="740"/>
                </a:lnTo>
                <a:lnTo>
                  <a:pt x="232" y="738"/>
                </a:lnTo>
                <a:lnTo>
                  <a:pt x="231" y="740"/>
                </a:lnTo>
                <a:lnTo>
                  <a:pt x="227" y="743"/>
                </a:lnTo>
                <a:lnTo>
                  <a:pt x="225" y="743"/>
                </a:lnTo>
                <a:lnTo>
                  <a:pt x="220" y="748"/>
                </a:lnTo>
                <a:lnTo>
                  <a:pt x="208" y="751"/>
                </a:lnTo>
                <a:lnTo>
                  <a:pt x="199" y="733"/>
                </a:lnTo>
                <a:lnTo>
                  <a:pt x="198" y="727"/>
                </a:lnTo>
                <a:lnTo>
                  <a:pt x="209" y="718"/>
                </a:lnTo>
                <a:lnTo>
                  <a:pt x="203" y="716"/>
                </a:lnTo>
                <a:lnTo>
                  <a:pt x="204" y="715"/>
                </a:lnTo>
                <a:lnTo>
                  <a:pt x="203" y="713"/>
                </a:lnTo>
                <a:lnTo>
                  <a:pt x="201" y="715"/>
                </a:lnTo>
                <a:lnTo>
                  <a:pt x="194" y="712"/>
                </a:lnTo>
                <a:lnTo>
                  <a:pt x="184" y="702"/>
                </a:lnTo>
                <a:lnTo>
                  <a:pt x="186" y="699"/>
                </a:lnTo>
                <a:lnTo>
                  <a:pt x="183" y="700"/>
                </a:lnTo>
                <a:lnTo>
                  <a:pt x="179" y="696"/>
                </a:lnTo>
                <a:lnTo>
                  <a:pt x="180" y="699"/>
                </a:lnTo>
                <a:lnTo>
                  <a:pt x="178" y="703"/>
                </a:lnTo>
                <a:lnTo>
                  <a:pt x="171" y="699"/>
                </a:lnTo>
                <a:lnTo>
                  <a:pt x="169" y="696"/>
                </a:lnTo>
                <a:lnTo>
                  <a:pt x="163" y="689"/>
                </a:lnTo>
                <a:lnTo>
                  <a:pt x="153" y="690"/>
                </a:lnTo>
                <a:lnTo>
                  <a:pt x="141" y="687"/>
                </a:lnTo>
                <a:lnTo>
                  <a:pt x="141" y="686"/>
                </a:lnTo>
                <a:lnTo>
                  <a:pt x="149" y="683"/>
                </a:lnTo>
                <a:lnTo>
                  <a:pt x="161" y="676"/>
                </a:lnTo>
                <a:lnTo>
                  <a:pt x="161" y="674"/>
                </a:lnTo>
                <a:lnTo>
                  <a:pt x="153" y="669"/>
                </a:lnTo>
                <a:lnTo>
                  <a:pt x="149" y="667"/>
                </a:lnTo>
                <a:lnTo>
                  <a:pt x="150" y="663"/>
                </a:lnTo>
                <a:lnTo>
                  <a:pt x="152" y="664"/>
                </a:lnTo>
                <a:lnTo>
                  <a:pt x="153" y="665"/>
                </a:lnTo>
                <a:lnTo>
                  <a:pt x="156" y="665"/>
                </a:lnTo>
                <a:lnTo>
                  <a:pt x="156" y="661"/>
                </a:lnTo>
                <a:lnTo>
                  <a:pt x="158" y="658"/>
                </a:lnTo>
                <a:lnTo>
                  <a:pt x="160" y="661"/>
                </a:lnTo>
                <a:lnTo>
                  <a:pt x="161" y="656"/>
                </a:lnTo>
                <a:lnTo>
                  <a:pt x="166" y="658"/>
                </a:lnTo>
                <a:lnTo>
                  <a:pt x="168" y="652"/>
                </a:lnTo>
                <a:lnTo>
                  <a:pt x="172" y="651"/>
                </a:lnTo>
                <a:lnTo>
                  <a:pt x="173" y="648"/>
                </a:lnTo>
                <a:lnTo>
                  <a:pt x="175" y="649"/>
                </a:lnTo>
                <a:lnTo>
                  <a:pt x="175" y="645"/>
                </a:lnTo>
                <a:lnTo>
                  <a:pt x="178" y="644"/>
                </a:lnTo>
                <a:lnTo>
                  <a:pt x="176" y="642"/>
                </a:lnTo>
                <a:lnTo>
                  <a:pt x="175" y="640"/>
                </a:lnTo>
                <a:lnTo>
                  <a:pt x="177" y="637"/>
                </a:lnTo>
                <a:lnTo>
                  <a:pt x="179" y="639"/>
                </a:lnTo>
                <a:lnTo>
                  <a:pt x="182" y="634"/>
                </a:lnTo>
                <a:lnTo>
                  <a:pt x="182" y="628"/>
                </a:lnTo>
                <a:lnTo>
                  <a:pt x="188" y="622"/>
                </a:lnTo>
                <a:lnTo>
                  <a:pt x="181" y="624"/>
                </a:lnTo>
                <a:lnTo>
                  <a:pt x="184" y="621"/>
                </a:lnTo>
                <a:lnTo>
                  <a:pt x="182" y="619"/>
                </a:lnTo>
                <a:lnTo>
                  <a:pt x="183" y="616"/>
                </a:lnTo>
                <a:lnTo>
                  <a:pt x="180" y="617"/>
                </a:lnTo>
                <a:lnTo>
                  <a:pt x="182" y="610"/>
                </a:lnTo>
                <a:lnTo>
                  <a:pt x="175" y="606"/>
                </a:lnTo>
                <a:lnTo>
                  <a:pt x="174" y="607"/>
                </a:lnTo>
                <a:lnTo>
                  <a:pt x="174" y="600"/>
                </a:lnTo>
                <a:lnTo>
                  <a:pt x="169" y="598"/>
                </a:lnTo>
                <a:lnTo>
                  <a:pt x="172" y="591"/>
                </a:lnTo>
                <a:lnTo>
                  <a:pt x="172" y="577"/>
                </a:lnTo>
                <a:lnTo>
                  <a:pt x="170" y="575"/>
                </a:lnTo>
                <a:lnTo>
                  <a:pt x="173" y="572"/>
                </a:lnTo>
                <a:lnTo>
                  <a:pt x="179" y="572"/>
                </a:lnTo>
                <a:lnTo>
                  <a:pt x="182" y="568"/>
                </a:lnTo>
                <a:lnTo>
                  <a:pt x="180" y="563"/>
                </a:lnTo>
                <a:lnTo>
                  <a:pt x="177" y="561"/>
                </a:lnTo>
                <a:lnTo>
                  <a:pt x="179" y="556"/>
                </a:lnTo>
                <a:lnTo>
                  <a:pt x="178" y="547"/>
                </a:lnTo>
                <a:lnTo>
                  <a:pt x="180" y="547"/>
                </a:lnTo>
                <a:lnTo>
                  <a:pt x="180" y="545"/>
                </a:lnTo>
                <a:lnTo>
                  <a:pt x="178" y="541"/>
                </a:lnTo>
                <a:lnTo>
                  <a:pt x="182" y="537"/>
                </a:lnTo>
                <a:lnTo>
                  <a:pt x="181" y="534"/>
                </a:lnTo>
                <a:lnTo>
                  <a:pt x="176" y="533"/>
                </a:lnTo>
                <a:lnTo>
                  <a:pt x="176" y="532"/>
                </a:lnTo>
                <a:lnTo>
                  <a:pt x="173" y="529"/>
                </a:lnTo>
                <a:lnTo>
                  <a:pt x="169" y="529"/>
                </a:lnTo>
                <a:lnTo>
                  <a:pt x="169" y="526"/>
                </a:lnTo>
                <a:lnTo>
                  <a:pt x="166" y="528"/>
                </a:lnTo>
                <a:lnTo>
                  <a:pt x="166" y="518"/>
                </a:lnTo>
                <a:lnTo>
                  <a:pt x="164" y="519"/>
                </a:lnTo>
                <a:lnTo>
                  <a:pt x="164" y="516"/>
                </a:lnTo>
                <a:lnTo>
                  <a:pt x="162" y="519"/>
                </a:lnTo>
                <a:lnTo>
                  <a:pt x="158" y="520"/>
                </a:lnTo>
                <a:lnTo>
                  <a:pt x="158" y="521"/>
                </a:lnTo>
                <a:lnTo>
                  <a:pt x="152" y="520"/>
                </a:lnTo>
                <a:lnTo>
                  <a:pt x="147" y="524"/>
                </a:lnTo>
                <a:lnTo>
                  <a:pt x="140" y="522"/>
                </a:lnTo>
                <a:lnTo>
                  <a:pt x="137" y="529"/>
                </a:lnTo>
                <a:lnTo>
                  <a:pt x="131" y="532"/>
                </a:lnTo>
                <a:lnTo>
                  <a:pt x="129" y="533"/>
                </a:lnTo>
                <a:lnTo>
                  <a:pt x="127" y="530"/>
                </a:lnTo>
                <a:lnTo>
                  <a:pt x="128" y="529"/>
                </a:lnTo>
                <a:lnTo>
                  <a:pt x="122" y="524"/>
                </a:lnTo>
                <a:lnTo>
                  <a:pt x="116" y="521"/>
                </a:lnTo>
                <a:lnTo>
                  <a:pt x="114" y="522"/>
                </a:lnTo>
                <a:lnTo>
                  <a:pt x="110" y="519"/>
                </a:lnTo>
                <a:lnTo>
                  <a:pt x="108" y="521"/>
                </a:lnTo>
                <a:lnTo>
                  <a:pt x="108" y="519"/>
                </a:lnTo>
                <a:lnTo>
                  <a:pt x="104" y="517"/>
                </a:lnTo>
                <a:lnTo>
                  <a:pt x="103" y="515"/>
                </a:lnTo>
                <a:lnTo>
                  <a:pt x="102" y="513"/>
                </a:lnTo>
                <a:lnTo>
                  <a:pt x="98" y="513"/>
                </a:lnTo>
                <a:lnTo>
                  <a:pt x="94" y="517"/>
                </a:lnTo>
                <a:lnTo>
                  <a:pt x="84" y="517"/>
                </a:lnTo>
                <a:lnTo>
                  <a:pt x="84" y="519"/>
                </a:lnTo>
                <a:lnTo>
                  <a:pt x="82" y="519"/>
                </a:lnTo>
                <a:lnTo>
                  <a:pt x="81" y="521"/>
                </a:lnTo>
                <a:lnTo>
                  <a:pt x="78" y="519"/>
                </a:lnTo>
                <a:lnTo>
                  <a:pt x="79" y="516"/>
                </a:lnTo>
                <a:lnTo>
                  <a:pt x="77" y="516"/>
                </a:lnTo>
                <a:lnTo>
                  <a:pt x="76" y="519"/>
                </a:lnTo>
                <a:lnTo>
                  <a:pt x="74" y="517"/>
                </a:lnTo>
                <a:lnTo>
                  <a:pt x="74" y="515"/>
                </a:lnTo>
                <a:lnTo>
                  <a:pt x="64" y="508"/>
                </a:lnTo>
                <a:lnTo>
                  <a:pt x="61" y="505"/>
                </a:lnTo>
                <a:lnTo>
                  <a:pt x="64" y="500"/>
                </a:lnTo>
                <a:lnTo>
                  <a:pt x="64" y="495"/>
                </a:lnTo>
                <a:lnTo>
                  <a:pt x="61" y="493"/>
                </a:lnTo>
                <a:lnTo>
                  <a:pt x="61" y="490"/>
                </a:lnTo>
                <a:lnTo>
                  <a:pt x="67" y="486"/>
                </a:lnTo>
                <a:lnTo>
                  <a:pt x="70" y="487"/>
                </a:lnTo>
                <a:lnTo>
                  <a:pt x="72" y="484"/>
                </a:lnTo>
                <a:lnTo>
                  <a:pt x="68" y="479"/>
                </a:lnTo>
                <a:lnTo>
                  <a:pt x="64" y="479"/>
                </a:lnTo>
                <a:lnTo>
                  <a:pt x="63" y="476"/>
                </a:lnTo>
                <a:lnTo>
                  <a:pt x="61" y="475"/>
                </a:lnTo>
                <a:lnTo>
                  <a:pt x="57" y="469"/>
                </a:lnTo>
                <a:lnTo>
                  <a:pt x="58" y="469"/>
                </a:lnTo>
                <a:lnTo>
                  <a:pt x="56" y="466"/>
                </a:lnTo>
                <a:lnTo>
                  <a:pt x="51" y="470"/>
                </a:lnTo>
                <a:lnTo>
                  <a:pt x="48" y="469"/>
                </a:lnTo>
                <a:lnTo>
                  <a:pt x="49" y="461"/>
                </a:lnTo>
                <a:lnTo>
                  <a:pt x="52" y="462"/>
                </a:lnTo>
                <a:lnTo>
                  <a:pt x="54" y="460"/>
                </a:lnTo>
                <a:lnTo>
                  <a:pt x="54" y="458"/>
                </a:lnTo>
                <a:lnTo>
                  <a:pt x="52" y="457"/>
                </a:lnTo>
                <a:lnTo>
                  <a:pt x="42" y="452"/>
                </a:lnTo>
                <a:lnTo>
                  <a:pt x="39" y="447"/>
                </a:lnTo>
                <a:lnTo>
                  <a:pt x="33" y="454"/>
                </a:lnTo>
                <a:lnTo>
                  <a:pt x="30" y="455"/>
                </a:lnTo>
                <a:lnTo>
                  <a:pt x="24" y="452"/>
                </a:lnTo>
                <a:lnTo>
                  <a:pt x="17" y="447"/>
                </a:lnTo>
                <a:lnTo>
                  <a:pt x="13" y="444"/>
                </a:lnTo>
                <a:lnTo>
                  <a:pt x="12" y="440"/>
                </a:lnTo>
                <a:lnTo>
                  <a:pt x="9" y="430"/>
                </a:lnTo>
                <a:lnTo>
                  <a:pt x="15" y="426"/>
                </a:lnTo>
                <a:lnTo>
                  <a:pt x="17" y="425"/>
                </a:lnTo>
                <a:lnTo>
                  <a:pt x="12" y="422"/>
                </a:lnTo>
                <a:lnTo>
                  <a:pt x="8" y="421"/>
                </a:lnTo>
                <a:lnTo>
                  <a:pt x="5" y="415"/>
                </a:lnTo>
                <a:lnTo>
                  <a:pt x="0" y="410"/>
                </a:lnTo>
                <a:lnTo>
                  <a:pt x="8" y="401"/>
                </a:lnTo>
                <a:lnTo>
                  <a:pt x="11" y="396"/>
                </a:lnTo>
                <a:lnTo>
                  <a:pt x="15" y="399"/>
                </a:lnTo>
                <a:lnTo>
                  <a:pt x="16" y="398"/>
                </a:lnTo>
                <a:lnTo>
                  <a:pt x="20" y="400"/>
                </a:lnTo>
                <a:lnTo>
                  <a:pt x="20" y="399"/>
                </a:lnTo>
                <a:lnTo>
                  <a:pt x="22" y="399"/>
                </a:lnTo>
                <a:lnTo>
                  <a:pt x="21" y="401"/>
                </a:lnTo>
                <a:lnTo>
                  <a:pt x="24" y="401"/>
                </a:lnTo>
                <a:lnTo>
                  <a:pt x="25" y="399"/>
                </a:lnTo>
                <a:lnTo>
                  <a:pt x="29" y="399"/>
                </a:lnTo>
                <a:lnTo>
                  <a:pt x="29" y="397"/>
                </a:lnTo>
                <a:lnTo>
                  <a:pt x="25" y="392"/>
                </a:lnTo>
                <a:lnTo>
                  <a:pt x="28" y="390"/>
                </a:lnTo>
                <a:lnTo>
                  <a:pt x="28" y="387"/>
                </a:lnTo>
                <a:lnTo>
                  <a:pt x="26" y="387"/>
                </a:lnTo>
                <a:lnTo>
                  <a:pt x="27" y="381"/>
                </a:lnTo>
                <a:lnTo>
                  <a:pt x="32" y="381"/>
                </a:lnTo>
                <a:lnTo>
                  <a:pt x="34" y="378"/>
                </a:lnTo>
                <a:lnTo>
                  <a:pt x="37" y="382"/>
                </a:lnTo>
                <a:lnTo>
                  <a:pt x="38" y="379"/>
                </a:lnTo>
                <a:lnTo>
                  <a:pt x="40" y="379"/>
                </a:lnTo>
                <a:lnTo>
                  <a:pt x="47" y="359"/>
                </a:lnTo>
                <a:lnTo>
                  <a:pt x="42" y="356"/>
                </a:lnTo>
                <a:lnTo>
                  <a:pt x="43" y="353"/>
                </a:lnTo>
                <a:lnTo>
                  <a:pt x="40" y="351"/>
                </a:lnTo>
                <a:lnTo>
                  <a:pt x="41" y="347"/>
                </a:lnTo>
                <a:lnTo>
                  <a:pt x="44" y="347"/>
                </a:lnTo>
                <a:lnTo>
                  <a:pt x="43" y="344"/>
                </a:lnTo>
                <a:lnTo>
                  <a:pt x="41" y="334"/>
                </a:lnTo>
                <a:lnTo>
                  <a:pt x="38" y="333"/>
                </a:lnTo>
                <a:lnTo>
                  <a:pt x="35" y="335"/>
                </a:lnTo>
                <a:lnTo>
                  <a:pt x="34" y="332"/>
                </a:lnTo>
                <a:lnTo>
                  <a:pt x="31" y="333"/>
                </a:lnTo>
                <a:lnTo>
                  <a:pt x="29" y="328"/>
                </a:lnTo>
                <a:lnTo>
                  <a:pt x="33" y="324"/>
                </a:lnTo>
                <a:lnTo>
                  <a:pt x="33" y="319"/>
                </a:lnTo>
                <a:lnTo>
                  <a:pt x="35" y="319"/>
                </a:lnTo>
                <a:lnTo>
                  <a:pt x="37" y="313"/>
                </a:lnTo>
                <a:lnTo>
                  <a:pt x="34" y="312"/>
                </a:lnTo>
                <a:lnTo>
                  <a:pt x="36" y="310"/>
                </a:lnTo>
                <a:lnTo>
                  <a:pt x="36" y="306"/>
                </a:lnTo>
                <a:lnTo>
                  <a:pt x="34" y="306"/>
                </a:lnTo>
                <a:lnTo>
                  <a:pt x="36" y="305"/>
                </a:lnTo>
                <a:lnTo>
                  <a:pt x="40" y="306"/>
                </a:lnTo>
                <a:lnTo>
                  <a:pt x="41" y="304"/>
                </a:lnTo>
                <a:lnTo>
                  <a:pt x="41" y="302"/>
                </a:lnTo>
                <a:lnTo>
                  <a:pt x="37" y="298"/>
                </a:lnTo>
                <a:lnTo>
                  <a:pt x="33" y="296"/>
                </a:lnTo>
                <a:lnTo>
                  <a:pt x="35" y="293"/>
                </a:lnTo>
                <a:lnTo>
                  <a:pt x="37" y="292"/>
                </a:lnTo>
                <a:lnTo>
                  <a:pt x="37" y="286"/>
                </a:lnTo>
                <a:lnTo>
                  <a:pt x="29" y="277"/>
                </a:lnTo>
                <a:lnTo>
                  <a:pt x="27" y="276"/>
                </a:lnTo>
                <a:lnTo>
                  <a:pt x="25" y="273"/>
                </a:lnTo>
                <a:lnTo>
                  <a:pt x="25" y="265"/>
                </a:lnTo>
                <a:lnTo>
                  <a:pt x="30" y="261"/>
                </a:lnTo>
                <a:lnTo>
                  <a:pt x="37" y="262"/>
                </a:lnTo>
                <a:lnTo>
                  <a:pt x="38" y="259"/>
                </a:lnTo>
                <a:lnTo>
                  <a:pt x="45" y="260"/>
                </a:lnTo>
                <a:lnTo>
                  <a:pt x="43" y="255"/>
                </a:lnTo>
                <a:lnTo>
                  <a:pt x="45" y="255"/>
                </a:lnTo>
                <a:lnTo>
                  <a:pt x="46" y="252"/>
                </a:lnTo>
                <a:lnTo>
                  <a:pt x="48" y="252"/>
                </a:lnTo>
                <a:lnTo>
                  <a:pt x="50" y="250"/>
                </a:lnTo>
                <a:lnTo>
                  <a:pt x="52" y="253"/>
                </a:lnTo>
                <a:lnTo>
                  <a:pt x="51" y="256"/>
                </a:lnTo>
                <a:lnTo>
                  <a:pt x="56" y="258"/>
                </a:lnTo>
                <a:lnTo>
                  <a:pt x="58" y="257"/>
                </a:lnTo>
                <a:lnTo>
                  <a:pt x="69" y="265"/>
                </a:lnTo>
                <a:lnTo>
                  <a:pt x="73" y="268"/>
                </a:lnTo>
                <a:lnTo>
                  <a:pt x="76" y="272"/>
                </a:lnTo>
                <a:lnTo>
                  <a:pt x="85" y="276"/>
                </a:lnTo>
                <a:lnTo>
                  <a:pt x="92" y="280"/>
                </a:lnTo>
                <a:lnTo>
                  <a:pt x="100" y="289"/>
                </a:lnTo>
                <a:lnTo>
                  <a:pt x="105" y="288"/>
                </a:lnTo>
                <a:lnTo>
                  <a:pt x="109" y="289"/>
                </a:lnTo>
                <a:lnTo>
                  <a:pt x="113" y="287"/>
                </a:lnTo>
                <a:lnTo>
                  <a:pt x="114" y="285"/>
                </a:lnTo>
                <a:lnTo>
                  <a:pt x="115" y="279"/>
                </a:lnTo>
                <a:lnTo>
                  <a:pt x="113" y="275"/>
                </a:lnTo>
                <a:lnTo>
                  <a:pt x="118" y="277"/>
                </a:lnTo>
                <a:lnTo>
                  <a:pt x="118" y="271"/>
                </a:lnTo>
                <a:lnTo>
                  <a:pt x="126" y="269"/>
                </a:lnTo>
                <a:lnTo>
                  <a:pt x="125" y="268"/>
                </a:lnTo>
                <a:lnTo>
                  <a:pt x="129" y="265"/>
                </a:lnTo>
                <a:lnTo>
                  <a:pt x="131" y="265"/>
                </a:lnTo>
                <a:lnTo>
                  <a:pt x="132" y="262"/>
                </a:lnTo>
                <a:lnTo>
                  <a:pt x="135" y="262"/>
                </a:lnTo>
                <a:lnTo>
                  <a:pt x="136" y="259"/>
                </a:lnTo>
                <a:lnTo>
                  <a:pt x="140" y="263"/>
                </a:lnTo>
                <a:lnTo>
                  <a:pt x="141" y="261"/>
                </a:lnTo>
                <a:lnTo>
                  <a:pt x="146" y="260"/>
                </a:lnTo>
                <a:lnTo>
                  <a:pt x="150" y="265"/>
                </a:lnTo>
                <a:lnTo>
                  <a:pt x="151" y="263"/>
                </a:lnTo>
                <a:lnTo>
                  <a:pt x="159" y="269"/>
                </a:lnTo>
                <a:lnTo>
                  <a:pt x="158" y="273"/>
                </a:lnTo>
                <a:lnTo>
                  <a:pt x="167" y="276"/>
                </a:lnTo>
                <a:lnTo>
                  <a:pt x="167" y="278"/>
                </a:lnTo>
                <a:lnTo>
                  <a:pt x="172" y="274"/>
                </a:lnTo>
                <a:lnTo>
                  <a:pt x="174" y="278"/>
                </a:lnTo>
                <a:lnTo>
                  <a:pt x="177" y="278"/>
                </a:lnTo>
                <a:lnTo>
                  <a:pt x="178" y="275"/>
                </a:lnTo>
                <a:lnTo>
                  <a:pt x="185" y="279"/>
                </a:lnTo>
                <a:lnTo>
                  <a:pt x="184" y="282"/>
                </a:lnTo>
                <a:lnTo>
                  <a:pt x="187" y="289"/>
                </a:lnTo>
                <a:lnTo>
                  <a:pt x="190" y="289"/>
                </a:lnTo>
                <a:lnTo>
                  <a:pt x="196" y="292"/>
                </a:lnTo>
                <a:lnTo>
                  <a:pt x="198" y="297"/>
                </a:lnTo>
                <a:lnTo>
                  <a:pt x="204" y="301"/>
                </a:lnTo>
                <a:lnTo>
                  <a:pt x="206" y="291"/>
                </a:lnTo>
                <a:lnTo>
                  <a:pt x="213" y="288"/>
                </a:lnTo>
                <a:lnTo>
                  <a:pt x="215" y="290"/>
                </a:lnTo>
                <a:lnTo>
                  <a:pt x="214" y="293"/>
                </a:lnTo>
                <a:lnTo>
                  <a:pt x="216" y="300"/>
                </a:lnTo>
                <a:lnTo>
                  <a:pt x="213" y="301"/>
                </a:lnTo>
                <a:lnTo>
                  <a:pt x="215" y="305"/>
                </a:lnTo>
                <a:lnTo>
                  <a:pt x="219" y="307"/>
                </a:lnTo>
                <a:lnTo>
                  <a:pt x="218" y="308"/>
                </a:lnTo>
                <a:lnTo>
                  <a:pt x="210" y="306"/>
                </a:lnTo>
                <a:lnTo>
                  <a:pt x="213" y="310"/>
                </a:lnTo>
                <a:lnTo>
                  <a:pt x="216" y="311"/>
                </a:lnTo>
                <a:lnTo>
                  <a:pt x="216" y="312"/>
                </a:lnTo>
                <a:lnTo>
                  <a:pt x="214" y="312"/>
                </a:lnTo>
                <a:lnTo>
                  <a:pt x="217" y="315"/>
                </a:lnTo>
                <a:lnTo>
                  <a:pt x="216" y="319"/>
                </a:lnTo>
                <a:lnTo>
                  <a:pt x="224" y="320"/>
                </a:lnTo>
                <a:lnTo>
                  <a:pt x="229" y="319"/>
                </a:lnTo>
                <a:lnTo>
                  <a:pt x="234" y="321"/>
                </a:lnTo>
                <a:lnTo>
                  <a:pt x="236" y="317"/>
                </a:lnTo>
                <a:lnTo>
                  <a:pt x="239" y="321"/>
                </a:lnTo>
                <a:lnTo>
                  <a:pt x="240" y="320"/>
                </a:lnTo>
                <a:lnTo>
                  <a:pt x="243" y="321"/>
                </a:lnTo>
                <a:lnTo>
                  <a:pt x="243" y="319"/>
                </a:lnTo>
                <a:lnTo>
                  <a:pt x="240" y="314"/>
                </a:lnTo>
                <a:lnTo>
                  <a:pt x="243" y="312"/>
                </a:lnTo>
                <a:lnTo>
                  <a:pt x="247" y="310"/>
                </a:lnTo>
                <a:lnTo>
                  <a:pt x="249" y="316"/>
                </a:lnTo>
                <a:lnTo>
                  <a:pt x="253" y="317"/>
                </a:lnTo>
                <a:lnTo>
                  <a:pt x="255" y="312"/>
                </a:lnTo>
                <a:lnTo>
                  <a:pt x="258" y="311"/>
                </a:lnTo>
                <a:lnTo>
                  <a:pt x="256" y="307"/>
                </a:lnTo>
                <a:lnTo>
                  <a:pt x="262" y="307"/>
                </a:lnTo>
                <a:lnTo>
                  <a:pt x="264" y="302"/>
                </a:lnTo>
                <a:lnTo>
                  <a:pt x="256" y="298"/>
                </a:lnTo>
                <a:lnTo>
                  <a:pt x="256" y="294"/>
                </a:lnTo>
                <a:lnTo>
                  <a:pt x="256" y="287"/>
                </a:lnTo>
                <a:lnTo>
                  <a:pt x="253" y="283"/>
                </a:lnTo>
                <a:lnTo>
                  <a:pt x="255" y="281"/>
                </a:lnTo>
                <a:lnTo>
                  <a:pt x="256" y="276"/>
                </a:lnTo>
                <a:lnTo>
                  <a:pt x="265" y="277"/>
                </a:lnTo>
                <a:lnTo>
                  <a:pt x="267" y="276"/>
                </a:lnTo>
                <a:lnTo>
                  <a:pt x="268" y="277"/>
                </a:lnTo>
                <a:lnTo>
                  <a:pt x="275" y="275"/>
                </a:lnTo>
                <a:lnTo>
                  <a:pt x="278" y="264"/>
                </a:lnTo>
                <a:lnTo>
                  <a:pt x="282" y="269"/>
                </a:lnTo>
                <a:lnTo>
                  <a:pt x="285" y="268"/>
                </a:lnTo>
                <a:lnTo>
                  <a:pt x="286" y="269"/>
                </a:lnTo>
                <a:lnTo>
                  <a:pt x="287" y="265"/>
                </a:lnTo>
                <a:lnTo>
                  <a:pt x="286" y="260"/>
                </a:lnTo>
                <a:lnTo>
                  <a:pt x="287" y="258"/>
                </a:lnTo>
                <a:lnTo>
                  <a:pt x="286" y="256"/>
                </a:lnTo>
                <a:lnTo>
                  <a:pt x="286" y="253"/>
                </a:lnTo>
                <a:lnTo>
                  <a:pt x="299" y="258"/>
                </a:lnTo>
                <a:lnTo>
                  <a:pt x="301" y="262"/>
                </a:lnTo>
                <a:lnTo>
                  <a:pt x="301" y="264"/>
                </a:lnTo>
                <a:lnTo>
                  <a:pt x="299" y="264"/>
                </a:lnTo>
                <a:lnTo>
                  <a:pt x="298" y="269"/>
                </a:lnTo>
                <a:lnTo>
                  <a:pt x="307" y="282"/>
                </a:lnTo>
                <a:lnTo>
                  <a:pt x="309" y="288"/>
                </a:lnTo>
                <a:lnTo>
                  <a:pt x="315" y="288"/>
                </a:lnTo>
                <a:lnTo>
                  <a:pt x="316" y="291"/>
                </a:lnTo>
                <a:lnTo>
                  <a:pt x="321" y="290"/>
                </a:lnTo>
                <a:lnTo>
                  <a:pt x="323" y="294"/>
                </a:lnTo>
                <a:lnTo>
                  <a:pt x="330" y="294"/>
                </a:lnTo>
                <a:lnTo>
                  <a:pt x="331" y="286"/>
                </a:lnTo>
                <a:lnTo>
                  <a:pt x="334" y="288"/>
                </a:lnTo>
                <a:lnTo>
                  <a:pt x="338" y="287"/>
                </a:lnTo>
                <a:lnTo>
                  <a:pt x="342" y="286"/>
                </a:lnTo>
                <a:lnTo>
                  <a:pt x="346" y="282"/>
                </a:lnTo>
                <a:lnTo>
                  <a:pt x="349" y="284"/>
                </a:lnTo>
                <a:lnTo>
                  <a:pt x="348" y="286"/>
                </a:lnTo>
                <a:lnTo>
                  <a:pt x="351" y="286"/>
                </a:lnTo>
                <a:lnTo>
                  <a:pt x="351" y="288"/>
                </a:lnTo>
                <a:lnTo>
                  <a:pt x="354" y="290"/>
                </a:lnTo>
                <a:lnTo>
                  <a:pt x="354" y="289"/>
                </a:lnTo>
                <a:lnTo>
                  <a:pt x="356" y="288"/>
                </a:lnTo>
                <a:lnTo>
                  <a:pt x="357" y="298"/>
                </a:lnTo>
                <a:lnTo>
                  <a:pt x="360" y="298"/>
                </a:lnTo>
                <a:lnTo>
                  <a:pt x="359" y="294"/>
                </a:lnTo>
                <a:lnTo>
                  <a:pt x="362" y="292"/>
                </a:lnTo>
                <a:lnTo>
                  <a:pt x="364" y="296"/>
                </a:lnTo>
                <a:lnTo>
                  <a:pt x="365" y="294"/>
                </a:lnTo>
                <a:lnTo>
                  <a:pt x="369" y="293"/>
                </a:lnTo>
                <a:lnTo>
                  <a:pt x="394" y="292"/>
                </a:lnTo>
                <a:lnTo>
                  <a:pt x="394" y="290"/>
                </a:lnTo>
                <a:lnTo>
                  <a:pt x="391" y="283"/>
                </a:lnTo>
                <a:lnTo>
                  <a:pt x="392" y="278"/>
                </a:lnTo>
                <a:lnTo>
                  <a:pt x="390" y="278"/>
                </a:lnTo>
                <a:lnTo>
                  <a:pt x="386" y="270"/>
                </a:lnTo>
                <a:lnTo>
                  <a:pt x="382" y="268"/>
                </a:lnTo>
                <a:lnTo>
                  <a:pt x="382" y="263"/>
                </a:lnTo>
                <a:lnTo>
                  <a:pt x="379" y="258"/>
                </a:lnTo>
                <a:lnTo>
                  <a:pt x="377" y="253"/>
                </a:lnTo>
                <a:lnTo>
                  <a:pt x="369" y="250"/>
                </a:lnTo>
                <a:lnTo>
                  <a:pt x="369" y="248"/>
                </a:lnTo>
                <a:lnTo>
                  <a:pt x="376" y="251"/>
                </a:lnTo>
                <a:lnTo>
                  <a:pt x="366" y="238"/>
                </a:lnTo>
                <a:lnTo>
                  <a:pt x="369" y="237"/>
                </a:lnTo>
                <a:lnTo>
                  <a:pt x="372" y="232"/>
                </a:lnTo>
                <a:lnTo>
                  <a:pt x="364" y="229"/>
                </a:lnTo>
                <a:lnTo>
                  <a:pt x="357" y="223"/>
                </a:lnTo>
                <a:lnTo>
                  <a:pt x="369" y="207"/>
                </a:lnTo>
                <a:lnTo>
                  <a:pt x="368" y="203"/>
                </a:lnTo>
                <a:lnTo>
                  <a:pt x="377" y="192"/>
                </a:lnTo>
                <a:lnTo>
                  <a:pt x="384" y="188"/>
                </a:lnTo>
                <a:lnTo>
                  <a:pt x="376" y="182"/>
                </a:lnTo>
                <a:lnTo>
                  <a:pt x="375" y="176"/>
                </a:lnTo>
                <a:lnTo>
                  <a:pt x="372" y="168"/>
                </a:lnTo>
                <a:lnTo>
                  <a:pt x="361" y="160"/>
                </a:lnTo>
                <a:lnTo>
                  <a:pt x="361" y="159"/>
                </a:lnTo>
                <a:lnTo>
                  <a:pt x="368" y="150"/>
                </a:lnTo>
                <a:lnTo>
                  <a:pt x="377" y="144"/>
                </a:lnTo>
                <a:lnTo>
                  <a:pt x="369" y="137"/>
                </a:lnTo>
                <a:lnTo>
                  <a:pt x="367" y="113"/>
                </a:lnTo>
                <a:lnTo>
                  <a:pt x="364" y="111"/>
                </a:lnTo>
                <a:lnTo>
                  <a:pt x="366" y="106"/>
                </a:lnTo>
                <a:lnTo>
                  <a:pt x="369" y="98"/>
                </a:lnTo>
                <a:lnTo>
                  <a:pt x="368" y="94"/>
                </a:lnTo>
                <a:lnTo>
                  <a:pt x="371" y="81"/>
                </a:lnTo>
                <a:lnTo>
                  <a:pt x="366" y="76"/>
                </a:lnTo>
                <a:lnTo>
                  <a:pt x="366" y="72"/>
                </a:lnTo>
                <a:lnTo>
                  <a:pt x="376" y="59"/>
                </a:lnTo>
                <a:lnTo>
                  <a:pt x="380" y="51"/>
                </a:lnTo>
                <a:lnTo>
                  <a:pt x="377" y="41"/>
                </a:lnTo>
                <a:lnTo>
                  <a:pt x="362" y="29"/>
                </a:lnTo>
                <a:lnTo>
                  <a:pt x="358" y="22"/>
                </a:lnTo>
                <a:lnTo>
                  <a:pt x="358" y="15"/>
                </a:lnTo>
                <a:lnTo>
                  <a:pt x="359" y="0"/>
                </a:lnTo>
                <a:lnTo>
                  <a:pt x="371" y="1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3552326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" name="Object 3">
            <a:extLst>
              <a:ext uri="{FF2B5EF4-FFF2-40B4-BE49-F238E27FC236}">
                <a16:creationId xmlns:a16="http://schemas.microsoft.com/office/drawing/2014/main" id="{08FCA989-F6D4-4B13-A9AE-07504B0A5C61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18842271"/>
              </p:ext>
            </p:extLst>
          </p:nvPr>
        </p:nvGraphicFramePr>
        <p:xfrm>
          <a:off x="272591" y="2392645"/>
          <a:ext cx="7299784" cy="38557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6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5096531" y="1363386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kraje</a:t>
                </a: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pozorovaný podíl vyšetření </a:t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</a:t>
                </a:r>
                <a:r>
                  <a:rPr lang="cs-CZ" sz="1200" dirty="0"/>
                  <a:t>kraji</a:t>
                </a:r>
                <a:endParaRPr lang="cs-CZ" sz="1200" b="0" dirty="0">
                  <a:latin typeface="+mn-lt"/>
                </a:endParaRPr>
              </a:p>
            </p:txBody>
          </p:sp>
        </p:grpSp>
      </p:grp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-257786" y="3237593"/>
            <a:ext cx="1522754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sz="1200" b="1" dirty="0">
                <a:solidFill>
                  <a:schemeClr val="tx1"/>
                </a:solidFill>
              </a:rPr>
              <a:t>Podíl žen</a:t>
            </a:r>
          </a:p>
        </p:txBody>
      </p:sp>
      <p:sp>
        <p:nvSpPr>
          <p:cNvPr id="37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Podíl</a:t>
            </a:r>
            <a:r>
              <a:rPr lang="en-US" sz="2900" dirty="0"/>
              <a:t> </a:t>
            </a:r>
            <a:r>
              <a:rPr lang="en-US" sz="2900" dirty="0" err="1"/>
              <a:t>žen</a:t>
            </a:r>
            <a:r>
              <a:rPr lang="en-US" sz="2900" dirty="0"/>
              <a:t> </a:t>
            </a:r>
            <a:r>
              <a:rPr lang="cs-CZ" sz="2900" dirty="0"/>
              <a:t>s doplňujícím ultrazvukovým vyšetřením dle kraje</a:t>
            </a:r>
            <a:endParaRPr lang="en-US" sz="2900" dirty="0"/>
          </a:p>
        </p:txBody>
      </p:sp>
      <p:sp>
        <p:nvSpPr>
          <p:cNvPr id="39" name="TextovéPole 38">
            <a:extLst>
              <a:ext uri="{FF2B5EF4-FFF2-40B4-BE49-F238E27FC236}">
                <a16:creationId xmlns:a16="http://schemas.microsoft.com/office/drawing/2014/main" id="{4D344B12-3096-44AC-BDC6-81EA2AF684CA}"/>
              </a:ext>
            </a:extLst>
          </p:cNvPr>
          <p:cNvSpPr txBox="1"/>
          <p:nvPr/>
        </p:nvSpPr>
        <p:spPr>
          <a:xfrm>
            <a:off x="8368145" y="1250909"/>
            <a:ext cx="3823855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Ukazatel stanovuje podíl žen, které po screeningové mamografii podstoupily doplňující ultrazvukové vyšetření. Podíl takto vyšetřených žen dosahoval v ČR v roce 2017 </a:t>
            </a:r>
            <a:r>
              <a:rPr lang="cs-CZ" sz="1400" b="1" dirty="0"/>
              <a:t>8,3 %. </a:t>
            </a:r>
            <a:r>
              <a:rPr lang="cs-CZ" sz="1400" dirty="0"/>
              <a:t>V krajích byl podíl v rozmezí od 6,1 % do 12,5 %.</a:t>
            </a:r>
          </a:p>
          <a:p>
            <a:r>
              <a:rPr lang="cs-CZ" sz="1400" dirty="0"/>
              <a:t> </a:t>
            </a:r>
          </a:p>
          <a:p>
            <a:r>
              <a:rPr lang="cs-CZ" sz="1400" dirty="0"/>
              <a:t>Královéhradecký kraj je krajem s průměrným podílem žen s doplňujícím ultrazvukovým vyšetřením </a:t>
            </a:r>
            <a:r>
              <a:rPr lang="cs-CZ" sz="1400" b="1" dirty="0"/>
              <a:t>(8,2 %)</a:t>
            </a:r>
            <a:r>
              <a:rPr lang="cs-CZ" sz="1400" dirty="0"/>
              <a:t>.</a:t>
            </a:r>
          </a:p>
          <a:p>
            <a:endParaRPr lang="cs-CZ" sz="1400" dirty="0"/>
          </a:p>
          <a:p>
            <a:r>
              <a:rPr lang="cs-CZ" sz="1400" dirty="0"/>
              <a:t>Doplňující ultrazvukové vyšetření představuje klíčovou součást screeningového procesu. Vysoký podíl by však mohl indikovat nedostatečnou specificitu (schopnost vyloučit zhoubný nádor) screeningové mamografie. Ukazatel svědčí o vysoké kvalitě screeningové mamografie v Jihomoravském kraji.</a:t>
            </a:r>
          </a:p>
        </p:txBody>
      </p:sp>
      <p:sp>
        <p:nvSpPr>
          <p:cNvPr id="43" name="Zástupný symbol pro text 3">
            <a:extLst>
              <a:ext uri="{FF2B5EF4-FFF2-40B4-BE49-F238E27FC236}">
                <a16:creationId xmlns:a16="http://schemas.microsoft.com/office/drawing/2014/main" id="{8060F2FB-D69E-434E-9FBC-1E4FADE5DF7E}"/>
              </a:ext>
            </a:extLst>
          </p:cNvPr>
          <p:cNvSpPr txBox="1">
            <a:spLocks/>
          </p:cNvSpPr>
          <p:nvPr/>
        </p:nvSpPr>
        <p:spPr>
          <a:xfrm>
            <a:off x="7416786" y="4312209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</p:spTree>
    <p:extLst>
      <p:ext uri="{BB962C8B-B14F-4D97-AF65-F5344CB8AC3E}">
        <p14:creationId xmlns:p14="http://schemas.microsoft.com/office/powerpoint/2010/main" val="17503078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Object 123"/>
          <p:cNvGraphicFramePr>
            <a:graphicFrameLocks/>
          </p:cNvGraphicFramePr>
          <p:nvPr/>
        </p:nvGraphicFramePr>
        <p:xfrm>
          <a:off x="5206197" y="1977394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57558" y="653725"/>
            <a:ext cx="50964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altLang="cs-CZ" sz="1400" dirty="0"/>
              <a:t>Zdroj: </a:t>
            </a:r>
            <a:r>
              <a:rPr lang="cs-CZ" altLang="cs-CZ" sz="1400" baseline="30000" dirty="0"/>
              <a:t>1 </a:t>
            </a:r>
            <a:r>
              <a:rPr lang="cs-CZ" altLang="cs-CZ" sz="1400" dirty="0"/>
              <a:t>Národní onkologický registr, ÚZIS ČR; </a:t>
            </a:r>
            <a:r>
              <a:rPr lang="cs-CZ" altLang="cs-CZ" sz="1400" baseline="30000" dirty="0"/>
              <a:t>2 </a:t>
            </a:r>
            <a:r>
              <a:rPr lang="cs-CZ" altLang="cs-CZ" sz="1400" dirty="0"/>
              <a:t>Český statistický úřad</a:t>
            </a:r>
          </a:p>
        </p:txBody>
      </p:sp>
      <p:sp>
        <p:nvSpPr>
          <p:cNvPr id="86" name="TextovéPole 85"/>
          <p:cNvSpPr txBox="1"/>
          <p:nvPr/>
        </p:nvSpPr>
        <p:spPr>
          <a:xfrm>
            <a:off x="9261759" y="2709607"/>
            <a:ext cx="2817668" cy="189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>Incidence karcinomu prsu v čase roste, ale dochází k setrvalému snižování mortality. </a:t>
            </a:r>
          </a:p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/>
            </a:r>
            <a:br>
              <a:rPr lang="cs-CZ" sz="1400" dirty="0">
                <a:cs typeface="Arial" pitchFamily="34" charset="0"/>
              </a:rPr>
            </a:br>
            <a:r>
              <a:rPr lang="cs-CZ" sz="1400" dirty="0">
                <a:cs typeface="Arial" pitchFamily="34" charset="0"/>
              </a:rPr>
              <a:t>V ČR bylo v poslední dekádě sledováno snížení mortality o </a:t>
            </a:r>
            <a:r>
              <a:rPr lang="cs-CZ" sz="1600" b="1" dirty="0"/>
              <a:t>18,2 %</a:t>
            </a:r>
            <a:r>
              <a:rPr lang="cs-CZ" sz="1400" dirty="0">
                <a:cs typeface="Arial" pitchFamily="34" charset="0"/>
              </a:rPr>
              <a:t>, v Královéhradeckém kraji to bylo o </a:t>
            </a:r>
            <a:r>
              <a:rPr lang="cs-CZ" sz="1600" b="1" dirty="0">
                <a:cs typeface="Arial" pitchFamily="34" charset="0"/>
              </a:rPr>
              <a:t>2,1</a:t>
            </a:r>
            <a:r>
              <a:rPr lang="cs-CZ" sz="1600" b="1" dirty="0"/>
              <a:t> %</a:t>
            </a:r>
            <a:r>
              <a:rPr lang="cs-CZ" sz="1400" dirty="0">
                <a:cs typeface="Arial" pitchFamily="34" charset="0"/>
              </a:rPr>
              <a:t>.</a:t>
            </a:r>
          </a:p>
        </p:txBody>
      </p:sp>
      <p:sp>
        <p:nvSpPr>
          <p:cNvPr id="34" name="Rectangle 35"/>
          <p:cNvSpPr>
            <a:spLocks noChangeArrowheads="1"/>
          </p:cNvSpPr>
          <p:nvPr/>
        </p:nvSpPr>
        <p:spPr bwMode="auto">
          <a:xfrm>
            <a:off x="3280081" y="5614199"/>
            <a:ext cx="2808312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000" b="1" kern="0" dirty="0">
                <a:cs typeface="Arial" charset="0"/>
              </a:rPr>
              <a:t>%: trend růstu mezi roky 2006–2016</a:t>
            </a:r>
            <a:endParaRPr lang="en-US" sz="1000" b="1" kern="0" dirty="0">
              <a:cs typeface="Arial" charset="0"/>
            </a:endParaRPr>
          </a:p>
        </p:txBody>
      </p:sp>
      <p:sp>
        <p:nvSpPr>
          <p:cNvPr id="37" name="Text Box 65"/>
          <p:cNvSpPr txBox="1">
            <a:spLocks noChangeArrowheads="1"/>
          </p:cNvSpPr>
          <p:nvPr/>
        </p:nvSpPr>
        <p:spPr bwMode="auto">
          <a:xfrm>
            <a:off x="1039704" y="1734578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cs-CZ" altLang="cs-CZ" sz="1600" b="1" dirty="0">
                <a:latin typeface="+mn-lt"/>
                <a:cs typeface="Arial" panose="020B0604020202020204" pitchFamily="34" charset="0"/>
              </a:rPr>
              <a:t>Incidence</a:t>
            </a:r>
            <a:r>
              <a:rPr lang="cs-CZ" altLang="cs-CZ" sz="1600" b="1" baseline="30000" dirty="0">
                <a:cs typeface="Arial" panose="020B0604020202020204" pitchFamily="34" charset="0"/>
              </a:rPr>
              <a:t>1</a:t>
            </a:r>
            <a:endParaRPr lang="cs-CZ" altLang="cs-CZ" sz="1600" b="1" dirty="0">
              <a:cs typeface="Arial" panose="020B0604020202020204" pitchFamily="34" charset="0"/>
            </a:endParaRPr>
          </a:p>
        </p:txBody>
      </p:sp>
      <p:sp>
        <p:nvSpPr>
          <p:cNvPr id="38" name="Text Box 65"/>
          <p:cNvSpPr txBox="1">
            <a:spLocks noChangeArrowheads="1"/>
          </p:cNvSpPr>
          <p:nvPr/>
        </p:nvSpPr>
        <p:spPr bwMode="auto">
          <a:xfrm>
            <a:off x="5116013" y="1734943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sk-SK" altLang="cs-CZ" sz="1600" b="1" dirty="0">
                <a:latin typeface="+mn-lt"/>
                <a:cs typeface="Arial" panose="020B0604020202020204" pitchFamily="34" charset="0"/>
              </a:rPr>
              <a:t>Mortalita</a:t>
            </a:r>
            <a:r>
              <a:rPr lang="sk-SK" altLang="cs-CZ" sz="1600" b="1" baseline="30000" dirty="0">
                <a:cs typeface="Arial" panose="020B0604020202020204" pitchFamily="34" charset="0"/>
              </a:rPr>
              <a:t>1,2</a:t>
            </a:r>
            <a:endParaRPr kumimoji="0" lang="cs-CZ" altLang="cs-CZ" sz="1600" b="1" dirty="0">
              <a:latin typeface="+mn-lt"/>
              <a:cs typeface="Arial" panose="020B0604020202020204" pitchFamily="34" charset="0"/>
            </a:endParaRPr>
          </a:p>
        </p:txBody>
      </p:sp>
      <p:sp>
        <p:nvSpPr>
          <p:cNvPr id="48" name="Text Box 66"/>
          <p:cNvSpPr txBox="1">
            <a:spLocks noChangeArrowheads="1"/>
          </p:cNvSpPr>
          <p:nvPr/>
        </p:nvSpPr>
        <p:spPr bwMode="auto">
          <a:xfrm rot="16200000">
            <a:off x="-1068607" y="3579688"/>
            <a:ext cx="29312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0" lang="cs-CZ" altLang="cs-CZ" sz="1200" b="1" dirty="0">
                <a:latin typeface="+mn-lt"/>
              </a:rPr>
              <a:t>Po</a:t>
            </a:r>
            <a:r>
              <a:rPr lang="cs-CZ" altLang="cs-CZ" sz="1200" b="1" dirty="0">
                <a:latin typeface="+mn-lt"/>
              </a:rPr>
              <a:t>čet na 100 000 obyvatel</a:t>
            </a:r>
            <a:endParaRPr kumimoji="0" lang="cs-CZ" altLang="cs-CZ" sz="1200" b="1" dirty="0">
              <a:latin typeface="+mn-lt"/>
            </a:endParaRPr>
          </a:p>
        </p:txBody>
      </p:sp>
      <p:sp>
        <p:nvSpPr>
          <p:cNvPr id="53" name="Text Box 30"/>
          <p:cNvSpPr txBox="1">
            <a:spLocks noChangeArrowheads="1"/>
          </p:cNvSpPr>
          <p:nvPr/>
        </p:nvSpPr>
        <p:spPr bwMode="auto">
          <a:xfrm>
            <a:off x="8735635" y="5078239"/>
            <a:ext cx="4256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latin typeface="+mn-lt"/>
              </a:rPr>
              <a:t>Rok</a:t>
            </a:r>
            <a:endParaRPr kumimoji="0" lang="en-GB" altLang="cs-CZ" sz="1200" b="1" dirty="0">
              <a:latin typeface="+mn-lt"/>
            </a:endParaRPr>
          </a:p>
        </p:txBody>
      </p:sp>
      <p:graphicFrame>
        <p:nvGraphicFramePr>
          <p:cNvPr id="25" name="Object 123"/>
          <p:cNvGraphicFramePr>
            <a:graphicFrameLocks/>
          </p:cNvGraphicFramePr>
          <p:nvPr/>
        </p:nvGraphicFramePr>
        <p:xfrm>
          <a:off x="636985" y="2021426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TextovéPole 7"/>
          <p:cNvSpPr txBox="1">
            <a:spLocks noChangeArrowheads="1"/>
          </p:cNvSpPr>
          <p:nvPr/>
        </p:nvSpPr>
        <p:spPr bwMode="auto">
          <a:xfrm>
            <a:off x="4126255" y="2854044"/>
            <a:ext cx="51501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+19,9 %</a:t>
            </a:r>
          </a:p>
        </p:txBody>
      </p:sp>
      <p:sp>
        <p:nvSpPr>
          <p:cNvPr id="27" name="TextovéPole 7"/>
          <p:cNvSpPr txBox="1">
            <a:spLocks noChangeArrowheads="1"/>
          </p:cNvSpPr>
          <p:nvPr/>
        </p:nvSpPr>
        <p:spPr bwMode="auto">
          <a:xfrm>
            <a:off x="4132605" y="2660272"/>
            <a:ext cx="5086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DA2B46"/>
                </a:solidFill>
                <a:latin typeface="+mn-lt"/>
              </a:rPr>
              <a:t>+21,8 %</a:t>
            </a:r>
          </a:p>
        </p:txBody>
      </p:sp>
      <p:grpSp>
        <p:nvGrpSpPr>
          <p:cNvPr id="28" name="Skupina 27"/>
          <p:cNvGrpSpPr/>
          <p:nvPr/>
        </p:nvGrpSpPr>
        <p:grpSpPr>
          <a:xfrm>
            <a:off x="3631163" y="5957016"/>
            <a:ext cx="287338" cy="72000"/>
            <a:chOff x="6212411" y="2060825"/>
            <a:chExt cx="287338" cy="72000"/>
          </a:xfrm>
          <a:solidFill>
            <a:srgbClr val="DA2B46"/>
          </a:solidFill>
        </p:grpSpPr>
        <p:cxnSp>
          <p:nvCxnSpPr>
            <p:cNvPr id="29" name="Straight Connector 35"/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grpFill/>
            <a:ln w="19050">
              <a:solidFill>
                <a:srgbClr val="DA2B4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Oval 22"/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grpFill/>
            <a:ln w="9525">
              <a:solidFill>
                <a:srgbClr val="DA2B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  <p:cxnSp>
        <p:nvCxnSpPr>
          <p:cNvPr id="31" name="Straight Connector 70"/>
          <p:cNvCxnSpPr/>
          <p:nvPr/>
        </p:nvCxnSpPr>
        <p:spPr>
          <a:xfrm>
            <a:off x="3631163" y="6182603"/>
            <a:ext cx="288000" cy="0"/>
          </a:xfrm>
          <a:prstGeom prst="line">
            <a:avLst/>
          </a:prstGeom>
          <a:ln w="9525">
            <a:solidFill>
              <a:srgbClr val="004E8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ovéPole 7"/>
          <p:cNvSpPr txBox="1">
            <a:spLocks noChangeArrowheads="1"/>
          </p:cNvSpPr>
          <p:nvPr/>
        </p:nvSpPr>
        <p:spPr bwMode="auto">
          <a:xfrm>
            <a:off x="4033970" y="5877473"/>
            <a:ext cx="18432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Královéhradecký kraj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Česká republika</a:t>
            </a:r>
          </a:p>
        </p:txBody>
      </p:sp>
      <p:sp>
        <p:nvSpPr>
          <p:cNvPr id="39" name="TextovéPole 7"/>
          <p:cNvSpPr txBox="1">
            <a:spLocks noChangeArrowheads="1"/>
          </p:cNvSpPr>
          <p:nvPr/>
        </p:nvSpPr>
        <p:spPr bwMode="auto">
          <a:xfrm>
            <a:off x="8684405" y="3195785"/>
            <a:ext cx="5288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-18,2 %</a:t>
            </a:r>
          </a:p>
        </p:txBody>
      </p:sp>
      <p:sp>
        <p:nvSpPr>
          <p:cNvPr id="40" name="TextovéPole 7"/>
          <p:cNvSpPr txBox="1">
            <a:spLocks noChangeArrowheads="1"/>
          </p:cNvSpPr>
          <p:nvPr/>
        </p:nvSpPr>
        <p:spPr bwMode="auto">
          <a:xfrm>
            <a:off x="8683827" y="3019915"/>
            <a:ext cx="47179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DA2B46"/>
                </a:solidFill>
                <a:latin typeface="+mn-lt"/>
              </a:rPr>
              <a:t>-2,1 %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Epidemiologické</a:t>
            </a:r>
            <a:r>
              <a:rPr lang="en-US" sz="2900" dirty="0"/>
              <a:t> trendy incidence a mortality </a:t>
            </a:r>
            <a:r>
              <a:rPr lang="en-US" sz="2900" dirty="0" err="1"/>
              <a:t>karcinomu</a:t>
            </a:r>
            <a:r>
              <a:rPr lang="en-US" sz="2900" dirty="0"/>
              <a:t> </a:t>
            </a:r>
            <a:r>
              <a:rPr lang="en-US" sz="2900" dirty="0" err="1"/>
              <a:t>prsu</a:t>
            </a:r>
            <a:endParaRPr lang="en-US" sz="2900" dirty="0"/>
          </a:p>
        </p:txBody>
      </p:sp>
    </p:spTree>
    <p:extLst>
      <p:ext uri="{BB962C8B-B14F-4D97-AF65-F5344CB8AC3E}">
        <p14:creationId xmlns:p14="http://schemas.microsoft.com/office/powerpoint/2010/main" val="7700320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/>
        </p:nvSpPr>
        <p:spPr>
          <a:xfrm>
            <a:off x="563097" y="6273579"/>
            <a:ext cx="11628903" cy="592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6" name="Object 63">
            <a:extLst>
              <a:ext uri="{FF2B5EF4-FFF2-40B4-BE49-F238E27FC236}">
                <a16:creationId xmlns:a16="http://schemas.microsoft.com/office/drawing/2014/main" id="{9AA15F37-0DD1-4A65-81E0-6139E63946B9}"/>
              </a:ext>
            </a:extLst>
          </p:cNvPr>
          <p:cNvGraphicFramePr>
            <a:graphicFrameLocks/>
          </p:cNvGraphicFramePr>
          <p:nvPr/>
        </p:nvGraphicFramePr>
        <p:xfrm>
          <a:off x="682030" y="3978339"/>
          <a:ext cx="5385816" cy="2447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5" name="Group 107">
            <a:extLst>
              <a:ext uri="{FF2B5EF4-FFF2-40B4-BE49-F238E27FC236}">
                <a16:creationId xmlns:a16="http://schemas.microsoft.com/office/drawing/2014/main" id="{E7E187B0-32AA-4E04-80EA-628361994838}"/>
              </a:ext>
            </a:extLst>
          </p:cNvPr>
          <p:cNvGraphicFramePr>
            <a:graphicFrameLocks noGrp="1"/>
          </p:cNvGraphicFramePr>
          <p:nvPr/>
        </p:nvGraphicFramePr>
        <p:xfrm>
          <a:off x="1471317" y="1213052"/>
          <a:ext cx="4444828" cy="1593290"/>
        </p:xfrm>
        <a:graphic>
          <a:graphicData uri="http://schemas.openxmlformats.org/drawingml/2006/table">
            <a:tbl>
              <a:tblPr/>
              <a:tblGrid>
                <a:gridCol w="27230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73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443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1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Zastoupení stádií karcinomu prsu v období 2012–2016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6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cs-CZ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latin typeface="+mn-lt"/>
                        </a:rPr>
                        <a:t>HKK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latin typeface="+mn-lt"/>
                        </a:rPr>
                        <a:t>ČR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980528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1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46,8 %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46,7 %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723486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2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350617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3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89318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4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6,8 %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Neznámo – objektivní příčiny 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Neuvedeno – neúplný záznam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57558" y="653725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alt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Národní onkologický registr ČR</a:t>
            </a:r>
          </a:p>
        </p:txBody>
      </p:sp>
      <p:sp>
        <p:nvSpPr>
          <p:cNvPr id="52" name="Rectangle 70">
            <a:extLst>
              <a:ext uri="{FF2B5EF4-FFF2-40B4-BE49-F238E27FC236}">
                <a16:creationId xmlns:a16="http://schemas.microsoft.com/office/drawing/2014/main" id="{A7A4B897-D929-49E2-8F3C-65BEE2CAA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5073" y="3783313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2. vyd.</a:t>
            </a:r>
          </a:p>
        </p:txBody>
      </p:sp>
      <p:sp>
        <p:nvSpPr>
          <p:cNvPr id="53" name="Rectangle 71">
            <a:extLst>
              <a:ext uri="{FF2B5EF4-FFF2-40B4-BE49-F238E27FC236}">
                <a16:creationId xmlns:a16="http://schemas.microsoft.com/office/drawing/2014/main" id="{6966E6FB-EE7D-4E99-A67A-CB39C1215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4826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3. vyd.</a:t>
            </a:r>
          </a:p>
        </p:txBody>
      </p:sp>
      <p:sp>
        <p:nvSpPr>
          <p:cNvPr id="54" name="Rectangle 72">
            <a:extLst>
              <a:ext uri="{FF2B5EF4-FFF2-40B4-BE49-F238E27FC236}">
                <a16:creationId xmlns:a16="http://schemas.microsoft.com/office/drawing/2014/main" id="{DC75CAEF-AEE7-42C5-8AF6-1232A3C64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419" y="3766660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4. vyd.</a:t>
            </a:r>
          </a:p>
        </p:txBody>
      </p:sp>
      <p:sp>
        <p:nvSpPr>
          <p:cNvPr id="55" name="Rectangle 73">
            <a:extLst>
              <a:ext uri="{FF2B5EF4-FFF2-40B4-BE49-F238E27FC236}">
                <a16:creationId xmlns:a16="http://schemas.microsoft.com/office/drawing/2014/main" id="{EBC3D292-9ED5-4D9E-A089-7E8ABCCF9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3155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5. vyd.</a:t>
            </a:r>
          </a:p>
        </p:txBody>
      </p:sp>
      <p:sp>
        <p:nvSpPr>
          <p:cNvPr id="56" name="Rectangle 74">
            <a:extLst>
              <a:ext uri="{FF2B5EF4-FFF2-40B4-BE49-F238E27FC236}">
                <a16:creationId xmlns:a16="http://schemas.microsoft.com/office/drawing/2014/main" id="{95888109-B59D-4DED-9F98-728DA329B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0787" y="3765655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6. vyd.</a:t>
            </a:r>
          </a:p>
        </p:txBody>
      </p:sp>
      <p:sp>
        <p:nvSpPr>
          <p:cNvPr id="57" name="Rectangle 71">
            <a:extLst>
              <a:ext uri="{FF2B5EF4-FFF2-40B4-BE49-F238E27FC236}">
                <a16:creationId xmlns:a16="http://schemas.microsoft.com/office/drawing/2014/main" id="{0D9C3211-6322-405A-AA07-03AA1BF63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699" y="3765656"/>
            <a:ext cx="5762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7. vyd.</a:t>
            </a:r>
          </a:p>
        </p:txBody>
      </p:sp>
      <p:sp>
        <p:nvSpPr>
          <p:cNvPr id="58" name="Line 69">
            <a:extLst>
              <a:ext uri="{FF2B5EF4-FFF2-40B4-BE49-F238E27FC236}">
                <a16:creationId xmlns:a16="http://schemas.microsoft.com/office/drawing/2014/main" id="{B3B6E95B-3C29-4ED2-9F15-DC2E60EC9F6E}"/>
              </a:ext>
            </a:extLst>
          </p:cNvPr>
          <p:cNvSpPr>
            <a:spLocks noChangeShapeType="1"/>
          </p:cNvSpPr>
          <p:nvPr/>
        </p:nvSpPr>
        <p:spPr bwMode="auto">
          <a:xfrm>
            <a:off x="4546415" y="3895958"/>
            <a:ext cx="14765" cy="207469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Line 66">
            <a:extLst>
              <a:ext uri="{FF2B5EF4-FFF2-40B4-BE49-F238E27FC236}">
                <a16:creationId xmlns:a16="http://schemas.microsoft.com/office/drawing/2014/main" id="{21F529F3-09D1-48D1-882F-04A7C03FA6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072" y="3895957"/>
            <a:ext cx="4286" cy="198221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Line 69">
            <a:extLst>
              <a:ext uri="{FF2B5EF4-FFF2-40B4-BE49-F238E27FC236}">
                <a16:creationId xmlns:a16="http://schemas.microsoft.com/office/drawing/2014/main" id="{FD554835-69A1-427E-937C-D051B4E69F6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26380" y="3913615"/>
            <a:ext cx="13304" cy="1964554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Line 67">
            <a:extLst>
              <a:ext uri="{FF2B5EF4-FFF2-40B4-BE49-F238E27FC236}">
                <a16:creationId xmlns:a16="http://schemas.microsoft.com/office/drawing/2014/main" id="{8C2C1F08-5D89-4BEA-8127-03112A89B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5985" y="3889974"/>
            <a:ext cx="7212" cy="223208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Line 67">
            <a:extLst>
              <a:ext uri="{FF2B5EF4-FFF2-40B4-BE49-F238E27FC236}">
                <a16:creationId xmlns:a16="http://schemas.microsoft.com/office/drawing/2014/main" id="{26FDB4EB-3179-4445-A4DF-47FCB1053D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8359" y="3885589"/>
            <a:ext cx="14765" cy="2066816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TextovéPole 68">
            <a:extLst>
              <a:ext uri="{FF2B5EF4-FFF2-40B4-BE49-F238E27FC236}">
                <a16:creationId xmlns:a16="http://schemas.microsoft.com/office/drawing/2014/main" id="{0E1ACF76-C925-41CA-8A53-791D9FBC54D5}"/>
              </a:ext>
            </a:extLst>
          </p:cNvPr>
          <p:cNvSpPr txBox="1"/>
          <p:nvPr/>
        </p:nvSpPr>
        <p:spPr>
          <a:xfrm rot="16200000">
            <a:off x="-72816" y="4666299"/>
            <a:ext cx="16305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Zastoupení stadií</a:t>
            </a:r>
          </a:p>
        </p:txBody>
      </p:sp>
      <p:sp>
        <p:nvSpPr>
          <p:cNvPr id="72" name="Rectangle 17">
            <a:extLst>
              <a:ext uri="{FF2B5EF4-FFF2-40B4-BE49-F238E27FC236}">
                <a16:creationId xmlns:a16="http://schemas.microsoft.com/office/drawing/2014/main" id="{12ED9AE6-D7CA-4C2F-8A47-ED7E7FA8A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350" y="6454927"/>
            <a:ext cx="18002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Stadium:</a:t>
            </a:r>
            <a:endParaRPr kumimoji="0" lang="en-GB" alt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73" name="Rectangle 18">
            <a:extLst>
              <a:ext uri="{FF2B5EF4-FFF2-40B4-BE49-F238E27FC236}">
                <a16:creationId xmlns:a16="http://schemas.microsoft.com/office/drawing/2014/main" id="{41A10C18-586E-4ABC-B6BD-CFBBE67F0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035" y="6508168"/>
            <a:ext cx="107950" cy="107950"/>
          </a:xfrm>
          <a:prstGeom prst="rect">
            <a:avLst/>
          </a:prstGeom>
          <a:solidFill>
            <a:srgbClr val="8CC84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Rectangle 19">
            <a:extLst>
              <a:ext uri="{FF2B5EF4-FFF2-40B4-BE49-F238E27FC236}">
                <a16:creationId xmlns:a16="http://schemas.microsoft.com/office/drawing/2014/main" id="{AEE216C8-7D4C-4A50-B837-7884844D2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2397" y="6508168"/>
            <a:ext cx="107950" cy="107950"/>
          </a:xfrm>
          <a:prstGeom prst="rect">
            <a:avLst/>
          </a:prstGeom>
          <a:solidFill>
            <a:srgbClr val="FFCC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Rectangle 20">
            <a:extLst>
              <a:ext uri="{FF2B5EF4-FFF2-40B4-BE49-F238E27FC236}">
                <a16:creationId xmlns:a16="http://schemas.microsoft.com/office/drawing/2014/main" id="{89248746-B287-499A-B9BB-C519122EC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3260" y="6508168"/>
            <a:ext cx="107950" cy="107950"/>
          </a:xfrm>
          <a:prstGeom prst="rect">
            <a:avLst/>
          </a:prstGeom>
          <a:solidFill>
            <a:srgbClr val="037BC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Rectangle 21">
            <a:extLst>
              <a:ext uri="{FF2B5EF4-FFF2-40B4-BE49-F238E27FC236}">
                <a16:creationId xmlns:a16="http://schemas.microsoft.com/office/drawing/2014/main" id="{C49A85A4-078E-4FA7-9F0A-340C66745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0768" y="6508474"/>
            <a:ext cx="107950" cy="107950"/>
          </a:xfrm>
          <a:prstGeom prst="rect">
            <a:avLst/>
          </a:prstGeom>
          <a:solidFill>
            <a:srgbClr val="C8C8C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Rectangle 22">
            <a:extLst>
              <a:ext uri="{FF2B5EF4-FFF2-40B4-BE49-F238E27FC236}">
                <a16:creationId xmlns:a16="http://schemas.microsoft.com/office/drawing/2014/main" id="{207A3BEB-8200-4487-8047-37B7FA61E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760" y="6508168"/>
            <a:ext cx="107950" cy="107950"/>
          </a:xfrm>
          <a:prstGeom prst="rect">
            <a:avLst/>
          </a:prstGeom>
          <a:solidFill>
            <a:srgbClr val="DA212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Rectangle 27">
            <a:extLst>
              <a:ext uri="{FF2B5EF4-FFF2-40B4-BE49-F238E27FC236}">
                <a16:creationId xmlns:a16="http://schemas.microsoft.com/office/drawing/2014/main" id="{03B8B1BA-9599-401D-97F5-D523219C9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230" y="6468787"/>
            <a:ext cx="8636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eznámo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79" name="Rectangle 28">
            <a:extLst>
              <a:ext uri="{FF2B5EF4-FFF2-40B4-BE49-F238E27FC236}">
                <a16:creationId xmlns:a16="http://schemas.microsoft.com/office/drawing/2014/main" id="{72EFB98B-ADDA-4F7B-A8A5-868D667A4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671" y="6514427"/>
            <a:ext cx="107950" cy="107950"/>
          </a:xfrm>
          <a:prstGeom prst="rect">
            <a:avLst/>
          </a:prstGeom>
          <a:solidFill>
            <a:srgbClr val="7F0506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1903794C-1A80-4144-9602-32D41C1D6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4134" y="6474740"/>
            <a:ext cx="94456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euvedeno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1" name="TextovéPole 41">
            <a:extLst>
              <a:ext uri="{FF2B5EF4-FFF2-40B4-BE49-F238E27FC236}">
                <a16:creationId xmlns:a16="http://schemas.microsoft.com/office/drawing/2014/main" id="{E03060A4-4A00-4B97-972B-539FE66FC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4697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82" name="TextovéPole 42">
            <a:extLst>
              <a:ext uri="{FF2B5EF4-FFF2-40B4-BE49-F238E27FC236}">
                <a16:creationId xmlns:a16="http://schemas.microsoft.com/office/drawing/2014/main" id="{6444A725-5938-4959-B44C-4960529CBA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5060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83" name="TextovéPole 43">
            <a:extLst>
              <a:ext uri="{FF2B5EF4-FFF2-40B4-BE49-F238E27FC236}">
                <a16:creationId xmlns:a16="http://schemas.microsoft.com/office/drawing/2014/main" id="{2BCB11C8-CFF9-4CE9-AE63-0E56DAD16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5422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84" name="TextovéPole 44">
            <a:extLst>
              <a:ext uri="{FF2B5EF4-FFF2-40B4-BE49-F238E27FC236}">
                <a16:creationId xmlns:a16="http://schemas.microsoft.com/office/drawing/2014/main" id="{385216DB-8967-440A-A6A8-B4AEB57D8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5785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85" name="TextovéPole 84">
            <a:extLst>
              <a:ext uri="{FF2B5EF4-FFF2-40B4-BE49-F238E27FC236}">
                <a16:creationId xmlns:a16="http://schemas.microsoft.com/office/drawing/2014/main" id="{655D919A-2610-4FD0-A116-FE2E8A7AF8BA}"/>
              </a:ext>
            </a:extLst>
          </p:cNvPr>
          <p:cNvSpPr txBox="1"/>
          <p:nvPr/>
        </p:nvSpPr>
        <p:spPr>
          <a:xfrm>
            <a:off x="6026342" y="5939280"/>
            <a:ext cx="9939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 err="1"/>
              <a:t>Vývoj</a:t>
            </a:r>
            <a:r>
              <a:rPr lang="en-US" sz="2800" dirty="0"/>
              <a:t> </a:t>
            </a:r>
            <a:r>
              <a:rPr lang="en-US" sz="2800" dirty="0" err="1"/>
              <a:t>rozdělení</a:t>
            </a:r>
            <a:r>
              <a:rPr lang="en-US" sz="2800" dirty="0"/>
              <a:t> </a:t>
            </a:r>
            <a:r>
              <a:rPr lang="en-US" sz="2800" dirty="0" err="1"/>
              <a:t>stadií</a:t>
            </a:r>
            <a:r>
              <a:rPr lang="en-US" sz="2800" dirty="0"/>
              <a:t> </a:t>
            </a:r>
            <a:r>
              <a:rPr lang="en-US" sz="2800" dirty="0" err="1"/>
              <a:t>nově</a:t>
            </a:r>
            <a:r>
              <a:rPr lang="en-US" sz="2800" dirty="0"/>
              <a:t> </a:t>
            </a:r>
            <a:r>
              <a:rPr lang="en-US" sz="2800" dirty="0" err="1"/>
              <a:t>diagnostikovaných</a:t>
            </a:r>
            <a:r>
              <a:rPr lang="en-US" sz="2800" dirty="0"/>
              <a:t> </a:t>
            </a:r>
            <a:r>
              <a:rPr lang="en-US" sz="2800" dirty="0" err="1"/>
              <a:t>zhoubných</a:t>
            </a:r>
            <a:r>
              <a:rPr lang="en-US" sz="2800" dirty="0"/>
              <a:t> </a:t>
            </a:r>
            <a:r>
              <a:rPr lang="en-US" sz="2800" dirty="0" err="1"/>
              <a:t>nádorů</a:t>
            </a:r>
            <a:endParaRPr lang="en-US" sz="2800" dirty="0"/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B7581B72-1134-4BEE-A194-3EAC534A1BCE}"/>
              </a:ext>
            </a:extLst>
          </p:cNvPr>
          <p:cNvSpPr txBox="1"/>
          <p:nvPr/>
        </p:nvSpPr>
        <p:spPr>
          <a:xfrm>
            <a:off x="7381226" y="2947940"/>
            <a:ext cx="399564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Zastoupení jednotlivých stádií v recentním období je v Královéhradeckém kraji srovnatelné s celou ČR. V Královéhradeckém kraji bylo v letech 2012-2016 </a:t>
            </a:r>
            <a:r>
              <a:rPr lang="cs-CZ" sz="1400" b="1" dirty="0"/>
              <a:t>78,2 % pacientek diagnostikováno ve stádiu I nebo II</a:t>
            </a:r>
            <a:r>
              <a:rPr lang="cs-CZ" sz="1400" dirty="0"/>
              <a:t>, v celé ČR to bylo rovněž </a:t>
            </a:r>
            <a:r>
              <a:rPr lang="cs-CZ" sz="1400" b="1" dirty="0"/>
              <a:t>78,2 %</a:t>
            </a:r>
            <a:r>
              <a:rPr lang="cs-CZ" sz="1400" dirty="0"/>
              <a:t> pacientek.</a:t>
            </a:r>
          </a:p>
        </p:txBody>
      </p:sp>
      <p:sp>
        <p:nvSpPr>
          <p:cNvPr id="34" name="TextBox 6">
            <a:extLst>
              <a:ext uri="{FF2B5EF4-FFF2-40B4-BE49-F238E27FC236}">
                <a16:creationId xmlns:a16="http://schemas.microsoft.com/office/drawing/2014/main" id="{4DE25ED2-2AA3-4DDC-ADD4-24F0BEB88FD4}"/>
              </a:ext>
            </a:extLst>
          </p:cNvPr>
          <p:cNvSpPr txBox="1"/>
          <p:nvPr/>
        </p:nvSpPr>
        <p:spPr>
          <a:xfrm>
            <a:off x="2001938" y="3344994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Časový vývoj zastoupení stádií v ČR</a:t>
            </a:r>
            <a:endParaRPr kumimoji="0" lang="cs-CZ" altLang="cs-CZ" sz="1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601853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08CBC4AD-C60C-44DB-8E03-08005803CB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71A985EA-D40F-4DB9-86F9-AC7BFDDC83B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76487" y="5276816"/>
            <a:ext cx="11116463" cy="468000"/>
          </a:xfrm>
        </p:spPr>
        <p:txBody>
          <a:bodyPr/>
          <a:lstStyle/>
          <a:p>
            <a:r>
              <a:rPr lang="cs-CZ" dirty="0"/>
              <a:t>Časný záchyt onemocnění - screeningové programy</a:t>
            </a:r>
          </a:p>
          <a:p>
            <a:r>
              <a:rPr lang="cs-CZ" dirty="0" err="1"/>
              <a:t>Screening</a:t>
            </a:r>
            <a:r>
              <a:rPr lang="cs-CZ" dirty="0"/>
              <a:t> nádorů tlustého střeva a konečníku </a:t>
            </a:r>
          </a:p>
        </p:txBody>
      </p:sp>
    </p:spTree>
    <p:extLst>
      <p:ext uri="{BB962C8B-B14F-4D97-AF65-F5344CB8AC3E}">
        <p14:creationId xmlns:p14="http://schemas.microsoft.com/office/powerpoint/2010/main" val="19570776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12" name="TextovéPole 11"/>
          <p:cNvSpPr txBox="1"/>
          <p:nvPr/>
        </p:nvSpPr>
        <p:spPr>
          <a:xfrm>
            <a:off x="8368145" y="2093992"/>
            <a:ext cx="3823855" cy="44319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400" dirty="0"/>
              <a:t>V České republice je v současné době (k únoru 2019) celkem </a:t>
            </a:r>
            <a:r>
              <a:rPr lang="cs-CZ" sz="1400" b="1" dirty="0"/>
              <a:t>199 center pro screeningovou kolonoskopii</a:t>
            </a:r>
            <a:r>
              <a:rPr lang="cs-CZ" sz="1400" dirty="0"/>
              <a:t>.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r>
              <a:rPr lang="en-US" sz="1400" dirty="0"/>
              <a:t>V</a:t>
            </a:r>
            <a:r>
              <a:rPr lang="cs-CZ" sz="1400" dirty="0"/>
              <a:t> </a:t>
            </a:r>
            <a:r>
              <a:rPr lang="cs-CZ" sz="1400" b="1" dirty="0"/>
              <a:t>Královéhradeckém kraji se nachází 11 center</a:t>
            </a:r>
            <a:r>
              <a:rPr lang="cs-CZ" sz="1400" dirty="0"/>
              <a:t>. Počet center v tomto kraji je v porovnání s ostatními kraji průměrný.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r>
              <a:rPr lang="cs-CZ" sz="1100" dirty="0">
                <a:cs typeface="Arial" pitchFamily="34" charset="0"/>
              </a:rPr>
              <a:t>Pozn. Jedná se o aktuální seznam pracovišť k únoru 2019.</a:t>
            </a:r>
          </a:p>
          <a:p>
            <a:r>
              <a:rPr lang="cs-CZ" sz="1100" dirty="0">
                <a:cs typeface="Arial" pitchFamily="34" charset="0"/>
              </a:rPr>
              <a:t>Bližší informace o centrech naleznete na oficiálních webových stránkách programu: </a:t>
            </a:r>
            <a:r>
              <a:rPr lang="cs-CZ" sz="1100" dirty="0">
                <a:cs typeface="Arial" pitchFamily="34" charset="0"/>
                <a:hlinkClick r:id="rId2"/>
              </a:rPr>
              <a:t>http://www.kolorektum.cz</a:t>
            </a:r>
            <a:endParaRPr lang="cs-CZ" sz="1100" dirty="0">
              <a:cs typeface="Arial" pitchFamily="34" charset="0"/>
            </a:endParaRPr>
          </a:p>
          <a:p>
            <a:r>
              <a:rPr lang="cs-CZ" sz="1100" dirty="0">
                <a:cs typeface="Arial" pitchFamily="34" charset="0"/>
              </a:rPr>
              <a:t>Pozn. Jednotlivá centra se v mapě mohou překrývat.</a:t>
            </a:r>
            <a:endParaRPr lang="cs-CZ" sz="110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www.kolorektum.cz,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Síť center pro screeningovou kolonoskopii v České republice</a:t>
            </a:r>
            <a:endParaRPr lang="en-US" sz="2900" dirty="0"/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780331AC-451A-4D25-8089-071E521FCE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10573">
            <a:off x="1362972" y="926490"/>
            <a:ext cx="4818888" cy="3001577"/>
          </a:xfrm>
          <a:prstGeom prst="rect">
            <a:avLst/>
          </a:prstGeom>
        </p:spPr>
      </p:pic>
      <p:graphicFrame>
        <p:nvGraphicFramePr>
          <p:cNvPr id="8" name="Object 3">
            <a:extLst>
              <a:ext uri="{FF2B5EF4-FFF2-40B4-BE49-F238E27FC236}">
                <a16:creationId xmlns:a16="http://schemas.microsoft.com/office/drawing/2014/main" id="{24B327BF-EB22-4029-B227-839E13079D4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21185709"/>
              </p:ext>
            </p:extLst>
          </p:nvPr>
        </p:nvGraphicFramePr>
        <p:xfrm>
          <a:off x="457415" y="3429000"/>
          <a:ext cx="6303308" cy="27752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Zástupný symbol pro text 3">
            <a:extLst>
              <a:ext uri="{FF2B5EF4-FFF2-40B4-BE49-F238E27FC236}">
                <a16:creationId xmlns:a16="http://schemas.microsoft.com/office/drawing/2014/main" id="{54216C6D-D13B-4529-9DC0-C5DA9532E1AF}"/>
              </a:ext>
            </a:extLst>
          </p:cNvPr>
          <p:cNvSpPr txBox="1">
            <a:spLocks/>
          </p:cNvSpPr>
          <p:nvPr/>
        </p:nvSpPr>
        <p:spPr>
          <a:xfrm>
            <a:off x="6760723" y="4962543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10" name="Zástupný symbol pro text 7">
            <a:extLst>
              <a:ext uri="{FF2B5EF4-FFF2-40B4-BE49-F238E27FC236}">
                <a16:creationId xmlns:a16="http://schemas.microsoft.com/office/drawing/2014/main" id="{2B857C84-8E9C-4EFC-BAF9-377B5EA881EA}"/>
              </a:ext>
            </a:extLst>
          </p:cNvPr>
          <p:cNvSpPr txBox="1">
            <a:spLocks/>
          </p:cNvSpPr>
          <p:nvPr/>
        </p:nvSpPr>
        <p:spPr>
          <a:xfrm rot="16200000">
            <a:off x="-286869" y="4079170"/>
            <a:ext cx="1962020" cy="32238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Počet center</a:t>
            </a:r>
            <a:endParaRPr lang="cs-CZ" sz="1200" b="0" dirty="0"/>
          </a:p>
        </p:txBody>
      </p:sp>
    </p:spTree>
    <p:extLst>
      <p:ext uri="{BB962C8B-B14F-4D97-AF65-F5344CB8AC3E}">
        <p14:creationId xmlns:p14="http://schemas.microsoft.com/office/powerpoint/2010/main" val="377639461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Zástupný symbol pro text 7">
            <a:extLst>
              <a:ext uri="{FF2B5EF4-FFF2-40B4-BE49-F238E27FC236}">
                <a16:creationId xmlns:a16="http://schemas.microsoft.com/office/drawing/2014/main" id="{C15D8052-E92F-4EED-B956-A8DFDA70F49F}"/>
              </a:ext>
            </a:extLst>
          </p:cNvPr>
          <p:cNvSpPr txBox="1">
            <a:spLocks/>
          </p:cNvSpPr>
          <p:nvPr/>
        </p:nvSpPr>
        <p:spPr>
          <a:xfrm rot="16200000">
            <a:off x="-371634" y="3292688"/>
            <a:ext cx="1962019" cy="33176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Počet obyvatel na jedno centrum</a:t>
            </a:r>
            <a:endParaRPr lang="cs-CZ" altLang="cs-CZ" sz="1200" dirty="0"/>
          </a:p>
          <a:p>
            <a:endParaRPr lang="cs-CZ" sz="1200" b="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Český statistický úřad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>
                <a:cs typeface="Arial" pitchFamily="34" charset="0"/>
              </a:rPr>
              <a:t>V ČR v roce 2017 celkem 4 056 641 obyvatel v dané cílové populaci, 199* kolonoskopických screeningových center  </a:t>
            </a:r>
          </a:p>
          <a:p>
            <a:r>
              <a:rPr lang="cs-CZ" sz="1200" dirty="0">
                <a:cs typeface="Arial" pitchFamily="34" charset="0"/>
              </a:rPr>
              <a:t>Muži a ženy ve věku od </a:t>
            </a:r>
            <a:r>
              <a:rPr lang="en-GB" sz="1200" dirty="0">
                <a:cs typeface="Arial" pitchFamily="34" charset="0"/>
              </a:rPr>
              <a:t>5</a:t>
            </a:r>
            <a:r>
              <a:rPr lang="cs-CZ" sz="1200" dirty="0">
                <a:cs typeface="Arial" pitchFamily="34" charset="0"/>
              </a:rPr>
              <a:t>0 let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407" y="160257"/>
            <a:ext cx="10515600" cy="631595"/>
          </a:xfrm>
        </p:spPr>
        <p:txBody>
          <a:bodyPr>
            <a:noAutofit/>
          </a:bodyPr>
          <a:lstStyle/>
          <a:p>
            <a:r>
              <a:rPr lang="cs-CZ" sz="2700" dirty="0"/>
              <a:t>Počet obyvatel na </a:t>
            </a:r>
            <a:r>
              <a:rPr lang="cs-CZ" sz="2700" dirty="0" err="1"/>
              <a:t>kolonoskopické</a:t>
            </a:r>
            <a:r>
              <a:rPr lang="cs-CZ" sz="2700" dirty="0"/>
              <a:t> screeningové centrum dle kraje</a:t>
            </a:r>
            <a:endParaRPr lang="en-US" sz="2700" dirty="0"/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97B5DDCC-DD40-4DAC-B3B6-33BC56CC2B48}"/>
              </a:ext>
            </a:extLst>
          </p:cNvPr>
          <p:cNvSpPr txBox="1"/>
          <p:nvPr/>
        </p:nvSpPr>
        <p:spPr>
          <a:xfrm>
            <a:off x="1344123" y="6204275"/>
            <a:ext cx="37337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100" dirty="0"/>
              <a:t>*počet kolonoskopických screeningových center k únoru 2019</a:t>
            </a:r>
          </a:p>
        </p:txBody>
      </p:sp>
      <p:graphicFrame>
        <p:nvGraphicFramePr>
          <p:cNvPr id="10" name="Object 3">
            <a:extLst>
              <a:ext uri="{FF2B5EF4-FFF2-40B4-BE49-F238E27FC236}">
                <a16:creationId xmlns:a16="http://schemas.microsoft.com/office/drawing/2014/main" id="{6AE3AEA3-B0ED-4B76-8BC6-DBE2CA6ADE1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2844947"/>
              </p:ext>
            </p:extLst>
          </p:nvPr>
        </p:nvGraphicFramePr>
        <p:xfrm>
          <a:off x="775256" y="1986701"/>
          <a:ext cx="7038304" cy="41149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Zástupný symbol pro text 3">
            <a:extLst>
              <a:ext uri="{FF2B5EF4-FFF2-40B4-BE49-F238E27FC236}">
                <a16:creationId xmlns:a16="http://schemas.microsoft.com/office/drawing/2014/main" id="{C9518E31-572A-43ED-B1EB-6A4C56E09DE3}"/>
              </a:ext>
            </a:extLst>
          </p:cNvPr>
          <p:cNvSpPr txBox="1">
            <a:spLocks/>
          </p:cNvSpPr>
          <p:nvPr/>
        </p:nvSpPr>
        <p:spPr>
          <a:xfrm>
            <a:off x="7660740" y="4553576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Region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74E0AF7B-5D3B-429E-A91E-D1A204DFEEAC}"/>
              </a:ext>
            </a:extLst>
          </p:cNvPr>
          <p:cNvSpPr txBox="1"/>
          <p:nvPr/>
        </p:nvSpPr>
        <p:spPr>
          <a:xfrm>
            <a:off x="8249273" y="2026208"/>
            <a:ext cx="3823855" cy="43088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V rámci ČR připadá na jedno centrum </a:t>
            </a:r>
            <a:r>
              <a:rPr lang="cs-CZ" sz="1400" b="1" dirty="0"/>
              <a:t>20 385 obyvatel</a:t>
            </a:r>
            <a:r>
              <a:rPr lang="cs-CZ" sz="1400" dirty="0"/>
              <a:t> (rozsah mezi regiony 13 336–28 289). </a:t>
            </a:r>
            <a:br>
              <a:rPr lang="cs-CZ" sz="1400" dirty="0"/>
            </a:br>
            <a:endParaRPr lang="cs-CZ" sz="1400" dirty="0"/>
          </a:p>
          <a:p>
            <a:endParaRPr lang="cs-CZ" sz="1400" dirty="0"/>
          </a:p>
          <a:p>
            <a:r>
              <a:rPr lang="cs-CZ" sz="1400" dirty="0"/>
              <a:t>Potenciální zátěž v </a:t>
            </a:r>
            <a:r>
              <a:rPr lang="cs-CZ" sz="1400" b="1" dirty="0"/>
              <a:t>Královéhradeckém kraji je 19 960 obyvatel na jedno centrum</a:t>
            </a:r>
            <a:r>
              <a:rPr lang="cs-CZ" sz="1400" dirty="0"/>
              <a:t>, což je podobná hodnota jak celorepublikový průměr.</a:t>
            </a:r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r>
              <a:rPr lang="cs-CZ" sz="1100" dirty="0">
                <a:cs typeface="Arial" panose="020B0604020202020204" pitchFamily="34" charset="0"/>
              </a:rPr>
              <a:t>Pozn.: V Jihomoravském kraji s velikostí cílové populace 452 000 obyvatel je k dispozici 21 kolonoskopických center</a:t>
            </a:r>
            <a:endParaRPr lang="cs-CZ" sz="1100" b="1" dirty="0"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82967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Zástupný symbol pro text 7">
            <a:extLst>
              <a:ext uri="{FF2B5EF4-FFF2-40B4-BE49-F238E27FC236}">
                <a16:creationId xmlns:a16="http://schemas.microsoft.com/office/drawing/2014/main" id="{99BAC164-2506-4BD7-9D42-8CC3D525033F}"/>
              </a:ext>
            </a:extLst>
          </p:cNvPr>
          <p:cNvSpPr txBox="1">
            <a:spLocks/>
          </p:cNvSpPr>
          <p:nvPr/>
        </p:nvSpPr>
        <p:spPr>
          <a:xfrm rot="16200000">
            <a:off x="-371634" y="3292688"/>
            <a:ext cx="1962019" cy="33176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Průměrná čekací doba v regionu v měsících</a:t>
            </a:r>
            <a:endParaRPr lang="cs-CZ" altLang="cs-CZ" sz="1200" dirty="0"/>
          </a:p>
          <a:p>
            <a:endParaRPr lang="cs-CZ" sz="1200" b="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Národní registr screeningu kolorektálního karcinomu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cs-CZ" sz="1200" dirty="0"/>
              <a:t>Provedené TOKS+ kolonoskopie v roce 2017, celkem 21 140 vyšetření*</a:t>
            </a:r>
          </a:p>
          <a:p>
            <a:r>
              <a:rPr lang="cs-CZ" sz="1200" dirty="0">
                <a:cs typeface="Arial" pitchFamily="34" charset="0"/>
              </a:rPr>
              <a:t>Muži a ženy ve věku od </a:t>
            </a:r>
            <a:r>
              <a:rPr lang="en-GB" sz="1200" dirty="0">
                <a:cs typeface="Arial" pitchFamily="34" charset="0"/>
              </a:rPr>
              <a:t>5</a:t>
            </a:r>
            <a:r>
              <a:rPr lang="cs-CZ" sz="1200" dirty="0">
                <a:cs typeface="Arial" pitchFamily="34" charset="0"/>
              </a:rPr>
              <a:t>0 let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407" y="160257"/>
            <a:ext cx="10515600" cy="631595"/>
          </a:xfrm>
        </p:spPr>
        <p:txBody>
          <a:bodyPr>
            <a:noAutofit/>
          </a:bodyPr>
          <a:lstStyle/>
          <a:p>
            <a:r>
              <a:rPr lang="cs-CZ" sz="2900" dirty="0"/>
              <a:t>Čekací doba na kolonoskopii po pozitivním TOKS dle kraje</a:t>
            </a:r>
            <a:endParaRPr lang="en-US" sz="2900" dirty="0"/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97B5DDCC-DD40-4DAC-B3B6-33BC56CC2B48}"/>
              </a:ext>
            </a:extLst>
          </p:cNvPr>
          <p:cNvSpPr txBox="1"/>
          <p:nvPr/>
        </p:nvSpPr>
        <p:spPr>
          <a:xfrm>
            <a:off x="1344123" y="6204275"/>
            <a:ext cx="306045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100" dirty="0"/>
              <a:t>*</a:t>
            </a:r>
            <a:r>
              <a:rPr lang="cs-CZ" sz="1100" dirty="0">
                <a:cs typeface="Arial" panose="020B0604020202020204" pitchFamily="34" charset="0"/>
              </a:rPr>
              <a:t>v 90,3 % byla vyplněna data o provedených TOKS</a:t>
            </a:r>
          </a:p>
        </p:txBody>
      </p:sp>
      <p:graphicFrame>
        <p:nvGraphicFramePr>
          <p:cNvPr id="11" name="Zástupný symbol pro graf 11">
            <a:extLst>
              <a:ext uri="{FF2B5EF4-FFF2-40B4-BE49-F238E27FC236}">
                <a16:creationId xmlns:a16="http://schemas.microsoft.com/office/drawing/2014/main" id="{63E86DEC-4BAB-45CD-BC69-7DCAAB8B84C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1390506"/>
              </p:ext>
            </p:extLst>
          </p:nvPr>
        </p:nvGraphicFramePr>
        <p:xfrm>
          <a:off x="749618" y="2160658"/>
          <a:ext cx="6998178" cy="37829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Zástupný symbol pro text 3">
            <a:extLst>
              <a:ext uri="{FF2B5EF4-FFF2-40B4-BE49-F238E27FC236}">
                <a16:creationId xmlns:a16="http://schemas.microsoft.com/office/drawing/2014/main" id="{9EC1F3A1-1524-4FDB-BC0B-2B120FF30C22}"/>
              </a:ext>
            </a:extLst>
          </p:cNvPr>
          <p:cNvSpPr txBox="1">
            <a:spLocks/>
          </p:cNvSpPr>
          <p:nvPr/>
        </p:nvSpPr>
        <p:spPr>
          <a:xfrm>
            <a:off x="7660740" y="4553576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Region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825F6E98-8A69-421A-B095-5FB518B3F193}"/>
              </a:ext>
            </a:extLst>
          </p:cNvPr>
          <p:cNvSpPr txBox="1"/>
          <p:nvPr/>
        </p:nvSpPr>
        <p:spPr>
          <a:xfrm>
            <a:off x="8368145" y="2230724"/>
            <a:ext cx="3823855" cy="42934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Průměrná čekací doba na kolonoskopii po TOKS+ je v ČR 1,6 měsíce. </a:t>
            </a:r>
          </a:p>
          <a:p>
            <a:endParaRPr lang="cs-CZ" sz="1400" dirty="0"/>
          </a:p>
          <a:p>
            <a:endParaRPr lang="cs-CZ" sz="1400" dirty="0"/>
          </a:p>
          <a:p>
            <a:r>
              <a:rPr lang="cs-CZ" sz="1400" dirty="0"/>
              <a:t>Průměrná čekací doba v </a:t>
            </a:r>
            <a:r>
              <a:rPr lang="cs-CZ" sz="1400" b="1" dirty="0"/>
              <a:t>Královéhradeckém kraji je 1,5 měsíce</a:t>
            </a:r>
            <a:r>
              <a:rPr lang="cs-CZ" sz="1400" dirty="0"/>
              <a:t>, jde o podobnou hodnotu jak celorepublikový průměr.</a:t>
            </a:r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400" dirty="0"/>
          </a:p>
          <a:p>
            <a:endParaRPr lang="cs-CZ" sz="1100" dirty="0">
              <a:cs typeface="Arial" panose="020B0604020202020204" pitchFamily="34" charset="0"/>
            </a:endParaRPr>
          </a:p>
          <a:p>
            <a:endParaRPr lang="cs-CZ" sz="1100" dirty="0">
              <a:cs typeface="Arial" panose="020B0604020202020204" pitchFamily="34" charset="0"/>
            </a:endParaRPr>
          </a:p>
          <a:p>
            <a:endParaRPr lang="cs-CZ" sz="1100" dirty="0">
              <a:cs typeface="Arial" panose="020B0604020202020204" pitchFamily="34" charset="0"/>
            </a:endParaRPr>
          </a:p>
          <a:p>
            <a:r>
              <a:rPr lang="cs-CZ" sz="1100" dirty="0">
                <a:cs typeface="Arial" panose="020B0604020202020204" pitchFamily="34" charset="0"/>
              </a:rPr>
              <a:t>Pozn. Je ukládáno pouze orientační datum (měsíc a rok) provedení TOKS.  Čekací doba je tedy hodnocena v celých měsících: 0 (kolonoskopie ve stejném měsíci), 1 (kolonoskopie v následujícím měsíci), atd.</a:t>
            </a:r>
          </a:p>
        </p:txBody>
      </p:sp>
    </p:spTree>
    <p:extLst>
      <p:ext uri="{BB962C8B-B14F-4D97-AF65-F5344CB8AC3E}">
        <p14:creationId xmlns:p14="http://schemas.microsoft.com/office/powerpoint/2010/main" val="112861356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3">
            <a:extLst>
              <a:ext uri="{FF2B5EF4-FFF2-40B4-BE49-F238E27FC236}">
                <a16:creationId xmlns:a16="http://schemas.microsoft.com/office/drawing/2014/main" id="{9D6C3BC7-B35E-4C1F-8CAE-8B3B10D609B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65416015"/>
              </p:ext>
            </p:extLst>
          </p:nvPr>
        </p:nvGraphicFramePr>
        <p:xfrm>
          <a:off x="775255" y="1973477"/>
          <a:ext cx="7305437" cy="40878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5" name="Zástupný symbol pro text 3"/>
          <p:cNvSpPr txBox="1">
            <a:spLocks/>
          </p:cNvSpPr>
          <p:nvPr/>
        </p:nvSpPr>
        <p:spPr>
          <a:xfrm>
            <a:off x="7660740" y="4553576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18" name="Zástupný symbol pro text 7"/>
          <p:cNvSpPr txBox="1">
            <a:spLocks/>
          </p:cNvSpPr>
          <p:nvPr/>
        </p:nvSpPr>
        <p:spPr>
          <a:xfrm rot="16200000">
            <a:off x="-371634" y="3292688"/>
            <a:ext cx="1962019" cy="33176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Pokrytí populace kraje</a:t>
            </a:r>
            <a:endParaRPr lang="cs-CZ" altLang="cs-CZ" sz="1200" dirty="0"/>
          </a:p>
          <a:p>
            <a:endParaRPr lang="cs-CZ" sz="1200" b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P</a:t>
            </a:r>
            <a:r>
              <a:rPr lang="en-US" sz="2900" dirty="0" err="1"/>
              <a:t>okrytí</a:t>
            </a:r>
            <a:r>
              <a:rPr lang="en-US" sz="2900" dirty="0"/>
              <a:t> </a:t>
            </a:r>
            <a:r>
              <a:rPr lang="en-US" sz="2900" dirty="0" err="1"/>
              <a:t>cílové</a:t>
            </a:r>
            <a:r>
              <a:rPr lang="en-US" sz="2900" dirty="0"/>
              <a:t> populace </a:t>
            </a:r>
            <a:r>
              <a:rPr lang="cs-CZ" sz="2900" dirty="0"/>
              <a:t>screeningovým</a:t>
            </a:r>
            <a:r>
              <a:rPr lang="en-US" sz="2900" dirty="0"/>
              <a:t> TOKS </a:t>
            </a:r>
            <a:r>
              <a:rPr lang="cs-CZ" sz="2900" dirty="0"/>
              <a:t>dle kraje</a:t>
            </a:r>
            <a:endParaRPr lang="en-US" sz="2900" dirty="0"/>
          </a:p>
        </p:txBody>
      </p:sp>
      <p:sp>
        <p:nvSpPr>
          <p:cNvPr id="21" name="Text Box 3">
            <a:extLst>
              <a:ext uri="{FF2B5EF4-FFF2-40B4-BE49-F238E27FC236}">
                <a16:creationId xmlns:a16="http://schemas.microsoft.com/office/drawing/2014/main" id="{FDD4DAE3-EB92-44CB-8419-00DA906DC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899" y="936682"/>
            <a:ext cx="717670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cs-CZ" sz="1200" b="1" dirty="0"/>
              <a:t>TOKS negativní, TOKS pozitivní (2016–2017), celkem 1 176 167 vyšetření</a:t>
            </a:r>
          </a:p>
          <a:p>
            <a:r>
              <a:rPr lang="cs-CZ" sz="1200" dirty="0">
                <a:cs typeface="Arial" pitchFamily="34" charset="0"/>
              </a:rPr>
              <a:t>Muži a ženy od 50 let</a:t>
            </a:r>
            <a:endParaRPr lang="en-GB" sz="1200" dirty="0">
              <a:cs typeface="Arial" pitchFamily="34" charset="0"/>
            </a:endParaRPr>
          </a:p>
        </p:txBody>
      </p:sp>
      <p:grpSp>
        <p:nvGrpSpPr>
          <p:cNvPr id="15" name="Skupina 14">
            <a:extLst>
              <a:ext uri="{FF2B5EF4-FFF2-40B4-BE49-F238E27FC236}">
                <a16:creationId xmlns:a16="http://schemas.microsoft.com/office/drawing/2014/main" id="{0C21E396-2B91-4B04-8CF4-11CAE3D68CC2}"/>
              </a:ext>
            </a:extLst>
          </p:cNvPr>
          <p:cNvGrpSpPr/>
          <p:nvPr/>
        </p:nvGrpSpPr>
        <p:grpSpPr>
          <a:xfrm>
            <a:off x="5618479" y="1643287"/>
            <a:ext cx="2462759" cy="887115"/>
            <a:chOff x="6285705" y="1334767"/>
            <a:chExt cx="2462759" cy="887115"/>
          </a:xfrm>
        </p:grpSpPr>
        <p:sp>
          <p:nvSpPr>
            <p:cNvPr id="16" name="Rectangle 12">
              <a:extLst>
                <a:ext uri="{FF2B5EF4-FFF2-40B4-BE49-F238E27FC236}">
                  <a16:creationId xmlns:a16="http://schemas.microsoft.com/office/drawing/2014/main" id="{947AFAB5-20B0-47C0-9481-1CE9E5372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5705" y="1441128"/>
              <a:ext cx="249238" cy="250825"/>
            </a:xfrm>
            <a:prstGeom prst="rect">
              <a:avLst/>
            </a:prstGeom>
            <a:solidFill>
              <a:srgbClr val="004E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cs-CZ" sz="1200"/>
            </a:p>
          </p:txBody>
        </p:sp>
        <p:grpSp>
          <p:nvGrpSpPr>
            <p:cNvPr id="17" name="Skupina 16">
              <a:extLst>
                <a:ext uri="{FF2B5EF4-FFF2-40B4-BE49-F238E27FC236}">
                  <a16:creationId xmlns:a16="http://schemas.microsoft.com/office/drawing/2014/main" id="{161DD40D-E8EB-44B9-BEC9-6F552AECF37E}"/>
                </a:ext>
              </a:extLst>
            </p:cNvPr>
            <p:cNvGrpSpPr/>
            <p:nvPr/>
          </p:nvGrpSpPr>
          <p:grpSpPr>
            <a:xfrm>
              <a:off x="6342855" y="1334767"/>
              <a:ext cx="2405609" cy="887115"/>
              <a:chOff x="6342855" y="1334767"/>
              <a:chExt cx="2405609" cy="887115"/>
            </a:xfrm>
          </p:grpSpPr>
          <p:grpSp>
            <p:nvGrpSpPr>
              <p:cNvPr id="19" name="Group 7">
                <a:extLst>
                  <a:ext uri="{FF2B5EF4-FFF2-40B4-BE49-F238E27FC236}">
                    <a16:creationId xmlns:a16="http://schemas.microsoft.com/office/drawing/2014/main" id="{599F4567-DE2D-460A-A885-CC14A3576B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74516"/>
                <a:ext cx="144463" cy="215900"/>
                <a:chOff x="3875" y="1344"/>
                <a:chExt cx="91" cy="136"/>
              </a:xfrm>
            </p:grpSpPr>
            <p:sp>
              <p:nvSpPr>
                <p:cNvPr id="25" name="Line 8">
                  <a:extLst>
                    <a:ext uri="{FF2B5EF4-FFF2-40B4-BE49-F238E27FC236}">
                      <a16:creationId xmlns:a16="http://schemas.microsoft.com/office/drawing/2014/main" id="{4FB5CFD9-1298-4AA6-9526-396C07CC10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26" name="Line 9">
                  <a:extLst>
                    <a:ext uri="{FF2B5EF4-FFF2-40B4-BE49-F238E27FC236}">
                      <a16:creationId xmlns:a16="http://schemas.microsoft.com/office/drawing/2014/main" id="{C8E6827F-36EE-4576-97B9-B2C4EDA007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27" name="Line 10">
                  <a:extLst>
                    <a:ext uri="{FF2B5EF4-FFF2-40B4-BE49-F238E27FC236}">
                      <a16:creationId xmlns:a16="http://schemas.microsoft.com/office/drawing/2014/main" id="{DD16B4BC-0CB8-4CB3-979A-ED1B8A8213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</p:grpSp>
          <p:sp>
            <p:nvSpPr>
              <p:cNvPr id="23" name="Text Box 11">
                <a:extLst>
                  <a:ext uri="{FF2B5EF4-FFF2-40B4-BE49-F238E27FC236}">
                    <a16:creationId xmlns:a16="http://schemas.microsoft.com/office/drawing/2014/main" id="{0C18302C-4CE7-41AC-9338-F5B8157920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6439" y="176021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rozsah hodnot pokrytí </a:t>
                </a:r>
                <a:br>
                  <a:rPr lang="cs-CZ" sz="1200" dirty="0"/>
                </a:br>
                <a:r>
                  <a:rPr lang="cs-CZ" sz="1200" dirty="0"/>
                  <a:t>v okresech daného kraje</a:t>
                </a:r>
              </a:p>
            </p:txBody>
          </p:sp>
          <p:sp>
            <p:nvSpPr>
              <p:cNvPr id="24" name="Text Box 13">
                <a:extLst>
                  <a:ext uri="{FF2B5EF4-FFF2-40B4-BE49-F238E27FC236}">
                    <a16:creationId xmlns:a16="http://schemas.microsoft.com/office/drawing/2014/main" id="{6CFEEF1C-4D8C-406D-B7FC-B2C898B14C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33476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pozorované pokrytí</a:t>
                </a:r>
                <a:br>
                  <a:rPr lang="cs-CZ" sz="1200" dirty="0"/>
                </a:br>
                <a:r>
                  <a:rPr lang="cs-CZ" sz="1200" dirty="0"/>
                  <a:t>v daném kraji</a:t>
                </a:r>
              </a:p>
            </p:txBody>
          </p:sp>
        </p:grpSp>
      </p:grp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F6E2AEB4-6816-4900-B019-B1164CFABD26}"/>
              </a:ext>
            </a:extLst>
          </p:cNvPr>
          <p:cNvSpPr txBox="1"/>
          <p:nvPr/>
        </p:nvSpPr>
        <p:spPr>
          <a:xfrm>
            <a:off x="8299939" y="2478548"/>
            <a:ext cx="3892062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Pokrytí cílové populace screeningem pomocí TOKS v ČR </a:t>
            </a:r>
            <a:r>
              <a:rPr lang="cs-CZ" sz="1400" b="1" dirty="0"/>
              <a:t>dle stanoveného screeningového intervalu </a:t>
            </a:r>
            <a:r>
              <a:rPr lang="cs-CZ" sz="1400" dirty="0"/>
              <a:t>(u osob ve věku 50–54 let jednoletý screeningový interval a dvouletý interval u osob starších 55 let) dosahovalo </a:t>
            </a:r>
            <a:r>
              <a:rPr lang="cs-CZ" sz="1400" b="1" dirty="0"/>
              <a:t>29,0 %</a:t>
            </a:r>
            <a:r>
              <a:rPr lang="cs-CZ" sz="1600" b="1" dirty="0"/>
              <a:t> </a:t>
            </a:r>
            <a:r>
              <a:rPr lang="cs-CZ" sz="1400" dirty="0"/>
              <a:t>v roce 2017. V krajích lze sledovat pokrytí v rozmezí od 22,9 % do 37,0 %. 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Královéhradecký kraj dosahuje mírně nižšího pokrytí v porovnání s celorepublikovou hodnotou (</a:t>
            </a:r>
            <a:r>
              <a:rPr lang="cs-CZ" sz="1400" b="1" dirty="0"/>
              <a:t>27,6 %</a:t>
            </a:r>
            <a:r>
              <a:rPr lang="cs-CZ" sz="1400" dirty="0"/>
              <a:t>)</a:t>
            </a:r>
            <a:r>
              <a:rPr lang="cs-CZ" sz="1400" b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4663861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Object 3">
            <a:extLst>
              <a:ext uri="{FF2B5EF4-FFF2-40B4-BE49-F238E27FC236}">
                <a16:creationId xmlns:a16="http://schemas.microsoft.com/office/drawing/2014/main" id="{4791AAA6-AA30-4E56-A309-22D418A657CD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462695"/>
              </p:ext>
            </p:extLst>
          </p:nvPr>
        </p:nvGraphicFramePr>
        <p:xfrm>
          <a:off x="809440" y="1898402"/>
          <a:ext cx="6929049" cy="40878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5" name="Zástupný symbol pro text 3"/>
          <p:cNvSpPr txBox="1">
            <a:spLocks/>
          </p:cNvSpPr>
          <p:nvPr/>
        </p:nvSpPr>
        <p:spPr>
          <a:xfrm>
            <a:off x="7660740" y="4553576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18" name="Zástupný symbol pro text 7"/>
          <p:cNvSpPr txBox="1">
            <a:spLocks/>
          </p:cNvSpPr>
          <p:nvPr/>
        </p:nvSpPr>
        <p:spPr>
          <a:xfrm rot="16200000">
            <a:off x="-371634" y="3292688"/>
            <a:ext cx="1962019" cy="33176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Pokrytí populace kraje</a:t>
            </a:r>
            <a:endParaRPr lang="cs-CZ" altLang="cs-CZ" sz="1200" dirty="0"/>
          </a:p>
          <a:p>
            <a:endParaRPr lang="cs-CZ" sz="1200" b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Celkové p</a:t>
            </a:r>
            <a:r>
              <a:rPr lang="en-US" sz="2900" dirty="0" err="1"/>
              <a:t>okrytí</a:t>
            </a:r>
            <a:r>
              <a:rPr lang="en-US" sz="2900" dirty="0"/>
              <a:t> </a:t>
            </a:r>
            <a:r>
              <a:rPr lang="en-US" sz="2900" dirty="0" err="1"/>
              <a:t>cílové</a:t>
            </a:r>
            <a:r>
              <a:rPr lang="en-US" sz="2900" dirty="0"/>
              <a:t> populace </a:t>
            </a:r>
            <a:r>
              <a:rPr lang="cs-CZ" sz="2900" dirty="0"/>
              <a:t>screeningem dle kraje</a:t>
            </a:r>
            <a:endParaRPr lang="en-US" sz="2900" dirty="0"/>
          </a:p>
        </p:txBody>
      </p:sp>
      <p:sp>
        <p:nvSpPr>
          <p:cNvPr id="21" name="Text Box 3">
            <a:extLst>
              <a:ext uri="{FF2B5EF4-FFF2-40B4-BE49-F238E27FC236}">
                <a16:creationId xmlns:a16="http://schemas.microsoft.com/office/drawing/2014/main" id="{FDD4DAE3-EB92-44CB-8419-00DA906DC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899" y="936682"/>
            <a:ext cx="74475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cs-CZ" sz="1200" b="1" dirty="0"/>
              <a:t>Screeningové TOKS a kolonoskopie, diagnostické kolonoskopie a TOKS (2015–2017), celkem 2 063 684* vyšetření</a:t>
            </a:r>
          </a:p>
          <a:p>
            <a:r>
              <a:rPr lang="cs-CZ" sz="1200" dirty="0">
                <a:cs typeface="Arial" pitchFamily="34" charset="0"/>
              </a:rPr>
              <a:t>Muži a ženy od 50 let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4ACADD22-7609-4EF7-8F5F-C7919EB25E32}"/>
              </a:ext>
            </a:extLst>
          </p:cNvPr>
          <p:cNvSpPr txBox="1"/>
          <p:nvPr/>
        </p:nvSpPr>
        <p:spPr>
          <a:xfrm>
            <a:off x="1309623" y="6198254"/>
            <a:ext cx="38406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dirty="0">
                <a:solidFill>
                  <a:schemeClr val="accent6">
                    <a:lumMod val="25000"/>
                  </a:schemeClr>
                </a:solidFill>
              </a:rPr>
              <a:t>*u 4 501 záznamů nebyl určen okres bydliště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FB17387E-5F11-4A64-A0D9-0E2F4B5A1ADF}"/>
              </a:ext>
            </a:extLst>
          </p:cNvPr>
          <p:cNvSpPr txBox="1"/>
          <p:nvPr/>
        </p:nvSpPr>
        <p:spPr>
          <a:xfrm>
            <a:off x="8249273" y="1727713"/>
            <a:ext cx="3823855" cy="3570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Při hodnocení pokrytí screeningem v </a:t>
            </a:r>
            <a:r>
              <a:rPr lang="cs-CZ" sz="1400" b="1" dirty="0"/>
              <a:t>tříletém intervalu a se zahrnutím souvisejících diagnostických vyšetření </a:t>
            </a:r>
            <a:r>
              <a:rPr lang="cs-CZ" sz="1400" dirty="0"/>
              <a:t>bylo celkové pokrytí cílové populace výrazně vyšší oproti standardně hodnocenému pokrytí screeningovým TOKS dle oficiálně definovaného screeningového intervalu.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Celkové pokrytí cílové populace v ČR dosahovalo </a:t>
            </a:r>
            <a:r>
              <a:rPr lang="cs-CZ" sz="1400" b="1" dirty="0"/>
              <a:t>50,9 %</a:t>
            </a:r>
            <a:r>
              <a:rPr lang="cs-CZ" sz="1600" b="1" dirty="0"/>
              <a:t> </a:t>
            </a:r>
            <a:r>
              <a:rPr lang="cs-CZ" sz="1400" dirty="0"/>
              <a:t>v roce 2017. V krajích lze sledovat pokrytí v rozmezí od 44,6 % do 58,2 %. 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Královéhradecký kraj dosahuje průměrného celkového pokrytí cílové populace </a:t>
            </a:r>
            <a:r>
              <a:rPr lang="cs-CZ" sz="1400" b="1" dirty="0"/>
              <a:t>51,1 %</a:t>
            </a:r>
            <a:r>
              <a:rPr lang="cs-CZ" sz="1400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67970583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93550" y="534460"/>
            <a:ext cx="71038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cs-CZ" sz="1400" kern="0" dirty="0">
                <a:solidFill>
                  <a:srgbClr val="000000"/>
                </a:solidFill>
              </a:rPr>
              <a:t> - o</a:t>
            </a:r>
            <a:r>
              <a:rPr lang="pl-PL" sz="1400" dirty="0"/>
              <a:t>čkování identifikováno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J07BD</a:t>
            </a:r>
            <a:r>
              <a:rPr lang="en-US" sz="1400" dirty="0">
                <a:solidFill>
                  <a:schemeClr val="bg2">
                    <a:lumMod val="10000"/>
                  </a:schemeClr>
                </a:solidFill>
              </a:rPr>
              <a:t> a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 diagnózy Z274</a:t>
            </a:r>
            <a:r>
              <a:rPr lang="pl-PL" sz="1400" dirty="0"/>
              <a:t>.</a:t>
            </a:r>
          </a:p>
          <a:p>
            <a:r>
              <a:rPr lang="cs-CZ" sz="1400" dirty="0"/>
              <a:t>Narozené děti v daném roce, kterým byla podána první vakcína do dvou let včetně od narození.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185747" y="1490674"/>
            <a:ext cx="3823855" cy="44598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Proočkovanost dětí na spalničky, zarděnky a </a:t>
            </a:r>
          </a:p>
          <a:p>
            <a:r>
              <a:rPr lang="cs-CZ" sz="1400" dirty="0"/>
              <a:t>příušnice do dvou let včetně narozených v letech 2010 – 2016 </a:t>
            </a:r>
            <a:r>
              <a:rPr lang="cs-CZ" sz="1400" dirty="0" smtClean="0"/>
              <a:t>v celé ČR mírně </a:t>
            </a:r>
            <a:r>
              <a:rPr lang="cs-CZ" sz="1400" dirty="0"/>
              <a:t>klesá (z původních 94 % na 88 %). Podle očkovacího schématu by měly být děti </a:t>
            </a:r>
            <a:r>
              <a:rPr lang="cs-CZ" sz="1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očkované nejdříve první den třináctého měsíce po narození, nejpozději však do osmnáctého měsíce věku dítěte.</a:t>
            </a:r>
          </a:p>
          <a:p>
            <a:endParaRPr lang="cs-CZ" sz="1400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r>
              <a:rPr lang="cs-CZ" sz="14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Klesající trend v proočkovanosti je patrný ve všech regionech ČR, avšak významně nejnižších hodnot dosahuje populace v Praze v roce 2016, tj. 82,3 %. </a:t>
            </a:r>
            <a:endParaRPr lang="en-US" sz="1400" dirty="0">
              <a:solidFill>
                <a:schemeClr val="tx1">
                  <a:lumMod val="95000"/>
                  <a:lumOff val="5000"/>
                </a:schemeClr>
              </a:solidFill>
            </a:endParaRPr>
          </a:p>
          <a:p>
            <a:r>
              <a:rPr lang="cs-CZ" sz="1400" dirty="0" smtClean="0"/>
              <a:t>Klesající </a:t>
            </a:r>
            <a:r>
              <a:rPr lang="cs-CZ" sz="1400" dirty="0"/>
              <a:t>proočkovanost je významným zdravotním problémem a v oblasti očkování je v současnosti velký prostor pro zvyšování zdravotní gramotnosti obyvatelstva.</a:t>
            </a:r>
          </a:p>
          <a:p>
            <a:endParaRPr lang="cs-CZ" sz="1400" dirty="0"/>
          </a:p>
          <a:p>
            <a:r>
              <a:rPr lang="cs-CZ" sz="1400" dirty="0"/>
              <a:t>Proočkovanost dětí v HKK na spalničky, zarděnky a příušnice do dvou let </a:t>
            </a:r>
            <a:r>
              <a:rPr lang="cs-CZ" sz="1400" dirty="0" smtClean="0"/>
              <a:t>v </a:t>
            </a:r>
            <a:r>
              <a:rPr lang="cs-CZ" sz="1400" dirty="0"/>
              <a:t>letech 2010–2016 </a:t>
            </a:r>
            <a:r>
              <a:rPr lang="cs-CZ" sz="1400" dirty="0" smtClean="0"/>
              <a:t>rovněž postupně klesá a v roce 2016 dosáhla hodnoty 93,1%. Tato hodnota je nejvyšší mezi regiony ČR. </a:t>
            </a:r>
            <a:endParaRPr lang="cs-CZ" sz="1400" dirty="0"/>
          </a:p>
          <a:p>
            <a:endParaRPr lang="en-US" sz="1400" dirty="0"/>
          </a:p>
        </p:txBody>
      </p:sp>
      <p:graphicFrame>
        <p:nvGraphicFramePr>
          <p:cNvPr id="14" name="Zástupný symbol pro obsah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38050655"/>
              </p:ext>
            </p:extLst>
          </p:nvPr>
        </p:nvGraphicFramePr>
        <p:xfrm>
          <a:off x="6492065" y="796070"/>
          <a:ext cx="1425038" cy="47946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50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400888">
                <a:tc>
                  <a:txBody>
                    <a:bodyPr/>
                    <a:lstStyle/>
                    <a:p>
                      <a:pPr algn="ctr"/>
                      <a:r>
                        <a:rPr lang="cs-CZ" sz="1400" dirty="0"/>
                        <a:t>Rozdíl oproti ČR</a:t>
                      </a:r>
                    </a:p>
                    <a:p>
                      <a:pPr algn="ctr"/>
                      <a:endParaRPr lang="cs-CZ" sz="14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6,7%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8,6%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5,5%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482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2082" y="145227"/>
            <a:ext cx="10779722" cy="631595"/>
          </a:xfrm>
        </p:spPr>
        <p:txBody>
          <a:bodyPr>
            <a:normAutofit/>
          </a:bodyPr>
          <a:lstStyle/>
          <a:p>
            <a:r>
              <a:rPr lang="en-US" sz="2400" dirty="0" err="1"/>
              <a:t>Proočkovanost</a:t>
            </a:r>
            <a:r>
              <a:rPr lang="en-US" sz="2400" dirty="0"/>
              <a:t> </a:t>
            </a:r>
            <a:r>
              <a:rPr lang="en-US" sz="2400" dirty="0" err="1"/>
              <a:t>dětí</a:t>
            </a:r>
            <a:r>
              <a:rPr lang="en-US" sz="2400" dirty="0"/>
              <a:t> do 2 let </a:t>
            </a:r>
            <a:r>
              <a:rPr lang="en-US" sz="2400" dirty="0" err="1"/>
              <a:t>včetně</a:t>
            </a:r>
            <a:r>
              <a:rPr lang="en-US" sz="2400" dirty="0"/>
              <a:t> </a:t>
            </a:r>
            <a:r>
              <a:rPr lang="en-US" sz="2400" dirty="0" err="1"/>
              <a:t>na</a:t>
            </a:r>
            <a:r>
              <a:rPr lang="en-US" sz="2400" dirty="0"/>
              <a:t> </a:t>
            </a:r>
            <a:r>
              <a:rPr lang="en-US" sz="2400" dirty="0" err="1"/>
              <a:t>spalničky</a:t>
            </a:r>
            <a:r>
              <a:rPr lang="en-US" sz="2400" dirty="0"/>
              <a:t>, </a:t>
            </a:r>
            <a:r>
              <a:rPr lang="en-US" sz="2400" dirty="0" err="1"/>
              <a:t>zarděnky</a:t>
            </a:r>
            <a:r>
              <a:rPr lang="en-US" sz="2400" dirty="0"/>
              <a:t> a </a:t>
            </a:r>
            <a:r>
              <a:rPr lang="en-US" sz="2400" dirty="0" err="1"/>
              <a:t>příušnice</a:t>
            </a:r>
            <a:r>
              <a:rPr lang="en-US" sz="2400" dirty="0"/>
              <a:t> </a:t>
            </a:r>
          </a:p>
        </p:txBody>
      </p:sp>
      <p:graphicFrame>
        <p:nvGraphicFramePr>
          <p:cNvPr id="13" name="Chart 4">
            <a:extLst>
              <a:ext uri="{FF2B5EF4-FFF2-40B4-BE49-F238E27FC236}">
                <a16:creationId xmlns:a16="http://schemas.microsoft.com/office/drawing/2014/main" id="{758284F1-E14A-46E6-A8B4-FC6703FEB8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7081241"/>
              </p:ext>
            </p:extLst>
          </p:nvPr>
        </p:nvGraphicFramePr>
        <p:xfrm>
          <a:off x="282305" y="1957850"/>
          <a:ext cx="6276513" cy="3770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TextovéPole 19">
            <a:extLst>
              <a:ext uri="{FF2B5EF4-FFF2-40B4-BE49-F238E27FC236}">
                <a16:creationId xmlns:a16="http://schemas.microsoft.com/office/drawing/2014/main" id="{C5F64F5E-E0D1-4E48-A417-21EB8B402B4D}"/>
              </a:ext>
            </a:extLst>
          </p:cNvPr>
          <p:cNvSpPr txBox="1"/>
          <p:nvPr/>
        </p:nvSpPr>
        <p:spPr>
          <a:xfrm rot="16200000">
            <a:off x="-1255059" y="2876502"/>
            <a:ext cx="27669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Rok narození</a:t>
            </a:r>
          </a:p>
        </p:txBody>
      </p:sp>
      <p:sp>
        <p:nvSpPr>
          <p:cNvPr id="21" name="Obdélník 20">
            <a:extLst>
              <a:ext uri="{FF2B5EF4-FFF2-40B4-BE49-F238E27FC236}">
                <a16:creationId xmlns:a16="http://schemas.microsoft.com/office/drawing/2014/main" id="{BE41D515-F759-42F5-AFAA-03C3EF06092D}"/>
              </a:ext>
            </a:extLst>
          </p:cNvPr>
          <p:cNvSpPr/>
          <p:nvPr/>
        </p:nvSpPr>
        <p:spPr>
          <a:xfrm>
            <a:off x="1435537" y="1462248"/>
            <a:ext cx="45829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b="1" dirty="0">
                <a:solidFill>
                  <a:schemeClr val="accent6">
                    <a:lumMod val="10000"/>
                  </a:schemeClr>
                </a:solidFill>
              </a:rPr>
              <a:t>Proočkovanost do dvou let od narození </a:t>
            </a:r>
            <a:r>
              <a:rPr lang="cs-CZ" b="1" dirty="0" smtClean="0">
                <a:solidFill>
                  <a:schemeClr val="accent6">
                    <a:lumMod val="10000"/>
                  </a:schemeClr>
                </a:solidFill>
              </a:rPr>
              <a:t>(HKK)</a:t>
            </a:r>
            <a:endParaRPr lang="cs-CZ" b="1" dirty="0">
              <a:solidFill>
                <a:schemeClr val="accent6">
                  <a:lumMod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85397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732585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cs-CZ" sz="1200" dirty="0"/>
              <a:t>Screeningové TOKS a kolonoskopie, diagnostické kolonoskopie a TOKS (2015–2017), celkem 2 063 684 vyšetření</a:t>
            </a:r>
          </a:p>
          <a:p>
            <a:r>
              <a:rPr lang="cs-CZ" sz="1200" dirty="0">
                <a:cs typeface="Arial" pitchFamily="34" charset="0"/>
              </a:rPr>
              <a:t>Muži a ženy od 50 let</a:t>
            </a:r>
            <a:endParaRPr lang="en-GB" sz="1200" dirty="0">
              <a:cs typeface="Aria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Celkové p</a:t>
            </a:r>
            <a:r>
              <a:rPr lang="en-US" sz="2900" dirty="0" err="1"/>
              <a:t>okrytí</a:t>
            </a:r>
            <a:r>
              <a:rPr lang="en-US" sz="2900" dirty="0"/>
              <a:t> </a:t>
            </a:r>
            <a:r>
              <a:rPr lang="en-US" sz="2900" dirty="0" err="1"/>
              <a:t>cílové</a:t>
            </a:r>
            <a:r>
              <a:rPr lang="en-US" sz="2900" dirty="0"/>
              <a:t> populace</a:t>
            </a:r>
            <a:r>
              <a:rPr lang="cs-CZ" sz="2900" dirty="0"/>
              <a:t> </a:t>
            </a:r>
            <a:r>
              <a:rPr lang="en-US" sz="2900" dirty="0"/>
              <a:t>screeningem </a:t>
            </a:r>
            <a:r>
              <a:rPr lang="cs-CZ" sz="2900" dirty="0"/>
              <a:t>dle věku</a:t>
            </a:r>
            <a:endParaRPr lang="en-US" sz="2900" dirty="0"/>
          </a:p>
        </p:txBody>
      </p:sp>
      <p:sp>
        <p:nvSpPr>
          <p:cNvPr id="20" name="Text Box 14">
            <a:extLst>
              <a:ext uri="{FF2B5EF4-FFF2-40B4-BE49-F238E27FC236}">
                <a16:creationId xmlns:a16="http://schemas.microsoft.com/office/drawing/2014/main" id="{A39E2EFA-7BED-4B58-A6E5-861F68CCC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" y="1883299"/>
            <a:ext cx="80036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400" b="1" dirty="0">
                <a:cs typeface="Arial" panose="020B0604020202020204" pitchFamily="34" charset="0"/>
              </a:rPr>
              <a:t>Česká republika</a:t>
            </a:r>
          </a:p>
        </p:txBody>
      </p:sp>
      <p:sp>
        <p:nvSpPr>
          <p:cNvPr id="22" name="Zástupný symbol pro text 7">
            <a:extLst>
              <a:ext uri="{FF2B5EF4-FFF2-40B4-BE49-F238E27FC236}">
                <a16:creationId xmlns:a16="http://schemas.microsoft.com/office/drawing/2014/main" id="{7A94B174-DBC4-4735-90D4-E8590FFF8A46}"/>
              </a:ext>
            </a:extLst>
          </p:cNvPr>
          <p:cNvSpPr txBox="1">
            <a:spLocks/>
          </p:cNvSpPr>
          <p:nvPr/>
        </p:nvSpPr>
        <p:spPr>
          <a:xfrm rot="16200000">
            <a:off x="-557554" y="340204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Pokrytí populace</a:t>
            </a:r>
            <a:endParaRPr lang="cs-CZ" altLang="cs-CZ" sz="1200" b="1" dirty="0"/>
          </a:p>
          <a:p>
            <a:endParaRPr lang="cs-CZ" sz="1200" b="0" dirty="0"/>
          </a:p>
        </p:txBody>
      </p:sp>
      <p:graphicFrame>
        <p:nvGraphicFramePr>
          <p:cNvPr id="13" name="Object 3">
            <a:extLst>
              <a:ext uri="{FF2B5EF4-FFF2-40B4-BE49-F238E27FC236}">
                <a16:creationId xmlns:a16="http://schemas.microsoft.com/office/drawing/2014/main" id="{D339A8CE-30EF-43B2-9C9C-E9E8399900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18899" y="2037187"/>
          <a:ext cx="6692900" cy="1510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A90AFF5C-43DF-4267-91EF-EA16C4E4A98C}"/>
              </a:ext>
            </a:extLst>
          </p:cNvPr>
          <p:cNvSpPr txBox="1"/>
          <p:nvPr/>
        </p:nvSpPr>
        <p:spPr>
          <a:xfrm>
            <a:off x="8368145" y="2196537"/>
            <a:ext cx="3823855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Celkové pokrytí osob od 50 let věku je </a:t>
            </a:r>
            <a:r>
              <a:rPr lang="cs-CZ" sz="1400" b="1" dirty="0"/>
              <a:t>50,9 %</a:t>
            </a:r>
            <a:r>
              <a:rPr lang="cs-CZ" sz="1400" dirty="0"/>
              <a:t>. V mladších věkových kategoriích je pokrytí vyšší u žen, u starších je naopak celkové pokrytí vyšší u mužů. Nejvyšší celkové pokrytí lze sledovat ve věkové skupině 60–74 let.</a:t>
            </a:r>
          </a:p>
          <a:p>
            <a:endParaRPr lang="cs-CZ" sz="1400" dirty="0"/>
          </a:p>
          <a:p>
            <a:r>
              <a:rPr lang="cs-CZ" sz="1400" dirty="0"/>
              <a:t>V Královéhradeckém kraji lze pozorovat podobný trend jako na celonárodní úrovni. Celkové pokrytí osob nad 50 let věku je v Královéhradeckém kraji </a:t>
            </a:r>
            <a:r>
              <a:rPr lang="cs-CZ" sz="1400" b="1" dirty="0"/>
              <a:t>51,1 %</a:t>
            </a:r>
            <a:r>
              <a:rPr lang="cs-CZ" sz="1400" dirty="0"/>
              <a:t>. </a:t>
            </a:r>
          </a:p>
        </p:txBody>
      </p:sp>
      <p:sp>
        <p:nvSpPr>
          <p:cNvPr id="12" name="Zástupný symbol pro text 3">
            <a:extLst>
              <a:ext uri="{FF2B5EF4-FFF2-40B4-BE49-F238E27FC236}">
                <a16:creationId xmlns:a16="http://schemas.microsoft.com/office/drawing/2014/main" id="{153F8939-6CB5-464E-A253-445916018B00}"/>
              </a:ext>
            </a:extLst>
          </p:cNvPr>
          <p:cNvSpPr txBox="1">
            <a:spLocks/>
          </p:cNvSpPr>
          <p:nvPr/>
        </p:nvSpPr>
        <p:spPr>
          <a:xfrm>
            <a:off x="7136563" y="5250083"/>
            <a:ext cx="1289148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Věk při vyšetření</a:t>
            </a:r>
          </a:p>
        </p:txBody>
      </p:sp>
      <p:sp>
        <p:nvSpPr>
          <p:cNvPr id="16" name="Text Box 14">
            <a:extLst>
              <a:ext uri="{FF2B5EF4-FFF2-40B4-BE49-F238E27FC236}">
                <a16:creationId xmlns:a16="http://schemas.microsoft.com/office/drawing/2014/main" id="{F15B296C-A455-4DFD-AEAE-D37B6B6A73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" y="3943116"/>
            <a:ext cx="8003689" cy="292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300" b="1" dirty="0">
                <a:cs typeface="Arial" panose="020B0604020202020204" pitchFamily="34" charset="0"/>
              </a:rPr>
              <a:t>Královéhradecký kraj</a:t>
            </a:r>
          </a:p>
        </p:txBody>
      </p:sp>
      <p:graphicFrame>
        <p:nvGraphicFramePr>
          <p:cNvPr id="17" name="Object 3">
            <a:extLst>
              <a:ext uri="{FF2B5EF4-FFF2-40B4-BE49-F238E27FC236}">
                <a16:creationId xmlns:a16="http://schemas.microsoft.com/office/drawing/2014/main" id="{CBF21057-ED95-4CC4-960C-ED9E3620422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18899" y="4037883"/>
          <a:ext cx="6692900" cy="1510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57591809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E7B6DB89-B150-4045-8C5E-C09418EE413F}"/>
              </a:ext>
            </a:extLst>
          </p:cNvPr>
          <p:cNvGraphicFramePr/>
          <p:nvPr/>
        </p:nvGraphicFramePr>
        <p:xfrm>
          <a:off x="573643" y="1534755"/>
          <a:ext cx="6956637" cy="438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Muži a ženy ve věku 50–70 let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Míra účasti na vyšetření po adresném zvaní dle kraje</a:t>
            </a:r>
            <a:endParaRPr lang="en-US" sz="2900" dirty="0"/>
          </a:p>
        </p:txBody>
      </p:sp>
      <p:sp>
        <p:nvSpPr>
          <p:cNvPr id="19" name="Zástupný symbol pro text 7">
            <a:extLst>
              <a:ext uri="{FF2B5EF4-FFF2-40B4-BE49-F238E27FC236}">
                <a16:creationId xmlns:a16="http://schemas.microsoft.com/office/drawing/2014/main" id="{EBF67AEA-BD63-4393-BB70-30DB235B01F5}"/>
              </a:ext>
            </a:extLst>
          </p:cNvPr>
          <p:cNvSpPr txBox="1">
            <a:spLocks/>
          </p:cNvSpPr>
          <p:nvPr/>
        </p:nvSpPr>
        <p:spPr>
          <a:xfrm rot="16200000">
            <a:off x="-514591" y="3099237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Míra účasti</a:t>
            </a:r>
            <a:endParaRPr lang="cs-CZ" altLang="cs-CZ" sz="1200" b="1" dirty="0"/>
          </a:p>
          <a:p>
            <a:endParaRPr lang="cs-CZ" sz="1200" b="0" dirty="0"/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8EE268B4-AF2F-42DB-BBD4-D962C7BD511C}"/>
              </a:ext>
            </a:extLst>
          </p:cNvPr>
          <p:cNvSpPr/>
          <p:nvPr/>
        </p:nvSpPr>
        <p:spPr>
          <a:xfrm>
            <a:off x="2959187" y="2284126"/>
            <a:ext cx="403839" cy="1986095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Zástupný symbol pro text 3">
            <a:extLst>
              <a:ext uri="{FF2B5EF4-FFF2-40B4-BE49-F238E27FC236}">
                <a16:creationId xmlns:a16="http://schemas.microsoft.com/office/drawing/2014/main" id="{8EBD305E-6993-432A-92AC-8973C9C413F8}"/>
              </a:ext>
            </a:extLst>
          </p:cNvPr>
          <p:cNvSpPr txBox="1">
            <a:spLocks/>
          </p:cNvSpPr>
          <p:nvPr/>
        </p:nvSpPr>
        <p:spPr>
          <a:xfrm>
            <a:off x="7416786" y="4312209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2FFAA358-F31B-4FCA-81D6-E0E499A99A45}"/>
              </a:ext>
            </a:extLst>
          </p:cNvPr>
          <p:cNvSpPr txBox="1"/>
          <p:nvPr/>
        </p:nvSpPr>
        <p:spPr>
          <a:xfrm>
            <a:off x="8368145" y="2401636"/>
            <a:ext cx="382385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Celková míra účasti po první, druhé, třetí a čtvrté pozvánce byla </a:t>
            </a:r>
            <a:r>
              <a:rPr lang="cs-CZ" sz="1400" b="1" dirty="0"/>
              <a:t>21,7 %, 19,2 %, 14,4 % a 9,2 %</a:t>
            </a:r>
            <a:r>
              <a:rPr lang="cs-CZ" sz="1600" b="1" dirty="0"/>
              <a:t>. </a:t>
            </a:r>
            <a:r>
              <a:rPr lang="cs-CZ" sz="1400" dirty="0"/>
              <a:t>S opakujícími se pozvánkami klesá míra účasti napříč všemi kraji ČR.  </a:t>
            </a:r>
          </a:p>
          <a:p>
            <a:endParaRPr lang="cs-CZ" sz="1400" dirty="0"/>
          </a:p>
          <a:p>
            <a:r>
              <a:rPr lang="cs-CZ" sz="1400" dirty="0"/>
              <a:t>Královéhradecký kraj dosahuje ve srovnání s ostatními kraji podobných hodnot míry účasti a to po první, druhé, třetí a čtvrté pozvánce </a:t>
            </a:r>
            <a:r>
              <a:rPr lang="cs-CZ" sz="1400" b="1" dirty="0"/>
              <a:t>22,3 %, 19,3 %</a:t>
            </a:r>
            <a:r>
              <a:rPr lang="cs-CZ" sz="1400" dirty="0"/>
              <a:t>, </a:t>
            </a:r>
            <a:r>
              <a:rPr lang="cs-CZ" sz="1400" b="1" dirty="0"/>
              <a:t>13,2 % a 9,0 %</a:t>
            </a:r>
            <a:r>
              <a:rPr lang="cs-CZ" sz="14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9999190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08657514"/>
              </p:ext>
            </p:extLst>
          </p:nvPr>
        </p:nvGraphicFramePr>
        <p:xfrm>
          <a:off x="850749" y="3980717"/>
          <a:ext cx="6887910" cy="2511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52" name="Zástupný symbol pro obrázek 2">
            <a:extLst>
              <a:ext uri="{FF2B5EF4-FFF2-40B4-BE49-F238E27FC236}">
                <a16:creationId xmlns:a16="http://schemas.microsoft.com/office/drawing/2014/main" id="{3C761310-DB57-4692-9346-97FE27199A6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126" y="872320"/>
            <a:ext cx="5042558" cy="2926800"/>
          </a:xfrm>
          <a:prstGeom prst="rect">
            <a:avLst/>
          </a:prstGeom>
        </p:spPr>
      </p:pic>
      <p:sp>
        <p:nvSpPr>
          <p:cNvPr id="49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5753218" y="3437862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kraje</a:t>
                </a: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v</a:t>
                </a:r>
                <a:r>
                  <a:rPr lang="cs-CZ" sz="1200" b="0" dirty="0">
                    <a:latin typeface="+mn-lt"/>
                  </a:rPr>
                  <a:t>ykazovaná pozitivita</a:t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</a:t>
                </a:r>
                <a:r>
                  <a:rPr lang="cs-CZ" sz="1200" dirty="0"/>
                  <a:t>kraji</a:t>
                </a:r>
                <a:endParaRPr lang="cs-CZ" sz="1200" b="0" dirty="0">
                  <a:latin typeface="+mn-lt"/>
                </a:endParaRPr>
              </a:p>
            </p:txBody>
          </p:sp>
        </p:grpSp>
      </p:grpSp>
      <p:sp>
        <p:nvSpPr>
          <p:cNvPr id="33" name="Zástupný symbol pro text 4">
            <a:extLst>
              <a:ext uri="{FF2B5EF4-FFF2-40B4-BE49-F238E27FC236}">
                <a16:creationId xmlns:a16="http://schemas.microsoft.com/office/drawing/2014/main" id="{ECC321FB-6AA5-411C-A0B4-2CA3A0DE0D08}"/>
              </a:ext>
            </a:extLst>
          </p:cNvPr>
          <p:cNvSpPr txBox="1">
            <a:spLocks/>
          </p:cNvSpPr>
          <p:nvPr/>
        </p:nvSpPr>
        <p:spPr>
          <a:xfrm>
            <a:off x="5648345" y="5195585"/>
            <a:ext cx="235547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sz="1200" b="1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609265" y="4483746"/>
            <a:ext cx="1493437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cs-CZ" sz="1200" b="1" dirty="0">
                <a:solidFill>
                  <a:schemeClr val="tx1"/>
                </a:solidFill>
              </a:rPr>
              <a:t>Pozitivita v kraji</a:t>
            </a:r>
          </a:p>
        </p:txBody>
      </p:sp>
      <p:sp>
        <p:nvSpPr>
          <p:cNvPr id="50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Podíl</a:t>
            </a:r>
            <a:r>
              <a:rPr lang="en-US" sz="2900" dirty="0"/>
              <a:t> </a:t>
            </a:r>
            <a:r>
              <a:rPr lang="en-US" sz="2900" dirty="0" err="1"/>
              <a:t>pozitivních</a:t>
            </a:r>
            <a:r>
              <a:rPr lang="en-US" sz="2900" dirty="0"/>
              <a:t> </a:t>
            </a:r>
            <a:r>
              <a:rPr lang="cs-CZ" sz="2900" dirty="0"/>
              <a:t>nálezů ve všech </a:t>
            </a:r>
            <a:r>
              <a:rPr lang="en-US" sz="2900" dirty="0"/>
              <a:t>TOKS</a:t>
            </a:r>
          </a:p>
        </p:txBody>
      </p:sp>
      <p:grpSp>
        <p:nvGrpSpPr>
          <p:cNvPr id="48" name="Skupina 47">
            <a:extLst>
              <a:ext uri="{FF2B5EF4-FFF2-40B4-BE49-F238E27FC236}">
                <a16:creationId xmlns:a16="http://schemas.microsoft.com/office/drawing/2014/main" id="{6E9B6B40-D9A5-41E3-B019-75D14B56BDC2}"/>
              </a:ext>
            </a:extLst>
          </p:cNvPr>
          <p:cNvGrpSpPr/>
          <p:nvPr/>
        </p:nvGrpSpPr>
        <p:grpSpPr>
          <a:xfrm>
            <a:off x="5269835" y="1567274"/>
            <a:ext cx="1484926" cy="1486418"/>
            <a:chOff x="7816069" y="2011747"/>
            <a:chExt cx="1421819" cy="1483492"/>
          </a:xfrm>
        </p:grpSpPr>
        <p:sp>
          <p:nvSpPr>
            <p:cNvPr id="51" name="Text Box 3">
              <a:extLst>
                <a:ext uri="{FF2B5EF4-FFF2-40B4-BE49-F238E27FC236}">
                  <a16:creationId xmlns:a16="http://schemas.microsoft.com/office/drawing/2014/main" id="{FFD32AC3-7B49-423E-BC9B-FD6F3C7CBC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Text Box 3">
              <a:extLst>
                <a:ext uri="{FF2B5EF4-FFF2-40B4-BE49-F238E27FC236}">
                  <a16:creationId xmlns:a16="http://schemas.microsoft.com/office/drawing/2014/main" id="{8A48B5C3-4219-45F1-A6A1-2F30CF42B2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Pozitivita TOKS</a:t>
              </a:r>
              <a:b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</a:b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</a:rPr>
                <a:t>v procentech</a:t>
              </a:r>
            </a:p>
          </p:txBody>
        </p:sp>
        <p:sp>
          <p:nvSpPr>
            <p:cNvPr id="55" name="Rectangle 177">
              <a:extLst>
                <a:ext uri="{FF2B5EF4-FFF2-40B4-BE49-F238E27FC236}">
                  <a16:creationId xmlns:a16="http://schemas.microsoft.com/office/drawing/2014/main" id="{D487E7A1-8EF0-4C7F-AA92-E831EF09D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6" name="Rectangle 177">
              <a:extLst>
                <a:ext uri="{FF2B5EF4-FFF2-40B4-BE49-F238E27FC236}">
                  <a16:creationId xmlns:a16="http://schemas.microsoft.com/office/drawing/2014/main" id="{9773EDFF-54C3-44B5-87D5-6E7D1C09E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7" name="Rectangle 177">
              <a:extLst>
                <a:ext uri="{FF2B5EF4-FFF2-40B4-BE49-F238E27FC236}">
                  <a16:creationId xmlns:a16="http://schemas.microsoft.com/office/drawing/2014/main" id="{6F14F822-89ED-4168-9167-32DEA0660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8" name="Rectangle 177">
              <a:extLst>
                <a:ext uri="{FF2B5EF4-FFF2-40B4-BE49-F238E27FC236}">
                  <a16:creationId xmlns:a16="http://schemas.microsoft.com/office/drawing/2014/main" id="{6D2A09AF-0610-474E-9B02-30D2C1CCD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9" name="Text Box 3">
              <a:extLst>
                <a:ext uri="{FF2B5EF4-FFF2-40B4-BE49-F238E27FC236}">
                  <a16:creationId xmlns:a16="http://schemas.microsoft.com/office/drawing/2014/main" id="{D5601BBF-EC08-474C-BCF1-CDE809A18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453411"/>
              <a:ext cx="1152138" cy="197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+mj-lt"/>
                </a:rPr>
                <a:t>≤ 5,0 %</a:t>
              </a:r>
            </a:p>
          </p:txBody>
        </p:sp>
        <p:sp>
          <p:nvSpPr>
            <p:cNvPr id="60" name="Text Box 3">
              <a:extLst>
                <a:ext uri="{FF2B5EF4-FFF2-40B4-BE49-F238E27FC236}">
                  <a16:creationId xmlns:a16="http://schemas.microsoft.com/office/drawing/2014/main" id="{3B0DCF81-2109-4E78-A862-0E58F20CF2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697276"/>
              <a:ext cx="1152138" cy="197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+mj-lt"/>
                </a:rPr>
                <a:t>5,0–7,0 %</a:t>
              </a:r>
            </a:p>
          </p:txBody>
        </p:sp>
        <p:sp>
          <p:nvSpPr>
            <p:cNvPr id="61" name="Text Box 3">
              <a:extLst>
                <a:ext uri="{FF2B5EF4-FFF2-40B4-BE49-F238E27FC236}">
                  <a16:creationId xmlns:a16="http://schemas.microsoft.com/office/drawing/2014/main" id="{E2D59565-BB3E-43A4-B59D-8863D93869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41141"/>
              <a:ext cx="1152138" cy="197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+mj-lt"/>
                </a:rPr>
                <a:t>7,0–9,0 %</a:t>
              </a:r>
            </a:p>
          </p:txBody>
        </p:sp>
        <p:sp>
          <p:nvSpPr>
            <p:cNvPr id="62" name="Text Box 3">
              <a:extLst>
                <a:ext uri="{FF2B5EF4-FFF2-40B4-BE49-F238E27FC236}">
                  <a16:creationId xmlns:a16="http://schemas.microsoft.com/office/drawing/2014/main" id="{B7AD190D-E832-4B25-BE0A-B560E48AE7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185006"/>
              <a:ext cx="1152138" cy="197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+mj-lt"/>
                </a:rPr>
                <a:t>&gt; 9,0 %</a:t>
              </a:r>
            </a:p>
          </p:txBody>
        </p:sp>
      </p:grpSp>
      <p:sp>
        <p:nvSpPr>
          <p:cNvPr id="63" name="TextovéPole 62">
            <a:extLst>
              <a:ext uri="{FF2B5EF4-FFF2-40B4-BE49-F238E27FC236}">
                <a16:creationId xmlns:a16="http://schemas.microsoft.com/office/drawing/2014/main" id="{CC80E7E0-44B5-47C8-8822-255DBFC3B814}"/>
              </a:ext>
            </a:extLst>
          </p:cNvPr>
          <p:cNvSpPr txBox="1"/>
          <p:nvPr/>
        </p:nvSpPr>
        <p:spPr>
          <a:xfrm>
            <a:off x="8368145" y="2401636"/>
            <a:ext cx="3823855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Celková vykazovaná pozitivita dosahovala </a:t>
            </a:r>
            <a:r>
              <a:rPr lang="cs-CZ" sz="1400" b="1" dirty="0"/>
              <a:t>6,1 %</a:t>
            </a:r>
            <a:r>
              <a:rPr lang="cs-CZ" sz="1400" dirty="0"/>
              <a:t> </a:t>
            </a:r>
            <a:br>
              <a:rPr lang="cs-CZ" sz="1400" dirty="0"/>
            </a:br>
            <a:r>
              <a:rPr lang="cs-CZ" sz="1400" dirty="0"/>
              <a:t>v roce 2017. V krajích lze sledovat vykazovanou pozitivitu v rozmezí od 5,6 % do 7,1 %. 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Královéhradecký kraj dosahuje v rámci ČR mírně vyšší pozitivity TOKS (</a:t>
            </a:r>
            <a:r>
              <a:rPr lang="cs-CZ" sz="1400" b="1" dirty="0"/>
              <a:t>6,4 %</a:t>
            </a:r>
            <a:r>
              <a:rPr lang="cs-CZ" sz="1400" dirty="0"/>
              <a:t>). Okresy Královéhradeckého kraje dosahovaly zejména vyšších hodnot pozitivity. Pouze okres Hradec Králové dosahoval pozitivity 5,4 %.</a:t>
            </a:r>
          </a:p>
        </p:txBody>
      </p:sp>
      <p:sp>
        <p:nvSpPr>
          <p:cNvPr id="35" name="Freeform 177">
            <a:extLst>
              <a:ext uri="{FF2B5EF4-FFF2-40B4-BE49-F238E27FC236}">
                <a16:creationId xmlns:a16="http://schemas.microsoft.com/office/drawing/2014/main" id="{400931C1-58BB-4A42-84DA-C9A7458D4EAB}"/>
              </a:ext>
            </a:extLst>
          </p:cNvPr>
          <p:cNvSpPr>
            <a:spLocks/>
          </p:cNvSpPr>
          <p:nvPr/>
        </p:nvSpPr>
        <p:spPr bwMode="auto">
          <a:xfrm rot="21086761">
            <a:off x="2219544" y="1274029"/>
            <a:ext cx="1016853" cy="905305"/>
          </a:xfrm>
          <a:custGeom>
            <a:avLst/>
            <a:gdLst>
              <a:gd name="T0" fmla="*/ 486 w 1022"/>
              <a:gd name="T1" fmla="*/ 59 h 886"/>
              <a:gd name="T2" fmla="*/ 573 w 1022"/>
              <a:gd name="T3" fmla="*/ 113 h 886"/>
              <a:gd name="T4" fmla="*/ 667 w 1022"/>
              <a:gd name="T5" fmla="*/ 142 h 886"/>
              <a:gd name="T6" fmla="*/ 655 w 1022"/>
              <a:gd name="T7" fmla="*/ 220 h 886"/>
              <a:gd name="T8" fmla="*/ 729 w 1022"/>
              <a:gd name="T9" fmla="*/ 191 h 886"/>
              <a:gd name="T10" fmla="*/ 793 w 1022"/>
              <a:gd name="T11" fmla="*/ 220 h 886"/>
              <a:gd name="T12" fmla="*/ 870 w 1022"/>
              <a:gd name="T13" fmla="*/ 193 h 886"/>
              <a:gd name="T14" fmla="*/ 952 w 1022"/>
              <a:gd name="T15" fmla="*/ 252 h 886"/>
              <a:gd name="T16" fmla="*/ 936 w 1022"/>
              <a:gd name="T17" fmla="*/ 343 h 886"/>
              <a:gd name="T18" fmla="*/ 867 w 1022"/>
              <a:gd name="T19" fmla="*/ 383 h 886"/>
              <a:gd name="T20" fmla="*/ 818 w 1022"/>
              <a:gd name="T21" fmla="*/ 409 h 886"/>
              <a:gd name="T22" fmla="*/ 784 w 1022"/>
              <a:gd name="T23" fmla="*/ 430 h 886"/>
              <a:gd name="T24" fmla="*/ 813 w 1022"/>
              <a:gd name="T25" fmla="*/ 487 h 886"/>
              <a:gd name="T26" fmla="*/ 874 w 1022"/>
              <a:gd name="T27" fmla="*/ 511 h 886"/>
              <a:gd name="T28" fmla="*/ 916 w 1022"/>
              <a:gd name="T29" fmla="*/ 578 h 886"/>
              <a:gd name="T30" fmla="*/ 968 w 1022"/>
              <a:gd name="T31" fmla="*/ 650 h 886"/>
              <a:gd name="T32" fmla="*/ 1008 w 1022"/>
              <a:gd name="T33" fmla="*/ 710 h 886"/>
              <a:gd name="T34" fmla="*/ 1018 w 1022"/>
              <a:gd name="T35" fmla="*/ 778 h 886"/>
              <a:gd name="T36" fmla="*/ 965 w 1022"/>
              <a:gd name="T37" fmla="*/ 763 h 886"/>
              <a:gd name="T38" fmla="*/ 912 w 1022"/>
              <a:gd name="T39" fmla="*/ 797 h 886"/>
              <a:gd name="T40" fmla="*/ 866 w 1022"/>
              <a:gd name="T41" fmla="*/ 823 h 886"/>
              <a:gd name="T42" fmla="*/ 826 w 1022"/>
              <a:gd name="T43" fmla="*/ 854 h 886"/>
              <a:gd name="T44" fmla="*/ 794 w 1022"/>
              <a:gd name="T45" fmla="*/ 872 h 886"/>
              <a:gd name="T46" fmla="*/ 765 w 1022"/>
              <a:gd name="T47" fmla="*/ 865 h 886"/>
              <a:gd name="T48" fmla="*/ 718 w 1022"/>
              <a:gd name="T49" fmla="*/ 852 h 886"/>
              <a:gd name="T50" fmla="*/ 667 w 1022"/>
              <a:gd name="T51" fmla="*/ 818 h 886"/>
              <a:gd name="T52" fmla="*/ 575 w 1022"/>
              <a:gd name="T53" fmla="*/ 722 h 886"/>
              <a:gd name="T54" fmla="*/ 485 w 1022"/>
              <a:gd name="T55" fmla="*/ 744 h 886"/>
              <a:gd name="T56" fmla="*/ 445 w 1022"/>
              <a:gd name="T57" fmla="*/ 693 h 886"/>
              <a:gd name="T58" fmla="*/ 404 w 1022"/>
              <a:gd name="T59" fmla="*/ 727 h 886"/>
              <a:gd name="T60" fmla="*/ 370 w 1022"/>
              <a:gd name="T61" fmla="*/ 733 h 886"/>
              <a:gd name="T62" fmla="*/ 336 w 1022"/>
              <a:gd name="T63" fmla="*/ 721 h 886"/>
              <a:gd name="T64" fmla="*/ 313 w 1022"/>
              <a:gd name="T65" fmla="*/ 718 h 886"/>
              <a:gd name="T66" fmla="*/ 289 w 1022"/>
              <a:gd name="T67" fmla="*/ 714 h 886"/>
              <a:gd name="T68" fmla="*/ 254 w 1022"/>
              <a:gd name="T69" fmla="*/ 733 h 886"/>
              <a:gd name="T70" fmla="*/ 198 w 1022"/>
              <a:gd name="T71" fmla="*/ 727 h 886"/>
              <a:gd name="T72" fmla="*/ 163 w 1022"/>
              <a:gd name="T73" fmla="*/ 689 h 886"/>
              <a:gd name="T74" fmla="*/ 160 w 1022"/>
              <a:gd name="T75" fmla="*/ 661 h 886"/>
              <a:gd name="T76" fmla="*/ 188 w 1022"/>
              <a:gd name="T77" fmla="*/ 622 h 886"/>
              <a:gd name="T78" fmla="*/ 179 w 1022"/>
              <a:gd name="T79" fmla="*/ 572 h 886"/>
              <a:gd name="T80" fmla="*/ 169 w 1022"/>
              <a:gd name="T81" fmla="*/ 526 h 886"/>
              <a:gd name="T82" fmla="*/ 128 w 1022"/>
              <a:gd name="T83" fmla="*/ 529 h 886"/>
              <a:gd name="T84" fmla="*/ 81 w 1022"/>
              <a:gd name="T85" fmla="*/ 521 h 886"/>
              <a:gd name="T86" fmla="*/ 72 w 1022"/>
              <a:gd name="T87" fmla="*/ 484 h 886"/>
              <a:gd name="T88" fmla="*/ 42 w 1022"/>
              <a:gd name="T89" fmla="*/ 452 h 886"/>
              <a:gd name="T90" fmla="*/ 8 w 1022"/>
              <a:gd name="T91" fmla="*/ 401 h 886"/>
              <a:gd name="T92" fmla="*/ 26 w 1022"/>
              <a:gd name="T93" fmla="*/ 387 h 886"/>
              <a:gd name="T94" fmla="*/ 38 w 1022"/>
              <a:gd name="T95" fmla="*/ 333 h 886"/>
              <a:gd name="T96" fmla="*/ 41 w 1022"/>
              <a:gd name="T97" fmla="*/ 304 h 886"/>
              <a:gd name="T98" fmla="*/ 43 w 1022"/>
              <a:gd name="T99" fmla="*/ 255 h 886"/>
              <a:gd name="T100" fmla="*/ 105 w 1022"/>
              <a:gd name="T101" fmla="*/ 288 h 886"/>
              <a:gd name="T102" fmla="*/ 140 w 1022"/>
              <a:gd name="T103" fmla="*/ 263 h 886"/>
              <a:gd name="T104" fmla="*/ 187 w 1022"/>
              <a:gd name="T105" fmla="*/ 289 h 886"/>
              <a:gd name="T106" fmla="*/ 213 w 1022"/>
              <a:gd name="T107" fmla="*/ 310 h 886"/>
              <a:gd name="T108" fmla="*/ 243 w 1022"/>
              <a:gd name="T109" fmla="*/ 312 h 886"/>
              <a:gd name="T110" fmla="*/ 265 w 1022"/>
              <a:gd name="T111" fmla="*/ 277 h 886"/>
              <a:gd name="T112" fmla="*/ 301 w 1022"/>
              <a:gd name="T113" fmla="*/ 264 h 886"/>
              <a:gd name="T114" fmla="*/ 349 w 1022"/>
              <a:gd name="T115" fmla="*/ 284 h 886"/>
              <a:gd name="T116" fmla="*/ 394 w 1022"/>
              <a:gd name="T117" fmla="*/ 290 h 886"/>
              <a:gd name="T118" fmla="*/ 364 w 1022"/>
              <a:gd name="T119" fmla="*/ 229 h 886"/>
              <a:gd name="T120" fmla="*/ 364 w 1022"/>
              <a:gd name="T121" fmla="*/ 111 h 88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22" h="886">
                <a:moveTo>
                  <a:pt x="371" y="1"/>
                </a:moveTo>
                <a:lnTo>
                  <a:pt x="377" y="6"/>
                </a:lnTo>
                <a:lnTo>
                  <a:pt x="390" y="4"/>
                </a:lnTo>
                <a:lnTo>
                  <a:pt x="405" y="8"/>
                </a:lnTo>
                <a:lnTo>
                  <a:pt x="415" y="14"/>
                </a:lnTo>
                <a:lnTo>
                  <a:pt x="419" y="23"/>
                </a:lnTo>
                <a:lnTo>
                  <a:pt x="436" y="31"/>
                </a:lnTo>
                <a:lnTo>
                  <a:pt x="444" y="32"/>
                </a:lnTo>
                <a:lnTo>
                  <a:pt x="449" y="37"/>
                </a:lnTo>
                <a:lnTo>
                  <a:pt x="458" y="40"/>
                </a:lnTo>
                <a:lnTo>
                  <a:pt x="461" y="44"/>
                </a:lnTo>
                <a:lnTo>
                  <a:pt x="462" y="53"/>
                </a:lnTo>
                <a:lnTo>
                  <a:pt x="469" y="59"/>
                </a:lnTo>
                <a:lnTo>
                  <a:pt x="473" y="61"/>
                </a:lnTo>
                <a:lnTo>
                  <a:pt x="486" y="59"/>
                </a:lnTo>
                <a:lnTo>
                  <a:pt x="494" y="64"/>
                </a:lnTo>
                <a:lnTo>
                  <a:pt x="497" y="64"/>
                </a:lnTo>
                <a:lnTo>
                  <a:pt x="502" y="61"/>
                </a:lnTo>
                <a:lnTo>
                  <a:pt x="514" y="58"/>
                </a:lnTo>
                <a:lnTo>
                  <a:pt x="526" y="61"/>
                </a:lnTo>
                <a:lnTo>
                  <a:pt x="533" y="57"/>
                </a:lnTo>
                <a:lnTo>
                  <a:pt x="535" y="51"/>
                </a:lnTo>
                <a:lnTo>
                  <a:pt x="554" y="50"/>
                </a:lnTo>
                <a:lnTo>
                  <a:pt x="556" y="58"/>
                </a:lnTo>
                <a:lnTo>
                  <a:pt x="563" y="65"/>
                </a:lnTo>
                <a:lnTo>
                  <a:pt x="560" y="85"/>
                </a:lnTo>
                <a:lnTo>
                  <a:pt x="562" y="90"/>
                </a:lnTo>
                <a:lnTo>
                  <a:pt x="570" y="104"/>
                </a:lnTo>
                <a:lnTo>
                  <a:pt x="572" y="105"/>
                </a:lnTo>
                <a:lnTo>
                  <a:pt x="573" y="113"/>
                </a:lnTo>
                <a:lnTo>
                  <a:pt x="575" y="120"/>
                </a:lnTo>
                <a:lnTo>
                  <a:pt x="577" y="132"/>
                </a:lnTo>
                <a:lnTo>
                  <a:pt x="577" y="137"/>
                </a:lnTo>
                <a:lnTo>
                  <a:pt x="575" y="143"/>
                </a:lnTo>
                <a:lnTo>
                  <a:pt x="591" y="149"/>
                </a:lnTo>
                <a:lnTo>
                  <a:pt x="591" y="145"/>
                </a:lnTo>
                <a:lnTo>
                  <a:pt x="608" y="141"/>
                </a:lnTo>
                <a:lnTo>
                  <a:pt x="617" y="137"/>
                </a:lnTo>
                <a:lnTo>
                  <a:pt x="622" y="142"/>
                </a:lnTo>
                <a:lnTo>
                  <a:pt x="626" y="136"/>
                </a:lnTo>
                <a:lnTo>
                  <a:pt x="633" y="137"/>
                </a:lnTo>
                <a:lnTo>
                  <a:pt x="637" y="134"/>
                </a:lnTo>
                <a:lnTo>
                  <a:pt x="640" y="133"/>
                </a:lnTo>
                <a:lnTo>
                  <a:pt x="649" y="133"/>
                </a:lnTo>
                <a:lnTo>
                  <a:pt x="667" y="142"/>
                </a:lnTo>
                <a:lnTo>
                  <a:pt x="668" y="146"/>
                </a:lnTo>
                <a:lnTo>
                  <a:pt x="666" y="150"/>
                </a:lnTo>
                <a:lnTo>
                  <a:pt x="668" y="156"/>
                </a:lnTo>
                <a:lnTo>
                  <a:pt x="672" y="159"/>
                </a:lnTo>
                <a:lnTo>
                  <a:pt x="671" y="163"/>
                </a:lnTo>
                <a:lnTo>
                  <a:pt x="673" y="172"/>
                </a:lnTo>
                <a:lnTo>
                  <a:pt x="672" y="185"/>
                </a:lnTo>
                <a:lnTo>
                  <a:pt x="669" y="188"/>
                </a:lnTo>
                <a:lnTo>
                  <a:pt x="672" y="191"/>
                </a:lnTo>
                <a:lnTo>
                  <a:pt x="673" y="200"/>
                </a:lnTo>
                <a:lnTo>
                  <a:pt x="680" y="203"/>
                </a:lnTo>
                <a:lnTo>
                  <a:pt x="682" y="206"/>
                </a:lnTo>
                <a:lnTo>
                  <a:pt x="670" y="212"/>
                </a:lnTo>
                <a:lnTo>
                  <a:pt x="663" y="213"/>
                </a:lnTo>
                <a:lnTo>
                  <a:pt x="655" y="220"/>
                </a:lnTo>
                <a:lnTo>
                  <a:pt x="655" y="223"/>
                </a:lnTo>
                <a:lnTo>
                  <a:pt x="659" y="226"/>
                </a:lnTo>
                <a:lnTo>
                  <a:pt x="669" y="233"/>
                </a:lnTo>
                <a:lnTo>
                  <a:pt x="675" y="233"/>
                </a:lnTo>
                <a:lnTo>
                  <a:pt x="676" y="237"/>
                </a:lnTo>
                <a:lnTo>
                  <a:pt x="680" y="241"/>
                </a:lnTo>
                <a:lnTo>
                  <a:pt x="694" y="225"/>
                </a:lnTo>
                <a:lnTo>
                  <a:pt x="703" y="231"/>
                </a:lnTo>
                <a:lnTo>
                  <a:pt x="706" y="228"/>
                </a:lnTo>
                <a:lnTo>
                  <a:pt x="705" y="223"/>
                </a:lnTo>
                <a:lnTo>
                  <a:pt x="711" y="208"/>
                </a:lnTo>
                <a:lnTo>
                  <a:pt x="715" y="203"/>
                </a:lnTo>
                <a:lnTo>
                  <a:pt x="715" y="199"/>
                </a:lnTo>
                <a:lnTo>
                  <a:pt x="719" y="198"/>
                </a:lnTo>
                <a:lnTo>
                  <a:pt x="729" y="191"/>
                </a:lnTo>
                <a:lnTo>
                  <a:pt x="732" y="186"/>
                </a:lnTo>
                <a:lnTo>
                  <a:pt x="735" y="187"/>
                </a:lnTo>
                <a:lnTo>
                  <a:pt x="738" y="185"/>
                </a:lnTo>
                <a:lnTo>
                  <a:pt x="741" y="177"/>
                </a:lnTo>
                <a:lnTo>
                  <a:pt x="747" y="178"/>
                </a:lnTo>
                <a:lnTo>
                  <a:pt x="750" y="181"/>
                </a:lnTo>
                <a:lnTo>
                  <a:pt x="759" y="181"/>
                </a:lnTo>
                <a:lnTo>
                  <a:pt x="760" y="184"/>
                </a:lnTo>
                <a:lnTo>
                  <a:pt x="764" y="185"/>
                </a:lnTo>
                <a:lnTo>
                  <a:pt x="767" y="192"/>
                </a:lnTo>
                <a:lnTo>
                  <a:pt x="774" y="190"/>
                </a:lnTo>
                <a:lnTo>
                  <a:pt x="789" y="201"/>
                </a:lnTo>
                <a:lnTo>
                  <a:pt x="793" y="208"/>
                </a:lnTo>
                <a:lnTo>
                  <a:pt x="794" y="219"/>
                </a:lnTo>
                <a:lnTo>
                  <a:pt x="793" y="220"/>
                </a:lnTo>
                <a:lnTo>
                  <a:pt x="798" y="223"/>
                </a:lnTo>
                <a:lnTo>
                  <a:pt x="804" y="220"/>
                </a:lnTo>
                <a:lnTo>
                  <a:pt x="819" y="219"/>
                </a:lnTo>
                <a:lnTo>
                  <a:pt x="823" y="216"/>
                </a:lnTo>
                <a:lnTo>
                  <a:pt x="821" y="212"/>
                </a:lnTo>
                <a:lnTo>
                  <a:pt x="823" y="212"/>
                </a:lnTo>
                <a:lnTo>
                  <a:pt x="824" y="200"/>
                </a:lnTo>
                <a:lnTo>
                  <a:pt x="836" y="178"/>
                </a:lnTo>
                <a:lnTo>
                  <a:pt x="839" y="177"/>
                </a:lnTo>
                <a:lnTo>
                  <a:pt x="853" y="183"/>
                </a:lnTo>
                <a:lnTo>
                  <a:pt x="857" y="183"/>
                </a:lnTo>
                <a:lnTo>
                  <a:pt x="865" y="185"/>
                </a:lnTo>
                <a:lnTo>
                  <a:pt x="867" y="184"/>
                </a:lnTo>
                <a:lnTo>
                  <a:pt x="869" y="185"/>
                </a:lnTo>
                <a:lnTo>
                  <a:pt x="870" y="193"/>
                </a:lnTo>
                <a:lnTo>
                  <a:pt x="881" y="194"/>
                </a:lnTo>
                <a:lnTo>
                  <a:pt x="887" y="196"/>
                </a:lnTo>
                <a:lnTo>
                  <a:pt x="893" y="190"/>
                </a:lnTo>
                <a:lnTo>
                  <a:pt x="898" y="190"/>
                </a:lnTo>
                <a:lnTo>
                  <a:pt x="912" y="196"/>
                </a:lnTo>
                <a:lnTo>
                  <a:pt x="917" y="208"/>
                </a:lnTo>
                <a:lnTo>
                  <a:pt x="917" y="214"/>
                </a:lnTo>
                <a:lnTo>
                  <a:pt x="926" y="214"/>
                </a:lnTo>
                <a:lnTo>
                  <a:pt x="930" y="224"/>
                </a:lnTo>
                <a:lnTo>
                  <a:pt x="931" y="227"/>
                </a:lnTo>
                <a:lnTo>
                  <a:pt x="934" y="228"/>
                </a:lnTo>
                <a:lnTo>
                  <a:pt x="935" y="228"/>
                </a:lnTo>
                <a:lnTo>
                  <a:pt x="934" y="233"/>
                </a:lnTo>
                <a:lnTo>
                  <a:pt x="943" y="248"/>
                </a:lnTo>
                <a:lnTo>
                  <a:pt x="952" y="252"/>
                </a:lnTo>
                <a:lnTo>
                  <a:pt x="955" y="259"/>
                </a:lnTo>
                <a:lnTo>
                  <a:pt x="963" y="264"/>
                </a:lnTo>
                <a:lnTo>
                  <a:pt x="965" y="272"/>
                </a:lnTo>
                <a:lnTo>
                  <a:pt x="973" y="282"/>
                </a:lnTo>
                <a:lnTo>
                  <a:pt x="975" y="290"/>
                </a:lnTo>
                <a:lnTo>
                  <a:pt x="975" y="296"/>
                </a:lnTo>
                <a:lnTo>
                  <a:pt x="960" y="305"/>
                </a:lnTo>
                <a:lnTo>
                  <a:pt x="955" y="307"/>
                </a:lnTo>
                <a:lnTo>
                  <a:pt x="945" y="305"/>
                </a:lnTo>
                <a:lnTo>
                  <a:pt x="944" y="308"/>
                </a:lnTo>
                <a:lnTo>
                  <a:pt x="947" y="319"/>
                </a:lnTo>
                <a:lnTo>
                  <a:pt x="947" y="328"/>
                </a:lnTo>
                <a:lnTo>
                  <a:pt x="935" y="333"/>
                </a:lnTo>
                <a:lnTo>
                  <a:pt x="929" y="333"/>
                </a:lnTo>
                <a:lnTo>
                  <a:pt x="936" y="343"/>
                </a:lnTo>
                <a:lnTo>
                  <a:pt x="934" y="344"/>
                </a:lnTo>
                <a:lnTo>
                  <a:pt x="937" y="348"/>
                </a:lnTo>
                <a:lnTo>
                  <a:pt x="937" y="350"/>
                </a:lnTo>
                <a:lnTo>
                  <a:pt x="925" y="358"/>
                </a:lnTo>
                <a:lnTo>
                  <a:pt x="916" y="361"/>
                </a:lnTo>
                <a:lnTo>
                  <a:pt x="905" y="377"/>
                </a:lnTo>
                <a:lnTo>
                  <a:pt x="893" y="381"/>
                </a:lnTo>
                <a:lnTo>
                  <a:pt x="886" y="375"/>
                </a:lnTo>
                <a:lnTo>
                  <a:pt x="885" y="372"/>
                </a:lnTo>
                <a:lnTo>
                  <a:pt x="878" y="368"/>
                </a:lnTo>
                <a:lnTo>
                  <a:pt x="875" y="367"/>
                </a:lnTo>
                <a:lnTo>
                  <a:pt x="870" y="369"/>
                </a:lnTo>
                <a:lnTo>
                  <a:pt x="868" y="373"/>
                </a:lnTo>
                <a:lnTo>
                  <a:pt x="870" y="380"/>
                </a:lnTo>
                <a:lnTo>
                  <a:pt x="867" y="383"/>
                </a:lnTo>
                <a:lnTo>
                  <a:pt x="861" y="384"/>
                </a:lnTo>
                <a:lnTo>
                  <a:pt x="861" y="388"/>
                </a:lnTo>
                <a:lnTo>
                  <a:pt x="855" y="396"/>
                </a:lnTo>
                <a:lnTo>
                  <a:pt x="852" y="394"/>
                </a:lnTo>
                <a:lnTo>
                  <a:pt x="849" y="395"/>
                </a:lnTo>
                <a:lnTo>
                  <a:pt x="842" y="392"/>
                </a:lnTo>
                <a:lnTo>
                  <a:pt x="840" y="388"/>
                </a:lnTo>
                <a:lnTo>
                  <a:pt x="838" y="390"/>
                </a:lnTo>
                <a:lnTo>
                  <a:pt x="840" y="397"/>
                </a:lnTo>
                <a:lnTo>
                  <a:pt x="838" y="397"/>
                </a:lnTo>
                <a:lnTo>
                  <a:pt x="835" y="393"/>
                </a:lnTo>
                <a:lnTo>
                  <a:pt x="831" y="393"/>
                </a:lnTo>
                <a:lnTo>
                  <a:pt x="823" y="398"/>
                </a:lnTo>
                <a:lnTo>
                  <a:pt x="827" y="406"/>
                </a:lnTo>
                <a:lnTo>
                  <a:pt x="818" y="409"/>
                </a:lnTo>
                <a:lnTo>
                  <a:pt x="810" y="405"/>
                </a:lnTo>
                <a:lnTo>
                  <a:pt x="812" y="412"/>
                </a:lnTo>
                <a:lnTo>
                  <a:pt x="804" y="411"/>
                </a:lnTo>
                <a:lnTo>
                  <a:pt x="801" y="414"/>
                </a:lnTo>
                <a:lnTo>
                  <a:pt x="804" y="416"/>
                </a:lnTo>
                <a:lnTo>
                  <a:pt x="807" y="419"/>
                </a:lnTo>
                <a:lnTo>
                  <a:pt x="808" y="424"/>
                </a:lnTo>
                <a:lnTo>
                  <a:pt x="806" y="430"/>
                </a:lnTo>
                <a:lnTo>
                  <a:pt x="801" y="431"/>
                </a:lnTo>
                <a:lnTo>
                  <a:pt x="800" y="423"/>
                </a:lnTo>
                <a:lnTo>
                  <a:pt x="799" y="421"/>
                </a:lnTo>
                <a:lnTo>
                  <a:pt x="794" y="420"/>
                </a:lnTo>
                <a:lnTo>
                  <a:pt x="793" y="421"/>
                </a:lnTo>
                <a:lnTo>
                  <a:pt x="789" y="423"/>
                </a:lnTo>
                <a:lnTo>
                  <a:pt x="784" y="430"/>
                </a:lnTo>
                <a:lnTo>
                  <a:pt x="782" y="437"/>
                </a:lnTo>
                <a:lnTo>
                  <a:pt x="780" y="439"/>
                </a:lnTo>
                <a:lnTo>
                  <a:pt x="780" y="443"/>
                </a:lnTo>
                <a:lnTo>
                  <a:pt x="784" y="444"/>
                </a:lnTo>
                <a:lnTo>
                  <a:pt x="788" y="447"/>
                </a:lnTo>
                <a:lnTo>
                  <a:pt x="791" y="460"/>
                </a:lnTo>
                <a:lnTo>
                  <a:pt x="788" y="465"/>
                </a:lnTo>
                <a:lnTo>
                  <a:pt x="794" y="469"/>
                </a:lnTo>
                <a:lnTo>
                  <a:pt x="805" y="463"/>
                </a:lnTo>
                <a:lnTo>
                  <a:pt x="808" y="465"/>
                </a:lnTo>
                <a:lnTo>
                  <a:pt x="810" y="469"/>
                </a:lnTo>
                <a:lnTo>
                  <a:pt x="816" y="473"/>
                </a:lnTo>
                <a:lnTo>
                  <a:pt x="817" y="476"/>
                </a:lnTo>
                <a:lnTo>
                  <a:pt x="812" y="484"/>
                </a:lnTo>
                <a:lnTo>
                  <a:pt x="813" y="487"/>
                </a:lnTo>
                <a:lnTo>
                  <a:pt x="822" y="487"/>
                </a:lnTo>
                <a:lnTo>
                  <a:pt x="823" y="490"/>
                </a:lnTo>
                <a:lnTo>
                  <a:pt x="825" y="497"/>
                </a:lnTo>
                <a:lnTo>
                  <a:pt x="824" y="503"/>
                </a:lnTo>
                <a:lnTo>
                  <a:pt x="830" y="508"/>
                </a:lnTo>
                <a:lnTo>
                  <a:pt x="831" y="518"/>
                </a:lnTo>
                <a:lnTo>
                  <a:pt x="836" y="519"/>
                </a:lnTo>
                <a:lnTo>
                  <a:pt x="840" y="516"/>
                </a:lnTo>
                <a:lnTo>
                  <a:pt x="841" y="513"/>
                </a:lnTo>
                <a:lnTo>
                  <a:pt x="847" y="505"/>
                </a:lnTo>
                <a:lnTo>
                  <a:pt x="851" y="504"/>
                </a:lnTo>
                <a:lnTo>
                  <a:pt x="853" y="504"/>
                </a:lnTo>
                <a:lnTo>
                  <a:pt x="859" y="508"/>
                </a:lnTo>
                <a:lnTo>
                  <a:pt x="866" y="506"/>
                </a:lnTo>
                <a:lnTo>
                  <a:pt x="874" y="511"/>
                </a:lnTo>
                <a:lnTo>
                  <a:pt x="882" y="510"/>
                </a:lnTo>
                <a:lnTo>
                  <a:pt x="885" y="512"/>
                </a:lnTo>
                <a:lnTo>
                  <a:pt x="889" y="511"/>
                </a:lnTo>
                <a:lnTo>
                  <a:pt x="891" y="514"/>
                </a:lnTo>
                <a:lnTo>
                  <a:pt x="891" y="521"/>
                </a:lnTo>
                <a:lnTo>
                  <a:pt x="894" y="527"/>
                </a:lnTo>
                <a:lnTo>
                  <a:pt x="892" y="530"/>
                </a:lnTo>
                <a:lnTo>
                  <a:pt x="892" y="537"/>
                </a:lnTo>
                <a:lnTo>
                  <a:pt x="887" y="541"/>
                </a:lnTo>
                <a:lnTo>
                  <a:pt x="887" y="544"/>
                </a:lnTo>
                <a:lnTo>
                  <a:pt x="896" y="554"/>
                </a:lnTo>
                <a:lnTo>
                  <a:pt x="901" y="570"/>
                </a:lnTo>
                <a:lnTo>
                  <a:pt x="910" y="582"/>
                </a:lnTo>
                <a:lnTo>
                  <a:pt x="914" y="582"/>
                </a:lnTo>
                <a:lnTo>
                  <a:pt x="916" y="578"/>
                </a:lnTo>
                <a:lnTo>
                  <a:pt x="919" y="576"/>
                </a:lnTo>
                <a:lnTo>
                  <a:pt x="923" y="578"/>
                </a:lnTo>
                <a:lnTo>
                  <a:pt x="933" y="578"/>
                </a:lnTo>
                <a:lnTo>
                  <a:pt x="937" y="582"/>
                </a:lnTo>
                <a:lnTo>
                  <a:pt x="937" y="588"/>
                </a:lnTo>
                <a:lnTo>
                  <a:pt x="941" y="592"/>
                </a:lnTo>
                <a:lnTo>
                  <a:pt x="944" y="602"/>
                </a:lnTo>
                <a:lnTo>
                  <a:pt x="954" y="613"/>
                </a:lnTo>
                <a:lnTo>
                  <a:pt x="953" y="615"/>
                </a:lnTo>
                <a:lnTo>
                  <a:pt x="955" y="620"/>
                </a:lnTo>
                <a:lnTo>
                  <a:pt x="954" y="623"/>
                </a:lnTo>
                <a:lnTo>
                  <a:pt x="962" y="635"/>
                </a:lnTo>
                <a:lnTo>
                  <a:pt x="962" y="641"/>
                </a:lnTo>
                <a:lnTo>
                  <a:pt x="968" y="644"/>
                </a:lnTo>
                <a:lnTo>
                  <a:pt x="968" y="650"/>
                </a:lnTo>
                <a:lnTo>
                  <a:pt x="970" y="651"/>
                </a:lnTo>
                <a:lnTo>
                  <a:pt x="972" y="654"/>
                </a:lnTo>
                <a:lnTo>
                  <a:pt x="977" y="654"/>
                </a:lnTo>
                <a:lnTo>
                  <a:pt x="979" y="656"/>
                </a:lnTo>
                <a:lnTo>
                  <a:pt x="980" y="664"/>
                </a:lnTo>
                <a:lnTo>
                  <a:pt x="984" y="666"/>
                </a:lnTo>
                <a:lnTo>
                  <a:pt x="983" y="670"/>
                </a:lnTo>
                <a:lnTo>
                  <a:pt x="989" y="680"/>
                </a:lnTo>
                <a:lnTo>
                  <a:pt x="992" y="682"/>
                </a:lnTo>
                <a:lnTo>
                  <a:pt x="999" y="682"/>
                </a:lnTo>
                <a:lnTo>
                  <a:pt x="1000" y="687"/>
                </a:lnTo>
                <a:lnTo>
                  <a:pt x="1005" y="694"/>
                </a:lnTo>
                <a:lnTo>
                  <a:pt x="1007" y="700"/>
                </a:lnTo>
                <a:lnTo>
                  <a:pt x="1011" y="705"/>
                </a:lnTo>
                <a:lnTo>
                  <a:pt x="1008" y="710"/>
                </a:lnTo>
                <a:lnTo>
                  <a:pt x="1011" y="711"/>
                </a:lnTo>
                <a:lnTo>
                  <a:pt x="1012" y="718"/>
                </a:lnTo>
                <a:lnTo>
                  <a:pt x="1011" y="722"/>
                </a:lnTo>
                <a:lnTo>
                  <a:pt x="1008" y="723"/>
                </a:lnTo>
                <a:lnTo>
                  <a:pt x="1008" y="727"/>
                </a:lnTo>
                <a:lnTo>
                  <a:pt x="1006" y="731"/>
                </a:lnTo>
                <a:lnTo>
                  <a:pt x="1008" y="739"/>
                </a:lnTo>
                <a:lnTo>
                  <a:pt x="1007" y="743"/>
                </a:lnTo>
                <a:lnTo>
                  <a:pt x="1009" y="744"/>
                </a:lnTo>
                <a:lnTo>
                  <a:pt x="1011" y="749"/>
                </a:lnTo>
                <a:lnTo>
                  <a:pt x="1006" y="756"/>
                </a:lnTo>
                <a:lnTo>
                  <a:pt x="1006" y="759"/>
                </a:lnTo>
                <a:lnTo>
                  <a:pt x="1007" y="767"/>
                </a:lnTo>
                <a:lnTo>
                  <a:pt x="1017" y="774"/>
                </a:lnTo>
                <a:lnTo>
                  <a:pt x="1018" y="778"/>
                </a:lnTo>
                <a:lnTo>
                  <a:pt x="1022" y="781"/>
                </a:lnTo>
                <a:lnTo>
                  <a:pt x="1019" y="786"/>
                </a:lnTo>
                <a:lnTo>
                  <a:pt x="1020" y="789"/>
                </a:lnTo>
                <a:lnTo>
                  <a:pt x="1018" y="792"/>
                </a:lnTo>
                <a:lnTo>
                  <a:pt x="1013" y="795"/>
                </a:lnTo>
                <a:lnTo>
                  <a:pt x="1011" y="794"/>
                </a:lnTo>
                <a:lnTo>
                  <a:pt x="1009" y="796"/>
                </a:lnTo>
                <a:lnTo>
                  <a:pt x="990" y="781"/>
                </a:lnTo>
                <a:lnTo>
                  <a:pt x="987" y="783"/>
                </a:lnTo>
                <a:lnTo>
                  <a:pt x="984" y="782"/>
                </a:lnTo>
                <a:lnTo>
                  <a:pt x="981" y="777"/>
                </a:lnTo>
                <a:lnTo>
                  <a:pt x="978" y="778"/>
                </a:lnTo>
                <a:lnTo>
                  <a:pt x="977" y="768"/>
                </a:lnTo>
                <a:lnTo>
                  <a:pt x="967" y="762"/>
                </a:lnTo>
                <a:lnTo>
                  <a:pt x="965" y="763"/>
                </a:lnTo>
                <a:lnTo>
                  <a:pt x="961" y="759"/>
                </a:lnTo>
                <a:lnTo>
                  <a:pt x="959" y="760"/>
                </a:lnTo>
                <a:lnTo>
                  <a:pt x="954" y="759"/>
                </a:lnTo>
                <a:lnTo>
                  <a:pt x="947" y="762"/>
                </a:lnTo>
                <a:lnTo>
                  <a:pt x="944" y="785"/>
                </a:lnTo>
                <a:lnTo>
                  <a:pt x="940" y="789"/>
                </a:lnTo>
                <a:lnTo>
                  <a:pt x="932" y="792"/>
                </a:lnTo>
                <a:lnTo>
                  <a:pt x="930" y="794"/>
                </a:lnTo>
                <a:lnTo>
                  <a:pt x="927" y="794"/>
                </a:lnTo>
                <a:lnTo>
                  <a:pt x="924" y="799"/>
                </a:lnTo>
                <a:lnTo>
                  <a:pt x="924" y="798"/>
                </a:lnTo>
                <a:lnTo>
                  <a:pt x="914" y="797"/>
                </a:lnTo>
                <a:lnTo>
                  <a:pt x="914" y="794"/>
                </a:lnTo>
                <a:lnTo>
                  <a:pt x="913" y="794"/>
                </a:lnTo>
                <a:lnTo>
                  <a:pt x="912" y="797"/>
                </a:lnTo>
                <a:lnTo>
                  <a:pt x="904" y="799"/>
                </a:lnTo>
                <a:lnTo>
                  <a:pt x="909" y="801"/>
                </a:lnTo>
                <a:lnTo>
                  <a:pt x="908" y="805"/>
                </a:lnTo>
                <a:lnTo>
                  <a:pt x="904" y="806"/>
                </a:lnTo>
                <a:lnTo>
                  <a:pt x="900" y="801"/>
                </a:lnTo>
                <a:lnTo>
                  <a:pt x="897" y="803"/>
                </a:lnTo>
                <a:lnTo>
                  <a:pt x="895" y="803"/>
                </a:lnTo>
                <a:lnTo>
                  <a:pt x="894" y="806"/>
                </a:lnTo>
                <a:lnTo>
                  <a:pt x="891" y="806"/>
                </a:lnTo>
                <a:lnTo>
                  <a:pt x="892" y="809"/>
                </a:lnTo>
                <a:lnTo>
                  <a:pt x="888" y="808"/>
                </a:lnTo>
                <a:lnTo>
                  <a:pt x="887" y="806"/>
                </a:lnTo>
                <a:lnTo>
                  <a:pt x="882" y="805"/>
                </a:lnTo>
                <a:lnTo>
                  <a:pt x="881" y="809"/>
                </a:lnTo>
                <a:lnTo>
                  <a:pt x="866" y="823"/>
                </a:lnTo>
                <a:lnTo>
                  <a:pt x="854" y="820"/>
                </a:lnTo>
                <a:lnTo>
                  <a:pt x="850" y="821"/>
                </a:lnTo>
                <a:lnTo>
                  <a:pt x="850" y="824"/>
                </a:lnTo>
                <a:lnTo>
                  <a:pt x="843" y="827"/>
                </a:lnTo>
                <a:lnTo>
                  <a:pt x="839" y="832"/>
                </a:lnTo>
                <a:lnTo>
                  <a:pt x="840" y="838"/>
                </a:lnTo>
                <a:lnTo>
                  <a:pt x="842" y="838"/>
                </a:lnTo>
                <a:lnTo>
                  <a:pt x="844" y="842"/>
                </a:lnTo>
                <a:lnTo>
                  <a:pt x="851" y="847"/>
                </a:lnTo>
                <a:lnTo>
                  <a:pt x="843" y="850"/>
                </a:lnTo>
                <a:lnTo>
                  <a:pt x="841" y="853"/>
                </a:lnTo>
                <a:lnTo>
                  <a:pt x="836" y="853"/>
                </a:lnTo>
                <a:lnTo>
                  <a:pt x="832" y="857"/>
                </a:lnTo>
                <a:lnTo>
                  <a:pt x="828" y="853"/>
                </a:lnTo>
                <a:lnTo>
                  <a:pt x="826" y="854"/>
                </a:lnTo>
                <a:lnTo>
                  <a:pt x="821" y="855"/>
                </a:lnTo>
                <a:lnTo>
                  <a:pt x="821" y="860"/>
                </a:lnTo>
                <a:lnTo>
                  <a:pt x="819" y="862"/>
                </a:lnTo>
                <a:lnTo>
                  <a:pt x="818" y="861"/>
                </a:lnTo>
                <a:lnTo>
                  <a:pt x="819" y="865"/>
                </a:lnTo>
                <a:lnTo>
                  <a:pt x="824" y="869"/>
                </a:lnTo>
                <a:lnTo>
                  <a:pt x="826" y="874"/>
                </a:lnTo>
                <a:lnTo>
                  <a:pt x="828" y="876"/>
                </a:lnTo>
                <a:lnTo>
                  <a:pt x="828" y="886"/>
                </a:lnTo>
                <a:lnTo>
                  <a:pt x="808" y="879"/>
                </a:lnTo>
                <a:lnTo>
                  <a:pt x="806" y="875"/>
                </a:lnTo>
                <a:lnTo>
                  <a:pt x="801" y="873"/>
                </a:lnTo>
                <a:lnTo>
                  <a:pt x="799" y="873"/>
                </a:lnTo>
                <a:lnTo>
                  <a:pt x="793" y="870"/>
                </a:lnTo>
                <a:lnTo>
                  <a:pt x="794" y="872"/>
                </a:lnTo>
                <a:lnTo>
                  <a:pt x="793" y="874"/>
                </a:lnTo>
                <a:lnTo>
                  <a:pt x="793" y="876"/>
                </a:lnTo>
                <a:lnTo>
                  <a:pt x="787" y="873"/>
                </a:lnTo>
                <a:lnTo>
                  <a:pt x="786" y="875"/>
                </a:lnTo>
                <a:lnTo>
                  <a:pt x="784" y="875"/>
                </a:lnTo>
                <a:lnTo>
                  <a:pt x="780" y="875"/>
                </a:lnTo>
                <a:lnTo>
                  <a:pt x="768" y="877"/>
                </a:lnTo>
                <a:lnTo>
                  <a:pt x="769" y="872"/>
                </a:lnTo>
                <a:lnTo>
                  <a:pt x="767" y="870"/>
                </a:lnTo>
                <a:lnTo>
                  <a:pt x="772" y="865"/>
                </a:lnTo>
                <a:lnTo>
                  <a:pt x="771" y="864"/>
                </a:lnTo>
                <a:lnTo>
                  <a:pt x="766" y="863"/>
                </a:lnTo>
                <a:lnTo>
                  <a:pt x="766" y="862"/>
                </a:lnTo>
                <a:lnTo>
                  <a:pt x="764" y="863"/>
                </a:lnTo>
                <a:lnTo>
                  <a:pt x="765" y="865"/>
                </a:lnTo>
                <a:lnTo>
                  <a:pt x="763" y="868"/>
                </a:lnTo>
                <a:lnTo>
                  <a:pt x="764" y="871"/>
                </a:lnTo>
                <a:lnTo>
                  <a:pt x="755" y="875"/>
                </a:lnTo>
                <a:lnTo>
                  <a:pt x="750" y="871"/>
                </a:lnTo>
                <a:lnTo>
                  <a:pt x="747" y="873"/>
                </a:lnTo>
                <a:lnTo>
                  <a:pt x="742" y="872"/>
                </a:lnTo>
                <a:lnTo>
                  <a:pt x="739" y="875"/>
                </a:lnTo>
                <a:lnTo>
                  <a:pt x="733" y="874"/>
                </a:lnTo>
                <a:lnTo>
                  <a:pt x="731" y="877"/>
                </a:lnTo>
                <a:lnTo>
                  <a:pt x="728" y="872"/>
                </a:lnTo>
                <a:lnTo>
                  <a:pt x="726" y="868"/>
                </a:lnTo>
                <a:lnTo>
                  <a:pt x="728" y="866"/>
                </a:lnTo>
                <a:lnTo>
                  <a:pt x="726" y="866"/>
                </a:lnTo>
                <a:lnTo>
                  <a:pt x="722" y="862"/>
                </a:lnTo>
                <a:lnTo>
                  <a:pt x="718" y="852"/>
                </a:lnTo>
                <a:lnTo>
                  <a:pt x="716" y="852"/>
                </a:lnTo>
                <a:lnTo>
                  <a:pt x="714" y="850"/>
                </a:lnTo>
                <a:lnTo>
                  <a:pt x="711" y="852"/>
                </a:lnTo>
                <a:lnTo>
                  <a:pt x="710" y="849"/>
                </a:lnTo>
                <a:lnTo>
                  <a:pt x="707" y="850"/>
                </a:lnTo>
                <a:lnTo>
                  <a:pt x="706" y="850"/>
                </a:lnTo>
                <a:lnTo>
                  <a:pt x="700" y="840"/>
                </a:lnTo>
                <a:lnTo>
                  <a:pt x="697" y="842"/>
                </a:lnTo>
                <a:lnTo>
                  <a:pt x="697" y="846"/>
                </a:lnTo>
                <a:lnTo>
                  <a:pt x="693" y="844"/>
                </a:lnTo>
                <a:lnTo>
                  <a:pt x="686" y="838"/>
                </a:lnTo>
                <a:lnTo>
                  <a:pt x="683" y="827"/>
                </a:lnTo>
                <a:lnTo>
                  <a:pt x="676" y="819"/>
                </a:lnTo>
                <a:lnTo>
                  <a:pt x="669" y="820"/>
                </a:lnTo>
                <a:lnTo>
                  <a:pt x="667" y="818"/>
                </a:lnTo>
                <a:lnTo>
                  <a:pt x="663" y="818"/>
                </a:lnTo>
                <a:lnTo>
                  <a:pt x="662" y="815"/>
                </a:lnTo>
                <a:lnTo>
                  <a:pt x="654" y="814"/>
                </a:lnTo>
                <a:lnTo>
                  <a:pt x="651" y="814"/>
                </a:lnTo>
                <a:lnTo>
                  <a:pt x="649" y="811"/>
                </a:lnTo>
                <a:lnTo>
                  <a:pt x="650" y="803"/>
                </a:lnTo>
                <a:lnTo>
                  <a:pt x="646" y="785"/>
                </a:lnTo>
                <a:lnTo>
                  <a:pt x="640" y="783"/>
                </a:lnTo>
                <a:lnTo>
                  <a:pt x="608" y="779"/>
                </a:lnTo>
                <a:lnTo>
                  <a:pt x="611" y="755"/>
                </a:lnTo>
                <a:lnTo>
                  <a:pt x="612" y="744"/>
                </a:lnTo>
                <a:lnTo>
                  <a:pt x="598" y="740"/>
                </a:lnTo>
                <a:lnTo>
                  <a:pt x="600" y="728"/>
                </a:lnTo>
                <a:lnTo>
                  <a:pt x="580" y="726"/>
                </a:lnTo>
                <a:lnTo>
                  <a:pt x="575" y="722"/>
                </a:lnTo>
                <a:lnTo>
                  <a:pt x="571" y="722"/>
                </a:lnTo>
                <a:lnTo>
                  <a:pt x="570" y="718"/>
                </a:lnTo>
                <a:lnTo>
                  <a:pt x="565" y="721"/>
                </a:lnTo>
                <a:lnTo>
                  <a:pt x="553" y="709"/>
                </a:lnTo>
                <a:lnTo>
                  <a:pt x="549" y="707"/>
                </a:lnTo>
                <a:lnTo>
                  <a:pt x="548" y="713"/>
                </a:lnTo>
                <a:lnTo>
                  <a:pt x="547" y="715"/>
                </a:lnTo>
                <a:lnTo>
                  <a:pt x="527" y="713"/>
                </a:lnTo>
                <a:lnTo>
                  <a:pt x="524" y="731"/>
                </a:lnTo>
                <a:lnTo>
                  <a:pt x="512" y="729"/>
                </a:lnTo>
                <a:lnTo>
                  <a:pt x="500" y="727"/>
                </a:lnTo>
                <a:lnTo>
                  <a:pt x="499" y="736"/>
                </a:lnTo>
                <a:lnTo>
                  <a:pt x="489" y="739"/>
                </a:lnTo>
                <a:lnTo>
                  <a:pt x="489" y="743"/>
                </a:lnTo>
                <a:lnTo>
                  <a:pt x="485" y="744"/>
                </a:lnTo>
                <a:lnTo>
                  <a:pt x="485" y="740"/>
                </a:lnTo>
                <a:lnTo>
                  <a:pt x="473" y="738"/>
                </a:lnTo>
                <a:lnTo>
                  <a:pt x="471" y="738"/>
                </a:lnTo>
                <a:lnTo>
                  <a:pt x="471" y="735"/>
                </a:lnTo>
                <a:lnTo>
                  <a:pt x="465" y="731"/>
                </a:lnTo>
                <a:lnTo>
                  <a:pt x="464" y="727"/>
                </a:lnTo>
                <a:lnTo>
                  <a:pt x="466" y="718"/>
                </a:lnTo>
                <a:lnTo>
                  <a:pt x="471" y="710"/>
                </a:lnTo>
                <a:lnTo>
                  <a:pt x="465" y="707"/>
                </a:lnTo>
                <a:lnTo>
                  <a:pt x="467" y="704"/>
                </a:lnTo>
                <a:lnTo>
                  <a:pt x="467" y="700"/>
                </a:lnTo>
                <a:lnTo>
                  <a:pt x="457" y="698"/>
                </a:lnTo>
                <a:lnTo>
                  <a:pt x="454" y="694"/>
                </a:lnTo>
                <a:lnTo>
                  <a:pt x="449" y="691"/>
                </a:lnTo>
                <a:lnTo>
                  <a:pt x="445" y="693"/>
                </a:lnTo>
                <a:lnTo>
                  <a:pt x="441" y="699"/>
                </a:lnTo>
                <a:lnTo>
                  <a:pt x="433" y="697"/>
                </a:lnTo>
                <a:lnTo>
                  <a:pt x="431" y="701"/>
                </a:lnTo>
                <a:lnTo>
                  <a:pt x="425" y="700"/>
                </a:lnTo>
                <a:lnTo>
                  <a:pt x="426" y="702"/>
                </a:lnTo>
                <a:lnTo>
                  <a:pt x="421" y="704"/>
                </a:lnTo>
                <a:lnTo>
                  <a:pt x="420" y="711"/>
                </a:lnTo>
                <a:lnTo>
                  <a:pt x="423" y="712"/>
                </a:lnTo>
                <a:lnTo>
                  <a:pt x="419" y="723"/>
                </a:lnTo>
                <a:lnTo>
                  <a:pt x="418" y="725"/>
                </a:lnTo>
                <a:lnTo>
                  <a:pt x="415" y="725"/>
                </a:lnTo>
                <a:lnTo>
                  <a:pt x="414" y="727"/>
                </a:lnTo>
                <a:lnTo>
                  <a:pt x="412" y="724"/>
                </a:lnTo>
                <a:lnTo>
                  <a:pt x="408" y="732"/>
                </a:lnTo>
                <a:lnTo>
                  <a:pt x="404" y="727"/>
                </a:lnTo>
                <a:lnTo>
                  <a:pt x="400" y="726"/>
                </a:lnTo>
                <a:lnTo>
                  <a:pt x="397" y="728"/>
                </a:lnTo>
                <a:lnTo>
                  <a:pt x="397" y="725"/>
                </a:lnTo>
                <a:lnTo>
                  <a:pt x="394" y="724"/>
                </a:lnTo>
                <a:lnTo>
                  <a:pt x="392" y="726"/>
                </a:lnTo>
                <a:lnTo>
                  <a:pt x="389" y="726"/>
                </a:lnTo>
                <a:lnTo>
                  <a:pt x="385" y="731"/>
                </a:lnTo>
                <a:lnTo>
                  <a:pt x="384" y="732"/>
                </a:lnTo>
                <a:lnTo>
                  <a:pt x="383" y="736"/>
                </a:lnTo>
                <a:lnTo>
                  <a:pt x="379" y="738"/>
                </a:lnTo>
                <a:lnTo>
                  <a:pt x="377" y="735"/>
                </a:lnTo>
                <a:lnTo>
                  <a:pt x="374" y="735"/>
                </a:lnTo>
                <a:lnTo>
                  <a:pt x="372" y="737"/>
                </a:lnTo>
                <a:lnTo>
                  <a:pt x="370" y="735"/>
                </a:lnTo>
                <a:lnTo>
                  <a:pt x="370" y="733"/>
                </a:lnTo>
                <a:lnTo>
                  <a:pt x="365" y="731"/>
                </a:lnTo>
                <a:lnTo>
                  <a:pt x="365" y="728"/>
                </a:lnTo>
                <a:lnTo>
                  <a:pt x="355" y="723"/>
                </a:lnTo>
                <a:lnTo>
                  <a:pt x="355" y="720"/>
                </a:lnTo>
                <a:lnTo>
                  <a:pt x="353" y="718"/>
                </a:lnTo>
                <a:lnTo>
                  <a:pt x="351" y="726"/>
                </a:lnTo>
                <a:lnTo>
                  <a:pt x="347" y="724"/>
                </a:lnTo>
                <a:lnTo>
                  <a:pt x="346" y="725"/>
                </a:lnTo>
                <a:lnTo>
                  <a:pt x="342" y="722"/>
                </a:lnTo>
                <a:lnTo>
                  <a:pt x="338" y="722"/>
                </a:lnTo>
                <a:lnTo>
                  <a:pt x="337" y="721"/>
                </a:lnTo>
                <a:lnTo>
                  <a:pt x="339" y="722"/>
                </a:lnTo>
                <a:lnTo>
                  <a:pt x="339" y="720"/>
                </a:lnTo>
                <a:lnTo>
                  <a:pt x="337" y="720"/>
                </a:lnTo>
                <a:lnTo>
                  <a:pt x="336" y="721"/>
                </a:lnTo>
                <a:lnTo>
                  <a:pt x="331" y="718"/>
                </a:lnTo>
                <a:lnTo>
                  <a:pt x="330" y="718"/>
                </a:lnTo>
                <a:lnTo>
                  <a:pt x="330" y="720"/>
                </a:lnTo>
                <a:lnTo>
                  <a:pt x="326" y="720"/>
                </a:lnTo>
                <a:lnTo>
                  <a:pt x="325" y="718"/>
                </a:lnTo>
                <a:lnTo>
                  <a:pt x="321" y="718"/>
                </a:lnTo>
                <a:lnTo>
                  <a:pt x="320" y="717"/>
                </a:lnTo>
                <a:lnTo>
                  <a:pt x="318" y="718"/>
                </a:lnTo>
                <a:lnTo>
                  <a:pt x="318" y="715"/>
                </a:lnTo>
                <a:lnTo>
                  <a:pt x="316" y="716"/>
                </a:lnTo>
                <a:lnTo>
                  <a:pt x="317" y="721"/>
                </a:lnTo>
                <a:lnTo>
                  <a:pt x="319" y="721"/>
                </a:lnTo>
                <a:lnTo>
                  <a:pt x="318" y="722"/>
                </a:lnTo>
                <a:lnTo>
                  <a:pt x="315" y="722"/>
                </a:lnTo>
                <a:lnTo>
                  <a:pt x="313" y="718"/>
                </a:lnTo>
                <a:lnTo>
                  <a:pt x="311" y="719"/>
                </a:lnTo>
                <a:lnTo>
                  <a:pt x="311" y="721"/>
                </a:lnTo>
                <a:lnTo>
                  <a:pt x="309" y="721"/>
                </a:lnTo>
                <a:lnTo>
                  <a:pt x="307" y="720"/>
                </a:lnTo>
                <a:lnTo>
                  <a:pt x="308" y="717"/>
                </a:lnTo>
                <a:lnTo>
                  <a:pt x="305" y="717"/>
                </a:lnTo>
                <a:lnTo>
                  <a:pt x="307" y="705"/>
                </a:lnTo>
                <a:lnTo>
                  <a:pt x="298" y="701"/>
                </a:lnTo>
                <a:lnTo>
                  <a:pt x="296" y="701"/>
                </a:lnTo>
                <a:lnTo>
                  <a:pt x="295" y="705"/>
                </a:lnTo>
                <a:lnTo>
                  <a:pt x="298" y="709"/>
                </a:lnTo>
                <a:lnTo>
                  <a:pt x="293" y="710"/>
                </a:lnTo>
                <a:lnTo>
                  <a:pt x="292" y="709"/>
                </a:lnTo>
                <a:lnTo>
                  <a:pt x="289" y="711"/>
                </a:lnTo>
                <a:lnTo>
                  <a:pt x="289" y="714"/>
                </a:lnTo>
                <a:lnTo>
                  <a:pt x="284" y="717"/>
                </a:lnTo>
                <a:lnTo>
                  <a:pt x="282" y="714"/>
                </a:lnTo>
                <a:lnTo>
                  <a:pt x="281" y="710"/>
                </a:lnTo>
                <a:lnTo>
                  <a:pt x="280" y="712"/>
                </a:lnTo>
                <a:lnTo>
                  <a:pt x="278" y="709"/>
                </a:lnTo>
                <a:lnTo>
                  <a:pt x="274" y="709"/>
                </a:lnTo>
                <a:lnTo>
                  <a:pt x="263" y="713"/>
                </a:lnTo>
                <a:lnTo>
                  <a:pt x="262" y="714"/>
                </a:lnTo>
                <a:lnTo>
                  <a:pt x="259" y="723"/>
                </a:lnTo>
                <a:lnTo>
                  <a:pt x="259" y="726"/>
                </a:lnTo>
                <a:lnTo>
                  <a:pt x="261" y="726"/>
                </a:lnTo>
                <a:lnTo>
                  <a:pt x="262" y="732"/>
                </a:lnTo>
                <a:lnTo>
                  <a:pt x="260" y="734"/>
                </a:lnTo>
                <a:lnTo>
                  <a:pt x="256" y="730"/>
                </a:lnTo>
                <a:lnTo>
                  <a:pt x="254" y="733"/>
                </a:lnTo>
                <a:lnTo>
                  <a:pt x="249" y="735"/>
                </a:lnTo>
                <a:lnTo>
                  <a:pt x="249" y="737"/>
                </a:lnTo>
                <a:lnTo>
                  <a:pt x="247" y="736"/>
                </a:lnTo>
                <a:lnTo>
                  <a:pt x="236" y="734"/>
                </a:lnTo>
                <a:lnTo>
                  <a:pt x="236" y="738"/>
                </a:lnTo>
                <a:lnTo>
                  <a:pt x="239" y="739"/>
                </a:lnTo>
                <a:lnTo>
                  <a:pt x="236" y="740"/>
                </a:lnTo>
                <a:lnTo>
                  <a:pt x="232" y="738"/>
                </a:lnTo>
                <a:lnTo>
                  <a:pt x="231" y="740"/>
                </a:lnTo>
                <a:lnTo>
                  <a:pt x="227" y="743"/>
                </a:lnTo>
                <a:lnTo>
                  <a:pt x="225" y="743"/>
                </a:lnTo>
                <a:lnTo>
                  <a:pt x="220" y="748"/>
                </a:lnTo>
                <a:lnTo>
                  <a:pt x="208" y="751"/>
                </a:lnTo>
                <a:lnTo>
                  <a:pt x="199" y="733"/>
                </a:lnTo>
                <a:lnTo>
                  <a:pt x="198" y="727"/>
                </a:lnTo>
                <a:lnTo>
                  <a:pt x="209" y="718"/>
                </a:lnTo>
                <a:lnTo>
                  <a:pt x="203" y="716"/>
                </a:lnTo>
                <a:lnTo>
                  <a:pt x="204" y="715"/>
                </a:lnTo>
                <a:lnTo>
                  <a:pt x="203" y="713"/>
                </a:lnTo>
                <a:lnTo>
                  <a:pt x="201" y="715"/>
                </a:lnTo>
                <a:lnTo>
                  <a:pt x="194" y="712"/>
                </a:lnTo>
                <a:lnTo>
                  <a:pt x="184" y="702"/>
                </a:lnTo>
                <a:lnTo>
                  <a:pt x="186" y="699"/>
                </a:lnTo>
                <a:lnTo>
                  <a:pt x="183" y="700"/>
                </a:lnTo>
                <a:lnTo>
                  <a:pt x="179" y="696"/>
                </a:lnTo>
                <a:lnTo>
                  <a:pt x="180" y="699"/>
                </a:lnTo>
                <a:lnTo>
                  <a:pt x="178" y="703"/>
                </a:lnTo>
                <a:lnTo>
                  <a:pt x="171" y="699"/>
                </a:lnTo>
                <a:lnTo>
                  <a:pt x="169" y="696"/>
                </a:lnTo>
                <a:lnTo>
                  <a:pt x="163" y="689"/>
                </a:lnTo>
                <a:lnTo>
                  <a:pt x="153" y="690"/>
                </a:lnTo>
                <a:lnTo>
                  <a:pt x="141" y="687"/>
                </a:lnTo>
                <a:lnTo>
                  <a:pt x="141" y="686"/>
                </a:lnTo>
                <a:lnTo>
                  <a:pt x="149" y="683"/>
                </a:lnTo>
                <a:lnTo>
                  <a:pt x="161" y="676"/>
                </a:lnTo>
                <a:lnTo>
                  <a:pt x="161" y="674"/>
                </a:lnTo>
                <a:lnTo>
                  <a:pt x="153" y="669"/>
                </a:lnTo>
                <a:lnTo>
                  <a:pt x="149" y="667"/>
                </a:lnTo>
                <a:lnTo>
                  <a:pt x="150" y="663"/>
                </a:lnTo>
                <a:lnTo>
                  <a:pt x="152" y="664"/>
                </a:lnTo>
                <a:lnTo>
                  <a:pt x="153" y="665"/>
                </a:lnTo>
                <a:lnTo>
                  <a:pt x="156" y="665"/>
                </a:lnTo>
                <a:lnTo>
                  <a:pt x="156" y="661"/>
                </a:lnTo>
                <a:lnTo>
                  <a:pt x="158" y="658"/>
                </a:lnTo>
                <a:lnTo>
                  <a:pt x="160" y="661"/>
                </a:lnTo>
                <a:lnTo>
                  <a:pt x="161" y="656"/>
                </a:lnTo>
                <a:lnTo>
                  <a:pt x="166" y="658"/>
                </a:lnTo>
                <a:lnTo>
                  <a:pt x="168" y="652"/>
                </a:lnTo>
                <a:lnTo>
                  <a:pt x="172" y="651"/>
                </a:lnTo>
                <a:lnTo>
                  <a:pt x="173" y="648"/>
                </a:lnTo>
                <a:lnTo>
                  <a:pt x="175" y="649"/>
                </a:lnTo>
                <a:lnTo>
                  <a:pt x="175" y="645"/>
                </a:lnTo>
                <a:lnTo>
                  <a:pt x="178" y="644"/>
                </a:lnTo>
                <a:lnTo>
                  <a:pt x="176" y="642"/>
                </a:lnTo>
                <a:lnTo>
                  <a:pt x="175" y="640"/>
                </a:lnTo>
                <a:lnTo>
                  <a:pt x="177" y="637"/>
                </a:lnTo>
                <a:lnTo>
                  <a:pt x="179" y="639"/>
                </a:lnTo>
                <a:lnTo>
                  <a:pt x="182" y="634"/>
                </a:lnTo>
                <a:lnTo>
                  <a:pt x="182" y="628"/>
                </a:lnTo>
                <a:lnTo>
                  <a:pt x="188" y="622"/>
                </a:lnTo>
                <a:lnTo>
                  <a:pt x="181" y="624"/>
                </a:lnTo>
                <a:lnTo>
                  <a:pt x="184" y="621"/>
                </a:lnTo>
                <a:lnTo>
                  <a:pt x="182" y="619"/>
                </a:lnTo>
                <a:lnTo>
                  <a:pt x="183" y="616"/>
                </a:lnTo>
                <a:lnTo>
                  <a:pt x="180" y="617"/>
                </a:lnTo>
                <a:lnTo>
                  <a:pt x="182" y="610"/>
                </a:lnTo>
                <a:lnTo>
                  <a:pt x="175" y="606"/>
                </a:lnTo>
                <a:lnTo>
                  <a:pt x="174" y="607"/>
                </a:lnTo>
                <a:lnTo>
                  <a:pt x="174" y="600"/>
                </a:lnTo>
                <a:lnTo>
                  <a:pt x="169" y="598"/>
                </a:lnTo>
                <a:lnTo>
                  <a:pt x="172" y="591"/>
                </a:lnTo>
                <a:lnTo>
                  <a:pt x="172" y="577"/>
                </a:lnTo>
                <a:lnTo>
                  <a:pt x="170" y="575"/>
                </a:lnTo>
                <a:lnTo>
                  <a:pt x="173" y="572"/>
                </a:lnTo>
                <a:lnTo>
                  <a:pt x="179" y="572"/>
                </a:lnTo>
                <a:lnTo>
                  <a:pt x="182" y="568"/>
                </a:lnTo>
                <a:lnTo>
                  <a:pt x="180" y="563"/>
                </a:lnTo>
                <a:lnTo>
                  <a:pt x="177" y="561"/>
                </a:lnTo>
                <a:lnTo>
                  <a:pt x="179" y="556"/>
                </a:lnTo>
                <a:lnTo>
                  <a:pt x="178" y="547"/>
                </a:lnTo>
                <a:lnTo>
                  <a:pt x="180" y="547"/>
                </a:lnTo>
                <a:lnTo>
                  <a:pt x="180" y="545"/>
                </a:lnTo>
                <a:lnTo>
                  <a:pt x="178" y="541"/>
                </a:lnTo>
                <a:lnTo>
                  <a:pt x="182" y="537"/>
                </a:lnTo>
                <a:lnTo>
                  <a:pt x="181" y="534"/>
                </a:lnTo>
                <a:lnTo>
                  <a:pt x="176" y="533"/>
                </a:lnTo>
                <a:lnTo>
                  <a:pt x="176" y="532"/>
                </a:lnTo>
                <a:lnTo>
                  <a:pt x="173" y="529"/>
                </a:lnTo>
                <a:lnTo>
                  <a:pt x="169" y="529"/>
                </a:lnTo>
                <a:lnTo>
                  <a:pt x="169" y="526"/>
                </a:lnTo>
                <a:lnTo>
                  <a:pt x="166" y="528"/>
                </a:lnTo>
                <a:lnTo>
                  <a:pt x="166" y="518"/>
                </a:lnTo>
                <a:lnTo>
                  <a:pt x="164" y="519"/>
                </a:lnTo>
                <a:lnTo>
                  <a:pt x="164" y="516"/>
                </a:lnTo>
                <a:lnTo>
                  <a:pt x="162" y="519"/>
                </a:lnTo>
                <a:lnTo>
                  <a:pt x="158" y="520"/>
                </a:lnTo>
                <a:lnTo>
                  <a:pt x="158" y="521"/>
                </a:lnTo>
                <a:lnTo>
                  <a:pt x="152" y="520"/>
                </a:lnTo>
                <a:lnTo>
                  <a:pt x="147" y="524"/>
                </a:lnTo>
                <a:lnTo>
                  <a:pt x="140" y="522"/>
                </a:lnTo>
                <a:lnTo>
                  <a:pt x="137" y="529"/>
                </a:lnTo>
                <a:lnTo>
                  <a:pt x="131" y="532"/>
                </a:lnTo>
                <a:lnTo>
                  <a:pt x="129" y="533"/>
                </a:lnTo>
                <a:lnTo>
                  <a:pt x="127" y="530"/>
                </a:lnTo>
                <a:lnTo>
                  <a:pt x="128" y="529"/>
                </a:lnTo>
                <a:lnTo>
                  <a:pt x="122" y="524"/>
                </a:lnTo>
                <a:lnTo>
                  <a:pt x="116" y="521"/>
                </a:lnTo>
                <a:lnTo>
                  <a:pt x="114" y="522"/>
                </a:lnTo>
                <a:lnTo>
                  <a:pt x="110" y="519"/>
                </a:lnTo>
                <a:lnTo>
                  <a:pt x="108" y="521"/>
                </a:lnTo>
                <a:lnTo>
                  <a:pt x="108" y="519"/>
                </a:lnTo>
                <a:lnTo>
                  <a:pt x="104" y="517"/>
                </a:lnTo>
                <a:lnTo>
                  <a:pt x="103" y="515"/>
                </a:lnTo>
                <a:lnTo>
                  <a:pt x="102" y="513"/>
                </a:lnTo>
                <a:lnTo>
                  <a:pt x="98" y="513"/>
                </a:lnTo>
                <a:lnTo>
                  <a:pt x="94" y="517"/>
                </a:lnTo>
                <a:lnTo>
                  <a:pt x="84" y="517"/>
                </a:lnTo>
                <a:lnTo>
                  <a:pt x="84" y="519"/>
                </a:lnTo>
                <a:lnTo>
                  <a:pt x="82" y="519"/>
                </a:lnTo>
                <a:lnTo>
                  <a:pt x="81" y="521"/>
                </a:lnTo>
                <a:lnTo>
                  <a:pt x="78" y="519"/>
                </a:lnTo>
                <a:lnTo>
                  <a:pt x="79" y="516"/>
                </a:lnTo>
                <a:lnTo>
                  <a:pt x="77" y="516"/>
                </a:lnTo>
                <a:lnTo>
                  <a:pt x="76" y="519"/>
                </a:lnTo>
                <a:lnTo>
                  <a:pt x="74" y="517"/>
                </a:lnTo>
                <a:lnTo>
                  <a:pt x="74" y="515"/>
                </a:lnTo>
                <a:lnTo>
                  <a:pt x="64" y="508"/>
                </a:lnTo>
                <a:lnTo>
                  <a:pt x="61" y="505"/>
                </a:lnTo>
                <a:lnTo>
                  <a:pt x="64" y="500"/>
                </a:lnTo>
                <a:lnTo>
                  <a:pt x="64" y="495"/>
                </a:lnTo>
                <a:lnTo>
                  <a:pt x="61" y="493"/>
                </a:lnTo>
                <a:lnTo>
                  <a:pt x="61" y="490"/>
                </a:lnTo>
                <a:lnTo>
                  <a:pt x="67" y="486"/>
                </a:lnTo>
                <a:lnTo>
                  <a:pt x="70" y="487"/>
                </a:lnTo>
                <a:lnTo>
                  <a:pt x="72" y="484"/>
                </a:lnTo>
                <a:lnTo>
                  <a:pt x="68" y="479"/>
                </a:lnTo>
                <a:lnTo>
                  <a:pt x="64" y="479"/>
                </a:lnTo>
                <a:lnTo>
                  <a:pt x="63" y="476"/>
                </a:lnTo>
                <a:lnTo>
                  <a:pt x="61" y="475"/>
                </a:lnTo>
                <a:lnTo>
                  <a:pt x="57" y="469"/>
                </a:lnTo>
                <a:lnTo>
                  <a:pt x="58" y="469"/>
                </a:lnTo>
                <a:lnTo>
                  <a:pt x="56" y="466"/>
                </a:lnTo>
                <a:lnTo>
                  <a:pt x="51" y="470"/>
                </a:lnTo>
                <a:lnTo>
                  <a:pt x="48" y="469"/>
                </a:lnTo>
                <a:lnTo>
                  <a:pt x="49" y="461"/>
                </a:lnTo>
                <a:lnTo>
                  <a:pt x="52" y="462"/>
                </a:lnTo>
                <a:lnTo>
                  <a:pt x="54" y="460"/>
                </a:lnTo>
                <a:lnTo>
                  <a:pt x="54" y="458"/>
                </a:lnTo>
                <a:lnTo>
                  <a:pt x="52" y="457"/>
                </a:lnTo>
                <a:lnTo>
                  <a:pt x="42" y="452"/>
                </a:lnTo>
                <a:lnTo>
                  <a:pt x="39" y="447"/>
                </a:lnTo>
                <a:lnTo>
                  <a:pt x="33" y="454"/>
                </a:lnTo>
                <a:lnTo>
                  <a:pt x="30" y="455"/>
                </a:lnTo>
                <a:lnTo>
                  <a:pt x="24" y="452"/>
                </a:lnTo>
                <a:lnTo>
                  <a:pt x="17" y="447"/>
                </a:lnTo>
                <a:lnTo>
                  <a:pt x="13" y="444"/>
                </a:lnTo>
                <a:lnTo>
                  <a:pt x="12" y="440"/>
                </a:lnTo>
                <a:lnTo>
                  <a:pt x="9" y="430"/>
                </a:lnTo>
                <a:lnTo>
                  <a:pt x="15" y="426"/>
                </a:lnTo>
                <a:lnTo>
                  <a:pt x="17" y="425"/>
                </a:lnTo>
                <a:lnTo>
                  <a:pt x="12" y="422"/>
                </a:lnTo>
                <a:lnTo>
                  <a:pt x="8" y="421"/>
                </a:lnTo>
                <a:lnTo>
                  <a:pt x="5" y="415"/>
                </a:lnTo>
                <a:lnTo>
                  <a:pt x="0" y="410"/>
                </a:lnTo>
                <a:lnTo>
                  <a:pt x="8" y="401"/>
                </a:lnTo>
                <a:lnTo>
                  <a:pt x="11" y="396"/>
                </a:lnTo>
                <a:lnTo>
                  <a:pt x="15" y="399"/>
                </a:lnTo>
                <a:lnTo>
                  <a:pt x="16" y="398"/>
                </a:lnTo>
                <a:lnTo>
                  <a:pt x="20" y="400"/>
                </a:lnTo>
                <a:lnTo>
                  <a:pt x="20" y="399"/>
                </a:lnTo>
                <a:lnTo>
                  <a:pt x="22" y="399"/>
                </a:lnTo>
                <a:lnTo>
                  <a:pt x="21" y="401"/>
                </a:lnTo>
                <a:lnTo>
                  <a:pt x="24" y="401"/>
                </a:lnTo>
                <a:lnTo>
                  <a:pt x="25" y="399"/>
                </a:lnTo>
                <a:lnTo>
                  <a:pt x="29" y="399"/>
                </a:lnTo>
                <a:lnTo>
                  <a:pt x="29" y="397"/>
                </a:lnTo>
                <a:lnTo>
                  <a:pt x="25" y="392"/>
                </a:lnTo>
                <a:lnTo>
                  <a:pt x="28" y="390"/>
                </a:lnTo>
                <a:lnTo>
                  <a:pt x="28" y="387"/>
                </a:lnTo>
                <a:lnTo>
                  <a:pt x="26" y="387"/>
                </a:lnTo>
                <a:lnTo>
                  <a:pt x="27" y="381"/>
                </a:lnTo>
                <a:lnTo>
                  <a:pt x="32" y="381"/>
                </a:lnTo>
                <a:lnTo>
                  <a:pt x="34" y="378"/>
                </a:lnTo>
                <a:lnTo>
                  <a:pt x="37" y="382"/>
                </a:lnTo>
                <a:lnTo>
                  <a:pt x="38" y="379"/>
                </a:lnTo>
                <a:lnTo>
                  <a:pt x="40" y="379"/>
                </a:lnTo>
                <a:lnTo>
                  <a:pt x="47" y="359"/>
                </a:lnTo>
                <a:lnTo>
                  <a:pt x="42" y="356"/>
                </a:lnTo>
                <a:lnTo>
                  <a:pt x="43" y="353"/>
                </a:lnTo>
                <a:lnTo>
                  <a:pt x="40" y="351"/>
                </a:lnTo>
                <a:lnTo>
                  <a:pt x="41" y="347"/>
                </a:lnTo>
                <a:lnTo>
                  <a:pt x="44" y="347"/>
                </a:lnTo>
                <a:lnTo>
                  <a:pt x="43" y="344"/>
                </a:lnTo>
                <a:lnTo>
                  <a:pt x="41" y="334"/>
                </a:lnTo>
                <a:lnTo>
                  <a:pt x="38" y="333"/>
                </a:lnTo>
                <a:lnTo>
                  <a:pt x="35" y="335"/>
                </a:lnTo>
                <a:lnTo>
                  <a:pt x="34" y="332"/>
                </a:lnTo>
                <a:lnTo>
                  <a:pt x="31" y="333"/>
                </a:lnTo>
                <a:lnTo>
                  <a:pt x="29" y="328"/>
                </a:lnTo>
                <a:lnTo>
                  <a:pt x="33" y="324"/>
                </a:lnTo>
                <a:lnTo>
                  <a:pt x="33" y="319"/>
                </a:lnTo>
                <a:lnTo>
                  <a:pt x="35" y="319"/>
                </a:lnTo>
                <a:lnTo>
                  <a:pt x="37" y="313"/>
                </a:lnTo>
                <a:lnTo>
                  <a:pt x="34" y="312"/>
                </a:lnTo>
                <a:lnTo>
                  <a:pt x="36" y="310"/>
                </a:lnTo>
                <a:lnTo>
                  <a:pt x="36" y="306"/>
                </a:lnTo>
                <a:lnTo>
                  <a:pt x="34" y="306"/>
                </a:lnTo>
                <a:lnTo>
                  <a:pt x="36" y="305"/>
                </a:lnTo>
                <a:lnTo>
                  <a:pt x="40" y="306"/>
                </a:lnTo>
                <a:lnTo>
                  <a:pt x="41" y="304"/>
                </a:lnTo>
                <a:lnTo>
                  <a:pt x="41" y="302"/>
                </a:lnTo>
                <a:lnTo>
                  <a:pt x="37" y="298"/>
                </a:lnTo>
                <a:lnTo>
                  <a:pt x="33" y="296"/>
                </a:lnTo>
                <a:lnTo>
                  <a:pt x="35" y="293"/>
                </a:lnTo>
                <a:lnTo>
                  <a:pt x="37" y="292"/>
                </a:lnTo>
                <a:lnTo>
                  <a:pt x="37" y="286"/>
                </a:lnTo>
                <a:lnTo>
                  <a:pt x="29" y="277"/>
                </a:lnTo>
                <a:lnTo>
                  <a:pt x="27" y="276"/>
                </a:lnTo>
                <a:lnTo>
                  <a:pt x="25" y="273"/>
                </a:lnTo>
                <a:lnTo>
                  <a:pt x="25" y="265"/>
                </a:lnTo>
                <a:lnTo>
                  <a:pt x="30" y="261"/>
                </a:lnTo>
                <a:lnTo>
                  <a:pt x="37" y="262"/>
                </a:lnTo>
                <a:lnTo>
                  <a:pt x="38" y="259"/>
                </a:lnTo>
                <a:lnTo>
                  <a:pt x="45" y="260"/>
                </a:lnTo>
                <a:lnTo>
                  <a:pt x="43" y="255"/>
                </a:lnTo>
                <a:lnTo>
                  <a:pt x="45" y="255"/>
                </a:lnTo>
                <a:lnTo>
                  <a:pt x="46" y="252"/>
                </a:lnTo>
                <a:lnTo>
                  <a:pt x="48" y="252"/>
                </a:lnTo>
                <a:lnTo>
                  <a:pt x="50" y="250"/>
                </a:lnTo>
                <a:lnTo>
                  <a:pt x="52" y="253"/>
                </a:lnTo>
                <a:lnTo>
                  <a:pt x="51" y="256"/>
                </a:lnTo>
                <a:lnTo>
                  <a:pt x="56" y="258"/>
                </a:lnTo>
                <a:lnTo>
                  <a:pt x="58" y="257"/>
                </a:lnTo>
                <a:lnTo>
                  <a:pt x="69" y="265"/>
                </a:lnTo>
                <a:lnTo>
                  <a:pt x="73" y="268"/>
                </a:lnTo>
                <a:lnTo>
                  <a:pt x="76" y="272"/>
                </a:lnTo>
                <a:lnTo>
                  <a:pt x="85" y="276"/>
                </a:lnTo>
                <a:lnTo>
                  <a:pt x="92" y="280"/>
                </a:lnTo>
                <a:lnTo>
                  <a:pt x="100" y="289"/>
                </a:lnTo>
                <a:lnTo>
                  <a:pt x="105" y="288"/>
                </a:lnTo>
                <a:lnTo>
                  <a:pt x="109" y="289"/>
                </a:lnTo>
                <a:lnTo>
                  <a:pt x="113" y="287"/>
                </a:lnTo>
                <a:lnTo>
                  <a:pt x="114" y="285"/>
                </a:lnTo>
                <a:lnTo>
                  <a:pt x="115" y="279"/>
                </a:lnTo>
                <a:lnTo>
                  <a:pt x="113" y="275"/>
                </a:lnTo>
                <a:lnTo>
                  <a:pt x="118" y="277"/>
                </a:lnTo>
                <a:lnTo>
                  <a:pt x="118" y="271"/>
                </a:lnTo>
                <a:lnTo>
                  <a:pt x="126" y="269"/>
                </a:lnTo>
                <a:lnTo>
                  <a:pt x="125" y="268"/>
                </a:lnTo>
                <a:lnTo>
                  <a:pt x="129" y="265"/>
                </a:lnTo>
                <a:lnTo>
                  <a:pt x="131" y="265"/>
                </a:lnTo>
                <a:lnTo>
                  <a:pt x="132" y="262"/>
                </a:lnTo>
                <a:lnTo>
                  <a:pt x="135" y="262"/>
                </a:lnTo>
                <a:lnTo>
                  <a:pt x="136" y="259"/>
                </a:lnTo>
                <a:lnTo>
                  <a:pt x="140" y="263"/>
                </a:lnTo>
                <a:lnTo>
                  <a:pt x="141" y="261"/>
                </a:lnTo>
                <a:lnTo>
                  <a:pt x="146" y="260"/>
                </a:lnTo>
                <a:lnTo>
                  <a:pt x="150" y="265"/>
                </a:lnTo>
                <a:lnTo>
                  <a:pt x="151" y="263"/>
                </a:lnTo>
                <a:lnTo>
                  <a:pt x="159" y="269"/>
                </a:lnTo>
                <a:lnTo>
                  <a:pt x="158" y="273"/>
                </a:lnTo>
                <a:lnTo>
                  <a:pt x="167" y="276"/>
                </a:lnTo>
                <a:lnTo>
                  <a:pt x="167" y="278"/>
                </a:lnTo>
                <a:lnTo>
                  <a:pt x="172" y="274"/>
                </a:lnTo>
                <a:lnTo>
                  <a:pt x="174" y="278"/>
                </a:lnTo>
                <a:lnTo>
                  <a:pt x="177" y="278"/>
                </a:lnTo>
                <a:lnTo>
                  <a:pt x="178" y="275"/>
                </a:lnTo>
                <a:lnTo>
                  <a:pt x="185" y="279"/>
                </a:lnTo>
                <a:lnTo>
                  <a:pt x="184" y="282"/>
                </a:lnTo>
                <a:lnTo>
                  <a:pt x="187" y="289"/>
                </a:lnTo>
                <a:lnTo>
                  <a:pt x="190" y="289"/>
                </a:lnTo>
                <a:lnTo>
                  <a:pt x="196" y="292"/>
                </a:lnTo>
                <a:lnTo>
                  <a:pt x="198" y="297"/>
                </a:lnTo>
                <a:lnTo>
                  <a:pt x="204" y="301"/>
                </a:lnTo>
                <a:lnTo>
                  <a:pt x="206" y="291"/>
                </a:lnTo>
                <a:lnTo>
                  <a:pt x="213" y="288"/>
                </a:lnTo>
                <a:lnTo>
                  <a:pt x="215" y="290"/>
                </a:lnTo>
                <a:lnTo>
                  <a:pt x="214" y="293"/>
                </a:lnTo>
                <a:lnTo>
                  <a:pt x="216" y="300"/>
                </a:lnTo>
                <a:lnTo>
                  <a:pt x="213" y="301"/>
                </a:lnTo>
                <a:lnTo>
                  <a:pt x="215" y="305"/>
                </a:lnTo>
                <a:lnTo>
                  <a:pt x="219" y="307"/>
                </a:lnTo>
                <a:lnTo>
                  <a:pt x="218" y="308"/>
                </a:lnTo>
                <a:lnTo>
                  <a:pt x="210" y="306"/>
                </a:lnTo>
                <a:lnTo>
                  <a:pt x="213" y="310"/>
                </a:lnTo>
                <a:lnTo>
                  <a:pt x="216" y="311"/>
                </a:lnTo>
                <a:lnTo>
                  <a:pt x="216" y="312"/>
                </a:lnTo>
                <a:lnTo>
                  <a:pt x="214" y="312"/>
                </a:lnTo>
                <a:lnTo>
                  <a:pt x="217" y="315"/>
                </a:lnTo>
                <a:lnTo>
                  <a:pt x="216" y="319"/>
                </a:lnTo>
                <a:lnTo>
                  <a:pt x="224" y="320"/>
                </a:lnTo>
                <a:lnTo>
                  <a:pt x="229" y="319"/>
                </a:lnTo>
                <a:lnTo>
                  <a:pt x="234" y="321"/>
                </a:lnTo>
                <a:lnTo>
                  <a:pt x="236" y="317"/>
                </a:lnTo>
                <a:lnTo>
                  <a:pt x="239" y="321"/>
                </a:lnTo>
                <a:lnTo>
                  <a:pt x="240" y="320"/>
                </a:lnTo>
                <a:lnTo>
                  <a:pt x="243" y="321"/>
                </a:lnTo>
                <a:lnTo>
                  <a:pt x="243" y="319"/>
                </a:lnTo>
                <a:lnTo>
                  <a:pt x="240" y="314"/>
                </a:lnTo>
                <a:lnTo>
                  <a:pt x="243" y="312"/>
                </a:lnTo>
                <a:lnTo>
                  <a:pt x="247" y="310"/>
                </a:lnTo>
                <a:lnTo>
                  <a:pt x="249" y="316"/>
                </a:lnTo>
                <a:lnTo>
                  <a:pt x="253" y="317"/>
                </a:lnTo>
                <a:lnTo>
                  <a:pt x="255" y="312"/>
                </a:lnTo>
                <a:lnTo>
                  <a:pt x="258" y="311"/>
                </a:lnTo>
                <a:lnTo>
                  <a:pt x="256" y="307"/>
                </a:lnTo>
                <a:lnTo>
                  <a:pt x="262" y="307"/>
                </a:lnTo>
                <a:lnTo>
                  <a:pt x="264" y="302"/>
                </a:lnTo>
                <a:lnTo>
                  <a:pt x="256" y="298"/>
                </a:lnTo>
                <a:lnTo>
                  <a:pt x="256" y="294"/>
                </a:lnTo>
                <a:lnTo>
                  <a:pt x="256" y="287"/>
                </a:lnTo>
                <a:lnTo>
                  <a:pt x="253" y="283"/>
                </a:lnTo>
                <a:lnTo>
                  <a:pt x="255" y="281"/>
                </a:lnTo>
                <a:lnTo>
                  <a:pt x="256" y="276"/>
                </a:lnTo>
                <a:lnTo>
                  <a:pt x="265" y="277"/>
                </a:lnTo>
                <a:lnTo>
                  <a:pt x="267" y="276"/>
                </a:lnTo>
                <a:lnTo>
                  <a:pt x="268" y="277"/>
                </a:lnTo>
                <a:lnTo>
                  <a:pt x="275" y="275"/>
                </a:lnTo>
                <a:lnTo>
                  <a:pt x="278" y="264"/>
                </a:lnTo>
                <a:lnTo>
                  <a:pt x="282" y="269"/>
                </a:lnTo>
                <a:lnTo>
                  <a:pt x="285" y="268"/>
                </a:lnTo>
                <a:lnTo>
                  <a:pt x="286" y="269"/>
                </a:lnTo>
                <a:lnTo>
                  <a:pt x="287" y="265"/>
                </a:lnTo>
                <a:lnTo>
                  <a:pt x="286" y="260"/>
                </a:lnTo>
                <a:lnTo>
                  <a:pt x="287" y="258"/>
                </a:lnTo>
                <a:lnTo>
                  <a:pt x="286" y="256"/>
                </a:lnTo>
                <a:lnTo>
                  <a:pt x="286" y="253"/>
                </a:lnTo>
                <a:lnTo>
                  <a:pt x="299" y="258"/>
                </a:lnTo>
                <a:lnTo>
                  <a:pt x="301" y="262"/>
                </a:lnTo>
                <a:lnTo>
                  <a:pt x="301" y="264"/>
                </a:lnTo>
                <a:lnTo>
                  <a:pt x="299" y="264"/>
                </a:lnTo>
                <a:lnTo>
                  <a:pt x="298" y="269"/>
                </a:lnTo>
                <a:lnTo>
                  <a:pt x="307" y="282"/>
                </a:lnTo>
                <a:lnTo>
                  <a:pt x="309" y="288"/>
                </a:lnTo>
                <a:lnTo>
                  <a:pt x="315" y="288"/>
                </a:lnTo>
                <a:lnTo>
                  <a:pt x="316" y="291"/>
                </a:lnTo>
                <a:lnTo>
                  <a:pt x="321" y="290"/>
                </a:lnTo>
                <a:lnTo>
                  <a:pt x="323" y="294"/>
                </a:lnTo>
                <a:lnTo>
                  <a:pt x="330" y="294"/>
                </a:lnTo>
                <a:lnTo>
                  <a:pt x="331" y="286"/>
                </a:lnTo>
                <a:lnTo>
                  <a:pt x="334" y="288"/>
                </a:lnTo>
                <a:lnTo>
                  <a:pt x="338" y="287"/>
                </a:lnTo>
                <a:lnTo>
                  <a:pt x="342" y="286"/>
                </a:lnTo>
                <a:lnTo>
                  <a:pt x="346" y="282"/>
                </a:lnTo>
                <a:lnTo>
                  <a:pt x="349" y="284"/>
                </a:lnTo>
                <a:lnTo>
                  <a:pt x="348" y="286"/>
                </a:lnTo>
                <a:lnTo>
                  <a:pt x="351" y="286"/>
                </a:lnTo>
                <a:lnTo>
                  <a:pt x="351" y="288"/>
                </a:lnTo>
                <a:lnTo>
                  <a:pt x="354" y="290"/>
                </a:lnTo>
                <a:lnTo>
                  <a:pt x="354" y="289"/>
                </a:lnTo>
                <a:lnTo>
                  <a:pt x="356" y="288"/>
                </a:lnTo>
                <a:lnTo>
                  <a:pt x="357" y="298"/>
                </a:lnTo>
                <a:lnTo>
                  <a:pt x="360" y="298"/>
                </a:lnTo>
                <a:lnTo>
                  <a:pt x="359" y="294"/>
                </a:lnTo>
                <a:lnTo>
                  <a:pt x="362" y="292"/>
                </a:lnTo>
                <a:lnTo>
                  <a:pt x="364" y="296"/>
                </a:lnTo>
                <a:lnTo>
                  <a:pt x="365" y="294"/>
                </a:lnTo>
                <a:lnTo>
                  <a:pt x="369" y="293"/>
                </a:lnTo>
                <a:lnTo>
                  <a:pt x="394" y="292"/>
                </a:lnTo>
                <a:lnTo>
                  <a:pt x="394" y="290"/>
                </a:lnTo>
                <a:lnTo>
                  <a:pt x="391" y="283"/>
                </a:lnTo>
                <a:lnTo>
                  <a:pt x="392" y="278"/>
                </a:lnTo>
                <a:lnTo>
                  <a:pt x="390" y="278"/>
                </a:lnTo>
                <a:lnTo>
                  <a:pt x="386" y="270"/>
                </a:lnTo>
                <a:lnTo>
                  <a:pt x="382" y="268"/>
                </a:lnTo>
                <a:lnTo>
                  <a:pt x="382" y="263"/>
                </a:lnTo>
                <a:lnTo>
                  <a:pt x="379" y="258"/>
                </a:lnTo>
                <a:lnTo>
                  <a:pt x="377" y="253"/>
                </a:lnTo>
                <a:lnTo>
                  <a:pt x="369" y="250"/>
                </a:lnTo>
                <a:lnTo>
                  <a:pt x="369" y="248"/>
                </a:lnTo>
                <a:lnTo>
                  <a:pt x="376" y="251"/>
                </a:lnTo>
                <a:lnTo>
                  <a:pt x="366" y="238"/>
                </a:lnTo>
                <a:lnTo>
                  <a:pt x="369" y="237"/>
                </a:lnTo>
                <a:lnTo>
                  <a:pt x="372" y="232"/>
                </a:lnTo>
                <a:lnTo>
                  <a:pt x="364" y="229"/>
                </a:lnTo>
                <a:lnTo>
                  <a:pt x="357" y="223"/>
                </a:lnTo>
                <a:lnTo>
                  <a:pt x="369" y="207"/>
                </a:lnTo>
                <a:lnTo>
                  <a:pt x="368" y="203"/>
                </a:lnTo>
                <a:lnTo>
                  <a:pt x="377" y="192"/>
                </a:lnTo>
                <a:lnTo>
                  <a:pt x="384" y="188"/>
                </a:lnTo>
                <a:lnTo>
                  <a:pt x="376" y="182"/>
                </a:lnTo>
                <a:lnTo>
                  <a:pt x="375" y="176"/>
                </a:lnTo>
                <a:lnTo>
                  <a:pt x="372" y="168"/>
                </a:lnTo>
                <a:lnTo>
                  <a:pt x="361" y="160"/>
                </a:lnTo>
                <a:lnTo>
                  <a:pt x="361" y="159"/>
                </a:lnTo>
                <a:lnTo>
                  <a:pt x="368" y="150"/>
                </a:lnTo>
                <a:lnTo>
                  <a:pt x="377" y="144"/>
                </a:lnTo>
                <a:lnTo>
                  <a:pt x="369" y="137"/>
                </a:lnTo>
                <a:lnTo>
                  <a:pt x="367" y="113"/>
                </a:lnTo>
                <a:lnTo>
                  <a:pt x="364" y="111"/>
                </a:lnTo>
                <a:lnTo>
                  <a:pt x="366" y="106"/>
                </a:lnTo>
                <a:lnTo>
                  <a:pt x="369" y="98"/>
                </a:lnTo>
                <a:lnTo>
                  <a:pt x="368" y="94"/>
                </a:lnTo>
                <a:lnTo>
                  <a:pt x="371" y="81"/>
                </a:lnTo>
                <a:lnTo>
                  <a:pt x="366" y="76"/>
                </a:lnTo>
                <a:lnTo>
                  <a:pt x="366" y="72"/>
                </a:lnTo>
                <a:lnTo>
                  <a:pt x="376" y="59"/>
                </a:lnTo>
                <a:lnTo>
                  <a:pt x="380" y="51"/>
                </a:lnTo>
                <a:lnTo>
                  <a:pt x="377" y="41"/>
                </a:lnTo>
                <a:lnTo>
                  <a:pt x="362" y="29"/>
                </a:lnTo>
                <a:lnTo>
                  <a:pt x="358" y="22"/>
                </a:lnTo>
                <a:lnTo>
                  <a:pt x="358" y="15"/>
                </a:lnTo>
                <a:lnTo>
                  <a:pt x="359" y="0"/>
                </a:lnTo>
                <a:lnTo>
                  <a:pt x="371" y="1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9255771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Zástupný symbol pro obrázek 5">
            <a:extLst>
              <a:ext uri="{FF2B5EF4-FFF2-40B4-BE49-F238E27FC236}">
                <a16:creationId xmlns:a16="http://schemas.microsoft.com/office/drawing/2014/main" id="{04526F4F-88C3-4336-8B28-50B174CB6D3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0" y="868680"/>
            <a:ext cx="5041319" cy="2926080"/>
          </a:xfrm>
          <a:prstGeom prst="rect">
            <a:avLst/>
          </a:prstGeom>
        </p:spPr>
      </p:pic>
      <p:graphicFrame>
        <p:nvGraphicFramePr>
          <p:cNvPr id="36" name="Object 3">
            <a:extLst>
              <a:ext uri="{FF2B5EF4-FFF2-40B4-BE49-F238E27FC236}">
                <a16:creationId xmlns:a16="http://schemas.microsoft.com/office/drawing/2014/main" id="{D43D65F2-F500-4238-974C-E25CA9FDD0D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71288426"/>
              </p:ext>
            </p:extLst>
          </p:nvPr>
        </p:nvGraphicFramePr>
        <p:xfrm>
          <a:off x="-1" y="3749784"/>
          <a:ext cx="6862273" cy="2926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4908189" y="3246835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kraje</a:t>
                </a: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dosahovaná míra</a:t>
                </a:r>
                <a:r>
                  <a:rPr lang="cs-CZ" sz="1200" b="0" dirty="0">
                    <a:latin typeface="+mn-lt"/>
                  </a:rPr>
                  <a:t/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kraji</a:t>
                </a:r>
              </a:p>
            </p:txBody>
          </p:sp>
        </p:grpSp>
      </p:grp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-716687" y="4313975"/>
            <a:ext cx="228815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cs-CZ" sz="1200" b="1" dirty="0">
                <a:solidFill>
                  <a:schemeClr val="tx1"/>
                </a:solidFill>
              </a:rPr>
              <a:t>Screeningové kolonoskopie na 10 000 osob</a:t>
            </a:r>
          </a:p>
        </p:txBody>
      </p:sp>
      <p:sp>
        <p:nvSpPr>
          <p:cNvPr id="50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Míra využití screeningové kolonoskopie</a:t>
            </a:r>
            <a:endParaRPr lang="en-US" sz="2900" dirty="0"/>
          </a:p>
        </p:txBody>
      </p:sp>
      <p:sp>
        <p:nvSpPr>
          <p:cNvPr id="37" name="Zástupný symbol pro text 4">
            <a:extLst>
              <a:ext uri="{FF2B5EF4-FFF2-40B4-BE49-F238E27FC236}">
                <a16:creationId xmlns:a16="http://schemas.microsoft.com/office/drawing/2014/main" id="{F876F94C-AA95-48DD-9243-FCC1476BEB56}"/>
              </a:ext>
            </a:extLst>
          </p:cNvPr>
          <p:cNvSpPr txBox="1">
            <a:spLocks/>
          </p:cNvSpPr>
          <p:nvPr/>
        </p:nvSpPr>
        <p:spPr>
          <a:xfrm>
            <a:off x="4797596" y="5002842"/>
            <a:ext cx="235547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sz="1200" b="1" dirty="0">
                <a:solidFill>
                  <a:schemeClr val="tx1"/>
                </a:solidFill>
              </a:rPr>
              <a:t>Kraj</a:t>
            </a:r>
          </a:p>
        </p:txBody>
      </p:sp>
      <p:grpSp>
        <p:nvGrpSpPr>
          <p:cNvPr id="38" name="Skupina 37">
            <a:extLst>
              <a:ext uri="{FF2B5EF4-FFF2-40B4-BE49-F238E27FC236}">
                <a16:creationId xmlns:a16="http://schemas.microsoft.com/office/drawing/2014/main" id="{525A57B5-F547-486D-A687-028D8A77EC49}"/>
              </a:ext>
            </a:extLst>
          </p:cNvPr>
          <p:cNvGrpSpPr/>
          <p:nvPr/>
        </p:nvGrpSpPr>
        <p:grpSpPr>
          <a:xfrm>
            <a:off x="5279444" y="1559047"/>
            <a:ext cx="1421819" cy="1483492"/>
            <a:chOff x="7816069" y="2011747"/>
            <a:chExt cx="1421819" cy="1483492"/>
          </a:xfrm>
        </p:grpSpPr>
        <p:sp>
          <p:nvSpPr>
            <p:cNvPr id="39" name="Text Box 3">
              <a:extLst>
                <a:ext uri="{FF2B5EF4-FFF2-40B4-BE49-F238E27FC236}">
                  <a16:creationId xmlns:a16="http://schemas.microsoft.com/office/drawing/2014/main" id="{B2CF2496-D873-41BF-BF7D-00826F9CE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endParaRPr lang="cs-CZ" sz="1100" dirty="0">
                <a:solidFill>
                  <a:srgbClr val="292929"/>
                </a:solidFill>
                <a:latin typeface="+mj-lt"/>
              </a:endParaRPr>
            </a:p>
          </p:txBody>
        </p:sp>
        <p:sp>
          <p:nvSpPr>
            <p:cNvPr id="40" name="Text Box 3">
              <a:extLst>
                <a:ext uri="{FF2B5EF4-FFF2-40B4-BE49-F238E27FC236}">
                  <a16:creationId xmlns:a16="http://schemas.microsoft.com/office/drawing/2014/main" id="{F86574B2-69A1-49DA-A57B-C1E4A97900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200" b="1" dirty="0">
                  <a:solidFill>
                    <a:srgbClr val="292929"/>
                  </a:solidFill>
                  <a:latin typeface="+mj-lt"/>
                </a:rPr>
                <a:t>Počet na 10 000 osob</a:t>
              </a:r>
            </a:p>
          </p:txBody>
        </p:sp>
        <p:sp>
          <p:nvSpPr>
            <p:cNvPr id="41" name="Rectangle 177">
              <a:extLst>
                <a:ext uri="{FF2B5EF4-FFF2-40B4-BE49-F238E27FC236}">
                  <a16:creationId xmlns:a16="http://schemas.microsoft.com/office/drawing/2014/main" id="{377E65D1-6280-4969-99E2-2EE2ACA63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2" name="Rectangle 177">
              <a:extLst>
                <a:ext uri="{FF2B5EF4-FFF2-40B4-BE49-F238E27FC236}">
                  <a16:creationId xmlns:a16="http://schemas.microsoft.com/office/drawing/2014/main" id="{6A74CE91-092B-466A-996B-F91A8DE38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3" name="Rectangle 177">
              <a:extLst>
                <a:ext uri="{FF2B5EF4-FFF2-40B4-BE49-F238E27FC236}">
                  <a16:creationId xmlns:a16="http://schemas.microsoft.com/office/drawing/2014/main" id="{EF366151-8179-4C2F-9177-B6C937B40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4" name="Rectangle 177">
              <a:extLst>
                <a:ext uri="{FF2B5EF4-FFF2-40B4-BE49-F238E27FC236}">
                  <a16:creationId xmlns:a16="http://schemas.microsoft.com/office/drawing/2014/main" id="{2942FD81-562D-4633-AF9D-A42A431CE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45" name="Text Box 3">
              <a:extLst>
                <a:ext uri="{FF2B5EF4-FFF2-40B4-BE49-F238E27FC236}">
                  <a16:creationId xmlns:a16="http://schemas.microsoft.com/office/drawing/2014/main" id="{8DCF8A38-38F9-403D-A0BC-B58A88591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45341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</a:rPr>
                <a:t>≤</a:t>
              </a: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 15,0</a:t>
              </a:r>
            </a:p>
          </p:txBody>
        </p:sp>
        <p:sp>
          <p:nvSpPr>
            <p:cNvPr id="46" name="Text Box 3">
              <a:extLst>
                <a:ext uri="{FF2B5EF4-FFF2-40B4-BE49-F238E27FC236}">
                  <a16:creationId xmlns:a16="http://schemas.microsoft.com/office/drawing/2014/main" id="{C24222A8-7A4F-4371-87CF-1E81706C00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69727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15,0–30,0</a:t>
              </a:r>
            </a:p>
          </p:txBody>
        </p:sp>
        <p:sp>
          <p:nvSpPr>
            <p:cNvPr id="47" name="Text Box 3">
              <a:extLst>
                <a:ext uri="{FF2B5EF4-FFF2-40B4-BE49-F238E27FC236}">
                  <a16:creationId xmlns:a16="http://schemas.microsoft.com/office/drawing/2014/main" id="{B8E02411-8DAB-4662-8A76-36A6F24647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4114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30,0–45,0</a:t>
              </a:r>
            </a:p>
          </p:txBody>
        </p:sp>
        <p:sp>
          <p:nvSpPr>
            <p:cNvPr id="48" name="Text Box 3">
              <a:extLst>
                <a:ext uri="{FF2B5EF4-FFF2-40B4-BE49-F238E27FC236}">
                  <a16:creationId xmlns:a16="http://schemas.microsoft.com/office/drawing/2014/main" id="{146DA932-656B-4DB7-B764-E91B02B4D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18500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&gt; 45,0</a:t>
              </a:r>
            </a:p>
          </p:txBody>
        </p:sp>
      </p:grpSp>
      <p:sp>
        <p:nvSpPr>
          <p:cNvPr id="64" name="TextovéPole 63">
            <a:extLst>
              <a:ext uri="{FF2B5EF4-FFF2-40B4-BE49-F238E27FC236}">
                <a16:creationId xmlns:a16="http://schemas.microsoft.com/office/drawing/2014/main" id="{EB2BF312-4169-4926-BB77-F189172CE984}"/>
              </a:ext>
            </a:extLst>
          </p:cNvPr>
          <p:cNvSpPr txBox="1"/>
          <p:nvPr/>
        </p:nvSpPr>
        <p:spPr>
          <a:xfrm>
            <a:off x="8368145" y="2401636"/>
            <a:ext cx="382385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Celková míra využití screeningové kolonoskopie dosahovala </a:t>
            </a:r>
            <a:r>
              <a:rPr lang="cs-CZ" sz="1400" b="1" dirty="0"/>
              <a:t>28,5 screeningových kolonoskopií na 10 000 osob.</a:t>
            </a:r>
            <a:r>
              <a:rPr lang="cs-CZ" sz="1400" dirty="0"/>
              <a:t> </a:t>
            </a:r>
            <a:br>
              <a:rPr lang="cs-CZ" sz="1400" dirty="0"/>
            </a:br>
            <a:r>
              <a:rPr lang="cs-CZ" sz="1400" dirty="0"/>
              <a:t>V krajích lze sledovat míru využití v rozmezí od 11,9  do 52,2 %. Zejména na úrovni okresů sledujeme vysokou variabilitu mezi regionálními měrami využití (rozsah mezi okresy je 1,9–90,3). 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Královéhradecký kraj dosahuje v rámci ČR spíše vyšší míry využití screeningových kolonoskopií (</a:t>
            </a:r>
            <a:r>
              <a:rPr lang="cs-CZ" sz="1400" b="1" dirty="0"/>
              <a:t>34,6</a:t>
            </a:r>
            <a:r>
              <a:rPr lang="cs-CZ" sz="1400" dirty="0"/>
              <a:t>). </a:t>
            </a:r>
          </a:p>
        </p:txBody>
      </p:sp>
      <p:sp>
        <p:nvSpPr>
          <p:cNvPr id="33" name="Freeform 177">
            <a:extLst>
              <a:ext uri="{FF2B5EF4-FFF2-40B4-BE49-F238E27FC236}">
                <a16:creationId xmlns:a16="http://schemas.microsoft.com/office/drawing/2014/main" id="{B89D17FE-F651-4435-A0F5-F3C819C3FE57}"/>
              </a:ext>
            </a:extLst>
          </p:cNvPr>
          <p:cNvSpPr>
            <a:spLocks/>
          </p:cNvSpPr>
          <p:nvPr/>
        </p:nvSpPr>
        <p:spPr bwMode="auto">
          <a:xfrm rot="21086761">
            <a:off x="2219544" y="1274029"/>
            <a:ext cx="1016853" cy="905305"/>
          </a:xfrm>
          <a:custGeom>
            <a:avLst/>
            <a:gdLst>
              <a:gd name="T0" fmla="*/ 486 w 1022"/>
              <a:gd name="T1" fmla="*/ 59 h 886"/>
              <a:gd name="T2" fmla="*/ 573 w 1022"/>
              <a:gd name="T3" fmla="*/ 113 h 886"/>
              <a:gd name="T4" fmla="*/ 667 w 1022"/>
              <a:gd name="T5" fmla="*/ 142 h 886"/>
              <a:gd name="T6" fmla="*/ 655 w 1022"/>
              <a:gd name="T7" fmla="*/ 220 h 886"/>
              <a:gd name="T8" fmla="*/ 729 w 1022"/>
              <a:gd name="T9" fmla="*/ 191 h 886"/>
              <a:gd name="T10" fmla="*/ 793 w 1022"/>
              <a:gd name="T11" fmla="*/ 220 h 886"/>
              <a:gd name="T12" fmla="*/ 870 w 1022"/>
              <a:gd name="T13" fmla="*/ 193 h 886"/>
              <a:gd name="T14" fmla="*/ 952 w 1022"/>
              <a:gd name="T15" fmla="*/ 252 h 886"/>
              <a:gd name="T16" fmla="*/ 936 w 1022"/>
              <a:gd name="T17" fmla="*/ 343 h 886"/>
              <a:gd name="T18" fmla="*/ 867 w 1022"/>
              <a:gd name="T19" fmla="*/ 383 h 886"/>
              <a:gd name="T20" fmla="*/ 818 w 1022"/>
              <a:gd name="T21" fmla="*/ 409 h 886"/>
              <a:gd name="T22" fmla="*/ 784 w 1022"/>
              <a:gd name="T23" fmla="*/ 430 h 886"/>
              <a:gd name="T24" fmla="*/ 813 w 1022"/>
              <a:gd name="T25" fmla="*/ 487 h 886"/>
              <a:gd name="T26" fmla="*/ 874 w 1022"/>
              <a:gd name="T27" fmla="*/ 511 h 886"/>
              <a:gd name="T28" fmla="*/ 916 w 1022"/>
              <a:gd name="T29" fmla="*/ 578 h 886"/>
              <a:gd name="T30" fmla="*/ 968 w 1022"/>
              <a:gd name="T31" fmla="*/ 650 h 886"/>
              <a:gd name="T32" fmla="*/ 1008 w 1022"/>
              <a:gd name="T33" fmla="*/ 710 h 886"/>
              <a:gd name="T34" fmla="*/ 1018 w 1022"/>
              <a:gd name="T35" fmla="*/ 778 h 886"/>
              <a:gd name="T36" fmla="*/ 965 w 1022"/>
              <a:gd name="T37" fmla="*/ 763 h 886"/>
              <a:gd name="T38" fmla="*/ 912 w 1022"/>
              <a:gd name="T39" fmla="*/ 797 h 886"/>
              <a:gd name="T40" fmla="*/ 866 w 1022"/>
              <a:gd name="T41" fmla="*/ 823 h 886"/>
              <a:gd name="T42" fmla="*/ 826 w 1022"/>
              <a:gd name="T43" fmla="*/ 854 h 886"/>
              <a:gd name="T44" fmla="*/ 794 w 1022"/>
              <a:gd name="T45" fmla="*/ 872 h 886"/>
              <a:gd name="T46" fmla="*/ 765 w 1022"/>
              <a:gd name="T47" fmla="*/ 865 h 886"/>
              <a:gd name="T48" fmla="*/ 718 w 1022"/>
              <a:gd name="T49" fmla="*/ 852 h 886"/>
              <a:gd name="T50" fmla="*/ 667 w 1022"/>
              <a:gd name="T51" fmla="*/ 818 h 886"/>
              <a:gd name="T52" fmla="*/ 575 w 1022"/>
              <a:gd name="T53" fmla="*/ 722 h 886"/>
              <a:gd name="T54" fmla="*/ 485 w 1022"/>
              <a:gd name="T55" fmla="*/ 744 h 886"/>
              <a:gd name="T56" fmla="*/ 445 w 1022"/>
              <a:gd name="T57" fmla="*/ 693 h 886"/>
              <a:gd name="T58" fmla="*/ 404 w 1022"/>
              <a:gd name="T59" fmla="*/ 727 h 886"/>
              <a:gd name="T60" fmla="*/ 370 w 1022"/>
              <a:gd name="T61" fmla="*/ 733 h 886"/>
              <a:gd name="T62" fmla="*/ 336 w 1022"/>
              <a:gd name="T63" fmla="*/ 721 h 886"/>
              <a:gd name="T64" fmla="*/ 313 w 1022"/>
              <a:gd name="T65" fmla="*/ 718 h 886"/>
              <a:gd name="T66" fmla="*/ 289 w 1022"/>
              <a:gd name="T67" fmla="*/ 714 h 886"/>
              <a:gd name="T68" fmla="*/ 254 w 1022"/>
              <a:gd name="T69" fmla="*/ 733 h 886"/>
              <a:gd name="T70" fmla="*/ 198 w 1022"/>
              <a:gd name="T71" fmla="*/ 727 h 886"/>
              <a:gd name="T72" fmla="*/ 163 w 1022"/>
              <a:gd name="T73" fmla="*/ 689 h 886"/>
              <a:gd name="T74" fmla="*/ 160 w 1022"/>
              <a:gd name="T75" fmla="*/ 661 h 886"/>
              <a:gd name="T76" fmla="*/ 188 w 1022"/>
              <a:gd name="T77" fmla="*/ 622 h 886"/>
              <a:gd name="T78" fmla="*/ 179 w 1022"/>
              <a:gd name="T79" fmla="*/ 572 h 886"/>
              <a:gd name="T80" fmla="*/ 169 w 1022"/>
              <a:gd name="T81" fmla="*/ 526 h 886"/>
              <a:gd name="T82" fmla="*/ 128 w 1022"/>
              <a:gd name="T83" fmla="*/ 529 h 886"/>
              <a:gd name="T84" fmla="*/ 81 w 1022"/>
              <a:gd name="T85" fmla="*/ 521 h 886"/>
              <a:gd name="T86" fmla="*/ 72 w 1022"/>
              <a:gd name="T87" fmla="*/ 484 h 886"/>
              <a:gd name="T88" fmla="*/ 42 w 1022"/>
              <a:gd name="T89" fmla="*/ 452 h 886"/>
              <a:gd name="T90" fmla="*/ 8 w 1022"/>
              <a:gd name="T91" fmla="*/ 401 h 886"/>
              <a:gd name="T92" fmla="*/ 26 w 1022"/>
              <a:gd name="T93" fmla="*/ 387 h 886"/>
              <a:gd name="T94" fmla="*/ 38 w 1022"/>
              <a:gd name="T95" fmla="*/ 333 h 886"/>
              <a:gd name="T96" fmla="*/ 41 w 1022"/>
              <a:gd name="T97" fmla="*/ 304 h 886"/>
              <a:gd name="T98" fmla="*/ 43 w 1022"/>
              <a:gd name="T99" fmla="*/ 255 h 886"/>
              <a:gd name="T100" fmla="*/ 105 w 1022"/>
              <a:gd name="T101" fmla="*/ 288 h 886"/>
              <a:gd name="T102" fmla="*/ 140 w 1022"/>
              <a:gd name="T103" fmla="*/ 263 h 886"/>
              <a:gd name="T104" fmla="*/ 187 w 1022"/>
              <a:gd name="T105" fmla="*/ 289 h 886"/>
              <a:gd name="T106" fmla="*/ 213 w 1022"/>
              <a:gd name="T107" fmla="*/ 310 h 886"/>
              <a:gd name="T108" fmla="*/ 243 w 1022"/>
              <a:gd name="T109" fmla="*/ 312 h 886"/>
              <a:gd name="T110" fmla="*/ 265 w 1022"/>
              <a:gd name="T111" fmla="*/ 277 h 886"/>
              <a:gd name="T112" fmla="*/ 301 w 1022"/>
              <a:gd name="T113" fmla="*/ 264 h 886"/>
              <a:gd name="T114" fmla="*/ 349 w 1022"/>
              <a:gd name="T115" fmla="*/ 284 h 886"/>
              <a:gd name="T116" fmla="*/ 394 w 1022"/>
              <a:gd name="T117" fmla="*/ 290 h 886"/>
              <a:gd name="T118" fmla="*/ 364 w 1022"/>
              <a:gd name="T119" fmla="*/ 229 h 886"/>
              <a:gd name="T120" fmla="*/ 364 w 1022"/>
              <a:gd name="T121" fmla="*/ 111 h 88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22" h="886">
                <a:moveTo>
                  <a:pt x="371" y="1"/>
                </a:moveTo>
                <a:lnTo>
                  <a:pt x="377" y="6"/>
                </a:lnTo>
                <a:lnTo>
                  <a:pt x="390" y="4"/>
                </a:lnTo>
                <a:lnTo>
                  <a:pt x="405" y="8"/>
                </a:lnTo>
                <a:lnTo>
                  <a:pt x="415" y="14"/>
                </a:lnTo>
                <a:lnTo>
                  <a:pt x="419" y="23"/>
                </a:lnTo>
                <a:lnTo>
                  <a:pt x="436" y="31"/>
                </a:lnTo>
                <a:lnTo>
                  <a:pt x="444" y="32"/>
                </a:lnTo>
                <a:lnTo>
                  <a:pt x="449" y="37"/>
                </a:lnTo>
                <a:lnTo>
                  <a:pt x="458" y="40"/>
                </a:lnTo>
                <a:lnTo>
                  <a:pt x="461" y="44"/>
                </a:lnTo>
                <a:lnTo>
                  <a:pt x="462" y="53"/>
                </a:lnTo>
                <a:lnTo>
                  <a:pt x="469" y="59"/>
                </a:lnTo>
                <a:lnTo>
                  <a:pt x="473" y="61"/>
                </a:lnTo>
                <a:lnTo>
                  <a:pt x="486" y="59"/>
                </a:lnTo>
                <a:lnTo>
                  <a:pt x="494" y="64"/>
                </a:lnTo>
                <a:lnTo>
                  <a:pt x="497" y="64"/>
                </a:lnTo>
                <a:lnTo>
                  <a:pt x="502" y="61"/>
                </a:lnTo>
                <a:lnTo>
                  <a:pt x="514" y="58"/>
                </a:lnTo>
                <a:lnTo>
                  <a:pt x="526" y="61"/>
                </a:lnTo>
                <a:lnTo>
                  <a:pt x="533" y="57"/>
                </a:lnTo>
                <a:lnTo>
                  <a:pt x="535" y="51"/>
                </a:lnTo>
                <a:lnTo>
                  <a:pt x="554" y="50"/>
                </a:lnTo>
                <a:lnTo>
                  <a:pt x="556" y="58"/>
                </a:lnTo>
                <a:lnTo>
                  <a:pt x="563" y="65"/>
                </a:lnTo>
                <a:lnTo>
                  <a:pt x="560" y="85"/>
                </a:lnTo>
                <a:lnTo>
                  <a:pt x="562" y="90"/>
                </a:lnTo>
                <a:lnTo>
                  <a:pt x="570" y="104"/>
                </a:lnTo>
                <a:lnTo>
                  <a:pt x="572" y="105"/>
                </a:lnTo>
                <a:lnTo>
                  <a:pt x="573" y="113"/>
                </a:lnTo>
                <a:lnTo>
                  <a:pt x="575" y="120"/>
                </a:lnTo>
                <a:lnTo>
                  <a:pt x="577" y="132"/>
                </a:lnTo>
                <a:lnTo>
                  <a:pt x="577" y="137"/>
                </a:lnTo>
                <a:lnTo>
                  <a:pt x="575" y="143"/>
                </a:lnTo>
                <a:lnTo>
                  <a:pt x="591" y="149"/>
                </a:lnTo>
                <a:lnTo>
                  <a:pt x="591" y="145"/>
                </a:lnTo>
                <a:lnTo>
                  <a:pt x="608" y="141"/>
                </a:lnTo>
                <a:lnTo>
                  <a:pt x="617" y="137"/>
                </a:lnTo>
                <a:lnTo>
                  <a:pt x="622" y="142"/>
                </a:lnTo>
                <a:lnTo>
                  <a:pt x="626" y="136"/>
                </a:lnTo>
                <a:lnTo>
                  <a:pt x="633" y="137"/>
                </a:lnTo>
                <a:lnTo>
                  <a:pt x="637" y="134"/>
                </a:lnTo>
                <a:lnTo>
                  <a:pt x="640" y="133"/>
                </a:lnTo>
                <a:lnTo>
                  <a:pt x="649" y="133"/>
                </a:lnTo>
                <a:lnTo>
                  <a:pt x="667" y="142"/>
                </a:lnTo>
                <a:lnTo>
                  <a:pt x="668" y="146"/>
                </a:lnTo>
                <a:lnTo>
                  <a:pt x="666" y="150"/>
                </a:lnTo>
                <a:lnTo>
                  <a:pt x="668" y="156"/>
                </a:lnTo>
                <a:lnTo>
                  <a:pt x="672" y="159"/>
                </a:lnTo>
                <a:lnTo>
                  <a:pt x="671" y="163"/>
                </a:lnTo>
                <a:lnTo>
                  <a:pt x="673" y="172"/>
                </a:lnTo>
                <a:lnTo>
                  <a:pt x="672" y="185"/>
                </a:lnTo>
                <a:lnTo>
                  <a:pt x="669" y="188"/>
                </a:lnTo>
                <a:lnTo>
                  <a:pt x="672" y="191"/>
                </a:lnTo>
                <a:lnTo>
                  <a:pt x="673" y="200"/>
                </a:lnTo>
                <a:lnTo>
                  <a:pt x="680" y="203"/>
                </a:lnTo>
                <a:lnTo>
                  <a:pt x="682" y="206"/>
                </a:lnTo>
                <a:lnTo>
                  <a:pt x="670" y="212"/>
                </a:lnTo>
                <a:lnTo>
                  <a:pt x="663" y="213"/>
                </a:lnTo>
                <a:lnTo>
                  <a:pt x="655" y="220"/>
                </a:lnTo>
                <a:lnTo>
                  <a:pt x="655" y="223"/>
                </a:lnTo>
                <a:lnTo>
                  <a:pt x="659" y="226"/>
                </a:lnTo>
                <a:lnTo>
                  <a:pt x="669" y="233"/>
                </a:lnTo>
                <a:lnTo>
                  <a:pt x="675" y="233"/>
                </a:lnTo>
                <a:lnTo>
                  <a:pt x="676" y="237"/>
                </a:lnTo>
                <a:lnTo>
                  <a:pt x="680" y="241"/>
                </a:lnTo>
                <a:lnTo>
                  <a:pt x="694" y="225"/>
                </a:lnTo>
                <a:lnTo>
                  <a:pt x="703" y="231"/>
                </a:lnTo>
                <a:lnTo>
                  <a:pt x="706" y="228"/>
                </a:lnTo>
                <a:lnTo>
                  <a:pt x="705" y="223"/>
                </a:lnTo>
                <a:lnTo>
                  <a:pt x="711" y="208"/>
                </a:lnTo>
                <a:lnTo>
                  <a:pt x="715" y="203"/>
                </a:lnTo>
                <a:lnTo>
                  <a:pt x="715" y="199"/>
                </a:lnTo>
                <a:lnTo>
                  <a:pt x="719" y="198"/>
                </a:lnTo>
                <a:lnTo>
                  <a:pt x="729" y="191"/>
                </a:lnTo>
                <a:lnTo>
                  <a:pt x="732" y="186"/>
                </a:lnTo>
                <a:lnTo>
                  <a:pt x="735" y="187"/>
                </a:lnTo>
                <a:lnTo>
                  <a:pt x="738" y="185"/>
                </a:lnTo>
                <a:lnTo>
                  <a:pt x="741" y="177"/>
                </a:lnTo>
                <a:lnTo>
                  <a:pt x="747" y="178"/>
                </a:lnTo>
                <a:lnTo>
                  <a:pt x="750" y="181"/>
                </a:lnTo>
                <a:lnTo>
                  <a:pt x="759" y="181"/>
                </a:lnTo>
                <a:lnTo>
                  <a:pt x="760" y="184"/>
                </a:lnTo>
                <a:lnTo>
                  <a:pt x="764" y="185"/>
                </a:lnTo>
                <a:lnTo>
                  <a:pt x="767" y="192"/>
                </a:lnTo>
                <a:lnTo>
                  <a:pt x="774" y="190"/>
                </a:lnTo>
                <a:lnTo>
                  <a:pt x="789" y="201"/>
                </a:lnTo>
                <a:lnTo>
                  <a:pt x="793" y="208"/>
                </a:lnTo>
                <a:lnTo>
                  <a:pt x="794" y="219"/>
                </a:lnTo>
                <a:lnTo>
                  <a:pt x="793" y="220"/>
                </a:lnTo>
                <a:lnTo>
                  <a:pt x="798" y="223"/>
                </a:lnTo>
                <a:lnTo>
                  <a:pt x="804" y="220"/>
                </a:lnTo>
                <a:lnTo>
                  <a:pt x="819" y="219"/>
                </a:lnTo>
                <a:lnTo>
                  <a:pt x="823" y="216"/>
                </a:lnTo>
                <a:lnTo>
                  <a:pt x="821" y="212"/>
                </a:lnTo>
                <a:lnTo>
                  <a:pt x="823" y="212"/>
                </a:lnTo>
                <a:lnTo>
                  <a:pt x="824" y="200"/>
                </a:lnTo>
                <a:lnTo>
                  <a:pt x="836" y="178"/>
                </a:lnTo>
                <a:lnTo>
                  <a:pt x="839" y="177"/>
                </a:lnTo>
                <a:lnTo>
                  <a:pt x="853" y="183"/>
                </a:lnTo>
                <a:lnTo>
                  <a:pt x="857" y="183"/>
                </a:lnTo>
                <a:lnTo>
                  <a:pt x="865" y="185"/>
                </a:lnTo>
                <a:lnTo>
                  <a:pt x="867" y="184"/>
                </a:lnTo>
                <a:lnTo>
                  <a:pt x="869" y="185"/>
                </a:lnTo>
                <a:lnTo>
                  <a:pt x="870" y="193"/>
                </a:lnTo>
                <a:lnTo>
                  <a:pt x="881" y="194"/>
                </a:lnTo>
                <a:lnTo>
                  <a:pt x="887" y="196"/>
                </a:lnTo>
                <a:lnTo>
                  <a:pt x="893" y="190"/>
                </a:lnTo>
                <a:lnTo>
                  <a:pt x="898" y="190"/>
                </a:lnTo>
                <a:lnTo>
                  <a:pt x="912" y="196"/>
                </a:lnTo>
                <a:lnTo>
                  <a:pt x="917" y="208"/>
                </a:lnTo>
                <a:lnTo>
                  <a:pt x="917" y="214"/>
                </a:lnTo>
                <a:lnTo>
                  <a:pt x="926" y="214"/>
                </a:lnTo>
                <a:lnTo>
                  <a:pt x="930" y="224"/>
                </a:lnTo>
                <a:lnTo>
                  <a:pt x="931" y="227"/>
                </a:lnTo>
                <a:lnTo>
                  <a:pt x="934" y="228"/>
                </a:lnTo>
                <a:lnTo>
                  <a:pt x="935" y="228"/>
                </a:lnTo>
                <a:lnTo>
                  <a:pt x="934" y="233"/>
                </a:lnTo>
                <a:lnTo>
                  <a:pt x="943" y="248"/>
                </a:lnTo>
                <a:lnTo>
                  <a:pt x="952" y="252"/>
                </a:lnTo>
                <a:lnTo>
                  <a:pt x="955" y="259"/>
                </a:lnTo>
                <a:lnTo>
                  <a:pt x="963" y="264"/>
                </a:lnTo>
                <a:lnTo>
                  <a:pt x="965" y="272"/>
                </a:lnTo>
                <a:lnTo>
                  <a:pt x="973" y="282"/>
                </a:lnTo>
                <a:lnTo>
                  <a:pt x="975" y="290"/>
                </a:lnTo>
                <a:lnTo>
                  <a:pt x="975" y="296"/>
                </a:lnTo>
                <a:lnTo>
                  <a:pt x="960" y="305"/>
                </a:lnTo>
                <a:lnTo>
                  <a:pt x="955" y="307"/>
                </a:lnTo>
                <a:lnTo>
                  <a:pt x="945" y="305"/>
                </a:lnTo>
                <a:lnTo>
                  <a:pt x="944" y="308"/>
                </a:lnTo>
                <a:lnTo>
                  <a:pt x="947" y="319"/>
                </a:lnTo>
                <a:lnTo>
                  <a:pt x="947" y="328"/>
                </a:lnTo>
                <a:lnTo>
                  <a:pt x="935" y="333"/>
                </a:lnTo>
                <a:lnTo>
                  <a:pt x="929" y="333"/>
                </a:lnTo>
                <a:lnTo>
                  <a:pt x="936" y="343"/>
                </a:lnTo>
                <a:lnTo>
                  <a:pt x="934" y="344"/>
                </a:lnTo>
                <a:lnTo>
                  <a:pt x="937" y="348"/>
                </a:lnTo>
                <a:lnTo>
                  <a:pt x="937" y="350"/>
                </a:lnTo>
                <a:lnTo>
                  <a:pt x="925" y="358"/>
                </a:lnTo>
                <a:lnTo>
                  <a:pt x="916" y="361"/>
                </a:lnTo>
                <a:lnTo>
                  <a:pt x="905" y="377"/>
                </a:lnTo>
                <a:lnTo>
                  <a:pt x="893" y="381"/>
                </a:lnTo>
                <a:lnTo>
                  <a:pt x="886" y="375"/>
                </a:lnTo>
                <a:lnTo>
                  <a:pt x="885" y="372"/>
                </a:lnTo>
                <a:lnTo>
                  <a:pt x="878" y="368"/>
                </a:lnTo>
                <a:lnTo>
                  <a:pt x="875" y="367"/>
                </a:lnTo>
                <a:lnTo>
                  <a:pt x="870" y="369"/>
                </a:lnTo>
                <a:lnTo>
                  <a:pt x="868" y="373"/>
                </a:lnTo>
                <a:lnTo>
                  <a:pt x="870" y="380"/>
                </a:lnTo>
                <a:lnTo>
                  <a:pt x="867" y="383"/>
                </a:lnTo>
                <a:lnTo>
                  <a:pt x="861" y="384"/>
                </a:lnTo>
                <a:lnTo>
                  <a:pt x="861" y="388"/>
                </a:lnTo>
                <a:lnTo>
                  <a:pt x="855" y="396"/>
                </a:lnTo>
                <a:lnTo>
                  <a:pt x="852" y="394"/>
                </a:lnTo>
                <a:lnTo>
                  <a:pt x="849" y="395"/>
                </a:lnTo>
                <a:lnTo>
                  <a:pt x="842" y="392"/>
                </a:lnTo>
                <a:lnTo>
                  <a:pt x="840" y="388"/>
                </a:lnTo>
                <a:lnTo>
                  <a:pt x="838" y="390"/>
                </a:lnTo>
                <a:lnTo>
                  <a:pt x="840" y="397"/>
                </a:lnTo>
                <a:lnTo>
                  <a:pt x="838" y="397"/>
                </a:lnTo>
                <a:lnTo>
                  <a:pt x="835" y="393"/>
                </a:lnTo>
                <a:lnTo>
                  <a:pt x="831" y="393"/>
                </a:lnTo>
                <a:lnTo>
                  <a:pt x="823" y="398"/>
                </a:lnTo>
                <a:lnTo>
                  <a:pt x="827" y="406"/>
                </a:lnTo>
                <a:lnTo>
                  <a:pt x="818" y="409"/>
                </a:lnTo>
                <a:lnTo>
                  <a:pt x="810" y="405"/>
                </a:lnTo>
                <a:lnTo>
                  <a:pt x="812" y="412"/>
                </a:lnTo>
                <a:lnTo>
                  <a:pt x="804" y="411"/>
                </a:lnTo>
                <a:lnTo>
                  <a:pt x="801" y="414"/>
                </a:lnTo>
                <a:lnTo>
                  <a:pt x="804" y="416"/>
                </a:lnTo>
                <a:lnTo>
                  <a:pt x="807" y="419"/>
                </a:lnTo>
                <a:lnTo>
                  <a:pt x="808" y="424"/>
                </a:lnTo>
                <a:lnTo>
                  <a:pt x="806" y="430"/>
                </a:lnTo>
                <a:lnTo>
                  <a:pt x="801" y="431"/>
                </a:lnTo>
                <a:lnTo>
                  <a:pt x="800" y="423"/>
                </a:lnTo>
                <a:lnTo>
                  <a:pt x="799" y="421"/>
                </a:lnTo>
                <a:lnTo>
                  <a:pt x="794" y="420"/>
                </a:lnTo>
                <a:lnTo>
                  <a:pt x="793" y="421"/>
                </a:lnTo>
                <a:lnTo>
                  <a:pt x="789" y="423"/>
                </a:lnTo>
                <a:lnTo>
                  <a:pt x="784" y="430"/>
                </a:lnTo>
                <a:lnTo>
                  <a:pt x="782" y="437"/>
                </a:lnTo>
                <a:lnTo>
                  <a:pt x="780" y="439"/>
                </a:lnTo>
                <a:lnTo>
                  <a:pt x="780" y="443"/>
                </a:lnTo>
                <a:lnTo>
                  <a:pt x="784" y="444"/>
                </a:lnTo>
                <a:lnTo>
                  <a:pt x="788" y="447"/>
                </a:lnTo>
                <a:lnTo>
                  <a:pt x="791" y="460"/>
                </a:lnTo>
                <a:lnTo>
                  <a:pt x="788" y="465"/>
                </a:lnTo>
                <a:lnTo>
                  <a:pt x="794" y="469"/>
                </a:lnTo>
                <a:lnTo>
                  <a:pt x="805" y="463"/>
                </a:lnTo>
                <a:lnTo>
                  <a:pt x="808" y="465"/>
                </a:lnTo>
                <a:lnTo>
                  <a:pt x="810" y="469"/>
                </a:lnTo>
                <a:lnTo>
                  <a:pt x="816" y="473"/>
                </a:lnTo>
                <a:lnTo>
                  <a:pt x="817" y="476"/>
                </a:lnTo>
                <a:lnTo>
                  <a:pt x="812" y="484"/>
                </a:lnTo>
                <a:lnTo>
                  <a:pt x="813" y="487"/>
                </a:lnTo>
                <a:lnTo>
                  <a:pt x="822" y="487"/>
                </a:lnTo>
                <a:lnTo>
                  <a:pt x="823" y="490"/>
                </a:lnTo>
                <a:lnTo>
                  <a:pt x="825" y="497"/>
                </a:lnTo>
                <a:lnTo>
                  <a:pt x="824" y="503"/>
                </a:lnTo>
                <a:lnTo>
                  <a:pt x="830" y="508"/>
                </a:lnTo>
                <a:lnTo>
                  <a:pt x="831" y="518"/>
                </a:lnTo>
                <a:lnTo>
                  <a:pt x="836" y="519"/>
                </a:lnTo>
                <a:lnTo>
                  <a:pt x="840" y="516"/>
                </a:lnTo>
                <a:lnTo>
                  <a:pt x="841" y="513"/>
                </a:lnTo>
                <a:lnTo>
                  <a:pt x="847" y="505"/>
                </a:lnTo>
                <a:lnTo>
                  <a:pt x="851" y="504"/>
                </a:lnTo>
                <a:lnTo>
                  <a:pt x="853" y="504"/>
                </a:lnTo>
                <a:lnTo>
                  <a:pt x="859" y="508"/>
                </a:lnTo>
                <a:lnTo>
                  <a:pt x="866" y="506"/>
                </a:lnTo>
                <a:lnTo>
                  <a:pt x="874" y="511"/>
                </a:lnTo>
                <a:lnTo>
                  <a:pt x="882" y="510"/>
                </a:lnTo>
                <a:lnTo>
                  <a:pt x="885" y="512"/>
                </a:lnTo>
                <a:lnTo>
                  <a:pt x="889" y="511"/>
                </a:lnTo>
                <a:lnTo>
                  <a:pt x="891" y="514"/>
                </a:lnTo>
                <a:lnTo>
                  <a:pt x="891" y="521"/>
                </a:lnTo>
                <a:lnTo>
                  <a:pt x="894" y="527"/>
                </a:lnTo>
                <a:lnTo>
                  <a:pt x="892" y="530"/>
                </a:lnTo>
                <a:lnTo>
                  <a:pt x="892" y="537"/>
                </a:lnTo>
                <a:lnTo>
                  <a:pt x="887" y="541"/>
                </a:lnTo>
                <a:lnTo>
                  <a:pt x="887" y="544"/>
                </a:lnTo>
                <a:lnTo>
                  <a:pt x="896" y="554"/>
                </a:lnTo>
                <a:lnTo>
                  <a:pt x="901" y="570"/>
                </a:lnTo>
                <a:lnTo>
                  <a:pt x="910" y="582"/>
                </a:lnTo>
                <a:lnTo>
                  <a:pt x="914" y="582"/>
                </a:lnTo>
                <a:lnTo>
                  <a:pt x="916" y="578"/>
                </a:lnTo>
                <a:lnTo>
                  <a:pt x="919" y="576"/>
                </a:lnTo>
                <a:lnTo>
                  <a:pt x="923" y="578"/>
                </a:lnTo>
                <a:lnTo>
                  <a:pt x="933" y="578"/>
                </a:lnTo>
                <a:lnTo>
                  <a:pt x="937" y="582"/>
                </a:lnTo>
                <a:lnTo>
                  <a:pt x="937" y="588"/>
                </a:lnTo>
                <a:lnTo>
                  <a:pt x="941" y="592"/>
                </a:lnTo>
                <a:lnTo>
                  <a:pt x="944" y="602"/>
                </a:lnTo>
                <a:lnTo>
                  <a:pt x="954" y="613"/>
                </a:lnTo>
                <a:lnTo>
                  <a:pt x="953" y="615"/>
                </a:lnTo>
                <a:lnTo>
                  <a:pt x="955" y="620"/>
                </a:lnTo>
                <a:lnTo>
                  <a:pt x="954" y="623"/>
                </a:lnTo>
                <a:lnTo>
                  <a:pt x="962" y="635"/>
                </a:lnTo>
                <a:lnTo>
                  <a:pt x="962" y="641"/>
                </a:lnTo>
                <a:lnTo>
                  <a:pt x="968" y="644"/>
                </a:lnTo>
                <a:lnTo>
                  <a:pt x="968" y="650"/>
                </a:lnTo>
                <a:lnTo>
                  <a:pt x="970" y="651"/>
                </a:lnTo>
                <a:lnTo>
                  <a:pt x="972" y="654"/>
                </a:lnTo>
                <a:lnTo>
                  <a:pt x="977" y="654"/>
                </a:lnTo>
                <a:lnTo>
                  <a:pt x="979" y="656"/>
                </a:lnTo>
                <a:lnTo>
                  <a:pt x="980" y="664"/>
                </a:lnTo>
                <a:lnTo>
                  <a:pt x="984" y="666"/>
                </a:lnTo>
                <a:lnTo>
                  <a:pt x="983" y="670"/>
                </a:lnTo>
                <a:lnTo>
                  <a:pt x="989" y="680"/>
                </a:lnTo>
                <a:lnTo>
                  <a:pt x="992" y="682"/>
                </a:lnTo>
                <a:lnTo>
                  <a:pt x="999" y="682"/>
                </a:lnTo>
                <a:lnTo>
                  <a:pt x="1000" y="687"/>
                </a:lnTo>
                <a:lnTo>
                  <a:pt x="1005" y="694"/>
                </a:lnTo>
                <a:lnTo>
                  <a:pt x="1007" y="700"/>
                </a:lnTo>
                <a:lnTo>
                  <a:pt x="1011" y="705"/>
                </a:lnTo>
                <a:lnTo>
                  <a:pt x="1008" y="710"/>
                </a:lnTo>
                <a:lnTo>
                  <a:pt x="1011" y="711"/>
                </a:lnTo>
                <a:lnTo>
                  <a:pt x="1012" y="718"/>
                </a:lnTo>
                <a:lnTo>
                  <a:pt x="1011" y="722"/>
                </a:lnTo>
                <a:lnTo>
                  <a:pt x="1008" y="723"/>
                </a:lnTo>
                <a:lnTo>
                  <a:pt x="1008" y="727"/>
                </a:lnTo>
                <a:lnTo>
                  <a:pt x="1006" y="731"/>
                </a:lnTo>
                <a:lnTo>
                  <a:pt x="1008" y="739"/>
                </a:lnTo>
                <a:lnTo>
                  <a:pt x="1007" y="743"/>
                </a:lnTo>
                <a:lnTo>
                  <a:pt x="1009" y="744"/>
                </a:lnTo>
                <a:lnTo>
                  <a:pt x="1011" y="749"/>
                </a:lnTo>
                <a:lnTo>
                  <a:pt x="1006" y="756"/>
                </a:lnTo>
                <a:lnTo>
                  <a:pt x="1006" y="759"/>
                </a:lnTo>
                <a:lnTo>
                  <a:pt x="1007" y="767"/>
                </a:lnTo>
                <a:lnTo>
                  <a:pt x="1017" y="774"/>
                </a:lnTo>
                <a:lnTo>
                  <a:pt x="1018" y="778"/>
                </a:lnTo>
                <a:lnTo>
                  <a:pt x="1022" y="781"/>
                </a:lnTo>
                <a:lnTo>
                  <a:pt x="1019" y="786"/>
                </a:lnTo>
                <a:lnTo>
                  <a:pt x="1020" y="789"/>
                </a:lnTo>
                <a:lnTo>
                  <a:pt x="1018" y="792"/>
                </a:lnTo>
                <a:lnTo>
                  <a:pt x="1013" y="795"/>
                </a:lnTo>
                <a:lnTo>
                  <a:pt x="1011" y="794"/>
                </a:lnTo>
                <a:lnTo>
                  <a:pt x="1009" y="796"/>
                </a:lnTo>
                <a:lnTo>
                  <a:pt x="990" y="781"/>
                </a:lnTo>
                <a:lnTo>
                  <a:pt x="987" y="783"/>
                </a:lnTo>
                <a:lnTo>
                  <a:pt x="984" y="782"/>
                </a:lnTo>
                <a:lnTo>
                  <a:pt x="981" y="777"/>
                </a:lnTo>
                <a:lnTo>
                  <a:pt x="978" y="778"/>
                </a:lnTo>
                <a:lnTo>
                  <a:pt x="977" y="768"/>
                </a:lnTo>
                <a:lnTo>
                  <a:pt x="967" y="762"/>
                </a:lnTo>
                <a:lnTo>
                  <a:pt x="965" y="763"/>
                </a:lnTo>
                <a:lnTo>
                  <a:pt x="961" y="759"/>
                </a:lnTo>
                <a:lnTo>
                  <a:pt x="959" y="760"/>
                </a:lnTo>
                <a:lnTo>
                  <a:pt x="954" y="759"/>
                </a:lnTo>
                <a:lnTo>
                  <a:pt x="947" y="762"/>
                </a:lnTo>
                <a:lnTo>
                  <a:pt x="944" y="785"/>
                </a:lnTo>
                <a:lnTo>
                  <a:pt x="940" y="789"/>
                </a:lnTo>
                <a:lnTo>
                  <a:pt x="932" y="792"/>
                </a:lnTo>
                <a:lnTo>
                  <a:pt x="930" y="794"/>
                </a:lnTo>
                <a:lnTo>
                  <a:pt x="927" y="794"/>
                </a:lnTo>
                <a:lnTo>
                  <a:pt x="924" y="799"/>
                </a:lnTo>
                <a:lnTo>
                  <a:pt x="924" y="798"/>
                </a:lnTo>
                <a:lnTo>
                  <a:pt x="914" y="797"/>
                </a:lnTo>
                <a:lnTo>
                  <a:pt x="914" y="794"/>
                </a:lnTo>
                <a:lnTo>
                  <a:pt x="913" y="794"/>
                </a:lnTo>
                <a:lnTo>
                  <a:pt x="912" y="797"/>
                </a:lnTo>
                <a:lnTo>
                  <a:pt x="904" y="799"/>
                </a:lnTo>
                <a:lnTo>
                  <a:pt x="909" y="801"/>
                </a:lnTo>
                <a:lnTo>
                  <a:pt x="908" y="805"/>
                </a:lnTo>
                <a:lnTo>
                  <a:pt x="904" y="806"/>
                </a:lnTo>
                <a:lnTo>
                  <a:pt x="900" y="801"/>
                </a:lnTo>
                <a:lnTo>
                  <a:pt x="897" y="803"/>
                </a:lnTo>
                <a:lnTo>
                  <a:pt x="895" y="803"/>
                </a:lnTo>
                <a:lnTo>
                  <a:pt x="894" y="806"/>
                </a:lnTo>
                <a:lnTo>
                  <a:pt x="891" y="806"/>
                </a:lnTo>
                <a:lnTo>
                  <a:pt x="892" y="809"/>
                </a:lnTo>
                <a:lnTo>
                  <a:pt x="888" y="808"/>
                </a:lnTo>
                <a:lnTo>
                  <a:pt x="887" y="806"/>
                </a:lnTo>
                <a:lnTo>
                  <a:pt x="882" y="805"/>
                </a:lnTo>
                <a:lnTo>
                  <a:pt x="881" y="809"/>
                </a:lnTo>
                <a:lnTo>
                  <a:pt x="866" y="823"/>
                </a:lnTo>
                <a:lnTo>
                  <a:pt x="854" y="820"/>
                </a:lnTo>
                <a:lnTo>
                  <a:pt x="850" y="821"/>
                </a:lnTo>
                <a:lnTo>
                  <a:pt x="850" y="824"/>
                </a:lnTo>
                <a:lnTo>
                  <a:pt x="843" y="827"/>
                </a:lnTo>
                <a:lnTo>
                  <a:pt x="839" y="832"/>
                </a:lnTo>
                <a:lnTo>
                  <a:pt x="840" y="838"/>
                </a:lnTo>
                <a:lnTo>
                  <a:pt x="842" y="838"/>
                </a:lnTo>
                <a:lnTo>
                  <a:pt x="844" y="842"/>
                </a:lnTo>
                <a:lnTo>
                  <a:pt x="851" y="847"/>
                </a:lnTo>
                <a:lnTo>
                  <a:pt x="843" y="850"/>
                </a:lnTo>
                <a:lnTo>
                  <a:pt x="841" y="853"/>
                </a:lnTo>
                <a:lnTo>
                  <a:pt x="836" y="853"/>
                </a:lnTo>
                <a:lnTo>
                  <a:pt x="832" y="857"/>
                </a:lnTo>
                <a:lnTo>
                  <a:pt x="828" y="853"/>
                </a:lnTo>
                <a:lnTo>
                  <a:pt x="826" y="854"/>
                </a:lnTo>
                <a:lnTo>
                  <a:pt x="821" y="855"/>
                </a:lnTo>
                <a:lnTo>
                  <a:pt x="821" y="860"/>
                </a:lnTo>
                <a:lnTo>
                  <a:pt x="819" y="862"/>
                </a:lnTo>
                <a:lnTo>
                  <a:pt x="818" y="861"/>
                </a:lnTo>
                <a:lnTo>
                  <a:pt x="819" y="865"/>
                </a:lnTo>
                <a:lnTo>
                  <a:pt x="824" y="869"/>
                </a:lnTo>
                <a:lnTo>
                  <a:pt x="826" y="874"/>
                </a:lnTo>
                <a:lnTo>
                  <a:pt x="828" y="876"/>
                </a:lnTo>
                <a:lnTo>
                  <a:pt x="828" y="886"/>
                </a:lnTo>
                <a:lnTo>
                  <a:pt x="808" y="879"/>
                </a:lnTo>
                <a:lnTo>
                  <a:pt x="806" y="875"/>
                </a:lnTo>
                <a:lnTo>
                  <a:pt x="801" y="873"/>
                </a:lnTo>
                <a:lnTo>
                  <a:pt x="799" y="873"/>
                </a:lnTo>
                <a:lnTo>
                  <a:pt x="793" y="870"/>
                </a:lnTo>
                <a:lnTo>
                  <a:pt x="794" y="872"/>
                </a:lnTo>
                <a:lnTo>
                  <a:pt x="793" y="874"/>
                </a:lnTo>
                <a:lnTo>
                  <a:pt x="793" y="876"/>
                </a:lnTo>
                <a:lnTo>
                  <a:pt x="787" y="873"/>
                </a:lnTo>
                <a:lnTo>
                  <a:pt x="786" y="875"/>
                </a:lnTo>
                <a:lnTo>
                  <a:pt x="784" y="875"/>
                </a:lnTo>
                <a:lnTo>
                  <a:pt x="780" y="875"/>
                </a:lnTo>
                <a:lnTo>
                  <a:pt x="768" y="877"/>
                </a:lnTo>
                <a:lnTo>
                  <a:pt x="769" y="872"/>
                </a:lnTo>
                <a:lnTo>
                  <a:pt x="767" y="870"/>
                </a:lnTo>
                <a:lnTo>
                  <a:pt x="772" y="865"/>
                </a:lnTo>
                <a:lnTo>
                  <a:pt x="771" y="864"/>
                </a:lnTo>
                <a:lnTo>
                  <a:pt x="766" y="863"/>
                </a:lnTo>
                <a:lnTo>
                  <a:pt x="766" y="862"/>
                </a:lnTo>
                <a:lnTo>
                  <a:pt x="764" y="863"/>
                </a:lnTo>
                <a:lnTo>
                  <a:pt x="765" y="865"/>
                </a:lnTo>
                <a:lnTo>
                  <a:pt x="763" y="868"/>
                </a:lnTo>
                <a:lnTo>
                  <a:pt x="764" y="871"/>
                </a:lnTo>
                <a:lnTo>
                  <a:pt x="755" y="875"/>
                </a:lnTo>
                <a:lnTo>
                  <a:pt x="750" y="871"/>
                </a:lnTo>
                <a:lnTo>
                  <a:pt x="747" y="873"/>
                </a:lnTo>
                <a:lnTo>
                  <a:pt x="742" y="872"/>
                </a:lnTo>
                <a:lnTo>
                  <a:pt x="739" y="875"/>
                </a:lnTo>
                <a:lnTo>
                  <a:pt x="733" y="874"/>
                </a:lnTo>
                <a:lnTo>
                  <a:pt x="731" y="877"/>
                </a:lnTo>
                <a:lnTo>
                  <a:pt x="728" y="872"/>
                </a:lnTo>
                <a:lnTo>
                  <a:pt x="726" y="868"/>
                </a:lnTo>
                <a:lnTo>
                  <a:pt x="728" y="866"/>
                </a:lnTo>
                <a:lnTo>
                  <a:pt x="726" y="866"/>
                </a:lnTo>
                <a:lnTo>
                  <a:pt x="722" y="862"/>
                </a:lnTo>
                <a:lnTo>
                  <a:pt x="718" y="852"/>
                </a:lnTo>
                <a:lnTo>
                  <a:pt x="716" y="852"/>
                </a:lnTo>
                <a:lnTo>
                  <a:pt x="714" y="850"/>
                </a:lnTo>
                <a:lnTo>
                  <a:pt x="711" y="852"/>
                </a:lnTo>
                <a:lnTo>
                  <a:pt x="710" y="849"/>
                </a:lnTo>
                <a:lnTo>
                  <a:pt x="707" y="850"/>
                </a:lnTo>
                <a:lnTo>
                  <a:pt x="706" y="850"/>
                </a:lnTo>
                <a:lnTo>
                  <a:pt x="700" y="840"/>
                </a:lnTo>
                <a:lnTo>
                  <a:pt x="697" y="842"/>
                </a:lnTo>
                <a:lnTo>
                  <a:pt x="697" y="846"/>
                </a:lnTo>
                <a:lnTo>
                  <a:pt x="693" y="844"/>
                </a:lnTo>
                <a:lnTo>
                  <a:pt x="686" y="838"/>
                </a:lnTo>
                <a:lnTo>
                  <a:pt x="683" y="827"/>
                </a:lnTo>
                <a:lnTo>
                  <a:pt x="676" y="819"/>
                </a:lnTo>
                <a:lnTo>
                  <a:pt x="669" y="820"/>
                </a:lnTo>
                <a:lnTo>
                  <a:pt x="667" y="818"/>
                </a:lnTo>
                <a:lnTo>
                  <a:pt x="663" y="818"/>
                </a:lnTo>
                <a:lnTo>
                  <a:pt x="662" y="815"/>
                </a:lnTo>
                <a:lnTo>
                  <a:pt x="654" y="814"/>
                </a:lnTo>
                <a:lnTo>
                  <a:pt x="651" y="814"/>
                </a:lnTo>
                <a:lnTo>
                  <a:pt x="649" y="811"/>
                </a:lnTo>
                <a:lnTo>
                  <a:pt x="650" y="803"/>
                </a:lnTo>
                <a:lnTo>
                  <a:pt x="646" y="785"/>
                </a:lnTo>
                <a:lnTo>
                  <a:pt x="640" y="783"/>
                </a:lnTo>
                <a:lnTo>
                  <a:pt x="608" y="779"/>
                </a:lnTo>
                <a:lnTo>
                  <a:pt x="611" y="755"/>
                </a:lnTo>
                <a:lnTo>
                  <a:pt x="612" y="744"/>
                </a:lnTo>
                <a:lnTo>
                  <a:pt x="598" y="740"/>
                </a:lnTo>
                <a:lnTo>
                  <a:pt x="600" y="728"/>
                </a:lnTo>
                <a:lnTo>
                  <a:pt x="580" y="726"/>
                </a:lnTo>
                <a:lnTo>
                  <a:pt x="575" y="722"/>
                </a:lnTo>
                <a:lnTo>
                  <a:pt x="571" y="722"/>
                </a:lnTo>
                <a:lnTo>
                  <a:pt x="570" y="718"/>
                </a:lnTo>
                <a:lnTo>
                  <a:pt x="565" y="721"/>
                </a:lnTo>
                <a:lnTo>
                  <a:pt x="553" y="709"/>
                </a:lnTo>
                <a:lnTo>
                  <a:pt x="549" y="707"/>
                </a:lnTo>
                <a:lnTo>
                  <a:pt x="548" y="713"/>
                </a:lnTo>
                <a:lnTo>
                  <a:pt x="547" y="715"/>
                </a:lnTo>
                <a:lnTo>
                  <a:pt x="527" y="713"/>
                </a:lnTo>
                <a:lnTo>
                  <a:pt x="524" y="731"/>
                </a:lnTo>
                <a:lnTo>
                  <a:pt x="512" y="729"/>
                </a:lnTo>
                <a:lnTo>
                  <a:pt x="500" y="727"/>
                </a:lnTo>
                <a:lnTo>
                  <a:pt x="499" y="736"/>
                </a:lnTo>
                <a:lnTo>
                  <a:pt x="489" y="739"/>
                </a:lnTo>
                <a:lnTo>
                  <a:pt x="489" y="743"/>
                </a:lnTo>
                <a:lnTo>
                  <a:pt x="485" y="744"/>
                </a:lnTo>
                <a:lnTo>
                  <a:pt x="485" y="740"/>
                </a:lnTo>
                <a:lnTo>
                  <a:pt x="473" y="738"/>
                </a:lnTo>
                <a:lnTo>
                  <a:pt x="471" y="738"/>
                </a:lnTo>
                <a:lnTo>
                  <a:pt x="471" y="735"/>
                </a:lnTo>
                <a:lnTo>
                  <a:pt x="465" y="731"/>
                </a:lnTo>
                <a:lnTo>
                  <a:pt x="464" y="727"/>
                </a:lnTo>
                <a:lnTo>
                  <a:pt x="466" y="718"/>
                </a:lnTo>
                <a:lnTo>
                  <a:pt x="471" y="710"/>
                </a:lnTo>
                <a:lnTo>
                  <a:pt x="465" y="707"/>
                </a:lnTo>
                <a:lnTo>
                  <a:pt x="467" y="704"/>
                </a:lnTo>
                <a:lnTo>
                  <a:pt x="467" y="700"/>
                </a:lnTo>
                <a:lnTo>
                  <a:pt x="457" y="698"/>
                </a:lnTo>
                <a:lnTo>
                  <a:pt x="454" y="694"/>
                </a:lnTo>
                <a:lnTo>
                  <a:pt x="449" y="691"/>
                </a:lnTo>
                <a:lnTo>
                  <a:pt x="445" y="693"/>
                </a:lnTo>
                <a:lnTo>
                  <a:pt x="441" y="699"/>
                </a:lnTo>
                <a:lnTo>
                  <a:pt x="433" y="697"/>
                </a:lnTo>
                <a:lnTo>
                  <a:pt x="431" y="701"/>
                </a:lnTo>
                <a:lnTo>
                  <a:pt x="425" y="700"/>
                </a:lnTo>
                <a:lnTo>
                  <a:pt x="426" y="702"/>
                </a:lnTo>
                <a:lnTo>
                  <a:pt x="421" y="704"/>
                </a:lnTo>
                <a:lnTo>
                  <a:pt x="420" y="711"/>
                </a:lnTo>
                <a:lnTo>
                  <a:pt x="423" y="712"/>
                </a:lnTo>
                <a:lnTo>
                  <a:pt x="419" y="723"/>
                </a:lnTo>
                <a:lnTo>
                  <a:pt x="418" y="725"/>
                </a:lnTo>
                <a:lnTo>
                  <a:pt x="415" y="725"/>
                </a:lnTo>
                <a:lnTo>
                  <a:pt x="414" y="727"/>
                </a:lnTo>
                <a:lnTo>
                  <a:pt x="412" y="724"/>
                </a:lnTo>
                <a:lnTo>
                  <a:pt x="408" y="732"/>
                </a:lnTo>
                <a:lnTo>
                  <a:pt x="404" y="727"/>
                </a:lnTo>
                <a:lnTo>
                  <a:pt x="400" y="726"/>
                </a:lnTo>
                <a:lnTo>
                  <a:pt x="397" y="728"/>
                </a:lnTo>
                <a:lnTo>
                  <a:pt x="397" y="725"/>
                </a:lnTo>
                <a:lnTo>
                  <a:pt x="394" y="724"/>
                </a:lnTo>
                <a:lnTo>
                  <a:pt x="392" y="726"/>
                </a:lnTo>
                <a:lnTo>
                  <a:pt x="389" y="726"/>
                </a:lnTo>
                <a:lnTo>
                  <a:pt x="385" y="731"/>
                </a:lnTo>
                <a:lnTo>
                  <a:pt x="384" y="732"/>
                </a:lnTo>
                <a:lnTo>
                  <a:pt x="383" y="736"/>
                </a:lnTo>
                <a:lnTo>
                  <a:pt x="379" y="738"/>
                </a:lnTo>
                <a:lnTo>
                  <a:pt x="377" y="735"/>
                </a:lnTo>
                <a:lnTo>
                  <a:pt x="374" y="735"/>
                </a:lnTo>
                <a:lnTo>
                  <a:pt x="372" y="737"/>
                </a:lnTo>
                <a:lnTo>
                  <a:pt x="370" y="735"/>
                </a:lnTo>
                <a:lnTo>
                  <a:pt x="370" y="733"/>
                </a:lnTo>
                <a:lnTo>
                  <a:pt x="365" y="731"/>
                </a:lnTo>
                <a:lnTo>
                  <a:pt x="365" y="728"/>
                </a:lnTo>
                <a:lnTo>
                  <a:pt x="355" y="723"/>
                </a:lnTo>
                <a:lnTo>
                  <a:pt x="355" y="720"/>
                </a:lnTo>
                <a:lnTo>
                  <a:pt x="353" y="718"/>
                </a:lnTo>
                <a:lnTo>
                  <a:pt x="351" y="726"/>
                </a:lnTo>
                <a:lnTo>
                  <a:pt x="347" y="724"/>
                </a:lnTo>
                <a:lnTo>
                  <a:pt x="346" y="725"/>
                </a:lnTo>
                <a:lnTo>
                  <a:pt x="342" y="722"/>
                </a:lnTo>
                <a:lnTo>
                  <a:pt x="338" y="722"/>
                </a:lnTo>
                <a:lnTo>
                  <a:pt x="337" y="721"/>
                </a:lnTo>
                <a:lnTo>
                  <a:pt x="339" y="722"/>
                </a:lnTo>
                <a:lnTo>
                  <a:pt x="339" y="720"/>
                </a:lnTo>
                <a:lnTo>
                  <a:pt x="337" y="720"/>
                </a:lnTo>
                <a:lnTo>
                  <a:pt x="336" y="721"/>
                </a:lnTo>
                <a:lnTo>
                  <a:pt x="331" y="718"/>
                </a:lnTo>
                <a:lnTo>
                  <a:pt x="330" y="718"/>
                </a:lnTo>
                <a:lnTo>
                  <a:pt x="330" y="720"/>
                </a:lnTo>
                <a:lnTo>
                  <a:pt x="326" y="720"/>
                </a:lnTo>
                <a:lnTo>
                  <a:pt x="325" y="718"/>
                </a:lnTo>
                <a:lnTo>
                  <a:pt x="321" y="718"/>
                </a:lnTo>
                <a:lnTo>
                  <a:pt x="320" y="717"/>
                </a:lnTo>
                <a:lnTo>
                  <a:pt x="318" y="718"/>
                </a:lnTo>
                <a:lnTo>
                  <a:pt x="318" y="715"/>
                </a:lnTo>
                <a:lnTo>
                  <a:pt x="316" y="716"/>
                </a:lnTo>
                <a:lnTo>
                  <a:pt x="317" y="721"/>
                </a:lnTo>
                <a:lnTo>
                  <a:pt x="319" y="721"/>
                </a:lnTo>
                <a:lnTo>
                  <a:pt x="318" y="722"/>
                </a:lnTo>
                <a:lnTo>
                  <a:pt x="315" y="722"/>
                </a:lnTo>
                <a:lnTo>
                  <a:pt x="313" y="718"/>
                </a:lnTo>
                <a:lnTo>
                  <a:pt x="311" y="719"/>
                </a:lnTo>
                <a:lnTo>
                  <a:pt x="311" y="721"/>
                </a:lnTo>
                <a:lnTo>
                  <a:pt x="309" y="721"/>
                </a:lnTo>
                <a:lnTo>
                  <a:pt x="307" y="720"/>
                </a:lnTo>
                <a:lnTo>
                  <a:pt x="308" y="717"/>
                </a:lnTo>
                <a:lnTo>
                  <a:pt x="305" y="717"/>
                </a:lnTo>
                <a:lnTo>
                  <a:pt x="307" y="705"/>
                </a:lnTo>
                <a:lnTo>
                  <a:pt x="298" y="701"/>
                </a:lnTo>
                <a:lnTo>
                  <a:pt x="296" y="701"/>
                </a:lnTo>
                <a:lnTo>
                  <a:pt x="295" y="705"/>
                </a:lnTo>
                <a:lnTo>
                  <a:pt x="298" y="709"/>
                </a:lnTo>
                <a:lnTo>
                  <a:pt x="293" y="710"/>
                </a:lnTo>
                <a:lnTo>
                  <a:pt x="292" y="709"/>
                </a:lnTo>
                <a:lnTo>
                  <a:pt x="289" y="711"/>
                </a:lnTo>
                <a:lnTo>
                  <a:pt x="289" y="714"/>
                </a:lnTo>
                <a:lnTo>
                  <a:pt x="284" y="717"/>
                </a:lnTo>
                <a:lnTo>
                  <a:pt x="282" y="714"/>
                </a:lnTo>
                <a:lnTo>
                  <a:pt x="281" y="710"/>
                </a:lnTo>
                <a:lnTo>
                  <a:pt x="280" y="712"/>
                </a:lnTo>
                <a:lnTo>
                  <a:pt x="278" y="709"/>
                </a:lnTo>
                <a:lnTo>
                  <a:pt x="274" y="709"/>
                </a:lnTo>
                <a:lnTo>
                  <a:pt x="263" y="713"/>
                </a:lnTo>
                <a:lnTo>
                  <a:pt x="262" y="714"/>
                </a:lnTo>
                <a:lnTo>
                  <a:pt x="259" y="723"/>
                </a:lnTo>
                <a:lnTo>
                  <a:pt x="259" y="726"/>
                </a:lnTo>
                <a:lnTo>
                  <a:pt x="261" y="726"/>
                </a:lnTo>
                <a:lnTo>
                  <a:pt x="262" y="732"/>
                </a:lnTo>
                <a:lnTo>
                  <a:pt x="260" y="734"/>
                </a:lnTo>
                <a:lnTo>
                  <a:pt x="256" y="730"/>
                </a:lnTo>
                <a:lnTo>
                  <a:pt x="254" y="733"/>
                </a:lnTo>
                <a:lnTo>
                  <a:pt x="249" y="735"/>
                </a:lnTo>
                <a:lnTo>
                  <a:pt x="249" y="737"/>
                </a:lnTo>
                <a:lnTo>
                  <a:pt x="247" y="736"/>
                </a:lnTo>
                <a:lnTo>
                  <a:pt x="236" y="734"/>
                </a:lnTo>
                <a:lnTo>
                  <a:pt x="236" y="738"/>
                </a:lnTo>
                <a:lnTo>
                  <a:pt x="239" y="739"/>
                </a:lnTo>
                <a:lnTo>
                  <a:pt x="236" y="740"/>
                </a:lnTo>
                <a:lnTo>
                  <a:pt x="232" y="738"/>
                </a:lnTo>
                <a:lnTo>
                  <a:pt x="231" y="740"/>
                </a:lnTo>
                <a:lnTo>
                  <a:pt x="227" y="743"/>
                </a:lnTo>
                <a:lnTo>
                  <a:pt x="225" y="743"/>
                </a:lnTo>
                <a:lnTo>
                  <a:pt x="220" y="748"/>
                </a:lnTo>
                <a:lnTo>
                  <a:pt x="208" y="751"/>
                </a:lnTo>
                <a:lnTo>
                  <a:pt x="199" y="733"/>
                </a:lnTo>
                <a:lnTo>
                  <a:pt x="198" y="727"/>
                </a:lnTo>
                <a:lnTo>
                  <a:pt x="209" y="718"/>
                </a:lnTo>
                <a:lnTo>
                  <a:pt x="203" y="716"/>
                </a:lnTo>
                <a:lnTo>
                  <a:pt x="204" y="715"/>
                </a:lnTo>
                <a:lnTo>
                  <a:pt x="203" y="713"/>
                </a:lnTo>
                <a:lnTo>
                  <a:pt x="201" y="715"/>
                </a:lnTo>
                <a:lnTo>
                  <a:pt x="194" y="712"/>
                </a:lnTo>
                <a:lnTo>
                  <a:pt x="184" y="702"/>
                </a:lnTo>
                <a:lnTo>
                  <a:pt x="186" y="699"/>
                </a:lnTo>
                <a:lnTo>
                  <a:pt x="183" y="700"/>
                </a:lnTo>
                <a:lnTo>
                  <a:pt x="179" y="696"/>
                </a:lnTo>
                <a:lnTo>
                  <a:pt x="180" y="699"/>
                </a:lnTo>
                <a:lnTo>
                  <a:pt x="178" y="703"/>
                </a:lnTo>
                <a:lnTo>
                  <a:pt x="171" y="699"/>
                </a:lnTo>
                <a:lnTo>
                  <a:pt x="169" y="696"/>
                </a:lnTo>
                <a:lnTo>
                  <a:pt x="163" y="689"/>
                </a:lnTo>
                <a:lnTo>
                  <a:pt x="153" y="690"/>
                </a:lnTo>
                <a:lnTo>
                  <a:pt x="141" y="687"/>
                </a:lnTo>
                <a:lnTo>
                  <a:pt x="141" y="686"/>
                </a:lnTo>
                <a:lnTo>
                  <a:pt x="149" y="683"/>
                </a:lnTo>
                <a:lnTo>
                  <a:pt x="161" y="676"/>
                </a:lnTo>
                <a:lnTo>
                  <a:pt x="161" y="674"/>
                </a:lnTo>
                <a:lnTo>
                  <a:pt x="153" y="669"/>
                </a:lnTo>
                <a:lnTo>
                  <a:pt x="149" y="667"/>
                </a:lnTo>
                <a:lnTo>
                  <a:pt x="150" y="663"/>
                </a:lnTo>
                <a:lnTo>
                  <a:pt x="152" y="664"/>
                </a:lnTo>
                <a:lnTo>
                  <a:pt x="153" y="665"/>
                </a:lnTo>
                <a:lnTo>
                  <a:pt x="156" y="665"/>
                </a:lnTo>
                <a:lnTo>
                  <a:pt x="156" y="661"/>
                </a:lnTo>
                <a:lnTo>
                  <a:pt x="158" y="658"/>
                </a:lnTo>
                <a:lnTo>
                  <a:pt x="160" y="661"/>
                </a:lnTo>
                <a:lnTo>
                  <a:pt x="161" y="656"/>
                </a:lnTo>
                <a:lnTo>
                  <a:pt x="166" y="658"/>
                </a:lnTo>
                <a:lnTo>
                  <a:pt x="168" y="652"/>
                </a:lnTo>
                <a:lnTo>
                  <a:pt x="172" y="651"/>
                </a:lnTo>
                <a:lnTo>
                  <a:pt x="173" y="648"/>
                </a:lnTo>
                <a:lnTo>
                  <a:pt x="175" y="649"/>
                </a:lnTo>
                <a:lnTo>
                  <a:pt x="175" y="645"/>
                </a:lnTo>
                <a:lnTo>
                  <a:pt x="178" y="644"/>
                </a:lnTo>
                <a:lnTo>
                  <a:pt x="176" y="642"/>
                </a:lnTo>
                <a:lnTo>
                  <a:pt x="175" y="640"/>
                </a:lnTo>
                <a:lnTo>
                  <a:pt x="177" y="637"/>
                </a:lnTo>
                <a:lnTo>
                  <a:pt x="179" y="639"/>
                </a:lnTo>
                <a:lnTo>
                  <a:pt x="182" y="634"/>
                </a:lnTo>
                <a:lnTo>
                  <a:pt x="182" y="628"/>
                </a:lnTo>
                <a:lnTo>
                  <a:pt x="188" y="622"/>
                </a:lnTo>
                <a:lnTo>
                  <a:pt x="181" y="624"/>
                </a:lnTo>
                <a:lnTo>
                  <a:pt x="184" y="621"/>
                </a:lnTo>
                <a:lnTo>
                  <a:pt x="182" y="619"/>
                </a:lnTo>
                <a:lnTo>
                  <a:pt x="183" y="616"/>
                </a:lnTo>
                <a:lnTo>
                  <a:pt x="180" y="617"/>
                </a:lnTo>
                <a:lnTo>
                  <a:pt x="182" y="610"/>
                </a:lnTo>
                <a:lnTo>
                  <a:pt x="175" y="606"/>
                </a:lnTo>
                <a:lnTo>
                  <a:pt x="174" y="607"/>
                </a:lnTo>
                <a:lnTo>
                  <a:pt x="174" y="600"/>
                </a:lnTo>
                <a:lnTo>
                  <a:pt x="169" y="598"/>
                </a:lnTo>
                <a:lnTo>
                  <a:pt x="172" y="591"/>
                </a:lnTo>
                <a:lnTo>
                  <a:pt x="172" y="577"/>
                </a:lnTo>
                <a:lnTo>
                  <a:pt x="170" y="575"/>
                </a:lnTo>
                <a:lnTo>
                  <a:pt x="173" y="572"/>
                </a:lnTo>
                <a:lnTo>
                  <a:pt x="179" y="572"/>
                </a:lnTo>
                <a:lnTo>
                  <a:pt x="182" y="568"/>
                </a:lnTo>
                <a:lnTo>
                  <a:pt x="180" y="563"/>
                </a:lnTo>
                <a:lnTo>
                  <a:pt x="177" y="561"/>
                </a:lnTo>
                <a:lnTo>
                  <a:pt x="179" y="556"/>
                </a:lnTo>
                <a:lnTo>
                  <a:pt x="178" y="547"/>
                </a:lnTo>
                <a:lnTo>
                  <a:pt x="180" y="547"/>
                </a:lnTo>
                <a:lnTo>
                  <a:pt x="180" y="545"/>
                </a:lnTo>
                <a:lnTo>
                  <a:pt x="178" y="541"/>
                </a:lnTo>
                <a:lnTo>
                  <a:pt x="182" y="537"/>
                </a:lnTo>
                <a:lnTo>
                  <a:pt x="181" y="534"/>
                </a:lnTo>
                <a:lnTo>
                  <a:pt x="176" y="533"/>
                </a:lnTo>
                <a:lnTo>
                  <a:pt x="176" y="532"/>
                </a:lnTo>
                <a:lnTo>
                  <a:pt x="173" y="529"/>
                </a:lnTo>
                <a:lnTo>
                  <a:pt x="169" y="529"/>
                </a:lnTo>
                <a:lnTo>
                  <a:pt x="169" y="526"/>
                </a:lnTo>
                <a:lnTo>
                  <a:pt x="166" y="528"/>
                </a:lnTo>
                <a:lnTo>
                  <a:pt x="166" y="518"/>
                </a:lnTo>
                <a:lnTo>
                  <a:pt x="164" y="519"/>
                </a:lnTo>
                <a:lnTo>
                  <a:pt x="164" y="516"/>
                </a:lnTo>
                <a:lnTo>
                  <a:pt x="162" y="519"/>
                </a:lnTo>
                <a:lnTo>
                  <a:pt x="158" y="520"/>
                </a:lnTo>
                <a:lnTo>
                  <a:pt x="158" y="521"/>
                </a:lnTo>
                <a:lnTo>
                  <a:pt x="152" y="520"/>
                </a:lnTo>
                <a:lnTo>
                  <a:pt x="147" y="524"/>
                </a:lnTo>
                <a:lnTo>
                  <a:pt x="140" y="522"/>
                </a:lnTo>
                <a:lnTo>
                  <a:pt x="137" y="529"/>
                </a:lnTo>
                <a:lnTo>
                  <a:pt x="131" y="532"/>
                </a:lnTo>
                <a:lnTo>
                  <a:pt x="129" y="533"/>
                </a:lnTo>
                <a:lnTo>
                  <a:pt x="127" y="530"/>
                </a:lnTo>
                <a:lnTo>
                  <a:pt x="128" y="529"/>
                </a:lnTo>
                <a:lnTo>
                  <a:pt x="122" y="524"/>
                </a:lnTo>
                <a:lnTo>
                  <a:pt x="116" y="521"/>
                </a:lnTo>
                <a:lnTo>
                  <a:pt x="114" y="522"/>
                </a:lnTo>
                <a:lnTo>
                  <a:pt x="110" y="519"/>
                </a:lnTo>
                <a:lnTo>
                  <a:pt x="108" y="521"/>
                </a:lnTo>
                <a:lnTo>
                  <a:pt x="108" y="519"/>
                </a:lnTo>
                <a:lnTo>
                  <a:pt x="104" y="517"/>
                </a:lnTo>
                <a:lnTo>
                  <a:pt x="103" y="515"/>
                </a:lnTo>
                <a:lnTo>
                  <a:pt x="102" y="513"/>
                </a:lnTo>
                <a:lnTo>
                  <a:pt x="98" y="513"/>
                </a:lnTo>
                <a:lnTo>
                  <a:pt x="94" y="517"/>
                </a:lnTo>
                <a:lnTo>
                  <a:pt x="84" y="517"/>
                </a:lnTo>
                <a:lnTo>
                  <a:pt x="84" y="519"/>
                </a:lnTo>
                <a:lnTo>
                  <a:pt x="82" y="519"/>
                </a:lnTo>
                <a:lnTo>
                  <a:pt x="81" y="521"/>
                </a:lnTo>
                <a:lnTo>
                  <a:pt x="78" y="519"/>
                </a:lnTo>
                <a:lnTo>
                  <a:pt x="79" y="516"/>
                </a:lnTo>
                <a:lnTo>
                  <a:pt x="77" y="516"/>
                </a:lnTo>
                <a:lnTo>
                  <a:pt x="76" y="519"/>
                </a:lnTo>
                <a:lnTo>
                  <a:pt x="74" y="517"/>
                </a:lnTo>
                <a:lnTo>
                  <a:pt x="74" y="515"/>
                </a:lnTo>
                <a:lnTo>
                  <a:pt x="64" y="508"/>
                </a:lnTo>
                <a:lnTo>
                  <a:pt x="61" y="505"/>
                </a:lnTo>
                <a:lnTo>
                  <a:pt x="64" y="500"/>
                </a:lnTo>
                <a:lnTo>
                  <a:pt x="64" y="495"/>
                </a:lnTo>
                <a:lnTo>
                  <a:pt x="61" y="493"/>
                </a:lnTo>
                <a:lnTo>
                  <a:pt x="61" y="490"/>
                </a:lnTo>
                <a:lnTo>
                  <a:pt x="67" y="486"/>
                </a:lnTo>
                <a:lnTo>
                  <a:pt x="70" y="487"/>
                </a:lnTo>
                <a:lnTo>
                  <a:pt x="72" y="484"/>
                </a:lnTo>
                <a:lnTo>
                  <a:pt x="68" y="479"/>
                </a:lnTo>
                <a:lnTo>
                  <a:pt x="64" y="479"/>
                </a:lnTo>
                <a:lnTo>
                  <a:pt x="63" y="476"/>
                </a:lnTo>
                <a:lnTo>
                  <a:pt x="61" y="475"/>
                </a:lnTo>
                <a:lnTo>
                  <a:pt x="57" y="469"/>
                </a:lnTo>
                <a:lnTo>
                  <a:pt x="58" y="469"/>
                </a:lnTo>
                <a:lnTo>
                  <a:pt x="56" y="466"/>
                </a:lnTo>
                <a:lnTo>
                  <a:pt x="51" y="470"/>
                </a:lnTo>
                <a:lnTo>
                  <a:pt x="48" y="469"/>
                </a:lnTo>
                <a:lnTo>
                  <a:pt x="49" y="461"/>
                </a:lnTo>
                <a:lnTo>
                  <a:pt x="52" y="462"/>
                </a:lnTo>
                <a:lnTo>
                  <a:pt x="54" y="460"/>
                </a:lnTo>
                <a:lnTo>
                  <a:pt x="54" y="458"/>
                </a:lnTo>
                <a:lnTo>
                  <a:pt x="52" y="457"/>
                </a:lnTo>
                <a:lnTo>
                  <a:pt x="42" y="452"/>
                </a:lnTo>
                <a:lnTo>
                  <a:pt x="39" y="447"/>
                </a:lnTo>
                <a:lnTo>
                  <a:pt x="33" y="454"/>
                </a:lnTo>
                <a:lnTo>
                  <a:pt x="30" y="455"/>
                </a:lnTo>
                <a:lnTo>
                  <a:pt x="24" y="452"/>
                </a:lnTo>
                <a:lnTo>
                  <a:pt x="17" y="447"/>
                </a:lnTo>
                <a:lnTo>
                  <a:pt x="13" y="444"/>
                </a:lnTo>
                <a:lnTo>
                  <a:pt x="12" y="440"/>
                </a:lnTo>
                <a:lnTo>
                  <a:pt x="9" y="430"/>
                </a:lnTo>
                <a:lnTo>
                  <a:pt x="15" y="426"/>
                </a:lnTo>
                <a:lnTo>
                  <a:pt x="17" y="425"/>
                </a:lnTo>
                <a:lnTo>
                  <a:pt x="12" y="422"/>
                </a:lnTo>
                <a:lnTo>
                  <a:pt x="8" y="421"/>
                </a:lnTo>
                <a:lnTo>
                  <a:pt x="5" y="415"/>
                </a:lnTo>
                <a:lnTo>
                  <a:pt x="0" y="410"/>
                </a:lnTo>
                <a:lnTo>
                  <a:pt x="8" y="401"/>
                </a:lnTo>
                <a:lnTo>
                  <a:pt x="11" y="396"/>
                </a:lnTo>
                <a:lnTo>
                  <a:pt x="15" y="399"/>
                </a:lnTo>
                <a:lnTo>
                  <a:pt x="16" y="398"/>
                </a:lnTo>
                <a:lnTo>
                  <a:pt x="20" y="400"/>
                </a:lnTo>
                <a:lnTo>
                  <a:pt x="20" y="399"/>
                </a:lnTo>
                <a:lnTo>
                  <a:pt x="22" y="399"/>
                </a:lnTo>
                <a:lnTo>
                  <a:pt x="21" y="401"/>
                </a:lnTo>
                <a:lnTo>
                  <a:pt x="24" y="401"/>
                </a:lnTo>
                <a:lnTo>
                  <a:pt x="25" y="399"/>
                </a:lnTo>
                <a:lnTo>
                  <a:pt x="29" y="399"/>
                </a:lnTo>
                <a:lnTo>
                  <a:pt x="29" y="397"/>
                </a:lnTo>
                <a:lnTo>
                  <a:pt x="25" y="392"/>
                </a:lnTo>
                <a:lnTo>
                  <a:pt x="28" y="390"/>
                </a:lnTo>
                <a:lnTo>
                  <a:pt x="28" y="387"/>
                </a:lnTo>
                <a:lnTo>
                  <a:pt x="26" y="387"/>
                </a:lnTo>
                <a:lnTo>
                  <a:pt x="27" y="381"/>
                </a:lnTo>
                <a:lnTo>
                  <a:pt x="32" y="381"/>
                </a:lnTo>
                <a:lnTo>
                  <a:pt x="34" y="378"/>
                </a:lnTo>
                <a:lnTo>
                  <a:pt x="37" y="382"/>
                </a:lnTo>
                <a:lnTo>
                  <a:pt x="38" y="379"/>
                </a:lnTo>
                <a:lnTo>
                  <a:pt x="40" y="379"/>
                </a:lnTo>
                <a:lnTo>
                  <a:pt x="47" y="359"/>
                </a:lnTo>
                <a:lnTo>
                  <a:pt x="42" y="356"/>
                </a:lnTo>
                <a:lnTo>
                  <a:pt x="43" y="353"/>
                </a:lnTo>
                <a:lnTo>
                  <a:pt x="40" y="351"/>
                </a:lnTo>
                <a:lnTo>
                  <a:pt x="41" y="347"/>
                </a:lnTo>
                <a:lnTo>
                  <a:pt x="44" y="347"/>
                </a:lnTo>
                <a:lnTo>
                  <a:pt x="43" y="344"/>
                </a:lnTo>
                <a:lnTo>
                  <a:pt x="41" y="334"/>
                </a:lnTo>
                <a:lnTo>
                  <a:pt x="38" y="333"/>
                </a:lnTo>
                <a:lnTo>
                  <a:pt x="35" y="335"/>
                </a:lnTo>
                <a:lnTo>
                  <a:pt x="34" y="332"/>
                </a:lnTo>
                <a:lnTo>
                  <a:pt x="31" y="333"/>
                </a:lnTo>
                <a:lnTo>
                  <a:pt x="29" y="328"/>
                </a:lnTo>
                <a:lnTo>
                  <a:pt x="33" y="324"/>
                </a:lnTo>
                <a:lnTo>
                  <a:pt x="33" y="319"/>
                </a:lnTo>
                <a:lnTo>
                  <a:pt x="35" y="319"/>
                </a:lnTo>
                <a:lnTo>
                  <a:pt x="37" y="313"/>
                </a:lnTo>
                <a:lnTo>
                  <a:pt x="34" y="312"/>
                </a:lnTo>
                <a:lnTo>
                  <a:pt x="36" y="310"/>
                </a:lnTo>
                <a:lnTo>
                  <a:pt x="36" y="306"/>
                </a:lnTo>
                <a:lnTo>
                  <a:pt x="34" y="306"/>
                </a:lnTo>
                <a:lnTo>
                  <a:pt x="36" y="305"/>
                </a:lnTo>
                <a:lnTo>
                  <a:pt x="40" y="306"/>
                </a:lnTo>
                <a:lnTo>
                  <a:pt x="41" y="304"/>
                </a:lnTo>
                <a:lnTo>
                  <a:pt x="41" y="302"/>
                </a:lnTo>
                <a:lnTo>
                  <a:pt x="37" y="298"/>
                </a:lnTo>
                <a:lnTo>
                  <a:pt x="33" y="296"/>
                </a:lnTo>
                <a:lnTo>
                  <a:pt x="35" y="293"/>
                </a:lnTo>
                <a:lnTo>
                  <a:pt x="37" y="292"/>
                </a:lnTo>
                <a:lnTo>
                  <a:pt x="37" y="286"/>
                </a:lnTo>
                <a:lnTo>
                  <a:pt x="29" y="277"/>
                </a:lnTo>
                <a:lnTo>
                  <a:pt x="27" y="276"/>
                </a:lnTo>
                <a:lnTo>
                  <a:pt x="25" y="273"/>
                </a:lnTo>
                <a:lnTo>
                  <a:pt x="25" y="265"/>
                </a:lnTo>
                <a:lnTo>
                  <a:pt x="30" y="261"/>
                </a:lnTo>
                <a:lnTo>
                  <a:pt x="37" y="262"/>
                </a:lnTo>
                <a:lnTo>
                  <a:pt x="38" y="259"/>
                </a:lnTo>
                <a:lnTo>
                  <a:pt x="45" y="260"/>
                </a:lnTo>
                <a:lnTo>
                  <a:pt x="43" y="255"/>
                </a:lnTo>
                <a:lnTo>
                  <a:pt x="45" y="255"/>
                </a:lnTo>
                <a:lnTo>
                  <a:pt x="46" y="252"/>
                </a:lnTo>
                <a:lnTo>
                  <a:pt x="48" y="252"/>
                </a:lnTo>
                <a:lnTo>
                  <a:pt x="50" y="250"/>
                </a:lnTo>
                <a:lnTo>
                  <a:pt x="52" y="253"/>
                </a:lnTo>
                <a:lnTo>
                  <a:pt x="51" y="256"/>
                </a:lnTo>
                <a:lnTo>
                  <a:pt x="56" y="258"/>
                </a:lnTo>
                <a:lnTo>
                  <a:pt x="58" y="257"/>
                </a:lnTo>
                <a:lnTo>
                  <a:pt x="69" y="265"/>
                </a:lnTo>
                <a:lnTo>
                  <a:pt x="73" y="268"/>
                </a:lnTo>
                <a:lnTo>
                  <a:pt x="76" y="272"/>
                </a:lnTo>
                <a:lnTo>
                  <a:pt x="85" y="276"/>
                </a:lnTo>
                <a:lnTo>
                  <a:pt x="92" y="280"/>
                </a:lnTo>
                <a:lnTo>
                  <a:pt x="100" y="289"/>
                </a:lnTo>
                <a:lnTo>
                  <a:pt x="105" y="288"/>
                </a:lnTo>
                <a:lnTo>
                  <a:pt x="109" y="289"/>
                </a:lnTo>
                <a:lnTo>
                  <a:pt x="113" y="287"/>
                </a:lnTo>
                <a:lnTo>
                  <a:pt x="114" y="285"/>
                </a:lnTo>
                <a:lnTo>
                  <a:pt x="115" y="279"/>
                </a:lnTo>
                <a:lnTo>
                  <a:pt x="113" y="275"/>
                </a:lnTo>
                <a:lnTo>
                  <a:pt x="118" y="277"/>
                </a:lnTo>
                <a:lnTo>
                  <a:pt x="118" y="271"/>
                </a:lnTo>
                <a:lnTo>
                  <a:pt x="126" y="269"/>
                </a:lnTo>
                <a:lnTo>
                  <a:pt x="125" y="268"/>
                </a:lnTo>
                <a:lnTo>
                  <a:pt x="129" y="265"/>
                </a:lnTo>
                <a:lnTo>
                  <a:pt x="131" y="265"/>
                </a:lnTo>
                <a:lnTo>
                  <a:pt x="132" y="262"/>
                </a:lnTo>
                <a:lnTo>
                  <a:pt x="135" y="262"/>
                </a:lnTo>
                <a:lnTo>
                  <a:pt x="136" y="259"/>
                </a:lnTo>
                <a:lnTo>
                  <a:pt x="140" y="263"/>
                </a:lnTo>
                <a:lnTo>
                  <a:pt x="141" y="261"/>
                </a:lnTo>
                <a:lnTo>
                  <a:pt x="146" y="260"/>
                </a:lnTo>
                <a:lnTo>
                  <a:pt x="150" y="265"/>
                </a:lnTo>
                <a:lnTo>
                  <a:pt x="151" y="263"/>
                </a:lnTo>
                <a:lnTo>
                  <a:pt x="159" y="269"/>
                </a:lnTo>
                <a:lnTo>
                  <a:pt x="158" y="273"/>
                </a:lnTo>
                <a:lnTo>
                  <a:pt x="167" y="276"/>
                </a:lnTo>
                <a:lnTo>
                  <a:pt x="167" y="278"/>
                </a:lnTo>
                <a:lnTo>
                  <a:pt x="172" y="274"/>
                </a:lnTo>
                <a:lnTo>
                  <a:pt x="174" y="278"/>
                </a:lnTo>
                <a:lnTo>
                  <a:pt x="177" y="278"/>
                </a:lnTo>
                <a:lnTo>
                  <a:pt x="178" y="275"/>
                </a:lnTo>
                <a:lnTo>
                  <a:pt x="185" y="279"/>
                </a:lnTo>
                <a:lnTo>
                  <a:pt x="184" y="282"/>
                </a:lnTo>
                <a:lnTo>
                  <a:pt x="187" y="289"/>
                </a:lnTo>
                <a:lnTo>
                  <a:pt x="190" y="289"/>
                </a:lnTo>
                <a:lnTo>
                  <a:pt x="196" y="292"/>
                </a:lnTo>
                <a:lnTo>
                  <a:pt x="198" y="297"/>
                </a:lnTo>
                <a:lnTo>
                  <a:pt x="204" y="301"/>
                </a:lnTo>
                <a:lnTo>
                  <a:pt x="206" y="291"/>
                </a:lnTo>
                <a:lnTo>
                  <a:pt x="213" y="288"/>
                </a:lnTo>
                <a:lnTo>
                  <a:pt x="215" y="290"/>
                </a:lnTo>
                <a:lnTo>
                  <a:pt x="214" y="293"/>
                </a:lnTo>
                <a:lnTo>
                  <a:pt x="216" y="300"/>
                </a:lnTo>
                <a:lnTo>
                  <a:pt x="213" y="301"/>
                </a:lnTo>
                <a:lnTo>
                  <a:pt x="215" y="305"/>
                </a:lnTo>
                <a:lnTo>
                  <a:pt x="219" y="307"/>
                </a:lnTo>
                <a:lnTo>
                  <a:pt x="218" y="308"/>
                </a:lnTo>
                <a:lnTo>
                  <a:pt x="210" y="306"/>
                </a:lnTo>
                <a:lnTo>
                  <a:pt x="213" y="310"/>
                </a:lnTo>
                <a:lnTo>
                  <a:pt x="216" y="311"/>
                </a:lnTo>
                <a:lnTo>
                  <a:pt x="216" y="312"/>
                </a:lnTo>
                <a:lnTo>
                  <a:pt x="214" y="312"/>
                </a:lnTo>
                <a:lnTo>
                  <a:pt x="217" y="315"/>
                </a:lnTo>
                <a:lnTo>
                  <a:pt x="216" y="319"/>
                </a:lnTo>
                <a:lnTo>
                  <a:pt x="224" y="320"/>
                </a:lnTo>
                <a:lnTo>
                  <a:pt x="229" y="319"/>
                </a:lnTo>
                <a:lnTo>
                  <a:pt x="234" y="321"/>
                </a:lnTo>
                <a:lnTo>
                  <a:pt x="236" y="317"/>
                </a:lnTo>
                <a:lnTo>
                  <a:pt x="239" y="321"/>
                </a:lnTo>
                <a:lnTo>
                  <a:pt x="240" y="320"/>
                </a:lnTo>
                <a:lnTo>
                  <a:pt x="243" y="321"/>
                </a:lnTo>
                <a:lnTo>
                  <a:pt x="243" y="319"/>
                </a:lnTo>
                <a:lnTo>
                  <a:pt x="240" y="314"/>
                </a:lnTo>
                <a:lnTo>
                  <a:pt x="243" y="312"/>
                </a:lnTo>
                <a:lnTo>
                  <a:pt x="247" y="310"/>
                </a:lnTo>
                <a:lnTo>
                  <a:pt x="249" y="316"/>
                </a:lnTo>
                <a:lnTo>
                  <a:pt x="253" y="317"/>
                </a:lnTo>
                <a:lnTo>
                  <a:pt x="255" y="312"/>
                </a:lnTo>
                <a:lnTo>
                  <a:pt x="258" y="311"/>
                </a:lnTo>
                <a:lnTo>
                  <a:pt x="256" y="307"/>
                </a:lnTo>
                <a:lnTo>
                  <a:pt x="262" y="307"/>
                </a:lnTo>
                <a:lnTo>
                  <a:pt x="264" y="302"/>
                </a:lnTo>
                <a:lnTo>
                  <a:pt x="256" y="298"/>
                </a:lnTo>
                <a:lnTo>
                  <a:pt x="256" y="294"/>
                </a:lnTo>
                <a:lnTo>
                  <a:pt x="256" y="287"/>
                </a:lnTo>
                <a:lnTo>
                  <a:pt x="253" y="283"/>
                </a:lnTo>
                <a:lnTo>
                  <a:pt x="255" y="281"/>
                </a:lnTo>
                <a:lnTo>
                  <a:pt x="256" y="276"/>
                </a:lnTo>
                <a:lnTo>
                  <a:pt x="265" y="277"/>
                </a:lnTo>
                <a:lnTo>
                  <a:pt x="267" y="276"/>
                </a:lnTo>
                <a:lnTo>
                  <a:pt x="268" y="277"/>
                </a:lnTo>
                <a:lnTo>
                  <a:pt x="275" y="275"/>
                </a:lnTo>
                <a:lnTo>
                  <a:pt x="278" y="264"/>
                </a:lnTo>
                <a:lnTo>
                  <a:pt x="282" y="269"/>
                </a:lnTo>
                <a:lnTo>
                  <a:pt x="285" y="268"/>
                </a:lnTo>
                <a:lnTo>
                  <a:pt x="286" y="269"/>
                </a:lnTo>
                <a:lnTo>
                  <a:pt x="287" y="265"/>
                </a:lnTo>
                <a:lnTo>
                  <a:pt x="286" y="260"/>
                </a:lnTo>
                <a:lnTo>
                  <a:pt x="287" y="258"/>
                </a:lnTo>
                <a:lnTo>
                  <a:pt x="286" y="256"/>
                </a:lnTo>
                <a:lnTo>
                  <a:pt x="286" y="253"/>
                </a:lnTo>
                <a:lnTo>
                  <a:pt x="299" y="258"/>
                </a:lnTo>
                <a:lnTo>
                  <a:pt x="301" y="262"/>
                </a:lnTo>
                <a:lnTo>
                  <a:pt x="301" y="264"/>
                </a:lnTo>
                <a:lnTo>
                  <a:pt x="299" y="264"/>
                </a:lnTo>
                <a:lnTo>
                  <a:pt x="298" y="269"/>
                </a:lnTo>
                <a:lnTo>
                  <a:pt x="307" y="282"/>
                </a:lnTo>
                <a:lnTo>
                  <a:pt x="309" y="288"/>
                </a:lnTo>
                <a:lnTo>
                  <a:pt x="315" y="288"/>
                </a:lnTo>
                <a:lnTo>
                  <a:pt x="316" y="291"/>
                </a:lnTo>
                <a:lnTo>
                  <a:pt x="321" y="290"/>
                </a:lnTo>
                <a:lnTo>
                  <a:pt x="323" y="294"/>
                </a:lnTo>
                <a:lnTo>
                  <a:pt x="330" y="294"/>
                </a:lnTo>
                <a:lnTo>
                  <a:pt x="331" y="286"/>
                </a:lnTo>
                <a:lnTo>
                  <a:pt x="334" y="288"/>
                </a:lnTo>
                <a:lnTo>
                  <a:pt x="338" y="287"/>
                </a:lnTo>
                <a:lnTo>
                  <a:pt x="342" y="286"/>
                </a:lnTo>
                <a:lnTo>
                  <a:pt x="346" y="282"/>
                </a:lnTo>
                <a:lnTo>
                  <a:pt x="349" y="284"/>
                </a:lnTo>
                <a:lnTo>
                  <a:pt x="348" y="286"/>
                </a:lnTo>
                <a:lnTo>
                  <a:pt x="351" y="286"/>
                </a:lnTo>
                <a:lnTo>
                  <a:pt x="351" y="288"/>
                </a:lnTo>
                <a:lnTo>
                  <a:pt x="354" y="290"/>
                </a:lnTo>
                <a:lnTo>
                  <a:pt x="354" y="289"/>
                </a:lnTo>
                <a:lnTo>
                  <a:pt x="356" y="288"/>
                </a:lnTo>
                <a:lnTo>
                  <a:pt x="357" y="298"/>
                </a:lnTo>
                <a:lnTo>
                  <a:pt x="360" y="298"/>
                </a:lnTo>
                <a:lnTo>
                  <a:pt x="359" y="294"/>
                </a:lnTo>
                <a:lnTo>
                  <a:pt x="362" y="292"/>
                </a:lnTo>
                <a:lnTo>
                  <a:pt x="364" y="296"/>
                </a:lnTo>
                <a:lnTo>
                  <a:pt x="365" y="294"/>
                </a:lnTo>
                <a:lnTo>
                  <a:pt x="369" y="293"/>
                </a:lnTo>
                <a:lnTo>
                  <a:pt x="394" y="292"/>
                </a:lnTo>
                <a:lnTo>
                  <a:pt x="394" y="290"/>
                </a:lnTo>
                <a:lnTo>
                  <a:pt x="391" y="283"/>
                </a:lnTo>
                <a:lnTo>
                  <a:pt x="392" y="278"/>
                </a:lnTo>
                <a:lnTo>
                  <a:pt x="390" y="278"/>
                </a:lnTo>
                <a:lnTo>
                  <a:pt x="386" y="270"/>
                </a:lnTo>
                <a:lnTo>
                  <a:pt x="382" y="268"/>
                </a:lnTo>
                <a:lnTo>
                  <a:pt x="382" y="263"/>
                </a:lnTo>
                <a:lnTo>
                  <a:pt x="379" y="258"/>
                </a:lnTo>
                <a:lnTo>
                  <a:pt x="377" y="253"/>
                </a:lnTo>
                <a:lnTo>
                  <a:pt x="369" y="250"/>
                </a:lnTo>
                <a:lnTo>
                  <a:pt x="369" y="248"/>
                </a:lnTo>
                <a:lnTo>
                  <a:pt x="376" y="251"/>
                </a:lnTo>
                <a:lnTo>
                  <a:pt x="366" y="238"/>
                </a:lnTo>
                <a:lnTo>
                  <a:pt x="369" y="237"/>
                </a:lnTo>
                <a:lnTo>
                  <a:pt x="372" y="232"/>
                </a:lnTo>
                <a:lnTo>
                  <a:pt x="364" y="229"/>
                </a:lnTo>
                <a:lnTo>
                  <a:pt x="357" y="223"/>
                </a:lnTo>
                <a:lnTo>
                  <a:pt x="369" y="207"/>
                </a:lnTo>
                <a:lnTo>
                  <a:pt x="368" y="203"/>
                </a:lnTo>
                <a:lnTo>
                  <a:pt x="377" y="192"/>
                </a:lnTo>
                <a:lnTo>
                  <a:pt x="384" y="188"/>
                </a:lnTo>
                <a:lnTo>
                  <a:pt x="376" y="182"/>
                </a:lnTo>
                <a:lnTo>
                  <a:pt x="375" y="176"/>
                </a:lnTo>
                <a:lnTo>
                  <a:pt x="372" y="168"/>
                </a:lnTo>
                <a:lnTo>
                  <a:pt x="361" y="160"/>
                </a:lnTo>
                <a:lnTo>
                  <a:pt x="361" y="159"/>
                </a:lnTo>
                <a:lnTo>
                  <a:pt x="368" y="150"/>
                </a:lnTo>
                <a:lnTo>
                  <a:pt x="377" y="144"/>
                </a:lnTo>
                <a:lnTo>
                  <a:pt x="369" y="137"/>
                </a:lnTo>
                <a:lnTo>
                  <a:pt x="367" y="113"/>
                </a:lnTo>
                <a:lnTo>
                  <a:pt x="364" y="111"/>
                </a:lnTo>
                <a:lnTo>
                  <a:pt x="366" y="106"/>
                </a:lnTo>
                <a:lnTo>
                  <a:pt x="369" y="98"/>
                </a:lnTo>
                <a:lnTo>
                  <a:pt x="368" y="94"/>
                </a:lnTo>
                <a:lnTo>
                  <a:pt x="371" y="81"/>
                </a:lnTo>
                <a:lnTo>
                  <a:pt x="366" y="76"/>
                </a:lnTo>
                <a:lnTo>
                  <a:pt x="366" y="72"/>
                </a:lnTo>
                <a:lnTo>
                  <a:pt x="376" y="59"/>
                </a:lnTo>
                <a:lnTo>
                  <a:pt x="380" y="51"/>
                </a:lnTo>
                <a:lnTo>
                  <a:pt x="377" y="41"/>
                </a:lnTo>
                <a:lnTo>
                  <a:pt x="362" y="29"/>
                </a:lnTo>
                <a:lnTo>
                  <a:pt x="358" y="22"/>
                </a:lnTo>
                <a:lnTo>
                  <a:pt x="358" y="15"/>
                </a:lnTo>
                <a:lnTo>
                  <a:pt x="359" y="0"/>
                </a:lnTo>
                <a:lnTo>
                  <a:pt x="371" y="1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0352144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Object 123"/>
          <p:cNvGraphicFramePr>
            <a:graphicFrameLocks/>
          </p:cNvGraphicFramePr>
          <p:nvPr/>
        </p:nvGraphicFramePr>
        <p:xfrm>
          <a:off x="5206197" y="1977394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57558" y="653725"/>
            <a:ext cx="50964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altLang="cs-CZ" sz="1400" dirty="0"/>
              <a:t>Zdroj: </a:t>
            </a:r>
            <a:r>
              <a:rPr lang="cs-CZ" altLang="cs-CZ" sz="1400" baseline="30000" dirty="0"/>
              <a:t>1 </a:t>
            </a:r>
            <a:r>
              <a:rPr lang="cs-CZ" altLang="cs-CZ" sz="1400" dirty="0"/>
              <a:t>Národní onkologický registr, ÚZIS ČR; </a:t>
            </a:r>
            <a:r>
              <a:rPr lang="cs-CZ" altLang="cs-CZ" sz="1400" baseline="30000" dirty="0"/>
              <a:t>2 </a:t>
            </a:r>
            <a:r>
              <a:rPr lang="cs-CZ" altLang="cs-CZ" sz="1400" dirty="0"/>
              <a:t>Český statistický úřad</a:t>
            </a:r>
          </a:p>
        </p:txBody>
      </p:sp>
      <p:sp>
        <p:nvSpPr>
          <p:cNvPr id="86" name="TextovéPole 85"/>
          <p:cNvSpPr txBox="1"/>
          <p:nvPr/>
        </p:nvSpPr>
        <p:spPr>
          <a:xfrm>
            <a:off x="9261759" y="2709607"/>
            <a:ext cx="2817668" cy="189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>Incidence kolorektálního karcinomu se stabilizovala a současně dochází k setrvalému snižování mortality.</a:t>
            </a:r>
          </a:p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/>
            </a:r>
            <a:br>
              <a:rPr lang="cs-CZ" sz="1400" dirty="0">
                <a:cs typeface="Arial" pitchFamily="34" charset="0"/>
              </a:rPr>
            </a:br>
            <a:r>
              <a:rPr lang="cs-CZ" sz="1400" dirty="0">
                <a:cs typeface="Arial" pitchFamily="34" charset="0"/>
              </a:rPr>
              <a:t>V ČR bylo v poslední dekádě sledováno snížení mortality téměř o </a:t>
            </a:r>
            <a:r>
              <a:rPr lang="cs-CZ" sz="1600" b="1" dirty="0"/>
              <a:t>22 %</a:t>
            </a:r>
            <a:r>
              <a:rPr lang="cs-CZ" sz="1600" b="1" dirty="0">
                <a:cs typeface="Arial" pitchFamily="34" charset="0"/>
              </a:rPr>
              <a:t> </a:t>
            </a:r>
            <a:r>
              <a:rPr lang="cs-CZ" sz="1400" dirty="0">
                <a:cs typeface="Arial" pitchFamily="34" charset="0"/>
              </a:rPr>
              <a:t>a v Královéhradeckém kraji téměř o </a:t>
            </a:r>
            <a:r>
              <a:rPr lang="cs-CZ" sz="1600" b="1" dirty="0"/>
              <a:t>16 %</a:t>
            </a:r>
            <a:r>
              <a:rPr lang="cs-CZ" sz="1400" dirty="0">
                <a:cs typeface="Arial" pitchFamily="34" charset="0"/>
              </a:rPr>
              <a:t>.</a:t>
            </a:r>
          </a:p>
        </p:txBody>
      </p:sp>
      <p:sp>
        <p:nvSpPr>
          <p:cNvPr id="34" name="Rectangle 35"/>
          <p:cNvSpPr>
            <a:spLocks noChangeArrowheads="1"/>
          </p:cNvSpPr>
          <p:nvPr/>
        </p:nvSpPr>
        <p:spPr bwMode="auto">
          <a:xfrm>
            <a:off x="3280081" y="5614199"/>
            <a:ext cx="2808312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000" b="1" kern="0" dirty="0">
                <a:cs typeface="Arial" charset="0"/>
              </a:rPr>
              <a:t>%: trend růstu mezi roky 2006–2016</a:t>
            </a:r>
            <a:endParaRPr lang="en-US" sz="1000" b="1" kern="0" dirty="0">
              <a:cs typeface="Arial" charset="0"/>
            </a:endParaRPr>
          </a:p>
        </p:txBody>
      </p:sp>
      <p:sp>
        <p:nvSpPr>
          <p:cNvPr id="48" name="Text Box 66"/>
          <p:cNvSpPr txBox="1">
            <a:spLocks noChangeArrowheads="1"/>
          </p:cNvSpPr>
          <p:nvPr/>
        </p:nvSpPr>
        <p:spPr bwMode="auto">
          <a:xfrm rot="16200000">
            <a:off x="-1068607" y="3579688"/>
            <a:ext cx="29312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0" lang="cs-CZ" altLang="cs-CZ" sz="1200" b="1" dirty="0">
                <a:latin typeface="+mn-lt"/>
              </a:rPr>
              <a:t>Po</a:t>
            </a:r>
            <a:r>
              <a:rPr lang="cs-CZ" altLang="cs-CZ" sz="1200" b="1" dirty="0">
                <a:latin typeface="+mn-lt"/>
              </a:rPr>
              <a:t>čet na 100 000 obyvatel</a:t>
            </a:r>
            <a:endParaRPr kumimoji="0" lang="cs-CZ" altLang="cs-CZ" sz="1200" b="1" dirty="0">
              <a:latin typeface="+mn-lt"/>
            </a:endParaRPr>
          </a:p>
        </p:txBody>
      </p:sp>
      <p:sp>
        <p:nvSpPr>
          <p:cNvPr id="53" name="Text Box 30"/>
          <p:cNvSpPr txBox="1">
            <a:spLocks noChangeArrowheads="1"/>
          </p:cNvSpPr>
          <p:nvPr/>
        </p:nvSpPr>
        <p:spPr bwMode="auto">
          <a:xfrm>
            <a:off x="8735635" y="5078239"/>
            <a:ext cx="4256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latin typeface="+mn-lt"/>
              </a:rPr>
              <a:t>Rok</a:t>
            </a:r>
            <a:endParaRPr kumimoji="0" lang="en-GB" altLang="cs-CZ" sz="1200" b="1" dirty="0">
              <a:latin typeface="+mn-lt"/>
            </a:endParaRPr>
          </a:p>
        </p:txBody>
      </p:sp>
      <p:graphicFrame>
        <p:nvGraphicFramePr>
          <p:cNvPr id="25" name="Object 123"/>
          <p:cNvGraphicFramePr>
            <a:graphicFrameLocks/>
          </p:cNvGraphicFramePr>
          <p:nvPr/>
        </p:nvGraphicFramePr>
        <p:xfrm>
          <a:off x="636985" y="2021426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TextovéPole 7"/>
          <p:cNvSpPr txBox="1">
            <a:spLocks noChangeArrowheads="1"/>
          </p:cNvSpPr>
          <p:nvPr/>
        </p:nvSpPr>
        <p:spPr bwMode="auto">
          <a:xfrm>
            <a:off x="4158005" y="2784767"/>
            <a:ext cx="51501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-2,8 %</a:t>
            </a:r>
          </a:p>
        </p:txBody>
      </p:sp>
      <p:sp>
        <p:nvSpPr>
          <p:cNvPr id="27" name="TextovéPole 7"/>
          <p:cNvSpPr txBox="1">
            <a:spLocks noChangeArrowheads="1"/>
          </p:cNvSpPr>
          <p:nvPr/>
        </p:nvSpPr>
        <p:spPr bwMode="auto">
          <a:xfrm>
            <a:off x="4132605" y="2615240"/>
            <a:ext cx="5086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DA2B46"/>
                </a:solidFill>
                <a:latin typeface="+mn-lt"/>
              </a:rPr>
              <a:t>+4,8 %</a:t>
            </a:r>
          </a:p>
        </p:txBody>
      </p:sp>
      <p:grpSp>
        <p:nvGrpSpPr>
          <p:cNvPr id="28" name="Skupina 27"/>
          <p:cNvGrpSpPr/>
          <p:nvPr/>
        </p:nvGrpSpPr>
        <p:grpSpPr>
          <a:xfrm>
            <a:off x="3631163" y="5957016"/>
            <a:ext cx="287338" cy="72000"/>
            <a:chOff x="6212411" y="2060825"/>
            <a:chExt cx="287338" cy="72000"/>
          </a:xfrm>
          <a:solidFill>
            <a:srgbClr val="DA2B46"/>
          </a:solidFill>
        </p:grpSpPr>
        <p:cxnSp>
          <p:nvCxnSpPr>
            <p:cNvPr id="29" name="Straight Connector 35"/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grpFill/>
            <a:ln w="19050">
              <a:solidFill>
                <a:srgbClr val="DA2B4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Oval 22"/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grpFill/>
            <a:ln w="9525">
              <a:solidFill>
                <a:srgbClr val="DA2B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  <p:cxnSp>
        <p:nvCxnSpPr>
          <p:cNvPr id="31" name="Straight Connector 70"/>
          <p:cNvCxnSpPr/>
          <p:nvPr/>
        </p:nvCxnSpPr>
        <p:spPr>
          <a:xfrm>
            <a:off x="3631163" y="6182603"/>
            <a:ext cx="288000" cy="0"/>
          </a:xfrm>
          <a:prstGeom prst="line">
            <a:avLst/>
          </a:prstGeom>
          <a:ln w="9525">
            <a:solidFill>
              <a:srgbClr val="004E8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ovéPole 7"/>
          <p:cNvSpPr txBox="1">
            <a:spLocks noChangeArrowheads="1"/>
          </p:cNvSpPr>
          <p:nvPr/>
        </p:nvSpPr>
        <p:spPr bwMode="auto">
          <a:xfrm>
            <a:off x="4033970" y="5877473"/>
            <a:ext cx="18432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Královéhradecký kraj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Česká republika</a:t>
            </a:r>
          </a:p>
        </p:txBody>
      </p:sp>
      <p:sp>
        <p:nvSpPr>
          <p:cNvPr id="39" name="TextovéPole 7"/>
          <p:cNvSpPr txBox="1">
            <a:spLocks noChangeArrowheads="1"/>
          </p:cNvSpPr>
          <p:nvPr/>
        </p:nvSpPr>
        <p:spPr bwMode="auto">
          <a:xfrm>
            <a:off x="8684405" y="3080899"/>
            <a:ext cx="5288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-21,9 %</a:t>
            </a:r>
          </a:p>
        </p:txBody>
      </p:sp>
      <p:sp>
        <p:nvSpPr>
          <p:cNvPr id="40" name="TextovéPole 7"/>
          <p:cNvSpPr txBox="1">
            <a:spLocks noChangeArrowheads="1"/>
          </p:cNvSpPr>
          <p:nvPr/>
        </p:nvSpPr>
        <p:spPr bwMode="auto">
          <a:xfrm>
            <a:off x="8676900" y="3254862"/>
            <a:ext cx="5848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DA2B46"/>
                </a:solidFill>
                <a:latin typeface="+mn-lt"/>
              </a:rPr>
              <a:t>-15,8 %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2590" y="160257"/>
            <a:ext cx="11008217" cy="631595"/>
          </a:xfrm>
        </p:spPr>
        <p:txBody>
          <a:bodyPr>
            <a:noAutofit/>
          </a:bodyPr>
          <a:lstStyle/>
          <a:p>
            <a:r>
              <a:rPr lang="en-US" sz="2400" dirty="0" err="1"/>
              <a:t>Epidemiologické</a:t>
            </a:r>
            <a:r>
              <a:rPr lang="en-US" sz="2400" dirty="0"/>
              <a:t> trendy incidence a mortality </a:t>
            </a:r>
            <a:r>
              <a:rPr lang="en-US" sz="2400" dirty="0" err="1"/>
              <a:t>kolorektálního</a:t>
            </a:r>
            <a:r>
              <a:rPr lang="en-US" sz="2400" dirty="0"/>
              <a:t> </a:t>
            </a:r>
            <a:r>
              <a:rPr lang="en-US" sz="2400" dirty="0" err="1"/>
              <a:t>karcinomu</a:t>
            </a:r>
            <a:endParaRPr lang="en-US" sz="2400" dirty="0"/>
          </a:p>
        </p:txBody>
      </p:sp>
      <p:sp>
        <p:nvSpPr>
          <p:cNvPr id="21" name="Text Box 65">
            <a:extLst>
              <a:ext uri="{FF2B5EF4-FFF2-40B4-BE49-F238E27FC236}">
                <a16:creationId xmlns:a16="http://schemas.microsoft.com/office/drawing/2014/main" id="{710CA308-1C86-477E-A7A9-CF3FD339F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9704" y="1734578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cs-CZ" altLang="cs-CZ" sz="1600" b="1" dirty="0">
                <a:latin typeface="+mn-lt"/>
                <a:cs typeface="Arial" panose="020B0604020202020204" pitchFamily="34" charset="0"/>
              </a:rPr>
              <a:t>Incidence</a:t>
            </a:r>
            <a:r>
              <a:rPr lang="cs-CZ" altLang="cs-CZ" sz="1600" b="1" baseline="30000" dirty="0">
                <a:cs typeface="Arial" panose="020B0604020202020204" pitchFamily="34" charset="0"/>
              </a:rPr>
              <a:t>1</a:t>
            </a:r>
            <a:endParaRPr lang="cs-CZ" altLang="cs-CZ" sz="1600" b="1" dirty="0">
              <a:cs typeface="Arial" panose="020B0604020202020204" pitchFamily="34" charset="0"/>
            </a:endParaRPr>
          </a:p>
        </p:txBody>
      </p:sp>
      <p:sp>
        <p:nvSpPr>
          <p:cNvPr id="22" name="Text Box 65">
            <a:extLst>
              <a:ext uri="{FF2B5EF4-FFF2-40B4-BE49-F238E27FC236}">
                <a16:creationId xmlns:a16="http://schemas.microsoft.com/office/drawing/2014/main" id="{F3188D06-F9FA-45F3-AE8B-091A37907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6013" y="1734943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sk-SK" altLang="cs-CZ" sz="1600" b="1" dirty="0">
                <a:latin typeface="+mn-lt"/>
                <a:cs typeface="Arial" panose="020B0604020202020204" pitchFamily="34" charset="0"/>
              </a:rPr>
              <a:t>Mortalita</a:t>
            </a:r>
            <a:r>
              <a:rPr lang="sk-SK" altLang="cs-CZ" sz="1600" b="1" baseline="30000" dirty="0">
                <a:cs typeface="Arial" panose="020B0604020202020204" pitchFamily="34" charset="0"/>
              </a:rPr>
              <a:t>1,2</a:t>
            </a:r>
            <a:endParaRPr kumimoji="0" lang="cs-CZ" altLang="cs-CZ" sz="1600" b="1" dirty="0">
              <a:latin typeface="+mn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333705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/>
        </p:nvSpPr>
        <p:spPr>
          <a:xfrm>
            <a:off x="563097" y="6273579"/>
            <a:ext cx="11628903" cy="592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257558" y="653725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alt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Národní onkologický registr ČR</a:t>
            </a:r>
          </a:p>
        </p:txBody>
      </p:sp>
      <p:sp>
        <p:nvSpPr>
          <p:cNvPr id="52" name="Rectangle 70">
            <a:extLst>
              <a:ext uri="{FF2B5EF4-FFF2-40B4-BE49-F238E27FC236}">
                <a16:creationId xmlns:a16="http://schemas.microsoft.com/office/drawing/2014/main" id="{A7A4B897-D929-49E2-8F3C-65BEE2CAA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5073" y="3783313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2. vyd.</a:t>
            </a:r>
          </a:p>
        </p:txBody>
      </p:sp>
      <p:sp>
        <p:nvSpPr>
          <p:cNvPr id="53" name="Rectangle 71">
            <a:extLst>
              <a:ext uri="{FF2B5EF4-FFF2-40B4-BE49-F238E27FC236}">
                <a16:creationId xmlns:a16="http://schemas.microsoft.com/office/drawing/2014/main" id="{6966E6FB-EE7D-4E99-A67A-CB39C1215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4826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3. vyd.</a:t>
            </a:r>
          </a:p>
        </p:txBody>
      </p:sp>
      <p:sp>
        <p:nvSpPr>
          <p:cNvPr id="54" name="Rectangle 72">
            <a:extLst>
              <a:ext uri="{FF2B5EF4-FFF2-40B4-BE49-F238E27FC236}">
                <a16:creationId xmlns:a16="http://schemas.microsoft.com/office/drawing/2014/main" id="{DC75CAEF-AEE7-42C5-8AF6-1232A3C64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419" y="3766660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4. vyd.</a:t>
            </a:r>
          </a:p>
        </p:txBody>
      </p:sp>
      <p:sp>
        <p:nvSpPr>
          <p:cNvPr id="55" name="Rectangle 73">
            <a:extLst>
              <a:ext uri="{FF2B5EF4-FFF2-40B4-BE49-F238E27FC236}">
                <a16:creationId xmlns:a16="http://schemas.microsoft.com/office/drawing/2014/main" id="{EBC3D292-9ED5-4D9E-A089-7E8ABCCF9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3155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5. vyd.</a:t>
            </a:r>
          </a:p>
        </p:txBody>
      </p:sp>
      <p:sp>
        <p:nvSpPr>
          <p:cNvPr id="56" name="Rectangle 74">
            <a:extLst>
              <a:ext uri="{FF2B5EF4-FFF2-40B4-BE49-F238E27FC236}">
                <a16:creationId xmlns:a16="http://schemas.microsoft.com/office/drawing/2014/main" id="{95888109-B59D-4DED-9F98-728DA329B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0787" y="3765655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6. vyd.</a:t>
            </a:r>
          </a:p>
        </p:txBody>
      </p:sp>
      <p:sp>
        <p:nvSpPr>
          <p:cNvPr id="57" name="Rectangle 71">
            <a:extLst>
              <a:ext uri="{FF2B5EF4-FFF2-40B4-BE49-F238E27FC236}">
                <a16:creationId xmlns:a16="http://schemas.microsoft.com/office/drawing/2014/main" id="{0D9C3211-6322-405A-AA07-03AA1BF63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699" y="3765656"/>
            <a:ext cx="5762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7. vyd.</a:t>
            </a:r>
          </a:p>
        </p:txBody>
      </p:sp>
      <p:sp>
        <p:nvSpPr>
          <p:cNvPr id="58" name="Line 69">
            <a:extLst>
              <a:ext uri="{FF2B5EF4-FFF2-40B4-BE49-F238E27FC236}">
                <a16:creationId xmlns:a16="http://schemas.microsoft.com/office/drawing/2014/main" id="{B3B6E95B-3C29-4ED2-9F15-DC2E60EC9F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6838" y="3895958"/>
            <a:ext cx="9578" cy="1982211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Line 66">
            <a:extLst>
              <a:ext uri="{FF2B5EF4-FFF2-40B4-BE49-F238E27FC236}">
                <a16:creationId xmlns:a16="http://schemas.microsoft.com/office/drawing/2014/main" id="{21F529F3-09D1-48D1-882F-04A7C03FA6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072" y="3895957"/>
            <a:ext cx="4286" cy="198221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Line 69">
            <a:extLst>
              <a:ext uri="{FF2B5EF4-FFF2-40B4-BE49-F238E27FC236}">
                <a16:creationId xmlns:a16="http://schemas.microsoft.com/office/drawing/2014/main" id="{FD554835-69A1-427E-937C-D051B4E69F6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26380" y="3913615"/>
            <a:ext cx="13304" cy="1964554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Line 67">
            <a:extLst>
              <a:ext uri="{FF2B5EF4-FFF2-40B4-BE49-F238E27FC236}">
                <a16:creationId xmlns:a16="http://schemas.microsoft.com/office/drawing/2014/main" id="{8C2C1F08-5D89-4BEA-8127-03112A89B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5985" y="3889974"/>
            <a:ext cx="7212" cy="223208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Line 67">
            <a:extLst>
              <a:ext uri="{FF2B5EF4-FFF2-40B4-BE49-F238E27FC236}">
                <a16:creationId xmlns:a16="http://schemas.microsoft.com/office/drawing/2014/main" id="{26FDB4EB-3179-4445-A4DF-47FCB1053D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8359" y="3885589"/>
            <a:ext cx="14765" cy="2066816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4" name="Object 63">
            <a:extLst>
              <a:ext uri="{FF2B5EF4-FFF2-40B4-BE49-F238E27FC236}">
                <a16:creationId xmlns:a16="http://schemas.microsoft.com/office/drawing/2014/main" id="{E8CC30DA-B92A-4EF8-B7D3-7609F74AEF8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07254" y="3971537"/>
          <a:ext cx="5388746" cy="2383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5" name="Rectangle 40">
            <a:extLst>
              <a:ext uri="{FF2B5EF4-FFF2-40B4-BE49-F238E27FC236}">
                <a16:creationId xmlns:a16="http://schemas.microsoft.com/office/drawing/2014/main" id="{338EF128-B028-42EB-8D95-2EB3844D6A9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09702" y="4731337"/>
            <a:ext cx="1424968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dělení do stadií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není definováno</a:t>
            </a:r>
            <a:endParaRPr kumimoji="0" lang="en-GB" altLang="cs-CZ" sz="1200" b="0" i="0" strike="noStrike" kern="1200" cap="none" spc="0" normalizeH="0" baseline="0" noProof="0" dirty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TextovéPole 68">
            <a:extLst>
              <a:ext uri="{FF2B5EF4-FFF2-40B4-BE49-F238E27FC236}">
                <a16:creationId xmlns:a16="http://schemas.microsoft.com/office/drawing/2014/main" id="{0E1ACF76-C925-41CA-8A53-791D9FBC54D5}"/>
              </a:ext>
            </a:extLst>
          </p:cNvPr>
          <p:cNvSpPr txBox="1"/>
          <p:nvPr/>
        </p:nvSpPr>
        <p:spPr>
          <a:xfrm rot="16200000">
            <a:off x="-62286" y="4630587"/>
            <a:ext cx="16305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Zastoupení stadií</a:t>
            </a:r>
          </a:p>
        </p:txBody>
      </p:sp>
      <p:sp>
        <p:nvSpPr>
          <p:cNvPr id="72" name="Rectangle 17">
            <a:extLst>
              <a:ext uri="{FF2B5EF4-FFF2-40B4-BE49-F238E27FC236}">
                <a16:creationId xmlns:a16="http://schemas.microsoft.com/office/drawing/2014/main" id="{12ED9AE6-D7CA-4C2F-8A47-ED7E7FA8A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350" y="6454927"/>
            <a:ext cx="18002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Stadium:</a:t>
            </a:r>
            <a:endParaRPr kumimoji="0" lang="en-GB" alt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73" name="Rectangle 18">
            <a:extLst>
              <a:ext uri="{FF2B5EF4-FFF2-40B4-BE49-F238E27FC236}">
                <a16:creationId xmlns:a16="http://schemas.microsoft.com/office/drawing/2014/main" id="{41A10C18-586E-4ABC-B6BD-CFBBE67F0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035" y="6508168"/>
            <a:ext cx="107950" cy="107950"/>
          </a:xfrm>
          <a:prstGeom prst="rect">
            <a:avLst/>
          </a:prstGeom>
          <a:solidFill>
            <a:srgbClr val="8CC84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Rectangle 19">
            <a:extLst>
              <a:ext uri="{FF2B5EF4-FFF2-40B4-BE49-F238E27FC236}">
                <a16:creationId xmlns:a16="http://schemas.microsoft.com/office/drawing/2014/main" id="{AEE216C8-7D4C-4A50-B837-7884844D2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2397" y="6508168"/>
            <a:ext cx="107950" cy="107950"/>
          </a:xfrm>
          <a:prstGeom prst="rect">
            <a:avLst/>
          </a:prstGeom>
          <a:solidFill>
            <a:srgbClr val="FFCC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Rectangle 20">
            <a:extLst>
              <a:ext uri="{FF2B5EF4-FFF2-40B4-BE49-F238E27FC236}">
                <a16:creationId xmlns:a16="http://schemas.microsoft.com/office/drawing/2014/main" id="{89248746-B287-499A-B9BB-C519122EC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3260" y="6508168"/>
            <a:ext cx="107950" cy="107950"/>
          </a:xfrm>
          <a:prstGeom prst="rect">
            <a:avLst/>
          </a:prstGeom>
          <a:solidFill>
            <a:srgbClr val="037BC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Rectangle 21">
            <a:extLst>
              <a:ext uri="{FF2B5EF4-FFF2-40B4-BE49-F238E27FC236}">
                <a16:creationId xmlns:a16="http://schemas.microsoft.com/office/drawing/2014/main" id="{C49A85A4-078E-4FA7-9F0A-340C66745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0768" y="6508474"/>
            <a:ext cx="107950" cy="107950"/>
          </a:xfrm>
          <a:prstGeom prst="rect">
            <a:avLst/>
          </a:prstGeom>
          <a:solidFill>
            <a:srgbClr val="C8C8C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Rectangle 22">
            <a:extLst>
              <a:ext uri="{FF2B5EF4-FFF2-40B4-BE49-F238E27FC236}">
                <a16:creationId xmlns:a16="http://schemas.microsoft.com/office/drawing/2014/main" id="{207A3BEB-8200-4487-8047-37B7FA61E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760" y="6508168"/>
            <a:ext cx="107950" cy="107950"/>
          </a:xfrm>
          <a:prstGeom prst="rect">
            <a:avLst/>
          </a:prstGeom>
          <a:solidFill>
            <a:srgbClr val="DA212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Rectangle 27">
            <a:extLst>
              <a:ext uri="{FF2B5EF4-FFF2-40B4-BE49-F238E27FC236}">
                <a16:creationId xmlns:a16="http://schemas.microsoft.com/office/drawing/2014/main" id="{03B8B1BA-9599-401D-97F5-D523219C9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230" y="6468787"/>
            <a:ext cx="8636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eznámo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79" name="Rectangle 28">
            <a:extLst>
              <a:ext uri="{FF2B5EF4-FFF2-40B4-BE49-F238E27FC236}">
                <a16:creationId xmlns:a16="http://schemas.microsoft.com/office/drawing/2014/main" id="{72EFB98B-ADDA-4F7B-A8A5-868D667A4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671" y="6514427"/>
            <a:ext cx="107950" cy="107950"/>
          </a:xfrm>
          <a:prstGeom prst="rect">
            <a:avLst/>
          </a:prstGeom>
          <a:solidFill>
            <a:srgbClr val="7F0506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1903794C-1A80-4144-9602-32D41C1D6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4134" y="6474740"/>
            <a:ext cx="94456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euvedeno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1" name="TextovéPole 41">
            <a:extLst>
              <a:ext uri="{FF2B5EF4-FFF2-40B4-BE49-F238E27FC236}">
                <a16:creationId xmlns:a16="http://schemas.microsoft.com/office/drawing/2014/main" id="{E03060A4-4A00-4B97-972B-539FE66FC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4697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82" name="TextovéPole 42">
            <a:extLst>
              <a:ext uri="{FF2B5EF4-FFF2-40B4-BE49-F238E27FC236}">
                <a16:creationId xmlns:a16="http://schemas.microsoft.com/office/drawing/2014/main" id="{6444A725-5938-4959-B44C-4960529CBA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5060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83" name="TextovéPole 43">
            <a:extLst>
              <a:ext uri="{FF2B5EF4-FFF2-40B4-BE49-F238E27FC236}">
                <a16:creationId xmlns:a16="http://schemas.microsoft.com/office/drawing/2014/main" id="{2BCB11C8-CFF9-4CE9-AE63-0E56DAD16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5422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84" name="TextovéPole 44">
            <a:extLst>
              <a:ext uri="{FF2B5EF4-FFF2-40B4-BE49-F238E27FC236}">
                <a16:creationId xmlns:a16="http://schemas.microsoft.com/office/drawing/2014/main" id="{385216DB-8967-440A-A6A8-B4AEB57D8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5785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85" name="TextovéPole 84">
            <a:extLst>
              <a:ext uri="{FF2B5EF4-FFF2-40B4-BE49-F238E27FC236}">
                <a16:creationId xmlns:a16="http://schemas.microsoft.com/office/drawing/2014/main" id="{655D919A-2610-4FD0-A116-FE2E8A7AF8BA}"/>
              </a:ext>
            </a:extLst>
          </p:cNvPr>
          <p:cNvSpPr txBox="1"/>
          <p:nvPr/>
        </p:nvSpPr>
        <p:spPr>
          <a:xfrm>
            <a:off x="6049926" y="5798516"/>
            <a:ext cx="9939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 err="1"/>
              <a:t>Vývoj</a:t>
            </a:r>
            <a:r>
              <a:rPr lang="en-US" sz="2800" dirty="0"/>
              <a:t> </a:t>
            </a:r>
            <a:r>
              <a:rPr lang="en-US" sz="2800" dirty="0" err="1"/>
              <a:t>rozdělení</a:t>
            </a:r>
            <a:r>
              <a:rPr lang="en-US" sz="2800" dirty="0"/>
              <a:t> </a:t>
            </a:r>
            <a:r>
              <a:rPr lang="en-US" sz="2800" dirty="0" err="1"/>
              <a:t>stadií</a:t>
            </a:r>
            <a:r>
              <a:rPr lang="en-US" sz="2800" dirty="0"/>
              <a:t> </a:t>
            </a:r>
            <a:r>
              <a:rPr lang="en-US" sz="2800" dirty="0" err="1"/>
              <a:t>nově</a:t>
            </a:r>
            <a:r>
              <a:rPr lang="en-US" sz="2800" dirty="0"/>
              <a:t> </a:t>
            </a:r>
            <a:r>
              <a:rPr lang="en-US" sz="2800" dirty="0" err="1"/>
              <a:t>diagnostikovaných</a:t>
            </a:r>
            <a:r>
              <a:rPr lang="en-US" sz="2800" dirty="0"/>
              <a:t> </a:t>
            </a:r>
            <a:r>
              <a:rPr lang="en-US" sz="2800" dirty="0" err="1"/>
              <a:t>zhoubných</a:t>
            </a:r>
            <a:r>
              <a:rPr lang="en-US" sz="2800" dirty="0"/>
              <a:t> </a:t>
            </a:r>
            <a:r>
              <a:rPr lang="en-US" sz="2800" dirty="0" err="1"/>
              <a:t>nádorů</a:t>
            </a:r>
            <a:endParaRPr lang="en-US" sz="2800" dirty="0"/>
          </a:p>
        </p:txBody>
      </p:sp>
      <p:graphicFrame>
        <p:nvGraphicFramePr>
          <p:cNvPr id="47" name="Group 107">
            <a:extLst>
              <a:ext uri="{FF2B5EF4-FFF2-40B4-BE49-F238E27FC236}">
                <a16:creationId xmlns:a16="http://schemas.microsoft.com/office/drawing/2014/main" id="{603A0CFD-EB23-4F1D-AC32-64A7712C0244}"/>
              </a:ext>
            </a:extLst>
          </p:cNvPr>
          <p:cNvGraphicFramePr>
            <a:graphicFrameLocks noGrp="1"/>
          </p:cNvGraphicFramePr>
          <p:nvPr/>
        </p:nvGraphicFramePr>
        <p:xfrm>
          <a:off x="1475073" y="1214014"/>
          <a:ext cx="4444829" cy="1593290"/>
        </p:xfrm>
        <a:graphic>
          <a:graphicData uri="http://schemas.openxmlformats.org/drawingml/2006/table">
            <a:tbl>
              <a:tblPr/>
              <a:tblGrid>
                <a:gridCol w="27230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73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443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1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Zastoupení stádií kolorektálního karcinomu v období 2012–2016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6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cs-CZ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latin typeface="+mn-lt"/>
                        </a:rPr>
                        <a:t>HKK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latin typeface="+mn-lt"/>
                        </a:rPr>
                        <a:t>ČR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980528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1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23,3 %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24,2 %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723486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2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22,2 %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23,5 %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350617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3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27,0 %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24,7 %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89318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4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20,8 %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18,8 %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Neznámo – objektivní příčiny 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5,6 %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6,4 %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Neuvedeno – neúplný záznam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1,1 %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2,4 %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TextovéPole 40">
            <a:extLst>
              <a:ext uri="{FF2B5EF4-FFF2-40B4-BE49-F238E27FC236}">
                <a16:creationId xmlns:a16="http://schemas.microsoft.com/office/drawing/2014/main" id="{B7581B72-1134-4BEE-A194-3EAC534A1BCE}"/>
              </a:ext>
            </a:extLst>
          </p:cNvPr>
          <p:cNvSpPr txBox="1"/>
          <p:nvPr/>
        </p:nvSpPr>
        <p:spPr>
          <a:xfrm>
            <a:off x="7381226" y="2947940"/>
            <a:ext cx="399564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Zastoupení jednotlivých stádií v Královéhradeckém kraji je srovnatelné s celou ČR. V Královéhradeckém kraji bylo v letech 2012-2016 </a:t>
            </a:r>
            <a:r>
              <a:rPr lang="cs-CZ" sz="1400" b="1" dirty="0"/>
              <a:t>45,5 % pacientů diagnostikováno ve stádiu I nebo II</a:t>
            </a:r>
            <a:r>
              <a:rPr lang="cs-CZ" sz="1400" dirty="0"/>
              <a:t>, v celé ČR to bylo </a:t>
            </a:r>
            <a:r>
              <a:rPr lang="cs-CZ" sz="1400" b="1" dirty="0"/>
              <a:t>47,7 %</a:t>
            </a:r>
            <a:r>
              <a:rPr lang="cs-CZ" sz="1400" dirty="0"/>
              <a:t> pacientů.</a:t>
            </a:r>
          </a:p>
        </p:txBody>
      </p:sp>
      <p:sp>
        <p:nvSpPr>
          <p:cNvPr id="35" name="TextBox 6">
            <a:extLst>
              <a:ext uri="{FF2B5EF4-FFF2-40B4-BE49-F238E27FC236}">
                <a16:creationId xmlns:a16="http://schemas.microsoft.com/office/drawing/2014/main" id="{E5EA2FC2-8683-4931-90D4-0C3108F89511}"/>
              </a:ext>
            </a:extLst>
          </p:cNvPr>
          <p:cNvSpPr txBox="1"/>
          <p:nvPr/>
        </p:nvSpPr>
        <p:spPr>
          <a:xfrm>
            <a:off x="2001938" y="3344994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Časový vývoj zastoupení stádií v ČR</a:t>
            </a:r>
            <a:endParaRPr kumimoji="0" lang="cs-CZ" altLang="cs-CZ" sz="1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550834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298472A-BE8E-469E-8877-181599C1D1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1CA800A0-7F6F-4DBD-A433-A41284F89F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83" y="5308714"/>
            <a:ext cx="11116463" cy="468000"/>
          </a:xfrm>
        </p:spPr>
        <p:txBody>
          <a:bodyPr/>
          <a:lstStyle/>
          <a:p>
            <a:r>
              <a:rPr lang="cs-CZ" dirty="0"/>
              <a:t>Časný záchyt onemocnění - screeningové programy</a:t>
            </a:r>
          </a:p>
          <a:p>
            <a:r>
              <a:rPr lang="cs-CZ" dirty="0" err="1"/>
              <a:t>Screening</a:t>
            </a:r>
            <a:r>
              <a:rPr lang="cs-CZ" dirty="0"/>
              <a:t> nádorů hrdla děložního </a:t>
            </a:r>
          </a:p>
        </p:txBody>
      </p:sp>
    </p:spTree>
    <p:extLst>
      <p:ext uri="{BB962C8B-B14F-4D97-AF65-F5344CB8AC3E}">
        <p14:creationId xmlns:p14="http://schemas.microsoft.com/office/powerpoint/2010/main" val="109545250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www.cervix.cz,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Síť akreditovaných cytologických laboratoří v České republice</a:t>
            </a:r>
            <a:endParaRPr lang="en-US" sz="2900" dirty="0"/>
          </a:p>
        </p:txBody>
      </p:sp>
      <p:pic>
        <p:nvPicPr>
          <p:cNvPr id="22" name="Obrázek 21">
            <a:extLst>
              <a:ext uri="{FF2B5EF4-FFF2-40B4-BE49-F238E27FC236}">
                <a16:creationId xmlns:a16="http://schemas.microsoft.com/office/drawing/2014/main" id="{1AC555BB-6119-407D-8491-977313E0F5B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08"/>
          <a:stretch/>
        </p:blipFill>
        <p:spPr>
          <a:xfrm rot="21149176">
            <a:off x="425654" y="1271141"/>
            <a:ext cx="7846683" cy="4503665"/>
          </a:xfrm>
          <a:prstGeom prst="rect">
            <a:avLst/>
          </a:prstGeom>
        </p:spPr>
      </p:pic>
      <p:sp>
        <p:nvSpPr>
          <p:cNvPr id="7" name="TextovéPole 6">
            <a:extLst>
              <a:ext uri="{FF2B5EF4-FFF2-40B4-BE49-F238E27FC236}">
                <a16:creationId xmlns:a16="http://schemas.microsoft.com/office/drawing/2014/main" id="{3A410E3A-9178-402D-8C1E-A9C2A831FFC3}"/>
              </a:ext>
            </a:extLst>
          </p:cNvPr>
          <p:cNvSpPr txBox="1"/>
          <p:nvPr/>
        </p:nvSpPr>
        <p:spPr>
          <a:xfrm>
            <a:off x="8368145" y="2524061"/>
            <a:ext cx="3823855" cy="40472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400" dirty="0"/>
              <a:t>V ČR je k dispozici celkem </a:t>
            </a:r>
            <a:r>
              <a:rPr lang="cs-CZ" sz="1400" b="1" dirty="0"/>
              <a:t>36</a:t>
            </a:r>
            <a:r>
              <a:rPr lang="cs-CZ" sz="1400" dirty="0"/>
              <a:t> </a:t>
            </a:r>
            <a:r>
              <a:rPr lang="cs-CZ" sz="1400" b="1" dirty="0"/>
              <a:t>akreditovaných cytologických laboratoří</a:t>
            </a:r>
            <a:r>
              <a:rPr lang="cs-CZ" sz="1400" dirty="0"/>
              <a:t>. . V Královéhradeckém kraji jsou 2 takovéto laboratoře. Vzhledem k laboratornímu charakteru screeningového vyšetření a možnosti přepravovat vzorky na větší vzdálenosti místní dostupnost laboratoří neodráží dostupnost pro pacientky, které navštěvují svého gynekologa.</a:t>
            </a:r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pPr>
              <a:defRPr/>
            </a:pPr>
            <a:endParaRPr lang="cs-CZ" sz="1400" dirty="0"/>
          </a:p>
          <a:p>
            <a:r>
              <a:rPr lang="cs-CZ" sz="1100" dirty="0">
                <a:cs typeface="Arial" pitchFamily="34" charset="0"/>
              </a:rPr>
              <a:t>Pozn. Jedná se o aktuální seznam pracovišť k dubnu 2019.</a:t>
            </a:r>
          </a:p>
          <a:p>
            <a:r>
              <a:rPr lang="cs-CZ" sz="1100" dirty="0">
                <a:cs typeface="Arial" pitchFamily="34" charset="0"/>
              </a:rPr>
              <a:t>Bližší informace o centrech naleznete na oficiálních webových stránkách programu: http://www.cervix.cz </a:t>
            </a:r>
          </a:p>
          <a:p>
            <a:r>
              <a:rPr lang="cs-CZ" sz="1100" dirty="0">
                <a:cs typeface="Arial" pitchFamily="34" charset="0"/>
              </a:rPr>
              <a:t>Pozn. Jednotlivá centra se v mapě mohou překrývat.</a:t>
            </a:r>
            <a:endParaRPr lang="cs-CZ" sz="1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27562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ovéPole 11"/>
          <p:cNvSpPr txBox="1"/>
          <p:nvPr/>
        </p:nvSpPr>
        <p:spPr>
          <a:xfrm>
            <a:off x="8368145" y="2671113"/>
            <a:ext cx="382385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Celkové pokrytí v České republice dosahuje </a:t>
            </a:r>
            <a:r>
              <a:rPr lang="cs-CZ" sz="1400" b="1" dirty="0"/>
              <a:t>56,3 </a:t>
            </a:r>
            <a:r>
              <a:rPr lang="en-US" sz="1400" b="1" dirty="0"/>
              <a:t>%</a:t>
            </a:r>
            <a:r>
              <a:rPr lang="cs-CZ" sz="1400" dirty="0"/>
              <a:t> (rozsah mezi kraji ČR: 5</a:t>
            </a:r>
            <a:r>
              <a:rPr lang="en-US" sz="1400" dirty="0"/>
              <a:t>3</a:t>
            </a:r>
            <a:r>
              <a:rPr lang="cs-CZ" sz="1400" dirty="0"/>
              <a:t>,0–60,3 </a:t>
            </a:r>
            <a:r>
              <a:rPr lang="en-US" sz="1400" dirty="0"/>
              <a:t>%)</a:t>
            </a:r>
            <a:r>
              <a:rPr lang="cs-CZ" sz="1400" dirty="0"/>
              <a:t>. </a:t>
            </a:r>
          </a:p>
          <a:p>
            <a:endParaRPr lang="cs-CZ" sz="1400" dirty="0"/>
          </a:p>
          <a:p>
            <a:r>
              <a:rPr lang="cs-CZ" sz="1400" dirty="0"/>
              <a:t>Královéhradecký kraj dosahuje mírně vyšší hodnoty pokrytí cílové populace </a:t>
            </a:r>
            <a:r>
              <a:rPr lang="cs-CZ" sz="1400" b="1" dirty="0"/>
              <a:t>58,6 %</a:t>
            </a:r>
            <a:r>
              <a:rPr lang="cs-CZ" sz="1600" dirty="0"/>
              <a:t>.</a:t>
            </a:r>
            <a:endParaRPr lang="cs-CZ" sz="1400" dirty="0"/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graphicFrame>
        <p:nvGraphicFramePr>
          <p:cNvPr id="54" name="Object 3">
            <a:extLst>
              <a:ext uri="{FF2B5EF4-FFF2-40B4-BE49-F238E27FC236}">
                <a16:creationId xmlns:a16="http://schemas.microsoft.com/office/drawing/2014/main" id="{DAB61916-51FC-4E0F-B653-5593EA0431B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72256572"/>
              </p:ext>
            </p:extLst>
          </p:nvPr>
        </p:nvGraphicFramePr>
        <p:xfrm>
          <a:off x="0" y="2061144"/>
          <a:ext cx="8138290" cy="39182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5" name="Zástupný symbol pro text 3"/>
          <p:cNvSpPr txBox="1">
            <a:spLocks/>
          </p:cNvSpPr>
          <p:nvPr/>
        </p:nvSpPr>
        <p:spPr>
          <a:xfrm>
            <a:off x="8003688" y="4555960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Provedené </a:t>
            </a:r>
            <a:r>
              <a:rPr lang="cs-CZ" sz="1200" dirty="0" err="1"/>
              <a:t>cervikovaginální</a:t>
            </a:r>
            <a:r>
              <a:rPr lang="cs-CZ" sz="1200" dirty="0"/>
              <a:t> screeningové cytologie v roce 2017, celkem 1 </a:t>
            </a:r>
            <a:r>
              <a:rPr lang="en-US" sz="1200" dirty="0"/>
              <a:t>4</a:t>
            </a:r>
            <a:r>
              <a:rPr lang="cs-CZ" sz="1200" dirty="0"/>
              <a:t>33 755 vyšetření </a:t>
            </a:r>
          </a:p>
          <a:p>
            <a:r>
              <a:rPr lang="cs-CZ" sz="1200" dirty="0"/>
              <a:t>Ženy ve věku 25–59 let</a:t>
            </a:r>
          </a:p>
        </p:txBody>
      </p:sp>
      <p:grpSp>
        <p:nvGrpSpPr>
          <p:cNvPr id="57" name="Skupina 56"/>
          <p:cNvGrpSpPr/>
          <p:nvPr/>
        </p:nvGrpSpPr>
        <p:grpSpPr>
          <a:xfrm>
            <a:off x="5857761" y="1686363"/>
            <a:ext cx="2462759" cy="887115"/>
            <a:chOff x="6285705" y="1334767"/>
            <a:chExt cx="2462759" cy="887115"/>
          </a:xfrm>
        </p:grpSpPr>
        <p:sp>
          <p:nvSpPr>
            <p:cNvPr id="58" name="Rectangle 12"/>
            <p:cNvSpPr>
              <a:spLocks noChangeArrowheads="1"/>
            </p:cNvSpPr>
            <p:nvPr/>
          </p:nvSpPr>
          <p:spPr bwMode="auto">
            <a:xfrm>
              <a:off x="6285705" y="1441128"/>
              <a:ext cx="249238" cy="250825"/>
            </a:xfrm>
            <a:prstGeom prst="rect">
              <a:avLst/>
            </a:prstGeom>
            <a:solidFill>
              <a:srgbClr val="004E8F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cs-CZ" sz="1200"/>
            </a:p>
          </p:txBody>
        </p:sp>
        <p:grpSp>
          <p:nvGrpSpPr>
            <p:cNvPr id="59" name="Skupina 58"/>
            <p:cNvGrpSpPr/>
            <p:nvPr/>
          </p:nvGrpSpPr>
          <p:grpSpPr>
            <a:xfrm>
              <a:off x="6342855" y="1334767"/>
              <a:ext cx="2405609" cy="887115"/>
              <a:chOff x="6342855" y="1334767"/>
              <a:chExt cx="2405609" cy="887115"/>
            </a:xfrm>
          </p:grpSpPr>
          <p:grpSp>
            <p:nvGrpSpPr>
              <p:cNvPr id="60" name="Group 7"/>
              <p:cNvGrpSpPr>
                <a:grpSpLocks/>
              </p:cNvGrpSpPr>
              <p:nvPr/>
            </p:nvGrpSpPr>
            <p:grpSpPr bwMode="auto">
              <a:xfrm>
                <a:off x="6342855" y="1874516"/>
                <a:ext cx="144463" cy="215900"/>
                <a:chOff x="3875" y="1344"/>
                <a:chExt cx="91" cy="136"/>
              </a:xfrm>
            </p:grpSpPr>
            <p:sp>
              <p:nvSpPr>
                <p:cNvPr id="63" name="Line 8"/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64" name="Line 9"/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  <p:sp>
              <p:nvSpPr>
                <p:cNvPr id="65" name="Line 10"/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/>
                </a:p>
              </p:txBody>
            </p:sp>
          </p:grpSp>
          <p:sp>
            <p:nvSpPr>
              <p:cNvPr id="61" name="Text Box 11"/>
              <p:cNvSpPr txBox="1">
                <a:spLocks noChangeArrowheads="1"/>
              </p:cNvSpPr>
              <p:nvPr/>
            </p:nvSpPr>
            <p:spPr bwMode="auto">
              <a:xfrm>
                <a:off x="6516439" y="176021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rozsah hodnot pokrytí </a:t>
                </a:r>
                <a:br>
                  <a:rPr lang="cs-CZ" sz="1200" dirty="0"/>
                </a:br>
                <a:r>
                  <a:rPr lang="cs-CZ" sz="1200" dirty="0"/>
                  <a:t>v okresech daného kraje</a:t>
                </a:r>
              </a:p>
            </p:txBody>
          </p:sp>
          <p:sp>
            <p:nvSpPr>
              <p:cNvPr id="62" name="Text Box 13"/>
              <p:cNvSpPr txBox="1">
                <a:spLocks noChangeArrowheads="1"/>
              </p:cNvSpPr>
              <p:nvPr/>
            </p:nvSpPr>
            <p:spPr bwMode="auto">
              <a:xfrm>
                <a:off x="6515893" y="1334767"/>
                <a:ext cx="2232025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pozorované pokrytí</a:t>
                </a:r>
                <a:br>
                  <a:rPr lang="cs-CZ" sz="1200" dirty="0"/>
                </a:br>
                <a:r>
                  <a:rPr lang="cs-CZ" sz="1200" dirty="0"/>
                  <a:t>v daném kraji</a:t>
                </a:r>
              </a:p>
            </p:txBody>
          </p:sp>
        </p:grp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Pokrytí</a:t>
            </a:r>
            <a:r>
              <a:rPr lang="en-US" sz="2900" dirty="0"/>
              <a:t> </a:t>
            </a:r>
            <a:r>
              <a:rPr lang="en-US" sz="2900" dirty="0" err="1"/>
              <a:t>cílové</a:t>
            </a:r>
            <a:r>
              <a:rPr lang="en-US" sz="2900" dirty="0"/>
              <a:t> populace </a:t>
            </a:r>
            <a:r>
              <a:rPr lang="en-US" sz="2900" dirty="0" err="1"/>
              <a:t>cervikálním</a:t>
            </a:r>
            <a:r>
              <a:rPr lang="en-US" sz="2900" dirty="0"/>
              <a:t> screeningem </a:t>
            </a:r>
            <a:r>
              <a:rPr lang="cs-CZ" sz="2900" dirty="0"/>
              <a:t>dle kraje</a:t>
            </a:r>
            <a:endParaRPr lang="en-US" sz="2900" dirty="0"/>
          </a:p>
        </p:txBody>
      </p:sp>
    </p:spTree>
    <p:extLst>
      <p:ext uri="{BB962C8B-B14F-4D97-AF65-F5344CB8AC3E}">
        <p14:creationId xmlns:p14="http://schemas.microsoft.com/office/powerpoint/2010/main" val="347517875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Provedené </a:t>
            </a:r>
            <a:r>
              <a:rPr lang="cs-CZ" sz="1200" dirty="0" err="1"/>
              <a:t>cervikovaginální</a:t>
            </a:r>
            <a:r>
              <a:rPr lang="cs-CZ" sz="1200" dirty="0"/>
              <a:t> screeningové cytologie v roce 2017, celkem 1 </a:t>
            </a:r>
            <a:r>
              <a:rPr lang="en-US" sz="1200" dirty="0"/>
              <a:t>4</a:t>
            </a:r>
            <a:r>
              <a:rPr lang="cs-CZ" sz="1200" dirty="0"/>
              <a:t>33 755 vyšetření </a:t>
            </a:r>
          </a:p>
          <a:p>
            <a:r>
              <a:rPr lang="cs-CZ" sz="1200" dirty="0"/>
              <a:t>Ženy ve věku 25–59 let</a:t>
            </a:r>
          </a:p>
        </p:txBody>
      </p:sp>
      <p:pic>
        <p:nvPicPr>
          <p:cNvPr id="19" name="Zástupný symbol pro obrázek 23">
            <a:extLst>
              <a:ext uri="{FF2B5EF4-FFF2-40B4-BE49-F238E27FC236}">
                <a16:creationId xmlns:a16="http://schemas.microsoft.com/office/drawing/2014/main" id="{D268A6AE-E9E9-440C-9544-ECE9EDC2935A}"/>
              </a:ext>
            </a:extLst>
          </p:cNvPr>
          <p:cNvPicPr>
            <a:picLocks noGrp="1"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1" b="8961"/>
          <a:stretch/>
        </p:blipFill>
        <p:spPr>
          <a:xfrm>
            <a:off x="87376" y="1433427"/>
            <a:ext cx="7242048" cy="420342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sz="2900" dirty="0"/>
              <a:t>Pokrytí cílové populace cervikálním screeningem </a:t>
            </a:r>
            <a:r>
              <a:rPr lang="cs-CZ" sz="2900" dirty="0"/>
              <a:t>dle okresu</a:t>
            </a:r>
            <a:endParaRPr lang="en-US" sz="2900" dirty="0"/>
          </a:p>
        </p:txBody>
      </p:sp>
      <p:grpSp>
        <p:nvGrpSpPr>
          <p:cNvPr id="21" name="Skupina 20">
            <a:extLst>
              <a:ext uri="{FF2B5EF4-FFF2-40B4-BE49-F238E27FC236}">
                <a16:creationId xmlns:a16="http://schemas.microsoft.com/office/drawing/2014/main" id="{51270132-1FAD-404C-8CC4-7CC3621E148F}"/>
              </a:ext>
            </a:extLst>
          </p:cNvPr>
          <p:cNvGrpSpPr/>
          <p:nvPr/>
        </p:nvGrpSpPr>
        <p:grpSpPr>
          <a:xfrm>
            <a:off x="6998854" y="4205216"/>
            <a:ext cx="1421819" cy="1483492"/>
            <a:chOff x="7816069" y="2011747"/>
            <a:chExt cx="1421819" cy="1483492"/>
          </a:xfrm>
        </p:grpSpPr>
        <p:sp>
          <p:nvSpPr>
            <p:cNvPr id="22" name="Text Box 3">
              <a:extLst>
                <a:ext uri="{FF2B5EF4-FFF2-40B4-BE49-F238E27FC236}">
                  <a16:creationId xmlns:a16="http://schemas.microsoft.com/office/drawing/2014/main" id="{6FE620FE-3B83-4962-8796-2071000B63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endParaRPr lang="cs-CZ" sz="1100" dirty="0">
                <a:solidFill>
                  <a:srgbClr val="292929"/>
                </a:solidFill>
                <a:latin typeface="+mj-lt"/>
              </a:endParaRPr>
            </a:p>
          </p:txBody>
        </p:sp>
        <p:sp>
          <p:nvSpPr>
            <p:cNvPr id="23" name="Text Box 3">
              <a:extLst>
                <a:ext uri="{FF2B5EF4-FFF2-40B4-BE49-F238E27FC236}">
                  <a16:creationId xmlns:a16="http://schemas.microsoft.com/office/drawing/2014/main" id="{84197E2F-624C-4523-9877-9DC0C6A32D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200" b="1" dirty="0">
                  <a:solidFill>
                    <a:srgbClr val="292929"/>
                  </a:solidFill>
                  <a:latin typeface="+mj-lt"/>
                </a:rPr>
                <a:t>Pokrytí </a:t>
              </a:r>
              <a:br>
                <a:rPr lang="cs-CZ" sz="1200" b="1" dirty="0">
                  <a:solidFill>
                    <a:srgbClr val="292929"/>
                  </a:solidFill>
                  <a:latin typeface="+mj-lt"/>
                </a:rPr>
              </a:br>
              <a:r>
                <a:rPr lang="cs-CZ" sz="1200" b="1" dirty="0">
                  <a:solidFill>
                    <a:srgbClr val="292929"/>
                  </a:solidFill>
                  <a:latin typeface="+mj-lt"/>
                </a:rPr>
                <a:t>v procentech</a:t>
              </a:r>
            </a:p>
          </p:txBody>
        </p:sp>
        <p:sp>
          <p:nvSpPr>
            <p:cNvPr id="24" name="Rectangle 177">
              <a:extLst>
                <a:ext uri="{FF2B5EF4-FFF2-40B4-BE49-F238E27FC236}">
                  <a16:creationId xmlns:a16="http://schemas.microsoft.com/office/drawing/2014/main" id="{3A20D8FC-27EE-4077-99DC-4C730DE5A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25" name="Rectangle 177">
              <a:extLst>
                <a:ext uri="{FF2B5EF4-FFF2-40B4-BE49-F238E27FC236}">
                  <a16:creationId xmlns:a16="http://schemas.microsoft.com/office/drawing/2014/main" id="{19C5C0CF-E399-45E3-8A1D-5DA5F8931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26" name="Rectangle 177">
              <a:extLst>
                <a:ext uri="{FF2B5EF4-FFF2-40B4-BE49-F238E27FC236}">
                  <a16:creationId xmlns:a16="http://schemas.microsoft.com/office/drawing/2014/main" id="{023F03F1-5240-466A-B674-7CE2EBBC2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27" name="Rectangle 177">
              <a:extLst>
                <a:ext uri="{FF2B5EF4-FFF2-40B4-BE49-F238E27FC236}">
                  <a16:creationId xmlns:a16="http://schemas.microsoft.com/office/drawing/2014/main" id="{2A783497-4531-4965-9CFE-63D683965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28" name="Text Box 3">
              <a:extLst>
                <a:ext uri="{FF2B5EF4-FFF2-40B4-BE49-F238E27FC236}">
                  <a16:creationId xmlns:a16="http://schemas.microsoft.com/office/drawing/2014/main" id="{1ECB6BCC-87D6-451F-A8E5-4C105CD262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45341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</a:rPr>
                <a:t>≤</a:t>
              </a: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 50,0 %</a:t>
              </a:r>
            </a:p>
          </p:txBody>
        </p:sp>
        <p:sp>
          <p:nvSpPr>
            <p:cNvPr id="29" name="Text Box 3">
              <a:extLst>
                <a:ext uri="{FF2B5EF4-FFF2-40B4-BE49-F238E27FC236}">
                  <a16:creationId xmlns:a16="http://schemas.microsoft.com/office/drawing/2014/main" id="{34D07587-2D9A-447E-A7AA-6E9FC79681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69727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50,0–55,0 %</a:t>
              </a:r>
            </a:p>
          </p:txBody>
        </p:sp>
        <p:sp>
          <p:nvSpPr>
            <p:cNvPr id="30" name="Text Box 3">
              <a:extLst>
                <a:ext uri="{FF2B5EF4-FFF2-40B4-BE49-F238E27FC236}">
                  <a16:creationId xmlns:a16="http://schemas.microsoft.com/office/drawing/2014/main" id="{F088E787-E852-4DE4-8C6B-A61205004D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4114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55,0–60,0 %</a:t>
              </a:r>
            </a:p>
          </p:txBody>
        </p:sp>
        <p:sp>
          <p:nvSpPr>
            <p:cNvPr id="31" name="Text Box 3">
              <a:extLst>
                <a:ext uri="{FF2B5EF4-FFF2-40B4-BE49-F238E27FC236}">
                  <a16:creationId xmlns:a16="http://schemas.microsoft.com/office/drawing/2014/main" id="{5B8A1348-082E-4FDF-B79E-1CEF3E75F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18500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&gt; 60,0 %</a:t>
              </a:r>
            </a:p>
          </p:txBody>
        </p:sp>
      </p:grpSp>
      <p:sp>
        <p:nvSpPr>
          <p:cNvPr id="32" name="TextovéPole 31">
            <a:extLst>
              <a:ext uri="{FF2B5EF4-FFF2-40B4-BE49-F238E27FC236}">
                <a16:creationId xmlns:a16="http://schemas.microsoft.com/office/drawing/2014/main" id="{3974A0CC-1A92-4AEF-91C7-CD7FB7D34DBF}"/>
              </a:ext>
            </a:extLst>
          </p:cNvPr>
          <p:cNvSpPr txBox="1"/>
          <p:nvPr/>
        </p:nvSpPr>
        <p:spPr>
          <a:xfrm>
            <a:off x="8368145" y="2671113"/>
            <a:ext cx="382385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0"/>
              </a:spcBef>
              <a:defRPr/>
            </a:pPr>
            <a:r>
              <a:rPr lang="cs-CZ" sz="1400" dirty="0"/>
              <a:t>Celkové pokrytí cílové populace v ČR dosahovalo </a:t>
            </a:r>
            <a:r>
              <a:rPr lang="cs-CZ" sz="1400" b="1" dirty="0"/>
              <a:t>56,3 %</a:t>
            </a:r>
            <a:r>
              <a:rPr lang="cs-CZ" sz="1400" dirty="0"/>
              <a:t> v roce 2017. V okresech lze sledovat pokrytí v rozmezí od 42,9 % do 65,5 %.</a:t>
            </a:r>
          </a:p>
          <a:p>
            <a:pPr>
              <a:spcBef>
                <a:spcPts val="0"/>
              </a:spcBef>
              <a:defRPr/>
            </a:pPr>
            <a:endParaRPr lang="cs-CZ" sz="1400" dirty="0"/>
          </a:p>
          <a:p>
            <a:pPr>
              <a:spcBef>
                <a:spcPts val="0"/>
              </a:spcBef>
              <a:defRPr/>
            </a:pPr>
            <a:r>
              <a:rPr lang="cs-CZ" sz="1400" dirty="0"/>
              <a:t>Pokrytí v rámci okresů Královéhradeckého kraje dosahuje zejména průměrných či vyšších hodnot. </a:t>
            </a:r>
          </a:p>
        </p:txBody>
      </p:sp>
      <p:sp>
        <p:nvSpPr>
          <p:cNvPr id="33" name="Freeform 177">
            <a:extLst>
              <a:ext uri="{FF2B5EF4-FFF2-40B4-BE49-F238E27FC236}">
                <a16:creationId xmlns:a16="http://schemas.microsoft.com/office/drawing/2014/main" id="{0372972A-DF0A-46E8-A4F6-0BAADA46FEA7}"/>
              </a:ext>
            </a:extLst>
          </p:cNvPr>
          <p:cNvSpPr>
            <a:spLocks/>
          </p:cNvSpPr>
          <p:nvPr/>
        </p:nvSpPr>
        <p:spPr bwMode="auto">
          <a:xfrm rot="21086761">
            <a:off x="3295209" y="2053619"/>
            <a:ext cx="1412491" cy="1227142"/>
          </a:xfrm>
          <a:custGeom>
            <a:avLst/>
            <a:gdLst>
              <a:gd name="T0" fmla="*/ 486 w 1022"/>
              <a:gd name="T1" fmla="*/ 59 h 886"/>
              <a:gd name="T2" fmla="*/ 573 w 1022"/>
              <a:gd name="T3" fmla="*/ 113 h 886"/>
              <a:gd name="T4" fmla="*/ 667 w 1022"/>
              <a:gd name="T5" fmla="*/ 142 h 886"/>
              <a:gd name="T6" fmla="*/ 655 w 1022"/>
              <a:gd name="T7" fmla="*/ 220 h 886"/>
              <a:gd name="T8" fmla="*/ 729 w 1022"/>
              <a:gd name="T9" fmla="*/ 191 h 886"/>
              <a:gd name="T10" fmla="*/ 793 w 1022"/>
              <a:gd name="T11" fmla="*/ 220 h 886"/>
              <a:gd name="T12" fmla="*/ 870 w 1022"/>
              <a:gd name="T13" fmla="*/ 193 h 886"/>
              <a:gd name="T14" fmla="*/ 952 w 1022"/>
              <a:gd name="T15" fmla="*/ 252 h 886"/>
              <a:gd name="T16" fmla="*/ 936 w 1022"/>
              <a:gd name="T17" fmla="*/ 343 h 886"/>
              <a:gd name="T18" fmla="*/ 867 w 1022"/>
              <a:gd name="T19" fmla="*/ 383 h 886"/>
              <a:gd name="T20" fmla="*/ 818 w 1022"/>
              <a:gd name="T21" fmla="*/ 409 h 886"/>
              <a:gd name="T22" fmla="*/ 784 w 1022"/>
              <a:gd name="T23" fmla="*/ 430 h 886"/>
              <a:gd name="T24" fmla="*/ 813 w 1022"/>
              <a:gd name="T25" fmla="*/ 487 h 886"/>
              <a:gd name="T26" fmla="*/ 874 w 1022"/>
              <a:gd name="T27" fmla="*/ 511 h 886"/>
              <a:gd name="T28" fmla="*/ 916 w 1022"/>
              <a:gd name="T29" fmla="*/ 578 h 886"/>
              <a:gd name="T30" fmla="*/ 968 w 1022"/>
              <a:gd name="T31" fmla="*/ 650 h 886"/>
              <a:gd name="T32" fmla="*/ 1008 w 1022"/>
              <a:gd name="T33" fmla="*/ 710 h 886"/>
              <a:gd name="T34" fmla="*/ 1018 w 1022"/>
              <a:gd name="T35" fmla="*/ 778 h 886"/>
              <a:gd name="T36" fmla="*/ 965 w 1022"/>
              <a:gd name="T37" fmla="*/ 763 h 886"/>
              <a:gd name="T38" fmla="*/ 912 w 1022"/>
              <a:gd name="T39" fmla="*/ 797 h 886"/>
              <a:gd name="T40" fmla="*/ 866 w 1022"/>
              <a:gd name="T41" fmla="*/ 823 h 886"/>
              <a:gd name="T42" fmla="*/ 826 w 1022"/>
              <a:gd name="T43" fmla="*/ 854 h 886"/>
              <a:gd name="T44" fmla="*/ 794 w 1022"/>
              <a:gd name="T45" fmla="*/ 872 h 886"/>
              <a:gd name="T46" fmla="*/ 765 w 1022"/>
              <a:gd name="T47" fmla="*/ 865 h 886"/>
              <a:gd name="T48" fmla="*/ 718 w 1022"/>
              <a:gd name="T49" fmla="*/ 852 h 886"/>
              <a:gd name="T50" fmla="*/ 667 w 1022"/>
              <a:gd name="T51" fmla="*/ 818 h 886"/>
              <a:gd name="T52" fmla="*/ 575 w 1022"/>
              <a:gd name="T53" fmla="*/ 722 h 886"/>
              <a:gd name="T54" fmla="*/ 485 w 1022"/>
              <a:gd name="T55" fmla="*/ 744 h 886"/>
              <a:gd name="T56" fmla="*/ 445 w 1022"/>
              <a:gd name="T57" fmla="*/ 693 h 886"/>
              <a:gd name="T58" fmla="*/ 404 w 1022"/>
              <a:gd name="T59" fmla="*/ 727 h 886"/>
              <a:gd name="T60" fmla="*/ 370 w 1022"/>
              <a:gd name="T61" fmla="*/ 733 h 886"/>
              <a:gd name="T62" fmla="*/ 336 w 1022"/>
              <a:gd name="T63" fmla="*/ 721 h 886"/>
              <a:gd name="T64" fmla="*/ 313 w 1022"/>
              <a:gd name="T65" fmla="*/ 718 h 886"/>
              <a:gd name="T66" fmla="*/ 289 w 1022"/>
              <a:gd name="T67" fmla="*/ 714 h 886"/>
              <a:gd name="T68" fmla="*/ 254 w 1022"/>
              <a:gd name="T69" fmla="*/ 733 h 886"/>
              <a:gd name="T70" fmla="*/ 198 w 1022"/>
              <a:gd name="T71" fmla="*/ 727 h 886"/>
              <a:gd name="T72" fmla="*/ 163 w 1022"/>
              <a:gd name="T73" fmla="*/ 689 h 886"/>
              <a:gd name="T74" fmla="*/ 160 w 1022"/>
              <a:gd name="T75" fmla="*/ 661 h 886"/>
              <a:gd name="T76" fmla="*/ 188 w 1022"/>
              <a:gd name="T77" fmla="*/ 622 h 886"/>
              <a:gd name="T78" fmla="*/ 179 w 1022"/>
              <a:gd name="T79" fmla="*/ 572 h 886"/>
              <a:gd name="T80" fmla="*/ 169 w 1022"/>
              <a:gd name="T81" fmla="*/ 526 h 886"/>
              <a:gd name="T82" fmla="*/ 128 w 1022"/>
              <a:gd name="T83" fmla="*/ 529 h 886"/>
              <a:gd name="T84" fmla="*/ 81 w 1022"/>
              <a:gd name="T85" fmla="*/ 521 h 886"/>
              <a:gd name="T86" fmla="*/ 72 w 1022"/>
              <a:gd name="T87" fmla="*/ 484 h 886"/>
              <a:gd name="T88" fmla="*/ 42 w 1022"/>
              <a:gd name="T89" fmla="*/ 452 h 886"/>
              <a:gd name="T90" fmla="*/ 8 w 1022"/>
              <a:gd name="T91" fmla="*/ 401 h 886"/>
              <a:gd name="T92" fmla="*/ 26 w 1022"/>
              <a:gd name="T93" fmla="*/ 387 h 886"/>
              <a:gd name="T94" fmla="*/ 38 w 1022"/>
              <a:gd name="T95" fmla="*/ 333 h 886"/>
              <a:gd name="T96" fmla="*/ 41 w 1022"/>
              <a:gd name="T97" fmla="*/ 304 h 886"/>
              <a:gd name="T98" fmla="*/ 43 w 1022"/>
              <a:gd name="T99" fmla="*/ 255 h 886"/>
              <a:gd name="T100" fmla="*/ 105 w 1022"/>
              <a:gd name="T101" fmla="*/ 288 h 886"/>
              <a:gd name="T102" fmla="*/ 140 w 1022"/>
              <a:gd name="T103" fmla="*/ 263 h 886"/>
              <a:gd name="T104" fmla="*/ 187 w 1022"/>
              <a:gd name="T105" fmla="*/ 289 h 886"/>
              <a:gd name="T106" fmla="*/ 213 w 1022"/>
              <a:gd name="T107" fmla="*/ 310 h 886"/>
              <a:gd name="T108" fmla="*/ 243 w 1022"/>
              <a:gd name="T109" fmla="*/ 312 h 886"/>
              <a:gd name="T110" fmla="*/ 265 w 1022"/>
              <a:gd name="T111" fmla="*/ 277 h 886"/>
              <a:gd name="T112" fmla="*/ 301 w 1022"/>
              <a:gd name="T113" fmla="*/ 264 h 886"/>
              <a:gd name="T114" fmla="*/ 349 w 1022"/>
              <a:gd name="T115" fmla="*/ 284 h 886"/>
              <a:gd name="T116" fmla="*/ 394 w 1022"/>
              <a:gd name="T117" fmla="*/ 290 h 886"/>
              <a:gd name="T118" fmla="*/ 364 w 1022"/>
              <a:gd name="T119" fmla="*/ 229 h 886"/>
              <a:gd name="T120" fmla="*/ 364 w 1022"/>
              <a:gd name="T121" fmla="*/ 111 h 88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22" h="886">
                <a:moveTo>
                  <a:pt x="371" y="1"/>
                </a:moveTo>
                <a:lnTo>
                  <a:pt x="377" y="6"/>
                </a:lnTo>
                <a:lnTo>
                  <a:pt x="390" y="4"/>
                </a:lnTo>
                <a:lnTo>
                  <a:pt x="405" y="8"/>
                </a:lnTo>
                <a:lnTo>
                  <a:pt x="415" y="14"/>
                </a:lnTo>
                <a:lnTo>
                  <a:pt x="419" y="23"/>
                </a:lnTo>
                <a:lnTo>
                  <a:pt x="436" y="31"/>
                </a:lnTo>
                <a:lnTo>
                  <a:pt x="444" y="32"/>
                </a:lnTo>
                <a:lnTo>
                  <a:pt x="449" y="37"/>
                </a:lnTo>
                <a:lnTo>
                  <a:pt x="458" y="40"/>
                </a:lnTo>
                <a:lnTo>
                  <a:pt x="461" y="44"/>
                </a:lnTo>
                <a:lnTo>
                  <a:pt x="462" y="53"/>
                </a:lnTo>
                <a:lnTo>
                  <a:pt x="469" y="59"/>
                </a:lnTo>
                <a:lnTo>
                  <a:pt x="473" y="61"/>
                </a:lnTo>
                <a:lnTo>
                  <a:pt x="486" y="59"/>
                </a:lnTo>
                <a:lnTo>
                  <a:pt x="494" y="64"/>
                </a:lnTo>
                <a:lnTo>
                  <a:pt x="497" y="64"/>
                </a:lnTo>
                <a:lnTo>
                  <a:pt x="502" y="61"/>
                </a:lnTo>
                <a:lnTo>
                  <a:pt x="514" y="58"/>
                </a:lnTo>
                <a:lnTo>
                  <a:pt x="526" y="61"/>
                </a:lnTo>
                <a:lnTo>
                  <a:pt x="533" y="57"/>
                </a:lnTo>
                <a:lnTo>
                  <a:pt x="535" y="51"/>
                </a:lnTo>
                <a:lnTo>
                  <a:pt x="554" y="50"/>
                </a:lnTo>
                <a:lnTo>
                  <a:pt x="556" y="58"/>
                </a:lnTo>
                <a:lnTo>
                  <a:pt x="563" y="65"/>
                </a:lnTo>
                <a:lnTo>
                  <a:pt x="560" y="85"/>
                </a:lnTo>
                <a:lnTo>
                  <a:pt x="562" y="90"/>
                </a:lnTo>
                <a:lnTo>
                  <a:pt x="570" y="104"/>
                </a:lnTo>
                <a:lnTo>
                  <a:pt x="572" y="105"/>
                </a:lnTo>
                <a:lnTo>
                  <a:pt x="573" y="113"/>
                </a:lnTo>
                <a:lnTo>
                  <a:pt x="575" y="120"/>
                </a:lnTo>
                <a:lnTo>
                  <a:pt x="577" y="132"/>
                </a:lnTo>
                <a:lnTo>
                  <a:pt x="577" y="137"/>
                </a:lnTo>
                <a:lnTo>
                  <a:pt x="575" y="143"/>
                </a:lnTo>
                <a:lnTo>
                  <a:pt x="591" y="149"/>
                </a:lnTo>
                <a:lnTo>
                  <a:pt x="591" y="145"/>
                </a:lnTo>
                <a:lnTo>
                  <a:pt x="608" y="141"/>
                </a:lnTo>
                <a:lnTo>
                  <a:pt x="617" y="137"/>
                </a:lnTo>
                <a:lnTo>
                  <a:pt x="622" y="142"/>
                </a:lnTo>
                <a:lnTo>
                  <a:pt x="626" y="136"/>
                </a:lnTo>
                <a:lnTo>
                  <a:pt x="633" y="137"/>
                </a:lnTo>
                <a:lnTo>
                  <a:pt x="637" y="134"/>
                </a:lnTo>
                <a:lnTo>
                  <a:pt x="640" y="133"/>
                </a:lnTo>
                <a:lnTo>
                  <a:pt x="649" y="133"/>
                </a:lnTo>
                <a:lnTo>
                  <a:pt x="667" y="142"/>
                </a:lnTo>
                <a:lnTo>
                  <a:pt x="668" y="146"/>
                </a:lnTo>
                <a:lnTo>
                  <a:pt x="666" y="150"/>
                </a:lnTo>
                <a:lnTo>
                  <a:pt x="668" y="156"/>
                </a:lnTo>
                <a:lnTo>
                  <a:pt x="672" y="159"/>
                </a:lnTo>
                <a:lnTo>
                  <a:pt x="671" y="163"/>
                </a:lnTo>
                <a:lnTo>
                  <a:pt x="673" y="172"/>
                </a:lnTo>
                <a:lnTo>
                  <a:pt x="672" y="185"/>
                </a:lnTo>
                <a:lnTo>
                  <a:pt x="669" y="188"/>
                </a:lnTo>
                <a:lnTo>
                  <a:pt x="672" y="191"/>
                </a:lnTo>
                <a:lnTo>
                  <a:pt x="673" y="200"/>
                </a:lnTo>
                <a:lnTo>
                  <a:pt x="680" y="203"/>
                </a:lnTo>
                <a:lnTo>
                  <a:pt x="682" y="206"/>
                </a:lnTo>
                <a:lnTo>
                  <a:pt x="670" y="212"/>
                </a:lnTo>
                <a:lnTo>
                  <a:pt x="663" y="213"/>
                </a:lnTo>
                <a:lnTo>
                  <a:pt x="655" y="220"/>
                </a:lnTo>
                <a:lnTo>
                  <a:pt x="655" y="223"/>
                </a:lnTo>
                <a:lnTo>
                  <a:pt x="659" y="226"/>
                </a:lnTo>
                <a:lnTo>
                  <a:pt x="669" y="233"/>
                </a:lnTo>
                <a:lnTo>
                  <a:pt x="675" y="233"/>
                </a:lnTo>
                <a:lnTo>
                  <a:pt x="676" y="237"/>
                </a:lnTo>
                <a:lnTo>
                  <a:pt x="680" y="241"/>
                </a:lnTo>
                <a:lnTo>
                  <a:pt x="694" y="225"/>
                </a:lnTo>
                <a:lnTo>
                  <a:pt x="703" y="231"/>
                </a:lnTo>
                <a:lnTo>
                  <a:pt x="706" y="228"/>
                </a:lnTo>
                <a:lnTo>
                  <a:pt x="705" y="223"/>
                </a:lnTo>
                <a:lnTo>
                  <a:pt x="711" y="208"/>
                </a:lnTo>
                <a:lnTo>
                  <a:pt x="715" y="203"/>
                </a:lnTo>
                <a:lnTo>
                  <a:pt x="715" y="199"/>
                </a:lnTo>
                <a:lnTo>
                  <a:pt x="719" y="198"/>
                </a:lnTo>
                <a:lnTo>
                  <a:pt x="729" y="191"/>
                </a:lnTo>
                <a:lnTo>
                  <a:pt x="732" y="186"/>
                </a:lnTo>
                <a:lnTo>
                  <a:pt x="735" y="187"/>
                </a:lnTo>
                <a:lnTo>
                  <a:pt x="738" y="185"/>
                </a:lnTo>
                <a:lnTo>
                  <a:pt x="741" y="177"/>
                </a:lnTo>
                <a:lnTo>
                  <a:pt x="747" y="178"/>
                </a:lnTo>
                <a:lnTo>
                  <a:pt x="750" y="181"/>
                </a:lnTo>
                <a:lnTo>
                  <a:pt x="759" y="181"/>
                </a:lnTo>
                <a:lnTo>
                  <a:pt x="760" y="184"/>
                </a:lnTo>
                <a:lnTo>
                  <a:pt x="764" y="185"/>
                </a:lnTo>
                <a:lnTo>
                  <a:pt x="767" y="192"/>
                </a:lnTo>
                <a:lnTo>
                  <a:pt x="774" y="190"/>
                </a:lnTo>
                <a:lnTo>
                  <a:pt x="789" y="201"/>
                </a:lnTo>
                <a:lnTo>
                  <a:pt x="793" y="208"/>
                </a:lnTo>
                <a:lnTo>
                  <a:pt x="794" y="219"/>
                </a:lnTo>
                <a:lnTo>
                  <a:pt x="793" y="220"/>
                </a:lnTo>
                <a:lnTo>
                  <a:pt x="798" y="223"/>
                </a:lnTo>
                <a:lnTo>
                  <a:pt x="804" y="220"/>
                </a:lnTo>
                <a:lnTo>
                  <a:pt x="819" y="219"/>
                </a:lnTo>
                <a:lnTo>
                  <a:pt x="823" y="216"/>
                </a:lnTo>
                <a:lnTo>
                  <a:pt x="821" y="212"/>
                </a:lnTo>
                <a:lnTo>
                  <a:pt x="823" y="212"/>
                </a:lnTo>
                <a:lnTo>
                  <a:pt x="824" y="200"/>
                </a:lnTo>
                <a:lnTo>
                  <a:pt x="836" y="178"/>
                </a:lnTo>
                <a:lnTo>
                  <a:pt x="839" y="177"/>
                </a:lnTo>
                <a:lnTo>
                  <a:pt x="853" y="183"/>
                </a:lnTo>
                <a:lnTo>
                  <a:pt x="857" y="183"/>
                </a:lnTo>
                <a:lnTo>
                  <a:pt x="865" y="185"/>
                </a:lnTo>
                <a:lnTo>
                  <a:pt x="867" y="184"/>
                </a:lnTo>
                <a:lnTo>
                  <a:pt x="869" y="185"/>
                </a:lnTo>
                <a:lnTo>
                  <a:pt x="870" y="193"/>
                </a:lnTo>
                <a:lnTo>
                  <a:pt x="881" y="194"/>
                </a:lnTo>
                <a:lnTo>
                  <a:pt x="887" y="196"/>
                </a:lnTo>
                <a:lnTo>
                  <a:pt x="893" y="190"/>
                </a:lnTo>
                <a:lnTo>
                  <a:pt x="898" y="190"/>
                </a:lnTo>
                <a:lnTo>
                  <a:pt x="912" y="196"/>
                </a:lnTo>
                <a:lnTo>
                  <a:pt x="917" y="208"/>
                </a:lnTo>
                <a:lnTo>
                  <a:pt x="917" y="214"/>
                </a:lnTo>
                <a:lnTo>
                  <a:pt x="926" y="214"/>
                </a:lnTo>
                <a:lnTo>
                  <a:pt x="930" y="224"/>
                </a:lnTo>
                <a:lnTo>
                  <a:pt x="931" y="227"/>
                </a:lnTo>
                <a:lnTo>
                  <a:pt x="934" y="228"/>
                </a:lnTo>
                <a:lnTo>
                  <a:pt x="935" y="228"/>
                </a:lnTo>
                <a:lnTo>
                  <a:pt x="934" y="233"/>
                </a:lnTo>
                <a:lnTo>
                  <a:pt x="943" y="248"/>
                </a:lnTo>
                <a:lnTo>
                  <a:pt x="952" y="252"/>
                </a:lnTo>
                <a:lnTo>
                  <a:pt x="955" y="259"/>
                </a:lnTo>
                <a:lnTo>
                  <a:pt x="963" y="264"/>
                </a:lnTo>
                <a:lnTo>
                  <a:pt x="965" y="272"/>
                </a:lnTo>
                <a:lnTo>
                  <a:pt x="973" y="282"/>
                </a:lnTo>
                <a:lnTo>
                  <a:pt x="975" y="290"/>
                </a:lnTo>
                <a:lnTo>
                  <a:pt x="975" y="296"/>
                </a:lnTo>
                <a:lnTo>
                  <a:pt x="960" y="305"/>
                </a:lnTo>
                <a:lnTo>
                  <a:pt x="955" y="307"/>
                </a:lnTo>
                <a:lnTo>
                  <a:pt x="945" y="305"/>
                </a:lnTo>
                <a:lnTo>
                  <a:pt x="944" y="308"/>
                </a:lnTo>
                <a:lnTo>
                  <a:pt x="947" y="319"/>
                </a:lnTo>
                <a:lnTo>
                  <a:pt x="947" y="328"/>
                </a:lnTo>
                <a:lnTo>
                  <a:pt x="935" y="333"/>
                </a:lnTo>
                <a:lnTo>
                  <a:pt x="929" y="333"/>
                </a:lnTo>
                <a:lnTo>
                  <a:pt x="936" y="343"/>
                </a:lnTo>
                <a:lnTo>
                  <a:pt x="934" y="344"/>
                </a:lnTo>
                <a:lnTo>
                  <a:pt x="937" y="348"/>
                </a:lnTo>
                <a:lnTo>
                  <a:pt x="937" y="350"/>
                </a:lnTo>
                <a:lnTo>
                  <a:pt x="925" y="358"/>
                </a:lnTo>
                <a:lnTo>
                  <a:pt x="916" y="361"/>
                </a:lnTo>
                <a:lnTo>
                  <a:pt x="905" y="377"/>
                </a:lnTo>
                <a:lnTo>
                  <a:pt x="893" y="381"/>
                </a:lnTo>
                <a:lnTo>
                  <a:pt x="886" y="375"/>
                </a:lnTo>
                <a:lnTo>
                  <a:pt x="885" y="372"/>
                </a:lnTo>
                <a:lnTo>
                  <a:pt x="878" y="368"/>
                </a:lnTo>
                <a:lnTo>
                  <a:pt x="875" y="367"/>
                </a:lnTo>
                <a:lnTo>
                  <a:pt x="870" y="369"/>
                </a:lnTo>
                <a:lnTo>
                  <a:pt x="868" y="373"/>
                </a:lnTo>
                <a:lnTo>
                  <a:pt x="870" y="380"/>
                </a:lnTo>
                <a:lnTo>
                  <a:pt x="867" y="383"/>
                </a:lnTo>
                <a:lnTo>
                  <a:pt x="861" y="384"/>
                </a:lnTo>
                <a:lnTo>
                  <a:pt x="861" y="388"/>
                </a:lnTo>
                <a:lnTo>
                  <a:pt x="855" y="396"/>
                </a:lnTo>
                <a:lnTo>
                  <a:pt x="852" y="394"/>
                </a:lnTo>
                <a:lnTo>
                  <a:pt x="849" y="395"/>
                </a:lnTo>
                <a:lnTo>
                  <a:pt x="842" y="392"/>
                </a:lnTo>
                <a:lnTo>
                  <a:pt x="840" y="388"/>
                </a:lnTo>
                <a:lnTo>
                  <a:pt x="838" y="390"/>
                </a:lnTo>
                <a:lnTo>
                  <a:pt x="840" y="397"/>
                </a:lnTo>
                <a:lnTo>
                  <a:pt x="838" y="397"/>
                </a:lnTo>
                <a:lnTo>
                  <a:pt x="835" y="393"/>
                </a:lnTo>
                <a:lnTo>
                  <a:pt x="831" y="393"/>
                </a:lnTo>
                <a:lnTo>
                  <a:pt x="823" y="398"/>
                </a:lnTo>
                <a:lnTo>
                  <a:pt x="827" y="406"/>
                </a:lnTo>
                <a:lnTo>
                  <a:pt x="818" y="409"/>
                </a:lnTo>
                <a:lnTo>
                  <a:pt x="810" y="405"/>
                </a:lnTo>
                <a:lnTo>
                  <a:pt x="812" y="412"/>
                </a:lnTo>
                <a:lnTo>
                  <a:pt x="804" y="411"/>
                </a:lnTo>
                <a:lnTo>
                  <a:pt x="801" y="414"/>
                </a:lnTo>
                <a:lnTo>
                  <a:pt x="804" y="416"/>
                </a:lnTo>
                <a:lnTo>
                  <a:pt x="807" y="419"/>
                </a:lnTo>
                <a:lnTo>
                  <a:pt x="808" y="424"/>
                </a:lnTo>
                <a:lnTo>
                  <a:pt x="806" y="430"/>
                </a:lnTo>
                <a:lnTo>
                  <a:pt x="801" y="431"/>
                </a:lnTo>
                <a:lnTo>
                  <a:pt x="800" y="423"/>
                </a:lnTo>
                <a:lnTo>
                  <a:pt x="799" y="421"/>
                </a:lnTo>
                <a:lnTo>
                  <a:pt x="794" y="420"/>
                </a:lnTo>
                <a:lnTo>
                  <a:pt x="793" y="421"/>
                </a:lnTo>
                <a:lnTo>
                  <a:pt x="789" y="423"/>
                </a:lnTo>
                <a:lnTo>
                  <a:pt x="784" y="430"/>
                </a:lnTo>
                <a:lnTo>
                  <a:pt x="782" y="437"/>
                </a:lnTo>
                <a:lnTo>
                  <a:pt x="780" y="439"/>
                </a:lnTo>
                <a:lnTo>
                  <a:pt x="780" y="443"/>
                </a:lnTo>
                <a:lnTo>
                  <a:pt x="784" y="444"/>
                </a:lnTo>
                <a:lnTo>
                  <a:pt x="788" y="447"/>
                </a:lnTo>
                <a:lnTo>
                  <a:pt x="791" y="460"/>
                </a:lnTo>
                <a:lnTo>
                  <a:pt x="788" y="465"/>
                </a:lnTo>
                <a:lnTo>
                  <a:pt x="794" y="469"/>
                </a:lnTo>
                <a:lnTo>
                  <a:pt x="805" y="463"/>
                </a:lnTo>
                <a:lnTo>
                  <a:pt x="808" y="465"/>
                </a:lnTo>
                <a:lnTo>
                  <a:pt x="810" y="469"/>
                </a:lnTo>
                <a:lnTo>
                  <a:pt x="816" y="473"/>
                </a:lnTo>
                <a:lnTo>
                  <a:pt x="817" y="476"/>
                </a:lnTo>
                <a:lnTo>
                  <a:pt x="812" y="484"/>
                </a:lnTo>
                <a:lnTo>
                  <a:pt x="813" y="487"/>
                </a:lnTo>
                <a:lnTo>
                  <a:pt x="822" y="487"/>
                </a:lnTo>
                <a:lnTo>
                  <a:pt x="823" y="490"/>
                </a:lnTo>
                <a:lnTo>
                  <a:pt x="825" y="497"/>
                </a:lnTo>
                <a:lnTo>
                  <a:pt x="824" y="503"/>
                </a:lnTo>
                <a:lnTo>
                  <a:pt x="830" y="508"/>
                </a:lnTo>
                <a:lnTo>
                  <a:pt x="831" y="518"/>
                </a:lnTo>
                <a:lnTo>
                  <a:pt x="836" y="519"/>
                </a:lnTo>
                <a:lnTo>
                  <a:pt x="840" y="516"/>
                </a:lnTo>
                <a:lnTo>
                  <a:pt x="841" y="513"/>
                </a:lnTo>
                <a:lnTo>
                  <a:pt x="847" y="505"/>
                </a:lnTo>
                <a:lnTo>
                  <a:pt x="851" y="504"/>
                </a:lnTo>
                <a:lnTo>
                  <a:pt x="853" y="504"/>
                </a:lnTo>
                <a:lnTo>
                  <a:pt x="859" y="508"/>
                </a:lnTo>
                <a:lnTo>
                  <a:pt x="866" y="506"/>
                </a:lnTo>
                <a:lnTo>
                  <a:pt x="874" y="511"/>
                </a:lnTo>
                <a:lnTo>
                  <a:pt x="882" y="510"/>
                </a:lnTo>
                <a:lnTo>
                  <a:pt x="885" y="512"/>
                </a:lnTo>
                <a:lnTo>
                  <a:pt x="889" y="511"/>
                </a:lnTo>
                <a:lnTo>
                  <a:pt x="891" y="514"/>
                </a:lnTo>
                <a:lnTo>
                  <a:pt x="891" y="521"/>
                </a:lnTo>
                <a:lnTo>
                  <a:pt x="894" y="527"/>
                </a:lnTo>
                <a:lnTo>
                  <a:pt x="892" y="530"/>
                </a:lnTo>
                <a:lnTo>
                  <a:pt x="892" y="537"/>
                </a:lnTo>
                <a:lnTo>
                  <a:pt x="887" y="541"/>
                </a:lnTo>
                <a:lnTo>
                  <a:pt x="887" y="544"/>
                </a:lnTo>
                <a:lnTo>
                  <a:pt x="896" y="554"/>
                </a:lnTo>
                <a:lnTo>
                  <a:pt x="901" y="570"/>
                </a:lnTo>
                <a:lnTo>
                  <a:pt x="910" y="582"/>
                </a:lnTo>
                <a:lnTo>
                  <a:pt x="914" y="582"/>
                </a:lnTo>
                <a:lnTo>
                  <a:pt x="916" y="578"/>
                </a:lnTo>
                <a:lnTo>
                  <a:pt x="919" y="576"/>
                </a:lnTo>
                <a:lnTo>
                  <a:pt x="923" y="578"/>
                </a:lnTo>
                <a:lnTo>
                  <a:pt x="933" y="578"/>
                </a:lnTo>
                <a:lnTo>
                  <a:pt x="937" y="582"/>
                </a:lnTo>
                <a:lnTo>
                  <a:pt x="937" y="588"/>
                </a:lnTo>
                <a:lnTo>
                  <a:pt x="941" y="592"/>
                </a:lnTo>
                <a:lnTo>
                  <a:pt x="944" y="602"/>
                </a:lnTo>
                <a:lnTo>
                  <a:pt x="954" y="613"/>
                </a:lnTo>
                <a:lnTo>
                  <a:pt x="953" y="615"/>
                </a:lnTo>
                <a:lnTo>
                  <a:pt x="955" y="620"/>
                </a:lnTo>
                <a:lnTo>
                  <a:pt x="954" y="623"/>
                </a:lnTo>
                <a:lnTo>
                  <a:pt x="962" y="635"/>
                </a:lnTo>
                <a:lnTo>
                  <a:pt x="962" y="641"/>
                </a:lnTo>
                <a:lnTo>
                  <a:pt x="968" y="644"/>
                </a:lnTo>
                <a:lnTo>
                  <a:pt x="968" y="650"/>
                </a:lnTo>
                <a:lnTo>
                  <a:pt x="970" y="651"/>
                </a:lnTo>
                <a:lnTo>
                  <a:pt x="972" y="654"/>
                </a:lnTo>
                <a:lnTo>
                  <a:pt x="977" y="654"/>
                </a:lnTo>
                <a:lnTo>
                  <a:pt x="979" y="656"/>
                </a:lnTo>
                <a:lnTo>
                  <a:pt x="980" y="664"/>
                </a:lnTo>
                <a:lnTo>
                  <a:pt x="984" y="666"/>
                </a:lnTo>
                <a:lnTo>
                  <a:pt x="983" y="670"/>
                </a:lnTo>
                <a:lnTo>
                  <a:pt x="989" y="680"/>
                </a:lnTo>
                <a:lnTo>
                  <a:pt x="992" y="682"/>
                </a:lnTo>
                <a:lnTo>
                  <a:pt x="999" y="682"/>
                </a:lnTo>
                <a:lnTo>
                  <a:pt x="1000" y="687"/>
                </a:lnTo>
                <a:lnTo>
                  <a:pt x="1005" y="694"/>
                </a:lnTo>
                <a:lnTo>
                  <a:pt x="1007" y="700"/>
                </a:lnTo>
                <a:lnTo>
                  <a:pt x="1011" y="705"/>
                </a:lnTo>
                <a:lnTo>
                  <a:pt x="1008" y="710"/>
                </a:lnTo>
                <a:lnTo>
                  <a:pt x="1011" y="711"/>
                </a:lnTo>
                <a:lnTo>
                  <a:pt x="1012" y="718"/>
                </a:lnTo>
                <a:lnTo>
                  <a:pt x="1011" y="722"/>
                </a:lnTo>
                <a:lnTo>
                  <a:pt x="1008" y="723"/>
                </a:lnTo>
                <a:lnTo>
                  <a:pt x="1008" y="727"/>
                </a:lnTo>
                <a:lnTo>
                  <a:pt x="1006" y="731"/>
                </a:lnTo>
                <a:lnTo>
                  <a:pt x="1008" y="739"/>
                </a:lnTo>
                <a:lnTo>
                  <a:pt x="1007" y="743"/>
                </a:lnTo>
                <a:lnTo>
                  <a:pt x="1009" y="744"/>
                </a:lnTo>
                <a:lnTo>
                  <a:pt x="1011" y="749"/>
                </a:lnTo>
                <a:lnTo>
                  <a:pt x="1006" y="756"/>
                </a:lnTo>
                <a:lnTo>
                  <a:pt x="1006" y="759"/>
                </a:lnTo>
                <a:lnTo>
                  <a:pt x="1007" y="767"/>
                </a:lnTo>
                <a:lnTo>
                  <a:pt x="1017" y="774"/>
                </a:lnTo>
                <a:lnTo>
                  <a:pt x="1018" y="778"/>
                </a:lnTo>
                <a:lnTo>
                  <a:pt x="1022" y="781"/>
                </a:lnTo>
                <a:lnTo>
                  <a:pt x="1019" y="786"/>
                </a:lnTo>
                <a:lnTo>
                  <a:pt x="1020" y="789"/>
                </a:lnTo>
                <a:lnTo>
                  <a:pt x="1018" y="792"/>
                </a:lnTo>
                <a:lnTo>
                  <a:pt x="1013" y="795"/>
                </a:lnTo>
                <a:lnTo>
                  <a:pt x="1011" y="794"/>
                </a:lnTo>
                <a:lnTo>
                  <a:pt x="1009" y="796"/>
                </a:lnTo>
                <a:lnTo>
                  <a:pt x="990" y="781"/>
                </a:lnTo>
                <a:lnTo>
                  <a:pt x="987" y="783"/>
                </a:lnTo>
                <a:lnTo>
                  <a:pt x="984" y="782"/>
                </a:lnTo>
                <a:lnTo>
                  <a:pt x="981" y="777"/>
                </a:lnTo>
                <a:lnTo>
                  <a:pt x="978" y="778"/>
                </a:lnTo>
                <a:lnTo>
                  <a:pt x="977" y="768"/>
                </a:lnTo>
                <a:lnTo>
                  <a:pt x="967" y="762"/>
                </a:lnTo>
                <a:lnTo>
                  <a:pt x="965" y="763"/>
                </a:lnTo>
                <a:lnTo>
                  <a:pt x="961" y="759"/>
                </a:lnTo>
                <a:lnTo>
                  <a:pt x="959" y="760"/>
                </a:lnTo>
                <a:lnTo>
                  <a:pt x="954" y="759"/>
                </a:lnTo>
                <a:lnTo>
                  <a:pt x="947" y="762"/>
                </a:lnTo>
                <a:lnTo>
                  <a:pt x="944" y="785"/>
                </a:lnTo>
                <a:lnTo>
                  <a:pt x="940" y="789"/>
                </a:lnTo>
                <a:lnTo>
                  <a:pt x="932" y="792"/>
                </a:lnTo>
                <a:lnTo>
                  <a:pt x="930" y="794"/>
                </a:lnTo>
                <a:lnTo>
                  <a:pt x="927" y="794"/>
                </a:lnTo>
                <a:lnTo>
                  <a:pt x="924" y="799"/>
                </a:lnTo>
                <a:lnTo>
                  <a:pt x="924" y="798"/>
                </a:lnTo>
                <a:lnTo>
                  <a:pt x="914" y="797"/>
                </a:lnTo>
                <a:lnTo>
                  <a:pt x="914" y="794"/>
                </a:lnTo>
                <a:lnTo>
                  <a:pt x="913" y="794"/>
                </a:lnTo>
                <a:lnTo>
                  <a:pt x="912" y="797"/>
                </a:lnTo>
                <a:lnTo>
                  <a:pt x="904" y="799"/>
                </a:lnTo>
                <a:lnTo>
                  <a:pt x="909" y="801"/>
                </a:lnTo>
                <a:lnTo>
                  <a:pt x="908" y="805"/>
                </a:lnTo>
                <a:lnTo>
                  <a:pt x="904" y="806"/>
                </a:lnTo>
                <a:lnTo>
                  <a:pt x="900" y="801"/>
                </a:lnTo>
                <a:lnTo>
                  <a:pt x="897" y="803"/>
                </a:lnTo>
                <a:lnTo>
                  <a:pt x="895" y="803"/>
                </a:lnTo>
                <a:lnTo>
                  <a:pt x="894" y="806"/>
                </a:lnTo>
                <a:lnTo>
                  <a:pt x="891" y="806"/>
                </a:lnTo>
                <a:lnTo>
                  <a:pt x="892" y="809"/>
                </a:lnTo>
                <a:lnTo>
                  <a:pt x="888" y="808"/>
                </a:lnTo>
                <a:lnTo>
                  <a:pt x="887" y="806"/>
                </a:lnTo>
                <a:lnTo>
                  <a:pt x="882" y="805"/>
                </a:lnTo>
                <a:lnTo>
                  <a:pt x="881" y="809"/>
                </a:lnTo>
                <a:lnTo>
                  <a:pt x="866" y="823"/>
                </a:lnTo>
                <a:lnTo>
                  <a:pt x="854" y="820"/>
                </a:lnTo>
                <a:lnTo>
                  <a:pt x="850" y="821"/>
                </a:lnTo>
                <a:lnTo>
                  <a:pt x="850" y="824"/>
                </a:lnTo>
                <a:lnTo>
                  <a:pt x="843" y="827"/>
                </a:lnTo>
                <a:lnTo>
                  <a:pt x="839" y="832"/>
                </a:lnTo>
                <a:lnTo>
                  <a:pt x="840" y="838"/>
                </a:lnTo>
                <a:lnTo>
                  <a:pt x="842" y="838"/>
                </a:lnTo>
                <a:lnTo>
                  <a:pt x="844" y="842"/>
                </a:lnTo>
                <a:lnTo>
                  <a:pt x="851" y="847"/>
                </a:lnTo>
                <a:lnTo>
                  <a:pt x="843" y="850"/>
                </a:lnTo>
                <a:lnTo>
                  <a:pt x="841" y="853"/>
                </a:lnTo>
                <a:lnTo>
                  <a:pt x="836" y="853"/>
                </a:lnTo>
                <a:lnTo>
                  <a:pt x="832" y="857"/>
                </a:lnTo>
                <a:lnTo>
                  <a:pt x="828" y="853"/>
                </a:lnTo>
                <a:lnTo>
                  <a:pt x="826" y="854"/>
                </a:lnTo>
                <a:lnTo>
                  <a:pt x="821" y="855"/>
                </a:lnTo>
                <a:lnTo>
                  <a:pt x="821" y="860"/>
                </a:lnTo>
                <a:lnTo>
                  <a:pt x="819" y="862"/>
                </a:lnTo>
                <a:lnTo>
                  <a:pt x="818" y="861"/>
                </a:lnTo>
                <a:lnTo>
                  <a:pt x="819" y="865"/>
                </a:lnTo>
                <a:lnTo>
                  <a:pt x="824" y="869"/>
                </a:lnTo>
                <a:lnTo>
                  <a:pt x="826" y="874"/>
                </a:lnTo>
                <a:lnTo>
                  <a:pt x="828" y="876"/>
                </a:lnTo>
                <a:lnTo>
                  <a:pt x="828" y="886"/>
                </a:lnTo>
                <a:lnTo>
                  <a:pt x="808" y="879"/>
                </a:lnTo>
                <a:lnTo>
                  <a:pt x="806" y="875"/>
                </a:lnTo>
                <a:lnTo>
                  <a:pt x="801" y="873"/>
                </a:lnTo>
                <a:lnTo>
                  <a:pt x="799" y="873"/>
                </a:lnTo>
                <a:lnTo>
                  <a:pt x="793" y="870"/>
                </a:lnTo>
                <a:lnTo>
                  <a:pt x="794" y="872"/>
                </a:lnTo>
                <a:lnTo>
                  <a:pt x="793" y="874"/>
                </a:lnTo>
                <a:lnTo>
                  <a:pt x="793" y="876"/>
                </a:lnTo>
                <a:lnTo>
                  <a:pt x="787" y="873"/>
                </a:lnTo>
                <a:lnTo>
                  <a:pt x="786" y="875"/>
                </a:lnTo>
                <a:lnTo>
                  <a:pt x="784" y="875"/>
                </a:lnTo>
                <a:lnTo>
                  <a:pt x="780" y="875"/>
                </a:lnTo>
                <a:lnTo>
                  <a:pt x="768" y="877"/>
                </a:lnTo>
                <a:lnTo>
                  <a:pt x="769" y="872"/>
                </a:lnTo>
                <a:lnTo>
                  <a:pt x="767" y="870"/>
                </a:lnTo>
                <a:lnTo>
                  <a:pt x="772" y="865"/>
                </a:lnTo>
                <a:lnTo>
                  <a:pt x="771" y="864"/>
                </a:lnTo>
                <a:lnTo>
                  <a:pt x="766" y="863"/>
                </a:lnTo>
                <a:lnTo>
                  <a:pt x="766" y="862"/>
                </a:lnTo>
                <a:lnTo>
                  <a:pt x="764" y="863"/>
                </a:lnTo>
                <a:lnTo>
                  <a:pt x="765" y="865"/>
                </a:lnTo>
                <a:lnTo>
                  <a:pt x="763" y="868"/>
                </a:lnTo>
                <a:lnTo>
                  <a:pt x="764" y="871"/>
                </a:lnTo>
                <a:lnTo>
                  <a:pt x="755" y="875"/>
                </a:lnTo>
                <a:lnTo>
                  <a:pt x="750" y="871"/>
                </a:lnTo>
                <a:lnTo>
                  <a:pt x="747" y="873"/>
                </a:lnTo>
                <a:lnTo>
                  <a:pt x="742" y="872"/>
                </a:lnTo>
                <a:lnTo>
                  <a:pt x="739" y="875"/>
                </a:lnTo>
                <a:lnTo>
                  <a:pt x="733" y="874"/>
                </a:lnTo>
                <a:lnTo>
                  <a:pt x="731" y="877"/>
                </a:lnTo>
                <a:lnTo>
                  <a:pt x="728" y="872"/>
                </a:lnTo>
                <a:lnTo>
                  <a:pt x="726" y="868"/>
                </a:lnTo>
                <a:lnTo>
                  <a:pt x="728" y="866"/>
                </a:lnTo>
                <a:lnTo>
                  <a:pt x="726" y="866"/>
                </a:lnTo>
                <a:lnTo>
                  <a:pt x="722" y="862"/>
                </a:lnTo>
                <a:lnTo>
                  <a:pt x="718" y="852"/>
                </a:lnTo>
                <a:lnTo>
                  <a:pt x="716" y="852"/>
                </a:lnTo>
                <a:lnTo>
                  <a:pt x="714" y="850"/>
                </a:lnTo>
                <a:lnTo>
                  <a:pt x="711" y="852"/>
                </a:lnTo>
                <a:lnTo>
                  <a:pt x="710" y="849"/>
                </a:lnTo>
                <a:lnTo>
                  <a:pt x="707" y="850"/>
                </a:lnTo>
                <a:lnTo>
                  <a:pt x="706" y="850"/>
                </a:lnTo>
                <a:lnTo>
                  <a:pt x="700" y="840"/>
                </a:lnTo>
                <a:lnTo>
                  <a:pt x="697" y="842"/>
                </a:lnTo>
                <a:lnTo>
                  <a:pt x="697" y="846"/>
                </a:lnTo>
                <a:lnTo>
                  <a:pt x="693" y="844"/>
                </a:lnTo>
                <a:lnTo>
                  <a:pt x="686" y="838"/>
                </a:lnTo>
                <a:lnTo>
                  <a:pt x="683" y="827"/>
                </a:lnTo>
                <a:lnTo>
                  <a:pt x="676" y="819"/>
                </a:lnTo>
                <a:lnTo>
                  <a:pt x="669" y="820"/>
                </a:lnTo>
                <a:lnTo>
                  <a:pt x="667" y="818"/>
                </a:lnTo>
                <a:lnTo>
                  <a:pt x="663" y="818"/>
                </a:lnTo>
                <a:lnTo>
                  <a:pt x="662" y="815"/>
                </a:lnTo>
                <a:lnTo>
                  <a:pt x="654" y="814"/>
                </a:lnTo>
                <a:lnTo>
                  <a:pt x="651" y="814"/>
                </a:lnTo>
                <a:lnTo>
                  <a:pt x="649" y="811"/>
                </a:lnTo>
                <a:lnTo>
                  <a:pt x="650" y="803"/>
                </a:lnTo>
                <a:lnTo>
                  <a:pt x="646" y="785"/>
                </a:lnTo>
                <a:lnTo>
                  <a:pt x="640" y="783"/>
                </a:lnTo>
                <a:lnTo>
                  <a:pt x="608" y="779"/>
                </a:lnTo>
                <a:lnTo>
                  <a:pt x="611" y="755"/>
                </a:lnTo>
                <a:lnTo>
                  <a:pt x="612" y="744"/>
                </a:lnTo>
                <a:lnTo>
                  <a:pt x="598" y="740"/>
                </a:lnTo>
                <a:lnTo>
                  <a:pt x="600" y="728"/>
                </a:lnTo>
                <a:lnTo>
                  <a:pt x="580" y="726"/>
                </a:lnTo>
                <a:lnTo>
                  <a:pt x="575" y="722"/>
                </a:lnTo>
                <a:lnTo>
                  <a:pt x="571" y="722"/>
                </a:lnTo>
                <a:lnTo>
                  <a:pt x="570" y="718"/>
                </a:lnTo>
                <a:lnTo>
                  <a:pt x="565" y="721"/>
                </a:lnTo>
                <a:lnTo>
                  <a:pt x="553" y="709"/>
                </a:lnTo>
                <a:lnTo>
                  <a:pt x="549" y="707"/>
                </a:lnTo>
                <a:lnTo>
                  <a:pt x="548" y="713"/>
                </a:lnTo>
                <a:lnTo>
                  <a:pt x="547" y="715"/>
                </a:lnTo>
                <a:lnTo>
                  <a:pt x="527" y="713"/>
                </a:lnTo>
                <a:lnTo>
                  <a:pt x="524" y="731"/>
                </a:lnTo>
                <a:lnTo>
                  <a:pt x="512" y="729"/>
                </a:lnTo>
                <a:lnTo>
                  <a:pt x="500" y="727"/>
                </a:lnTo>
                <a:lnTo>
                  <a:pt x="499" y="736"/>
                </a:lnTo>
                <a:lnTo>
                  <a:pt x="489" y="739"/>
                </a:lnTo>
                <a:lnTo>
                  <a:pt x="489" y="743"/>
                </a:lnTo>
                <a:lnTo>
                  <a:pt x="485" y="744"/>
                </a:lnTo>
                <a:lnTo>
                  <a:pt x="485" y="740"/>
                </a:lnTo>
                <a:lnTo>
                  <a:pt x="473" y="738"/>
                </a:lnTo>
                <a:lnTo>
                  <a:pt x="471" y="738"/>
                </a:lnTo>
                <a:lnTo>
                  <a:pt x="471" y="735"/>
                </a:lnTo>
                <a:lnTo>
                  <a:pt x="465" y="731"/>
                </a:lnTo>
                <a:lnTo>
                  <a:pt x="464" y="727"/>
                </a:lnTo>
                <a:lnTo>
                  <a:pt x="466" y="718"/>
                </a:lnTo>
                <a:lnTo>
                  <a:pt x="471" y="710"/>
                </a:lnTo>
                <a:lnTo>
                  <a:pt x="465" y="707"/>
                </a:lnTo>
                <a:lnTo>
                  <a:pt x="467" y="704"/>
                </a:lnTo>
                <a:lnTo>
                  <a:pt x="467" y="700"/>
                </a:lnTo>
                <a:lnTo>
                  <a:pt x="457" y="698"/>
                </a:lnTo>
                <a:lnTo>
                  <a:pt x="454" y="694"/>
                </a:lnTo>
                <a:lnTo>
                  <a:pt x="449" y="691"/>
                </a:lnTo>
                <a:lnTo>
                  <a:pt x="445" y="693"/>
                </a:lnTo>
                <a:lnTo>
                  <a:pt x="441" y="699"/>
                </a:lnTo>
                <a:lnTo>
                  <a:pt x="433" y="697"/>
                </a:lnTo>
                <a:lnTo>
                  <a:pt x="431" y="701"/>
                </a:lnTo>
                <a:lnTo>
                  <a:pt x="425" y="700"/>
                </a:lnTo>
                <a:lnTo>
                  <a:pt x="426" y="702"/>
                </a:lnTo>
                <a:lnTo>
                  <a:pt x="421" y="704"/>
                </a:lnTo>
                <a:lnTo>
                  <a:pt x="420" y="711"/>
                </a:lnTo>
                <a:lnTo>
                  <a:pt x="423" y="712"/>
                </a:lnTo>
                <a:lnTo>
                  <a:pt x="419" y="723"/>
                </a:lnTo>
                <a:lnTo>
                  <a:pt x="418" y="725"/>
                </a:lnTo>
                <a:lnTo>
                  <a:pt x="415" y="725"/>
                </a:lnTo>
                <a:lnTo>
                  <a:pt x="414" y="727"/>
                </a:lnTo>
                <a:lnTo>
                  <a:pt x="412" y="724"/>
                </a:lnTo>
                <a:lnTo>
                  <a:pt x="408" y="732"/>
                </a:lnTo>
                <a:lnTo>
                  <a:pt x="404" y="727"/>
                </a:lnTo>
                <a:lnTo>
                  <a:pt x="400" y="726"/>
                </a:lnTo>
                <a:lnTo>
                  <a:pt x="397" y="728"/>
                </a:lnTo>
                <a:lnTo>
                  <a:pt x="397" y="725"/>
                </a:lnTo>
                <a:lnTo>
                  <a:pt x="394" y="724"/>
                </a:lnTo>
                <a:lnTo>
                  <a:pt x="392" y="726"/>
                </a:lnTo>
                <a:lnTo>
                  <a:pt x="389" y="726"/>
                </a:lnTo>
                <a:lnTo>
                  <a:pt x="385" y="731"/>
                </a:lnTo>
                <a:lnTo>
                  <a:pt x="384" y="732"/>
                </a:lnTo>
                <a:lnTo>
                  <a:pt x="383" y="736"/>
                </a:lnTo>
                <a:lnTo>
                  <a:pt x="379" y="738"/>
                </a:lnTo>
                <a:lnTo>
                  <a:pt x="377" y="735"/>
                </a:lnTo>
                <a:lnTo>
                  <a:pt x="374" y="735"/>
                </a:lnTo>
                <a:lnTo>
                  <a:pt x="372" y="737"/>
                </a:lnTo>
                <a:lnTo>
                  <a:pt x="370" y="735"/>
                </a:lnTo>
                <a:lnTo>
                  <a:pt x="370" y="733"/>
                </a:lnTo>
                <a:lnTo>
                  <a:pt x="365" y="731"/>
                </a:lnTo>
                <a:lnTo>
                  <a:pt x="365" y="728"/>
                </a:lnTo>
                <a:lnTo>
                  <a:pt x="355" y="723"/>
                </a:lnTo>
                <a:lnTo>
                  <a:pt x="355" y="720"/>
                </a:lnTo>
                <a:lnTo>
                  <a:pt x="353" y="718"/>
                </a:lnTo>
                <a:lnTo>
                  <a:pt x="351" y="726"/>
                </a:lnTo>
                <a:lnTo>
                  <a:pt x="347" y="724"/>
                </a:lnTo>
                <a:lnTo>
                  <a:pt x="346" y="725"/>
                </a:lnTo>
                <a:lnTo>
                  <a:pt x="342" y="722"/>
                </a:lnTo>
                <a:lnTo>
                  <a:pt x="338" y="722"/>
                </a:lnTo>
                <a:lnTo>
                  <a:pt x="337" y="721"/>
                </a:lnTo>
                <a:lnTo>
                  <a:pt x="339" y="722"/>
                </a:lnTo>
                <a:lnTo>
                  <a:pt x="339" y="720"/>
                </a:lnTo>
                <a:lnTo>
                  <a:pt x="337" y="720"/>
                </a:lnTo>
                <a:lnTo>
                  <a:pt x="336" y="721"/>
                </a:lnTo>
                <a:lnTo>
                  <a:pt x="331" y="718"/>
                </a:lnTo>
                <a:lnTo>
                  <a:pt x="330" y="718"/>
                </a:lnTo>
                <a:lnTo>
                  <a:pt x="330" y="720"/>
                </a:lnTo>
                <a:lnTo>
                  <a:pt x="326" y="720"/>
                </a:lnTo>
                <a:lnTo>
                  <a:pt x="325" y="718"/>
                </a:lnTo>
                <a:lnTo>
                  <a:pt x="321" y="718"/>
                </a:lnTo>
                <a:lnTo>
                  <a:pt x="320" y="717"/>
                </a:lnTo>
                <a:lnTo>
                  <a:pt x="318" y="718"/>
                </a:lnTo>
                <a:lnTo>
                  <a:pt x="318" y="715"/>
                </a:lnTo>
                <a:lnTo>
                  <a:pt x="316" y="716"/>
                </a:lnTo>
                <a:lnTo>
                  <a:pt x="317" y="721"/>
                </a:lnTo>
                <a:lnTo>
                  <a:pt x="319" y="721"/>
                </a:lnTo>
                <a:lnTo>
                  <a:pt x="318" y="722"/>
                </a:lnTo>
                <a:lnTo>
                  <a:pt x="315" y="722"/>
                </a:lnTo>
                <a:lnTo>
                  <a:pt x="313" y="718"/>
                </a:lnTo>
                <a:lnTo>
                  <a:pt x="311" y="719"/>
                </a:lnTo>
                <a:lnTo>
                  <a:pt x="311" y="721"/>
                </a:lnTo>
                <a:lnTo>
                  <a:pt x="309" y="721"/>
                </a:lnTo>
                <a:lnTo>
                  <a:pt x="307" y="720"/>
                </a:lnTo>
                <a:lnTo>
                  <a:pt x="308" y="717"/>
                </a:lnTo>
                <a:lnTo>
                  <a:pt x="305" y="717"/>
                </a:lnTo>
                <a:lnTo>
                  <a:pt x="307" y="705"/>
                </a:lnTo>
                <a:lnTo>
                  <a:pt x="298" y="701"/>
                </a:lnTo>
                <a:lnTo>
                  <a:pt x="296" y="701"/>
                </a:lnTo>
                <a:lnTo>
                  <a:pt x="295" y="705"/>
                </a:lnTo>
                <a:lnTo>
                  <a:pt x="298" y="709"/>
                </a:lnTo>
                <a:lnTo>
                  <a:pt x="293" y="710"/>
                </a:lnTo>
                <a:lnTo>
                  <a:pt x="292" y="709"/>
                </a:lnTo>
                <a:lnTo>
                  <a:pt x="289" y="711"/>
                </a:lnTo>
                <a:lnTo>
                  <a:pt x="289" y="714"/>
                </a:lnTo>
                <a:lnTo>
                  <a:pt x="284" y="717"/>
                </a:lnTo>
                <a:lnTo>
                  <a:pt x="282" y="714"/>
                </a:lnTo>
                <a:lnTo>
                  <a:pt x="281" y="710"/>
                </a:lnTo>
                <a:lnTo>
                  <a:pt x="280" y="712"/>
                </a:lnTo>
                <a:lnTo>
                  <a:pt x="278" y="709"/>
                </a:lnTo>
                <a:lnTo>
                  <a:pt x="274" y="709"/>
                </a:lnTo>
                <a:lnTo>
                  <a:pt x="263" y="713"/>
                </a:lnTo>
                <a:lnTo>
                  <a:pt x="262" y="714"/>
                </a:lnTo>
                <a:lnTo>
                  <a:pt x="259" y="723"/>
                </a:lnTo>
                <a:lnTo>
                  <a:pt x="259" y="726"/>
                </a:lnTo>
                <a:lnTo>
                  <a:pt x="261" y="726"/>
                </a:lnTo>
                <a:lnTo>
                  <a:pt x="262" y="732"/>
                </a:lnTo>
                <a:lnTo>
                  <a:pt x="260" y="734"/>
                </a:lnTo>
                <a:lnTo>
                  <a:pt x="256" y="730"/>
                </a:lnTo>
                <a:lnTo>
                  <a:pt x="254" y="733"/>
                </a:lnTo>
                <a:lnTo>
                  <a:pt x="249" y="735"/>
                </a:lnTo>
                <a:lnTo>
                  <a:pt x="249" y="737"/>
                </a:lnTo>
                <a:lnTo>
                  <a:pt x="247" y="736"/>
                </a:lnTo>
                <a:lnTo>
                  <a:pt x="236" y="734"/>
                </a:lnTo>
                <a:lnTo>
                  <a:pt x="236" y="738"/>
                </a:lnTo>
                <a:lnTo>
                  <a:pt x="239" y="739"/>
                </a:lnTo>
                <a:lnTo>
                  <a:pt x="236" y="740"/>
                </a:lnTo>
                <a:lnTo>
                  <a:pt x="232" y="738"/>
                </a:lnTo>
                <a:lnTo>
                  <a:pt x="231" y="740"/>
                </a:lnTo>
                <a:lnTo>
                  <a:pt x="227" y="743"/>
                </a:lnTo>
                <a:lnTo>
                  <a:pt x="225" y="743"/>
                </a:lnTo>
                <a:lnTo>
                  <a:pt x="220" y="748"/>
                </a:lnTo>
                <a:lnTo>
                  <a:pt x="208" y="751"/>
                </a:lnTo>
                <a:lnTo>
                  <a:pt x="199" y="733"/>
                </a:lnTo>
                <a:lnTo>
                  <a:pt x="198" y="727"/>
                </a:lnTo>
                <a:lnTo>
                  <a:pt x="209" y="718"/>
                </a:lnTo>
                <a:lnTo>
                  <a:pt x="203" y="716"/>
                </a:lnTo>
                <a:lnTo>
                  <a:pt x="204" y="715"/>
                </a:lnTo>
                <a:lnTo>
                  <a:pt x="203" y="713"/>
                </a:lnTo>
                <a:lnTo>
                  <a:pt x="201" y="715"/>
                </a:lnTo>
                <a:lnTo>
                  <a:pt x="194" y="712"/>
                </a:lnTo>
                <a:lnTo>
                  <a:pt x="184" y="702"/>
                </a:lnTo>
                <a:lnTo>
                  <a:pt x="186" y="699"/>
                </a:lnTo>
                <a:lnTo>
                  <a:pt x="183" y="700"/>
                </a:lnTo>
                <a:lnTo>
                  <a:pt x="179" y="696"/>
                </a:lnTo>
                <a:lnTo>
                  <a:pt x="180" y="699"/>
                </a:lnTo>
                <a:lnTo>
                  <a:pt x="178" y="703"/>
                </a:lnTo>
                <a:lnTo>
                  <a:pt x="171" y="699"/>
                </a:lnTo>
                <a:lnTo>
                  <a:pt x="169" y="696"/>
                </a:lnTo>
                <a:lnTo>
                  <a:pt x="163" y="689"/>
                </a:lnTo>
                <a:lnTo>
                  <a:pt x="153" y="690"/>
                </a:lnTo>
                <a:lnTo>
                  <a:pt x="141" y="687"/>
                </a:lnTo>
                <a:lnTo>
                  <a:pt x="141" y="686"/>
                </a:lnTo>
                <a:lnTo>
                  <a:pt x="149" y="683"/>
                </a:lnTo>
                <a:lnTo>
                  <a:pt x="161" y="676"/>
                </a:lnTo>
                <a:lnTo>
                  <a:pt x="161" y="674"/>
                </a:lnTo>
                <a:lnTo>
                  <a:pt x="153" y="669"/>
                </a:lnTo>
                <a:lnTo>
                  <a:pt x="149" y="667"/>
                </a:lnTo>
                <a:lnTo>
                  <a:pt x="150" y="663"/>
                </a:lnTo>
                <a:lnTo>
                  <a:pt x="152" y="664"/>
                </a:lnTo>
                <a:lnTo>
                  <a:pt x="153" y="665"/>
                </a:lnTo>
                <a:lnTo>
                  <a:pt x="156" y="665"/>
                </a:lnTo>
                <a:lnTo>
                  <a:pt x="156" y="661"/>
                </a:lnTo>
                <a:lnTo>
                  <a:pt x="158" y="658"/>
                </a:lnTo>
                <a:lnTo>
                  <a:pt x="160" y="661"/>
                </a:lnTo>
                <a:lnTo>
                  <a:pt x="161" y="656"/>
                </a:lnTo>
                <a:lnTo>
                  <a:pt x="166" y="658"/>
                </a:lnTo>
                <a:lnTo>
                  <a:pt x="168" y="652"/>
                </a:lnTo>
                <a:lnTo>
                  <a:pt x="172" y="651"/>
                </a:lnTo>
                <a:lnTo>
                  <a:pt x="173" y="648"/>
                </a:lnTo>
                <a:lnTo>
                  <a:pt x="175" y="649"/>
                </a:lnTo>
                <a:lnTo>
                  <a:pt x="175" y="645"/>
                </a:lnTo>
                <a:lnTo>
                  <a:pt x="178" y="644"/>
                </a:lnTo>
                <a:lnTo>
                  <a:pt x="176" y="642"/>
                </a:lnTo>
                <a:lnTo>
                  <a:pt x="175" y="640"/>
                </a:lnTo>
                <a:lnTo>
                  <a:pt x="177" y="637"/>
                </a:lnTo>
                <a:lnTo>
                  <a:pt x="179" y="639"/>
                </a:lnTo>
                <a:lnTo>
                  <a:pt x="182" y="634"/>
                </a:lnTo>
                <a:lnTo>
                  <a:pt x="182" y="628"/>
                </a:lnTo>
                <a:lnTo>
                  <a:pt x="188" y="622"/>
                </a:lnTo>
                <a:lnTo>
                  <a:pt x="181" y="624"/>
                </a:lnTo>
                <a:lnTo>
                  <a:pt x="184" y="621"/>
                </a:lnTo>
                <a:lnTo>
                  <a:pt x="182" y="619"/>
                </a:lnTo>
                <a:lnTo>
                  <a:pt x="183" y="616"/>
                </a:lnTo>
                <a:lnTo>
                  <a:pt x="180" y="617"/>
                </a:lnTo>
                <a:lnTo>
                  <a:pt x="182" y="610"/>
                </a:lnTo>
                <a:lnTo>
                  <a:pt x="175" y="606"/>
                </a:lnTo>
                <a:lnTo>
                  <a:pt x="174" y="607"/>
                </a:lnTo>
                <a:lnTo>
                  <a:pt x="174" y="600"/>
                </a:lnTo>
                <a:lnTo>
                  <a:pt x="169" y="598"/>
                </a:lnTo>
                <a:lnTo>
                  <a:pt x="172" y="591"/>
                </a:lnTo>
                <a:lnTo>
                  <a:pt x="172" y="577"/>
                </a:lnTo>
                <a:lnTo>
                  <a:pt x="170" y="575"/>
                </a:lnTo>
                <a:lnTo>
                  <a:pt x="173" y="572"/>
                </a:lnTo>
                <a:lnTo>
                  <a:pt x="179" y="572"/>
                </a:lnTo>
                <a:lnTo>
                  <a:pt x="182" y="568"/>
                </a:lnTo>
                <a:lnTo>
                  <a:pt x="180" y="563"/>
                </a:lnTo>
                <a:lnTo>
                  <a:pt x="177" y="561"/>
                </a:lnTo>
                <a:lnTo>
                  <a:pt x="179" y="556"/>
                </a:lnTo>
                <a:lnTo>
                  <a:pt x="178" y="547"/>
                </a:lnTo>
                <a:lnTo>
                  <a:pt x="180" y="547"/>
                </a:lnTo>
                <a:lnTo>
                  <a:pt x="180" y="545"/>
                </a:lnTo>
                <a:lnTo>
                  <a:pt x="178" y="541"/>
                </a:lnTo>
                <a:lnTo>
                  <a:pt x="182" y="537"/>
                </a:lnTo>
                <a:lnTo>
                  <a:pt x="181" y="534"/>
                </a:lnTo>
                <a:lnTo>
                  <a:pt x="176" y="533"/>
                </a:lnTo>
                <a:lnTo>
                  <a:pt x="176" y="532"/>
                </a:lnTo>
                <a:lnTo>
                  <a:pt x="173" y="529"/>
                </a:lnTo>
                <a:lnTo>
                  <a:pt x="169" y="529"/>
                </a:lnTo>
                <a:lnTo>
                  <a:pt x="169" y="526"/>
                </a:lnTo>
                <a:lnTo>
                  <a:pt x="166" y="528"/>
                </a:lnTo>
                <a:lnTo>
                  <a:pt x="166" y="518"/>
                </a:lnTo>
                <a:lnTo>
                  <a:pt x="164" y="519"/>
                </a:lnTo>
                <a:lnTo>
                  <a:pt x="164" y="516"/>
                </a:lnTo>
                <a:lnTo>
                  <a:pt x="162" y="519"/>
                </a:lnTo>
                <a:lnTo>
                  <a:pt x="158" y="520"/>
                </a:lnTo>
                <a:lnTo>
                  <a:pt x="158" y="521"/>
                </a:lnTo>
                <a:lnTo>
                  <a:pt x="152" y="520"/>
                </a:lnTo>
                <a:lnTo>
                  <a:pt x="147" y="524"/>
                </a:lnTo>
                <a:lnTo>
                  <a:pt x="140" y="522"/>
                </a:lnTo>
                <a:lnTo>
                  <a:pt x="137" y="529"/>
                </a:lnTo>
                <a:lnTo>
                  <a:pt x="131" y="532"/>
                </a:lnTo>
                <a:lnTo>
                  <a:pt x="129" y="533"/>
                </a:lnTo>
                <a:lnTo>
                  <a:pt x="127" y="530"/>
                </a:lnTo>
                <a:lnTo>
                  <a:pt x="128" y="529"/>
                </a:lnTo>
                <a:lnTo>
                  <a:pt x="122" y="524"/>
                </a:lnTo>
                <a:lnTo>
                  <a:pt x="116" y="521"/>
                </a:lnTo>
                <a:lnTo>
                  <a:pt x="114" y="522"/>
                </a:lnTo>
                <a:lnTo>
                  <a:pt x="110" y="519"/>
                </a:lnTo>
                <a:lnTo>
                  <a:pt x="108" y="521"/>
                </a:lnTo>
                <a:lnTo>
                  <a:pt x="108" y="519"/>
                </a:lnTo>
                <a:lnTo>
                  <a:pt x="104" y="517"/>
                </a:lnTo>
                <a:lnTo>
                  <a:pt x="103" y="515"/>
                </a:lnTo>
                <a:lnTo>
                  <a:pt x="102" y="513"/>
                </a:lnTo>
                <a:lnTo>
                  <a:pt x="98" y="513"/>
                </a:lnTo>
                <a:lnTo>
                  <a:pt x="94" y="517"/>
                </a:lnTo>
                <a:lnTo>
                  <a:pt x="84" y="517"/>
                </a:lnTo>
                <a:lnTo>
                  <a:pt x="84" y="519"/>
                </a:lnTo>
                <a:lnTo>
                  <a:pt x="82" y="519"/>
                </a:lnTo>
                <a:lnTo>
                  <a:pt x="81" y="521"/>
                </a:lnTo>
                <a:lnTo>
                  <a:pt x="78" y="519"/>
                </a:lnTo>
                <a:lnTo>
                  <a:pt x="79" y="516"/>
                </a:lnTo>
                <a:lnTo>
                  <a:pt x="77" y="516"/>
                </a:lnTo>
                <a:lnTo>
                  <a:pt x="76" y="519"/>
                </a:lnTo>
                <a:lnTo>
                  <a:pt x="74" y="517"/>
                </a:lnTo>
                <a:lnTo>
                  <a:pt x="74" y="515"/>
                </a:lnTo>
                <a:lnTo>
                  <a:pt x="64" y="508"/>
                </a:lnTo>
                <a:lnTo>
                  <a:pt x="61" y="505"/>
                </a:lnTo>
                <a:lnTo>
                  <a:pt x="64" y="500"/>
                </a:lnTo>
                <a:lnTo>
                  <a:pt x="64" y="495"/>
                </a:lnTo>
                <a:lnTo>
                  <a:pt x="61" y="493"/>
                </a:lnTo>
                <a:lnTo>
                  <a:pt x="61" y="490"/>
                </a:lnTo>
                <a:lnTo>
                  <a:pt x="67" y="486"/>
                </a:lnTo>
                <a:lnTo>
                  <a:pt x="70" y="487"/>
                </a:lnTo>
                <a:lnTo>
                  <a:pt x="72" y="484"/>
                </a:lnTo>
                <a:lnTo>
                  <a:pt x="68" y="479"/>
                </a:lnTo>
                <a:lnTo>
                  <a:pt x="64" y="479"/>
                </a:lnTo>
                <a:lnTo>
                  <a:pt x="63" y="476"/>
                </a:lnTo>
                <a:lnTo>
                  <a:pt x="61" y="475"/>
                </a:lnTo>
                <a:lnTo>
                  <a:pt x="57" y="469"/>
                </a:lnTo>
                <a:lnTo>
                  <a:pt x="58" y="469"/>
                </a:lnTo>
                <a:lnTo>
                  <a:pt x="56" y="466"/>
                </a:lnTo>
                <a:lnTo>
                  <a:pt x="51" y="470"/>
                </a:lnTo>
                <a:lnTo>
                  <a:pt x="48" y="469"/>
                </a:lnTo>
                <a:lnTo>
                  <a:pt x="49" y="461"/>
                </a:lnTo>
                <a:lnTo>
                  <a:pt x="52" y="462"/>
                </a:lnTo>
                <a:lnTo>
                  <a:pt x="54" y="460"/>
                </a:lnTo>
                <a:lnTo>
                  <a:pt x="54" y="458"/>
                </a:lnTo>
                <a:lnTo>
                  <a:pt x="52" y="457"/>
                </a:lnTo>
                <a:lnTo>
                  <a:pt x="42" y="452"/>
                </a:lnTo>
                <a:lnTo>
                  <a:pt x="39" y="447"/>
                </a:lnTo>
                <a:lnTo>
                  <a:pt x="33" y="454"/>
                </a:lnTo>
                <a:lnTo>
                  <a:pt x="30" y="455"/>
                </a:lnTo>
                <a:lnTo>
                  <a:pt x="24" y="452"/>
                </a:lnTo>
                <a:lnTo>
                  <a:pt x="17" y="447"/>
                </a:lnTo>
                <a:lnTo>
                  <a:pt x="13" y="444"/>
                </a:lnTo>
                <a:lnTo>
                  <a:pt x="12" y="440"/>
                </a:lnTo>
                <a:lnTo>
                  <a:pt x="9" y="430"/>
                </a:lnTo>
                <a:lnTo>
                  <a:pt x="15" y="426"/>
                </a:lnTo>
                <a:lnTo>
                  <a:pt x="17" y="425"/>
                </a:lnTo>
                <a:lnTo>
                  <a:pt x="12" y="422"/>
                </a:lnTo>
                <a:lnTo>
                  <a:pt x="8" y="421"/>
                </a:lnTo>
                <a:lnTo>
                  <a:pt x="5" y="415"/>
                </a:lnTo>
                <a:lnTo>
                  <a:pt x="0" y="410"/>
                </a:lnTo>
                <a:lnTo>
                  <a:pt x="8" y="401"/>
                </a:lnTo>
                <a:lnTo>
                  <a:pt x="11" y="396"/>
                </a:lnTo>
                <a:lnTo>
                  <a:pt x="15" y="399"/>
                </a:lnTo>
                <a:lnTo>
                  <a:pt x="16" y="398"/>
                </a:lnTo>
                <a:lnTo>
                  <a:pt x="20" y="400"/>
                </a:lnTo>
                <a:lnTo>
                  <a:pt x="20" y="399"/>
                </a:lnTo>
                <a:lnTo>
                  <a:pt x="22" y="399"/>
                </a:lnTo>
                <a:lnTo>
                  <a:pt x="21" y="401"/>
                </a:lnTo>
                <a:lnTo>
                  <a:pt x="24" y="401"/>
                </a:lnTo>
                <a:lnTo>
                  <a:pt x="25" y="399"/>
                </a:lnTo>
                <a:lnTo>
                  <a:pt x="29" y="399"/>
                </a:lnTo>
                <a:lnTo>
                  <a:pt x="29" y="397"/>
                </a:lnTo>
                <a:lnTo>
                  <a:pt x="25" y="392"/>
                </a:lnTo>
                <a:lnTo>
                  <a:pt x="28" y="390"/>
                </a:lnTo>
                <a:lnTo>
                  <a:pt x="28" y="387"/>
                </a:lnTo>
                <a:lnTo>
                  <a:pt x="26" y="387"/>
                </a:lnTo>
                <a:lnTo>
                  <a:pt x="27" y="381"/>
                </a:lnTo>
                <a:lnTo>
                  <a:pt x="32" y="381"/>
                </a:lnTo>
                <a:lnTo>
                  <a:pt x="34" y="378"/>
                </a:lnTo>
                <a:lnTo>
                  <a:pt x="37" y="382"/>
                </a:lnTo>
                <a:lnTo>
                  <a:pt x="38" y="379"/>
                </a:lnTo>
                <a:lnTo>
                  <a:pt x="40" y="379"/>
                </a:lnTo>
                <a:lnTo>
                  <a:pt x="47" y="359"/>
                </a:lnTo>
                <a:lnTo>
                  <a:pt x="42" y="356"/>
                </a:lnTo>
                <a:lnTo>
                  <a:pt x="43" y="353"/>
                </a:lnTo>
                <a:lnTo>
                  <a:pt x="40" y="351"/>
                </a:lnTo>
                <a:lnTo>
                  <a:pt x="41" y="347"/>
                </a:lnTo>
                <a:lnTo>
                  <a:pt x="44" y="347"/>
                </a:lnTo>
                <a:lnTo>
                  <a:pt x="43" y="344"/>
                </a:lnTo>
                <a:lnTo>
                  <a:pt x="41" y="334"/>
                </a:lnTo>
                <a:lnTo>
                  <a:pt x="38" y="333"/>
                </a:lnTo>
                <a:lnTo>
                  <a:pt x="35" y="335"/>
                </a:lnTo>
                <a:lnTo>
                  <a:pt x="34" y="332"/>
                </a:lnTo>
                <a:lnTo>
                  <a:pt x="31" y="333"/>
                </a:lnTo>
                <a:lnTo>
                  <a:pt x="29" y="328"/>
                </a:lnTo>
                <a:lnTo>
                  <a:pt x="33" y="324"/>
                </a:lnTo>
                <a:lnTo>
                  <a:pt x="33" y="319"/>
                </a:lnTo>
                <a:lnTo>
                  <a:pt x="35" y="319"/>
                </a:lnTo>
                <a:lnTo>
                  <a:pt x="37" y="313"/>
                </a:lnTo>
                <a:lnTo>
                  <a:pt x="34" y="312"/>
                </a:lnTo>
                <a:lnTo>
                  <a:pt x="36" y="310"/>
                </a:lnTo>
                <a:lnTo>
                  <a:pt x="36" y="306"/>
                </a:lnTo>
                <a:lnTo>
                  <a:pt x="34" y="306"/>
                </a:lnTo>
                <a:lnTo>
                  <a:pt x="36" y="305"/>
                </a:lnTo>
                <a:lnTo>
                  <a:pt x="40" y="306"/>
                </a:lnTo>
                <a:lnTo>
                  <a:pt x="41" y="304"/>
                </a:lnTo>
                <a:lnTo>
                  <a:pt x="41" y="302"/>
                </a:lnTo>
                <a:lnTo>
                  <a:pt x="37" y="298"/>
                </a:lnTo>
                <a:lnTo>
                  <a:pt x="33" y="296"/>
                </a:lnTo>
                <a:lnTo>
                  <a:pt x="35" y="293"/>
                </a:lnTo>
                <a:lnTo>
                  <a:pt x="37" y="292"/>
                </a:lnTo>
                <a:lnTo>
                  <a:pt x="37" y="286"/>
                </a:lnTo>
                <a:lnTo>
                  <a:pt x="29" y="277"/>
                </a:lnTo>
                <a:lnTo>
                  <a:pt x="27" y="276"/>
                </a:lnTo>
                <a:lnTo>
                  <a:pt x="25" y="273"/>
                </a:lnTo>
                <a:lnTo>
                  <a:pt x="25" y="265"/>
                </a:lnTo>
                <a:lnTo>
                  <a:pt x="30" y="261"/>
                </a:lnTo>
                <a:lnTo>
                  <a:pt x="37" y="262"/>
                </a:lnTo>
                <a:lnTo>
                  <a:pt x="38" y="259"/>
                </a:lnTo>
                <a:lnTo>
                  <a:pt x="45" y="260"/>
                </a:lnTo>
                <a:lnTo>
                  <a:pt x="43" y="255"/>
                </a:lnTo>
                <a:lnTo>
                  <a:pt x="45" y="255"/>
                </a:lnTo>
                <a:lnTo>
                  <a:pt x="46" y="252"/>
                </a:lnTo>
                <a:lnTo>
                  <a:pt x="48" y="252"/>
                </a:lnTo>
                <a:lnTo>
                  <a:pt x="50" y="250"/>
                </a:lnTo>
                <a:lnTo>
                  <a:pt x="52" y="253"/>
                </a:lnTo>
                <a:lnTo>
                  <a:pt x="51" y="256"/>
                </a:lnTo>
                <a:lnTo>
                  <a:pt x="56" y="258"/>
                </a:lnTo>
                <a:lnTo>
                  <a:pt x="58" y="257"/>
                </a:lnTo>
                <a:lnTo>
                  <a:pt x="69" y="265"/>
                </a:lnTo>
                <a:lnTo>
                  <a:pt x="73" y="268"/>
                </a:lnTo>
                <a:lnTo>
                  <a:pt x="76" y="272"/>
                </a:lnTo>
                <a:lnTo>
                  <a:pt x="85" y="276"/>
                </a:lnTo>
                <a:lnTo>
                  <a:pt x="92" y="280"/>
                </a:lnTo>
                <a:lnTo>
                  <a:pt x="100" y="289"/>
                </a:lnTo>
                <a:lnTo>
                  <a:pt x="105" y="288"/>
                </a:lnTo>
                <a:lnTo>
                  <a:pt x="109" y="289"/>
                </a:lnTo>
                <a:lnTo>
                  <a:pt x="113" y="287"/>
                </a:lnTo>
                <a:lnTo>
                  <a:pt x="114" y="285"/>
                </a:lnTo>
                <a:lnTo>
                  <a:pt x="115" y="279"/>
                </a:lnTo>
                <a:lnTo>
                  <a:pt x="113" y="275"/>
                </a:lnTo>
                <a:lnTo>
                  <a:pt x="118" y="277"/>
                </a:lnTo>
                <a:lnTo>
                  <a:pt x="118" y="271"/>
                </a:lnTo>
                <a:lnTo>
                  <a:pt x="126" y="269"/>
                </a:lnTo>
                <a:lnTo>
                  <a:pt x="125" y="268"/>
                </a:lnTo>
                <a:lnTo>
                  <a:pt x="129" y="265"/>
                </a:lnTo>
                <a:lnTo>
                  <a:pt x="131" y="265"/>
                </a:lnTo>
                <a:lnTo>
                  <a:pt x="132" y="262"/>
                </a:lnTo>
                <a:lnTo>
                  <a:pt x="135" y="262"/>
                </a:lnTo>
                <a:lnTo>
                  <a:pt x="136" y="259"/>
                </a:lnTo>
                <a:lnTo>
                  <a:pt x="140" y="263"/>
                </a:lnTo>
                <a:lnTo>
                  <a:pt x="141" y="261"/>
                </a:lnTo>
                <a:lnTo>
                  <a:pt x="146" y="260"/>
                </a:lnTo>
                <a:lnTo>
                  <a:pt x="150" y="265"/>
                </a:lnTo>
                <a:lnTo>
                  <a:pt x="151" y="263"/>
                </a:lnTo>
                <a:lnTo>
                  <a:pt x="159" y="269"/>
                </a:lnTo>
                <a:lnTo>
                  <a:pt x="158" y="273"/>
                </a:lnTo>
                <a:lnTo>
                  <a:pt x="167" y="276"/>
                </a:lnTo>
                <a:lnTo>
                  <a:pt x="167" y="278"/>
                </a:lnTo>
                <a:lnTo>
                  <a:pt x="172" y="274"/>
                </a:lnTo>
                <a:lnTo>
                  <a:pt x="174" y="278"/>
                </a:lnTo>
                <a:lnTo>
                  <a:pt x="177" y="278"/>
                </a:lnTo>
                <a:lnTo>
                  <a:pt x="178" y="275"/>
                </a:lnTo>
                <a:lnTo>
                  <a:pt x="185" y="279"/>
                </a:lnTo>
                <a:lnTo>
                  <a:pt x="184" y="282"/>
                </a:lnTo>
                <a:lnTo>
                  <a:pt x="187" y="289"/>
                </a:lnTo>
                <a:lnTo>
                  <a:pt x="190" y="289"/>
                </a:lnTo>
                <a:lnTo>
                  <a:pt x="196" y="292"/>
                </a:lnTo>
                <a:lnTo>
                  <a:pt x="198" y="297"/>
                </a:lnTo>
                <a:lnTo>
                  <a:pt x="204" y="301"/>
                </a:lnTo>
                <a:lnTo>
                  <a:pt x="206" y="291"/>
                </a:lnTo>
                <a:lnTo>
                  <a:pt x="213" y="288"/>
                </a:lnTo>
                <a:lnTo>
                  <a:pt x="215" y="290"/>
                </a:lnTo>
                <a:lnTo>
                  <a:pt x="214" y="293"/>
                </a:lnTo>
                <a:lnTo>
                  <a:pt x="216" y="300"/>
                </a:lnTo>
                <a:lnTo>
                  <a:pt x="213" y="301"/>
                </a:lnTo>
                <a:lnTo>
                  <a:pt x="215" y="305"/>
                </a:lnTo>
                <a:lnTo>
                  <a:pt x="219" y="307"/>
                </a:lnTo>
                <a:lnTo>
                  <a:pt x="218" y="308"/>
                </a:lnTo>
                <a:lnTo>
                  <a:pt x="210" y="306"/>
                </a:lnTo>
                <a:lnTo>
                  <a:pt x="213" y="310"/>
                </a:lnTo>
                <a:lnTo>
                  <a:pt x="216" y="311"/>
                </a:lnTo>
                <a:lnTo>
                  <a:pt x="216" y="312"/>
                </a:lnTo>
                <a:lnTo>
                  <a:pt x="214" y="312"/>
                </a:lnTo>
                <a:lnTo>
                  <a:pt x="217" y="315"/>
                </a:lnTo>
                <a:lnTo>
                  <a:pt x="216" y="319"/>
                </a:lnTo>
                <a:lnTo>
                  <a:pt x="224" y="320"/>
                </a:lnTo>
                <a:lnTo>
                  <a:pt x="229" y="319"/>
                </a:lnTo>
                <a:lnTo>
                  <a:pt x="234" y="321"/>
                </a:lnTo>
                <a:lnTo>
                  <a:pt x="236" y="317"/>
                </a:lnTo>
                <a:lnTo>
                  <a:pt x="239" y="321"/>
                </a:lnTo>
                <a:lnTo>
                  <a:pt x="240" y="320"/>
                </a:lnTo>
                <a:lnTo>
                  <a:pt x="243" y="321"/>
                </a:lnTo>
                <a:lnTo>
                  <a:pt x="243" y="319"/>
                </a:lnTo>
                <a:lnTo>
                  <a:pt x="240" y="314"/>
                </a:lnTo>
                <a:lnTo>
                  <a:pt x="243" y="312"/>
                </a:lnTo>
                <a:lnTo>
                  <a:pt x="247" y="310"/>
                </a:lnTo>
                <a:lnTo>
                  <a:pt x="249" y="316"/>
                </a:lnTo>
                <a:lnTo>
                  <a:pt x="253" y="317"/>
                </a:lnTo>
                <a:lnTo>
                  <a:pt x="255" y="312"/>
                </a:lnTo>
                <a:lnTo>
                  <a:pt x="258" y="311"/>
                </a:lnTo>
                <a:lnTo>
                  <a:pt x="256" y="307"/>
                </a:lnTo>
                <a:lnTo>
                  <a:pt x="262" y="307"/>
                </a:lnTo>
                <a:lnTo>
                  <a:pt x="264" y="302"/>
                </a:lnTo>
                <a:lnTo>
                  <a:pt x="256" y="298"/>
                </a:lnTo>
                <a:lnTo>
                  <a:pt x="256" y="294"/>
                </a:lnTo>
                <a:lnTo>
                  <a:pt x="256" y="287"/>
                </a:lnTo>
                <a:lnTo>
                  <a:pt x="253" y="283"/>
                </a:lnTo>
                <a:lnTo>
                  <a:pt x="255" y="281"/>
                </a:lnTo>
                <a:lnTo>
                  <a:pt x="256" y="276"/>
                </a:lnTo>
                <a:lnTo>
                  <a:pt x="265" y="277"/>
                </a:lnTo>
                <a:lnTo>
                  <a:pt x="267" y="276"/>
                </a:lnTo>
                <a:lnTo>
                  <a:pt x="268" y="277"/>
                </a:lnTo>
                <a:lnTo>
                  <a:pt x="275" y="275"/>
                </a:lnTo>
                <a:lnTo>
                  <a:pt x="278" y="264"/>
                </a:lnTo>
                <a:lnTo>
                  <a:pt x="282" y="269"/>
                </a:lnTo>
                <a:lnTo>
                  <a:pt x="285" y="268"/>
                </a:lnTo>
                <a:lnTo>
                  <a:pt x="286" y="269"/>
                </a:lnTo>
                <a:lnTo>
                  <a:pt x="287" y="265"/>
                </a:lnTo>
                <a:lnTo>
                  <a:pt x="286" y="260"/>
                </a:lnTo>
                <a:lnTo>
                  <a:pt x="287" y="258"/>
                </a:lnTo>
                <a:lnTo>
                  <a:pt x="286" y="256"/>
                </a:lnTo>
                <a:lnTo>
                  <a:pt x="286" y="253"/>
                </a:lnTo>
                <a:lnTo>
                  <a:pt x="299" y="258"/>
                </a:lnTo>
                <a:lnTo>
                  <a:pt x="301" y="262"/>
                </a:lnTo>
                <a:lnTo>
                  <a:pt x="301" y="264"/>
                </a:lnTo>
                <a:lnTo>
                  <a:pt x="299" y="264"/>
                </a:lnTo>
                <a:lnTo>
                  <a:pt x="298" y="269"/>
                </a:lnTo>
                <a:lnTo>
                  <a:pt x="307" y="282"/>
                </a:lnTo>
                <a:lnTo>
                  <a:pt x="309" y="288"/>
                </a:lnTo>
                <a:lnTo>
                  <a:pt x="315" y="288"/>
                </a:lnTo>
                <a:lnTo>
                  <a:pt x="316" y="291"/>
                </a:lnTo>
                <a:lnTo>
                  <a:pt x="321" y="290"/>
                </a:lnTo>
                <a:lnTo>
                  <a:pt x="323" y="294"/>
                </a:lnTo>
                <a:lnTo>
                  <a:pt x="330" y="294"/>
                </a:lnTo>
                <a:lnTo>
                  <a:pt x="331" y="286"/>
                </a:lnTo>
                <a:lnTo>
                  <a:pt x="334" y="288"/>
                </a:lnTo>
                <a:lnTo>
                  <a:pt x="338" y="287"/>
                </a:lnTo>
                <a:lnTo>
                  <a:pt x="342" y="286"/>
                </a:lnTo>
                <a:lnTo>
                  <a:pt x="346" y="282"/>
                </a:lnTo>
                <a:lnTo>
                  <a:pt x="349" y="284"/>
                </a:lnTo>
                <a:lnTo>
                  <a:pt x="348" y="286"/>
                </a:lnTo>
                <a:lnTo>
                  <a:pt x="351" y="286"/>
                </a:lnTo>
                <a:lnTo>
                  <a:pt x="351" y="288"/>
                </a:lnTo>
                <a:lnTo>
                  <a:pt x="354" y="290"/>
                </a:lnTo>
                <a:lnTo>
                  <a:pt x="354" y="289"/>
                </a:lnTo>
                <a:lnTo>
                  <a:pt x="356" y="288"/>
                </a:lnTo>
                <a:lnTo>
                  <a:pt x="357" y="298"/>
                </a:lnTo>
                <a:lnTo>
                  <a:pt x="360" y="298"/>
                </a:lnTo>
                <a:lnTo>
                  <a:pt x="359" y="294"/>
                </a:lnTo>
                <a:lnTo>
                  <a:pt x="362" y="292"/>
                </a:lnTo>
                <a:lnTo>
                  <a:pt x="364" y="296"/>
                </a:lnTo>
                <a:lnTo>
                  <a:pt x="365" y="294"/>
                </a:lnTo>
                <a:lnTo>
                  <a:pt x="369" y="293"/>
                </a:lnTo>
                <a:lnTo>
                  <a:pt x="394" y="292"/>
                </a:lnTo>
                <a:lnTo>
                  <a:pt x="394" y="290"/>
                </a:lnTo>
                <a:lnTo>
                  <a:pt x="391" y="283"/>
                </a:lnTo>
                <a:lnTo>
                  <a:pt x="392" y="278"/>
                </a:lnTo>
                <a:lnTo>
                  <a:pt x="390" y="278"/>
                </a:lnTo>
                <a:lnTo>
                  <a:pt x="386" y="270"/>
                </a:lnTo>
                <a:lnTo>
                  <a:pt x="382" y="268"/>
                </a:lnTo>
                <a:lnTo>
                  <a:pt x="382" y="263"/>
                </a:lnTo>
                <a:lnTo>
                  <a:pt x="379" y="258"/>
                </a:lnTo>
                <a:lnTo>
                  <a:pt x="377" y="253"/>
                </a:lnTo>
                <a:lnTo>
                  <a:pt x="369" y="250"/>
                </a:lnTo>
                <a:lnTo>
                  <a:pt x="369" y="248"/>
                </a:lnTo>
                <a:lnTo>
                  <a:pt x="376" y="251"/>
                </a:lnTo>
                <a:lnTo>
                  <a:pt x="366" y="238"/>
                </a:lnTo>
                <a:lnTo>
                  <a:pt x="369" y="237"/>
                </a:lnTo>
                <a:lnTo>
                  <a:pt x="372" y="232"/>
                </a:lnTo>
                <a:lnTo>
                  <a:pt x="364" y="229"/>
                </a:lnTo>
                <a:lnTo>
                  <a:pt x="357" y="223"/>
                </a:lnTo>
                <a:lnTo>
                  <a:pt x="369" y="207"/>
                </a:lnTo>
                <a:lnTo>
                  <a:pt x="368" y="203"/>
                </a:lnTo>
                <a:lnTo>
                  <a:pt x="377" y="192"/>
                </a:lnTo>
                <a:lnTo>
                  <a:pt x="384" y="188"/>
                </a:lnTo>
                <a:lnTo>
                  <a:pt x="376" y="182"/>
                </a:lnTo>
                <a:lnTo>
                  <a:pt x="375" y="176"/>
                </a:lnTo>
                <a:lnTo>
                  <a:pt x="372" y="168"/>
                </a:lnTo>
                <a:lnTo>
                  <a:pt x="361" y="160"/>
                </a:lnTo>
                <a:lnTo>
                  <a:pt x="361" y="159"/>
                </a:lnTo>
                <a:lnTo>
                  <a:pt x="368" y="150"/>
                </a:lnTo>
                <a:lnTo>
                  <a:pt x="377" y="144"/>
                </a:lnTo>
                <a:lnTo>
                  <a:pt x="369" y="137"/>
                </a:lnTo>
                <a:lnTo>
                  <a:pt x="367" y="113"/>
                </a:lnTo>
                <a:lnTo>
                  <a:pt x="364" y="111"/>
                </a:lnTo>
                <a:lnTo>
                  <a:pt x="366" y="106"/>
                </a:lnTo>
                <a:lnTo>
                  <a:pt x="369" y="98"/>
                </a:lnTo>
                <a:lnTo>
                  <a:pt x="368" y="94"/>
                </a:lnTo>
                <a:lnTo>
                  <a:pt x="371" y="81"/>
                </a:lnTo>
                <a:lnTo>
                  <a:pt x="366" y="76"/>
                </a:lnTo>
                <a:lnTo>
                  <a:pt x="366" y="72"/>
                </a:lnTo>
                <a:lnTo>
                  <a:pt x="376" y="59"/>
                </a:lnTo>
                <a:lnTo>
                  <a:pt x="380" y="51"/>
                </a:lnTo>
                <a:lnTo>
                  <a:pt x="377" y="41"/>
                </a:lnTo>
                <a:lnTo>
                  <a:pt x="362" y="29"/>
                </a:lnTo>
                <a:lnTo>
                  <a:pt x="358" y="22"/>
                </a:lnTo>
                <a:lnTo>
                  <a:pt x="358" y="15"/>
                </a:lnTo>
                <a:lnTo>
                  <a:pt x="359" y="0"/>
                </a:lnTo>
                <a:lnTo>
                  <a:pt x="371" y="1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1693491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542371" y="1463024"/>
            <a:ext cx="5429390" cy="195662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Srovnání regionů potvrzuje, že na klesající </a:t>
            </a:r>
            <a:r>
              <a:rPr lang="cs-CZ" sz="1400" dirty="0" err="1"/>
              <a:t>proočkovanosti</a:t>
            </a:r>
            <a:r>
              <a:rPr lang="cs-CZ" sz="1400" dirty="0"/>
              <a:t> dětí proti spalničkám, zarděnkám a příušnicím se nejvíce podílí Hlavní město Praha s aktuálními hodnotami </a:t>
            </a:r>
            <a:r>
              <a:rPr lang="cs-CZ" sz="1400" dirty="0" smtClean="0"/>
              <a:t>82,3%, </a:t>
            </a:r>
            <a:r>
              <a:rPr lang="cs-CZ" sz="1400" dirty="0"/>
              <a:t>což je významně pod průměrem ČR. </a:t>
            </a:r>
            <a:r>
              <a:rPr lang="cs-CZ" sz="1400" dirty="0" smtClean="0"/>
              <a:t>Nižší </a:t>
            </a:r>
            <a:r>
              <a:rPr lang="cs-CZ" sz="1400" dirty="0"/>
              <a:t>hodnoty </a:t>
            </a:r>
            <a:r>
              <a:rPr lang="cs-CZ" sz="1400" dirty="0" err="1"/>
              <a:t>proočkovanosti</a:t>
            </a:r>
            <a:r>
              <a:rPr lang="cs-CZ" sz="1400" dirty="0"/>
              <a:t> vedle HMP vykazuje také Zlínský kraj, ve kterém </a:t>
            </a:r>
            <a:r>
              <a:rPr lang="cs-CZ" sz="1400" dirty="0" err="1"/>
              <a:t>proočkovanost</a:t>
            </a:r>
            <a:r>
              <a:rPr lang="cs-CZ" sz="1400" dirty="0"/>
              <a:t> v čase dokonce </a:t>
            </a:r>
            <a:r>
              <a:rPr lang="cs-CZ" sz="1400" dirty="0" smtClean="0"/>
              <a:t>významně klesá</a:t>
            </a:r>
            <a:r>
              <a:rPr lang="cs-CZ" sz="1400" dirty="0"/>
              <a:t>. </a:t>
            </a:r>
            <a:r>
              <a:rPr lang="cs-CZ" sz="1400" dirty="0" smtClean="0"/>
              <a:t>Na </a:t>
            </a:r>
            <a:r>
              <a:rPr lang="cs-CZ" sz="1400" dirty="0"/>
              <a:t>druhou stranu je nutné zdůraznit, že řada regionů dosahuje více jak 90% proočkovanosti. Uvedená data potvrzují potřebu regionálně specifických a cílených osvětových a vzdělávacích programů. </a:t>
            </a:r>
            <a:r>
              <a:rPr lang="cs-CZ" sz="1400" dirty="0" smtClean="0"/>
              <a:t>Královéhradecký </a:t>
            </a:r>
            <a:r>
              <a:rPr lang="cs-CZ" sz="1400" dirty="0"/>
              <a:t>kraj je regionem s nejvyšší proočkovaností. </a:t>
            </a:r>
            <a:endParaRPr lang="en-US" sz="1400" dirty="0"/>
          </a:p>
        </p:txBody>
      </p:sp>
      <p:sp>
        <p:nvSpPr>
          <p:cNvPr id="193" name="TextovéPole 192"/>
          <p:cNvSpPr txBox="1"/>
          <p:nvPr/>
        </p:nvSpPr>
        <p:spPr>
          <a:xfrm>
            <a:off x="1358110" y="6189422"/>
            <a:ext cx="68993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100" dirty="0">
                <a:solidFill>
                  <a:srgbClr val="FF0000"/>
                </a:solidFill>
              </a:rPr>
              <a:t>   </a:t>
            </a:r>
            <a:r>
              <a:rPr lang="cs-CZ" sz="1100" dirty="0">
                <a:solidFill>
                  <a:schemeClr val="bg2">
                    <a:lumMod val="10000"/>
                  </a:schemeClr>
                </a:solidFill>
              </a:rPr>
              <a:t>Pozn. Bydliště dětí uvažováno v roce narození.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192866" y="89237"/>
            <a:ext cx="10867398" cy="631595"/>
          </a:xfrm>
        </p:spPr>
        <p:txBody>
          <a:bodyPr>
            <a:normAutofit/>
          </a:bodyPr>
          <a:lstStyle/>
          <a:p>
            <a:r>
              <a:rPr lang="en-US" sz="2400" dirty="0" err="1"/>
              <a:t>Proočkovanost</a:t>
            </a:r>
            <a:r>
              <a:rPr lang="en-US" sz="2400" dirty="0"/>
              <a:t> </a:t>
            </a:r>
            <a:r>
              <a:rPr lang="en-US" sz="2400" dirty="0" err="1"/>
              <a:t>dětí</a:t>
            </a:r>
            <a:r>
              <a:rPr lang="en-US" sz="2400" dirty="0"/>
              <a:t> do 2 let </a:t>
            </a:r>
            <a:r>
              <a:rPr lang="en-US" sz="2400" dirty="0" err="1"/>
              <a:t>včetně</a:t>
            </a:r>
            <a:r>
              <a:rPr lang="en-US" sz="2400" dirty="0"/>
              <a:t> </a:t>
            </a:r>
            <a:r>
              <a:rPr lang="en-US" sz="2400" dirty="0" err="1"/>
              <a:t>na</a:t>
            </a:r>
            <a:r>
              <a:rPr lang="en-US" sz="2400" dirty="0"/>
              <a:t> </a:t>
            </a:r>
            <a:r>
              <a:rPr lang="en-US" sz="2400" dirty="0" err="1"/>
              <a:t>spalničky</a:t>
            </a:r>
            <a:r>
              <a:rPr lang="en-US" sz="2400" dirty="0"/>
              <a:t>, </a:t>
            </a:r>
            <a:r>
              <a:rPr lang="en-US" sz="2400" dirty="0" err="1"/>
              <a:t>zarděnky</a:t>
            </a:r>
            <a:r>
              <a:rPr lang="en-US" sz="2400" dirty="0"/>
              <a:t> a </a:t>
            </a:r>
            <a:r>
              <a:rPr lang="en-US" sz="2400" dirty="0" err="1"/>
              <a:t>příušnice</a:t>
            </a:r>
            <a:endParaRPr lang="en-US" sz="2400" dirty="0"/>
          </a:p>
        </p:txBody>
      </p:sp>
      <p:sp>
        <p:nvSpPr>
          <p:cNvPr id="104" name="TextBox 6"/>
          <p:cNvSpPr txBox="1"/>
          <p:nvPr/>
        </p:nvSpPr>
        <p:spPr>
          <a:xfrm>
            <a:off x="204183" y="513194"/>
            <a:ext cx="71038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cs-CZ" sz="1400" kern="0" dirty="0">
                <a:solidFill>
                  <a:srgbClr val="000000"/>
                </a:solidFill>
              </a:rPr>
              <a:t> - o</a:t>
            </a:r>
            <a:r>
              <a:rPr lang="pl-PL" sz="1400" dirty="0"/>
              <a:t>čkování identifikováno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J07BD</a:t>
            </a:r>
            <a:r>
              <a:rPr lang="en-US" sz="1400" dirty="0">
                <a:solidFill>
                  <a:schemeClr val="bg2">
                    <a:lumMod val="10000"/>
                  </a:schemeClr>
                </a:solidFill>
              </a:rPr>
              <a:t> a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 diagnózy Z274</a:t>
            </a:r>
            <a:r>
              <a:rPr lang="pl-PL" sz="1400" dirty="0"/>
              <a:t>.</a:t>
            </a:r>
          </a:p>
          <a:p>
            <a:r>
              <a:rPr lang="cs-CZ" sz="1400" dirty="0"/>
              <a:t>Narozené děti v daném roce, kterým byla podána první vakcína do dvou let včetně od narození.</a:t>
            </a:r>
          </a:p>
        </p:txBody>
      </p:sp>
      <p:graphicFrame>
        <p:nvGraphicFramePr>
          <p:cNvPr id="105" name="Graf 104">
            <a:extLst>
              <a:ext uri="{FF2B5EF4-FFF2-40B4-BE49-F238E27FC236}">
                <a16:creationId xmlns:a16="http://schemas.microsoft.com/office/drawing/2014/main" id="{112FBA13-478C-4A6E-B7F3-E7599C010B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2951154"/>
              </p:ext>
            </p:extLst>
          </p:nvPr>
        </p:nvGraphicFramePr>
        <p:xfrm>
          <a:off x="109442" y="2172949"/>
          <a:ext cx="3102368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7" name="Graf 106">
            <a:extLst>
              <a:ext uri="{FF2B5EF4-FFF2-40B4-BE49-F238E27FC236}">
                <a16:creationId xmlns:a16="http://schemas.microsoft.com/office/drawing/2014/main" id="{9F506B4A-CD68-41F1-8373-E9D425AE3F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4782630"/>
              </p:ext>
            </p:extLst>
          </p:nvPr>
        </p:nvGraphicFramePr>
        <p:xfrm>
          <a:off x="3332348" y="2179408"/>
          <a:ext cx="2293222" cy="3690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8" name="TextovéPole 107">
            <a:extLst>
              <a:ext uri="{FF2B5EF4-FFF2-40B4-BE49-F238E27FC236}">
                <a16:creationId xmlns:a16="http://schemas.microsoft.com/office/drawing/2014/main" id="{05824DA4-00C4-4756-BAB2-99E5F45C2B28}"/>
              </a:ext>
            </a:extLst>
          </p:cNvPr>
          <p:cNvSpPr txBox="1"/>
          <p:nvPr/>
        </p:nvSpPr>
        <p:spPr>
          <a:xfrm>
            <a:off x="3558883" y="1572803"/>
            <a:ext cx="19819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>
                <a:solidFill>
                  <a:schemeClr val="accent6">
                    <a:lumMod val="10000"/>
                  </a:schemeClr>
                </a:solidFill>
              </a:rPr>
              <a:t>Procento očkovaných mezi lety 2016 – 2018 ve skupině narozených v roce 2016</a:t>
            </a:r>
          </a:p>
        </p:txBody>
      </p:sp>
      <p:sp>
        <p:nvSpPr>
          <p:cNvPr id="109" name="TextovéPole 108">
            <a:extLst>
              <a:ext uri="{FF2B5EF4-FFF2-40B4-BE49-F238E27FC236}">
                <a16:creationId xmlns:a16="http://schemas.microsoft.com/office/drawing/2014/main" id="{DEC9E5E7-9AC1-431F-B9D5-C3DB971EFD0D}"/>
              </a:ext>
            </a:extLst>
          </p:cNvPr>
          <p:cNvSpPr txBox="1"/>
          <p:nvPr/>
        </p:nvSpPr>
        <p:spPr>
          <a:xfrm>
            <a:off x="3466430" y="1188996"/>
            <a:ext cx="24256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accent6">
                    <a:lumMod val="10000"/>
                  </a:schemeClr>
                </a:solidFill>
              </a:rPr>
              <a:t>Děti: rok narození 2016</a:t>
            </a:r>
          </a:p>
        </p:txBody>
      </p:sp>
      <p:grpSp>
        <p:nvGrpSpPr>
          <p:cNvPr id="110" name="Skupina 109">
            <a:extLst>
              <a:ext uri="{FF2B5EF4-FFF2-40B4-BE49-F238E27FC236}">
                <a16:creationId xmlns:a16="http://schemas.microsoft.com/office/drawing/2014/main" id="{B85C30C0-D7B8-4893-BE1B-7DEAAA7C80E3}"/>
              </a:ext>
            </a:extLst>
          </p:cNvPr>
          <p:cNvGrpSpPr/>
          <p:nvPr/>
        </p:nvGrpSpPr>
        <p:grpSpPr>
          <a:xfrm>
            <a:off x="6910447" y="4167366"/>
            <a:ext cx="3046823" cy="1946036"/>
            <a:chOff x="4386109" y="2545649"/>
            <a:chExt cx="4541838" cy="2597151"/>
          </a:xfrm>
        </p:grpSpPr>
        <p:sp>
          <p:nvSpPr>
            <p:cNvPr id="111" name="Freeform 224">
              <a:extLst>
                <a:ext uri="{FF2B5EF4-FFF2-40B4-BE49-F238E27FC236}">
                  <a16:creationId xmlns:a16="http://schemas.microsoft.com/office/drawing/2014/main" id="{552F7791-0D72-4E5B-9A51-DC7B2796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2" name="Freeform 225">
              <a:extLst>
                <a:ext uri="{FF2B5EF4-FFF2-40B4-BE49-F238E27FC236}">
                  <a16:creationId xmlns:a16="http://schemas.microsoft.com/office/drawing/2014/main" id="{2081DA8C-A0EA-48AB-A3A2-ECE4F7EDF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3" name="Freeform 226">
              <a:extLst>
                <a:ext uri="{FF2B5EF4-FFF2-40B4-BE49-F238E27FC236}">
                  <a16:creationId xmlns:a16="http://schemas.microsoft.com/office/drawing/2014/main" id="{5CF0ED54-5662-475F-8620-6E68AC5E6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4" name="Freeform 227">
              <a:extLst>
                <a:ext uri="{FF2B5EF4-FFF2-40B4-BE49-F238E27FC236}">
                  <a16:creationId xmlns:a16="http://schemas.microsoft.com/office/drawing/2014/main" id="{49475516-959C-48CD-9EDF-9B9022B40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5" name="Freeform 228">
              <a:extLst>
                <a:ext uri="{FF2B5EF4-FFF2-40B4-BE49-F238E27FC236}">
                  <a16:creationId xmlns:a16="http://schemas.microsoft.com/office/drawing/2014/main" id="{B0E69ECF-91EF-4FDB-8FC3-89833477F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6" name="Freeform 229">
              <a:extLst>
                <a:ext uri="{FF2B5EF4-FFF2-40B4-BE49-F238E27FC236}">
                  <a16:creationId xmlns:a16="http://schemas.microsoft.com/office/drawing/2014/main" id="{343EA898-954A-479B-ADEE-CCEDBE2A9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7" name="Freeform 230">
              <a:extLst>
                <a:ext uri="{FF2B5EF4-FFF2-40B4-BE49-F238E27FC236}">
                  <a16:creationId xmlns:a16="http://schemas.microsoft.com/office/drawing/2014/main" id="{98B5F759-E431-4148-A53E-896525918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8" name="Freeform 231">
              <a:extLst>
                <a:ext uri="{FF2B5EF4-FFF2-40B4-BE49-F238E27FC236}">
                  <a16:creationId xmlns:a16="http://schemas.microsoft.com/office/drawing/2014/main" id="{3DFADF22-0D9E-4288-B236-718534516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9" name="Freeform 232">
              <a:extLst>
                <a:ext uri="{FF2B5EF4-FFF2-40B4-BE49-F238E27FC236}">
                  <a16:creationId xmlns:a16="http://schemas.microsoft.com/office/drawing/2014/main" id="{7B1A8872-F0D8-4035-B786-6626ABF96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0" name="Freeform 233">
              <a:extLst>
                <a:ext uri="{FF2B5EF4-FFF2-40B4-BE49-F238E27FC236}">
                  <a16:creationId xmlns:a16="http://schemas.microsoft.com/office/drawing/2014/main" id="{2B8061D3-4781-4220-8805-26F55EF4C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1" name="Freeform 234">
              <a:extLst>
                <a:ext uri="{FF2B5EF4-FFF2-40B4-BE49-F238E27FC236}">
                  <a16:creationId xmlns:a16="http://schemas.microsoft.com/office/drawing/2014/main" id="{F160DB78-7275-4811-A1A7-CF5461779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2" name="Freeform 235">
              <a:extLst>
                <a:ext uri="{FF2B5EF4-FFF2-40B4-BE49-F238E27FC236}">
                  <a16:creationId xmlns:a16="http://schemas.microsoft.com/office/drawing/2014/main" id="{6C3BCA25-BF8E-4016-91BD-D392ABFE4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3" name="Freeform 236">
              <a:extLst>
                <a:ext uri="{FF2B5EF4-FFF2-40B4-BE49-F238E27FC236}">
                  <a16:creationId xmlns:a16="http://schemas.microsoft.com/office/drawing/2014/main" id="{E3C80655-52CF-4EFE-B37B-6BDAA2E03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4" name="Freeform 237">
              <a:extLst>
                <a:ext uri="{FF2B5EF4-FFF2-40B4-BE49-F238E27FC236}">
                  <a16:creationId xmlns:a16="http://schemas.microsoft.com/office/drawing/2014/main" id="{2374CB4E-CAA2-4E20-91B5-495A9588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5" name="Freeform 238">
              <a:extLst>
                <a:ext uri="{FF2B5EF4-FFF2-40B4-BE49-F238E27FC236}">
                  <a16:creationId xmlns:a16="http://schemas.microsoft.com/office/drawing/2014/main" id="{98E4BB0F-775D-45AC-9BCB-0A18AE7AF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6" name="Freeform 239">
              <a:extLst>
                <a:ext uri="{FF2B5EF4-FFF2-40B4-BE49-F238E27FC236}">
                  <a16:creationId xmlns:a16="http://schemas.microsoft.com/office/drawing/2014/main" id="{21258282-B24C-4096-9001-51763DC55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7" name="Freeform 240">
              <a:extLst>
                <a:ext uri="{FF2B5EF4-FFF2-40B4-BE49-F238E27FC236}">
                  <a16:creationId xmlns:a16="http://schemas.microsoft.com/office/drawing/2014/main" id="{3EA3372F-6D79-4CAB-8654-7EB020033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8" name="Freeform 241">
              <a:extLst>
                <a:ext uri="{FF2B5EF4-FFF2-40B4-BE49-F238E27FC236}">
                  <a16:creationId xmlns:a16="http://schemas.microsoft.com/office/drawing/2014/main" id="{61D4D0D0-4B48-4271-BB3C-DF3970A52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9" name="Freeform 242">
              <a:extLst>
                <a:ext uri="{FF2B5EF4-FFF2-40B4-BE49-F238E27FC236}">
                  <a16:creationId xmlns:a16="http://schemas.microsoft.com/office/drawing/2014/main" id="{2EF1800F-C37B-4632-93A3-CE1341290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0" name="Freeform 243">
              <a:extLst>
                <a:ext uri="{FF2B5EF4-FFF2-40B4-BE49-F238E27FC236}">
                  <a16:creationId xmlns:a16="http://schemas.microsoft.com/office/drawing/2014/main" id="{CAC36BED-3287-4FCD-A1B6-146907DBB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1" name="Freeform 244">
              <a:extLst>
                <a:ext uri="{FF2B5EF4-FFF2-40B4-BE49-F238E27FC236}">
                  <a16:creationId xmlns:a16="http://schemas.microsoft.com/office/drawing/2014/main" id="{24C49B15-551E-4B45-83C9-0D0AA634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2" name="Freeform 245">
              <a:extLst>
                <a:ext uri="{FF2B5EF4-FFF2-40B4-BE49-F238E27FC236}">
                  <a16:creationId xmlns:a16="http://schemas.microsoft.com/office/drawing/2014/main" id="{04F0CC7C-385D-401B-BC32-85A3E6504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3" name="Freeform 246">
              <a:extLst>
                <a:ext uri="{FF2B5EF4-FFF2-40B4-BE49-F238E27FC236}">
                  <a16:creationId xmlns:a16="http://schemas.microsoft.com/office/drawing/2014/main" id="{87EE9C4D-7B2A-4D6C-9114-705AD5EA3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4" name="Freeform 247">
              <a:extLst>
                <a:ext uri="{FF2B5EF4-FFF2-40B4-BE49-F238E27FC236}">
                  <a16:creationId xmlns:a16="http://schemas.microsoft.com/office/drawing/2014/main" id="{51B60350-B72F-49A3-8C24-C13B98B81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5" name="Freeform 248">
              <a:extLst>
                <a:ext uri="{FF2B5EF4-FFF2-40B4-BE49-F238E27FC236}">
                  <a16:creationId xmlns:a16="http://schemas.microsoft.com/office/drawing/2014/main" id="{CD459780-BAB5-4ABC-8A8B-3D9814751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6" name="Freeform 249">
              <a:extLst>
                <a:ext uri="{FF2B5EF4-FFF2-40B4-BE49-F238E27FC236}">
                  <a16:creationId xmlns:a16="http://schemas.microsoft.com/office/drawing/2014/main" id="{DB1E52C1-D793-4597-B155-1692A68EB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7" name="Freeform 250">
              <a:extLst>
                <a:ext uri="{FF2B5EF4-FFF2-40B4-BE49-F238E27FC236}">
                  <a16:creationId xmlns:a16="http://schemas.microsoft.com/office/drawing/2014/main" id="{BA961282-CA3A-40DC-A104-5F6897B2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8" name="Freeform 251">
              <a:extLst>
                <a:ext uri="{FF2B5EF4-FFF2-40B4-BE49-F238E27FC236}">
                  <a16:creationId xmlns:a16="http://schemas.microsoft.com/office/drawing/2014/main" id="{D67AB543-A837-43B6-9C17-2C872D097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9" name="Freeform 252">
              <a:extLst>
                <a:ext uri="{FF2B5EF4-FFF2-40B4-BE49-F238E27FC236}">
                  <a16:creationId xmlns:a16="http://schemas.microsoft.com/office/drawing/2014/main" id="{520793B9-65DE-4CBA-BC69-AD378C7A2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0" name="Freeform 253">
              <a:extLst>
                <a:ext uri="{FF2B5EF4-FFF2-40B4-BE49-F238E27FC236}">
                  <a16:creationId xmlns:a16="http://schemas.microsoft.com/office/drawing/2014/main" id="{64D7179B-43B6-4E8B-B7D8-6E93607A3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1" name="Freeform 254">
              <a:extLst>
                <a:ext uri="{FF2B5EF4-FFF2-40B4-BE49-F238E27FC236}">
                  <a16:creationId xmlns:a16="http://schemas.microsoft.com/office/drawing/2014/main" id="{CB877FDE-05A0-4891-B9B7-A1F54C845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2" name="Freeform 255">
              <a:extLst>
                <a:ext uri="{FF2B5EF4-FFF2-40B4-BE49-F238E27FC236}">
                  <a16:creationId xmlns:a16="http://schemas.microsoft.com/office/drawing/2014/main" id="{6702C3A2-121A-4E5C-B03B-EB1BD94A3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3" name="Freeform 256">
              <a:extLst>
                <a:ext uri="{FF2B5EF4-FFF2-40B4-BE49-F238E27FC236}">
                  <a16:creationId xmlns:a16="http://schemas.microsoft.com/office/drawing/2014/main" id="{D253E33D-8835-439E-94F0-11223DDF5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4" name="Freeform 257">
              <a:extLst>
                <a:ext uri="{FF2B5EF4-FFF2-40B4-BE49-F238E27FC236}">
                  <a16:creationId xmlns:a16="http://schemas.microsoft.com/office/drawing/2014/main" id="{33D7A260-7CF3-4D72-8898-B10C2266D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5" name="Freeform 258">
              <a:extLst>
                <a:ext uri="{FF2B5EF4-FFF2-40B4-BE49-F238E27FC236}">
                  <a16:creationId xmlns:a16="http://schemas.microsoft.com/office/drawing/2014/main" id="{36B22DF1-B9E7-4454-9254-158ECE23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6" name="Freeform 259">
              <a:extLst>
                <a:ext uri="{FF2B5EF4-FFF2-40B4-BE49-F238E27FC236}">
                  <a16:creationId xmlns:a16="http://schemas.microsoft.com/office/drawing/2014/main" id="{AC8BEA7F-042D-4B96-8406-ADF3C58B5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7" name="Freeform 260">
              <a:extLst>
                <a:ext uri="{FF2B5EF4-FFF2-40B4-BE49-F238E27FC236}">
                  <a16:creationId xmlns:a16="http://schemas.microsoft.com/office/drawing/2014/main" id="{72081519-1436-4B6F-B584-4E336094B5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8" name="Freeform 261">
              <a:extLst>
                <a:ext uri="{FF2B5EF4-FFF2-40B4-BE49-F238E27FC236}">
                  <a16:creationId xmlns:a16="http://schemas.microsoft.com/office/drawing/2014/main" id="{253EBC40-CABB-44FF-BB29-CBB38F496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49" name="Freeform 262">
              <a:extLst>
                <a:ext uri="{FF2B5EF4-FFF2-40B4-BE49-F238E27FC236}">
                  <a16:creationId xmlns:a16="http://schemas.microsoft.com/office/drawing/2014/main" id="{B8209CD4-6C50-4364-83CD-887648742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0" name="Freeform 263">
              <a:extLst>
                <a:ext uri="{FF2B5EF4-FFF2-40B4-BE49-F238E27FC236}">
                  <a16:creationId xmlns:a16="http://schemas.microsoft.com/office/drawing/2014/main" id="{C57023BC-18D9-43DA-BDF9-75E549CB2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8" y="3460049"/>
              <a:ext cx="309564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solidFill>
              <a:srgbClr val="2171B5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1" name="Freeform 264">
              <a:extLst>
                <a:ext uri="{FF2B5EF4-FFF2-40B4-BE49-F238E27FC236}">
                  <a16:creationId xmlns:a16="http://schemas.microsoft.com/office/drawing/2014/main" id="{EFBFEF98-15B6-41AB-83BD-CFC2832AF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2" name="Freeform 265">
              <a:extLst>
                <a:ext uri="{FF2B5EF4-FFF2-40B4-BE49-F238E27FC236}">
                  <a16:creationId xmlns:a16="http://schemas.microsoft.com/office/drawing/2014/main" id="{E846C660-A137-40BB-B353-A732CFC0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3" name="Freeform 266">
              <a:extLst>
                <a:ext uri="{FF2B5EF4-FFF2-40B4-BE49-F238E27FC236}">
                  <a16:creationId xmlns:a16="http://schemas.microsoft.com/office/drawing/2014/main" id="{54BD3F44-76B1-4A10-B35B-C13CC9D93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4" name="Freeform 267">
              <a:extLst>
                <a:ext uri="{FF2B5EF4-FFF2-40B4-BE49-F238E27FC236}">
                  <a16:creationId xmlns:a16="http://schemas.microsoft.com/office/drawing/2014/main" id="{549A2791-568A-498F-AFC7-D63AA35A5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5" name="Freeform 268">
              <a:extLst>
                <a:ext uri="{FF2B5EF4-FFF2-40B4-BE49-F238E27FC236}">
                  <a16:creationId xmlns:a16="http://schemas.microsoft.com/office/drawing/2014/main" id="{D7F22E47-85B1-40AA-AF7A-ED1EC530C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6" name="Freeform 269">
              <a:extLst>
                <a:ext uri="{FF2B5EF4-FFF2-40B4-BE49-F238E27FC236}">
                  <a16:creationId xmlns:a16="http://schemas.microsoft.com/office/drawing/2014/main" id="{27143EA1-B0B4-442D-8BCD-9FFADC4BD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7" name="Freeform 270">
              <a:extLst>
                <a:ext uri="{FF2B5EF4-FFF2-40B4-BE49-F238E27FC236}">
                  <a16:creationId xmlns:a16="http://schemas.microsoft.com/office/drawing/2014/main" id="{5725B05E-FB48-4D57-AC4F-451CF4741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BDD7E7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8" name="Freeform 271">
              <a:extLst>
                <a:ext uri="{FF2B5EF4-FFF2-40B4-BE49-F238E27FC236}">
                  <a16:creationId xmlns:a16="http://schemas.microsoft.com/office/drawing/2014/main" id="{834CA017-D56F-4F56-8183-913CD43DF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59" name="Freeform 272">
              <a:extLst>
                <a:ext uri="{FF2B5EF4-FFF2-40B4-BE49-F238E27FC236}">
                  <a16:creationId xmlns:a16="http://schemas.microsoft.com/office/drawing/2014/main" id="{90BC4061-AF51-47D2-9BFE-DCD27AE6F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0" name="Freeform 273">
              <a:extLst>
                <a:ext uri="{FF2B5EF4-FFF2-40B4-BE49-F238E27FC236}">
                  <a16:creationId xmlns:a16="http://schemas.microsoft.com/office/drawing/2014/main" id="{0FFC460E-68F5-475D-9B51-C02BF2CE7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1" name="Freeform 274">
              <a:extLst>
                <a:ext uri="{FF2B5EF4-FFF2-40B4-BE49-F238E27FC236}">
                  <a16:creationId xmlns:a16="http://schemas.microsoft.com/office/drawing/2014/main" id="{A2F67866-DDE0-42E2-86FC-103DAC7D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2" name="Freeform 275">
              <a:extLst>
                <a:ext uri="{FF2B5EF4-FFF2-40B4-BE49-F238E27FC236}">
                  <a16:creationId xmlns:a16="http://schemas.microsoft.com/office/drawing/2014/main" id="{8221B581-07B2-4690-8D71-900609AF8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3" name="Freeform 276">
              <a:extLst>
                <a:ext uri="{FF2B5EF4-FFF2-40B4-BE49-F238E27FC236}">
                  <a16:creationId xmlns:a16="http://schemas.microsoft.com/office/drawing/2014/main" id="{34233903-591D-467A-8C30-919E785BC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4" name="Freeform 277">
              <a:extLst>
                <a:ext uri="{FF2B5EF4-FFF2-40B4-BE49-F238E27FC236}">
                  <a16:creationId xmlns:a16="http://schemas.microsoft.com/office/drawing/2014/main" id="{06F8BE93-1B62-4E2E-87BE-878C3E85E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5" name="Freeform 278">
              <a:extLst>
                <a:ext uri="{FF2B5EF4-FFF2-40B4-BE49-F238E27FC236}">
                  <a16:creationId xmlns:a16="http://schemas.microsoft.com/office/drawing/2014/main" id="{59224D79-309E-4F67-8100-AD31D2DE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6" name="Freeform 279">
              <a:extLst>
                <a:ext uri="{FF2B5EF4-FFF2-40B4-BE49-F238E27FC236}">
                  <a16:creationId xmlns:a16="http://schemas.microsoft.com/office/drawing/2014/main" id="{0C121227-7992-4E8A-8902-ACDA3D262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7" name="Freeform 280">
              <a:extLst>
                <a:ext uri="{FF2B5EF4-FFF2-40B4-BE49-F238E27FC236}">
                  <a16:creationId xmlns:a16="http://schemas.microsoft.com/office/drawing/2014/main" id="{3B65E715-3374-4E44-BB45-80DF78604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8" name="Freeform 281">
              <a:extLst>
                <a:ext uri="{FF2B5EF4-FFF2-40B4-BE49-F238E27FC236}">
                  <a16:creationId xmlns:a16="http://schemas.microsoft.com/office/drawing/2014/main" id="{E3690584-5695-4558-BAFE-53C909E3B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69" name="Freeform 282">
              <a:extLst>
                <a:ext uri="{FF2B5EF4-FFF2-40B4-BE49-F238E27FC236}">
                  <a16:creationId xmlns:a16="http://schemas.microsoft.com/office/drawing/2014/main" id="{797882C7-3D3F-4F70-86F0-244DD9246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0" name="Freeform 283">
              <a:extLst>
                <a:ext uri="{FF2B5EF4-FFF2-40B4-BE49-F238E27FC236}">
                  <a16:creationId xmlns:a16="http://schemas.microsoft.com/office/drawing/2014/main" id="{6793BB1A-DB4E-44B2-B0A4-D31E2B8DF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1" name="Freeform 284">
              <a:extLst>
                <a:ext uri="{FF2B5EF4-FFF2-40B4-BE49-F238E27FC236}">
                  <a16:creationId xmlns:a16="http://schemas.microsoft.com/office/drawing/2014/main" id="{6B0FFAED-CC21-43C6-945A-AAE209CC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2" name="Freeform 285">
              <a:extLst>
                <a:ext uri="{FF2B5EF4-FFF2-40B4-BE49-F238E27FC236}">
                  <a16:creationId xmlns:a16="http://schemas.microsoft.com/office/drawing/2014/main" id="{1F60B678-7650-480D-BA20-59950CA1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3" name="Freeform 286">
              <a:extLst>
                <a:ext uri="{FF2B5EF4-FFF2-40B4-BE49-F238E27FC236}">
                  <a16:creationId xmlns:a16="http://schemas.microsoft.com/office/drawing/2014/main" id="{9E4E7614-1441-4ECF-AD3B-57EAA1563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4" name="Freeform 287">
              <a:extLst>
                <a:ext uri="{FF2B5EF4-FFF2-40B4-BE49-F238E27FC236}">
                  <a16:creationId xmlns:a16="http://schemas.microsoft.com/office/drawing/2014/main" id="{43581195-063C-465A-90EE-5648E725B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5" name="Freeform 288">
              <a:extLst>
                <a:ext uri="{FF2B5EF4-FFF2-40B4-BE49-F238E27FC236}">
                  <a16:creationId xmlns:a16="http://schemas.microsoft.com/office/drawing/2014/main" id="{F4402B06-BC9C-4C28-97D5-2C367495A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6" name="Freeform 289">
              <a:extLst>
                <a:ext uri="{FF2B5EF4-FFF2-40B4-BE49-F238E27FC236}">
                  <a16:creationId xmlns:a16="http://schemas.microsoft.com/office/drawing/2014/main" id="{93236E0F-1942-4EC1-A154-65C6B4F0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7" name="Freeform 290">
              <a:extLst>
                <a:ext uri="{FF2B5EF4-FFF2-40B4-BE49-F238E27FC236}">
                  <a16:creationId xmlns:a16="http://schemas.microsoft.com/office/drawing/2014/main" id="{6DDF7CAC-E228-4FA2-857D-B0DF3161E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BDD7E7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8" name="Freeform 291">
              <a:extLst>
                <a:ext uri="{FF2B5EF4-FFF2-40B4-BE49-F238E27FC236}">
                  <a16:creationId xmlns:a16="http://schemas.microsoft.com/office/drawing/2014/main" id="{089DE9EF-C056-4530-8FB2-697758007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79" name="Freeform 292">
              <a:extLst>
                <a:ext uri="{FF2B5EF4-FFF2-40B4-BE49-F238E27FC236}">
                  <a16:creationId xmlns:a16="http://schemas.microsoft.com/office/drawing/2014/main" id="{4AD947FF-AA3D-424A-88BC-E4004AD0C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80" name="Freeform 293">
              <a:extLst>
                <a:ext uri="{FF2B5EF4-FFF2-40B4-BE49-F238E27FC236}">
                  <a16:creationId xmlns:a16="http://schemas.microsoft.com/office/drawing/2014/main" id="{8107CFA2-D26E-48C6-BC9A-EF2FF989B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81" name="Rectangle 294">
              <a:extLst>
                <a:ext uri="{FF2B5EF4-FFF2-40B4-BE49-F238E27FC236}">
                  <a16:creationId xmlns:a16="http://schemas.microsoft.com/office/drawing/2014/main" id="{72C287A7-C797-4111-9EBC-7F52CC5AD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434" y="3823587"/>
              <a:ext cx="27940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STC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" name="Rectangle 295">
              <a:extLst>
                <a:ext uri="{FF2B5EF4-FFF2-40B4-BE49-F238E27FC236}">
                  <a16:creationId xmlns:a16="http://schemas.microsoft.com/office/drawing/2014/main" id="{C923BBC3-5888-4A43-97A4-DBD3083CE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1847" y="4547487"/>
              <a:ext cx="2730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JHC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3" name="Rectangle 296">
              <a:extLst>
                <a:ext uri="{FF2B5EF4-FFF2-40B4-BE49-F238E27FC236}">
                  <a16:creationId xmlns:a16="http://schemas.microsoft.com/office/drawing/2014/main" id="{0DA3B00C-31E5-4EB0-B8A1-F0227996B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959" y="4029962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4" name="Rectangle 297">
              <a:extLst>
                <a:ext uri="{FF2B5EF4-FFF2-40B4-BE49-F238E27FC236}">
                  <a16:creationId xmlns:a16="http://schemas.microsoft.com/office/drawing/2014/main" id="{50EE8C90-2970-4974-82B7-ECE02FF14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159" y="4530024"/>
              <a:ext cx="271635" cy="14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JMK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" name="Rectangle 298">
              <a:extLst>
                <a:ext uri="{FF2B5EF4-FFF2-40B4-BE49-F238E27FC236}">
                  <a16:creationId xmlns:a16="http://schemas.microsoft.com/office/drawing/2014/main" id="{B73CD990-F406-4A90-AF9C-F78227869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097" y="4195062"/>
              <a:ext cx="27622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VYS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" name="Rectangle 299">
              <a:extLst>
                <a:ext uri="{FF2B5EF4-FFF2-40B4-BE49-F238E27FC236}">
                  <a16:creationId xmlns:a16="http://schemas.microsoft.com/office/drawing/2014/main" id="{FBF55E69-2077-4091-A473-51DBB6F1A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6247" y="4363337"/>
              <a:ext cx="1889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ZLK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7" name="Rectangle 300">
              <a:extLst>
                <a:ext uri="{FF2B5EF4-FFF2-40B4-BE49-F238E27FC236}">
                  <a16:creationId xmlns:a16="http://schemas.microsoft.com/office/drawing/2014/main" id="{49F2943D-101F-4AE6-B3AC-F4042049F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5759" y="3074287"/>
              <a:ext cx="2000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" name="Rectangle 301">
              <a:extLst>
                <a:ext uri="{FF2B5EF4-FFF2-40B4-BE49-F238E27FC236}">
                  <a16:creationId xmlns:a16="http://schemas.microsoft.com/office/drawing/2014/main" id="{1BFA7252-D97E-4231-B092-1A1260FA3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7859" y="3733099"/>
              <a:ext cx="29527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MSK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" name="Rectangle 302">
              <a:extLst>
                <a:ext uri="{FF2B5EF4-FFF2-40B4-BE49-F238E27FC236}">
                  <a16:creationId xmlns:a16="http://schemas.microsoft.com/office/drawing/2014/main" id="{3D72542B-B6F9-404A-9CA7-1510CED88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497" y="4020437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" name="Rectangle 303">
              <a:extLst>
                <a:ext uri="{FF2B5EF4-FFF2-40B4-BE49-F238E27FC236}">
                  <a16:creationId xmlns:a16="http://schemas.microsoft.com/office/drawing/2014/main" id="{FB85A3B9-CC74-49B2-919F-88AB9004A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7222" y="3682299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PAK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" name="Rectangle 304">
              <a:extLst>
                <a:ext uri="{FF2B5EF4-FFF2-40B4-BE49-F238E27FC236}">
                  <a16:creationId xmlns:a16="http://schemas.microsoft.com/office/drawing/2014/main" id="{5E5EE275-FF5F-4597-AC22-5786ECDE6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6072" y="3155249"/>
              <a:ext cx="21113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HKK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" name="Rectangle 305">
              <a:extLst>
                <a:ext uri="{FF2B5EF4-FFF2-40B4-BE49-F238E27FC236}">
                  <a16:creationId xmlns:a16="http://schemas.microsoft.com/office/drawing/2014/main" id="{6C2D9251-4750-422A-8D6C-01E11CA07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8397" y="2815524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LBK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" name="Rectangle 306">
              <a:extLst>
                <a:ext uri="{FF2B5EF4-FFF2-40B4-BE49-F238E27FC236}">
                  <a16:creationId xmlns:a16="http://schemas.microsoft.com/office/drawing/2014/main" id="{A5D1607D-73F3-439E-BA0F-3AFA25F15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672" y="3375912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KVK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" name="Rectangle 307">
              <a:extLst>
                <a:ext uri="{FF2B5EF4-FFF2-40B4-BE49-F238E27FC236}">
                  <a16:creationId xmlns:a16="http://schemas.microsoft.com/office/drawing/2014/main" id="{A952E956-399A-4003-9553-567D048DE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541" y="3484654"/>
              <a:ext cx="2857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PHA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97" name="TextBox 9">
            <a:extLst>
              <a:ext uri="{FF2B5EF4-FFF2-40B4-BE49-F238E27FC236}">
                <a16:creationId xmlns:a16="http://schemas.microsoft.com/office/drawing/2014/main" id="{C6EF5160-777B-41C3-B8F6-9871E3069B2B}"/>
              </a:ext>
            </a:extLst>
          </p:cNvPr>
          <p:cNvSpPr txBox="1"/>
          <p:nvPr/>
        </p:nvSpPr>
        <p:spPr>
          <a:xfrm>
            <a:off x="268358" y="2248443"/>
            <a:ext cx="12166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Kraj bydliště</a:t>
            </a:r>
          </a:p>
        </p:txBody>
      </p:sp>
      <p:sp>
        <p:nvSpPr>
          <p:cNvPr id="199" name="TextovéPole 198">
            <a:extLst>
              <a:ext uri="{FF2B5EF4-FFF2-40B4-BE49-F238E27FC236}">
                <a16:creationId xmlns:a16="http://schemas.microsoft.com/office/drawing/2014/main" id="{5C8EDF03-15D7-4A4D-9CC0-A3AEF054467C}"/>
              </a:ext>
            </a:extLst>
          </p:cNvPr>
          <p:cNvSpPr txBox="1"/>
          <p:nvPr/>
        </p:nvSpPr>
        <p:spPr>
          <a:xfrm>
            <a:off x="1136185" y="1550394"/>
            <a:ext cx="19819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>
                <a:solidFill>
                  <a:schemeClr val="accent6">
                    <a:lumMod val="10000"/>
                  </a:schemeClr>
                </a:solidFill>
              </a:rPr>
              <a:t>Procento očkovaných mezi lety 2015 – 201</a:t>
            </a:r>
            <a:r>
              <a:rPr lang="en-GB" sz="1200" dirty="0">
                <a:solidFill>
                  <a:schemeClr val="accent6">
                    <a:lumMod val="10000"/>
                  </a:schemeClr>
                </a:solidFill>
              </a:rPr>
              <a:t>7</a:t>
            </a:r>
            <a:r>
              <a:rPr lang="cs-CZ" sz="1200" dirty="0">
                <a:solidFill>
                  <a:schemeClr val="accent6">
                    <a:lumMod val="10000"/>
                  </a:schemeClr>
                </a:solidFill>
              </a:rPr>
              <a:t> ve skupině narozených v roce 2015</a:t>
            </a:r>
          </a:p>
        </p:txBody>
      </p:sp>
      <p:sp>
        <p:nvSpPr>
          <p:cNvPr id="200" name="TextovéPole 199">
            <a:extLst>
              <a:ext uri="{FF2B5EF4-FFF2-40B4-BE49-F238E27FC236}">
                <a16:creationId xmlns:a16="http://schemas.microsoft.com/office/drawing/2014/main" id="{97F87A3A-10E0-4D76-AD07-C648B89C64E5}"/>
              </a:ext>
            </a:extLst>
          </p:cNvPr>
          <p:cNvSpPr txBox="1"/>
          <p:nvPr/>
        </p:nvSpPr>
        <p:spPr>
          <a:xfrm>
            <a:off x="836238" y="1191867"/>
            <a:ext cx="24256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accent6">
                    <a:lumMod val="10000"/>
                  </a:schemeClr>
                </a:solidFill>
              </a:rPr>
              <a:t>Děti: rok narození 2015</a:t>
            </a:r>
          </a:p>
        </p:txBody>
      </p:sp>
      <p:graphicFrame>
        <p:nvGraphicFramePr>
          <p:cNvPr id="201" name="Group 110">
            <a:extLst>
              <a:ext uri="{FF2B5EF4-FFF2-40B4-BE49-F238E27FC236}">
                <a16:creationId xmlns:a16="http://schemas.microsoft.com/office/drawing/2014/main" id="{48E0EF1C-E762-4269-8134-875C942CC4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0707061"/>
              </p:ext>
            </p:extLst>
          </p:nvPr>
        </p:nvGraphicFramePr>
        <p:xfrm>
          <a:off x="5629830" y="2557495"/>
          <a:ext cx="432631" cy="3156915"/>
        </p:xfrm>
        <a:graphic>
          <a:graphicData uri="http://schemas.openxmlformats.org/drawingml/2006/table">
            <a:tbl>
              <a:tblPr/>
              <a:tblGrid>
                <a:gridCol w="4326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-0,5%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-0,5%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-0,6%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-3,3%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046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202" name="TextBox 9">
            <a:extLst>
              <a:ext uri="{FF2B5EF4-FFF2-40B4-BE49-F238E27FC236}">
                <a16:creationId xmlns:a16="http://schemas.microsoft.com/office/drawing/2014/main" id="{13A010DD-7AF7-40F9-A7D3-0DBD6414FF73}"/>
              </a:ext>
            </a:extLst>
          </p:cNvPr>
          <p:cNvSpPr txBox="1"/>
          <p:nvPr/>
        </p:nvSpPr>
        <p:spPr>
          <a:xfrm>
            <a:off x="4438249" y="2140722"/>
            <a:ext cx="290764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Rozdíl</a:t>
            </a:r>
          </a:p>
          <a:p>
            <a:pPr lvl="0" algn="ctr">
              <a:defRPr/>
            </a:pP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2016 - 2015</a:t>
            </a:r>
          </a:p>
        </p:txBody>
      </p:sp>
      <p:grpSp>
        <p:nvGrpSpPr>
          <p:cNvPr id="204" name="Skupina 203">
            <a:extLst>
              <a:ext uri="{FF2B5EF4-FFF2-40B4-BE49-F238E27FC236}">
                <a16:creationId xmlns:a16="http://schemas.microsoft.com/office/drawing/2014/main" id="{E8E36612-1CB4-4A71-9138-029ED4384FB1}"/>
              </a:ext>
            </a:extLst>
          </p:cNvPr>
          <p:cNvGrpSpPr/>
          <p:nvPr/>
        </p:nvGrpSpPr>
        <p:grpSpPr>
          <a:xfrm>
            <a:off x="10359160" y="4484490"/>
            <a:ext cx="1191560" cy="520212"/>
            <a:chOff x="6995179" y="1418104"/>
            <a:chExt cx="964275" cy="699038"/>
          </a:xfrm>
        </p:grpSpPr>
        <p:sp>
          <p:nvSpPr>
            <p:cNvPr id="205" name="Text Box 58">
              <a:extLst>
                <a:ext uri="{FF2B5EF4-FFF2-40B4-BE49-F238E27FC236}">
                  <a16:creationId xmlns:a16="http://schemas.microsoft.com/office/drawing/2014/main" id="{2172760E-FF23-4AE5-9489-CF59CE35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2206" y="1418104"/>
              <a:ext cx="747248" cy="558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&gt; </a:t>
              </a:r>
              <a:r>
                <a:rPr lang="en-GB" altLang="cs-CZ" sz="1050" dirty="0">
                  <a:solidFill>
                    <a:srgbClr val="000000"/>
                  </a:solidFill>
                  <a:latin typeface="Calibri"/>
                </a:rPr>
                <a:t>2</a:t>
              </a:r>
              <a:r>
                <a:rPr kumimoji="0" lang="cs-CZ" altLang="cs-CZ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,0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%</a:t>
              </a:r>
              <a:endParaRPr kumimoji="0" lang="en-US" alt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0,1 </a:t>
              </a:r>
              <a:r>
                <a:rPr lang="en-US" altLang="cs-CZ" sz="1050" dirty="0">
                  <a:solidFill>
                    <a:srgbClr val="000000"/>
                  </a:solidFill>
                  <a:latin typeface="Calibri"/>
                </a:rPr>
                <a:t>–</a:t>
              </a:r>
              <a:r>
                <a:rPr lang="en-GB" altLang="cs-CZ" sz="1050" dirty="0">
                  <a:solidFill>
                    <a:srgbClr val="000000"/>
                  </a:solidFill>
                  <a:latin typeface="Calibri"/>
                </a:rPr>
                <a:t>2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,0%</a:t>
              </a:r>
              <a:endParaRPr lang="en-US" altLang="cs-CZ" sz="1050" dirty="0">
                <a:solidFill>
                  <a:srgbClr val="000000"/>
                </a:solidFill>
                <a:latin typeface="Calibri"/>
              </a:endParaRP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en-US" altLang="cs-CZ" sz="1050" dirty="0">
                  <a:solidFill>
                    <a:srgbClr val="000000"/>
                  </a:solidFill>
                  <a:latin typeface="Calibri"/>
                </a:rPr>
                <a:t>≤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 0,0%</a:t>
              </a:r>
              <a:endParaRPr kumimoji="0" lang="en-US" altLang="cs-CZ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Rectangle 56">
              <a:extLst>
                <a:ext uri="{FF2B5EF4-FFF2-40B4-BE49-F238E27FC236}">
                  <a16:creationId xmlns:a16="http://schemas.microsoft.com/office/drawing/2014/main" id="{0CB51EB5-95DE-4D5E-82CB-F8051EA42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9091" y="1973142"/>
              <a:ext cx="144000" cy="144000"/>
            </a:xfrm>
            <a:prstGeom prst="rect">
              <a:avLst/>
            </a:prstGeom>
            <a:solidFill>
              <a:srgbClr val="BDD7E7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7" name="Rectangle 56">
              <a:extLst>
                <a:ext uri="{FF2B5EF4-FFF2-40B4-BE49-F238E27FC236}">
                  <a16:creationId xmlns:a16="http://schemas.microsoft.com/office/drawing/2014/main" id="{01C342F9-9B77-4903-80E2-C632CFFBD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3183" y="1704491"/>
              <a:ext cx="144000" cy="144000"/>
            </a:xfrm>
            <a:prstGeom prst="rect">
              <a:avLst/>
            </a:prstGeom>
            <a:solidFill>
              <a:srgbClr val="6BAED6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8" name="Rectangle 56">
              <a:extLst>
                <a:ext uri="{FF2B5EF4-FFF2-40B4-BE49-F238E27FC236}">
                  <a16:creationId xmlns:a16="http://schemas.microsoft.com/office/drawing/2014/main" id="{B2634F3D-5B1C-4EF5-89D9-AF3FB9115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5179" y="1452668"/>
              <a:ext cx="144000" cy="144000"/>
            </a:xfrm>
            <a:prstGeom prst="rect">
              <a:avLst/>
            </a:prstGeom>
            <a:solidFill>
              <a:srgbClr val="2171B5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209" name="TextBox 9">
            <a:extLst>
              <a:ext uri="{FF2B5EF4-FFF2-40B4-BE49-F238E27FC236}">
                <a16:creationId xmlns:a16="http://schemas.microsoft.com/office/drawing/2014/main" id="{8B470A26-3968-4E37-9F27-63CCE6CEF19A}"/>
              </a:ext>
            </a:extLst>
          </p:cNvPr>
          <p:cNvSpPr txBox="1"/>
          <p:nvPr/>
        </p:nvSpPr>
        <p:spPr>
          <a:xfrm>
            <a:off x="8258128" y="4202817"/>
            <a:ext cx="327012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cs-CZ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Rozdí</a:t>
            </a:r>
            <a:r>
              <a:rPr lang="cs-CZ" sz="105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l </a:t>
            </a: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2016 - 2015</a:t>
            </a:r>
          </a:p>
        </p:txBody>
      </p:sp>
    </p:spTree>
    <p:extLst>
      <p:ext uri="{BB962C8B-B14F-4D97-AF65-F5344CB8AC3E}">
        <p14:creationId xmlns:p14="http://schemas.microsoft.com/office/powerpoint/2010/main" val="236479105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ovéPole 11"/>
          <p:cNvSpPr txBox="1"/>
          <p:nvPr/>
        </p:nvSpPr>
        <p:spPr>
          <a:xfrm>
            <a:off x="8368145" y="2671113"/>
            <a:ext cx="382385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Celkové pokrytí žen od 15 let je </a:t>
            </a:r>
            <a:r>
              <a:rPr lang="cs-CZ" sz="1400" b="1" dirty="0"/>
              <a:t>46,4 %</a:t>
            </a:r>
            <a:r>
              <a:rPr lang="cs-CZ" sz="1400" dirty="0"/>
              <a:t>. Nejvyšší pokrytí cervikovaginální screeningovou cytologií lze sledovat ve věkové skupině 25–44 let. Starší věkové kategorie dosahují ve srovnání s mladšími významně nižších hodnot. </a:t>
            </a:r>
          </a:p>
          <a:p>
            <a:endParaRPr lang="cs-CZ" sz="1400" dirty="0"/>
          </a:p>
          <a:p>
            <a:r>
              <a:rPr lang="cs-CZ" sz="1400" dirty="0"/>
              <a:t>V Královéhradeckém kraji lze pozorovat podobný trend jako na celonárodní úrovni. Celkové pokrytí žen starších 15 let je mírně vyšší (</a:t>
            </a:r>
            <a:r>
              <a:rPr lang="cs-CZ" sz="1400" b="1" dirty="0"/>
              <a:t>47,3 </a:t>
            </a:r>
            <a:r>
              <a:rPr lang="cs-CZ" sz="1400" dirty="0"/>
              <a:t>%</a:t>
            </a:r>
            <a:r>
              <a:rPr lang="cs-CZ" sz="1600" dirty="0"/>
              <a:t>)</a:t>
            </a:r>
            <a:r>
              <a:rPr lang="cs-CZ" sz="1400" dirty="0"/>
              <a:t>. </a:t>
            </a:r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Provedené cervikovaginální screeningové cytologie v roce 2017, celkem 2 123 876 vyšetření </a:t>
            </a:r>
          </a:p>
          <a:p>
            <a:r>
              <a:rPr lang="cs-CZ" sz="1200" dirty="0"/>
              <a:t>Ženy ve věku od 15 let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Pokrytí</a:t>
            </a:r>
            <a:r>
              <a:rPr lang="en-US" sz="2900" dirty="0"/>
              <a:t> </a:t>
            </a:r>
            <a:r>
              <a:rPr lang="en-US" sz="2900" dirty="0" err="1"/>
              <a:t>cílové</a:t>
            </a:r>
            <a:r>
              <a:rPr lang="en-US" sz="2900" dirty="0"/>
              <a:t> populace </a:t>
            </a:r>
            <a:r>
              <a:rPr lang="en-US" sz="2900" dirty="0" err="1"/>
              <a:t>cervikálním</a:t>
            </a:r>
            <a:r>
              <a:rPr lang="en-US" sz="2900" dirty="0"/>
              <a:t> screeningem </a:t>
            </a:r>
            <a:r>
              <a:rPr lang="cs-CZ" sz="2900" dirty="0"/>
              <a:t>dle věku</a:t>
            </a:r>
            <a:endParaRPr lang="en-US" sz="2900" dirty="0"/>
          </a:p>
        </p:txBody>
      </p:sp>
      <p:sp>
        <p:nvSpPr>
          <p:cNvPr id="20" name="Text Box 14">
            <a:extLst>
              <a:ext uri="{FF2B5EF4-FFF2-40B4-BE49-F238E27FC236}">
                <a16:creationId xmlns:a16="http://schemas.microsoft.com/office/drawing/2014/main" id="{A39E2EFA-7BED-4B58-A6E5-861F68CCC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777" y="1882407"/>
            <a:ext cx="800368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400" b="1" dirty="0">
                <a:cs typeface="Arial" panose="020B0604020202020204" pitchFamily="34" charset="0"/>
              </a:rPr>
              <a:t>Česká republika</a:t>
            </a:r>
          </a:p>
        </p:txBody>
      </p:sp>
      <p:sp>
        <p:nvSpPr>
          <p:cNvPr id="22" name="Zástupný symbol pro text 7">
            <a:extLst>
              <a:ext uri="{FF2B5EF4-FFF2-40B4-BE49-F238E27FC236}">
                <a16:creationId xmlns:a16="http://schemas.microsoft.com/office/drawing/2014/main" id="{7A94B174-DBC4-4735-90D4-E8590FFF8A46}"/>
              </a:ext>
            </a:extLst>
          </p:cNvPr>
          <p:cNvSpPr txBox="1">
            <a:spLocks/>
          </p:cNvSpPr>
          <p:nvPr/>
        </p:nvSpPr>
        <p:spPr>
          <a:xfrm rot="16200000">
            <a:off x="-557554" y="340204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Pokrytí populace</a:t>
            </a:r>
            <a:endParaRPr lang="cs-CZ" altLang="cs-CZ" sz="1200" b="1" dirty="0"/>
          </a:p>
          <a:p>
            <a:endParaRPr lang="cs-CZ" sz="1200" b="0" dirty="0"/>
          </a:p>
        </p:txBody>
      </p:sp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448E461D-CA3A-40EB-BAFB-B26454E630DE}"/>
              </a:ext>
            </a:extLst>
          </p:cNvPr>
          <p:cNvGraphicFramePr/>
          <p:nvPr/>
        </p:nvGraphicFramePr>
        <p:xfrm>
          <a:off x="359323" y="2035495"/>
          <a:ext cx="7103021" cy="17459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3" name="Graf 12">
            <a:extLst>
              <a:ext uri="{FF2B5EF4-FFF2-40B4-BE49-F238E27FC236}">
                <a16:creationId xmlns:a16="http://schemas.microsoft.com/office/drawing/2014/main" id="{CD8D757A-20A4-4883-AF90-F39904A60FEF}"/>
              </a:ext>
            </a:extLst>
          </p:cNvPr>
          <p:cNvGraphicFramePr/>
          <p:nvPr/>
        </p:nvGraphicFramePr>
        <p:xfrm>
          <a:off x="364579" y="3943115"/>
          <a:ext cx="7103021" cy="17459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Zástupný symbol pro text 3">
            <a:extLst>
              <a:ext uri="{FF2B5EF4-FFF2-40B4-BE49-F238E27FC236}">
                <a16:creationId xmlns:a16="http://schemas.microsoft.com/office/drawing/2014/main" id="{D2ED1F2C-9A31-4A0B-846C-771ABF383B63}"/>
              </a:ext>
            </a:extLst>
          </p:cNvPr>
          <p:cNvSpPr txBox="1">
            <a:spLocks/>
          </p:cNvSpPr>
          <p:nvPr/>
        </p:nvSpPr>
        <p:spPr>
          <a:xfrm>
            <a:off x="7273299" y="5284267"/>
            <a:ext cx="1289148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Věk při vyšetření</a:t>
            </a:r>
          </a:p>
        </p:txBody>
      </p:sp>
      <p:sp>
        <p:nvSpPr>
          <p:cNvPr id="17" name="Text Box 14">
            <a:extLst>
              <a:ext uri="{FF2B5EF4-FFF2-40B4-BE49-F238E27FC236}">
                <a16:creationId xmlns:a16="http://schemas.microsoft.com/office/drawing/2014/main" id="{57D48931-05A1-4DCD-A402-52353CD684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777" y="3943115"/>
            <a:ext cx="800368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cs-CZ" sz="1400" b="1" dirty="0">
                <a:cs typeface="Arial" panose="020B0604020202020204" pitchFamily="34" charset="0"/>
              </a:rPr>
              <a:t>Královéhradecký kraj</a:t>
            </a:r>
          </a:p>
        </p:txBody>
      </p:sp>
    </p:spTree>
    <p:extLst>
      <p:ext uri="{BB962C8B-B14F-4D97-AF65-F5344CB8AC3E}">
        <p14:creationId xmlns:p14="http://schemas.microsoft.com/office/powerpoint/2010/main" val="394242109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délník 19">
            <a:extLst>
              <a:ext uri="{FF2B5EF4-FFF2-40B4-BE49-F238E27FC236}">
                <a16:creationId xmlns:a16="http://schemas.microsoft.com/office/drawing/2014/main" id="{AE101A64-4C13-4EB2-BB66-96AC97FF0CB2}"/>
              </a:ext>
            </a:extLst>
          </p:cNvPr>
          <p:cNvSpPr/>
          <p:nvPr/>
        </p:nvSpPr>
        <p:spPr>
          <a:xfrm>
            <a:off x="3289725" y="2691095"/>
            <a:ext cx="402625" cy="1865024"/>
          </a:xfrm>
          <a:prstGeom prst="rect">
            <a:avLst/>
          </a:prstGeom>
          <a:solidFill>
            <a:srgbClr val="DADADA"/>
          </a:solidFill>
          <a:ln>
            <a:solidFill>
              <a:srgbClr val="DADAD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528F1C54-0ABB-4E63-B63F-EE06CDCA542E}"/>
              </a:ext>
            </a:extLst>
          </p:cNvPr>
          <p:cNvGraphicFramePr/>
          <p:nvPr/>
        </p:nvGraphicFramePr>
        <p:xfrm>
          <a:off x="383976" y="1828800"/>
          <a:ext cx="7122536" cy="438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7" name="TextBox 7"/>
          <p:cNvSpPr txBox="1"/>
          <p:nvPr/>
        </p:nvSpPr>
        <p:spPr>
          <a:xfrm>
            <a:off x="7467600" y="2021426"/>
            <a:ext cx="3823855" cy="27029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endParaRPr lang="en-US" sz="1600" dirty="0"/>
          </a:p>
        </p:txBody>
      </p:sp>
      <p:sp>
        <p:nvSpPr>
          <p:cNvPr id="12" name="TextovéPole 11"/>
          <p:cNvSpPr txBox="1"/>
          <p:nvPr/>
        </p:nvSpPr>
        <p:spPr>
          <a:xfrm>
            <a:off x="8368145" y="2671113"/>
            <a:ext cx="382385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Celková míra účasti po první, druhé, třetí a čtvrté pozvánce byla </a:t>
            </a:r>
            <a:r>
              <a:rPr lang="cs-CZ" sz="1400" b="1" dirty="0"/>
              <a:t>15,5 %, 12,3 %, 8,7 % a 4,9 %. </a:t>
            </a:r>
            <a:r>
              <a:rPr lang="cs-CZ" sz="1400" dirty="0"/>
              <a:t>S opakujícími se pozvánkami klesá míra účasti napříč všemi kraji ČR.  </a:t>
            </a:r>
          </a:p>
          <a:p>
            <a:endParaRPr lang="cs-CZ" sz="1400" dirty="0"/>
          </a:p>
          <a:p>
            <a:r>
              <a:rPr lang="cs-CZ" sz="1400" dirty="0"/>
              <a:t>Královéhradecký kraj dosahuje ve srovnání s ostatními kraji průměrných hodnot míry účasti a to po první, druhé, třetí a čtvrté pozvánce  </a:t>
            </a:r>
            <a:r>
              <a:rPr lang="cs-CZ" sz="1400" b="1" dirty="0"/>
              <a:t>15,6 %, 12,1 %, 8,3 % a 5,2 %</a:t>
            </a:r>
            <a:r>
              <a:rPr lang="cs-CZ" sz="1400" dirty="0"/>
              <a:t>.</a:t>
            </a:r>
          </a:p>
        </p:txBody>
      </p:sp>
      <p:sp>
        <p:nvSpPr>
          <p:cNvPr id="48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55" name="Zástupný symbol pro text 3"/>
          <p:cNvSpPr txBox="1">
            <a:spLocks/>
          </p:cNvSpPr>
          <p:nvPr/>
        </p:nvSpPr>
        <p:spPr>
          <a:xfrm>
            <a:off x="7413831" y="4740147"/>
            <a:ext cx="987675" cy="258827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1200" dirty="0">
                <a:solidFill>
                  <a:schemeClr val="tx1"/>
                </a:solidFill>
              </a:rPr>
              <a:t>Kraj</a:t>
            </a:r>
          </a:p>
        </p:txBody>
      </p:sp>
      <p:sp>
        <p:nvSpPr>
          <p:cNvPr id="56" name="Text Box 3"/>
          <p:cNvSpPr txBox="1">
            <a:spLocks noChangeArrowheads="1"/>
          </p:cNvSpPr>
          <p:nvPr/>
        </p:nvSpPr>
        <p:spPr bwMode="auto">
          <a:xfrm>
            <a:off x="290899" y="936682"/>
            <a:ext cx="670795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1200" dirty="0"/>
              <a:t>Ženy ve věku 25–70 let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900" dirty="0"/>
              <a:t>Míra účasti na vyšetření po adresném zvaní dle kraje</a:t>
            </a:r>
            <a:endParaRPr lang="en-US" sz="2900" dirty="0"/>
          </a:p>
        </p:txBody>
      </p:sp>
      <p:sp>
        <p:nvSpPr>
          <p:cNvPr id="19" name="Zástupný symbol pro text 7">
            <a:extLst>
              <a:ext uri="{FF2B5EF4-FFF2-40B4-BE49-F238E27FC236}">
                <a16:creationId xmlns:a16="http://schemas.microsoft.com/office/drawing/2014/main" id="{EBF67AEA-BD63-4393-BB70-30DB235B01F5}"/>
              </a:ext>
            </a:extLst>
          </p:cNvPr>
          <p:cNvSpPr txBox="1">
            <a:spLocks/>
          </p:cNvSpPr>
          <p:nvPr/>
        </p:nvSpPr>
        <p:spPr>
          <a:xfrm rot="16200000">
            <a:off x="-537761" y="3401641"/>
            <a:ext cx="1962020" cy="33179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cs-CZ" sz="1200" b="1" dirty="0"/>
              <a:t>Míra účasti</a:t>
            </a:r>
            <a:endParaRPr lang="cs-CZ" altLang="cs-CZ" sz="1200" b="1" dirty="0"/>
          </a:p>
          <a:p>
            <a:endParaRPr lang="cs-CZ" sz="1200" b="0" dirty="0"/>
          </a:p>
        </p:txBody>
      </p:sp>
    </p:spTree>
    <p:extLst>
      <p:ext uri="{BB962C8B-B14F-4D97-AF65-F5344CB8AC3E}">
        <p14:creationId xmlns:p14="http://schemas.microsoft.com/office/powerpoint/2010/main" val="61987025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Object 3">
            <a:extLst>
              <a:ext uri="{FF2B5EF4-FFF2-40B4-BE49-F238E27FC236}">
                <a16:creationId xmlns:a16="http://schemas.microsoft.com/office/drawing/2014/main" id="{DAB61916-51FC-4E0F-B653-5593EA0431B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23977636"/>
              </p:ext>
            </p:extLst>
          </p:nvPr>
        </p:nvGraphicFramePr>
        <p:xfrm>
          <a:off x="22870" y="3672228"/>
          <a:ext cx="6703346" cy="25617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36" name="Zástupný symbol pro obrázek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22870" y="846379"/>
            <a:ext cx="5040000" cy="2925315"/>
          </a:xfrm>
          <a:prstGeom prst="rect">
            <a:avLst/>
          </a:prstGeom>
        </p:spPr>
      </p:pic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4973874" y="3579787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kraje</a:t>
                </a: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</a:t>
                </a:r>
                <a:r>
                  <a:rPr lang="cs-CZ" sz="1200" b="0" dirty="0">
                    <a:latin typeface="+mn-lt"/>
                  </a:rPr>
                  <a:t>ozorovaná míra vyšetření </a:t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kraji</a:t>
                </a:r>
              </a:p>
            </p:txBody>
          </p:sp>
        </p:grpSp>
      </p:grpSp>
      <p:sp>
        <p:nvSpPr>
          <p:cNvPr id="33" name="Zástupný symbol pro text 4">
            <a:extLst>
              <a:ext uri="{FF2B5EF4-FFF2-40B4-BE49-F238E27FC236}">
                <a16:creationId xmlns:a16="http://schemas.microsoft.com/office/drawing/2014/main" id="{ECC321FB-6AA5-411C-A0B4-2CA3A0DE0D08}"/>
              </a:ext>
            </a:extLst>
          </p:cNvPr>
          <p:cNvSpPr txBox="1">
            <a:spLocks/>
          </p:cNvSpPr>
          <p:nvPr/>
        </p:nvSpPr>
        <p:spPr>
          <a:xfrm>
            <a:off x="4778650" y="5026420"/>
            <a:ext cx="235547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Kraj</a:t>
            </a:r>
          </a:p>
        </p:txBody>
      </p: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-421382" y="4327560"/>
            <a:ext cx="1464147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cs-CZ" sz="1200" b="1" dirty="0">
                <a:solidFill>
                  <a:schemeClr val="tx1"/>
                </a:solidFill>
              </a:rPr>
              <a:t>Vyšetření </a:t>
            </a:r>
            <a:br>
              <a:rPr lang="cs-CZ" sz="1200" b="1" dirty="0">
                <a:solidFill>
                  <a:schemeClr val="tx1"/>
                </a:solidFill>
              </a:rPr>
            </a:br>
            <a:r>
              <a:rPr lang="cs-CZ" sz="1200" b="1" dirty="0">
                <a:solidFill>
                  <a:schemeClr val="tx1"/>
                </a:solidFill>
              </a:rPr>
              <a:t>na 1 000 žen</a:t>
            </a:r>
          </a:p>
        </p:txBody>
      </p:sp>
      <p:sp>
        <p:nvSpPr>
          <p:cNvPr id="50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787" y="151810"/>
            <a:ext cx="10515600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Míra</a:t>
            </a:r>
            <a:r>
              <a:rPr lang="en-US" sz="2800" dirty="0"/>
              <a:t> </a:t>
            </a:r>
            <a:r>
              <a:rPr lang="en-US" sz="2800" dirty="0" err="1"/>
              <a:t>využití</a:t>
            </a:r>
            <a:r>
              <a:rPr lang="en-US" sz="2800" dirty="0"/>
              <a:t> </a:t>
            </a:r>
            <a:r>
              <a:rPr lang="en-US" sz="2800" dirty="0" err="1"/>
              <a:t>vyšetření</a:t>
            </a:r>
            <a:r>
              <a:rPr lang="en-US" sz="2800" dirty="0"/>
              <a:t> </a:t>
            </a:r>
            <a:r>
              <a:rPr lang="en-US" sz="2800" dirty="0" err="1"/>
              <a:t>hrHPV</a:t>
            </a:r>
            <a:r>
              <a:rPr lang="en-US" sz="2800" dirty="0"/>
              <a:t> (</a:t>
            </a:r>
            <a:r>
              <a:rPr lang="en-US" sz="2800" dirty="0" err="1"/>
              <a:t>vysoce</a:t>
            </a:r>
            <a:r>
              <a:rPr lang="en-US" sz="2800" dirty="0"/>
              <a:t> </a:t>
            </a:r>
            <a:r>
              <a:rPr lang="en-US" sz="2800" dirty="0" err="1"/>
              <a:t>rizikových</a:t>
            </a:r>
            <a:r>
              <a:rPr lang="en-US" sz="2800" dirty="0"/>
              <a:t> </a:t>
            </a:r>
            <a:r>
              <a:rPr lang="en-US" sz="2800" dirty="0" err="1"/>
              <a:t>typů</a:t>
            </a:r>
            <a:r>
              <a:rPr lang="en-US" sz="2800" dirty="0"/>
              <a:t> </a:t>
            </a:r>
            <a:r>
              <a:rPr lang="en-US" sz="2800" dirty="0" err="1"/>
              <a:t>papilomavirů</a:t>
            </a:r>
            <a:r>
              <a:rPr lang="en-US" sz="2800" dirty="0"/>
              <a:t>)</a:t>
            </a:r>
          </a:p>
        </p:txBody>
      </p:sp>
      <p:grpSp>
        <p:nvGrpSpPr>
          <p:cNvPr id="51" name="Skupina 50">
            <a:extLst>
              <a:ext uri="{FF2B5EF4-FFF2-40B4-BE49-F238E27FC236}">
                <a16:creationId xmlns:a16="http://schemas.microsoft.com/office/drawing/2014/main" id="{403BB9AC-FBA4-4F14-A4B0-67500DC27BEF}"/>
              </a:ext>
            </a:extLst>
          </p:cNvPr>
          <p:cNvGrpSpPr/>
          <p:nvPr/>
        </p:nvGrpSpPr>
        <p:grpSpPr>
          <a:xfrm>
            <a:off x="5123734" y="1074076"/>
            <a:ext cx="1248491" cy="1430999"/>
            <a:chOff x="7816069" y="2011747"/>
            <a:chExt cx="1457130" cy="1483492"/>
          </a:xfrm>
        </p:grpSpPr>
        <p:sp>
          <p:nvSpPr>
            <p:cNvPr id="52" name="Text Box 3">
              <a:extLst>
                <a:ext uri="{FF2B5EF4-FFF2-40B4-BE49-F238E27FC236}">
                  <a16:creationId xmlns:a16="http://schemas.microsoft.com/office/drawing/2014/main" id="{B78F236F-AE8C-4631-9AE6-C047BADFC2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endParaRPr lang="cs-CZ" sz="1100" dirty="0">
                <a:solidFill>
                  <a:srgbClr val="292929"/>
                </a:solidFill>
                <a:latin typeface="+mj-lt"/>
              </a:endParaRPr>
            </a:p>
          </p:txBody>
        </p:sp>
        <p:sp>
          <p:nvSpPr>
            <p:cNvPr id="53" name="Text Box 3">
              <a:extLst>
                <a:ext uri="{FF2B5EF4-FFF2-40B4-BE49-F238E27FC236}">
                  <a16:creationId xmlns:a16="http://schemas.microsoft.com/office/drawing/2014/main" id="{03824674-3E38-434C-8466-EE597BAB0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3965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b="1" dirty="0">
                  <a:solidFill>
                    <a:srgbClr val="292929"/>
                  </a:solidFill>
                  <a:latin typeface="+mj-lt"/>
                </a:rPr>
                <a:t>Vyšetření </a:t>
              </a:r>
              <a:br>
                <a:rPr lang="cs-CZ" sz="1100" b="1" dirty="0">
                  <a:solidFill>
                    <a:srgbClr val="292929"/>
                  </a:solidFill>
                  <a:latin typeface="+mj-lt"/>
                </a:rPr>
              </a:br>
              <a:r>
                <a:rPr lang="cs-CZ" sz="1100" b="1" dirty="0">
                  <a:solidFill>
                    <a:srgbClr val="292929"/>
                  </a:solidFill>
                  <a:latin typeface="+mj-lt"/>
                </a:rPr>
                <a:t>na 1000 žen</a:t>
              </a:r>
            </a:p>
          </p:txBody>
        </p:sp>
        <p:sp>
          <p:nvSpPr>
            <p:cNvPr id="54" name="Rectangle 177">
              <a:extLst>
                <a:ext uri="{FF2B5EF4-FFF2-40B4-BE49-F238E27FC236}">
                  <a16:creationId xmlns:a16="http://schemas.microsoft.com/office/drawing/2014/main" id="{D7BBA565-EC60-4C94-91F3-E8F33C58B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5" name="Rectangle 177">
              <a:extLst>
                <a:ext uri="{FF2B5EF4-FFF2-40B4-BE49-F238E27FC236}">
                  <a16:creationId xmlns:a16="http://schemas.microsoft.com/office/drawing/2014/main" id="{843BD867-118E-42C0-BE96-434DF059E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6" name="Rectangle 177">
              <a:extLst>
                <a:ext uri="{FF2B5EF4-FFF2-40B4-BE49-F238E27FC236}">
                  <a16:creationId xmlns:a16="http://schemas.microsoft.com/office/drawing/2014/main" id="{A3B048FA-BB25-439E-93B6-CC629F5C0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7" name="Rectangle 177">
              <a:extLst>
                <a:ext uri="{FF2B5EF4-FFF2-40B4-BE49-F238E27FC236}">
                  <a16:creationId xmlns:a16="http://schemas.microsoft.com/office/drawing/2014/main" id="{B534F66E-EF80-4CAB-80AD-71F20E233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58" name="Text Box 3">
              <a:extLst>
                <a:ext uri="{FF2B5EF4-FFF2-40B4-BE49-F238E27FC236}">
                  <a16:creationId xmlns:a16="http://schemas.microsoft.com/office/drawing/2014/main" id="{483C76F9-3193-4835-B078-7E6A4791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1061" y="2482002"/>
              <a:ext cx="1152138" cy="2393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</a:rPr>
                <a:t>≤</a:t>
              </a: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 5,0</a:t>
              </a:r>
            </a:p>
          </p:txBody>
        </p:sp>
        <p:sp>
          <p:nvSpPr>
            <p:cNvPr id="59" name="Text Box 3">
              <a:extLst>
                <a:ext uri="{FF2B5EF4-FFF2-40B4-BE49-F238E27FC236}">
                  <a16:creationId xmlns:a16="http://schemas.microsoft.com/office/drawing/2014/main" id="{B44FFD40-0999-4AF6-92D3-49BA85D01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732099"/>
              <a:ext cx="1152138" cy="2393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>
                <a:spcBef>
                  <a:spcPct val="50000"/>
                </a:spcBef>
                <a:defRPr sz="1400">
                  <a:solidFill>
                    <a:srgbClr val="292929"/>
                  </a:solidFill>
                </a:defRPr>
              </a:lvl1pPr>
            </a:lstStyle>
            <a:p>
              <a:r>
                <a:rPr lang="cs-CZ" sz="1100" dirty="0">
                  <a:latin typeface="+mj-lt"/>
                </a:rPr>
                <a:t>5,0–10,0</a:t>
              </a:r>
            </a:p>
          </p:txBody>
        </p:sp>
        <p:sp>
          <p:nvSpPr>
            <p:cNvPr id="60" name="Text Box 3">
              <a:extLst>
                <a:ext uri="{FF2B5EF4-FFF2-40B4-BE49-F238E27FC236}">
                  <a16:creationId xmlns:a16="http://schemas.microsoft.com/office/drawing/2014/main" id="{5E875A37-227F-4AFA-ABF8-5ABCB65DEE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75965"/>
              <a:ext cx="1152138" cy="2393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10,0–15,0</a:t>
              </a:r>
            </a:p>
          </p:txBody>
        </p:sp>
        <p:sp>
          <p:nvSpPr>
            <p:cNvPr id="61" name="Text Box 3">
              <a:extLst>
                <a:ext uri="{FF2B5EF4-FFF2-40B4-BE49-F238E27FC236}">
                  <a16:creationId xmlns:a16="http://schemas.microsoft.com/office/drawing/2014/main" id="{959A650C-EFBF-48A1-A2A4-BE52BBA055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219828"/>
              <a:ext cx="1152138" cy="2393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&gt; 15,0</a:t>
              </a:r>
            </a:p>
          </p:txBody>
        </p:sp>
      </p:grpSp>
      <p:sp>
        <p:nvSpPr>
          <p:cNvPr id="37" name="TextovéPole 36">
            <a:extLst>
              <a:ext uri="{FF2B5EF4-FFF2-40B4-BE49-F238E27FC236}">
                <a16:creationId xmlns:a16="http://schemas.microsoft.com/office/drawing/2014/main" id="{EF913032-A970-47C2-8C59-AFD6ABA840F5}"/>
              </a:ext>
            </a:extLst>
          </p:cNvPr>
          <p:cNvSpPr txBox="1"/>
          <p:nvPr/>
        </p:nvSpPr>
        <p:spPr>
          <a:xfrm>
            <a:off x="8368145" y="1406338"/>
            <a:ext cx="3823855" cy="3754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Míra využití hrHPV (v ČR indikováno u žen se sporným cytologickým nálezem) je relativně nízká. Nadto lze sledovat výrazné rozdíly na úrovni krajů a zejména okresů. Vhledem k významnosti tohoto vyšetření v prevenci karcinomu děložního hrdla by mělo být </a:t>
            </a:r>
            <a:r>
              <a:rPr lang="cs-CZ" sz="1400" b="1" dirty="0"/>
              <a:t>posíleno využívání tohoto testu ve způsobilé populaci žen a obecně posílena standardizace screeningového procesu.</a:t>
            </a:r>
          </a:p>
          <a:p>
            <a:endParaRPr lang="cs-CZ" sz="1400" b="1" dirty="0"/>
          </a:p>
          <a:p>
            <a:r>
              <a:rPr lang="cs-CZ" sz="1400" dirty="0"/>
              <a:t>Celková míra vyšetření přítomnosti nukleové kyseliny hrHPV dosahovala v roce 2017 </a:t>
            </a:r>
            <a:r>
              <a:rPr lang="cs-CZ" sz="1400" b="1" dirty="0"/>
              <a:t>8,9</a:t>
            </a:r>
            <a:r>
              <a:rPr lang="cs-CZ" sz="1400" dirty="0"/>
              <a:t> vyšetření na 1 000 žen. V krajích lze sledovat míru 4,6–12,3 vyšetření na 1 000 žen. </a:t>
            </a:r>
          </a:p>
          <a:p>
            <a:endParaRPr lang="cs-CZ" sz="1400" dirty="0"/>
          </a:p>
          <a:p>
            <a:r>
              <a:rPr lang="cs-CZ" sz="1400" dirty="0"/>
              <a:t>Královéhradecký kraj dosahuje v regionálním srovnání mírně vyšší míry vyšetření přítomnosti </a:t>
            </a:r>
            <a:r>
              <a:rPr lang="cs-CZ" sz="1400" dirty="0" err="1"/>
              <a:t>hrHPV</a:t>
            </a:r>
            <a:r>
              <a:rPr lang="cs-CZ" sz="1400" dirty="0"/>
              <a:t> (</a:t>
            </a:r>
            <a:r>
              <a:rPr lang="cs-CZ" sz="1400" b="1" dirty="0"/>
              <a:t>9,2</a:t>
            </a:r>
            <a:r>
              <a:rPr lang="cs-CZ" sz="1400" dirty="0"/>
              <a:t>).</a:t>
            </a:r>
          </a:p>
        </p:txBody>
      </p:sp>
      <p:sp>
        <p:nvSpPr>
          <p:cNvPr id="35" name="Freeform 177">
            <a:extLst>
              <a:ext uri="{FF2B5EF4-FFF2-40B4-BE49-F238E27FC236}">
                <a16:creationId xmlns:a16="http://schemas.microsoft.com/office/drawing/2014/main" id="{82BFCCF3-F331-4C49-877D-58D534D9A640}"/>
              </a:ext>
            </a:extLst>
          </p:cNvPr>
          <p:cNvSpPr>
            <a:spLocks/>
          </p:cNvSpPr>
          <p:nvPr/>
        </p:nvSpPr>
        <p:spPr bwMode="auto">
          <a:xfrm rot="21086761">
            <a:off x="2232244" y="1248629"/>
            <a:ext cx="1016853" cy="905305"/>
          </a:xfrm>
          <a:custGeom>
            <a:avLst/>
            <a:gdLst>
              <a:gd name="T0" fmla="*/ 486 w 1022"/>
              <a:gd name="T1" fmla="*/ 59 h 886"/>
              <a:gd name="T2" fmla="*/ 573 w 1022"/>
              <a:gd name="T3" fmla="*/ 113 h 886"/>
              <a:gd name="T4" fmla="*/ 667 w 1022"/>
              <a:gd name="T5" fmla="*/ 142 h 886"/>
              <a:gd name="T6" fmla="*/ 655 w 1022"/>
              <a:gd name="T7" fmla="*/ 220 h 886"/>
              <a:gd name="T8" fmla="*/ 729 w 1022"/>
              <a:gd name="T9" fmla="*/ 191 h 886"/>
              <a:gd name="T10" fmla="*/ 793 w 1022"/>
              <a:gd name="T11" fmla="*/ 220 h 886"/>
              <a:gd name="T12" fmla="*/ 870 w 1022"/>
              <a:gd name="T13" fmla="*/ 193 h 886"/>
              <a:gd name="T14" fmla="*/ 952 w 1022"/>
              <a:gd name="T15" fmla="*/ 252 h 886"/>
              <a:gd name="T16" fmla="*/ 936 w 1022"/>
              <a:gd name="T17" fmla="*/ 343 h 886"/>
              <a:gd name="T18" fmla="*/ 867 w 1022"/>
              <a:gd name="T19" fmla="*/ 383 h 886"/>
              <a:gd name="T20" fmla="*/ 818 w 1022"/>
              <a:gd name="T21" fmla="*/ 409 h 886"/>
              <a:gd name="T22" fmla="*/ 784 w 1022"/>
              <a:gd name="T23" fmla="*/ 430 h 886"/>
              <a:gd name="T24" fmla="*/ 813 w 1022"/>
              <a:gd name="T25" fmla="*/ 487 h 886"/>
              <a:gd name="T26" fmla="*/ 874 w 1022"/>
              <a:gd name="T27" fmla="*/ 511 h 886"/>
              <a:gd name="T28" fmla="*/ 916 w 1022"/>
              <a:gd name="T29" fmla="*/ 578 h 886"/>
              <a:gd name="T30" fmla="*/ 968 w 1022"/>
              <a:gd name="T31" fmla="*/ 650 h 886"/>
              <a:gd name="T32" fmla="*/ 1008 w 1022"/>
              <a:gd name="T33" fmla="*/ 710 h 886"/>
              <a:gd name="T34" fmla="*/ 1018 w 1022"/>
              <a:gd name="T35" fmla="*/ 778 h 886"/>
              <a:gd name="T36" fmla="*/ 965 w 1022"/>
              <a:gd name="T37" fmla="*/ 763 h 886"/>
              <a:gd name="T38" fmla="*/ 912 w 1022"/>
              <a:gd name="T39" fmla="*/ 797 h 886"/>
              <a:gd name="T40" fmla="*/ 866 w 1022"/>
              <a:gd name="T41" fmla="*/ 823 h 886"/>
              <a:gd name="T42" fmla="*/ 826 w 1022"/>
              <a:gd name="T43" fmla="*/ 854 h 886"/>
              <a:gd name="T44" fmla="*/ 794 w 1022"/>
              <a:gd name="T45" fmla="*/ 872 h 886"/>
              <a:gd name="T46" fmla="*/ 765 w 1022"/>
              <a:gd name="T47" fmla="*/ 865 h 886"/>
              <a:gd name="T48" fmla="*/ 718 w 1022"/>
              <a:gd name="T49" fmla="*/ 852 h 886"/>
              <a:gd name="T50" fmla="*/ 667 w 1022"/>
              <a:gd name="T51" fmla="*/ 818 h 886"/>
              <a:gd name="T52" fmla="*/ 575 w 1022"/>
              <a:gd name="T53" fmla="*/ 722 h 886"/>
              <a:gd name="T54" fmla="*/ 485 w 1022"/>
              <a:gd name="T55" fmla="*/ 744 h 886"/>
              <a:gd name="T56" fmla="*/ 445 w 1022"/>
              <a:gd name="T57" fmla="*/ 693 h 886"/>
              <a:gd name="T58" fmla="*/ 404 w 1022"/>
              <a:gd name="T59" fmla="*/ 727 h 886"/>
              <a:gd name="T60" fmla="*/ 370 w 1022"/>
              <a:gd name="T61" fmla="*/ 733 h 886"/>
              <a:gd name="T62" fmla="*/ 336 w 1022"/>
              <a:gd name="T63" fmla="*/ 721 h 886"/>
              <a:gd name="T64" fmla="*/ 313 w 1022"/>
              <a:gd name="T65" fmla="*/ 718 h 886"/>
              <a:gd name="T66" fmla="*/ 289 w 1022"/>
              <a:gd name="T67" fmla="*/ 714 h 886"/>
              <a:gd name="T68" fmla="*/ 254 w 1022"/>
              <a:gd name="T69" fmla="*/ 733 h 886"/>
              <a:gd name="T70" fmla="*/ 198 w 1022"/>
              <a:gd name="T71" fmla="*/ 727 h 886"/>
              <a:gd name="T72" fmla="*/ 163 w 1022"/>
              <a:gd name="T73" fmla="*/ 689 h 886"/>
              <a:gd name="T74" fmla="*/ 160 w 1022"/>
              <a:gd name="T75" fmla="*/ 661 h 886"/>
              <a:gd name="T76" fmla="*/ 188 w 1022"/>
              <a:gd name="T77" fmla="*/ 622 h 886"/>
              <a:gd name="T78" fmla="*/ 179 w 1022"/>
              <a:gd name="T79" fmla="*/ 572 h 886"/>
              <a:gd name="T80" fmla="*/ 169 w 1022"/>
              <a:gd name="T81" fmla="*/ 526 h 886"/>
              <a:gd name="T82" fmla="*/ 128 w 1022"/>
              <a:gd name="T83" fmla="*/ 529 h 886"/>
              <a:gd name="T84" fmla="*/ 81 w 1022"/>
              <a:gd name="T85" fmla="*/ 521 h 886"/>
              <a:gd name="T86" fmla="*/ 72 w 1022"/>
              <a:gd name="T87" fmla="*/ 484 h 886"/>
              <a:gd name="T88" fmla="*/ 42 w 1022"/>
              <a:gd name="T89" fmla="*/ 452 h 886"/>
              <a:gd name="T90" fmla="*/ 8 w 1022"/>
              <a:gd name="T91" fmla="*/ 401 h 886"/>
              <a:gd name="T92" fmla="*/ 26 w 1022"/>
              <a:gd name="T93" fmla="*/ 387 h 886"/>
              <a:gd name="T94" fmla="*/ 38 w 1022"/>
              <a:gd name="T95" fmla="*/ 333 h 886"/>
              <a:gd name="T96" fmla="*/ 41 w 1022"/>
              <a:gd name="T97" fmla="*/ 304 h 886"/>
              <a:gd name="T98" fmla="*/ 43 w 1022"/>
              <a:gd name="T99" fmla="*/ 255 h 886"/>
              <a:gd name="T100" fmla="*/ 105 w 1022"/>
              <a:gd name="T101" fmla="*/ 288 h 886"/>
              <a:gd name="T102" fmla="*/ 140 w 1022"/>
              <a:gd name="T103" fmla="*/ 263 h 886"/>
              <a:gd name="T104" fmla="*/ 187 w 1022"/>
              <a:gd name="T105" fmla="*/ 289 h 886"/>
              <a:gd name="T106" fmla="*/ 213 w 1022"/>
              <a:gd name="T107" fmla="*/ 310 h 886"/>
              <a:gd name="T108" fmla="*/ 243 w 1022"/>
              <a:gd name="T109" fmla="*/ 312 h 886"/>
              <a:gd name="T110" fmla="*/ 265 w 1022"/>
              <a:gd name="T111" fmla="*/ 277 h 886"/>
              <a:gd name="T112" fmla="*/ 301 w 1022"/>
              <a:gd name="T113" fmla="*/ 264 h 886"/>
              <a:gd name="T114" fmla="*/ 349 w 1022"/>
              <a:gd name="T115" fmla="*/ 284 h 886"/>
              <a:gd name="T116" fmla="*/ 394 w 1022"/>
              <a:gd name="T117" fmla="*/ 290 h 886"/>
              <a:gd name="T118" fmla="*/ 364 w 1022"/>
              <a:gd name="T119" fmla="*/ 229 h 886"/>
              <a:gd name="T120" fmla="*/ 364 w 1022"/>
              <a:gd name="T121" fmla="*/ 111 h 88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22" h="886">
                <a:moveTo>
                  <a:pt x="371" y="1"/>
                </a:moveTo>
                <a:lnTo>
                  <a:pt x="377" y="6"/>
                </a:lnTo>
                <a:lnTo>
                  <a:pt x="390" y="4"/>
                </a:lnTo>
                <a:lnTo>
                  <a:pt x="405" y="8"/>
                </a:lnTo>
                <a:lnTo>
                  <a:pt x="415" y="14"/>
                </a:lnTo>
                <a:lnTo>
                  <a:pt x="419" y="23"/>
                </a:lnTo>
                <a:lnTo>
                  <a:pt x="436" y="31"/>
                </a:lnTo>
                <a:lnTo>
                  <a:pt x="444" y="32"/>
                </a:lnTo>
                <a:lnTo>
                  <a:pt x="449" y="37"/>
                </a:lnTo>
                <a:lnTo>
                  <a:pt x="458" y="40"/>
                </a:lnTo>
                <a:lnTo>
                  <a:pt x="461" y="44"/>
                </a:lnTo>
                <a:lnTo>
                  <a:pt x="462" y="53"/>
                </a:lnTo>
                <a:lnTo>
                  <a:pt x="469" y="59"/>
                </a:lnTo>
                <a:lnTo>
                  <a:pt x="473" y="61"/>
                </a:lnTo>
                <a:lnTo>
                  <a:pt x="486" y="59"/>
                </a:lnTo>
                <a:lnTo>
                  <a:pt x="494" y="64"/>
                </a:lnTo>
                <a:lnTo>
                  <a:pt x="497" y="64"/>
                </a:lnTo>
                <a:lnTo>
                  <a:pt x="502" y="61"/>
                </a:lnTo>
                <a:lnTo>
                  <a:pt x="514" y="58"/>
                </a:lnTo>
                <a:lnTo>
                  <a:pt x="526" y="61"/>
                </a:lnTo>
                <a:lnTo>
                  <a:pt x="533" y="57"/>
                </a:lnTo>
                <a:lnTo>
                  <a:pt x="535" y="51"/>
                </a:lnTo>
                <a:lnTo>
                  <a:pt x="554" y="50"/>
                </a:lnTo>
                <a:lnTo>
                  <a:pt x="556" y="58"/>
                </a:lnTo>
                <a:lnTo>
                  <a:pt x="563" y="65"/>
                </a:lnTo>
                <a:lnTo>
                  <a:pt x="560" y="85"/>
                </a:lnTo>
                <a:lnTo>
                  <a:pt x="562" y="90"/>
                </a:lnTo>
                <a:lnTo>
                  <a:pt x="570" y="104"/>
                </a:lnTo>
                <a:lnTo>
                  <a:pt x="572" y="105"/>
                </a:lnTo>
                <a:lnTo>
                  <a:pt x="573" y="113"/>
                </a:lnTo>
                <a:lnTo>
                  <a:pt x="575" y="120"/>
                </a:lnTo>
                <a:lnTo>
                  <a:pt x="577" y="132"/>
                </a:lnTo>
                <a:lnTo>
                  <a:pt x="577" y="137"/>
                </a:lnTo>
                <a:lnTo>
                  <a:pt x="575" y="143"/>
                </a:lnTo>
                <a:lnTo>
                  <a:pt x="591" y="149"/>
                </a:lnTo>
                <a:lnTo>
                  <a:pt x="591" y="145"/>
                </a:lnTo>
                <a:lnTo>
                  <a:pt x="608" y="141"/>
                </a:lnTo>
                <a:lnTo>
                  <a:pt x="617" y="137"/>
                </a:lnTo>
                <a:lnTo>
                  <a:pt x="622" y="142"/>
                </a:lnTo>
                <a:lnTo>
                  <a:pt x="626" y="136"/>
                </a:lnTo>
                <a:lnTo>
                  <a:pt x="633" y="137"/>
                </a:lnTo>
                <a:lnTo>
                  <a:pt x="637" y="134"/>
                </a:lnTo>
                <a:lnTo>
                  <a:pt x="640" y="133"/>
                </a:lnTo>
                <a:lnTo>
                  <a:pt x="649" y="133"/>
                </a:lnTo>
                <a:lnTo>
                  <a:pt x="667" y="142"/>
                </a:lnTo>
                <a:lnTo>
                  <a:pt x="668" y="146"/>
                </a:lnTo>
                <a:lnTo>
                  <a:pt x="666" y="150"/>
                </a:lnTo>
                <a:lnTo>
                  <a:pt x="668" y="156"/>
                </a:lnTo>
                <a:lnTo>
                  <a:pt x="672" y="159"/>
                </a:lnTo>
                <a:lnTo>
                  <a:pt x="671" y="163"/>
                </a:lnTo>
                <a:lnTo>
                  <a:pt x="673" y="172"/>
                </a:lnTo>
                <a:lnTo>
                  <a:pt x="672" y="185"/>
                </a:lnTo>
                <a:lnTo>
                  <a:pt x="669" y="188"/>
                </a:lnTo>
                <a:lnTo>
                  <a:pt x="672" y="191"/>
                </a:lnTo>
                <a:lnTo>
                  <a:pt x="673" y="200"/>
                </a:lnTo>
                <a:lnTo>
                  <a:pt x="680" y="203"/>
                </a:lnTo>
                <a:lnTo>
                  <a:pt x="682" y="206"/>
                </a:lnTo>
                <a:lnTo>
                  <a:pt x="670" y="212"/>
                </a:lnTo>
                <a:lnTo>
                  <a:pt x="663" y="213"/>
                </a:lnTo>
                <a:lnTo>
                  <a:pt x="655" y="220"/>
                </a:lnTo>
                <a:lnTo>
                  <a:pt x="655" y="223"/>
                </a:lnTo>
                <a:lnTo>
                  <a:pt x="659" y="226"/>
                </a:lnTo>
                <a:lnTo>
                  <a:pt x="669" y="233"/>
                </a:lnTo>
                <a:lnTo>
                  <a:pt x="675" y="233"/>
                </a:lnTo>
                <a:lnTo>
                  <a:pt x="676" y="237"/>
                </a:lnTo>
                <a:lnTo>
                  <a:pt x="680" y="241"/>
                </a:lnTo>
                <a:lnTo>
                  <a:pt x="694" y="225"/>
                </a:lnTo>
                <a:lnTo>
                  <a:pt x="703" y="231"/>
                </a:lnTo>
                <a:lnTo>
                  <a:pt x="706" y="228"/>
                </a:lnTo>
                <a:lnTo>
                  <a:pt x="705" y="223"/>
                </a:lnTo>
                <a:lnTo>
                  <a:pt x="711" y="208"/>
                </a:lnTo>
                <a:lnTo>
                  <a:pt x="715" y="203"/>
                </a:lnTo>
                <a:lnTo>
                  <a:pt x="715" y="199"/>
                </a:lnTo>
                <a:lnTo>
                  <a:pt x="719" y="198"/>
                </a:lnTo>
                <a:lnTo>
                  <a:pt x="729" y="191"/>
                </a:lnTo>
                <a:lnTo>
                  <a:pt x="732" y="186"/>
                </a:lnTo>
                <a:lnTo>
                  <a:pt x="735" y="187"/>
                </a:lnTo>
                <a:lnTo>
                  <a:pt x="738" y="185"/>
                </a:lnTo>
                <a:lnTo>
                  <a:pt x="741" y="177"/>
                </a:lnTo>
                <a:lnTo>
                  <a:pt x="747" y="178"/>
                </a:lnTo>
                <a:lnTo>
                  <a:pt x="750" y="181"/>
                </a:lnTo>
                <a:lnTo>
                  <a:pt x="759" y="181"/>
                </a:lnTo>
                <a:lnTo>
                  <a:pt x="760" y="184"/>
                </a:lnTo>
                <a:lnTo>
                  <a:pt x="764" y="185"/>
                </a:lnTo>
                <a:lnTo>
                  <a:pt x="767" y="192"/>
                </a:lnTo>
                <a:lnTo>
                  <a:pt x="774" y="190"/>
                </a:lnTo>
                <a:lnTo>
                  <a:pt x="789" y="201"/>
                </a:lnTo>
                <a:lnTo>
                  <a:pt x="793" y="208"/>
                </a:lnTo>
                <a:lnTo>
                  <a:pt x="794" y="219"/>
                </a:lnTo>
                <a:lnTo>
                  <a:pt x="793" y="220"/>
                </a:lnTo>
                <a:lnTo>
                  <a:pt x="798" y="223"/>
                </a:lnTo>
                <a:lnTo>
                  <a:pt x="804" y="220"/>
                </a:lnTo>
                <a:lnTo>
                  <a:pt x="819" y="219"/>
                </a:lnTo>
                <a:lnTo>
                  <a:pt x="823" y="216"/>
                </a:lnTo>
                <a:lnTo>
                  <a:pt x="821" y="212"/>
                </a:lnTo>
                <a:lnTo>
                  <a:pt x="823" y="212"/>
                </a:lnTo>
                <a:lnTo>
                  <a:pt x="824" y="200"/>
                </a:lnTo>
                <a:lnTo>
                  <a:pt x="836" y="178"/>
                </a:lnTo>
                <a:lnTo>
                  <a:pt x="839" y="177"/>
                </a:lnTo>
                <a:lnTo>
                  <a:pt x="853" y="183"/>
                </a:lnTo>
                <a:lnTo>
                  <a:pt x="857" y="183"/>
                </a:lnTo>
                <a:lnTo>
                  <a:pt x="865" y="185"/>
                </a:lnTo>
                <a:lnTo>
                  <a:pt x="867" y="184"/>
                </a:lnTo>
                <a:lnTo>
                  <a:pt x="869" y="185"/>
                </a:lnTo>
                <a:lnTo>
                  <a:pt x="870" y="193"/>
                </a:lnTo>
                <a:lnTo>
                  <a:pt x="881" y="194"/>
                </a:lnTo>
                <a:lnTo>
                  <a:pt x="887" y="196"/>
                </a:lnTo>
                <a:lnTo>
                  <a:pt x="893" y="190"/>
                </a:lnTo>
                <a:lnTo>
                  <a:pt x="898" y="190"/>
                </a:lnTo>
                <a:lnTo>
                  <a:pt x="912" y="196"/>
                </a:lnTo>
                <a:lnTo>
                  <a:pt x="917" y="208"/>
                </a:lnTo>
                <a:lnTo>
                  <a:pt x="917" y="214"/>
                </a:lnTo>
                <a:lnTo>
                  <a:pt x="926" y="214"/>
                </a:lnTo>
                <a:lnTo>
                  <a:pt x="930" y="224"/>
                </a:lnTo>
                <a:lnTo>
                  <a:pt x="931" y="227"/>
                </a:lnTo>
                <a:lnTo>
                  <a:pt x="934" y="228"/>
                </a:lnTo>
                <a:lnTo>
                  <a:pt x="935" y="228"/>
                </a:lnTo>
                <a:lnTo>
                  <a:pt x="934" y="233"/>
                </a:lnTo>
                <a:lnTo>
                  <a:pt x="943" y="248"/>
                </a:lnTo>
                <a:lnTo>
                  <a:pt x="952" y="252"/>
                </a:lnTo>
                <a:lnTo>
                  <a:pt x="955" y="259"/>
                </a:lnTo>
                <a:lnTo>
                  <a:pt x="963" y="264"/>
                </a:lnTo>
                <a:lnTo>
                  <a:pt x="965" y="272"/>
                </a:lnTo>
                <a:lnTo>
                  <a:pt x="973" y="282"/>
                </a:lnTo>
                <a:lnTo>
                  <a:pt x="975" y="290"/>
                </a:lnTo>
                <a:lnTo>
                  <a:pt x="975" y="296"/>
                </a:lnTo>
                <a:lnTo>
                  <a:pt x="960" y="305"/>
                </a:lnTo>
                <a:lnTo>
                  <a:pt x="955" y="307"/>
                </a:lnTo>
                <a:lnTo>
                  <a:pt x="945" y="305"/>
                </a:lnTo>
                <a:lnTo>
                  <a:pt x="944" y="308"/>
                </a:lnTo>
                <a:lnTo>
                  <a:pt x="947" y="319"/>
                </a:lnTo>
                <a:lnTo>
                  <a:pt x="947" y="328"/>
                </a:lnTo>
                <a:lnTo>
                  <a:pt x="935" y="333"/>
                </a:lnTo>
                <a:lnTo>
                  <a:pt x="929" y="333"/>
                </a:lnTo>
                <a:lnTo>
                  <a:pt x="936" y="343"/>
                </a:lnTo>
                <a:lnTo>
                  <a:pt x="934" y="344"/>
                </a:lnTo>
                <a:lnTo>
                  <a:pt x="937" y="348"/>
                </a:lnTo>
                <a:lnTo>
                  <a:pt x="937" y="350"/>
                </a:lnTo>
                <a:lnTo>
                  <a:pt x="925" y="358"/>
                </a:lnTo>
                <a:lnTo>
                  <a:pt x="916" y="361"/>
                </a:lnTo>
                <a:lnTo>
                  <a:pt x="905" y="377"/>
                </a:lnTo>
                <a:lnTo>
                  <a:pt x="893" y="381"/>
                </a:lnTo>
                <a:lnTo>
                  <a:pt x="886" y="375"/>
                </a:lnTo>
                <a:lnTo>
                  <a:pt x="885" y="372"/>
                </a:lnTo>
                <a:lnTo>
                  <a:pt x="878" y="368"/>
                </a:lnTo>
                <a:lnTo>
                  <a:pt x="875" y="367"/>
                </a:lnTo>
                <a:lnTo>
                  <a:pt x="870" y="369"/>
                </a:lnTo>
                <a:lnTo>
                  <a:pt x="868" y="373"/>
                </a:lnTo>
                <a:lnTo>
                  <a:pt x="870" y="380"/>
                </a:lnTo>
                <a:lnTo>
                  <a:pt x="867" y="383"/>
                </a:lnTo>
                <a:lnTo>
                  <a:pt x="861" y="384"/>
                </a:lnTo>
                <a:lnTo>
                  <a:pt x="861" y="388"/>
                </a:lnTo>
                <a:lnTo>
                  <a:pt x="855" y="396"/>
                </a:lnTo>
                <a:lnTo>
                  <a:pt x="852" y="394"/>
                </a:lnTo>
                <a:lnTo>
                  <a:pt x="849" y="395"/>
                </a:lnTo>
                <a:lnTo>
                  <a:pt x="842" y="392"/>
                </a:lnTo>
                <a:lnTo>
                  <a:pt x="840" y="388"/>
                </a:lnTo>
                <a:lnTo>
                  <a:pt x="838" y="390"/>
                </a:lnTo>
                <a:lnTo>
                  <a:pt x="840" y="397"/>
                </a:lnTo>
                <a:lnTo>
                  <a:pt x="838" y="397"/>
                </a:lnTo>
                <a:lnTo>
                  <a:pt x="835" y="393"/>
                </a:lnTo>
                <a:lnTo>
                  <a:pt x="831" y="393"/>
                </a:lnTo>
                <a:lnTo>
                  <a:pt x="823" y="398"/>
                </a:lnTo>
                <a:lnTo>
                  <a:pt x="827" y="406"/>
                </a:lnTo>
                <a:lnTo>
                  <a:pt x="818" y="409"/>
                </a:lnTo>
                <a:lnTo>
                  <a:pt x="810" y="405"/>
                </a:lnTo>
                <a:lnTo>
                  <a:pt x="812" y="412"/>
                </a:lnTo>
                <a:lnTo>
                  <a:pt x="804" y="411"/>
                </a:lnTo>
                <a:lnTo>
                  <a:pt x="801" y="414"/>
                </a:lnTo>
                <a:lnTo>
                  <a:pt x="804" y="416"/>
                </a:lnTo>
                <a:lnTo>
                  <a:pt x="807" y="419"/>
                </a:lnTo>
                <a:lnTo>
                  <a:pt x="808" y="424"/>
                </a:lnTo>
                <a:lnTo>
                  <a:pt x="806" y="430"/>
                </a:lnTo>
                <a:lnTo>
                  <a:pt x="801" y="431"/>
                </a:lnTo>
                <a:lnTo>
                  <a:pt x="800" y="423"/>
                </a:lnTo>
                <a:lnTo>
                  <a:pt x="799" y="421"/>
                </a:lnTo>
                <a:lnTo>
                  <a:pt x="794" y="420"/>
                </a:lnTo>
                <a:lnTo>
                  <a:pt x="793" y="421"/>
                </a:lnTo>
                <a:lnTo>
                  <a:pt x="789" y="423"/>
                </a:lnTo>
                <a:lnTo>
                  <a:pt x="784" y="430"/>
                </a:lnTo>
                <a:lnTo>
                  <a:pt x="782" y="437"/>
                </a:lnTo>
                <a:lnTo>
                  <a:pt x="780" y="439"/>
                </a:lnTo>
                <a:lnTo>
                  <a:pt x="780" y="443"/>
                </a:lnTo>
                <a:lnTo>
                  <a:pt x="784" y="444"/>
                </a:lnTo>
                <a:lnTo>
                  <a:pt x="788" y="447"/>
                </a:lnTo>
                <a:lnTo>
                  <a:pt x="791" y="460"/>
                </a:lnTo>
                <a:lnTo>
                  <a:pt x="788" y="465"/>
                </a:lnTo>
                <a:lnTo>
                  <a:pt x="794" y="469"/>
                </a:lnTo>
                <a:lnTo>
                  <a:pt x="805" y="463"/>
                </a:lnTo>
                <a:lnTo>
                  <a:pt x="808" y="465"/>
                </a:lnTo>
                <a:lnTo>
                  <a:pt x="810" y="469"/>
                </a:lnTo>
                <a:lnTo>
                  <a:pt x="816" y="473"/>
                </a:lnTo>
                <a:lnTo>
                  <a:pt x="817" y="476"/>
                </a:lnTo>
                <a:lnTo>
                  <a:pt x="812" y="484"/>
                </a:lnTo>
                <a:lnTo>
                  <a:pt x="813" y="487"/>
                </a:lnTo>
                <a:lnTo>
                  <a:pt x="822" y="487"/>
                </a:lnTo>
                <a:lnTo>
                  <a:pt x="823" y="490"/>
                </a:lnTo>
                <a:lnTo>
                  <a:pt x="825" y="497"/>
                </a:lnTo>
                <a:lnTo>
                  <a:pt x="824" y="503"/>
                </a:lnTo>
                <a:lnTo>
                  <a:pt x="830" y="508"/>
                </a:lnTo>
                <a:lnTo>
                  <a:pt x="831" y="518"/>
                </a:lnTo>
                <a:lnTo>
                  <a:pt x="836" y="519"/>
                </a:lnTo>
                <a:lnTo>
                  <a:pt x="840" y="516"/>
                </a:lnTo>
                <a:lnTo>
                  <a:pt x="841" y="513"/>
                </a:lnTo>
                <a:lnTo>
                  <a:pt x="847" y="505"/>
                </a:lnTo>
                <a:lnTo>
                  <a:pt x="851" y="504"/>
                </a:lnTo>
                <a:lnTo>
                  <a:pt x="853" y="504"/>
                </a:lnTo>
                <a:lnTo>
                  <a:pt x="859" y="508"/>
                </a:lnTo>
                <a:lnTo>
                  <a:pt x="866" y="506"/>
                </a:lnTo>
                <a:lnTo>
                  <a:pt x="874" y="511"/>
                </a:lnTo>
                <a:lnTo>
                  <a:pt x="882" y="510"/>
                </a:lnTo>
                <a:lnTo>
                  <a:pt x="885" y="512"/>
                </a:lnTo>
                <a:lnTo>
                  <a:pt x="889" y="511"/>
                </a:lnTo>
                <a:lnTo>
                  <a:pt x="891" y="514"/>
                </a:lnTo>
                <a:lnTo>
                  <a:pt x="891" y="521"/>
                </a:lnTo>
                <a:lnTo>
                  <a:pt x="894" y="527"/>
                </a:lnTo>
                <a:lnTo>
                  <a:pt x="892" y="530"/>
                </a:lnTo>
                <a:lnTo>
                  <a:pt x="892" y="537"/>
                </a:lnTo>
                <a:lnTo>
                  <a:pt x="887" y="541"/>
                </a:lnTo>
                <a:lnTo>
                  <a:pt x="887" y="544"/>
                </a:lnTo>
                <a:lnTo>
                  <a:pt x="896" y="554"/>
                </a:lnTo>
                <a:lnTo>
                  <a:pt x="901" y="570"/>
                </a:lnTo>
                <a:lnTo>
                  <a:pt x="910" y="582"/>
                </a:lnTo>
                <a:lnTo>
                  <a:pt x="914" y="582"/>
                </a:lnTo>
                <a:lnTo>
                  <a:pt x="916" y="578"/>
                </a:lnTo>
                <a:lnTo>
                  <a:pt x="919" y="576"/>
                </a:lnTo>
                <a:lnTo>
                  <a:pt x="923" y="578"/>
                </a:lnTo>
                <a:lnTo>
                  <a:pt x="933" y="578"/>
                </a:lnTo>
                <a:lnTo>
                  <a:pt x="937" y="582"/>
                </a:lnTo>
                <a:lnTo>
                  <a:pt x="937" y="588"/>
                </a:lnTo>
                <a:lnTo>
                  <a:pt x="941" y="592"/>
                </a:lnTo>
                <a:lnTo>
                  <a:pt x="944" y="602"/>
                </a:lnTo>
                <a:lnTo>
                  <a:pt x="954" y="613"/>
                </a:lnTo>
                <a:lnTo>
                  <a:pt x="953" y="615"/>
                </a:lnTo>
                <a:lnTo>
                  <a:pt x="955" y="620"/>
                </a:lnTo>
                <a:lnTo>
                  <a:pt x="954" y="623"/>
                </a:lnTo>
                <a:lnTo>
                  <a:pt x="962" y="635"/>
                </a:lnTo>
                <a:lnTo>
                  <a:pt x="962" y="641"/>
                </a:lnTo>
                <a:lnTo>
                  <a:pt x="968" y="644"/>
                </a:lnTo>
                <a:lnTo>
                  <a:pt x="968" y="650"/>
                </a:lnTo>
                <a:lnTo>
                  <a:pt x="970" y="651"/>
                </a:lnTo>
                <a:lnTo>
                  <a:pt x="972" y="654"/>
                </a:lnTo>
                <a:lnTo>
                  <a:pt x="977" y="654"/>
                </a:lnTo>
                <a:lnTo>
                  <a:pt x="979" y="656"/>
                </a:lnTo>
                <a:lnTo>
                  <a:pt x="980" y="664"/>
                </a:lnTo>
                <a:lnTo>
                  <a:pt x="984" y="666"/>
                </a:lnTo>
                <a:lnTo>
                  <a:pt x="983" y="670"/>
                </a:lnTo>
                <a:lnTo>
                  <a:pt x="989" y="680"/>
                </a:lnTo>
                <a:lnTo>
                  <a:pt x="992" y="682"/>
                </a:lnTo>
                <a:lnTo>
                  <a:pt x="999" y="682"/>
                </a:lnTo>
                <a:lnTo>
                  <a:pt x="1000" y="687"/>
                </a:lnTo>
                <a:lnTo>
                  <a:pt x="1005" y="694"/>
                </a:lnTo>
                <a:lnTo>
                  <a:pt x="1007" y="700"/>
                </a:lnTo>
                <a:lnTo>
                  <a:pt x="1011" y="705"/>
                </a:lnTo>
                <a:lnTo>
                  <a:pt x="1008" y="710"/>
                </a:lnTo>
                <a:lnTo>
                  <a:pt x="1011" y="711"/>
                </a:lnTo>
                <a:lnTo>
                  <a:pt x="1012" y="718"/>
                </a:lnTo>
                <a:lnTo>
                  <a:pt x="1011" y="722"/>
                </a:lnTo>
                <a:lnTo>
                  <a:pt x="1008" y="723"/>
                </a:lnTo>
                <a:lnTo>
                  <a:pt x="1008" y="727"/>
                </a:lnTo>
                <a:lnTo>
                  <a:pt x="1006" y="731"/>
                </a:lnTo>
                <a:lnTo>
                  <a:pt x="1008" y="739"/>
                </a:lnTo>
                <a:lnTo>
                  <a:pt x="1007" y="743"/>
                </a:lnTo>
                <a:lnTo>
                  <a:pt x="1009" y="744"/>
                </a:lnTo>
                <a:lnTo>
                  <a:pt x="1011" y="749"/>
                </a:lnTo>
                <a:lnTo>
                  <a:pt x="1006" y="756"/>
                </a:lnTo>
                <a:lnTo>
                  <a:pt x="1006" y="759"/>
                </a:lnTo>
                <a:lnTo>
                  <a:pt x="1007" y="767"/>
                </a:lnTo>
                <a:lnTo>
                  <a:pt x="1017" y="774"/>
                </a:lnTo>
                <a:lnTo>
                  <a:pt x="1018" y="778"/>
                </a:lnTo>
                <a:lnTo>
                  <a:pt x="1022" y="781"/>
                </a:lnTo>
                <a:lnTo>
                  <a:pt x="1019" y="786"/>
                </a:lnTo>
                <a:lnTo>
                  <a:pt x="1020" y="789"/>
                </a:lnTo>
                <a:lnTo>
                  <a:pt x="1018" y="792"/>
                </a:lnTo>
                <a:lnTo>
                  <a:pt x="1013" y="795"/>
                </a:lnTo>
                <a:lnTo>
                  <a:pt x="1011" y="794"/>
                </a:lnTo>
                <a:lnTo>
                  <a:pt x="1009" y="796"/>
                </a:lnTo>
                <a:lnTo>
                  <a:pt x="990" y="781"/>
                </a:lnTo>
                <a:lnTo>
                  <a:pt x="987" y="783"/>
                </a:lnTo>
                <a:lnTo>
                  <a:pt x="984" y="782"/>
                </a:lnTo>
                <a:lnTo>
                  <a:pt x="981" y="777"/>
                </a:lnTo>
                <a:lnTo>
                  <a:pt x="978" y="778"/>
                </a:lnTo>
                <a:lnTo>
                  <a:pt x="977" y="768"/>
                </a:lnTo>
                <a:lnTo>
                  <a:pt x="967" y="762"/>
                </a:lnTo>
                <a:lnTo>
                  <a:pt x="965" y="763"/>
                </a:lnTo>
                <a:lnTo>
                  <a:pt x="961" y="759"/>
                </a:lnTo>
                <a:lnTo>
                  <a:pt x="959" y="760"/>
                </a:lnTo>
                <a:lnTo>
                  <a:pt x="954" y="759"/>
                </a:lnTo>
                <a:lnTo>
                  <a:pt x="947" y="762"/>
                </a:lnTo>
                <a:lnTo>
                  <a:pt x="944" y="785"/>
                </a:lnTo>
                <a:lnTo>
                  <a:pt x="940" y="789"/>
                </a:lnTo>
                <a:lnTo>
                  <a:pt x="932" y="792"/>
                </a:lnTo>
                <a:lnTo>
                  <a:pt x="930" y="794"/>
                </a:lnTo>
                <a:lnTo>
                  <a:pt x="927" y="794"/>
                </a:lnTo>
                <a:lnTo>
                  <a:pt x="924" y="799"/>
                </a:lnTo>
                <a:lnTo>
                  <a:pt x="924" y="798"/>
                </a:lnTo>
                <a:lnTo>
                  <a:pt x="914" y="797"/>
                </a:lnTo>
                <a:lnTo>
                  <a:pt x="914" y="794"/>
                </a:lnTo>
                <a:lnTo>
                  <a:pt x="913" y="794"/>
                </a:lnTo>
                <a:lnTo>
                  <a:pt x="912" y="797"/>
                </a:lnTo>
                <a:lnTo>
                  <a:pt x="904" y="799"/>
                </a:lnTo>
                <a:lnTo>
                  <a:pt x="909" y="801"/>
                </a:lnTo>
                <a:lnTo>
                  <a:pt x="908" y="805"/>
                </a:lnTo>
                <a:lnTo>
                  <a:pt x="904" y="806"/>
                </a:lnTo>
                <a:lnTo>
                  <a:pt x="900" y="801"/>
                </a:lnTo>
                <a:lnTo>
                  <a:pt x="897" y="803"/>
                </a:lnTo>
                <a:lnTo>
                  <a:pt x="895" y="803"/>
                </a:lnTo>
                <a:lnTo>
                  <a:pt x="894" y="806"/>
                </a:lnTo>
                <a:lnTo>
                  <a:pt x="891" y="806"/>
                </a:lnTo>
                <a:lnTo>
                  <a:pt x="892" y="809"/>
                </a:lnTo>
                <a:lnTo>
                  <a:pt x="888" y="808"/>
                </a:lnTo>
                <a:lnTo>
                  <a:pt x="887" y="806"/>
                </a:lnTo>
                <a:lnTo>
                  <a:pt x="882" y="805"/>
                </a:lnTo>
                <a:lnTo>
                  <a:pt x="881" y="809"/>
                </a:lnTo>
                <a:lnTo>
                  <a:pt x="866" y="823"/>
                </a:lnTo>
                <a:lnTo>
                  <a:pt x="854" y="820"/>
                </a:lnTo>
                <a:lnTo>
                  <a:pt x="850" y="821"/>
                </a:lnTo>
                <a:lnTo>
                  <a:pt x="850" y="824"/>
                </a:lnTo>
                <a:lnTo>
                  <a:pt x="843" y="827"/>
                </a:lnTo>
                <a:lnTo>
                  <a:pt x="839" y="832"/>
                </a:lnTo>
                <a:lnTo>
                  <a:pt x="840" y="838"/>
                </a:lnTo>
                <a:lnTo>
                  <a:pt x="842" y="838"/>
                </a:lnTo>
                <a:lnTo>
                  <a:pt x="844" y="842"/>
                </a:lnTo>
                <a:lnTo>
                  <a:pt x="851" y="847"/>
                </a:lnTo>
                <a:lnTo>
                  <a:pt x="843" y="850"/>
                </a:lnTo>
                <a:lnTo>
                  <a:pt x="841" y="853"/>
                </a:lnTo>
                <a:lnTo>
                  <a:pt x="836" y="853"/>
                </a:lnTo>
                <a:lnTo>
                  <a:pt x="832" y="857"/>
                </a:lnTo>
                <a:lnTo>
                  <a:pt x="828" y="853"/>
                </a:lnTo>
                <a:lnTo>
                  <a:pt x="826" y="854"/>
                </a:lnTo>
                <a:lnTo>
                  <a:pt x="821" y="855"/>
                </a:lnTo>
                <a:lnTo>
                  <a:pt x="821" y="860"/>
                </a:lnTo>
                <a:lnTo>
                  <a:pt x="819" y="862"/>
                </a:lnTo>
                <a:lnTo>
                  <a:pt x="818" y="861"/>
                </a:lnTo>
                <a:lnTo>
                  <a:pt x="819" y="865"/>
                </a:lnTo>
                <a:lnTo>
                  <a:pt x="824" y="869"/>
                </a:lnTo>
                <a:lnTo>
                  <a:pt x="826" y="874"/>
                </a:lnTo>
                <a:lnTo>
                  <a:pt x="828" y="876"/>
                </a:lnTo>
                <a:lnTo>
                  <a:pt x="828" y="886"/>
                </a:lnTo>
                <a:lnTo>
                  <a:pt x="808" y="879"/>
                </a:lnTo>
                <a:lnTo>
                  <a:pt x="806" y="875"/>
                </a:lnTo>
                <a:lnTo>
                  <a:pt x="801" y="873"/>
                </a:lnTo>
                <a:lnTo>
                  <a:pt x="799" y="873"/>
                </a:lnTo>
                <a:lnTo>
                  <a:pt x="793" y="870"/>
                </a:lnTo>
                <a:lnTo>
                  <a:pt x="794" y="872"/>
                </a:lnTo>
                <a:lnTo>
                  <a:pt x="793" y="874"/>
                </a:lnTo>
                <a:lnTo>
                  <a:pt x="793" y="876"/>
                </a:lnTo>
                <a:lnTo>
                  <a:pt x="787" y="873"/>
                </a:lnTo>
                <a:lnTo>
                  <a:pt x="786" y="875"/>
                </a:lnTo>
                <a:lnTo>
                  <a:pt x="784" y="875"/>
                </a:lnTo>
                <a:lnTo>
                  <a:pt x="780" y="875"/>
                </a:lnTo>
                <a:lnTo>
                  <a:pt x="768" y="877"/>
                </a:lnTo>
                <a:lnTo>
                  <a:pt x="769" y="872"/>
                </a:lnTo>
                <a:lnTo>
                  <a:pt x="767" y="870"/>
                </a:lnTo>
                <a:lnTo>
                  <a:pt x="772" y="865"/>
                </a:lnTo>
                <a:lnTo>
                  <a:pt x="771" y="864"/>
                </a:lnTo>
                <a:lnTo>
                  <a:pt x="766" y="863"/>
                </a:lnTo>
                <a:lnTo>
                  <a:pt x="766" y="862"/>
                </a:lnTo>
                <a:lnTo>
                  <a:pt x="764" y="863"/>
                </a:lnTo>
                <a:lnTo>
                  <a:pt x="765" y="865"/>
                </a:lnTo>
                <a:lnTo>
                  <a:pt x="763" y="868"/>
                </a:lnTo>
                <a:lnTo>
                  <a:pt x="764" y="871"/>
                </a:lnTo>
                <a:lnTo>
                  <a:pt x="755" y="875"/>
                </a:lnTo>
                <a:lnTo>
                  <a:pt x="750" y="871"/>
                </a:lnTo>
                <a:lnTo>
                  <a:pt x="747" y="873"/>
                </a:lnTo>
                <a:lnTo>
                  <a:pt x="742" y="872"/>
                </a:lnTo>
                <a:lnTo>
                  <a:pt x="739" y="875"/>
                </a:lnTo>
                <a:lnTo>
                  <a:pt x="733" y="874"/>
                </a:lnTo>
                <a:lnTo>
                  <a:pt x="731" y="877"/>
                </a:lnTo>
                <a:lnTo>
                  <a:pt x="728" y="872"/>
                </a:lnTo>
                <a:lnTo>
                  <a:pt x="726" y="868"/>
                </a:lnTo>
                <a:lnTo>
                  <a:pt x="728" y="866"/>
                </a:lnTo>
                <a:lnTo>
                  <a:pt x="726" y="866"/>
                </a:lnTo>
                <a:lnTo>
                  <a:pt x="722" y="862"/>
                </a:lnTo>
                <a:lnTo>
                  <a:pt x="718" y="852"/>
                </a:lnTo>
                <a:lnTo>
                  <a:pt x="716" y="852"/>
                </a:lnTo>
                <a:lnTo>
                  <a:pt x="714" y="850"/>
                </a:lnTo>
                <a:lnTo>
                  <a:pt x="711" y="852"/>
                </a:lnTo>
                <a:lnTo>
                  <a:pt x="710" y="849"/>
                </a:lnTo>
                <a:lnTo>
                  <a:pt x="707" y="850"/>
                </a:lnTo>
                <a:lnTo>
                  <a:pt x="706" y="850"/>
                </a:lnTo>
                <a:lnTo>
                  <a:pt x="700" y="840"/>
                </a:lnTo>
                <a:lnTo>
                  <a:pt x="697" y="842"/>
                </a:lnTo>
                <a:lnTo>
                  <a:pt x="697" y="846"/>
                </a:lnTo>
                <a:lnTo>
                  <a:pt x="693" y="844"/>
                </a:lnTo>
                <a:lnTo>
                  <a:pt x="686" y="838"/>
                </a:lnTo>
                <a:lnTo>
                  <a:pt x="683" y="827"/>
                </a:lnTo>
                <a:lnTo>
                  <a:pt x="676" y="819"/>
                </a:lnTo>
                <a:lnTo>
                  <a:pt x="669" y="820"/>
                </a:lnTo>
                <a:lnTo>
                  <a:pt x="667" y="818"/>
                </a:lnTo>
                <a:lnTo>
                  <a:pt x="663" y="818"/>
                </a:lnTo>
                <a:lnTo>
                  <a:pt x="662" y="815"/>
                </a:lnTo>
                <a:lnTo>
                  <a:pt x="654" y="814"/>
                </a:lnTo>
                <a:lnTo>
                  <a:pt x="651" y="814"/>
                </a:lnTo>
                <a:lnTo>
                  <a:pt x="649" y="811"/>
                </a:lnTo>
                <a:lnTo>
                  <a:pt x="650" y="803"/>
                </a:lnTo>
                <a:lnTo>
                  <a:pt x="646" y="785"/>
                </a:lnTo>
                <a:lnTo>
                  <a:pt x="640" y="783"/>
                </a:lnTo>
                <a:lnTo>
                  <a:pt x="608" y="779"/>
                </a:lnTo>
                <a:lnTo>
                  <a:pt x="611" y="755"/>
                </a:lnTo>
                <a:lnTo>
                  <a:pt x="612" y="744"/>
                </a:lnTo>
                <a:lnTo>
                  <a:pt x="598" y="740"/>
                </a:lnTo>
                <a:lnTo>
                  <a:pt x="600" y="728"/>
                </a:lnTo>
                <a:lnTo>
                  <a:pt x="580" y="726"/>
                </a:lnTo>
                <a:lnTo>
                  <a:pt x="575" y="722"/>
                </a:lnTo>
                <a:lnTo>
                  <a:pt x="571" y="722"/>
                </a:lnTo>
                <a:lnTo>
                  <a:pt x="570" y="718"/>
                </a:lnTo>
                <a:lnTo>
                  <a:pt x="565" y="721"/>
                </a:lnTo>
                <a:lnTo>
                  <a:pt x="553" y="709"/>
                </a:lnTo>
                <a:lnTo>
                  <a:pt x="549" y="707"/>
                </a:lnTo>
                <a:lnTo>
                  <a:pt x="548" y="713"/>
                </a:lnTo>
                <a:lnTo>
                  <a:pt x="547" y="715"/>
                </a:lnTo>
                <a:lnTo>
                  <a:pt x="527" y="713"/>
                </a:lnTo>
                <a:lnTo>
                  <a:pt x="524" y="731"/>
                </a:lnTo>
                <a:lnTo>
                  <a:pt x="512" y="729"/>
                </a:lnTo>
                <a:lnTo>
                  <a:pt x="500" y="727"/>
                </a:lnTo>
                <a:lnTo>
                  <a:pt x="499" y="736"/>
                </a:lnTo>
                <a:lnTo>
                  <a:pt x="489" y="739"/>
                </a:lnTo>
                <a:lnTo>
                  <a:pt x="489" y="743"/>
                </a:lnTo>
                <a:lnTo>
                  <a:pt x="485" y="744"/>
                </a:lnTo>
                <a:lnTo>
                  <a:pt x="485" y="740"/>
                </a:lnTo>
                <a:lnTo>
                  <a:pt x="473" y="738"/>
                </a:lnTo>
                <a:lnTo>
                  <a:pt x="471" y="738"/>
                </a:lnTo>
                <a:lnTo>
                  <a:pt x="471" y="735"/>
                </a:lnTo>
                <a:lnTo>
                  <a:pt x="465" y="731"/>
                </a:lnTo>
                <a:lnTo>
                  <a:pt x="464" y="727"/>
                </a:lnTo>
                <a:lnTo>
                  <a:pt x="466" y="718"/>
                </a:lnTo>
                <a:lnTo>
                  <a:pt x="471" y="710"/>
                </a:lnTo>
                <a:lnTo>
                  <a:pt x="465" y="707"/>
                </a:lnTo>
                <a:lnTo>
                  <a:pt x="467" y="704"/>
                </a:lnTo>
                <a:lnTo>
                  <a:pt x="467" y="700"/>
                </a:lnTo>
                <a:lnTo>
                  <a:pt x="457" y="698"/>
                </a:lnTo>
                <a:lnTo>
                  <a:pt x="454" y="694"/>
                </a:lnTo>
                <a:lnTo>
                  <a:pt x="449" y="691"/>
                </a:lnTo>
                <a:lnTo>
                  <a:pt x="445" y="693"/>
                </a:lnTo>
                <a:lnTo>
                  <a:pt x="441" y="699"/>
                </a:lnTo>
                <a:lnTo>
                  <a:pt x="433" y="697"/>
                </a:lnTo>
                <a:lnTo>
                  <a:pt x="431" y="701"/>
                </a:lnTo>
                <a:lnTo>
                  <a:pt x="425" y="700"/>
                </a:lnTo>
                <a:lnTo>
                  <a:pt x="426" y="702"/>
                </a:lnTo>
                <a:lnTo>
                  <a:pt x="421" y="704"/>
                </a:lnTo>
                <a:lnTo>
                  <a:pt x="420" y="711"/>
                </a:lnTo>
                <a:lnTo>
                  <a:pt x="423" y="712"/>
                </a:lnTo>
                <a:lnTo>
                  <a:pt x="419" y="723"/>
                </a:lnTo>
                <a:lnTo>
                  <a:pt x="418" y="725"/>
                </a:lnTo>
                <a:lnTo>
                  <a:pt x="415" y="725"/>
                </a:lnTo>
                <a:lnTo>
                  <a:pt x="414" y="727"/>
                </a:lnTo>
                <a:lnTo>
                  <a:pt x="412" y="724"/>
                </a:lnTo>
                <a:lnTo>
                  <a:pt x="408" y="732"/>
                </a:lnTo>
                <a:lnTo>
                  <a:pt x="404" y="727"/>
                </a:lnTo>
                <a:lnTo>
                  <a:pt x="400" y="726"/>
                </a:lnTo>
                <a:lnTo>
                  <a:pt x="397" y="728"/>
                </a:lnTo>
                <a:lnTo>
                  <a:pt x="397" y="725"/>
                </a:lnTo>
                <a:lnTo>
                  <a:pt x="394" y="724"/>
                </a:lnTo>
                <a:lnTo>
                  <a:pt x="392" y="726"/>
                </a:lnTo>
                <a:lnTo>
                  <a:pt x="389" y="726"/>
                </a:lnTo>
                <a:lnTo>
                  <a:pt x="385" y="731"/>
                </a:lnTo>
                <a:lnTo>
                  <a:pt x="384" y="732"/>
                </a:lnTo>
                <a:lnTo>
                  <a:pt x="383" y="736"/>
                </a:lnTo>
                <a:lnTo>
                  <a:pt x="379" y="738"/>
                </a:lnTo>
                <a:lnTo>
                  <a:pt x="377" y="735"/>
                </a:lnTo>
                <a:lnTo>
                  <a:pt x="374" y="735"/>
                </a:lnTo>
                <a:lnTo>
                  <a:pt x="372" y="737"/>
                </a:lnTo>
                <a:lnTo>
                  <a:pt x="370" y="735"/>
                </a:lnTo>
                <a:lnTo>
                  <a:pt x="370" y="733"/>
                </a:lnTo>
                <a:lnTo>
                  <a:pt x="365" y="731"/>
                </a:lnTo>
                <a:lnTo>
                  <a:pt x="365" y="728"/>
                </a:lnTo>
                <a:lnTo>
                  <a:pt x="355" y="723"/>
                </a:lnTo>
                <a:lnTo>
                  <a:pt x="355" y="720"/>
                </a:lnTo>
                <a:lnTo>
                  <a:pt x="353" y="718"/>
                </a:lnTo>
                <a:lnTo>
                  <a:pt x="351" y="726"/>
                </a:lnTo>
                <a:lnTo>
                  <a:pt x="347" y="724"/>
                </a:lnTo>
                <a:lnTo>
                  <a:pt x="346" y="725"/>
                </a:lnTo>
                <a:lnTo>
                  <a:pt x="342" y="722"/>
                </a:lnTo>
                <a:lnTo>
                  <a:pt x="338" y="722"/>
                </a:lnTo>
                <a:lnTo>
                  <a:pt x="337" y="721"/>
                </a:lnTo>
                <a:lnTo>
                  <a:pt x="339" y="722"/>
                </a:lnTo>
                <a:lnTo>
                  <a:pt x="339" y="720"/>
                </a:lnTo>
                <a:lnTo>
                  <a:pt x="337" y="720"/>
                </a:lnTo>
                <a:lnTo>
                  <a:pt x="336" y="721"/>
                </a:lnTo>
                <a:lnTo>
                  <a:pt x="331" y="718"/>
                </a:lnTo>
                <a:lnTo>
                  <a:pt x="330" y="718"/>
                </a:lnTo>
                <a:lnTo>
                  <a:pt x="330" y="720"/>
                </a:lnTo>
                <a:lnTo>
                  <a:pt x="326" y="720"/>
                </a:lnTo>
                <a:lnTo>
                  <a:pt x="325" y="718"/>
                </a:lnTo>
                <a:lnTo>
                  <a:pt x="321" y="718"/>
                </a:lnTo>
                <a:lnTo>
                  <a:pt x="320" y="717"/>
                </a:lnTo>
                <a:lnTo>
                  <a:pt x="318" y="718"/>
                </a:lnTo>
                <a:lnTo>
                  <a:pt x="318" y="715"/>
                </a:lnTo>
                <a:lnTo>
                  <a:pt x="316" y="716"/>
                </a:lnTo>
                <a:lnTo>
                  <a:pt x="317" y="721"/>
                </a:lnTo>
                <a:lnTo>
                  <a:pt x="319" y="721"/>
                </a:lnTo>
                <a:lnTo>
                  <a:pt x="318" y="722"/>
                </a:lnTo>
                <a:lnTo>
                  <a:pt x="315" y="722"/>
                </a:lnTo>
                <a:lnTo>
                  <a:pt x="313" y="718"/>
                </a:lnTo>
                <a:lnTo>
                  <a:pt x="311" y="719"/>
                </a:lnTo>
                <a:lnTo>
                  <a:pt x="311" y="721"/>
                </a:lnTo>
                <a:lnTo>
                  <a:pt x="309" y="721"/>
                </a:lnTo>
                <a:lnTo>
                  <a:pt x="307" y="720"/>
                </a:lnTo>
                <a:lnTo>
                  <a:pt x="308" y="717"/>
                </a:lnTo>
                <a:lnTo>
                  <a:pt x="305" y="717"/>
                </a:lnTo>
                <a:lnTo>
                  <a:pt x="307" y="705"/>
                </a:lnTo>
                <a:lnTo>
                  <a:pt x="298" y="701"/>
                </a:lnTo>
                <a:lnTo>
                  <a:pt x="296" y="701"/>
                </a:lnTo>
                <a:lnTo>
                  <a:pt x="295" y="705"/>
                </a:lnTo>
                <a:lnTo>
                  <a:pt x="298" y="709"/>
                </a:lnTo>
                <a:lnTo>
                  <a:pt x="293" y="710"/>
                </a:lnTo>
                <a:lnTo>
                  <a:pt x="292" y="709"/>
                </a:lnTo>
                <a:lnTo>
                  <a:pt x="289" y="711"/>
                </a:lnTo>
                <a:lnTo>
                  <a:pt x="289" y="714"/>
                </a:lnTo>
                <a:lnTo>
                  <a:pt x="284" y="717"/>
                </a:lnTo>
                <a:lnTo>
                  <a:pt x="282" y="714"/>
                </a:lnTo>
                <a:lnTo>
                  <a:pt x="281" y="710"/>
                </a:lnTo>
                <a:lnTo>
                  <a:pt x="280" y="712"/>
                </a:lnTo>
                <a:lnTo>
                  <a:pt x="278" y="709"/>
                </a:lnTo>
                <a:lnTo>
                  <a:pt x="274" y="709"/>
                </a:lnTo>
                <a:lnTo>
                  <a:pt x="263" y="713"/>
                </a:lnTo>
                <a:lnTo>
                  <a:pt x="262" y="714"/>
                </a:lnTo>
                <a:lnTo>
                  <a:pt x="259" y="723"/>
                </a:lnTo>
                <a:lnTo>
                  <a:pt x="259" y="726"/>
                </a:lnTo>
                <a:lnTo>
                  <a:pt x="261" y="726"/>
                </a:lnTo>
                <a:lnTo>
                  <a:pt x="262" y="732"/>
                </a:lnTo>
                <a:lnTo>
                  <a:pt x="260" y="734"/>
                </a:lnTo>
                <a:lnTo>
                  <a:pt x="256" y="730"/>
                </a:lnTo>
                <a:lnTo>
                  <a:pt x="254" y="733"/>
                </a:lnTo>
                <a:lnTo>
                  <a:pt x="249" y="735"/>
                </a:lnTo>
                <a:lnTo>
                  <a:pt x="249" y="737"/>
                </a:lnTo>
                <a:lnTo>
                  <a:pt x="247" y="736"/>
                </a:lnTo>
                <a:lnTo>
                  <a:pt x="236" y="734"/>
                </a:lnTo>
                <a:lnTo>
                  <a:pt x="236" y="738"/>
                </a:lnTo>
                <a:lnTo>
                  <a:pt x="239" y="739"/>
                </a:lnTo>
                <a:lnTo>
                  <a:pt x="236" y="740"/>
                </a:lnTo>
                <a:lnTo>
                  <a:pt x="232" y="738"/>
                </a:lnTo>
                <a:lnTo>
                  <a:pt x="231" y="740"/>
                </a:lnTo>
                <a:lnTo>
                  <a:pt x="227" y="743"/>
                </a:lnTo>
                <a:lnTo>
                  <a:pt x="225" y="743"/>
                </a:lnTo>
                <a:lnTo>
                  <a:pt x="220" y="748"/>
                </a:lnTo>
                <a:lnTo>
                  <a:pt x="208" y="751"/>
                </a:lnTo>
                <a:lnTo>
                  <a:pt x="199" y="733"/>
                </a:lnTo>
                <a:lnTo>
                  <a:pt x="198" y="727"/>
                </a:lnTo>
                <a:lnTo>
                  <a:pt x="209" y="718"/>
                </a:lnTo>
                <a:lnTo>
                  <a:pt x="203" y="716"/>
                </a:lnTo>
                <a:lnTo>
                  <a:pt x="204" y="715"/>
                </a:lnTo>
                <a:lnTo>
                  <a:pt x="203" y="713"/>
                </a:lnTo>
                <a:lnTo>
                  <a:pt x="201" y="715"/>
                </a:lnTo>
                <a:lnTo>
                  <a:pt x="194" y="712"/>
                </a:lnTo>
                <a:lnTo>
                  <a:pt x="184" y="702"/>
                </a:lnTo>
                <a:lnTo>
                  <a:pt x="186" y="699"/>
                </a:lnTo>
                <a:lnTo>
                  <a:pt x="183" y="700"/>
                </a:lnTo>
                <a:lnTo>
                  <a:pt x="179" y="696"/>
                </a:lnTo>
                <a:lnTo>
                  <a:pt x="180" y="699"/>
                </a:lnTo>
                <a:lnTo>
                  <a:pt x="178" y="703"/>
                </a:lnTo>
                <a:lnTo>
                  <a:pt x="171" y="699"/>
                </a:lnTo>
                <a:lnTo>
                  <a:pt x="169" y="696"/>
                </a:lnTo>
                <a:lnTo>
                  <a:pt x="163" y="689"/>
                </a:lnTo>
                <a:lnTo>
                  <a:pt x="153" y="690"/>
                </a:lnTo>
                <a:lnTo>
                  <a:pt x="141" y="687"/>
                </a:lnTo>
                <a:lnTo>
                  <a:pt x="141" y="686"/>
                </a:lnTo>
                <a:lnTo>
                  <a:pt x="149" y="683"/>
                </a:lnTo>
                <a:lnTo>
                  <a:pt x="161" y="676"/>
                </a:lnTo>
                <a:lnTo>
                  <a:pt x="161" y="674"/>
                </a:lnTo>
                <a:lnTo>
                  <a:pt x="153" y="669"/>
                </a:lnTo>
                <a:lnTo>
                  <a:pt x="149" y="667"/>
                </a:lnTo>
                <a:lnTo>
                  <a:pt x="150" y="663"/>
                </a:lnTo>
                <a:lnTo>
                  <a:pt x="152" y="664"/>
                </a:lnTo>
                <a:lnTo>
                  <a:pt x="153" y="665"/>
                </a:lnTo>
                <a:lnTo>
                  <a:pt x="156" y="665"/>
                </a:lnTo>
                <a:lnTo>
                  <a:pt x="156" y="661"/>
                </a:lnTo>
                <a:lnTo>
                  <a:pt x="158" y="658"/>
                </a:lnTo>
                <a:lnTo>
                  <a:pt x="160" y="661"/>
                </a:lnTo>
                <a:lnTo>
                  <a:pt x="161" y="656"/>
                </a:lnTo>
                <a:lnTo>
                  <a:pt x="166" y="658"/>
                </a:lnTo>
                <a:lnTo>
                  <a:pt x="168" y="652"/>
                </a:lnTo>
                <a:lnTo>
                  <a:pt x="172" y="651"/>
                </a:lnTo>
                <a:lnTo>
                  <a:pt x="173" y="648"/>
                </a:lnTo>
                <a:lnTo>
                  <a:pt x="175" y="649"/>
                </a:lnTo>
                <a:lnTo>
                  <a:pt x="175" y="645"/>
                </a:lnTo>
                <a:lnTo>
                  <a:pt x="178" y="644"/>
                </a:lnTo>
                <a:lnTo>
                  <a:pt x="176" y="642"/>
                </a:lnTo>
                <a:lnTo>
                  <a:pt x="175" y="640"/>
                </a:lnTo>
                <a:lnTo>
                  <a:pt x="177" y="637"/>
                </a:lnTo>
                <a:lnTo>
                  <a:pt x="179" y="639"/>
                </a:lnTo>
                <a:lnTo>
                  <a:pt x="182" y="634"/>
                </a:lnTo>
                <a:lnTo>
                  <a:pt x="182" y="628"/>
                </a:lnTo>
                <a:lnTo>
                  <a:pt x="188" y="622"/>
                </a:lnTo>
                <a:lnTo>
                  <a:pt x="181" y="624"/>
                </a:lnTo>
                <a:lnTo>
                  <a:pt x="184" y="621"/>
                </a:lnTo>
                <a:lnTo>
                  <a:pt x="182" y="619"/>
                </a:lnTo>
                <a:lnTo>
                  <a:pt x="183" y="616"/>
                </a:lnTo>
                <a:lnTo>
                  <a:pt x="180" y="617"/>
                </a:lnTo>
                <a:lnTo>
                  <a:pt x="182" y="610"/>
                </a:lnTo>
                <a:lnTo>
                  <a:pt x="175" y="606"/>
                </a:lnTo>
                <a:lnTo>
                  <a:pt x="174" y="607"/>
                </a:lnTo>
                <a:lnTo>
                  <a:pt x="174" y="600"/>
                </a:lnTo>
                <a:lnTo>
                  <a:pt x="169" y="598"/>
                </a:lnTo>
                <a:lnTo>
                  <a:pt x="172" y="591"/>
                </a:lnTo>
                <a:lnTo>
                  <a:pt x="172" y="577"/>
                </a:lnTo>
                <a:lnTo>
                  <a:pt x="170" y="575"/>
                </a:lnTo>
                <a:lnTo>
                  <a:pt x="173" y="572"/>
                </a:lnTo>
                <a:lnTo>
                  <a:pt x="179" y="572"/>
                </a:lnTo>
                <a:lnTo>
                  <a:pt x="182" y="568"/>
                </a:lnTo>
                <a:lnTo>
                  <a:pt x="180" y="563"/>
                </a:lnTo>
                <a:lnTo>
                  <a:pt x="177" y="561"/>
                </a:lnTo>
                <a:lnTo>
                  <a:pt x="179" y="556"/>
                </a:lnTo>
                <a:lnTo>
                  <a:pt x="178" y="547"/>
                </a:lnTo>
                <a:lnTo>
                  <a:pt x="180" y="547"/>
                </a:lnTo>
                <a:lnTo>
                  <a:pt x="180" y="545"/>
                </a:lnTo>
                <a:lnTo>
                  <a:pt x="178" y="541"/>
                </a:lnTo>
                <a:lnTo>
                  <a:pt x="182" y="537"/>
                </a:lnTo>
                <a:lnTo>
                  <a:pt x="181" y="534"/>
                </a:lnTo>
                <a:lnTo>
                  <a:pt x="176" y="533"/>
                </a:lnTo>
                <a:lnTo>
                  <a:pt x="176" y="532"/>
                </a:lnTo>
                <a:lnTo>
                  <a:pt x="173" y="529"/>
                </a:lnTo>
                <a:lnTo>
                  <a:pt x="169" y="529"/>
                </a:lnTo>
                <a:lnTo>
                  <a:pt x="169" y="526"/>
                </a:lnTo>
                <a:lnTo>
                  <a:pt x="166" y="528"/>
                </a:lnTo>
                <a:lnTo>
                  <a:pt x="166" y="518"/>
                </a:lnTo>
                <a:lnTo>
                  <a:pt x="164" y="519"/>
                </a:lnTo>
                <a:lnTo>
                  <a:pt x="164" y="516"/>
                </a:lnTo>
                <a:lnTo>
                  <a:pt x="162" y="519"/>
                </a:lnTo>
                <a:lnTo>
                  <a:pt x="158" y="520"/>
                </a:lnTo>
                <a:lnTo>
                  <a:pt x="158" y="521"/>
                </a:lnTo>
                <a:lnTo>
                  <a:pt x="152" y="520"/>
                </a:lnTo>
                <a:lnTo>
                  <a:pt x="147" y="524"/>
                </a:lnTo>
                <a:lnTo>
                  <a:pt x="140" y="522"/>
                </a:lnTo>
                <a:lnTo>
                  <a:pt x="137" y="529"/>
                </a:lnTo>
                <a:lnTo>
                  <a:pt x="131" y="532"/>
                </a:lnTo>
                <a:lnTo>
                  <a:pt x="129" y="533"/>
                </a:lnTo>
                <a:lnTo>
                  <a:pt x="127" y="530"/>
                </a:lnTo>
                <a:lnTo>
                  <a:pt x="128" y="529"/>
                </a:lnTo>
                <a:lnTo>
                  <a:pt x="122" y="524"/>
                </a:lnTo>
                <a:lnTo>
                  <a:pt x="116" y="521"/>
                </a:lnTo>
                <a:lnTo>
                  <a:pt x="114" y="522"/>
                </a:lnTo>
                <a:lnTo>
                  <a:pt x="110" y="519"/>
                </a:lnTo>
                <a:lnTo>
                  <a:pt x="108" y="521"/>
                </a:lnTo>
                <a:lnTo>
                  <a:pt x="108" y="519"/>
                </a:lnTo>
                <a:lnTo>
                  <a:pt x="104" y="517"/>
                </a:lnTo>
                <a:lnTo>
                  <a:pt x="103" y="515"/>
                </a:lnTo>
                <a:lnTo>
                  <a:pt x="102" y="513"/>
                </a:lnTo>
                <a:lnTo>
                  <a:pt x="98" y="513"/>
                </a:lnTo>
                <a:lnTo>
                  <a:pt x="94" y="517"/>
                </a:lnTo>
                <a:lnTo>
                  <a:pt x="84" y="517"/>
                </a:lnTo>
                <a:lnTo>
                  <a:pt x="84" y="519"/>
                </a:lnTo>
                <a:lnTo>
                  <a:pt x="82" y="519"/>
                </a:lnTo>
                <a:lnTo>
                  <a:pt x="81" y="521"/>
                </a:lnTo>
                <a:lnTo>
                  <a:pt x="78" y="519"/>
                </a:lnTo>
                <a:lnTo>
                  <a:pt x="79" y="516"/>
                </a:lnTo>
                <a:lnTo>
                  <a:pt x="77" y="516"/>
                </a:lnTo>
                <a:lnTo>
                  <a:pt x="76" y="519"/>
                </a:lnTo>
                <a:lnTo>
                  <a:pt x="74" y="517"/>
                </a:lnTo>
                <a:lnTo>
                  <a:pt x="74" y="515"/>
                </a:lnTo>
                <a:lnTo>
                  <a:pt x="64" y="508"/>
                </a:lnTo>
                <a:lnTo>
                  <a:pt x="61" y="505"/>
                </a:lnTo>
                <a:lnTo>
                  <a:pt x="64" y="500"/>
                </a:lnTo>
                <a:lnTo>
                  <a:pt x="64" y="495"/>
                </a:lnTo>
                <a:lnTo>
                  <a:pt x="61" y="493"/>
                </a:lnTo>
                <a:lnTo>
                  <a:pt x="61" y="490"/>
                </a:lnTo>
                <a:lnTo>
                  <a:pt x="67" y="486"/>
                </a:lnTo>
                <a:lnTo>
                  <a:pt x="70" y="487"/>
                </a:lnTo>
                <a:lnTo>
                  <a:pt x="72" y="484"/>
                </a:lnTo>
                <a:lnTo>
                  <a:pt x="68" y="479"/>
                </a:lnTo>
                <a:lnTo>
                  <a:pt x="64" y="479"/>
                </a:lnTo>
                <a:lnTo>
                  <a:pt x="63" y="476"/>
                </a:lnTo>
                <a:lnTo>
                  <a:pt x="61" y="475"/>
                </a:lnTo>
                <a:lnTo>
                  <a:pt x="57" y="469"/>
                </a:lnTo>
                <a:lnTo>
                  <a:pt x="58" y="469"/>
                </a:lnTo>
                <a:lnTo>
                  <a:pt x="56" y="466"/>
                </a:lnTo>
                <a:lnTo>
                  <a:pt x="51" y="470"/>
                </a:lnTo>
                <a:lnTo>
                  <a:pt x="48" y="469"/>
                </a:lnTo>
                <a:lnTo>
                  <a:pt x="49" y="461"/>
                </a:lnTo>
                <a:lnTo>
                  <a:pt x="52" y="462"/>
                </a:lnTo>
                <a:lnTo>
                  <a:pt x="54" y="460"/>
                </a:lnTo>
                <a:lnTo>
                  <a:pt x="54" y="458"/>
                </a:lnTo>
                <a:lnTo>
                  <a:pt x="52" y="457"/>
                </a:lnTo>
                <a:lnTo>
                  <a:pt x="42" y="452"/>
                </a:lnTo>
                <a:lnTo>
                  <a:pt x="39" y="447"/>
                </a:lnTo>
                <a:lnTo>
                  <a:pt x="33" y="454"/>
                </a:lnTo>
                <a:lnTo>
                  <a:pt x="30" y="455"/>
                </a:lnTo>
                <a:lnTo>
                  <a:pt x="24" y="452"/>
                </a:lnTo>
                <a:lnTo>
                  <a:pt x="17" y="447"/>
                </a:lnTo>
                <a:lnTo>
                  <a:pt x="13" y="444"/>
                </a:lnTo>
                <a:lnTo>
                  <a:pt x="12" y="440"/>
                </a:lnTo>
                <a:lnTo>
                  <a:pt x="9" y="430"/>
                </a:lnTo>
                <a:lnTo>
                  <a:pt x="15" y="426"/>
                </a:lnTo>
                <a:lnTo>
                  <a:pt x="17" y="425"/>
                </a:lnTo>
                <a:lnTo>
                  <a:pt x="12" y="422"/>
                </a:lnTo>
                <a:lnTo>
                  <a:pt x="8" y="421"/>
                </a:lnTo>
                <a:lnTo>
                  <a:pt x="5" y="415"/>
                </a:lnTo>
                <a:lnTo>
                  <a:pt x="0" y="410"/>
                </a:lnTo>
                <a:lnTo>
                  <a:pt x="8" y="401"/>
                </a:lnTo>
                <a:lnTo>
                  <a:pt x="11" y="396"/>
                </a:lnTo>
                <a:lnTo>
                  <a:pt x="15" y="399"/>
                </a:lnTo>
                <a:lnTo>
                  <a:pt x="16" y="398"/>
                </a:lnTo>
                <a:lnTo>
                  <a:pt x="20" y="400"/>
                </a:lnTo>
                <a:lnTo>
                  <a:pt x="20" y="399"/>
                </a:lnTo>
                <a:lnTo>
                  <a:pt x="22" y="399"/>
                </a:lnTo>
                <a:lnTo>
                  <a:pt x="21" y="401"/>
                </a:lnTo>
                <a:lnTo>
                  <a:pt x="24" y="401"/>
                </a:lnTo>
                <a:lnTo>
                  <a:pt x="25" y="399"/>
                </a:lnTo>
                <a:lnTo>
                  <a:pt x="29" y="399"/>
                </a:lnTo>
                <a:lnTo>
                  <a:pt x="29" y="397"/>
                </a:lnTo>
                <a:lnTo>
                  <a:pt x="25" y="392"/>
                </a:lnTo>
                <a:lnTo>
                  <a:pt x="28" y="390"/>
                </a:lnTo>
                <a:lnTo>
                  <a:pt x="28" y="387"/>
                </a:lnTo>
                <a:lnTo>
                  <a:pt x="26" y="387"/>
                </a:lnTo>
                <a:lnTo>
                  <a:pt x="27" y="381"/>
                </a:lnTo>
                <a:lnTo>
                  <a:pt x="32" y="381"/>
                </a:lnTo>
                <a:lnTo>
                  <a:pt x="34" y="378"/>
                </a:lnTo>
                <a:lnTo>
                  <a:pt x="37" y="382"/>
                </a:lnTo>
                <a:lnTo>
                  <a:pt x="38" y="379"/>
                </a:lnTo>
                <a:lnTo>
                  <a:pt x="40" y="379"/>
                </a:lnTo>
                <a:lnTo>
                  <a:pt x="47" y="359"/>
                </a:lnTo>
                <a:lnTo>
                  <a:pt x="42" y="356"/>
                </a:lnTo>
                <a:lnTo>
                  <a:pt x="43" y="353"/>
                </a:lnTo>
                <a:lnTo>
                  <a:pt x="40" y="351"/>
                </a:lnTo>
                <a:lnTo>
                  <a:pt x="41" y="347"/>
                </a:lnTo>
                <a:lnTo>
                  <a:pt x="44" y="347"/>
                </a:lnTo>
                <a:lnTo>
                  <a:pt x="43" y="344"/>
                </a:lnTo>
                <a:lnTo>
                  <a:pt x="41" y="334"/>
                </a:lnTo>
                <a:lnTo>
                  <a:pt x="38" y="333"/>
                </a:lnTo>
                <a:lnTo>
                  <a:pt x="35" y="335"/>
                </a:lnTo>
                <a:lnTo>
                  <a:pt x="34" y="332"/>
                </a:lnTo>
                <a:lnTo>
                  <a:pt x="31" y="333"/>
                </a:lnTo>
                <a:lnTo>
                  <a:pt x="29" y="328"/>
                </a:lnTo>
                <a:lnTo>
                  <a:pt x="33" y="324"/>
                </a:lnTo>
                <a:lnTo>
                  <a:pt x="33" y="319"/>
                </a:lnTo>
                <a:lnTo>
                  <a:pt x="35" y="319"/>
                </a:lnTo>
                <a:lnTo>
                  <a:pt x="37" y="313"/>
                </a:lnTo>
                <a:lnTo>
                  <a:pt x="34" y="312"/>
                </a:lnTo>
                <a:lnTo>
                  <a:pt x="36" y="310"/>
                </a:lnTo>
                <a:lnTo>
                  <a:pt x="36" y="306"/>
                </a:lnTo>
                <a:lnTo>
                  <a:pt x="34" y="306"/>
                </a:lnTo>
                <a:lnTo>
                  <a:pt x="36" y="305"/>
                </a:lnTo>
                <a:lnTo>
                  <a:pt x="40" y="306"/>
                </a:lnTo>
                <a:lnTo>
                  <a:pt x="41" y="304"/>
                </a:lnTo>
                <a:lnTo>
                  <a:pt x="41" y="302"/>
                </a:lnTo>
                <a:lnTo>
                  <a:pt x="37" y="298"/>
                </a:lnTo>
                <a:lnTo>
                  <a:pt x="33" y="296"/>
                </a:lnTo>
                <a:lnTo>
                  <a:pt x="35" y="293"/>
                </a:lnTo>
                <a:lnTo>
                  <a:pt x="37" y="292"/>
                </a:lnTo>
                <a:lnTo>
                  <a:pt x="37" y="286"/>
                </a:lnTo>
                <a:lnTo>
                  <a:pt x="29" y="277"/>
                </a:lnTo>
                <a:lnTo>
                  <a:pt x="27" y="276"/>
                </a:lnTo>
                <a:lnTo>
                  <a:pt x="25" y="273"/>
                </a:lnTo>
                <a:lnTo>
                  <a:pt x="25" y="265"/>
                </a:lnTo>
                <a:lnTo>
                  <a:pt x="30" y="261"/>
                </a:lnTo>
                <a:lnTo>
                  <a:pt x="37" y="262"/>
                </a:lnTo>
                <a:lnTo>
                  <a:pt x="38" y="259"/>
                </a:lnTo>
                <a:lnTo>
                  <a:pt x="45" y="260"/>
                </a:lnTo>
                <a:lnTo>
                  <a:pt x="43" y="255"/>
                </a:lnTo>
                <a:lnTo>
                  <a:pt x="45" y="255"/>
                </a:lnTo>
                <a:lnTo>
                  <a:pt x="46" y="252"/>
                </a:lnTo>
                <a:lnTo>
                  <a:pt x="48" y="252"/>
                </a:lnTo>
                <a:lnTo>
                  <a:pt x="50" y="250"/>
                </a:lnTo>
                <a:lnTo>
                  <a:pt x="52" y="253"/>
                </a:lnTo>
                <a:lnTo>
                  <a:pt x="51" y="256"/>
                </a:lnTo>
                <a:lnTo>
                  <a:pt x="56" y="258"/>
                </a:lnTo>
                <a:lnTo>
                  <a:pt x="58" y="257"/>
                </a:lnTo>
                <a:lnTo>
                  <a:pt x="69" y="265"/>
                </a:lnTo>
                <a:lnTo>
                  <a:pt x="73" y="268"/>
                </a:lnTo>
                <a:lnTo>
                  <a:pt x="76" y="272"/>
                </a:lnTo>
                <a:lnTo>
                  <a:pt x="85" y="276"/>
                </a:lnTo>
                <a:lnTo>
                  <a:pt x="92" y="280"/>
                </a:lnTo>
                <a:lnTo>
                  <a:pt x="100" y="289"/>
                </a:lnTo>
                <a:lnTo>
                  <a:pt x="105" y="288"/>
                </a:lnTo>
                <a:lnTo>
                  <a:pt x="109" y="289"/>
                </a:lnTo>
                <a:lnTo>
                  <a:pt x="113" y="287"/>
                </a:lnTo>
                <a:lnTo>
                  <a:pt x="114" y="285"/>
                </a:lnTo>
                <a:lnTo>
                  <a:pt x="115" y="279"/>
                </a:lnTo>
                <a:lnTo>
                  <a:pt x="113" y="275"/>
                </a:lnTo>
                <a:lnTo>
                  <a:pt x="118" y="277"/>
                </a:lnTo>
                <a:lnTo>
                  <a:pt x="118" y="271"/>
                </a:lnTo>
                <a:lnTo>
                  <a:pt x="126" y="269"/>
                </a:lnTo>
                <a:lnTo>
                  <a:pt x="125" y="268"/>
                </a:lnTo>
                <a:lnTo>
                  <a:pt x="129" y="265"/>
                </a:lnTo>
                <a:lnTo>
                  <a:pt x="131" y="265"/>
                </a:lnTo>
                <a:lnTo>
                  <a:pt x="132" y="262"/>
                </a:lnTo>
                <a:lnTo>
                  <a:pt x="135" y="262"/>
                </a:lnTo>
                <a:lnTo>
                  <a:pt x="136" y="259"/>
                </a:lnTo>
                <a:lnTo>
                  <a:pt x="140" y="263"/>
                </a:lnTo>
                <a:lnTo>
                  <a:pt x="141" y="261"/>
                </a:lnTo>
                <a:lnTo>
                  <a:pt x="146" y="260"/>
                </a:lnTo>
                <a:lnTo>
                  <a:pt x="150" y="265"/>
                </a:lnTo>
                <a:lnTo>
                  <a:pt x="151" y="263"/>
                </a:lnTo>
                <a:lnTo>
                  <a:pt x="159" y="269"/>
                </a:lnTo>
                <a:lnTo>
                  <a:pt x="158" y="273"/>
                </a:lnTo>
                <a:lnTo>
                  <a:pt x="167" y="276"/>
                </a:lnTo>
                <a:lnTo>
                  <a:pt x="167" y="278"/>
                </a:lnTo>
                <a:lnTo>
                  <a:pt x="172" y="274"/>
                </a:lnTo>
                <a:lnTo>
                  <a:pt x="174" y="278"/>
                </a:lnTo>
                <a:lnTo>
                  <a:pt x="177" y="278"/>
                </a:lnTo>
                <a:lnTo>
                  <a:pt x="178" y="275"/>
                </a:lnTo>
                <a:lnTo>
                  <a:pt x="185" y="279"/>
                </a:lnTo>
                <a:lnTo>
                  <a:pt x="184" y="282"/>
                </a:lnTo>
                <a:lnTo>
                  <a:pt x="187" y="289"/>
                </a:lnTo>
                <a:lnTo>
                  <a:pt x="190" y="289"/>
                </a:lnTo>
                <a:lnTo>
                  <a:pt x="196" y="292"/>
                </a:lnTo>
                <a:lnTo>
                  <a:pt x="198" y="297"/>
                </a:lnTo>
                <a:lnTo>
                  <a:pt x="204" y="301"/>
                </a:lnTo>
                <a:lnTo>
                  <a:pt x="206" y="291"/>
                </a:lnTo>
                <a:lnTo>
                  <a:pt x="213" y="288"/>
                </a:lnTo>
                <a:lnTo>
                  <a:pt x="215" y="290"/>
                </a:lnTo>
                <a:lnTo>
                  <a:pt x="214" y="293"/>
                </a:lnTo>
                <a:lnTo>
                  <a:pt x="216" y="300"/>
                </a:lnTo>
                <a:lnTo>
                  <a:pt x="213" y="301"/>
                </a:lnTo>
                <a:lnTo>
                  <a:pt x="215" y="305"/>
                </a:lnTo>
                <a:lnTo>
                  <a:pt x="219" y="307"/>
                </a:lnTo>
                <a:lnTo>
                  <a:pt x="218" y="308"/>
                </a:lnTo>
                <a:lnTo>
                  <a:pt x="210" y="306"/>
                </a:lnTo>
                <a:lnTo>
                  <a:pt x="213" y="310"/>
                </a:lnTo>
                <a:lnTo>
                  <a:pt x="216" y="311"/>
                </a:lnTo>
                <a:lnTo>
                  <a:pt x="216" y="312"/>
                </a:lnTo>
                <a:lnTo>
                  <a:pt x="214" y="312"/>
                </a:lnTo>
                <a:lnTo>
                  <a:pt x="217" y="315"/>
                </a:lnTo>
                <a:lnTo>
                  <a:pt x="216" y="319"/>
                </a:lnTo>
                <a:lnTo>
                  <a:pt x="224" y="320"/>
                </a:lnTo>
                <a:lnTo>
                  <a:pt x="229" y="319"/>
                </a:lnTo>
                <a:lnTo>
                  <a:pt x="234" y="321"/>
                </a:lnTo>
                <a:lnTo>
                  <a:pt x="236" y="317"/>
                </a:lnTo>
                <a:lnTo>
                  <a:pt x="239" y="321"/>
                </a:lnTo>
                <a:lnTo>
                  <a:pt x="240" y="320"/>
                </a:lnTo>
                <a:lnTo>
                  <a:pt x="243" y="321"/>
                </a:lnTo>
                <a:lnTo>
                  <a:pt x="243" y="319"/>
                </a:lnTo>
                <a:lnTo>
                  <a:pt x="240" y="314"/>
                </a:lnTo>
                <a:lnTo>
                  <a:pt x="243" y="312"/>
                </a:lnTo>
                <a:lnTo>
                  <a:pt x="247" y="310"/>
                </a:lnTo>
                <a:lnTo>
                  <a:pt x="249" y="316"/>
                </a:lnTo>
                <a:lnTo>
                  <a:pt x="253" y="317"/>
                </a:lnTo>
                <a:lnTo>
                  <a:pt x="255" y="312"/>
                </a:lnTo>
                <a:lnTo>
                  <a:pt x="258" y="311"/>
                </a:lnTo>
                <a:lnTo>
                  <a:pt x="256" y="307"/>
                </a:lnTo>
                <a:lnTo>
                  <a:pt x="262" y="307"/>
                </a:lnTo>
                <a:lnTo>
                  <a:pt x="264" y="302"/>
                </a:lnTo>
                <a:lnTo>
                  <a:pt x="256" y="298"/>
                </a:lnTo>
                <a:lnTo>
                  <a:pt x="256" y="294"/>
                </a:lnTo>
                <a:lnTo>
                  <a:pt x="256" y="287"/>
                </a:lnTo>
                <a:lnTo>
                  <a:pt x="253" y="283"/>
                </a:lnTo>
                <a:lnTo>
                  <a:pt x="255" y="281"/>
                </a:lnTo>
                <a:lnTo>
                  <a:pt x="256" y="276"/>
                </a:lnTo>
                <a:lnTo>
                  <a:pt x="265" y="277"/>
                </a:lnTo>
                <a:lnTo>
                  <a:pt x="267" y="276"/>
                </a:lnTo>
                <a:lnTo>
                  <a:pt x="268" y="277"/>
                </a:lnTo>
                <a:lnTo>
                  <a:pt x="275" y="275"/>
                </a:lnTo>
                <a:lnTo>
                  <a:pt x="278" y="264"/>
                </a:lnTo>
                <a:lnTo>
                  <a:pt x="282" y="269"/>
                </a:lnTo>
                <a:lnTo>
                  <a:pt x="285" y="268"/>
                </a:lnTo>
                <a:lnTo>
                  <a:pt x="286" y="269"/>
                </a:lnTo>
                <a:lnTo>
                  <a:pt x="287" y="265"/>
                </a:lnTo>
                <a:lnTo>
                  <a:pt x="286" y="260"/>
                </a:lnTo>
                <a:lnTo>
                  <a:pt x="287" y="258"/>
                </a:lnTo>
                <a:lnTo>
                  <a:pt x="286" y="256"/>
                </a:lnTo>
                <a:lnTo>
                  <a:pt x="286" y="253"/>
                </a:lnTo>
                <a:lnTo>
                  <a:pt x="299" y="258"/>
                </a:lnTo>
                <a:lnTo>
                  <a:pt x="301" y="262"/>
                </a:lnTo>
                <a:lnTo>
                  <a:pt x="301" y="264"/>
                </a:lnTo>
                <a:lnTo>
                  <a:pt x="299" y="264"/>
                </a:lnTo>
                <a:lnTo>
                  <a:pt x="298" y="269"/>
                </a:lnTo>
                <a:lnTo>
                  <a:pt x="307" y="282"/>
                </a:lnTo>
                <a:lnTo>
                  <a:pt x="309" y="288"/>
                </a:lnTo>
                <a:lnTo>
                  <a:pt x="315" y="288"/>
                </a:lnTo>
                <a:lnTo>
                  <a:pt x="316" y="291"/>
                </a:lnTo>
                <a:lnTo>
                  <a:pt x="321" y="290"/>
                </a:lnTo>
                <a:lnTo>
                  <a:pt x="323" y="294"/>
                </a:lnTo>
                <a:lnTo>
                  <a:pt x="330" y="294"/>
                </a:lnTo>
                <a:lnTo>
                  <a:pt x="331" y="286"/>
                </a:lnTo>
                <a:lnTo>
                  <a:pt x="334" y="288"/>
                </a:lnTo>
                <a:lnTo>
                  <a:pt x="338" y="287"/>
                </a:lnTo>
                <a:lnTo>
                  <a:pt x="342" y="286"/>
                </a:lnTo>
                <a:lnTo>
                  <a:pt x="346" y="282"/>
                </a:lnTo>
                <a:lnTo>
                  <a:pt x="349" y="284"/>
                </a:lnTo>
                <a:lnTo>
                  <a:pt x="348" y="286"/>
                </a:lnTo>
                <a:lnTo>
                  <a:pt x="351" y="286"/>
                </a:lnTo>
                <a:lnTo>
                  <a:pt x="351" y="288"/>
                </a:lnTo>
                <a:lnTo>
                  <a:pt x="354" y="290"/>
                </a:lnTo>
                <a:lnTo>
                  <a:pt x="354" y="289"/>
                </a:lnTo>
                <a:lnTo>
                  <a:pt x="356" y="288"/>
                </a:lnTo>
                <a:lnTo>
                  <a:pt x="357" y="298"/>
                </a:lnTo>
                <a:lnTo>
                  <a:pt x="360" y="298"/>
                </a:lnTo>
                <a:lnTo>
                  <a:pt x="359" y="294"/>
                </a:lnTo>
                <a:lnTo>
                  <a:pt x="362" y="292"/>
                </a:lnTo>
                <a:lnTo>
                  <a:pt x="364" y="296"/>
                </a:lnTo>
                <a:lnTo>
                  <a:pt x="365" y="294"/>
                </a:lnTo>
                <a:lnTo>
                  <a:pt x="369" y="293"/>
                </a:lnTo>
                <a:lnTo>
                  <a:pt x="394" y="292"/>
                </a:lnTo>
                <a:lnTo>
                  <a:pt x="394" y="290"/>
                </a:lnTo>
                <a:lnTo>
                  <a:pt x="391" y="283"/>
                </a:lnTo>
                <a:lnTo>
                  <a:pt x="392" y="278"/>
                </a:lnTo>
                <a:lnTo>
                  <a:pt x="390" y="278"/>
                </a:lnTo>
                <a:lnTo>
                  <a:pt x="386" y="270"/>
                </a:lnTo>
                <a:lnTo>
                  <a:pt x="382" y="268"/>
                </a:lnTo>
                <a:lnTo>
                  <a:pt x="382" y="263"/>
                </a:lnTo>
                <a:lnTo>
                  <a:pt x="379" y="258"/>
                </a:lnTo>
                <a:lnTo>
                  <a:pt x="377" y="253"/>
                </a:lnTo>
                <a:lnTo>
                  <a:pt x="369" y="250"/>
                </a:lnTo>
                <a:lnTo>
                  <a:pt x="369" y="248"/>
                </a:lnTo>
                <a:lnTo>
                  <a:pt x="376" y="251"/>
                </a:lnTo>
                <a:lnTo>
                  <a:pt x="366" y="238"/>
                </a:lnTo>
                <a:lnTo>
                  <a:pt x="369" y="237"/>
                </a:lnTo>
                <a:lnTo>
                  <a:pt x="372" y="232"/>
                </a:lnTo>
                <a:lnTo>
                  <a:pt x="364" y="229"/>
                </a:lnTo>
                <a:lnTo>
                  <a:pt x="357" y="223"/>
                </a:lnTo>
                <a:lnTo>
                  <a:pt x="369" y="207"/>
                </a:lnTo>
                <a:lnTo>
                  <a:pt x="368" y="203"/>
                </a:lnTo>
                <a:lnTo>
                  <a:pt x="377" y="192"/>
                </a:lnTo>
                <a:lnTo>
                  <a:pt x="384" y="188"/>
                </a:lnTo>
                <a:lnTo>
                  <a:pt x="376" y="182"/>
                </a:lnTo>
                <a:lnTo>
                  <a:pt x="375" y="176"/>
                </a:lnTo>
                <a:lnTo>
                  <a:pt x="372" y="168"/>
                </a:lnTo>
                <a:lnTo>
                  <a:pt x="361" y="160"/>
                </a:lnTo>
                <a:lnTo>
                  <a:pt x="361" y="159"/>
                </a:lnTo>
                <a:lnTo>
                  <a:pt x="368" y="150"/>
                </a:lnTo>
                <a:lnTo>
                  <a:pt x="377" y="144"/>
                </a:lnTo>
                <a:lnTo>
                  <a:pt x="369" y="137"/>
                </a:lnTo>
                <a:lnTo>
                  <a:pt x="367" y="113"/>
                </a:lnTo>
                <a:lnTo>
                  <a:pt x="364" y="111"/>
                </a:lnTo>
                <a:lnTo>
                  <a:pt x="366" y="106"/>
                </a:lnTo>
                <a:lnTo>
                  <a:pt x="369" y="98"/>
                </a:lnTo>
                <a:lnTo>
                  <a:pt x="368" y="94"/>
                </a:lnTo>
                <a:lnTo>
                  <a:pt x="371" y="81"/>
                </a:lnTo>
                <a:lnTo>
                  <a:pt x="366" y="76"/>
                </a:lnTo>
                <a:lnTo>
                  <a:pt x="366" y="72"/>
                </a:lnTo>
                <a:lnTo>
                  <a:pt x="376" y="59"/>
                </a:lnTo>
                <a:lnTo>
                  <a:pt x="380" y="51"/>
                </a:lnTo>
                <a:lnTo>
                  <a:pt x="377" y="41"/>
                </a:lnTo>
                <a:lnTo>
                  <a:pt x="362" y="29"/>
                </a:lnTo>
                <a:lnTo>
                  <a:pt x="358" y="22"/>
                </a:lnTo>
                <a:lnTo>
                  <a:pt x="358" y="15"/>
                </a:lnTo>
                <a:lnTo>
                  <a:pt x="359" y="0"/>
                </a:lnTo>
                <a:lnTo>
                  <a:pt x="371" y="1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2539112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" name="Object 3">
            <a:extLst>
              <a:ext uri="{FF2B5EF4-FFF2-40B4-BE49-F238E27FC236}">
                <a16:creationId xmlns:a16="http://schemas.microsoft.com/office/drawing/2014/main" id="{17783805-BBE9-434E-957F-180D1E0039E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25465120"/>
              </p:ext>
            </p:extLst>
          </p:nvPr>
        </p:nvGraphicFramePr>
        <p:xfrm>
          <a:off x="60413" y="3703153"/>
          <a:ext cx="6729493" cy="2640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52" name="Zástupný symbol pro obrázek 17">
            <a:extLst>
              <a:ext uri="{FF2B5EF4-FFF2-40B4-BE49-F238E27FC236}">
                <a16:creationId xmlns:a16="http://schemas.microsoft.com/office/drawing/2014/main" id="{AB43379E-1FF7-448F-BB51-7E8C5EACA89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63" b="8963"/>
          <a:stretch>
            <a:fillRect/>
          </a:stretch>
        </p:blipFill>
        <p:spPr>
          <a:xfrm>
            <a:off x="27432" y="850392"/>
            <a:ext cx="5041319" cy="2926080"/>
          </a:xfrm>
          <a:prstGeom prst="rect">
            <a:avLst/>
          </a:prstGeom>
        </p:spPr>
      </p:pic>
      <p:grpSp>
        <p:nvGrpSpPr>
          <p:cNvPr id="23" name="Skupina 22">
            <a:extLst>
              <a:ext uri="{FF2B5EF4-FFF2-40B4-BE49-F238E27FC236}">
                <a16:creationId xmlns:a16="http://schemas.microsoft.com/office/drawing/2014/main" id="{64681D16-09D1-489E-89A9-70071F01178F}"/>
              </a:ext>
            </a:extLst>
          </p:cNvPr>
          <p:cNvGrpSpPr/>
          <p:nvPr/>
        </p:nvGrpSpPr>
        <p:grpSpPr>
          <a:xfrm>
            <a:off x="4973874" y="3577724"/>
            <a:ext cx="2343868" cy="856300"/>
            <a:chOff x="6285705" y="1292469"/>
            <a:chExt cx="2462213" cy="899536"/>
          </a:xfrm>
        </p:grpSpPr>
        <p:grpSp>
          <p:nvGrpSpPr>
            <p:cNvPr id="24" name="Skupina 23">
              <a:extLst>
                <a:ext uri="{FF2B5EF4-FFF2-40B4-BE49-F238E27FC236}">
                  <a16:creationId xmlns:a16="http://schemas.microsoft.com/office/drawing/2014/main" id="{823B9E38-8DA3-42B7-9699-A4F5E556F739}"/>
                </a:ext>
              </a:extLst>
            </p:cNvPr>
            <p:cNvGrpSpPr/>
            <p:nvPr/>
          </p:nvGrpSpPr>
          <p:grpSpPr>
            <a:xfrm>
              <a:off x="6342855" y="1707030"/>
              <a:ext cx="2376488" cy="484975"/>
              <a:chOff x="6342855" y="1707030"/>
              <a:chExt cx="2376488" cy="484975"/>
            </a:xfrm>
          </p:grpSpPr>
          <p:grpSp>
            <p:nvGrpSpPr>
              <p:cNvPr id="28" name="Group 7">
                <a:extLst>
                  <a:ext uri="{FF2B5EF4-FFF2-40B4-BE49-F238E27FC236}">
                    <a16:creationId xmlns:a16="http://schemas.microsoft.com/office/drawing/2014/main" id="{EB7B9DE1-0C79-40D5-82BD-DD1EE8E18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42855" y="1857619"/>
                <a:ext cx="144463" cy="215900"/>
                <a:chOff x="3875" y="1344"/>
                <a:chExt cx="91" cy="136"/>
              </a:xfrm>
            </p:grpSpPr>
            <p:sp>
              <p:nvSpPr>
                <p:cNvPr id="30" name="Line 8">
                  <a:extLst>
                    <a:ext uri="{FF2B5EF4-FFF2-40B4-BE49-F238E27FC236}">
                      <a16:creationId xmlns:a16="http://schemas.microsoft.com/office/drawing/2014/main" id="{EE8D870E-A85F-476E-81B2-7F9372EAA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23" y="1344"/>
                  <a:ext cx="0" cy="1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1" name="Line 9">
                  <a:extLst>
                    <a:ext uri="{FF2B5EF4-FFF2-40B4-BE49-F238E27FC236}">
                      <a16:creationId xmlns:a16="http://schemas.microsoft.com/office/drawing/2014/main" id="{71F7BFC9-C550-429D-A354-57A6ECE5C8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344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  <p:sp>
              <p:nvSpPr>
                <p:cNvPr id="32" name="Line 10">
                  <a:extLst>
                    <a:ext uri="{FF2B5EF4-FFF2-40B4-BE49-F238E27FC236}">
                      <a16:creationId xmlns:a16="http://schemas.microsoft.com/office/drawing/2014/main" id="{35CBBB25-9BD9-489C-92C6-6FF2582833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5" y="1480"/>
                  <a:ext cx="91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cs-CZ" sz="1200">
                    <a:latin typeface="+mn-lt"/>
                  </a:endParaRPr>
                </a:p>
              </p:txBody>
            </p:sp>
          </p:grpSp>
          <p:sp>
            <p:nvSpPr>
              <p:cNvPr id="29" name="Text Box 11">
                <a:extLst>
                  <a:ext uri="{FF2B5EF4-FFF2-40B4-BE49-F238E27FC236}">
                    <a16:creationId xmlns:a16="http://schemas.microsoft.com/office/drawing/2014/main" id="{04A91B2F-2D8B-415B-8C72-2CD18BAE3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87318" y="1707030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b="0" dirty="0">
                    <a:latin typeface="+mn-lt"/>
                  </a:rPr>
                  <a:t>rozsah hodnot v okresech daného </a:t>
                </a:r>
                <a:r>
                  <a:rPr lang="cs-CZ" sz="1200" dirty="0"/>
                  <a:t>kraje</a:t>
                </a:r>
                <a:endParaRPr lang="cs-CZ" sz="1200" b="0" dirty="0">
                  <a:latin typeface="+mn-lt"/>
                </a:endParaRPr>
              </a:p>
            </p:txBody>
          </p:sp>
        </p:grpSp>
        <p:grpSp>
          <p:nvGrpSpPr>
            <p:cNvPr id="25" name="Skupina 24">
              <a:extLst>
                <a:ext uri="{FF2B5EF4-FFF2-40B4-BE49-F238E27FC236}">
                  <a16:creationId xmlns:a16="http://schemas.microsoft.com/office/drawing/2014/main" id="{0D287CBF-3C0B-4F15-AED7-0313F37DDF1B}"/>
                </a:ext>
              </a:extLst>
            </p:cNvPr>
            <p:cNvGrpSpPr/>
            <p:nvPr/>
          </p:nvGrpSpPr>
          <p:grpSpPr>
            <a:xfrm>
              <a:off x="6285705" y="1292469"/>
              <a:ext cx="2462213" cy="484975"/>
              <a:chOff x="6285705" y="1292469"/>
              <a:chExt cx="2462213" cy="484975"/>
            </a:xfrm>
          </p:grpSpPr>
          <p:sp>
            <p:nvSpPr>
              <p:cNvPr id="26" name="Rectangle 12">
                <a:extLst>
                  <a:ext uri="{FF2B5EF4-FFF2-40B4-BE49-F238E27FC236}">
                    <a16:creationId xmlns:a16="http://schemas.microsoft.com/office/drawing/2014/main" id="{0CF4046E-BB24-4E21-854C-A822324EA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705" y="1424231"/>
                <a:ext cx="249238" cy="250825"/>
              </a:xfrm>
              <a:prstGeom prst="rect">
                <a:avLst/>
              </a:prstGeom>
              <a:solidFill>
                <a:srgbClr val="004E8F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cs-CZ" sz="1200">
                  <a:latin typeface="+mn-lt"/>
                </a:endParaRPr>
              </a:p>
            </p:txBody>
          </p:sp>
          <p:sp>
            <p:nvSpPr>
              <p:cNvPr id="27" name="Text Box 13">
                <a:extLst>
                  <a:ext uri="{FF2B5EF4-FFF2-40B4-BE49-F238E27FC236}">
                    <a16:creationId xmlns:a16="http://schemas.microsoft.com/office/drawing/2014/main" id="{2EC2576D-1269-45E9-BD9B-9F57238BB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5893" y="1292469"/>
                <a:ext cx="2232025" cy="4849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cs-CZ" sz="1200" dirty="0"/>
                  <a:t>p</a:t>
                </a:r>
                <a:r>
                  <a:rPr lang="cs-CZ" sz="1200" b="0" dirty="0">
                    <a:latin typeface="+mn-lt"/>
                  </a:rPr>
                  <a:t>ozorovaná míra konizací </a:t>
                </a:r>
                <a:br>
                  <a:rPr lang="cs-CZ" sz="1200" b="0" dirty="0">
                    <a:latin typeface="+mn-lt"/>
                  </a:rPr>
                </a:br>
                <a:r>
                  <a:rPr lang="cs-CZ" sz="1200" b="0" dirty="0">
                    <a:latin typeface="+mn-lt"/>
                  </a:rPr>
                  <a:t>v daném </a:t>
                </a:r>
                <a:r>
                  <a:rPr lang="cs-CZ" sz="1200" dirty="0"/>
                  <a:t>kraji</a:t>
                </a:r>
                <a:endParaRPr lang="cs-CZ" sz="1200" b="0" dirty="0">
                  <a:latin typeface="+mn-lt"/>
                </a:endParaRPr>
              </a:p>
            </p:txBody>
          </p:sp>
        </p:grpSp>
      </p:grpSp>
      <p:sp>
        <p:nvSpPr>
          <p:cNvPr id="34" name="Zástupný symbol pro text 4">
            <a:extLst>
              <a:ext uri="{FF2B5EF4-FFF2-40B4-BE49-F238E27FC236}">
                <a16:creationId xmlns:a16="http://schemas.microsoft.com/office/drawing/2014/main" id="{4F27C158-B4E1-4A33-A2F7-76B06BC2DF08}"/>
              </a:ext>
            </a:extLst>
          </p:cNvPr>
          <p:cNvSpPr txBox="1">
            <a:spLocks/>
          </p:cNvSpPr>
          <p:nvPr/>
        </p:nvSpPr>
        <p:spPr>
          <a:xfrm rot="16200000">
            <a:off x="-421382" y="4327560"/>
            <a:ext cx="1464147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defRPr/>
            </a:pPr>
            <a:r>
              <a:rPr lang="cs-CZ" sz="1200" b="1" dirty="0">
                <a:solidFill>
                  <a:schemeClr val="tx1"/>
                </a:solidFill>
              </a:rPr>
              <a:t>Konizací </a:t>
            </a:r>
            <a:br>
              <a:rPr lang="cs-CZ" sz="1200" b="1" dirty="0">
                <a:solidFill>
                  <a:schemeClr val="tx1"/>
                </a:solidFill>
              </a:rPr>
            </a:br>
            <a:r>
              <a:rPr lang="cs-CZ" sz="1200" b="1" dirty="0">
                <a:solidFill>
                  <a:schemeClr val="tx1"/>
                </a:solidFill>
              </a:rPr>
              <a:t>na 1 000 žen</a:t>
            </a:r>
          </a:p>
        </p:txBody>
      </p:sp>
      <p:sp>
        <p:nvSpPr>
          <p:cNvPr id="50" name="TextBox 6"/>
          <p:cNvSpPr txBox="1"/>
          <p:nvPr/>
        </p:nvSpPr>
        <p:spPr>
          <a:xfrm>
            <a:off x="257557" y="653725"/>
            <a:ext cx="7746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údaje zdravotních pojišťoven, ÚZIS ČR</a:t>
            </a:r>
            <a:endParaRPr lang="en-US" sz="14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900" dirty="0" err="1"/>
              <a:t>Míra</a:t>
            </a:r>
            <a:r>
              <a:rPr lang="en-US" sz="2900" dirty="0"/>
              <a:t> </a:t>
            </a:r>
            <a:r>
              <a:rPr lang="cs-CZ" sz="2900" dirty="0"/>
              <a:t>konizací cervixu v cílové populaci</a:t>
            </a:r>
            <a:endParaRPr lang="en-US" sz="2900" dirty="0"/>
          </a:p>
        </p:txBody>
      </p:sp>
      <p:grpSp>
        <p:nvGrpSpPr>
          <p:cNvPr id="67" name="Skupina 66">
            <a:extLst>
              <a:ext uri="{FF2B5EF4-FFF2-40B4-BE49-F238E27FC236}">
                <a16:creationId xmlns:a16="http://schemas.microsoft.com/office/drawing/2014/main" id="{F2512A37-1479-4A7D-8425-6B4218834E77}"/>
              </a:ext>
            </a:extLst>
          </p:cNvPr>
          <p:cNvGrpSpPr/>
          <p:nvPr/>
        </p:nvGrpSpPr>
        <p:grpSpPr>
          <a:xfrm>
            <a:off x="5123734" y="1081303"/>
            <a:ext cx="987051" cy="1423772"/>
            <a:chOff x="7816069" y="2019239"/>
            <a:chExt cx="1152000" cy="1476000"/>
          </a:xfrm>
        </p:grpSpPr>
        <p:sp>
          <p:nvSpPr>
            <p:cNvPr id="68" name="Text Box 3">
              <a:extLst>
                <a:ext uri="{FF2B5EF4-FFF2-40B4-BE49-F238E27FC236}">
                  <a16:creationId xmlns:a16="http://schemas.microsoft.com/office/drawing/2014/main" id="{8AA95AF7-23EF-49BA-A474-2C7E5B2EA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endParaRPr lang="cs-CZ" sz="1100" dirty="0">
                <a:solidFill>
                  <a:srgbClr val="292929"/>
                </a:solidFill>
                <a:latin typeface="+mj-lt"/>
              </a:endParaRPr>
            </a:p>
          </p:txBody>
        </p:sp>
        <p:sp>
          <p:nvSpPr>
            <p:cNvPr id="70" name="Rectangle 177">
              <a:extLst>
                <a:ext uri="{FF2B5EF4-FFF2-40B4-BE49-F238E27FC236}">
                  <a16:creationId xmlns:a16="http://schemas.microsoft.com/office/drawing/2014/main" id="{D0E7D8DF-D004-446B-939B-2CD3F6954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71" name="Rectangle 177">
              <a:extLst>
                <a:ext uri="{FF2B5EF4-FFF2-40B4-BE49-F238E27FC236}">
                  <a16:creationId xmlns:a16="http://schemas.microsoft.com/office/drawing/2014/main" id="{2A1836B4-79DE-477D-B0D5-ED32C4E86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72" name="Rectangle 177">
              <a:extLst>
                <a:ext uri="{FF2B5EF4-FFF2-40B4-BE49-F238E27FC236}">
                  <a16:creationId xmlns:a16="http://schemas.microsoft.com/office/drawing/2014/main" id="{4A79FAF1-CEA0-4F7E-A40E-EAB3BF032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73" name="Rectangle 177">
              <a:extLst>
                <a:ext uri="{FF2B5EF4-FFF2-40B4-BE49-F238E27FC236}">
                  <a16:creationId xmlns:a16="http://schemas.microsoft.com/office/drawing/2014/main" id="{88061D75-D42B-4294-AAC2-1DE9BF269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62" name="Text Box 3">
            <a:extLst>
              <a:ext uri="{FF2B5EF4-FFF2-40B4-BE49-F238E27FC236}">
                <a16:creationId xmlns:a16="http://schemas.microsoft.com/office/drawing/2014/main" id="{09811A22-5853-4136-98D2-CC71AFBA14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3734" y="1047558"/>
            <a:ext cx="953217" cy="4553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200" b="1" dirty="0">
                <a:solidFill>
                  <a:srgbClr val="292929"/>
                </a:solidFill>
                <a:latin typeface="+mj-lt"/>
              </a:rPr>
              <a:t>Míra</a:t>
            </a:r>
            <a:br>
              <a:rPr lang="cs-CZ" sz="1200" b="1" dirty="0">
                <a:solidFill>
                  <a:srgbClr val="292929"/>
                </a:solidFill>
                <a:latin typeface="+mj-lt"/>
              </a:rPr>
            </a:br>
            <a:r>
              <a:rPr lang="cs-CZ" sz="1200" b="1" dirty="0">
                <a:solidFill>
                  <a:srgbClr val="292929"/>
                </a:solidFill>
                <a:latin typeface="+mj-lt"/>
              </a:rPr>
              <a:t>na 1000 žen</a:t>
            </a:r>
          </a:p>
        </p:txBody>
      </p:sp>
      <p:sp>
        <p:nvSpPr>
          <p:cNvPr id="63" name="Text Box 3">
            <a:extLst>
              <a:ext uri="{FF2B5EF4-FFF2-40B4-BE49-F238E27FC236}">
                <a16:creationId xmlns:a16="http://schemas.microsoft.com/office/drawing/2014/main" id="{108483F2-8CBA-4635-ABC7-01C1414BF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820" y="1483179"/>
            <a:ext cx="953217" cy="258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≤</a:t>
            </a:r>
            <a:r>
              <a:rPr lang="cs-CZ" sz="1100" dirty="0">
                <a:solidFill>
                  <a:srgbClr val="292929"/>
                </a:solidFill>
                <a:latin typeface="+mj-lt"/>
              </a:rPr>
              <a:t> 3,0</a:t>
            </a:r>
          </a:p>
        </p:txBody>
      </p:sp>
      <p:sp>
        <p:nvSpPr>
          <p:cNvPr id="64" name="Text Box 3">
            <a:extLst>
              <a:ext uri="{FF2B5EF4-FFF2-40B4-BE49-F238E27FC236}">
                <a16:creationId xmlns:a16="http://schemas.microsoft.com/office/drawing/2014/main" id="{C3B3839F-C730-4D14-B872-D4727DAD6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820" y="1723708"/>
            <a:ext cx="953217" cy="258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  <a:latin typeface="+mj-lt"/>
              </a:rPr>
              <a:t>3,0–4,0</a:t>
            </a:r>
          </a:p>
        </p:txBody>
      </p:sp>
      <p:sp>
        <p:nvSpPr>
          <p:cNvPr id="65" name="Text Box 3">
            <a:extLst>
              <a:ext uri="{FF2B5EF4-FFF2-40B4-BE49-F238E27FC236}">
                <a16:creationId xmlns:a16="http://schemas.microsoft.com/office/drawing/2014/main" id="{6AF6325A-4D52-4DD6-A2DC-1B5BFE054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820" y="1964236"/>
            <a:ext cx="953217" cy="258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  <a:latin typeface="+mj-lt"/>
              </a:rPr>
              <a:t>4,0–5,0</a:t>
            </a:r>
          </a:p>
        </p:txBody>
      </p:sp>
      <p:sp>
        <p:nvSpPr>
          <p:cNvPr id="66" name="Text Box 3">
            <a:extLst>
              <a:ext uri="{FF2B5EF4-FFF2-40B4-BE49-F238E27FC236}">
                <a16:creationId xmlns:a16="http://schemas.microsoft.com/office/drawing/2014/main" id="{960CFCFB-2862-4A16-B712-BFF3AA20B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820" y="2204765"/>
            <a:ext cx="953217" cy="2580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  <a:latin typeface="+mj-lt"/>
              </a:rPr>
              <a:t>&gt; 5,0</a:t>
            </a:r>
          </a:p>
        </p:txBody>
      </p:sp>
      <p:sp>
        <p:nvSpPr>
          <p:cNvPr id="78" name="Zástupný symbol pro text 4">
            <a:extLst>
              <a:ext uri="{FF2B5EF4-FFF2-40B4-BE49-F238E27FC236}">
                <a16:creationId xmlns:a16="http://schemas.microsoft.com/office/drawing/2014/main" id="{89327F27-7330-489B-8C19-C94B8F3FB847}"/>
              </a:ext>
            </a:extLst>
          </p:cNvPr>
          <p:cNvSpPr txBox="1">
            <a:spLocks/>
          </p:cNvSpPr>
          <p:nvPr/>
        </p:nvSpPr>
        <p:spPr>
          <a:xfrm>
            <a:off x="4778650" y="5026420"/>
            <a:ext cx="2355476" cy="3096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400" b="0" kern="120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Kraj</a:t>
            </a:r>
          </a:p>
        </p:txBody>
      </p:sp>
      <p:sp>
        <p:nvSpPr>
          <p:cNvPr id="33" name="TextovéPole 32">
            <a:extLst>
              <a:ext uri="{FF2B5EF4-FFF2-40B4-BE49-F238E27FC236}">
                <a16:creationId xmlns:a16="http://schemas.microsoft.com/office/drawing/2014/main" id="{FC9664F4-EB84-4DBB-9D37-673498F98753}"/>
              </a:ext>
            </a:extLst>
          </p:cNvPr>
          <p:cNvSpPr txBox="1"/>
          <p:nvPr/>
        </p:nvSpPr>
        <p:spPr>
          <a:xfrm>
            <a:off x="8368145" y="1013231"/>
            <a:ext cx="3823855" cy="4724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Míra konizací u žen v užší cílové populaci (25–59 let) v posledních pěti letech setrvale klesá. Především na úrovni okresů však pozorujeme vysokou variabilitu hodnot tohoto ukazatele.</a:t>
            </a:r>
            <a:r>
              <a:rPr lang="cs-CZ" sz="1400" b="1" dirty="0"/>
              <a:t> </a:t>
            </a:r>
            <a:r>
              <a:rPr lang="cs-CZ" sz="1400" dirty="0"/>
              <a:t>Celková míra konizací dosahovala v roce 2017 </a:t>
            </a:r>
            <a:r>
              <a:rPr lang="cs-CZ" sz="1400" b="1" dirty="0"/>
              <a:t>3,6 </a:t>
            </a:r>
            <a:r>
              <a:rPr lang="cs-CZ" sz="1400" dirty="0"/>
              <a:t>konizací na 1 000 žen. V krajích lze sledovat míru 2,9–4,6 konizací na 1 000 žen. </a:t>
            </a:r>
          </a:p>
          <a:p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Královéhradecký kraj dosahuje ve srovnání s ostatními kraji ČR třetí nejvyšší hodnoty míry </a:t>
            </a:r>
            <a:r>
              <a:rPr lang="cs-CZ" sz="1400" dirty="0" err="1"/>
              <a:t>konizací</a:t>
            </a:r>
            <a:r>
              <a:rPr lang="cs-CZ" sz="1400" dirty="0"/>
              <a:t> (</a:t>
            </a:r>
            <a:r>
              <a:rPr lang="cs-CZ" sz="1400" b="1" dirty="0"/>
              <a:t>3,9</a:t>
            </a:r>
            <a:r>
              <a:rPr lang="cs-CZ" sz="1400" dirty="0"/>
              <a:t>).</a:t>
            </a:r>
          </a:p>
          <a:p>
            <a:pPr>
              <a:spcBef>
                <a:spcPct val="50000"/>
              </a:spcBef>
              <a:defRPr/>
            </a:pPr>
            <a:endParaRPr lang="cs-CZ" sz="1400" dirty="0"/>
          </a:p>
          <a:p>
            <a:pPr>
              <a:spcBef>
                <a:spcPct val="50000"/>
              </a:spcBef>
              <a:defRPr/>
            </a:pPr>
            <a:r>
              <a:rPr lang="cs-CZ" sz="1400" dirty="0"/>
              <a:t>Konizace děložního hrdla představuje chirurgický zákrok pro léčbu pokročilých prekanceróz děložního hrdla, a je tak významným nástrojem pro prevenci invazivních nádorů. V rámci screeningového procesu je nezbytné zajistit pečlivou aplikaci doporučených postupů tak, aby nedocházelo ani k nadužívání a ani k </a:t>
            </a:r>
            <a:r>
              <a:rPr lang="cs-CZ" sz="1400" dirty="0" err="1"/>
              <a:t>podužívání</a:t>
            </a:r>
            <a:r>
              <a:rPr lang="cs-CZ" sz="1400" dirty="0"/>
              <a:t> tohoto zákroku.</a:t>
            </a:r>
          </a:p>
        </p:txBody>
      </p:sp>
      <p:sp>
        <p:nvSpPr>
          <p:cNvPr id="35" name="Freeform 177">
            <a:extLst>
              <a:ext uri="{FF2B5EF4-FFF2-40B4-BE49-F238E27FC236}">
                <a16:creationId xmlns:a16="http://schemas.microsoft.com/office/drawing/2014/main" id="{60AACC53-72B2-45E2-A853-155C185C8CBE}"/>
              </a:ext>
            </a:extLst>
          </p:cNvPr>
          <p:cNvSpPr>
            <a:spLocks/>
          </p:cNvSpPr>
          <p:nvPr/>
        </p:nvSpPr>
        <p:spPr bwMode="auto">
          <a:xfrm rot="21086761">
            <a:off x="2232244" y="1248629"/>
            <a:ext cx="1016853" cy="905305"/>
          </a:xfrm>
          <a:custGeom>
            <a:avLst/>
            <a:gdLst>
              <a:gd name="T0" fmla="*/ 486 w 1022"/>
              <a:gd name="T1" fmla="*/ 59 h 886"/>
              <a:gd name="T2" fmla="*/ 573 w 1022"/>
              <a:gd name="T3" fmla="*/ 113 h 886"/>
              <a:gd name="T4" fmla="*/ 667 w 1022"/>
              <a:gd name="T5" fmla="*/ 142 h 886"/>
              <a:gd name="T6" fmla="*/ 655 w 1022"/>
              <a:gd name="T7" fmla="*/ 220 h 886"/>
              <a:gd name="T8" fmla="*/ 729 w 1022"/>
              <a:gd name="T9" fmla="*/ 191 h 886"/>
              <a:gd name="T10" fmla="*/ 793 w 1022"/>
              <a:gd name="T11" fmla="*/ 220 h 886"/>
              <a:gd name="T12" fmla="*/ 870 w 1022"/>
              <a:gd name="T13" fmla="*/ 193 h 886"/>
              <a:gd name="T14" fmla="*/ 952 w 1022"/>
              <a:gd name="T15" fmla="*/ 252 h 886"/>
              <a:gd name="T16" fmla="*/ 936 w 1022"/>
              <a:gd name="T17" fmla="*/ 343 h 886"/>
              <a:gd name="T18" fmla="*/ 867 w 1022"/>
              <a:gd name="T19" fmla="*/ 383 h 886"/>
              <a:gd name="T20" fmla="*/ 818 w 1022"/>
              <a:gd name="T21" fmla="*/ 409 h 886"/>
              <a:gd name="T22" fmla="*/ 784 w 1022"/>
              <a:gd name="T23" fmla="*/ 430 h 886"/>
              <a:gd name="T24" fmla="*/ 813 w 1022"/>
              <a:gd name="T25" fmla="*/ 487 h 886"/>
              <a:gd name="T26" fmla="*/ 874 w 1022"/>
              <a:gd name="T27" fmla="*/ 511 h 886"/>
              <a:gd name="T28" fmla="*/ 916 w 1022"/>
              <a:gd name="T29" fmla="*/ 578 h 886"/>
              <a:gd name="T30" fmla="*/ 968 w 1022"/>
              <a:gd name="T31" fmla="*/ 650 h 886"/>
              <a:gd name="T32" fmla="*/ 1008 w 1022"/>
              <a:gd name="T33" fmla="*/ 710 h 886"/>
              <a:gd name="T34" fmla="*/ 1018 w 1022"/>
              <a:gd name="T35" fmla="*/ 778 h 886"/>
              <a:gd name="T36" fmla="*/ 965 w 1022"/>
              <a:gd name="T37" fmla="*/ 763 h 886"/>
              <a:gd name="T38" fmla="*/ 912 w 1022"/>
              <a:gd name="T39" fmla="*/ 797 h 886"/>
              <a:gd name="T40" fmla="*/ 866 w 1022"/>
              <a:gd name="T41" fmla="*/ 823 h 886"/>
              <a:gd name="T42" fmla="*/ 826 w 1022"/>
              <a:gd name="T43" fmla="*/ 854 h 886"/>
              <a:gd name="T44" fmla="*/ 794 w 1022"/>
              <a:gd name="T45" fmla="*/ 872 h 886"/>
              <a:gd name="T46" fmla="*/ 765 w 1022"/>
              <a:gd name="T47" fmla="*/ 865 h 886"/>
              <a:gd name="T48" fmla="*/ 718 w 1022"/>
              <a:gd name="T49" fmla="*/ 852 h 886"/>
              <a:gd name="T50" fmla="*/ 667 w 1022"/>
              <a:gd name="T51" fmla="*/ 818 h 886"/>
              <a:gd name="T52" fmla="*/ 575 w 1022"/>
              <a:gd name="T53" fmla="*/ 722 h 886"/>
              <a:gd name="T54" fmla="*/ 485 w 1022"/>
              <a:gd name="T55" fmla="*/ 744 h 886"/>
              <a:gd name="T56" fmla="*/ 445 w 1022"/>
              <a:gd name="T57" fmla="*/ 693 h 886"/>
              <a:gd name="T58" fmla="*/ 404 w 1022"/>
              <a:gd name="T59" fmla="*/ 727 h 886"/>
              <a:gd name="T60" fmla="*/ 370 w 1022"/>
              <a:gd name="T61" fmla="*/ 733 h 886"/>
              <a:gd name="T62" fmla="*/ 336 w 1022"/>
              <a:gd name="T63" fmla="*/ 721 h 886"/>
              <a:gd name="T64" fmla="*/ 313 w 1022"/>
              <a:gd name="T65" fmla="*/ 718 h 886"/>
              <a:gd name="T66" fmla="*/ 289 w 1022"/>
              <a:gd name="T67" fmla="*/ 714 h 886"/>
              <a:gd name="T68" fmla="*/ 254 w 1022"/>
              <a:gd name="T69" fmla="*/ 733 h 886"/>
              <a:gd name="T70" fmla="*/ 198 w 1022"/>
              <a:gd name="T71" fmla="*/ 727 h 886"/>
              <a:gd name="T72" fmla="*/ 163 w 1022"/>
              <a:gd name="T73" fmla="*/ 689 h 886"/>
              <a:gd name="T74" fmla="*/ 160 w 1022"/>
              <a:gd name="T75" fmla="*/ 661 h 886"/>
              <a:gd name="T76" fmla="*/ 188 w 1022"/>
              <a:gd name="T77" fmla="*/ 622 h 886"/>
              <a:gd name="T78" fmla="*/ 179 w 1022"/>
              <a:gd name="T79" fmla="*/ 572 h 886"/>
              <a:gd name="T80" fmla="*/ 169 w 1022"/>
              <a:gd name="T81" fmla="*/ 526 h 886"/>
              <a:gd name="T82" fmla="*/ 128 w 1022"/>
              <a:gd name="T83" fmla="*/ 529 h 886"/>
              <a:gd name="T84" fmla="*/ 81 w 1022"/>
              <a:gd name="T85" fmla="*/ 521 h 886"/>
              <a:gd name="T86" fmla="*/ 72 w 1022"/>
              <a:gd name="T87" fmla="*/ 484 h 886"/>
              <a:gd name="T88" fmla="*/ 42 w 1022"/>
              <a:gd name="T89" fmla="*/ 452 h 886"/>
              <a:gd name="T90" fmla="*/ 8 w 1022"/>
              <a:gd name="T91" fmla="*/ 401 h 886"/>
              <a:gd name="T92" fmla="*/ 26 w 1022"/>
              <a:gd name="T93" fmla="*/ 387 h 886"/>
              <a:gd name="T94" fmla="*/ 38 w 1022"/>
              <a:gd name="T95" fmla="*/ 333 h 886"/>
              <a:gd name="T96" fmla="*/ 41 w 1022"/>
              <a:gd name="T97" fmla="*/ 304 h 886"/>
              <a:gd name="T98" fmla="*/ 43 w 1022"/>
              <a:gd name="T99" fmla="*/ 255 h 886"/>
              <a:gd name="T100" fmla="*/ 105 w 1022"/>
              <a:gd name="T101" fmla="*/ 288 h 886"/>
              <a:gd name="T102" fmla="*/ 140 w 1022"/>
              <a:gd name="T103" fmla="*/ 263 h 886"/>
              <a:gd name="T104" fmla="*/ 187 w 1022"/>
              <a:gd name="T105" fmla="*/ 289 h 886"/>
              <a:gd name="T106" fmla="*/ 213 w 1022"/>
              <a:gd name="T107" fmla="*/ 310 h 886"/>
              <a:gd name="T108" fmla="*/ 243 w 1022"/>
              <a:gd name="T109" fmla="*/ 312 h 886"/>
              <a:gd name="T110" fmla="*/ 265 w 1022"/>
              <a:gd name="T111" fmla="*/ 277 h 886"/>
              <a:gd name="T112" fmla="*/ 301 w 1022"/>
              <a:gd name="T113" fmla="*/ 264 h 886"/>
              <a:gd name="T114" fmla="*/ 349 w 1022"/>
              <a:gd name="T115" fmla="*/ 284 h 886"/>
              <a:gd name="T116" fmla="*/ 394 w 1022"/>
              <a:gd name="T117" fmla="*/ 290 h 886"/>
              <a:gd name="T118" fmla="*/ 364 w 1022"/>
              <a:gd name="T119" fmla="*/ 229 h 886"/>
              <a:gd name="T120" fmla="*/ 364 w 1022"/>
              <a:gd name="T121" fmla="*/ 111 h 88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022" h="886">
                <a:moveTo>
                  <a:pt x="371" y="1"/>
                </a:moveTo>
                <a:lnTo>
                  <a:pt x="377" y="6"/>
                </a:lnTo>
                <a:lnTo>
                  <a:pt x="390" y="4"/>
                </a:lnTo>
                <a:lnTo>
                  <a:pt x="405" y="8"/>
                </a:lnTo>
                <a:lnTo>
                  <a:pt x="415" y="14"/>
                </a:lnTo>
                <a:lnTo>
                  <a:pt x="419" y="23"/>
                </a:lnTo>
                <a:lnTo>
                  <a:pt x="436" y="31"/>
                </a:lnTo>
                <a:lnTo>
                  <a:pt x="444" y="32"/>
                </a:lnTo>
                <a:lnTo>
                  <a:pt x="449" y="37"/>
                </a:lnTo>
                <a:lnTo>
                  <a:pt x="458" y="40"/>
                </a:lnTo>
                <a:lnTo>
                  <a:pt x="461" y="44"/>
                </a:lnTo>
                <a:lnTo>
                  <a:pt x="462" y="53"/>
                </a:lnTo>
                <a:lnTo>
                  <a:pt x="469" y="59"/>
                </a:lnTo>
                <a:lnTo>
                  <a:pt x="473" y="61"/>
                </a:lnTo>
                <a:lnTo>
                  <a:pt x="486" y="59"/>
                </a:lnTo>
                <a:lnTo>
                  <a:pt x="494" y="64"/>
                </a:lnTo>
                <a:lnTo>
                  <a:pt x="497" y="64"/>
                </a:lnTo>
                <a:lnTo>
                  <a:pt x="502" y="61"/>
                </a:lnTo>
                <a:lnTo>
                  <a:pt x="514" y="58"/>
                </a:lnTo>
                <a:lnTo>
                  <a:pt x="526" y="61"/>
                </a:lnTo>
                <a:lnTo>
                  <a:pt x="533" y="57"/>
                </a:lnTo>
                <a:lnTo>
                  <a:pt x="535" y="51"/>
                </a:lnTo>
                <a:lnTo>
                  <a:pt x="554" y="50"/>
                </a:lnTo>
                <a:lnTo>
                  <a:pt x="556" y="58"/>
                </a:lnTo>
                <a:lnTo>
                  <a:pt x="563" y="65"/>
                </a:lnTo>
                <a:lnTo>
                  <a:pt x="560" y="85"/>
                </a:lnTo>
                <a:lnTo>
                  <a:pt x="562" y="90"/>
                </a:lnTo>
                <a:lnTo>
                  <a:pt x="570" y="104"/>
                </a:lnTo>
                <a:lnTo>
                  <a:pt x="572" y="105"/>
                </a:lnTo>
                <a:lnTo>
                  <a:pt x="573" y="113"/>
                </a:lnTo>
                <a:lnTo>
                  <a:pt x="575" y="120"/>
                </a:lnTo>
                <a:lnTo>
                  <a:pt x="577" y="132"/>
                </a:lnTo>
                <a:lnTo>
                  <a:pt x="577" y="137"/>
                </a:lnTo>
                <a:lnTo>
                  <a:pt x="575" y="143"/>
                </a:lnTo>
                <a:lnTo>
                  <a:pt x="591" y="149"/>
                </a:lnTo>
                <a:lnTo>
                  <a:pt x="591" y="145"/>
                </a:lnTo>
                <a:lnTo>
                  <a:pt x="608" y="141"/>
                </a:lnTo>
                <a:lnTo>
                  <a:pt x="617" y="137"/>
                </a:lnTo>
                <a:lnTo>
                  <a:pt x="622" y="142"/>
                </a:lnTo>
                <a:lnTo>
                  <a:pt x="626" y="136"/>
                </a:lnTo>
                <a:lnTo>
                  <a:pt x="633" y="137"/>
                </a:lnTo>
                <a:lnTo>
                  <a:pt x="637" y="134"/>
                </a:lnTo>
                <a:lnTo>
                  <a:pt x="640" y="133"/>
                </a:lnTo>
                <a:lnTo>
                  <a:pt x="649" y="133"/>
                </a:lnTo>
                <a:lnTo>
                  <a:pt x="667" y="142"/>
                </a:lnTo>
                <a:lnTo>
                  <a:pt x="668" y="146"/>
                </a:lnTo>
                <a:lnTo>
                  <a:pt x="666" y="150"/>
                </a:lnTo>
                <a:lnTo>
                  <a:pt x="668" y="156"/>
                </a:lnTo>
                <a:lnTo>
                  <a:pt x="672" y="159"/>
                </a:lnTo>
                <a:lnTo>
                  <a:pt x="671" y="163"/>
                </a:lnTo>
                <a:lnTo>
                  <a:pt x="673" y="172"/>
                </a:lnTo>
                <a:lnTo>
                  <a:pt x="672" y="185"/>
                </a:lnTo>
                <a:lnTo>
                  <a:pt x="669" y="188"/>
                </a:lnTo>
                <a:lnTo>
                  <a:pt x="672" y="191"/>
                </a:lnTo>
                <a:lnTo>
                  <a:pt x="673" y="200"/>
                </a:lnTo>
                <a:lnTo>
                  <a:pt x="680" y="203"/>
                </a:lnTo>
                <a:lnTo>
                  <a:pt x="682" y="206"/>
                </a:lnTo>
                <a:lnTo>
                  <a:pt x="670" y="212"/>
                </a:lnTo>
                <a:lnTo>
                  <a:pt x="663" y="213"/>
                </a:lnTo>
                <a:lnTo>
                  <a:pt x="655" y="220"/>
                </a:lnTo>
                <a:lnTo>
                  <a:pt x="655" y="223"/>
                </a:lnTo>
                <a:lnTo>
                  <a:pt x="659" y="226"/>
                </a:lnTo>
                <a:lnTo>
                  <a:pt x="669" y="233"/>
                </a:lnTo>
                <a:lnTo>
                  <a:pt x="675" y="233"/>
                </a:lnTo>
                <a:lnTo>
                  <a:pt x="676" y="237"/>
                </a:lnTo>
                <a:lnTo>
                  <a:pt x="680" y="241"/>
                </a:lnTo>
                <a:lnTo>
                  <a:pt x="694" y="225"/>
                </a:lnTo>
                <a:lnTo>
                  <a:pt x="703" y="231"/>
                </a:lnTo>
                <a:lnTo>
                  <a:pt x="706" y="228"/>
                </a:lnTo>
                <a:lnTo>
                  <a:pt x="705" y="223"/>
                </a:lnTo>
                <a:lnTo>
                  <a:pt x="711" y="208"/>
                </a:lnTo>
                <a:lnTo>
                  <a:pt x="715" y="203"/>
                </a:lnTo>
                <a:lnTo>
                  <a:pt x="715" y="199"/>
                </a:lnTo>
                <a:lnTo>
                  <a:pt x="719" y="198"/>
                </a:lnTo>
                <a:lnTo>
                  <a:pt x="729" y="191"/>
                </a:lnTo>
                <a:lnTo>
                  <a:pt x="732" y="186"/>
                </a:lnTo>
                <a:lnTo>
                  <a:pt x="735" y="187"/>
                </a:lnTo>
                <a:lnTo>
                  <a:pt x="738" y="185"/>
                </a:lnTo>
                <a:lnTo>
                  <a:pt x="741" y="177"/>
                </a:lnTo>
                <a:lnTo>
                  <a:pt x="747" y="178"/>
                </a:lnTo>
                <a:lnTo>
                  <a:pt x="750" y="181"/>
                </a:lnTo>
                <a:lnTo>
                  <a:pt x="759" y="181"/>
                </a:lnTo>
                <a:lnTo>
                  <a:pt x="760" y="184"/>
                </a:lnTo>
                <a:lnTo>
                  <a:pt x="764" y="185"/>
                </a:lnTo>
                <a:lnTo>
                  <a:pt x="767" y="192"/>
                </a:lnTo>
                <a:lnTo>
                  <a:pt x="774" y="190"/>
                </a:lnTo>
                <a:lnTo>
                  <a:pt x="789" y="201"/>
                </a:lnTo>
                <a:lnTo>
                  <a:pt x="793" y="208"/>
                </a:lnTo>
                <a:lnTo>
                  <a:pt x="794" y="219"/>
                </a:lnTo>
                <a:lnTo>
                  <a:pt x="793" y="220"/>
                </a:lnTo>
                <a:lnTo>
                  <a:pt x="798" y="223"/>
                </a:lnTo>
                <a:lnTo>
                  <a:pt x="804" y="220"/>
                </a:lnTo>
                <a:lnTo>
                  <a:pt x="819" y="219"/>
                </a:lnTo>
                <a:lnTo>
                  <a:pt x="823" y="216"/>
                </a:lnTo>
                <a:lnTo>
                  <a:pt x="821" y="212"/>
                </a:lnTo>
                <a:lnTo>
                  <a:pt x="823" y="212"/>
                </a:lnTo>
                <a:lnTo>
                  <a:pt x="824" y="200"/>
                </a:lnTo>
                <a:lnTo>
                  <a:pt x="836" y="178"/>
                </a:lnTo>
                <a:lnTo>
                  <a:pt x="839" y="177"/>
                </a:lnTo>
                <a:lnTo>
                  <a:pt x="853" y="183"/>
                </a:lnTo>
                <a:lnTo>
                  <a:pt x="857" y="183"/>
                </a:lnTo>
                <a:lnTo>
                  <a:pt x="865" y="185"/>
                </a:lnTo>
                <a:lnTo>
                  <a:pt x="867" y="184"/>
                </a:lnTo>
                <a:lnTo>
                  <a:pt x="869" y="185"/>
                </a:lnTo>
                <a:lnTo>
                  <a:pt x="870" y="193"/>
                </a:lnTo>
                <a:lnTo>
                  <a:pt x="881" y="194"/>
                </a:lnTo>
                <a:lnTo>
                  <a:pt x="887" y="196"/>
                </a:lnTo>
                <a:lnTo>
                  <a:pt x="893" y="190"/>
                </a:lnTo>
                <a:lnTo>
                  <a:pt x="898" y="190"/>
                </a:lnTo>
                <a:lnTo>
                  <a:pt x="912" y="196"/>
                </a:lnTo>
                <a:lnTo>
                  <a:pt x="917" y="208"/>
                </a:lnTo>
                <a:lnTo>
                  <a:pt x="917" y="214"/>
                </a:lnTo>
                <a:lnTo>
                  <a:pt x="926" y="214"/>
                </a:lnTo>
                <a:lnTo>
                  <a:pt x="930" y="224"/>
                </a:lnTo>
                <a:lnTo>
                  <a:pt x="931" y="227"/>
                </a:lnTo>
                <a:lnTo>
                  <a:pt x="934" y="228"/>
                </a:lnTo>
                <a:lnTo>
                  <a:pt x="935" y="228"/>
                </a:lnTo>
                <a:lnTo>
                  <a:pt x="934" y="233"/>
                </a:lnTo>
                <a:lnTo>
                  <a:pt x="943" y="248"/>
                </a:lnTo>
                <a:lnTo>
                  <a:pt x="952" y="252"/>
                </a:lnTo>
                <a:lnTo>
                  <a:pt x="955" y="259"/>
                </a:lnTo>
                <a:lnTo>
                  <a:pt x="963" y="264"/>
                </a:lnTo>
                <a:lnTo>
                  <a:pt x="965" y="272"/>
                </a:lnTo>
                <a:lnTo>
                  <a:pt x="973" y="282"/>
                </a:lnTo>
                <a:lnTo>
                  <a:pt x="975" y="290"/>
                </a:lnTo>
                <a:lnTo>
                  <a:pt x="975" y="296"/>
                </a:lnTo>
                <a:lnTo>
                  <a:pt x="960" y="305"/>
                </a:lnTo>
                <a:lnTo>
                  <a:pt x="955" y="307"/>
                </a:lnTo>
                <a:lnTo>
                  <a:pt x="945" y="305"/>
                </a:lnTo>
                <a:lnTo>
                  <a:pt x="944" y="308"/>
                </a:lnTo>
                <a:lnTo>
                  <a:pt x="947" y="319"/>
                </a:lnTo>
                <a:lnTo>
                  <a:pt x="947" y="328"/>
                </a:lnTo>
                <a:lnTo>
                  <a:pt x="935" y="333"/>
                </a:lnTo>
                <a:lnTo>
                  <a:pt x="929" y="333"/>
                </a:lnTo>
                <a:lnTo>
                  <a:pt x="936" y="343"/>
                </a:lnTo>
                <a:lnTo>
                  <a:pt x="934" y="344"/>
                </a:lnTo>
                <a:lnTo>
                  <a:pt x="937" y="348"/>
                </a:lnTo>
                <a:lnTo>
                  <a:pt x="937" y="350"/>
                </a:lnTo>
                <a:lnTo>
                  <a:pt x="925" y="358"/>
                </a:lnTo>
                <a:lnTo>
                  <a:pt x="916" y="361"/>
                </a:lnTo>
                <a:lnTo>
                  <a:pt x="905" y="377"/>
                </a:lnTo>
                <a:lnTo>
                  <a:pt x="893" y="381"/>
                </a:lnTo>
                <a:lnTo>
                  <a:pt x="886" y="375"/>
                </a:lnTo>
                <a:lnTo>
                  <a:pt x="885" y="372"/>
                </a:lnTo>
                <a:lnTo>
                  <a:pt x="878" y="368"/>
                </a:lnTo>
                <a:lnTo>
                  <a:pt x="875" y="367"/>
                </a:lnTo>
                <a:lnTo>
                  <a:pt x="870" y="369"/>
                </a:lnTo>
                <a:lnTo>
                  <a:pt x="868" y="373"/>
                </a:lnTo>
                <a:lnTo>
                  <a:pt x="870" y="380"/>
                </a:lnTo>
                <a:lnTo>
                  <a:pt x="867" y="383"/>
                </a:lnTo>
                <a:lnTo>
                  <a:pt x="861" y="384"/>
                </a:lnTo>
                <a:lnTo>
                  <a:pt x="861" y="388"/>
                </a:lnTo>
                <a:lnTo>
                  <a:pt x="855" y="396"/>
                </a:lnTo>
                <a:lnTo>
                  <a:pt x="852" y="394"/>
                </a:lnTo>
                <a:lnTo>
                  <a:pt x="849" y="395"/>
                </a:lnTo>
                <a:lnTo>
                  <a:pt x="842" y="392"/>
                </a:lnTo>
                <a:lnTo>
                  <a:pt x="840" y="388"/>
                </a:lnTo>
                <a:lnTo>
                  <a:pt x="838" y="390"/>
                </a:lnTo>
                <a:lnTo>
                  <a:pt x="840" y="397"/>
                </a:lnTo>
                <a:lnTo>
                  <a:pt x="838" y="397"/>
                </a:lnTo>
                <a:lnTo>
                  <a:pt x="835" y="393"/>
                </a:lnTo>
                <a:lnTo>
                  <a:pt x="831" y="393"/>
                </a:lnTo>
                <a:lnTo>
                  <a:pt x="823" y="398"/>
                </a:lnTo>
                <a:lnTo>
                  <a:pt x="827" y="406"/>
                </a:lnTo>
                <a:lnTo>
                  <a:pt x="818" y="409"/>
                </a:lnTo>
                <a:lnTo>
                  <a:pt x="810" y="405"/>
                </a:lnTo>
                <a:lnTo>
                  <a:pt x="812" y="412"/>
                </a:lnTo>
                <a:lnTo>
                  <a:pt x="804" y="411"/>
                </a:lnTo>
                <a:lnTo>
                  <a:pt x="801" y="414"/>
                </a:lnTo>
                <a:lnTo>
                  <a:pt x="804" y="416"/>
                </a:lnTo>
                <a:lnTo>
                  <a:pt x="807" y="419"/>
                </a:lnTo>
                <a:lnTo>
                  <a:pt x="808" y="424"/>
                </a:lnTo>
                <a:lnTo>
                  <a:pt x="806" y="430"/>
                </a:lnTo>
                <a:lnTo>
                  <a:pt x="801" y="431"/>
                </a:lnTo>
                <a:lnTo>
                  <a:pt x="800" y="423"/>
                </a:lnTo>
                <a:lnTo>
                  <a:pt x="799" y="421"/>
                </a:lnTo>
                <a:lnTo>
                  <a:pt x="794" y="420"/>
                </a:lnTo>
                <a:lnTo>
                  <a:pt x="793" y="421"/>
                </a:lnTo>
                <a:lnTo>
                  <a:pt x="789" y="423"/>
                </a:lnTo>
                <a:lnTo>
                  <a:pt x="784" y="430"/>
                </a:lnTo>
                <a:lnTo>
                  <a:pt x="782" y="437"/>
                </a:lnTo>
                <a:lnTo>
                  <a:pt x="780" y="439"/>
                </a:lnTo>
                <a:lnTo>
                  <a:pt x="780" y="443"/>
                </a:lnTo>
                <a:lnTo>
                  <a:pt x="784" y="444"/>
                </a:lnTo>
                <a:lnTo>
                  <a:pt x="788" y="447"/>
                </a:lnTo>
                <a:lnTo>
                  <a:pt x="791" y="460"/>
                </a:lnTo>
                <a:lnTo>
                  <a:pt x="788" y="465"/>
                </a:lnTo>
                <a:lnTo>
                  <a:pt x="794" y="469"/>
                </a:lnTo>
                <a:lnTo>
                  <a:pt x="805" y="463"/>
                </a:lnTo>
                <a:lnTo>
                  <a:pt x="808" y="465"/>
                </a:lnTo>
                <a:lnTo>
                  <a:pt x="810" y="469"/>
                </a:lnTo>
                <a:lnTo>
                  <a:pt x="816" y="473"/>
                </a:lnTo>
                <a:lnTo>
                  <a:pt x="817" y="476"/>
                </a:lnTo>
                <a:lnTo>
                  <a:pt x="812" y="484"/>
                </a:lnTo>
                <a:lnTo>
                  <a:pt x="813" y="487"/>
                </a:lnTo>
                <a:lnTo>
                  <a:pt x="822" y="487"/>
                </a:lnTo>
                <a:lnTo>
                  <a:pt x="823" y="490"/>
                </a:lnTo>
                <a:lnTo>
                  <a:pt x="825" y="497"/>
                </a:lnTo>
                <a:lnTo>
                  <a:pt x="824" y="503"/>
                </a:lnTo>
                <a:lnTo>
                  <a:pt x="830" y="508"/>
                </a:lnTo>
                <a:lnTo>
                  <a:pt x="831" y="518"/>
                </a:lnTo>
                <a:lnTo>
                  <a:pt x="836" y="519"/>
                </a:lnTo>
                <a:lnTo>
                  <a:pt x="840" y="516"/>
                </a:lnTo>
                <a:lnTo>
                  <a:pt x="841" y="513"/>
                </a:lnTo>
                <a:lnTo>
                  <a:pt x="847" y="505"/>
                </a:lnTo>
                <a:lnTo>
                  <a:pt x="851" y="504"/>
                </a:lnTo>
                <a:lnTo>
                  <a:pt x="853" y="504"/>
                </a:lnTo>
                <a:lnTo>
                  <a:pt x="859" y="508"/>
                </a:lnTo>
                <a:lnTo>
                  <a:pt x="866" y="506"/>
                </a:lnTo>
                <a:lnTo>
                  <a:pt x="874" y="511"/>
                </a:lnTo>
                <a:lnTo>
                  <a:pt x="882" y="510"/>
                </a:lnTo>
                <a:lnTo>
                  <a:pt x="885" y="512"/>
                </a:lnTo>
                <a:lnTo>
                  <a:pt x="889" y="511"/>
                </a:lnTo>
                <a:lnTo>
                  <a:pt x="891" y="514"/>
                </a:lnTo>
                <a:lnTo>
                  <a:pt x="891" y="521"/>
                </a:lnTo>
                <a:lnTo>
                  <a:pt x="894" y="527"/>
                </a:lnTo>
                <a:lnTo>
                  <a:pt x="892" y="530"/>
                </a:lnTo>
                <a:lnTo>
                  <a:pt x="892" y="537"/>
                </a:lnTo>
                <a:lnTo>
                  <a:pt x="887" y="541"/>
                </a:lnTo>
                <a:lnTo>
                  <a:pt x="887" y="544"/>
                </a:lnTo>
                <a:lnTo>
                  <a:pt x="896" y="554"/>
                </a:lnTo>
                <a:lnTo>
                  <a:pt x="901" y="570"/>
                </a:lnTo>
                <a:lnTo>
                  <a:pt x="910" y="582"/>
                </a:lnTo>
                <a:lnTo>
                  <a:pt x="914" y="582"/>
                </a:lnTo>
                <a:lnTo>
                  <a:pt x="916" y="578"/>
                </a:lnTo>
                <a:lnTo>
                  <a:pt x="919" y="576"/>
                </a:lnTo>
                <a:lnTo>
                  <a:pt x="923" y="578"/>
                </a:lnTo>
                <a:lnTo>
                  <a:pt x="933" y="578"/>
                </a:lnTo>
                <a:lnTo>
                  <a:pt x="937" y="582"/>
                </a:lnTo>
                <a:lnTo>
                  <a:pt x="937" y="588"/>
                </a:lnTo>
                <a:lnTo>
                  <a:pt x="941" y="592"/>
                </a:lnTo>
                <a:lnTo>
                  <a:pt x="944" y="602"/>
                </a:lnTo>
                <a:lnTo>
                  <a:pt x="954" y="613"/>
                </a:lnTo>
                <a:lnTo>
                  <a:pt x="953" y="615"/>
                </a:lnTo>
                <a:lnTo>
                  <a:pt x="955" y="620"/>
                </a:lnTo>
                <a:lnTo>
                  <a:pt x="954" y="623"/>
                </a:lnTo>
                <a:lnTo>
                  <a:pt x="962" y="635"/>
                </a:lnTo>
                <a:lnTo>
                  <a:pt x="962" y="641"/>
                </a:lnTo>
                <a:lnTo>
                  <a:pt x="968" y="644"/>
                </a:lnTo>
                <a:lnTo>
                  <a:pt x="968" y="650"/>
                </a:lnTo>
                <a:lnTo>
                  <a:pt x="970" y="651"/>
                </a:lnTo>
                <a:lnTo>
                  <a:pt x="972" y="654"/>
                </a:lnTo>
                <a:lnTo>
                  <a:pt x="977" y="654"/>
                </a:lnTo>
                <a:lnTo>
                  <a:pt x="979" y="656"/>
                </a:lnTo>
                <a:lnTo>
                  <a:pt x="980" y="664"/>
                </a:lnTo>
                <a:lnTo>
                  <a:pt x="984" y="666"/>
                </a:lnTo>
                <a:lnTo>
                  <a:pt x="983" y="670"/>
                </a:lnTo>
                <a:lnTo>
                  <a:pt x="989" y="680"/>
                </a:lnTo>
                <a:lnTo>
                  <a:pt x="992" y="682"/>
                </a:lnTo>
                <a:lnTo>
                  <a:pt x="999" y="682"/>
                </a:lnTo>
                <a:lnTo>
                  <a:pt x="1000" y="687"/>
                </a:lnTo>
                <a:lnTo>
                  <a:pt x="1005" y="694"/>
                </a:lnTo>
                <a:lnTo>
                  <a:pt x="1007" y="700"/>
                </a:lnTo>
                <a:lnTo>
                  <a:pt x="1011" y="705"/>
                </a:lnTo>
                <a:lnTo>
                  <a:pt x="1008" y="710"/>
                </a:lnTo>
                <a:lnTo>
                  <a:pt x="1011" y="711"/>
                </a:lnTo>
                <a:lnTo>
                  <a:pt x="1012" y="718"/>
                </a:lnTo>
                <a:lnTo>
                  <a:pt x="1011" y="722"/>
                </a:lnTo>
                <a:lnTo>
                  <a:pt x="1008" y="723"/>
                </a:lnTo>
                <a:lnTo>
                  <a:pt x="1008" y="727"/>
                </a:lnTo>
                <a:lnTo>
                  <a:pt x="1006" y="731"/>
                </a:lnTo>
                <a:lnTo>
                  <a:pt x="1008" y="739"/>
                </a:lnTo>
                <a:lnTo>
                  <a:pt x="1007" y="743"/>
                </a:lnTo>
                <a:lnTo>
                  <a:pt x="1009" y="744"/>
                </a:lnTo>
                <a:lnTo>
                  <a:pt x="1011" y="749"/>
                </a:lnTo>
                <a:lnTo>
                  <a:pt x="1006" y="756"/>
                </a:lnTo>
                <a:lnTo>
                  <a:pt x="1006" y="759"/>
                </a:lnTo>
                <a:lnTo>
                  <a:pt x="1007" y="767"/>
                </a:lnTo>
                <a:lnTo>
                  <a:pt x="1017" y="774"/>
                </a:lnTo>
                <a:lnTo>
                  <a:pt x="1018" y="778"/>
                </a:lnTo>
                <a:lnTo>
                  <a:pt x="1022" y="781"/>
                </a:lnTo>
                <a:lnTo>
                  <a:pt x="1019" y="786"/>
                </a:lnTo>
                <a:lnTo>
                  <a:pt x="1020" y="789"/>
                </a:lnTo>
                <a:lnTo>
                  <a:pt x="1018" y="792"/>
                </a:lnTo>
                <a:lnTo>
                  <a:pt x="1013" y="795"/>
                </a:lnTo>
                <a:lnTo>
                  <a:pt x="1011" y="794"/>
                </a:lnTo>
                <a:lnTo>
                  <a:pt x="1009" y="796"/>
                </a:lnTo>
                <a:lnTo>
                  <a:pt x="990" y="781"/>
                </a:lnTo>
                <a:lnTo>
                  <a:pt x="987" y="783"/>
                </a:lnTo>
                <a:lnTo>
                  <a:pt x="984" y="782"/>
                </a:lnTo>
                <a:lnTo>
                  <a:pt x="981" y="777"/>
                </a:lnTo>
                <a:lnTo>
                  <a:pt x="978" y="778"/>
                </a:lnTo>
                <a:lnTo>
                  <a:pt x="977" y="768"/>
                </a:lnTo>
                <a:lnTo>
                  <a:pt x="967" y="762"/>
                </a:lnTo>
                <a:lnTo>
                  <a:pt x="965" y="763"/>
                </a:lnTo>
                <a:lnTo>
                  <a:pt x="961" y="759"/>
                </a:lnTo>
                <a:lnTo>
                  <a:pt x="959" y="760"/>
                </a:lnTo>
                <a:lnTo>
                  <a:pt x="954" y="759"/>
                </a:lnTo>
                <a:lnTo>
                  <a:pt x="947" y="762"/>
                </a:lnTo>
                <a:lnTo>
                  <a:pt x="944" y="785"/>
                </a:lnTo>
                <a:lnTo>
                  <a:pt x="940" y="789"/>
                </a:lnTo>
                <a:lnTo>
                  <a:pt x="932" y="792"/>
                </a:lnTo>
                <a:lnTo>
                  <a:pt x="930" y="794"/>
                </a:lnTo>
                <a:lnTo>
                  <a:pt x="927" y="794"/>
                </a:lnTo>
                <a:lnTo>
                  <a:pt x="924" y="799"/>
                </a:lnTo>
                <a:lnTo>
                  <a:pt x="924" y="798"/>
                </a:lnTo>
                <a:lnTo>
                  <a:pt x="914" y="797"/>
                </a:lnTo>
                <a:lnTo>
                  <a:pt x="914" y="794"/>
                </a:lnTo>
                <a:lnTo>
                  <a:pt x="913" y="794"/>
                </a:lnTo>
                <a:lnTo>
                  <a:pt x="912" y="797"/>
                </a:lnTo>
                <a:lnTo>
                  <a:pt x="904" y="799"/>
                </a:lnTo>
                <a:lnTo>
                  <a:pt x="909" y="801"/>
                </a:lnTo>
                <a:lnTo>
                  <a:pt x="908" y="805"/>
                </a:lnTo>
                <a:lnTo>
                  <a:pt x="904" y="806"/>
                </a:lnTo>
                <a:lnTo>
                  <a:pt x="900" y="801"/>
                </a:lnTo>
                <a:lnTo>
                  <a:pt x="897" y="803"/>
                </a:lnTo>
                <a:lnTo>
                  <a:pt x="895" y="803"/>
                </a:lnTo>
                <a:lnTo>
                  <a:pt x="894" y="806"/>
                </a:lnTo>
                <a:lnTo>
                  <a:pt x="891" y="806"/>
                </a:lnTo>
                <a:lnTo>
                  <a:pt x="892" y="809"/>
                </a:lnTo>
                <a:lnTo>
                  <a:pt x="888" y="808"/>
                </a:lnTo>
                <a:lnTo>
                  <a:pt x="887" y="806"/>
                </a:lnTo>
                <a:lnTo>
                  <a:pt x="882" y="805"/>
                </a:lnTo>
                <a:lnTo>
                  <a:pt x="881" y="809"/>
                </a:lnTo>
                <a:lnTo>
                  <a:pt x="866" y="823"/>
                </a:lnTo>
                <a:lnTo>
                  <a:pt x="854" y="820"/>
                </a:lnTo>
                <a:lnTo>
                  <a:pt x="850" y="821"/>
                </a:lnTo>
                <a:lnTo>
                  <a:pt x="850" y="824"/>
                </a:lnTo>
                <a:lnTo>
                  <a:pt x="843" y="827"/>
                </a:lnTo>
                <a:lnTo>
                  <a:pt x="839" y="832"/>
                </a:lnTo>
                <a:lnTo>
                  <a:pt x="840" y="838"/>
                </a:lnTo>
                <a:lnTo>
                  <a:pt x="842" y="838"/>
                </a:lnTo>
                <a:lnTo>
                  <a:pt x="844" y="842"/>
                </a:lnTo>
                <a:lnTo>
                  <a:pt x="851" y="847"/>
                </a:lnTo>
                <a:lnTo>
                  <a:pt x="843" y="850"/>
                </a:lnTo>
                <a:lnTo>
                  <a:pt x="841" y="853"/>
                </a:lnTo>
                <a:lnTo>
                  <a:pt x="836" y="853"/>
                </a:lnTo>
                <a:lnTo>
                  <a:pt x="832" y="857"/>
                </a:lnTo>
                <a:lnTo>
                  <a:pt x="828" y="853"/>
                </a:lnTo>
                <a:lnTo>
                  <a:pt x="826" y="854"/>
                </a:lnTo>
                <a:lnTo>
                  <a:pt x="821" y="855"/>
                </a:lnTo>
                <a:lnTo>
                  <a:pt x="821" y="860"/>
                </a:lnTo>
                <a:lnTo>
                  <a:pt x="819" y="862"/>
                </a:lnTo>
                <a:lnTo>
                  <a:pt x="818" y="861"/>
                </a:lnTo>
                <a:lnTo>
                  <a:pt x="819" y="865"/>
                </a:lnTo>
                <a:lnTo>
                  <a:pt x="824" y="869"/>
                </a:lnTo>
                <a:lnTo>
                  <a:pt x="826" y="874"/>
                </a:lnTo>
                <a:lnTo>
                  <a:pt x="828" y="876"/>
                </a:lnTo>
                <a:lnTo>
                  <a:pt x="828" y="886"/>
                </a:lnTo>
                <a:lnTo>
                  <a:pt x="808" y="879"/>
                </a:lnTo>
                <a:lnTo>
                  <a:pt x="806" y="875"/>
                </a:lnTo>
                <a:lnTo>
                  <a:pt x="801" y="873"/>
                </a:lnTo>
                <a:lnTo>
                  <a:pt x="799" y="873"/>
                </a:lnTo>
                <a:lnTo>
                  <a:pt x="793" y="870"/>
                </a:lnTo>
                <a:lnTo>
                  <a:pt x="794" y="872"/>
                </a:lnTo>
                <a:lnTo>
                  <a:pt x="793" y="874"/>
                </a:lnTo>
                <a:lnTo>
                  <a:pt x="793" y="876"/>
                </a:lnTo>
                <a:lnTo>
                  <a:pt x="787" y="873"/>
                </a:lnTo>
                <a:lnTo>
                  <a:pt x="786" y="875"/>
                </a:lnTo>
                <a:lnTo>
                  <a:pt x="784" y="875"/>
                </a:lnTo>
                <a:lnTo>
                  <a:pt x="780" y="875"/>
                </a:lnTo>
                <a:lnTo>
                  <a:pt x="768" y="877"/>
                </a:lnTo>
                <a:lnTo>
                  <a:pt x="769" y="872"/>
                </a:lnTo>
                <a:lnTo>
                  <a:pt x="767" y="870"/>
                </a:lnTo>
                <a:lnTo>
                  <a:pt x="772" y="865"/>
                </a:lnTo>
                <a:lnTo>
                  <a:pt x="771" y="864"/>
                </a:lnTo>
                <a:lnTo>
                  <a:pt x="766" y="863"/>
                </a:lnTo>
                <a:lnTo>
                  <a:pt x="766" y="862"/>
                </a:lnTo>
                <a:lnTo>
                  <a:pt x="764" y="863"/>
                </a:lnTo>
                <a:lnTo>
                  <a:pt x="765" y="865"/>
                </a:lnTo>
                <a:lnTo>
                  <a:pt x="763" y="868"/>
                </a:lnTo>
                <a:lnTo>
                  <a:pt x="764" y="871"/>
                </a:lnTo>
                <a:lnTo>
                  <a:pt x="755" y="875"/>
                </a:lnTo>
                <a:lnTo>
                  <a:pt x="750" y="871"/>
                </a:lnTo>
                <a:lnTo>
                  <a:pt x="747" y="873"/>
                </a:lnTo>
                <a:lnTo>
                  <a:pt x="742" y="872"/>
                </a:lnTo>
                <a:lnTo>
                  <a:pt x="739" y="875"/>
                </a:lnTo>
                <a:lnTo>
                  <a:pt x="733" y="874"/>
                </a:lnTo>
                <a:lnTo>
                  <a:pt x="731" y="877"/>
                </a:lnTo>
                <a:lnTo>
                  <a:pt x="728" y="872"/>
                </a:lnTo>
                <a:lnTo>
                  <a:pt x="726" y="868"/>
                </a:lnTo>
                <a:lnTo>
                  <a:pt x="728" y="866"/>
                </a:lnTo>
                <a:lnTo>
                  <a:pt x="726" y="866"/>
                </a:lnTo>
                <a:lnTo>
                  <a:pt x="722" y="862"/>
                </a:lnTo>
                <a:lnTo>
                  <a:pt x="718" y="852"/>
                </a:lnTo>
                <a:lnTo>
                  <a:pt x="716" y="852"/>
                </a:lnTo>
                <a:lnTo>
                  <a:pt x="714" y="850"/>
                </a:lnTo>
                <a:lnTo>
                  <a:pt x="711" y="852"/>
                </a:lnTo>
                <a:lnTo>
                  <a:pt x="710" y="849"/>
                </a:lnTo>
                <a:lnTo>
                  <a:pt x="707" y="850"/>
                </a:lnTo>
                <a:lnTo>
                  <a:pt x="706" y="850"/>
                </a:lnTo>
                <a:lnTo>
                  <a:pt x="700" y="840"/>
                </a:lnTo>
                <a:lnTo>
                  <a:pt x="697" y="842"/>
                </a:lnTo>
                <a:lnTo>
                  <a:pt x="697" y="846"/>
                </a:lnTo>
                <a:lnTo>
                  <a:pt x="693" y="844"/>
                </a:lnTo>
                <a:lnTo>
                  <a:pt x="686" y="838"/>
                </a:lnTo>
                <a:lnTo>
                  <a:pt x="683" y="827"/>
                </a:lnTo>
                <a:lnTo>
                  <a:pt x="676" y="819"/>
                </a:lnTo>
                <a:lnTo>
                  <a:pt x="669" y="820"/>
                </a:lnTo>
                <a:lnTo>
                  <a:pt x="667" y="818"/>
                </a:lnTo>
                <a:lnTo>
                  <a:pt x="663" y="818"/>
                </a:lnTo>
                <a:lnTo>
                  <a:pt x="662" y="815"/>
                </a:lnTo>
                <a:lnTo>
                  <a:pt x="654" y="814"/>
                </a:lnTo>
                <a:lnTo>
                  <a:pt x="651" y="814"/>
                </a:lnTo>
                <a:lnTo>
                  <a:pt x="649" y="811"/>
                </a:lnTo>
                <a:lnTo>
                  <a:pt x="650" y="803"/>
                </a:lnTo>
                <a:lnTo>
                  <a:pt x="646" y="785"/>
                </a:lnTo>
                <a:lnTo>
                  <a:pt x="640" y="783"/>
                </a:lnTo>
                <a:lnTo>
                  <a:pt x="608" y="779"/>
                </a:lnTo>
                <a:lnTo>
                  <a:pt x="611" y="755"/>
                </a:lnTo>
                <a:lnTo>
                  <a:pt x="612" y="744"/>
                </a:lnTo>
                <a:lnTo>
                  <a:pt x="598" y="740"/>
                </a:lnTo>
                <a:lnTo>
                  <a:pt x="600" y="728"/>
                </a:lnTo>
                <a:lnTo>
                  <a:pt x="580" y="726"/>
                </a:lnTo>
                <a:lnTo>
                  <a:pt x="575" y="722"/>
                </a:lnTo>
                <a:lnTo>
                  <a:pt x="571" y="722"/>
                </a:lnTo>
                <a:lnTo>
                  <a:pt x="570" y="718"/>
                </a:lnTo>
                <a:lnTo>
                  <a:pt x="565" y="721"/>
                </a:lnTo>
                <a:lnTo>
                  <a:pt x="553" y="709"/>
                </a:lnTo>
                <a:lnTo>
                  <a:pt x="549" y="707"/>
                </a:lnTo>
                <a:lnTo>
                  <a:pt x="548" y="713"/>
                </a:lnTo>
                <a:lnTo>
                  <a:pt x="547" y="715"/>
                </a:lnTo>
                <a:lnTo>
                  <a:pt x="527" y="713"/>
                </a:lnTo>
                <a:lnTo>
                  <a:pt x="524" y="731"/>
                </a:lnTo>
                <a:lnTo>
                  <a:pt x="512" y="729"/>
                </a:lnTo>
                <a:lnTo>
                  <a:pt x="500" y="727"/>
                </a:lnTo>
                <a:lnTo>
                  <a:pt x="499" y="736"/>
                </a:lnTo>
                <a:lnTo>
                  <a:pt x="489" y="739"/>
                </a:lnTo>
                <a:lnTo>
                  <a:pt x="489" y="743"/>
                </a:lnTo>
                <a:lnTo>
                  <a:pt x="485" y="744"/>
                </a:lnTo>
                <a:lnTo>
                  <a:pt x="485" y="740"/>
                </a:lnTo>
                <a:lnTo>
                  <a:pt x="473" y="738"/>
                </a:lnTo>
                <a:lnTo>
                  <a:pt x="471" y="738"/>
                </a:lnTo>
                <a:lnTo>
                  <a:pt x="471" y="735"/>
                </a:lnTo>
                <a:lnTo>
                  <a:pt x="465" y="731"/>
                </a:lnTo>
                <a:lnTo>
                  <a:pt x="464" y="727"/>
                </a:lnTo>
                <a:lnTo>
                  <a:pt x="466" y="718"/>
                </a:lnTo>
                <a:lnTo>
                  <a:pt x="471" y="710"/>
                </a:lnTo>
                <a:lnTo>
                  <a:pt x="465" y="707"/>
                </a:lnTo>
                <a:lnTo>
                  <a:pt x="467" y="704"/>
                </a:lnTo>
                <a:lnTo>
                  <a:pt x="467" y="700"/>
                </a:lnTo>
                <a:lnTo>
                  <a:pt x="457" y="698"/>
                </a:lnTo>
                <a:lnTo>
                  <a:pt x="454" y="694"/>
                </a:lnTo>
                <a:lnTo>
                  <a:pt x="449" y="691"/>
                </a:lnTo>
                <a:lnTo>
                  <a:pt x="445" y="693"/>
                </a:lnTo>
                <a:lnTo>
                  <a:pt x="441" y="699"/>
                </a:lnTo>
                <a:lnTo>
                  <a:pt x="433" y="697"/>
                </a:lnTo>
                <a:lnTo>
                  <a:pt x="431" y="701"/>
                </a:lnTo>
                <a:lnTo>
                  <a:pt x="425" y="700"/>
                </a:lnTo>
                <a:lnTo>
                  <a:pt x="426" y="702"/>
                </a:lnTo>
                <a:lnTo>
                  <a:pt x="421" y="704"/>
                </a:lnTo>
                <a:lnTo>
                  <a:pt x="420" y="711"/>
                </a:lnTo>
                <a:lnTo>
                  <a:pt x="423" y="712"/>
                </a:lnTo>
                <a:lnTo>
                  <a:pt x="419" y="723"/>
                </a:lnTo>
                <a:lnTo>
                  <a:pt x="418" y="725"/>
                </a:lnTo>
                <a:lnTo>
                  <a:pt x="415" y="725"/>
                </a:lnTo>
                <a:lnTo>
                  <a:pt x="414" y="727"/>
                </a:lnTo>
                <a:lnTo>
                  <a:pt x="412" y="724"/>
                </a:lnTo>
                <a:lnTo>
                  <a:pt x="408" y="732"/>
                </a:lnTo>
                <a:lnTo>
                  <a:pt x="404" y="727"/>
                </a:lnTo>
                <a:lnTo>
                  <a:pt x="400" y="726"/>
                </a:lnTo>
                <a:lnTo>
                  <a:pt x="397" y="728"/>
                </a:lnTo>
                <a:lnTo>
                  <a:pt x="397" y="725"/>
                </a:lnTo>
                <a:lnTo>
                  <a:pt x="394" y="724"/>
                </a:lnTo>
                <a:lnTo>
                  <a:pt x="392" y="726"/>
                </a:lnTo>
                <a:lnTo>
                  <a:pt x="389" y="726"/>
                </a:lnTo>
                <a:lnTo>
                  <a:pt x="385" y="731"/>
                </a:lnTo>
                <a:lnTo>
                  <a:pt x="384" y="732"/>
                </a:lnTo>
                <a:lnTo>
                  <a:pt x="383" y="736"/>
                </a:lnTo>
                <a:lnTo>
                  <a:pt x="379" y="738"/>
                </a:lnTo>
                <a:lnTo>
                  <a:pt x="377" y="735"/>
                </a:lnTo>
                <a:lnTo>
                  <a:pt x="374" y="735"/>
                </a:lnTo>
                <a:lnTo>
                  <a:pt x="372" y="737"/>
                </a:lnTo>
                <a:lnTo>
                  <a:pt x="370" y="735"/>
                </a:lnTo>
                <a:lnTo>
                  <a:pt x="370" y="733"/>
                </a:lnTo>
                <a:lnTo>
                  <a:pt x="365" y="731"/>
                </a:lnTo>
                <a:lnTo>
                  <a:pt x="365" y="728"/>
                </a:lnTo>
                <a:lnTo>
                  <a:pt x="355" y="723"/>
                </a:lnTo>
                <a:lnTo>
                  <a:pt x="355" y="720"/>
                </a:lnTo>
                <a:lnTo>
                  <a:pt x="353" y="718"/>
                </a:lnTo>
                <a:lnTo>
                  <a:pt x="351" y="726"/>
                </a:lnTo>
                <a:lnTo>
                  <a:pt x="347" y="724"/>
                </a:lnTo>
                <a:lnTo>
                  <a:pt x="346" y="725"/>
                </a:lnTo>
                <a:lnTo>
                  <a:pt x="342" y="722"/>
                </a:lnTo>
                <a:lnTo>
                  <a:pt x="338" y="722"/>
                </a:lnTo>
                <a:lnTo>
                  <a:pt x="337" y="721"/>
                </a:lnTo>
                <a:lnTo>
                  <a:pt x="339" y="722"/>
                </a:lnTo>
                <a:lnTo>
                  <a:pt x="339" y="720"/>
                </a:lnTo>
                <a:lnTo>
                  <a:pt x="337" y="720"/>
                </a:lnTo>
                <a:lnTo>
                  <a:pt x="336" y="721"/>
                </a:lnTo>
                <a:lnTo>
                  <a:pt x="331" y="718"/>
                </a:lnTo>
                <a:lnTo>
                  <a:pt x="330" y="718"/>
                </a:lnTo>
                <a:lnTo>
                  <a:pt x="330" y="720"/>
                </a:lnTo>
                <a:lnTo>
                  <a:pt x="326" y="720"/>
                </a:lnTo>
                <a:lnTo>
                  <a:pt x="325" y="718"/>
                </a:lnTo>
                <a:lnTo>
                  <a:pt x="321" y="718"/>
                </a:lnTo>
                <a:lnTo>
                  <a:pt x="320" y="717"/>
                </a:lnTo>
                <a:lnTo>
                  <a:pt x="318" y="718"/>
                </a:lnTo>
                <a:lnTo>
                  <a:pt x="318" y="715"/>
                </a:lnTo>
                <a:lnTo>
                  <a:pt x="316" y="716"/>
                </a:lnTo>
                <a:lnTo>
                  <a:pt x="317" y="721"/>
                </a:lnTo>
                <a:lnTo>
                  <a:pt x="319" y="721"/>
                </a:lnTo>
                <a:lnTo>
                  <a:pt x="318" y="722"/>
                </a:lnTo>
                <a:lnTo>
                  <a:pt x="315" y="722"/>
                </a:lnTo>
                <a:lnTo>
                  <a:pt x="313" y="718"/>
                </a:lnTo>
                <a:lnTo>
                  <a:pt x="311" y="719"/>
                </a:lnTo>
                <a:lnTo>
                  <a:pt x="311" y="721"/>
                </a:lnTo>
                <a:lnTo>
                  <a:pt x="309" y="721"/>
                </a:lnTo>
                <a:lnTo>
                  <a:pt x="307" y="720"/>
                </a:lnTo>
                <a:lnTo>
                  <a:pt x="308" y="717"/>
                </a:lnTo>
                <a:lnTo>
                  <a:pt x="305" y="717"/>
                </a:lnTo>
                <a:lnTo>
                  <a:pt x="307" y="705"/>
                </a:lnTo>
                <a:lnTo>
                  <a:pt x="298" y="701"/>
                </a:lnTo>
                <a:lnTo>
                  <a:pt x="296" y="701"/>
                </a:lnTo>
                <a:lnTo>
                  <a:pt x="295" y="705"/>
                </a:lnTo>
                <a:lnTo>
                  <a:pt x="298" y="709"/>
                </a:lnTo>
                <a:lnTo>
                  <a:pt x="293" y="710"/>
                </a:lnTo>
                <a:lnTo>
                  <a:pt x="292" y="709"/>
                </a:lnTo>
                <a:lnTo>
                  <a:pt x="289" y="711"/>
                </a:lnTo>
                <a:lnTo>
                  <a:pt x="289" y="714"/>
                </a:lnTo>
                <a:lnTo>
                  <a:pt x="284" y="717"/>
                </a:lnTo>
                <a:lnTo>
                  <a:pt x="282" y="714"/>
                </a:lnTo>
                <a:lnTo>
                  <a:pt x="281" y="710"/>
                </a:lnTo>
                <a:lnTo>
                  <a:pt x="280" y="712"/>
                </a:lnTo>
                <a:lnTo>
                  <a:pt x="278" y="709"/>
                </a:lnTo>
                <a:lnTo>
                  <a:pt x="274" y="709"/>
                </a:lnTo>
                <a:lnTo>
                  <a:pt x="263" y="713"/>
                </a:lnTo>
                <a:lnTo>
                  <a:pt x="262" y="714"/>
                </a:lnTo>
                <a:lnTo>
                  <a:pt x="259" y="723"/>
                </a:lnTo>
                <a:lnTo>
                  <a:pt x="259" y="726"/>
                </a:lnTo>
                <a:lnTo>
                  <a:pt x="261" y="726"/>
                </a:lnTo>
                <a:lnTo>
                  <a:pt x="262" y="732"/>
                </a:lnTo>
                <a:lnTo>
                  <a:pt x="260" y="734"/>
                </a:lnTo>
                <a:lnTo>
                  <a:pt x="256" y="730"/>
                </a:lnTo>
                <a:lnTo>
                  <a:pt x="254" y="733"/>
                </a:lnTo>
                <a:lnTo>
                  <a:pt x="249" y="735"/>
                </a:lnTo>
                <a:lnTo>
                  <a:pt x="249" y="737"/>
                </a:lnTo>
                <a:lnTo>
                  <a:pt x="247" y="736"/>
                </a:lnTo>
                <a:lnTo>
                  <a:pt x="236" y="734"/>
                </a:lnTo>
                <a:lnTo>
                  <a:pt x="236" y="738"/>
                </a:lnTo>
                <a:lnTo>
                  <a:pt x="239" y="739"/>
                </a:lnTo>
                <a:lnTo>
                  <a:pt x="236" y="740"/>
                </a:lnTo>
                <a:lnTo>
                  <a:pt x="232" y="738"/>
                </a:lnTo>
                <a:lnTo>
                  <a:pt x="231" y="740"/>
                </a:lnTo>
                <a:lnTo>
                  <a:pt x="227" y="743"/>
                </a:lnTo>
                <a:lnTo>
                  <a:pt x="225" y="743"/>
                </a:lnTo>
                <a:lnTo>
                  <a:pt x="220" y="748"/>
                </a:lnTo>
                <a:lnTo>
                  <a:pt x="208" y="751"/>
                </a:lnTo>
                <a:lnTo>
                  <a:pt x="199" y="733"/>
                </a:lnTo>
                <a:lnTo>
                  <a:pt x="198" y="727"/>
                </a:lnTo>
                <a:lnTo>
                  <a:pt x="209" y="718"/>
                </a:lnTo>
                <a:lnTo>
                  <a:pt x="203" y="716"/>
                </a:lnTo>
                <a:lnTo>
                  <a:pt x="204" y="715"/>
                </a:lnTo>
                <a:lnTo>
                  <a:pt x="203" y="713"/>
                </a:lnTo>
                <a:lnTo>
                  <a:pt x="201" y="715"/>
                </a:lnTo>
                <a:lnTo>
                  <a:pt x="194" y="712"/>
                </a:lnTo>
                <a:lnTo>
                  <a:pt x="184" y="702"/>
                </a:lnTo>
                <a:lnTo>
                  <a:pt x="186" y="699"/>
                </a:lnTo>
                <a:lnTo>
                  <a:pt x="183" y="700"/>
                </a:lnTo>
                <a:lnTo>
                  <a:pt x="179" y="696"/>
                </a:lnTo>
                <a:lnTo>
                  <a:pt x="180" y="699"/>
                </a:lnTo>
                <a:lnTo>
                  <a:pt x="178" y="703"/>
                </a:lnTo>
                <a:lnTo>
                  <a:pt x="171" y="699"/>
                </a:lnTo>
                <a:lnTo>
                  <a:pt x="169" y="696"/>
                </a:lnTo>
                <a:lnTo>
                  <a:pt x="163" y="689"/>
                </a:lnTo>
                <a:lnTo>
                  <a:pt x="153" y="690"/>
                </a:lnTo>
                <a:lnTo>
                  <a:pt x="141" y="687"/>
                </a:lnTo>
                <a:lnTo>
                  <a:pt x="141" y="686"/>
                </a:lnTo>
                <a:lnTo>
                  <a:pt x="149" y="683"/>
                </a:lnTo>
                <a:lnTo>
                  <a:pt x="161" y="676"/>
                </a:lnTo>
                <a:lnTo>
                  <a:pt x="161" y="674"/>
                </a:lnTo>
                <a:lnTo>
                  <a:pt x="153" y="669"/>
                </a:lnTo>
                <a:lnTo>
                  <a:pt x="149" y="667"/>
                </a:lnTo>
                <a:lnTo>
                  <a:pt x="150" y="663"/>
                </a:lnTo>
                <a:lnTo>
                  <a:pt x="152" y="664"/>
                </a:lnTo>
                <a:lnTo>
                  <a:pt x="153" y="665"/>
                </a:lnTo>
                <a:lnTo>
                  <a:pt x="156" y="665"/>
                </a:lnTo>
                <a:lnTo>
                  <a:pt x="156" y="661"/>
                </a:lnTo>
                <a:lnTo>
                  <a:pt x="158" y="658"/>
                </a:lnTo>
                <a:lnTo>
                  <a:pt x="160" y="661"/>
                </a:lnTo>
                <a:lnTo>
                  <a:pt x="161" y="656"/>
                </a:lnTo>
                <a:lnTo>
                  <a:pt x="166" y="658"/>
                </a:lnTo>
                <a:lnTo>
                  <a:pt x="168" y="652"/>
                </a:lnTo>
                <a:lnTo>
                  <a:pt x="172" y="651"/>
                </a:lnTo>
                <a:lnTo>
                  <a:pt x="173" y="648"/>
                </a:lnTo>
                <a:lnTo>
                  <a:pt x="175" y="649"/>
                </a:lnTo>
                <a:lnTo>
                  <a:pt x="175" y="645"/>
                </a:lnTo>
                <a:lnTo>
                  <a:pt x="178" y="644"/>
                </a:lnTo>
                <a:lnTo>
                  <a:pt x="176" y="642"/>
                </a:lnTo>
                <a:lnTo>
                  <a:pt x="175" y="640"/>
                </a:lnTo>
                <a:lnTo>
                  <a:pt x="177" y="637"/>
                </a:lnTo>
                <a:lnTo>
                  <a:pt x="179" y="639"/>
                </a:lnTo>
                <a:lnTo>
                  <a:pt x="182" y="634"/>
                </a:lnTo>
                <a:lnTo>
                  <a:pt x="182" y="628"/>
                </a:lnTo>
                <a:lnTo>
                  <a:pt x="188" y="622"/>
                </a:lnTo>
                <a:lnTo>
                  <a:pt x="181" y="624"/>
                </a:lnTo>
                <a:lnTo>
                  <a:pt x="184" y="621"/>
                </a:lnTo>
                <a:lnTo>
                  <a:pt x="182" y="619"/>
                </a:lnTo>
                <a:lnTo>
                  <a:pt x="183" y="616"/>
                </a:lnTo>
                <a:lnTo>
                  <a:pt x="180" y="617"/>
                </a:lnTo>
                <a:lnTo>
                  <a:pt x="182" y="610"/>
                </a:lnTo>
                <a:lnTo>
                  <a:pt x="175" y="606"/>
                </a:lnTo>
                <a:lnTo>
                  <a:pt x="174" y="607"/>
                </a:lnTo>
                <a:lnTo>
                  <a:pt x="174" y="600"/>
                </a:lnTo>
                <a:lnTo>
                  <a:pt x="169" y="598"/>
                </a:lnTo>
                <a:lnTo>
                  <a:pt x="172" y="591"/>
                </a:lnTo>
                <a:lnTo>
                  <a:pt x="172" y="577"/>
                </a:lnTo>
                <a:lnTo>
                  <a:pt x="170" y="575"/>
                </a:lnTo>
                <a:lnTo>
                  <a:pt x="173" y="572"/>
                </a:lnTo>
                <a:lnTo>
                  <a:pt x="179" y="572"/>
                </a:lnTo>
                <a:lnTo>
                  <a:pt x="182" y="568"/>
                </a:lnTo>
                <a:lnTo>
                  <a:pt x="180" y="563"/>
                </a:lnTo>
                <a:lnTo>
                  <a:pt x="177" y="561"/>
                </a:lnTo>
                <a:lnTo>
                  <a:pt x="179" y="556"/>
                </a:lnTo>
                <a:lnTo>
                  <a:pt x="178" y="547"/>
                </a:lnTo>
                <a:lnTo>
                  <a:pt x="180" y="547"/>
                </a:lnTo>
                <a:lnTo>
                  <a:pt x="180" y="545"/>
                </a:lnTo>
                <a:lnTo>
                  <a:pt x="178" y="541"/>
                </a:lnTo>
                <a:lnTo>
                  <a:pt x="182" y="537"/>
                </a:lnTo>
                <a:lnTo>
                  <a:pt x="181" y="534"/>
                </a:lnTo>
                <a:lnTo>
                  <a:pt x="176" y="533"/>
                </a:lnTo>
                <a:lnTo>
                  <a:pt x="176" y="532"/>
                </a:lnTo>
                <a:lnTo>
                  <a:pt x="173" y="529"/>
                </a:lnTo>
                <a:lnTo>
                  <a:pt x="169" y="529"/>
                </a:lnTo>
                <a:lnTo>
                  <a:pt x="169" y="526"/>
                </a:lnTo>
                <a:lnTo>
                  <a:pt x="166" y="528"/>
                </a:lnTo>
                <a:lnTo>
                  <a:pt x="166" y="518"/>
                </a:lnTo>
                <a:lnTo>
                  <a:pt x="164" y="519"/>
                </a:lnTo>
                <a:lnTo>
                  <a:pt x="164" y="516"/>
                </a:lnTo>
                <a:lnTo>
                  <a:pt x="162" y="519"/>
                </a:lnTo>
                <a:lnTo>
                  <a:pt x="158" y="520"/>
                </a:lnTo>
                <a:lnTo>
                  <a:pt x="158" y="521"/>
                </a:lnTo>
                <a:lnTo>
                  <a:pt x="152" y="520"/>
                </a:lnTo>
                <a:lnTo>
                  <a:pt x="147" y="524"/>
                </a:lnTo>
                <a:lnTo>
                  <a:pt x="140" y="522"/>
                </a:lnTo>
                <a:lnTo>
                  <a:pt x="137" y="529"/>
                </a:lnTo>
                <a:lnTo>
                  <a:pt x="131" y="532"/>
                </a:lnTo>
                <a:lnTo>
                  <a:pt x="129" y="533"/>
                </a:lnTo>
                <a:lnTo>
                  <a:pt x="127" y="530"/>
                </a:lnTo>
                <a:lnTo>
                  <a:pt x="128" y="529"/>
                </a:lnTo>
                <a:lnTo>
                  <a:pt x="122" y="524"/>
                </a:lnTo>
                <a:lnTo>
                  <a:pt x="116" y="521"/>
                </a:lnTo>
                <a:lnTo>
                  <a:pt x="114" y="522"/>
                </a:lnTo>
                <a:lnTo>
                  <a:pt x="110" y="519"/>
                </a:lnTo>
                <a:lnTo>
                  <a:pt x="108" y="521"/>
                </a:lnTo>
                <a:lnTo>
                  <a:pt x="108" y="519"/>
                </a:lnTo>
                <a:lnTo>
                  <a:pt x="104" y="517"/>
                </a:lnTo>
                <a:lnTo>
                  <a:pt x="103" y="515"/>
                </a:lnTo>
                <a:lnTo>
                  <a:pt x="102" y="513"/>
                </a:lnTo>
                <a:lnTo>
                  <a:pt x="98" y="513"/>
                </a:lnTo>
                <a:lnTo>
                  <a:pt x="94" y="517"/>
                </a:lnTo>
                <a:lnTo>
                  <a:pt x="84" y="517"/>
                </a:lnTo>
                <a:lnTo>
                  <a:pt x="84" y="519"/>
                </a:lnTo>
                <a:lnTo>
                  <a:pt x="82" y="519"/>
                </a:lnTo>
                <a:lnTo>
                  <a:pt x="81" y="521"/>
                </a:lnTo>
                <a:lnTo>
                  <a:pt x="78" y="519"/>
                </a:lnTo>
                <a:lnTo>
                  <a:pt x="79" y="516"/>
                </a:lnTo>
                <a:lnTo>
                  <a:pt x="77" y="516"/>
                </a:lnTo>
                <a:lnTo>
                  <a:pt x="76" y="519"/>
                </a:lnTo>
                <a:lnTo>
                  <a:pt x="74" y="517"/>
                </a:lnTo>
                <a:lnTo>
                  <a:pt x="74" y="515"/>
                </a:lnTo>
                <a:lnTo>
                  <a:pt x="64" y="508"/>
                </a:lnTo>
                <a:lnTo>
                  <a:pt x="61" y="505"/>
                </a:lnTo>
                <a:lnTo>
                  <a:pt x="64" y="500"/>
                </a:lnTo>
                <a:lnTo>
                  <a:pt x="64" y="495"/>
                </a:lnTo>
                <a:lnTo>
                  <a:pt x="61" y="493"/>
                </a:lnTo>
                <a:lnTo>
                  <a:pt x="61" y="490"/>
                </a:lnTo>
                <a:lnTo>
                  <a:pt x="67" y="486"/>
                </a:lnTo>
                <a:lnTo>
                  <a:pt x="70" y="487"/>
                </a:lnTo>
                <a:lnTo>
                  <a:pt x="72" y="484"/>
                </a:lnTo>
                <a:lnTo>
                  <a:pt x="68" y="479"/>
                </a:lnTo>
                <a:lnTo>
                  <a:pt x="64" y="479"/>
                </a:lnTo>
                <a:lnTo>
                  <a:pt x="63" y="476"/>
                </a:lnTo>
                <a:lnTo>
                  <a:pt x="61" y="475"/>
                </a:lnTo>
                <a:lnTo>
                  <a:pt x="57" y="469"/>
                </a:lnTo>
                <a:lnTo>
                  <a:pt x="58" y="469"/>
                </a:lnTo>
                <a:lnTo>
                  <a:pt x="56" y="466"/>
                </a:lnTo>
                <a:lnTo>
                  <a:pt x="51" y="470"/>
                </a:lnTo>
                <a:lnTo>
                  <a:pt x="48" y="469"/>
                </a:lnTo>
                <a:lnTo>
                  <a:pt x="49" y="461"/>
                </a:lnTo>
                <a:lnTo>
                  <a:pt x="52" y="462"/>
                </a:lnTo>
                <a:lnTo>
                  <a:pt x="54" y="460"/>
                </a:lnTo>
                <a:lnTo>
                  <a:pt x="54" y="458"/>
                </a:lnTo>
                <a:lnTo>
                  <a:pt x="52" y="457"/>
                </a:lnTo>
                <a:lnTo>
                  <a:pt x="42" y="452"/>
                </a:lnTo>
                <a:lnTo>
                  <a:pt x="39" y="447"/>
                </a:lnTo>
                <a:lnTo>
                  <a:pt x="33" y="454"/>
                </a:lnTo>
                <a:lnTo>
                  <a:pt x="30" y="455"/>
                </a:lnTo>
                <a:lnTo>
                  <a:pt x="24" y="452"/>
                </a:lnTo>
                <a:lnTo>
                  <a:pt x="17" y="447"/>
                </a:lnTo>
                <a:lnTo>
                  <a:pt x="13" y="444"/>
                </a:lnTo>
                <a:lnTo>
                  <a:pt x="12" y="440"/>
                </a:lnTo>
                <a:lnTo>
                  <a:pt x="9" y="430"/>
                </a:lnTo>
                <a:lnTo>
                  <a:pt x="15" y="426"/>
                </a:lnTo>
                <a:lnTo>
                  <a:pt x="17" y="425"/>
                </a:lnTo>
                <a:lnTo>
                  <a:pt x="12" y="422"/>
                </a:lnTo>
                <a:lnTo>
                  <a:pt x="8" y="421"/>
                </a:lnTo>
                <a:lnTo>
                  <a:pt x="5" y="415"/>
                </a:lnTo>
                <a:lnTo>
                  <a:pt x="0" y="410"/>
                </a:lnTo>
                <a:lnTo>
                  <a:pt x="8" y="401"/>
                </a:lnTo>
                <a:lnTo>
                  <a:pt x="11" y="396"/>
                </a:lnTo>
                <a:lnTo>
                  <a:pt x="15" y="399"/>
                </a:lnTo>
                <a:lnTo>
                  <a:pt x="16" y="398"/>
                </a:lnTo>
                <a:lnTo>
                  <a:pt x="20" y="400"/>
                </a:lnTo>
                <a:lnTo>
                  <a:pt x="20" y="399"/>
                </a:lnTo>
                <a:lnTo>
                  <a:pt x="22" y="399"/>
                </a:lnTo>
                <a:lnTo>
                  <a:pt x="21" y="401"/>
                </a:lnTo>
                <a:lnTo>
                  <a:pt x="24" y="401"/>
                </a:lnTo>
                <a:lnTo>
                  <a:pt x="25" y="399"/>
                </a:lnTo>
                <a:lnTo>
                  <a:pt x="29" y="399"/>
                </a:lnTo>
                <a:lnTo>
                  <a:pt x="29" y="397"/>
                </a:lnTo>
                <a:lnTo>
                  <a:pt x="25" y="392"/>
                </a:lnTo>
                <a:lnTo>
                  <a:pt x="28" y="390"/>
                </a:lnTo>
                <a:lnTo>
                  <a:pt x="28" y="387"/>
                </a:lnTo>
                <a:lnTo>
                  <a:pt x="26" y="387"/>
                </a:lnTo>
                <a:lnTo>
                  <a:pt x="27" y="381"/>
                </a:lnTo>
                <a:lnTo>
                  <a:pt x="32" y="381"/>
                </a:lnTo>
                <a:lnTo>
                  <a:pt x="34" y="378"/>
                </a:lnTo>
                <a:lnTo>
                  <a:pt x="37" y="382"/>
                </a:lnTo>
                <a:lnTo>
                  <a:pt x="38" y="379"/>
                </a:lnTo>
                <a:lnTo>
                  <a:pt x="40" y="379"/>
                </a:lnTo>
                <a:lnTo>
                  <a:pt x="47" y="359"/>
                </a:lnTo>
                <a:lnTo>
                  <a:pt x="42" y="356"/>
                </a:lnTo>
                <a:lnTo>
                  <a:pt x="43" y="353"/>
                </a:lnTo>
                <a:lnTo>
                  <a:pt x="40" y="351"/>
                </a:lnTo>
                <a:lnTo>
                  <a:pt x="41" y="347"/>
                </a:lnTo>
                <a:lnTo>
                  <a:pt x="44" y="347"/>
                </a:lnTo>
                <a:lnTo>
                  <a:pt x="43" y="344"/>
                </a:lnTo>
                <a:lnTo>
                  <a:pt x="41" y="334"/>
                </a:lnTo>
                <a:lnTo>
                  <a:pt x="38" y="333"/>
                </a:lnTo>
                <a:lnTo>
                  <a:pt x="35" y="335"/>
                </a:lnTo>
                <a:lnTo>
                  <a:pt x="34" y="332"/>
                </a:lnTo>
                <a:lnTo>
                  <a:pt x="31" y="333"/>
                </a:lnTo>
                <a:lnTo>
                  <a:pt x="29" y="328"/>
                </a:lnTo>
                <a:lnTo>
                  <a:pt x="33" y="324"/>
                </a:lnTo>
                <a:lnTo>
                  <a:pt x="33" y="319"/>
                </a:lnTo>
                <a:lnTo>
                  <a:pt x="35" y="319"/>
                </a:lnTo>
                <a:lnTo>
                  <a:pt x="37" y="313"/>
                </a:lnTo>
                <a:lnTo>
                  <a:pt x="34" y="312"/>
                </a:lnTo>
                <a:lnTo>
                  <a:pt x="36" y="310"/>
                </a:lnTo>
                <a:lnTo>
                  <a:pt x="36" y="306"/>
                </a:lnTo>
                <a:lnTo>
                  <a:pt x="34" y="306"/>
                </a:lnTo>
                <a:lnTo>
                  <a:pt x="36" y="305"/>
                </a:lnTo>
                <a:lnTo>
                  <a:pt x="40" y="306"/>
                </a:lnTo>
                <a:lnTo>
                  <a:pt x="41" y="304"/>
                </a:lnTo>
                <a:lnTo>
                  <a:pt x="41" y="302"/>
                </a:lnTo>
                <a:lnTo>
                  <a:pt x="37" y="298"/>
                </a:lnTo>
                <a:lnTo>
                  <a:pt x="33" y="296"/>
                </a:lnTo>
                <a:lnTo>
                  <a:pt x="35" y="293"/>
                </a:lnTo>
                <a:lnTo>
                  <a:pt x="37" y="292"/>
                </a:lnTo>
                <a:lnTo>
                  <a:pt x="37" y="286"/>
                </a:lnTo>
                <a:lnTo>
                  <a:pt x="29" y="277"/>
                </a:lnTo>
                <a:lnTo>
                  <a:pt x="27" y="276"/>
                </a:lnTo>
                <a:lnTo>
                  <a:pt x="25" y="273"/>
                </a:lnTo>
                <a:lnTo>
                  <a:pt x="25" y="265"/>
                </a:lnTo>
                <a:lnTo>
                  <a:pt x="30" y="261"/>
                </a:lnTo>
                <a:lnTo>
                  <a:pt x="37" y="262"/>
                </a:lnTo>
                <a:lnTo>
                  <a:pt x="38" y="259"/>
                </a:lnTo>
                <a:lnTo>
                  <a:pt x="45" y="260"/>
                </a:lnTo>
                <a:lnTo>
                  <a:pt x="43" y="255"/>
                </a:lnTo>
                <a:lnTo>
                  <a:pt x="45" y="255"/>
                </a:lnTo>
                <a:lnTo>
                  <a:pt x="46" y="252"/>
                </a:lnTo>
                <a:lnTo>
                  <a:pt x="48" y="252"/>
                </a:lnTo>
                <a:lnTo>
                  <a:pt x="50" y="250"/>
                </a:lnTo>
                <a:lnTo>
                  <a:pt x="52" y="253"/>
                </a:lnTo>
                <a:lnTo>
                  <a:pt x="51" y="256"/>
                </a:lnTo>
                <a:lnTo>
                  <a:pt x="56" y="258"/>
                </a:lnTo>
                <a:lnTo>
                  <a:pt x="58" y="257"/>
                </a:lnTo>
                <a:lnTo>
                  <a:pt x="69" y="265"/>
                </a:lnTo>
                <a:lnTo>
                  <a:pt x="73" y="268"/>
                </a:lnTo>
                <a:lnTo>
                  <a:pt x="76" y="272"/>
                </a:lnTo>
                <a:lnTo>
                  <a:pt x="85" y="276"/>
                </a:lnTo>
                <a:lnTo>
                  <a:pt x="92" y="280"/>
                </a:lnTo>
                <a:lnTo>
                  <a:pt x="100" y="289"/>
                </a:lnTo>
                <a:lnTo>
                  <a:pt x="105" y="288"/>
                </a:lnTo>
                <a:lnTo>
                  <a:pt x="109" y="289"/>
                </a:lnTo>
                <a:lnTo>
                  <a:pt x="113" y="287"/>
                </a:lnTo>
                <a:lnTo>
                  <a:pt x="114" y="285"/>
                </a:lnTo>
                <a:lnTo>
                  <a:pt x="115" y="279"/>
                </a:lnTo>
                <a:lnTo>
                  <a:pt x="113" y="275"/>
                </a:lnTo>
                <a:lnTo>
                  <a:pt x="118" y="277"/>
                </a:lnTo>
                <a:lnTo>
                  <a:pt x="118" y="271"/>
                </a:lnTo>
                <a:lnTo>
                  <a:pt x="126" y="269"/>
                </a:lnTo>
                <a:lnTo>
                  <a:pt x="125" y="268"/>
                </a:lnTo>
                <a:lnTo>
                  <a:pt x="129" y="265"/>
                </a:lnTo>
                <a:lnTo>
                  <a:pt x="131" y="265"/>
                </a:lnTo>
                <a:lnTo>
                  <a:pt x="132" y="262"/>
                </a:lnTo>
                <a:lnTo>
                  <a:pt x="135" y="262"/>
                </a:lnTo>
                <a:lnTo>
                  <a:pt x="136" y="259"/>
                </a:lnTo>
                <a:lnTo>
                  <a:pt x="140" y="263"/>
                </a:lnTo>
                <a:lnTo>
                  <a:pt x="141" y="261"/>
                </a:lnTo>
                <a:lnTo>
                  <a:pt x="146" y="260"/>
                </a:lnTo>
                <a:lnTo>
                  <a:pt x="150" y="265"/>
                </a:lnTo>
                <a:lnTo>
                  <a:pt x="151" y="263"/>
                </a:lnTo>
                <a:lnTo>
                  <a:pt x="159" y="269"/>
                </a:lnTo>
                <a:lnTo>
                  <a:pt x="158" y="273"/>
                </a:lnTo>
                <a:lnTo>
                  <a:pt x="167" y="276"/>
                </a:lnTo>
                <a:lnTo>
                  <a:pt x="167" y="278"/>
                </a:lnTo>
                <a:lnTo>
                  <a:pt x="172" y="274"/>
                </a:lnTo>
                <a:lnTo>
                  <a:pt x="174" y="278"/>
                </a:lnTo>
                <a:lnTo>
                  <a:pt x="177" y="278"/>
                </a:lnTo>
                <a:lnTo>
                  <a:pt x="178" y="275"/>
                </a:lnTo>
                <a:lnTo>
                  <a:pt x="185" y="279"/>
                </a:lnTo>
                <a:lnTo>
                  <a:pt x="184" y="282"/>
                </a:lnTo>
                <a:lnTo>
                  <a:pt x="187" y="289"/>
                </a:lnTo>
                <a:lnTo>
                  <a:pt x="190" y="289"/>
                </a:lnTo>
                <a:lnTo>
                  <a:pt x="196" y="292"/>
                </a:lnTo>
                <a:lnTo>
                  <a:pt x="198" y="297"/>
                </a:lnTo>
                <a:lnTo>
                  <a:pt x="204" y="301"/>
                </a:lnTo>
                <a:lnTo>
                  <a:pt x="206" y="291"/>
                </a:lnTo>
                <a:lnTo>
                  <a:pt x="213" y="288"/>
                </a:lnTo>
                <a:lnTo>
                  <a:pt x="215" y="290"/>
                </a:lnTo>
                <a:lnTo>
                  <a:pt x="214" y="293"/>
                </a:lnTo>
                <a:lnTo>
                  <a:pt x="216" y="300"/>
                </a:lnTo>
                <a:lnTo>
                  <a:pt x="213" y="301"/>
                </a:lnTo>
                <a:lnTo>
                  <a:pt x="215" y="305"/>
                </a:lnTo>
                <a:lnTo>
                  <a:pt x="219" y="307"/>
                </a:lnTo>
                <a:lnTo>
                  <a:pt x="218" y="308"/>
                </a:lnTo>
                <a:lnTo>
                  <a:pt x="210" y="306"/>
                </a:lnTo>
                <a:lnTo>
                  <a:pt x="213" y="310"/>
                </a:lnTo>
                <a:lnTo>
                  <a:pt x="216" y="311"/>
                </a:lnTo>
                <a:lnTo>
                  <a:pt x="216" y="312"/>
                </a:lnTo>
                <a:lnTo>
                  <a:pt x="214" y="312"/>
                </a:lnTo>
                <a:lnTo>
                  <a:pt x="217" y="315"/>
                </a:lnTo>
                <a:lnTo>
                  <a:pt x="216" y="319"/>
                </a:lnTo>
                <a:lnTo>
                  <a:pt x="224" y="320"/>
                </a:lnTo>
                <a:lnTo>
                  <a:pt x="229" y="319"/>
                </a:lnTo>
                <a:lnTo>
                  <a:pt x="234" y="321"/>
                </a:lnTo>
                <a:lnTo>
                  <a:pt x="236" y="317"/>
                </a:lnTo>
                <a:lnTo>
                  <a:pt x="239" y="321"/>
                </a:lnTo>
                <a:lnTo>
                  <a:pt x="240" y="320"/>
                </a:lnTo>
                <a:lnTo>
                  <a:pt x="243" y="321"/>
                </a:lnTo>
                <a:lnTo>
                  <a:pt x="243" y="319"/>
                </a:lnTo>
                <a:lnTo>
                  <a:pt x="240" y="314"/>
                </a:lnTo>
                <a:lnTo>
                  <a:pt x="243" y="312"/>
                </a:lnTo>
                <a:lnTo>
                  <a:pt x="247" y="310"/>
                </a:lnTo>
                <a:lnTo>
                  <a:pt x="249" y="316"/>
                </a:lnTo>
                <a:lnTo>
                  <a:pt x="253" y="317"/>
                </a:lnTo>
                <a:lnTo>
                  <a:pt x="255" y="312"/>
                </a:lnTo>
                <a:lnTo>
                  <a:pt x="258" y="311"/>
                </a:lnTo>
                <a:lnTo>
                  <a:pt x="256" y="307"/>
                </a:lnTo>
                <a:lnTo>
                  <a:pt x="262" y="307"/>
                </a:lnTo>
                <a:lnTo>
                  <a:pt x="264" y="302"/>
                </a:lnTo>
                <a:lnTo>
                  <a:pt x="256" y="298"/>
                </a:lnTo>
                <a:lnTo>
                  <a:pt x="256" y="294"/>
                </a:lnTo>
                <a:lnTo>
                  <a:pt x="256" y="287"/>
                </a:lnTo>
                <a:lnTo>
                  <a:pt x="253" y="283"/>
                </a:lnTo>
                <a:lnTo>
                  <a:pt x="255" y="281"/>
                </a:lnTo>
                <a:lnTo>
                  <a:pt x="256" y="276"/>
                </a:lnTo>
                <a:lnTo>
                  <a:pt x="265" y="277"/>
                </a:lnTo>
                <a:lnTo>
                  <a:pt x="267" y="276"/>
                </a:lnTo>
                <a:lnTo>
                  <a:pt x="268" y="277"/>
                </a:lnTo>
                <a:lnTo>
                  <a:pt x="275" y="275"/>
                </a:lnTo>
                <a:lnTo>
                  <a:pt x="278" y="264"/>
                </a:lnTo>
                <a:lnTo>
                  <a:pt x="282" y="269"/>
                </a:lnTo>
                <a:lnTo>
                  <a:pt x="285" y="268"/>
                </a:lnTo>
                <a:lnTo>
                  <a:pt x="286" y="269"/>
                </a:lnTo>
                <a:lnTo>
                  <a:pt x="287" y="265"/>
                </a:lnTo>
                <a:lnTo>
                  <a:pt x="286" y="260"/>
                </a:lnTo>
                <a:lnTo>
                  <a:pt x="287" y="258"/>
                </a:lnTo>
                <a:lnTo>
                  <a:pt x="286" y="256"/>
                </a:lnTo>
                <a:lnTo>
                  <a:pt x="286" y="253"/>
                </a:lnTo>
                <a:lnTo>
                  <a:pt x="299" y="258"/>
                </a:lnTo>
                <a:lnTo>
                  <a:pt x="301" y="262"/>
                </a:lnTo>
                <a:lnTo>
                  <a:pt x="301" y="264"/>
                </a:lnTo>
                <a:lnTo>
                  <a:pt x="299" y="264"/>
                </a:lnTo>
                <a:lnTo>
                  <a:pt x="298" y="269"/>
                </a:lnTo>
                <a:lnTo>
                  <a:pt x="307" y="282"/>
                </a:lnTo>
                <a:lnTo>
                  <a:pt x="309" y="288"/>
                </a:lnTo>
                <a:lnTo>
                  <a:pt x="315" y="288"/>
                </a:lnTo>
                <a:lnTo>
                  <a:pt x="316" y="291"/>
                </a:lnTo>
                <a:lnTo>
                  <a:pt x="321" y="290"/>
                </a:lnTo>
                <a:lnTo>
                  <a:pt x="323" y="294"/>
                </a:lnTo>
                <a:lnTo>
                  <a:pt x="330" y="294"/>
                </a:lnTo>
                <a:lnTo>
                  <a:pt x="331" y="286"/>
                </a:lnTo>
                <a:lnTo>
                  <a:pt x="334" y="288"/>
                </a:lnTo>
                <a:lnTo>
                  <a:pt x="338" y="287"/>
                </a:lnTo>
                <a:lnTo>
                  <a:pt x="342" y="286"/>
                </a:lnTo>
                <a:lnTo>
                  <a:pt x="346" y="282"/>
                </a:lnTo>
                <a:lnTo>
                  <a:pt x="349" y="284"/>
                </a:lnTo>
                <a:lnTo>
                  <a:pt x="348" y="286"/>
                </a:lnTo>
                <a:lnTo>
                  <a:pt x="351" y="286"/>
                </a:lnTo>
                <a:lnTo>
                  <a:pt x="351" y="288"/>
                </a:lnTo>
                <a:lnTo>
                  <a:pt x="354" y="290"/>
                </a:lnTo>
                <a:lnTo>
                  <a:pt x="354" y="289"/>
                </a:lnTo>
                <a:lnTo>
                  <a:pt x="356" y="288"/>
                </a:lnTo>
                <a:lnTo>
                  <a:pt x="357" y="298"/>
                </a:lnTo>
                <a:lnTo>
                  <a:pt x="360" y="298"/>
                </a:lnTo>
                <a:lnTo>
                  <a:pt x="359" y="294"/>
                </a:lnTo>
                <a:lnTo>
                  <a:pt x="362" y="292"/>
                </a:lnTo>
                <a:lnTo>
                  <a:pt x="364" y="296"/>
                </a:lnTo>
                <a:lnTo>
                  <a:pt x="365" y="294"/>
                </a:lnTo>
                <a:lnTo>
                  <a:pt x="369" y="293"/>
                </a:lnTo>
                <a:lnTo>
                  <a:pt x="394" y="292"/>
                </a:lnTo>
                <a:lnTo>
                  <a:pt x="394" y="290"/>
                </a:lnTo>
                <a:lnTo>
                  <a:pt x="391" y="283"/>
                </a:lnTo>
                <a:lnTo>
                  <a:pt x="392" y="278"/>
                </a:lnTo>
                <a:lnTo>
                  <a:pt x="390" y="278"/>
                </a:lnTo>
                <a:lnTo>
                  <a:pt x="386" y="270"/>
                </a:lnTo>
                <a:lnTo>
                  <a:pt x="382" y="268"/>
                </a:lnTo>
                <a:lnTo>
                  <a:pt x="382" y="263"/>
                </a:lnTo>
                <a:lnTo>
                  <a:pt x="379" y="258"/>
                </a:lnTo>
                <a:lnTo>
                  <a:pt x="377" y="253"/>
                </a:lnTo>
                <a:lnTo>
                  <a:pt x="369" y="250"/>
                </a:lnTo>
                <a:lnTo>
                  <a:pt x="369" y="248"/>
                </a:lnTo>
                <a:lnTo>
                  <a:pt x="376" y="251"/>
                </a:lnTo>
                <a:lnTo>
                  <a:pt x="366" y="238"/>
                </a:lnTo>
                <a:lnTo>
                  <a:pt x="369" y="237"/>
                </a:lnTo>
                <a:lnTo>
                  <a:pt x="372" y="232"/>
                </a:lnTo>
                <a:lnTo>
                  <a:pt x="364" y="229"/>
                </a:lnTo>
                <a:lnTo>
                  <a:pt x="357" y="223"/>
                </a:lnTo>
                <a:lnTo>
                  <a:pt x="369" y="207"/>
                </a:lnTo>
                <a:lnTo>
                  <a:pt x="368" y="203"/>
                </a:lnTo>
                <a:lnTo>
                  <a:pt x="377" y="192"/>
                </a:lnTo>
                <a:lnTo>
                  <a:pt x="384" y="188"/>
                </a:lnTo>
                <a:lnTo>
                  <a:pt x="376" y="182"/>
                </a:lnTo>
                <a:lnTo>
                  <a:pt x="375" y="176"/>
                </a:lnTo>
                <a:lnTo>
                  <a:pt x="372" y="168"/>
                </a:lnTo>
                <a:lnTo>
                  <a:pt x="361" y="160"/>
                </a:lnTo>
                <a:lnTo>
                  <a:pt x="361" y="159"/>
                </a:lnTo>
                <a:lnTo>
                  <a:pt x="368" y="150"/>
                </a:lnTo>
                <a:lnTo>
                  <a:pt x="377" y="144"/>
                </a:lnTo>
                <a:lnTo>
                  <a:pt x="369" y="137"/>
                </a:lnTo>
                <a:lnTo>
                  <a:pt x="367" y="113"/>
                </a:lnTo>
                <a:lnTo>
                  <a:pt x="364" y="111"/>
                </a:lnTo>
                <a:lnTo>
                  <a:pt x="366" y="106"/>
                </a:lnTo>
                <a:lnTo>
                  <a:pt x="369" y="98"/>
                </a:lnTo>
                <a:lnTo>
                  <a:pt x="368" y="94"/>
                </a:lnTo>
                <a:lnTo>
                  <a:pt x="371" y="81"/>
                </a:lnTo>
                <a:lnTo>
                  <a:pt x="366" y="76"/>
                </a:lnTo>
                <a:lnTo>
                  <a:pt x="366" y="72"/>
                </a:lnTo>
                <a:lnTo>
                  <a:pt x="376" y="59"/>
                </a:lnTo>
                <a:lnTo>
                  <a:pt x="380" y="51"/>
                </a:lnTo>
                <a:lnTo>
                  <a:pt x="377" y="41"/>
                </a:lnTo>
                <a:lnTo>
                  <a:pt x="362" y="29"/>
                </a:lnTo>
                <a:lnTo>
                  <a:pt x="358" y="22"/>
                </a:lnTo>
                <a:lnTo>
                  <a:pt x="358" y="15"/>
                </a:lnTo>
                <a:lnTo>
                  <a:pt x="359" y="0"/>
                </a:lnTo>
                <a:lnTo>
                  <a:pt x="371" y="1"/>
                </a:lnTo>
                <a:close/>
              </a:path>
            </a:pathLst>
          </a:custGeom>
          <a:noFill/>
          <a:ln w="38100">
            <a:solidFill>
              <a:srgbClr val="FF33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9010130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Object 123"/>
          <p:cNvGraphicFramePr>
            <a:graphicFrameLocks/>
          </p:cNvGraphicFramePr>
          <p:nvPr/>
        </p:nvGraphicFramePr>
        <p:xfrm>
          <a:off x="5206197" y="1977394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57558" y="653725"/>
            <a:ext cx="50964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altLang="cs-CZ" sz="1400" dirty="0"/>
              <a:t>Zdroj: </a:t>
            </a:r>
            <a:r>
              <a:rPr lang="cs-CZ" altLang="cs-CZ" sz="1400" baseline="30000" dirty="0"/>
              <a:t>1 </a:t>
            </a:r>
            <a:r>
              <a:rPr lang="cs-CZ" altLang="cs-CZ" sz="1400" dirty="0"/>
              <a:t>Národní onkologický registr, ÚZIS ČR; </a:t>
            </a:r>
            <a:r>
              <a:rPr lang="cs-CZ" altLang="cs-CZ" sz="1400" baseline="30000" dirty="0"/>
              <a:t>2 </a:t>
            </a:r>
            <a:r>
              <a:rPr lang="cs-CZ" altLang="cs-CZ" sz="1400" dirty="0"/>
              <a:t>Český statistický úřad</a:t>
            </a:r>
          </a:p>
        </p:txBody>
      </p:sp>
      <p:sp>
        <p:nvSpPr>
          <p:cNvPr id="86" name="TextovéPole 85"/>
          <p:cNvSpPr txBox="1"/>
          <p:nvPr/>
        </p:nvSpPr>
        <p:spPr>
          <a:xfrm>
            <a:off x="9261759" y="2350677"/>
            <a:ext cx="2817668" cy="3151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>Incidence a mortalita karcinomu děložního hrdla v ČR v dlouhodobém horizontu klesá. Podobný trend ve vývoji incidence sledujeme i v Královéhradeckém kraji.</a:t>
            </a:r>
          </a:p>
          <a:p>
            <a:pPr>
              <a:spcBef>
                <a:spcPct val="10000"/>
              </a:spcBef>
            </a:pPr>
            <a:endParaRPr lang="cs-CZ" sz="1400" dirty="0">
              <a:cs typeface="Arial" pitchFamily="34" charset="0"/>
            </a:endParaRPr>
          </a:p>
          <a:p>
            <a:pPr>
              <a:spcBef>
                <a:spcPct val="10000"/>
              </a:spcBef>
            </a:pPr>
            <a:r>
              <a:rPr lang="cs-CZ" sz="1400" dirty="0">
                <a:cs typeface="Arial" pitchFamily="34" charset="0"/>
              </a:rPr>
              <a:t>Odchylky v trendech v Královéhradeckém kraji jsou způsobené malými počty pozorování. Počty úmrtí na karcinom děložního hrdla byly v tomto kraji nízké, a proto nebyl hodnocen trend mortality.</a:t>
            </a:r>
          </a:p>
        </p:txBody>
      </p:sp>
      <p:sp>
        <p:nvSpPr>
          <p:cNvPr id="34" name="Rectangle 35"/>
          <p:cNvSpPr>
            <a:spLocks noChangeArrowheads="1"/>
          </p:cNvSpPr>
          <p:nvPr/>
        </p:nvSpPr>
        <p:spPr bwMode="auto">
          <a:xfrm>
            <a:off x="3280081" y="5614199"/>
            <a:ext cx="2808312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cs-CZ" sz="1000" b="1" kern="0" dirty="0">
                <a:cs typeface="Arial" charset="0"/>
              </a:rPr>
              <a:t>%: trend růstu mezi roky 2006–2016</a:t>
            </a:r>
            <a:endParaRPr lang="en-US" sz="1000" b="1" kern="0" dirty="0">
              <a:cs typeface="Arial" charset="0"/>
            </a:endParaRPr>
          </a:p>
        </p:txBody>
      </p:sp>
      <p:sp>
        <p:nvSpPr>
          <p:cNvPr id="48" name="Text Box 66"/>
          <p:cNvSpPr txBox="1">
            <a:spLocks noChangeArrowheads="1"/>
          </p:cNvSpPr>
          <p:nvPr/>
        </p:nvSpPr>
        <p:spPr bwMode="auto">
          <a:xfrm rot="16200000">
            <a:off x="-1068607" y="3579688"/>
            <a:ext cx="293120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0" lang="cs-CZ" altLang="cs-CZ" sz="1200" b="1" dirty="0">
                <a:latin typeface="+mn-lt"/>
              </a:rPr>
              <a:t>Po</a:t>
            </a:r>
            <a:r>
              <a:rPr lang="cs-CZ" altLang="cs-CZ" sz="1200" b="1" dirty="0">
                <a:latin typeface="+mn-lt"/>
              </a:rPr>
              <a:t>čet na 100 000 obyvatel</a:t>
            </a:r>
            <a:endParaRPr kumimoji="0" lang="cs-CZ" altLang="cs-CZ" sz="1200" b="1" dirty="0">
              <a:latin typeface="+mn-lt"/>
            </a:endParaRPr>
          </a:p>
        </p:txBody>
      </p:sp>
      <p:sp>
        <p:nvSpPr>
          <p:cNvPr id="53" name="Text Box 30"/>
          <p:cNvSpPr txBox="1">
            <a:spLocks noChangeArrowheads="1"/>
          </p:cNvSpPr>
          <p:nvPr/>
        </p:nvSpPr>
        <p:spPr bwMode="auto">
          <a:xfrm>
            <a:off x="8735635" y="5078239"/>
            <a:ext cx="42562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latin typeface="+mn-lt"/>
              </a:rPr>
              <a:t>Rok</a:t>
            </a:r>
            <a:endParaRPr kumimoji="0" lang="en-GB" altLang="cs-CZ" sz="1200" b="1" dirty="0">
              <a:latin typeface="+mn-lt"/>
            </a:endParaRPr>
          </a:p>
        </p:txBody>
      </p:sp>
      <p:graphicFrame>
        <p:nvGraphicFramePr>
          <p:cNvPr id="25" name="Object 123"/>
          <p:cNvGraphicFramePr>
            <a:graphicFrameLocks/>
          </p:cNvGraphicFramePr>
          <p:nvPr/>
        </p:nvGraphicFramePr>
        <p:xfrm>
          <a:off x="636985" y="2021426"/>
          <a:ext cx="3554015" cy="3505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TextovéPole 7"/>
          <p:cNvSpPr txBox="1">
            <a:spLocks noChangeArrowheads="1"/>
          </p:cNvSpPr>
          <p:nvPr/>
        </p:nvSpPr>
        <p:spPr bwMode="auto">
          <a:xfrm>
            <a:off x="4126255" y="3699177"/>
            <a:ext cx="51501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-20,5 %</a:t>
            </a:r>
          </a:p>
        </p:txBody>
      </p:sp>
      <p:sp>
        <p:nvSpPr>
          <p:cNvPr id="27" name="TextovéPole 7"/>
          <p:cNvSpPr txBox="1">
            <a:spLocks noChangeArrowheads="1"/>
          </p:cNvSpPr>
          <p:nvPr/>
        </p:nvSpPr>
        <p:spPr bwMode="auto">
          <a:xfrm>
            <a:off x="4132605" y="2978925"/>
            <a:ext cx="5086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DA2B46"/>
                </a:solidFill>
                <a:latin typeface="+mn-lt"/>
              </a:rPr>
              <a:t>-15,8 %</a:t>
            </a:r>
          </a:p>
        </p:txBody>
      </p:sp>
      <p:grpSp>
        <p:nvGrpSpPr>
          <p:cNvPr id="28" name="Skupina 27"/>
          <p:cNvGrpSpPr/>
          <p:nvPr/>
        </p:nvGrpSpPr>
        <p:grpSpPr>
          <a:xfrm>
            <a:off x="3631163" y="5957016"/>
            <a:ext cx="287338" cy="72000"/>
            <a:chOff x="6212411" y="2060825"/>
            <a:chExt cx="287338" cy="72000"/>
          </a:xfrm>
          <a:solidFill>
            <a:srgbClr val="DA2B46"/>
          </a:solidFill>
        </p:grpSpPr>
        <p:cxnSp>
          <p:nvCxnSpPr>
            <p:cNvPr id="29" name="Straight Connector 35"/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grpFill/>
            <a:ln w="19050">
              <a:solidFill>
                <a:srgbClr val="DA2B4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Oval 22"/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grpFill/>
            <a:ln w="9525">
              <a:solidFill>
                <a:srgbClr val="DA2B4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  <p:cxnSp>
        <p:nvCxnSpPr>
          <p:cNvPr id="31" name="Straight Connector 70"/>
          <p:cNvCxnSpPr/>
          <p:nvPr/>
        </p:nvCxnSpPr>
        <p:spPr>
          <a:xfrm>
            <a:off x="3631163" y="6182603"/>
            <a:ext cx="288000" cy="0"/>
          </a:xfrm>
          <a:prstGeom prst="line">
            <a:avLst/>
          </a:prstGeom>
          <a:ln w="9525">
            <a:solidFill>
              <a:srgbClr val="004E8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ovéPole 7"/>
          <p:cNvSpPr txBox="1">
            <a:spLocks noChangeArrowheads="1"/>
          </p:cNvSpPr>
          <p:nvPr/>
        </p:nvSpPr>
        <p:spPr bwMode="auto">
          <a:xfrm>
            <a:off x="4033970" y="5877473"/>
            <a:ext cx="18432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Královéhradecký kraj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dirty="0">
                <a:latin typeface="+mn-lt"/>
              </a:rPr>
              <a:t>Česká republika</a:t>
            </a:r>
          </a:p>
        </p:txBody>
      </p:sp>
      <p:sp>
        <p:nvSpPr>
          <p:cNvPr id="39" name="TextovéPole 7"/>
          <p:cNvSpPr txBox="1">
            <a:spLocks noChangeArrowheads="1"/>
          </p:cNvSpPr>
          <p:nvPr/>
        </p:nvSpPr>
        <p:spPr bwMode="auto">
          <a:xfrm>
            <a:off x="8684405" y="3523098"/>
            <a:ext cx="5288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200" b="1" dirty="0">
                <a:solidFill>
                  <a:srgbClr val="004E8F"/>
                </a:solidFill>
                <a:latin typeface="+mn-lt"/>
              </a:rPr>
              <a:t>-13,3 %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7220" y="160257"/>
            <a:ext cx="11057335" cy="631595"/>
          </a:xfrm>
        </p:spPr>
        <p:txBody>
          <a:bodyPr>
            <a:noAutofit/>
          </a:bodyPr>
          <a:lstStyle/>
          <a:p>
            <a:r>
              <a:rPr lang="en-US" sz="2400" dirty="0" err="1"/>
              <a:t>Epidemiologické</a:t>
            </a:r>
            <a:r>
              <a:rPr lang="en-US" sz="2400" dirty="0"/>
              <a:t> trendy incidence a mortality </a:t>
            </a:r>
            <a:r>
              <a:rPr lang="en-US" sz="2400" dirty="0" err="1"/>
              <a:t>karcinomu</a:t>
            </a:r>
            <a:r>
              <a:rPr lang="en-US" sz="2400" dirty="0"/>
              <a:t> </a:t>
            </a:r>
            <a:r>
              <a:rPr lang="en-US" sz="2400" dirty="0" err="1"/>
              <a:t>děložního</a:t>
            </a:r>
            <a:r>
              <a:rPr lang="en-US" sz="2400" dirty="0"/>
              <a:t> </a:t>
            </a:r>
            <a:r>
              <a:rPr lang="en-US" sz="2400" dirty="0" err="1"/>
              <a:t>hrdla</a:t>
            </a:r>
            <a:r>
              <a:rPr lang="en-US" sz="2400" dirty="0"/>
              <a:t> </a:t>
            </a:r>
          </a:p>
        </p:txBody>
      </p:sp>
      <p:sp>
        <p:nvSpPr>
          <p:cNvPr id="20" name="Text Box 65">
            <a:extLst>
              <a:ext uri="{FF2B5EF4-FFF2-40B4-BE49-F238E27FC236}">
                <a16:creationId xmlns:a16="http://schemas.microsoft.com/office/drawing/2014/main" id="{96B301A9-714A-4BD1-8EBB-691E9D368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9704" y="1734578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cs-CZ" altLang="cs-CZ" sz="1600" b="1" dirty="0">
                <a:latin typeface="+mn-lt"/>
                <a:cs typeface="Arial" panose="020B0604020202020204" pitchFamily="34" charset="0"/>
              </a:rPr>
              <a:t>Incidence</a:t>
            </a:r>
            <a:r>
              <a:rPr lang="cs-CZ" altLang="cs-CZ" sz="1600" b="1" baseline="30000" dirty="0">
                <a:cs typeface="Arial" panose="020B0604020202020204" pitchFamily="34" charset="0"/>
              </a:rPr>
              <a:t>1</a:t>
            </a:r>
            <a:endParaRPr lang="cs-CZ" altLang="cs-CZ" sz="1600" b="1" dirty="0">
              <a:cs typeface="Arial" panose="020B0604020202020204" pitchFamily="34" charset="0"/>
            </a:endParaRPr>
          </a:p>
        </p:txBody>
      </p:sp>
      <p:sp>
        <p:nvSpPr>
          <p:cNvPr id="21" name="Text Box 65">
            <a:extLst>
              <a:ext uri="{FF2B5EF4-FFF2-40B4-BE49-F238E27FC236}">
                <a16:creationId xmlns:a16="http://schemas.microsoft.com/office/drawing/2014/main" id="{9805CFC4-5365-4FD8-B38D-93C9D6F7F6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6013" y="1734943"/>
            <a:ext cx="343748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sk-SK" altLang="cs-CZ" sz="1600" b="1" dirty="0">
                <a:latin typeface="+mn-lt"/>
                <a:cs typeface="Arial" panose="020B0604020202020204" pitchFamily="34" charset="0"/>
              </a:rPr>
              <a:t>Mortalita</a:t>
            </a:r>
            <a:r>
              <a:rPr lang="sk-SK" altLang="cs-CZ" sz="1600" b="1" baseline="30000" dirty="0">
                <a:cs typeface="Arial" panose="020B0604020202020204" pitchFamily="34" charset="0"/>
              </a:rPr>
              <a:t>1,2</a:t>
            </a:r>
            <a:endParaRPr kumimoji="0" lang="cs-CZ" altLang="cs-CZ" sz="1600" b="1" dirty="0">
              <a:latin typeface="+mn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513048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/>
        </p:nvSpPr>
        <p:spPr>
          <a:xfrm>
            <a:off x="563097" y="6273579"/>
            <a:ext cx="11628903" cy="5923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/>
          </a:p>
        </p:txBody>
      </p:sp>
      <p:graphicFrame>
        <p:nvGraphicFramePr>
          <p:cNvPr id="36" name="Object 63">
            <a:extLst>
              <a:ext uri="{FF2B5EF4-FFF2-40B4-BE49-F238E27FC236}">
                <a16:creationId xmlns:a16="http://schemas.microsoft.com/office/drawing/2014/main" id="{BD930C99-60FF-485D-8632-7205AD73BC77}"/>
              </a:ext>
            </a:extLst>
          </p:cNvPr>
          <p:cNvGraphicFramePr>
            <a:graphicFrameLocks/>
          </p:cNvGraphicFramePr>
          <p:nvPr/>
        </p:nvGraphicFramePr>
        <p:xfrm>
          <a:off x="677710" y="4047834"/>
          <a:ext cx="5385816" cy="2523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5" name="Group 107">
            <a:extLst>
              <a:ext uri="{FF2B5EF4-FFF2-40B4-BE49-F238E27FC236}">
                <a16:creationId xmlns:a16="http://schemas.microsoft.com/office/drawing/2014/main" id="{FEE9ADC6-85FA-4750-86DB-B0FA8CFB45A8}"/>
              </a:ext>
            </a:extLst>
          </p:cNvPr>
          <p:cNvGraphicFramePr>
            <a:graphicFrameLocks noGrp="1"/>
          </p:cNvGraphicFramePr>
          <p:nvPr/>
        </p:nvGraphicFramePr>
        <p:xfrm>
          <a:off x="1474320" y="1208491"/>
          <a:ext cx="4444829" cy="1593290"/>
        </p:xfrm>
        <a:graphic>
          <a:graphicData uri="http://schemas.openxmlformats.org/drawingml/2006/table">
            <a:tbl>
              <a:tblPr/>
              <a:tblGrid>
                <a:gridCol w="27230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73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443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1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Zastoupení stádií karcinomu děložního hrdla v období 2012–2016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 dirty="0"/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6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cs-CZ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1409" marR="91409" marT="45707" marB="4570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latin typeface="+mn-lt"/>
                        </a:rPr>
                        <a:t>HKK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latin typeface="+mn-lt"/>
                        </a:rPr>
                        <a:t>ČR</a:t>
                      </a:r>
                    </a:p>
                  </a:txBody>
                  <a:tcPr marL="9522" marR="9522" marT="9522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980528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1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31,8 %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44,0 %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723486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2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17,7 %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13,1 %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350617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3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17,7 %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19,8 %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893183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Stadium 4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28,2 %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16,1 %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Neznámo – objektivní příčiny 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0,9 %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2,8 %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5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Neuvedeno – neúplný záznam</a:t>
                      </a:r>
                    </a:p>
                  </a:txBody>
                  <a:tcPr marL="91409" marR="91409" marT="45707" marB="45707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3,6 %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4,1 %</a:t>
                      </a: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257558" y="653725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alt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Národní onkologický registr ČR</a:t>
            </a:r>
          </a:p>
        </p:txBody>
      </p:sp>
      <p:sp>
        <p:nvSpPr>
          <p:cNvPr id="52" name="Rectangle 70">
            <a:extLst>
              <a:ext uri="{FF2B5EF4-FFF2-40B4-BE49-F238E27FC236}">
                <a16:creationId xmlns:a16="http://schemas.microsoft.com/office/drawing/2014/main" id="{A7A4B897-D929-49E2-8F3C-65BEE2CAA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5073" y="3783313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2. vyd.</a:t>
            </a:r>
          </a:p>
        </p:txBody>
      </p:sp>
      <p:sp>
        <p:nvSpPr>
          <p:cNvPr id="53" name="Rectangle 71">
            <a:extLst>
              <a:ext uri="{FF2B5EF4-FFF2-40B4-BE49-F238E27FC236}">
                <a16:creationId xmlns:a16="http://schemas.microsoft.com/office/drawing/2014/main" id="{6966E6FB-EE7D-4E99-A67A-CB39C1215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4826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3. vyd.</a:t>
            </a:r>
          </a:p>
        </p:txBody>
      </p:sp>
      <p:sp>
        <p:nvSpPr>
          <p:cNvPr id="54" name="Rectangle 72">
            <a:extLst>
              <a:ext uri="{FF2B5EF4-FFF2-40B4-BE49-F238E27FC236}">
                <a16:creationId xmlns:a16="http://schemas.microsoft.com/office/drawing/2014/main" id="{DC75CAEF-AEE7-42C5-8AF6-1232A3C64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419" y="3766660"/>
            <a:ext cx="461962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4. vyd.</a:t>
            </a:r>
          </a:p>
        </p:txBody>
      </p:sp>
      <p:sp>
        <p:nvSpPr>
          <p:cNvPr id="55" name="Rectangle 73">
            <a:extLst>
              <a:ext uri="{FF2B5EF4-FFF2-40B4-BE49-F238E27FC236}">
                <a16:creationId xmlns:a16="http://schemas.microsoft.com/office/drawing/2014/main" id="{EBC3D292-9ED5-4D9E-A089-7E8ABCCF9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3155" y="3757531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5. vyd.</a:t>
            </a:r>
          </a:p>
        </p:txBody>
      </p:sp>
      <p:sp>
        <p:nvSpPr>
          <p:cNvPr id="56" name="Rectangle 74">
            <a:extLst>
              <a:ext uri="{FF2B5EF4-FFF2-40B4-BE49-F238E27FC236}">
                <a16:creationId xmlns:a16="http://schemas.microsoft.com/office/drawing/2014/main" id="{95888109-B59D-4DED-9F98-728DA329B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0787" y="3765655"/>
            <a:ext cx="4619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6. vyd.</a:t>
            </a:r>
          </a:p>
        </p:txBody>
      </p:sp>
      <p:sp>
        <p:nvSpPr>
          <p:cNvPr id="57" name="Rectangle 71">
            <a:extLst>
              <a:ext uri="{FF2B5EF4-FFF2-40B4-BE49-F238E27FC236}">
                <a16:creationId xmlns:a16="http://schemas.microsoft.com/office/drawing/2014/main" id="{0D9C3211-6322-405A-AA07-03AA1BF63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86699" y="3765656"/>
            <a:ext cx="576263" cy="299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TNM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7. vyd.</a:t>
            </a:r>
          </a:p>
        </p:txBody>
      </p:sp>
      <p:sp>
        <p:nvSpPr>
          <p:cNvPr id="58" name="Line 69">
            <a:extLst>
              <a:ext uri="{FF2B5EF4-FFF2-40B4-BE49-F238E27FC236}">
                <a16:creationId xmlns:a16="http://schemas.microsoft.com/office/drawing/2014/main" id="{B3B6E95B-3C29-4ED2-9F15-DC2E60EC9F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6838" y="3895958"/>
            <a:ext cx="9578" cy="1982211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9" name="Line 66">
            <a:extLst>
              <a:ext uri="{FF2B5EF4-FFF2-40B4-BE49-F238E27FC236}">
                <a16:creationId xmlns:a16="http://schemas.microsoft.com/office/drawing/2014/main" id="{21F529F3-09D1-48D1-882F-04A7C03FA6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072" y="3895957"/>
            <a:ext cx="4286" cy="198221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0" name="Line 69">
            <a:extLst>
              <a:ext uri="{FF2B5EF4-FFF2-40B4-BE49-F238E27FC236}">
                <a16:creationId xmlns:a16="http://schemas.microsoft.com/office/drawing/2014/main" id="{FD554835-69A1-427E-937C-D051B4E69F6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26380" y="3913615"/>
            <a:ext cx="13304" cy="1964554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1" name="Line 67">
            <a:extLst>
              <a:ext uri="{FF2B5EF4-FFF2-40B4-BE49-F238E27FC236}">
                <a16:creationId xmlns:a16="http://schemas.microsoft.com/office/drawing/2014/main" id="{8C2C1F08-5D89-4BEA-8127-03112A89B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5985" y="3889974"/>
            <a:ext cx="7212" cy="223208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2" name="Line 67">
            <a:extLst>
              <a:ext uri="{FF2B5EF4-FFF2-40B4-BE49-F238E27FC236}">
                <a16:creationId xmlns:a16="http://schemas.microsoft.com/office/drawing/2014/main" id="{26FDB4EB-3179-4445-A4DF-47FCB1053D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8359" y="3885589"/>
            <a:ext cx="14765" cy="2066816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10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TextovéPole 68">
            <a:extLst>
              <a:ext uri="{FF2B5EF4-FFF2-40B4-BE49-F238E27FC236}">
                <a16:creationId xmlns:a16="http://schemas.microsoft.com/office/drawing/2014/main" id="{0E1ACF76-C925-41CA-8A53-791D9FBC54D5}"/>
              </a:ext>
            </a:extLst>
          </p:cNvPr>
          <p:cNvSpPr txBox="1"/>
          <p:nvPr/>
        </p:nvSpPr>
        <p:spPr>
          <a:xfrm rot="16200000">
            <a:off x="-113690" y="4724623"/>
            <a:ext cx="16305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Zastoupení stadií</a:t>
            </a:r>
          </a:p>
        </p:txBody>
      </p:sp>
      <p:sp>
        <p:nvSpPr>
          <p:cNvPr id="72" name="Rectangle 17">
            <a:extLst>
              <a:ext uri="{FF2B5EF4-FFF2-40B4-BE49-F238E27FC236}">
                <a16:creationId xmlns:a16="http://schemas.microsoft.com/office/drawing/2014/main" id="{12ED9AE6-D7CA-4C2F-8A47-ED7E7FA8A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350" y="6454927"/>
            <a:ext cx="180022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Stadium:</a:t>
            </a:r>
            <a:endParaRPr kumimoji="0" lang="en-GB" alt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73" name="Rectangle 18">
            <a:extLst>
              <a:ext uri="{FF2B5EF4-FFF2-40B4-BE49-F238E27FC236}">
                <a16:creationId xmlns:a16="http://schemas.microsoft.com/office/drawing/2014/main" id="{41A10C18-586E-4ABC-B6BD-CFBBE67F0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2035" y="6508168"/>
            <a:ext cx="107950" cy="107950"/>
          </a:xfrm>
          <a:prstGeom prst="rect">
            <a:avLst/>
          </a:prstGeom>
          <a:solidFill>
            <a:srgbClr val="8CC84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Rectangle 19">
            <a:extLst>
              <a:ext uri="{FF2B5EF4-FFF2-40B4-BE49-F238E27FC236}">
                <a16:creationId xmlns:a16="http://schemas.microsoft.com/office/drawing/2014/main" id="{AEE216C8-7D4C-4A50-B837-7884844D2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2397" y="6508168"/>
            <a:ext cx="107950" cy="107950"/>
          </a:xfrm>
          <a:prstGeom prst="rect">
            <a:avLst/>
          </a:prstGeom>
          <a:solidFill>
            <a:srgbClr val="FFCC00"/>
          </a:solidFill>
          <a:ln w="9525" algn="ctr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Rectangle 20">
            <a:extLst>
              <a:ext uri="{FF2B5EF4-FFF2-40B4-BE49-F238E27FC236}">
                <a16:creationId xmlns:a16="http://schemas.microsoft.com/office/drawing/2014/main" id="{89248746-B287-499A-B9BB-C519122EC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3260" y="6508168"/>
            <a:ext cx="107950" cy="107950"/>
          </a:xfrm>
          <a:prstGeom prst="rect">
            <a:avLst/>
          </a:prstGeom>
          <a:solidFill>
            <a:srgbClr val="037BC1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Rectangle 21">
            <a:extLst>
              <a:ext uri="{FF2B5EF4-FFF2-40B4-BE49-F238E27FC236}">
                <a16:creationId xmlns:a16="http://schemas.microsoft.com/office/drawing/2014/main" id="{C49A85A4-078E-4FA7-9F0A-340C66745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0768" y="6508474"/>
            <a:ext cx="107950" cy="107950"/>
          </a:xfrm>
          <a:prstGeom prst="rect">
            <a:avLst/>
          </a:prstGeom>
          <a:solidFill>
            <a:srgbClr val="C8C8C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Rectangle 22">
            <a:extLst>
              <a:ext uri="{FF2B5EF4-FFF2-40B4-BE49-F238E27FC236}">
                <a16:creationId xmlns:a16="http://schemas.microsoft.com/office/drawing/2014/main" id="{207A3BEB-8200-4487-8047-37B7FA61E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760" y="6508168"/>
            <a:ext cx="107950" cy="107950"/>
          </a:xfrm>
          <a:prstGeom prst="rect">
            <a:avLst/>
          </a:prstGeom>
          <a:solidFill>
            <a:srgbClr val="DA2128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Rectangle 27">
            <a:extLst>
              <a:ext uri="{FF2B5EF4-FFF2-40B4-BE49-F238E27FC236}">
                <a16:creationId xmlns:a16="http://schemas.microsoft.com/office/drawing/2014/main" id="{03B8B1BA-9599-401D-97F5-D523219C9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230" y="6468787"/>
            <a:ext cx="86360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eznámo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79" name="Rectangle 28">
            <a:extLst>
              <a:ext uri="{FF2B5EF4-FFF2-40B4-BE49-F238E27FC236}">
                <a16:creationId xmlns:a16="http://schemas.microsoft.com/office/drawing/2014/main" id="{72EFB98B-ADDA-4F7B-A8A5-868D667A4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671" y="6514427"/>
            <a:ext cx="107950" cy="107950"/>
          </a:xfrm>
          <a:prstGeom prst="rect">
            <a:avLst/>
          </a:prstGeom>
          <a:solidFill>
            <a:srgbClr val="7F0506"/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anchor="ctr"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2000" b="0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1903794C-1A80-4144-9602-32D41C1D6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4134" y="6474740"/>
            <a:ext cx="944562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120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N</a:t>
            </a:r>
            <a:r>
              <a:rPr kumimoji="0" lang="cs-CZ" alt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euvedeno</a:t>
            </a: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1" name="TextovéPole 41">
            <a:extLst>
              <a:ext uri="{FF2B5EF4-FFF2-40B4-BE49-F238E27FC236}">
                <a16:creationId xmlns:a16="http://schemas.microsoft.com/office/drawing/2014/main" id="{E03060A4-4A00-4B97-972B-539FE66FC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4697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82" name="TextovéPole 42">
            <a:extLst>
              <a:ext uri="{FF2B5EF4-FFF2-40B4-BE49-F238E27FC236}">
                <a16:creationId xmlns:a16="http://schemas.microsoft.com/office/drawing/2014/main" id="{6444A725-5938-4959-B44C-4960529CBA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5060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83" name="TextovéPole 43">
            <a:extLst>
              <a:ext uri="{FF2B5EF4-FFF2-40B4-BE49-F238E27FC236}">
                <a16:creationId xmlns:a16="http://schemas.microsoft.com/office/drawing/2014/main" id="{2BCB11C8-CFF9-4CE9-AE63-0E56DAD16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5422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84" name="TextovéPole 44">
            <a:extLst>
              <a:ext uri="{FF2B5EF4-FFF2-40B4-BE49-F238E27FC236}">
                <a16:creationId xmlns:a16="http://schemas.microsoft.com/office/drawing/2014/main" id="{385216DB-8967-440A-A6A8-B4AEB57D8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5785" y="6411331"/>
            <a:ext cx="276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85" name="TextovéPole 84">
            <a:extLst>
              <a:ext uri="{FF2B5EF4-FFF2-40B4-BE49-F238E27FC236}">
                <a16:creationId xmlns:a16="http://schemas.microsoft.com/office/drawing/2014/main" id="{655D919A-2610-4FD0-A116-FE2E8A7AF8BA}"/>
              </a:ext>
            </a:extLst>
          </p:cNvPr>
          <p:cNvSpPr txBox="1"/>
          <p:nvPr/>
        </p:nvSpPr>
        <p:spPr>
          <a:xfrm>
            <a:off x="6096000" y="5952405"/>
            <a:ext cx="9939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  <a:endParaRPr kumimoji="0" lang="cs-CZ" sz="1400" b="1" i="0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 err="1"/>
              <a:t>Vývoj</a:t>
            </a:r>
            <a:r>
              <a:rPr lang="en-US" sz="2800" dirty="0"/>
              <a:t> </a:t>
            </a:r>
            <a:r>
              <a:rPr lang="en-US" sz="2800" dirty="0" err="1"/>
              <a:t>rozdělení</a:t>
            </a:r>
            <a:r>
              <a:rPr lang="en-US" sz="2800" dirty="0"/>
              <a:t> </a:t>
            </a:r>
            <a:r>
              <a:rPr lang="en-US" sz="2800" dirty="0" err="1"/>
              <a:t>stadií</a:t>
            </a:r>
            <a:r>
              <a:rPr lang="en-US" sz="2800" dirty="0"/>
              <a:t> </a:t>
            </a:r>
            <a:r>
              <a:rPr lang="en-US" sz="2800" dirty="0" err="1"/>
              <a:t>nově</a:t>
            </a:r>
            <a:r>
              <a:rPr lang="en-US" sz="2800" dirty="0"/>
              <a:t> </a:t>
            </a:r>
            <a:r>
              <a:rPr lang="en-US" sz="2800" dirty="0" err="1"/>
              <a:t>diagnostikovaných</a:t>
            </a:r>
            <a:r>
              <a:rPr lang="en-US" sz="2800" dirty="0"/>
              <a:t> </a:t>
            </a:r>
            <a:r>
              <a:rPr lang="en-US" sz="2800" dirty="0" err="1"/>
              <a:t>zhoubných</a:t>
            </a:r>
            <a:r>
              <a:rPr lang="en-US" sz="2800" dirty="0"/>
              <a:t> </a:t>
            </a:r>
            <a:r>
              <a:rPr lang="en-US" sz="2800" dirty="0" err="1"/>
              <a:t>nádorů</a:t>
            </a:r>
            <a:endParaRPr lang="en-US" sz="2800" dirty="0"/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B7581B72-1134-4BEE-A194-3EAC534A1BCE}"/>
              </a:ext>
            </a:extLst>
          </p:cNvPr>
          <p:cNvSpPr txBox="1"/>
          <p:nvPr/>
        </p:nvSpPr>
        <p:spPr>
          <a:xfrm>
            <a:off x="7381226" y="2947940"/>
            <a:ext cx="399564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400" dirty="0"/>
              <a:t>V Královéhradeckém kraji je ve srovnání s celou ČR vyšší zastoupení stadia IV a naopak nižší zastoupení stadia I. V Královéhradeckém kraji bylo v letech 2012-2016 </a:t>
            </a:r>
            <a:r>
              <a:rPr lang="cs-CZ" sz="1400" b="1" dirty="0"/>
              <a:t>49,5 % pacientek diagnostikováno ve stádiu I nebo II</a:t>
            </a:r>
            <a:r>
              <a:rPr lang="cs-CZ" sz="1400" dirty="0"/>
              <a:t>, v celé ČR to bylo </a:t>
            </a:r>
            <a:r>
              <a:rPr lang="cs-CZ" sz="1400" b="1" dirty="0"/>
              <a:t>57,1 %</a:t>
            </a:r>
            <a:r>
              <a:rPr lang="cs-CZ" sz="1400" dirty="0"/>
              <a:t> pacientek.</a:t>
            </a:r>
          </a:p>
        </p:txBody>
      </p:sp>
      <p:sp>
        <p:nvSpPr>
          <p:cNvPr id="34" name="TextBox 6">
            <a:extLst>
              <a:ext uri="{FF2B5EF4-FFF2-40B4-BE49-F238E27FC236}">
                <a16:creationId xmlns:a16="http://schemas.microsoft.com/office/drawing/2014/main" id="{58CCCA80-4558-4862-AA1D-12E7628A69E6}"/>
              </a:ext>
            </a:extLst>
          </p:cNvPr>
          <p:cNvSpPr txBox="1"/>
          <p:nvPr/>
        </p:nvSpPr>
        <p:spPr>
          <a:xfrm>
            <a:off x="2001938" y="3344994"/>
            <a:ext cx="32709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Časový vývoj zastoupení stádií v ČR</a:t>
            </a:r>
            <a:endParaRPr kumimoji="0" lang="cs-CZ" altLang="cs-CZ" sz="1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565803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529701" y="6210670"/>
            <a:ext cx="11662299" cy="65528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257558" y="653725"/>
            <a:ext cx="708014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</a:t>
            </a:r>
            <a:r>
              <a:rPr lang="en-US" sz="1400" dirty="0">
                <a:cs typeface="Arial" pitchFamily="34" charset="0"/>
              </a:rPr>
              <a:t>; </a:t>
            </a:r>
            <a:r>
              <a:rPr lang="cs-CZ" sz="1400" b="1" dirty="0"/>
              <a:t>obyvatelé Královéhradeckého kraje</a:t>
            </a:r>
          </a:p>
          <a:p>
            <a:r>
              <a:rPr lang="pl-PL" sz="1400" dirty="0"/>
              <a:t>Očkování identifikováno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J07CA09</a:t>
            </a:r>
            <a:r>
              <a:rPr lang="pl-PL" sz="1400" dirty="0"/>
              <a:t>.</a:t>
            </a:r>
          </a:p>
          <a:p>
            <a:r>
              <a:rPr lang="cs-CZ" sz="1400" dirty="0"/>
              <a:t>Podíl pojištěnců narozených v daném roce očkovaných alespoň jednou dávkou </a:t>
            </a:r>
            <a:r>
              <a:rPr lang="cs-CZ" sz="1400" dirty="0" err="1"/>
              <a:t>hexavakcíny</a:t>
            </a:r>
            <a:r>
              <a:rPr lang="cs-CZ" sz="1400" dirty="0"/>
              <a:t> (%)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942997" y="1875740"/>
            <a:ext cx="3715603" cy="418576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Od ledna 2018 je změna ve schématu </a:t>
            </a:r>
            <a:r>
              <a:rPr lang="cs-CZ" sz="1400" b="1" dirty="0" err="1"/>
              <a:t>hexavakcíny</a:t>
            </a:r>
            <a:r>
              <a:rPr lang="cs-CZ" sz="1400" dirty="0"/>
              <a:t>, a to z 3+1 na 2+1. První dávka se aplikuje od 9. týdne věku, druhá za 2 měsíce po první, to je </a:t>
            </a:r>
            <a:r>
              <a:rPr lang="cs-CZ" sz="1400" dirty="0" err="1"/>
              <a:t>přibližne</a:t>
            </a:r>
            <a:r>
              <a:rPr lang="cs-CZ" sz="1400" dirty="0"/>
              <a:t> ve 4. měsíci a třetí, přeočkování, mezi 11. a 13. měsícem věku. U očkování nedonošených platí schéma 3+1.</a:t>
            </a:r>
            <a:br>
              <a:rPr lang="cs-CZ" sz="1400" dirty="0"/>
            </a:br>
            <a:r>
              <a:rPr lang="cs-CZ" sz="1400" b="1" i="1" dirty="0"/>
              <a:t>Základní očkovací schéma</a:t>
            </a:r>
            <a:r>
              <a:rPr lang="cs-CZ" sz="1400" dirty="0"/>
              <a:t> dle vyhlášky č. 299/2010 Sb. u </a:t>
            </a:r>
            <a:r>
              <a:rPr lang="cs-CZ" sz="1400" dirty="0" err="1"/>
              <a:t>hexavakcin</a:t>
            </a:r>
            <a:r>
              <a:rPr lang="cs-CZ" sz="1400" dirty="0"/>
              <a:t> spočívá v </a:t>
            </a:r>
            <a:r>
              <a:rPr lang="cs-CZ" sz="1400" b="1" dirty="0"/>
              <a:t>podání tří dávek</a:t>
            </a:r>
            <a:r>
              <a:rPr lang="cs-CZ" sz="1400" dirty="0"/>
              <a:t>. </a:t>
            </a:r>
            <a:br>
              <a:rPr lang="cs-CZ" sz="1400" dirty="0"/>
            </a:br>
            <a:r>
              <a:rPr lang="cs-CZ" sz="1400" b="1" dirty="0"/>
              <a:t>První dávka</a:t>
            </a:r>
            <a:r>
              <a:rPr lang="cs-CZ" sz="1400" dirty="0"/>
              <a:t> se očkuje v době </a:t>
            </a:r>
            <a:r>
              <a:rPr lang="cs-CZ" sz="1400" b="1" dirty="0"/>
              <a:t>od započatého 9. týdne</a:t>
            </a:r>
            <a:r>
              <a:rPr lang="cs-CZ" sz="1400" dirty="0"/>
              <a:t>, ideálně ve 3. měsíci. U dětí očkovaných proti tuberkulóze se základní očkování </a:t>
            </a:r>
            <a:r>
              <a:rPr lang="cs-CZ" sz="1400" dirty="0" err="1"/>
              <a:t>hexavalentní</a:t>
            </a:r>
            <a:r>
              <a:rPr lang="cs-CZ" sz="1400" dirty="0"/>
              <a:t> očkovací látkou provede od započatého třináctého týdne po narození dítěte, vždy však po zhojení </a:t>
            </a:r>
            <a:r>
              <a:rPr lang="cs-CZ" sz="1400" dirty="0" err="1"/>
              <a:t>postvakcinační</a:t>
            </a:r>
            <a:r>
              <a:rPr lang="cs-CZ" sz="1400" dirty="0"/>
              <a:t> reakce po očkování proti tuberkulóze.</a:t>
            </a:r>
          </a:p>
          <a:p>
            <a:r>
              <a:rPr lang="cs-CZ" sz="1400" b="1" dirty="0"/>
              <a:t>Druhá a třetí dávka</a:t>
            </a:r>
            <a:r>
              <a:rPr lang="cs-CZ" sz="1400" dirty="0"/>
              <a:t> se podává </a:t>
            </a:r>
            <a:r>
              <a:rPr lang="cs-CZ" sz="1400" b="1" dirty="0"/>
              <a:t>v průběhu prvního roku života dítěte</a:t>
            </a:r>
            <a:r>
              <a:rPr lang="cs-CZ" sz="1400" dirty="0"/>
              <a:t>, přičemž </a:t>
            </a:r>
            <a:r>
              <a:rPr lang="cs-CZ" sz="1400" b="1" dirty="0"/>
              <a:t>interval mezi dávkami je 2 měsíce a 6 měsíců.</a:t>
            </a:r>
            <a:endParaRPr lang="cs-CZ" sz="1400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28598" y="167872"/>
            <a:ext cx="10597360" cy="631595"/>
          </a:xfrm>
        </p:spPr>
        <p:txBody>
          <a:bodyPr>
            <a:normAutofit/>
          </a:bodyPr>
          <a:lstStyle/>
          <a:p>
            <a:r>
              <a:rPr lang="en-US" sz="2800" dirty="0"/>
              <a:t>Podíl dětí očkovaných hexavakcínou v letech 2012–201</a:t>
            </a:r>
            <a:r>
              <a:rPr lang="cs-CZ" sz="2800" dirty="0"/>
              <a:t>8</a:t>
            </a:r>
            <a:r>
              <a:rPr lang="en-US" sz="2800" dirty="0"/>
              <a:t> </a:t>
            </a:r>
          </a:p>
        </p:txBody>
      </p:sp>
      <p:graphicFrame>
        <p:nvGraphicFramePr>
          <p:cNvPr id="26" name="Chart 7"/>
          <p:cNvGraphicFramePr/>
          <p:nvPr>
            <p:extLst>
              <p:ext uri="{D42A27DB-BD31-4B8C-83A1-F6EECF244321}">
                <p14:modId xmlns:p14="http://schemas.microsoft.com/office/powerpoint/2010/main" val="3962664830"/>
              </p:ext>
            </p:extLst>
          </p:nvPr>
        </p:nvGraphicFramePr>
        <p:xfrm>
          <a:off x="921211" y="1428426"/>
          <a:ext cx="6789774" cy="51552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" name="TextBox 9"/>
          <p:cNvSpPr txBox="1"/>
          <p:nvPr/>
        </p:nvSpPr>
        <p:spPr>
          <a:xfrm rot="16200000">
            <a:off x="-908462" y="3848472"/>
            <a:ext cx="28763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Podíl očkovaných (%)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aphicFrame>
        <p:nvGraphicFramePr>
          <p:cNvPr id="14" name="Tabulk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0504285"/>
              </p:ext>
            </p:extLst>
          </p:nvPr>
        </p:nvGraphicFramePr>
        <p:xfrm>
          <a:off x="3913630" y="6538310"/>
          <a:ext cx="5207000" cy="36000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2625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348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u="none" strike="noStrike" dirty="0">
                          <a:effectLst/>
                        </a:rPr>
                        <a:t>Rok narození: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tc>
                  <a:txBody>
                    <a:bodyPr/>
                    <a:lstStyle/>
                    <a:p>
                      <a:pPr algn="r" fontAlgn="b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124" marR="7124" marT="7124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397670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07239" y="612294"/>
            <a:ext cx="111854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NRHZS, ide</a:t>
            </a:r>
            <a:r>
              <a:rPr lang="pl-PL" sz="1400" dirty="0"/>
              <a:t>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J07BM a nebo jednomu z výkonů 02110, 02125 v kombinaci s diagnózou Z258</a:t>
            </a:r>
            <a:r>
              <a:rPr lang="cs-CZ" sz="1400" kern="0" dirty="0">
                <a:solidFill>
                  <a:srgbClr val="000000"/>
                </a:solidFill>
              </a:rPr>
              <a:t>; </a:t>
            </a:r>
            <a:r>
              <a:rPr lang="cs-CZ" sz="1400" b="1" kern="0" dirty="0">
                <a:solidFill>
                  <a:srgbClr val="FF0000"/>
                </a:solidFill>
              </a:rPr>
              <a:t>Královehradecký kraj kraj</a:t>
            </a:r>
          </a:p>
          <a:p>
            <a:r>
              <a:rPr lang="cs-CZ" sz="1400" dirty="0"/>
              <a:t>Počet očkovaných v daném roce odpovídá pacientům, kteří v daném roce dosáhli 13 let a byli očkováni v daném nebo následujícím kalendářním roce.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890766" y="1573188"/>
            <a:ext cx="3165331" cy="375190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Hrazené očkování proti HPV je k dispozici pro dívky od třináctého roku věku do dovršení čtrnáctého roku</a:t>
            </a:r>
            <a:r>
              <a:rPr lang="cs-CZ" sz="1400" dirty="0" smtClean="0"/>
              <a:t>. </a:t>
            </a:r>
            <a:r>
              <a:rPr lang="cs-CZ" sz="1400" dirty="0" err="1" smtClean="0"/>
              <a:t>Proočkovanost</a:t>
            </a:r>
            <a:r>
              <a:rPr lang="cs-CZ" sz="1400" dirty="0" smtClean="0"/>
              <a:t> </a:t>
            </a:r>
            <a:r>
              <a:rPr lang="cs-CZ" sz="1400" dirty="0"/>
              <a:t>proti </a:t>
            </a:r>
            <a:r>
              <a:rPr lang="cs-CZ" sz="1400" dirty="0" err="1"/>
              <a:t>papilomavirům</a:t>
            </a:r>
            <a:r>
              <a:rPr lang="cs-CZ" sz="1400" dirty="0"/>
              <a:t> od roku 2012 do roku 2017 významně klesá (z 76% na 64</a:t>
            </a:r>
            <a:r>
              <a:rPr lang="cs-CZ" sz="1400" dirty="0" smtClean="0"/>
              <a:t>%). Klesající </a:t>
            </a:r>
            <a:r>
              <a:rPr lang="cs-CZ" sz="1400" dirty="0" err="1"/>
              <a:t>proočkovanost</a:t>
            </a:r>
            <a:r>
              <a:rPr lang="cs-CZ" sz="1400" dirty="0"/>
              <a:t> je významným zdravotním problémem a v oblasti očkování je v současnosti velký prostor pro zvyšování zdravotní gramotnosti obyvatelstva.</a:t>
            </a:r>
          </a:p>
          <a:p>
            <a:endParaRPr lang="cs-CZ" sz="1400" dirty="0"/>
          </a:p>
          <a:p>
            <a:r>
              <a:rPr lang="cs-CZ" sz="1400" dirty="0"/>
              <a:t>Proočkovanost proti </a:t>
            </a:r>
            <a:r>
              <a:rPr lang="cs-CZ" sz="1400" dirty="0" err="1"/>
              <a:t>papilomavirům</a:t>
            </a:r>
            <a:r>
              <a:rPr lang="cs-CZ" sz="1400" dirty="0"/>
              <a:t> v HKK od roku 2012 do roku 2017 významně klesá </a:t>
            </a:r>
            <a:r>
              <a:rPr lang="cs-CZ" sz="1400" dirty="0" smtClean="0"/>
              <a:t>tempem odpovídajícím celé populaci ČR (z </a:t>
            </a:r>
            <a:r>
              <a:rPr lang="cs-CZ" sz="1400" dirty="0"/>
              <a:t>80 % na </a:t>
            </a:r>
            <a:r>
              <a:rPr lang="cs-CZ" sz="1400" dirty="0" smtClean="0"/>
              <a:t>69 </a:t>
            </a:r>
            <a:r>
              <a:rPr lang="cs-CZ" sz="1400" dirty="0"/>
              <a:t>%).</a:t>
            </a:r>
          </a:p>
        </p:txBody>
      </p:sp>
      <p:graphicFrame>
        <p:nvGraphicFramePr>
          <p:cNvPr id="10" name="Graf 9"/>
          <p:cNvGraphicFramePr/>
          <p:nvPr>
            <p:extLst>
              <p:ext uri="{D42A27DB-BD31-4B8C-83A1-F6EECF244321}">
                <p14:modId xmlns:p14="http://schemas.microsoft.com/office/powerpoint/2010/main" val="1574270717"/>
              </p:ext>
            </p:extLst>
          </p:nvPr>
        </p:nvGraphicFramePr>
        <p:xfrm>
          <a:off x="358142" y="2142039"/>
          <a:ext cx="4599431" cy="31906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ovéPole 11"/>
          <p:cNvSpPr txBox="1"/>
          <p:nvPr/>
        </p:nvSpPr>
        <p:spPr>
          <a:xfrm>
            <a:off x="917460" y="1408404"/>
            <a:ext cx="3725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Počet očkovaných dívek s bydlištěm </a:t>
            </a:r>
          </a:p>
          <a:p>
            <a:pPr algn="ctr"/>
            <a:r>
              <a:rPr lang="cs-CZ" b="1" dirty="0"/>
              <a:t>v Královehradeckém kraji</a:t>
            </a:r>
            <a:endParaRPr lang="en-US" b="1" dirty="0"/>
          </a:p>
        </p:txBody>
      </p:sp>
      <p:sp>
        <p:nvSpPr>
          <p:cNvPr id="13" name="TextovéPole 12"/>
          <p:cNvSpPr txBox="1"/>
          <p:nvPr/>
        </p:nvSpPr>
        <p:spPr>
          <a:xfrm>
            <a:off x="4758615" y="1408404"/>
            <a:ext cx="38435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 err="1"/>
              <a:t>Proočkovanost</a:t>
            </a:r>
            <a:r>
              <a:rPr lang="cs-CZ" b="1" dirty="0"/>
              <a:t> pro dívky s bydlištěm </a:t>
            </a:r>
          </a:p>
          <a:p>
            <a:pPr algn="ctr"/>
            <a:r>
              <a:rPr lang="cs-CZ" b="1" dirty="0"/>
              <a:t>v HKK a v ČR</a:t>
            </a:r>
            <a:endParaRPr lang="en-US" b="1" dirty="0"/>
          </a:p>
        </p:txBody>
      </p:sp>
      <p:graphicFrame>
        <p:nvGraphicFramePr>
          <p:cNvPr id="14" name="Chart 4">
            <a:extLst>
              <a:ext uri="{FF2B5EF4-FFF2-40B4-BE49-F238E27FC236}">
                <a16:creationId xmlns:a16="http://schemas.microsoft.com/office/drawing/2014/main" id="{D5D1EECA-004A-4F19-9B27-660E5AAEF89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22807797"/>
              </p:ext>
            </p:extLst>
          </p:nvPr>
        </p:nvGraphicFramePr>
        <p:xfrm>
          <a:off x="5338303" y="1951362"/>
          <a:ext cx="3097037" cy="38414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TextovéPole 14"/>
          <p:cNvSpPr txBox="1"/>
          <p:nvPr/>
        </p:nvSpPr>
        <p:spPr>
          <a:xfrm>
            <a:off x="5451008" y="5597442"/>
            <a:ext cx="3382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050" dirty="0"/>
              <a:t>Pozn. Vztaženo k dívkám ve věku 13 let daného roku.</a:t>
            </a:r>
          </a:p>
        </p:txBody>
      </p:sp>
      <p:cxnSp>
        <p:nvCxnSpPr>
          <p:cNvPr id="21" name="Přímá spojnice se šipkou 20"/>
          <p:cNvCxnSpPr/>
          <p:nvPr/>
        </p:nvCxnSpPr>
        <p:spPr>
          <a:xfrm flipH="1" flipV="1">
            <a:off x="7910358" y="2632435"/>
            <a:ext cx="352351" cy="2395728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ovéPole 2"/>
          <p:cNvSpPr txBox="1"/>
          <p:nvPr/>
        </p:nvSpPr>
        <p:spPr>
          <a:xfrm>
            <a:off x="1641060" y="5728247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sk-SK" dirty="0"/>
          </a:p>
        </p:txBody>
      </p:sp>
      <p:graphicFrame>
        <p:nvGraphicFramePr>
          <p:cNvPr id="4" name="Tabulk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980102"/>
              </p:ext>
            </p:extLst>
          </p:nvPr>
        </p:nvGraphicFramePr>
        <p:xfrm>
          <a:off x="191340" y="5278284"/>
          <a:ext cx="4646005" cy="3518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46066">
                  <a:extLst>
                    <a:ext uri="{9D8B030D-6E8A-4147-A177-3AD203B41FA5}">
                      <a16:colId xmlns:a16="http://schemas.microsoft.com/office/drawing/2014/main" val="1650258174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4147722833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3185682569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168713687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2024731598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580132922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727365040"/>
                    </a:ext>
                  </a:extLst>
                </a:gridCol>
                <a:gridCol w="514277">
                  <a:extLst>
                    <a:ext uri="{9D8B030D-6E8A-4147-A177-3AD203B41FA5}">
                      <a16:colId xmlns:a16="http://schemas.microsoft.com/office/drawing/2014/main" val="17890138"/>
                    </a:ext>
                  </a:extLst>
                </a:gridCol>
              </a:tblGrid>
              <a:tr h="351817">
                <a:tc>
                  <a:txBody>
                    <a:bodyPr/>
                    <a:lstStyle/>
                    <a:p>
                      <a:pPr algn="ctr"/>
                      <a:r>
                        <a:rPr lang="cs-CZ" sz="1050" noProof="0" dirty="0"/>
                        <a:t>Podíl v ČR</a:t>
                      </a:r>
                      <a:endParaRPr lang="cs-CZ" sz="1050" b="0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81156095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810" y="94825"/>
            <a:ext cx="10515600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Proočkovanost</a:t>
            </a:r>
            <a:r>
              <a:rPr lang="en-US" sz="2800" dirty="0"/>
              <a:t> </a:t>
            </a:r>
            <a:r>
              <a:rPr lang="en-US" sz="2800" dirty="0" err="1"/>
              <a:t>dívek</a:t>
            </a:r>
            <a:r>
              <a:rPr lang="en-US" sz="2800" dirty="0"/>
              <a:t> (</a:t>
            </a:r>
            <a:r>
              <a:rPr lang="en-US" sz="2800" dirty="0" err="1"/>
              <a:t>kohorta</a:t>
            </a:r>
            <a:r>
              <a:rPr lang="en-US" sz="2800" dirty="0"/>
              <a:t> 13</a:t>
            </a:r>
            <a:r>
              <a:rPr lang="cs-CZ" sz="2800" dirty="0"/>
              <a:t> </a:t>
            </a:r>
            <a:r>
              <a:rPr lang="en-US" sz="2800" dirty="0"/>
              <a:t>let v </a:t>
            </a:r>
            <a:r>
              <a:rPr lang="en-US" sz="2800" dirty="0" err="1"/>
              <a:t>daném</a:t>
            </a:r>
            <a:r>
              <a:rPr lang="en-US" sz="2800" dirty="0"/>
              <a:t> </a:t>
            </a:r>
            <a:r>
              <a:rPr lang="en-US" sz="2800" dirty="0" err="1"/>
              <a:t>roce</a:t>
            </a:r>
            <a:r>
              <a:rPr lang="en-US" sz="2800" dirty="0"/>
              <a:t>) </a:t>
            </a:r>
            <a:r>
              <a:rPr lang="en-US" sz="2800" dirty="0" err="1"/>
              <a:t>proti</a:t>
            </a:r>
            <a:r>
              <a:rPr lang="en-US" sz="2800" dirty="0"/>
              <a:t> HPV</a:t>
            </a:r>
          </a:p>
        </p:txBody>
      </p:sp>
      <p:sp>
        <p:nvSpPr>
          <p:cNvPr id="5" name="TextovéPole 4"/>
          <p:cNvSpPr txBox="1"/>
          <p:nvPr/>
        </p:nvSpPr>
        <p:spPr>
          <a:xfrm>
            <a:off x="4694071" y="4953846"/>
            <a:ext cx="298295" cy="3712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rgbClr val="FF0000"/>
                </a:solidFill>
              </a:rPr>
              <a:t>!</a:t>
            </a:r>
          </a:p>
        </p:txBody>
      </p:sp>
      <p:sp>
        <p:nvSpPr>
          <p:cNvPr id="17" name="TextovéPole 16"/>
          <p:cNvSpPr txBox="1"/>
          <p:nvPr/>
        </p:nvSpPr>
        <p:spPr>
          <a:xfrm>
            <a:off x="5222536" y="2110113"/>
            <a:ext cx="298295" cy="3712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rgbClr val="FF0000"/>
                </a:solidFill>
              </a:rPr>
              <a:t>!</a:t>
            </a:r>
          </a:p>
        </p:txBody>
      </p:sp>
      <p:sp>
        <p:nvSpPr>
          <p:cNvPr id="16" name="Rectangle 4">
            <a:extLst>
              <a:ext uri="{FF2B5EF4-FFF2-40B4-BE49-F238E27FC236}">
                <a16:creationId xmlns:a16="http://schemas.microsoft.com/office/drawing/2014/main" id="{B01C2224-C3EE-4777-86C9-D6A4D7B21245}"/>
              </a:ext>
            </a:extLst>
          </p:cNvPr>
          <p:cNvSpPr/>
          <p:nvPr/>
        </p:nvSpPr>
        <p:spPr>
          <a:xfrm>
            <a:off x="1593689" y="5929023"/>
            <a:ext cx="887974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sz="1400" dirty="0"/>
              <a:t>*Rok 2018 není uzavřen – dívky z dané kalendářní kohorty budou očkovány i v následujícím roce – jde o odhad pomocí konzervativní statistické predikce (po doplnění části dívek dané kohorty očkovaných v dalším kalendářním roce)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1477099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93692" y="622520"/>
            <a:ext cx="110227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NRHZS, ide</a:t>
            </a:r>
            <a:r>
              <a:rPr lang="pl-PL" sz="1400" dirty="0"/>
              <a:t>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J07BM a nebo jednomu z výkonů 02110, 02125 v kombinaci s diagnózou Z258.</a:t>
            </a:r>
          </a:p>
          <a:p>
            <a:r>
              <a:rPr lang="cs-CZ" sz="1400" dirty="0"/>
              <a:t>Počet očkovaných v daném roce odpovídá pacientům, kteří v daném roce dosáhli 13 let a byli očkováni v daném nebo následujícím kalendářním roce.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890941" y="1701910"/>
            <a:ext cx="5926095" cy="187702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Hrazené očkování proti HPV je k dispozici pro dívky od třináctého roku věku do dovršení čtrnáctého </a:t>
            </a:r>
            <a:r>
              <a:rPr lang="cs-CZ" sz="1400" dirty="0" smtClean="0"/>
              <a:t>roku. </a:t>
            </a:r>
            <a:r>
              <a:rPr lang="cs-CZ" sz="1400" dirty="0" smtClean="0"/>
              <a:t>V </a:t>
            </a:r>
            <a:r>
              <a:rPr lang="cs-CZ" sz="1400" dirty="0"/>
              <a:t>roce 2017 je zřetelná značná heterogenita </a:t>
            </a:r>
            <a:r>
              <a:rPr lang="cs-CZ" sz="1400" dirty="0" err="1" smtClean="0"/>
              <a:t>proočkovanosti</a:t>
            </a:r>
            <a:r>
              <a:rPr lang="cs-CZ" sz="1400" dirty="0" smtClean="0"/>
              <a:t> dívek v regionech ČR. </a:t>
            </a:r>
            <a:r>
              <a:rPr lang="cs-CZ" sz="1400" dirty="0"/>
              <a:t>V Ústeckém </a:t>
            </a:r>
            <a:r>
              <a:rPr lang="cs-CZ" sz="1400" dirty="0" smtClean="0"/>
              <a:t>kraji </a:t>
            </a:r>
            <a:r>
              <a:rPr lang="cs-CZ" sz="1400" dirty="0"/>
              <a:t>dosahuje </a:t>
            </a:r>
            <a:r>
              <a:rPr lang="cs-CZ" sz="1400" dirty="0" smtClean="0"/>
              <a:t>téměř </a:t>
            </a:r>
            <a:r>
              <a:rPr lang="cs-CZ" sz="1400" dirty="0"/>
              <a:t>74,0 % a naproti tomu ve Zlínském kraji pouze nepatrně přesahuje 50,0 </a:t>
            </a:r>
            <a:r>
              <a:rPr lang="cs-CZ" sz="1400" dirty="0" smtClean="0"/>
              <a:t>%. Královéhradecký </a:t>
            </a:r>
            <a:r>
              <a:rPr lang="cs-CZ" sz="1400" dirty="0"/>
              <a:t>kraj patří mezi regiony s nadprůměrnou proočkovaností.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71469" y="176033"/>
            <a:ext cx="10515600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Podíl</a:t>
            </a:r>
            <a:r>
              <a:rPr lang="en-US" sz="2800" dirty="0"/>
              <a:t> </a:t>
            </a:r>
            <a:r>
              <a:rPr lang="cs-CZ" sz="2800" dirty="0" smtClean="0"/>
              <a:t>dívek vakcinovaných </a:t>
            </a:r>
            <a:r>
              <a:rPr lang="en-US" sz="2800" dirty="0" err="1" smtClean="0"/>
              <a:t>proti</a:t>
            </a:r>
            <a:r>
              <a:rPr lang="en-US" sz="2800" dirty="0" smtClean="0"/>
              <a:t> </a:t>
            </a:r>
            <a:r>
              <a:rPr lang="en-US" sz="2800" dirty="0"/>
              <a:t>HPV v </a:t>
            </a:r>
            <a:r>
              <a:rPr lang="en-US" sz="2800" dirty="0" err="1"/>
              <a:t>roce</a:t>
            </a:r>
            <a:r>
              <a:rPr lang="en-US" sz="2800" dirty="0"/>
              <a:t> 2017 – </a:t>
            </a:r>
            <a:r>
              <a:rPr lang="en-US" sz="2800" dirty="0" err="1"/>
              <a:t>kraje</a:t>
            </a:r>
            <a:r>
              <a:rPr lang="en-US" sz="2800" dirty="0"/>
              <a:t> ČR</a:t>
            </a:r>
          </a:p>
        </p:txBody>
      </p:sp>
      <p:sp>
        <p:nvSpPr>
          <p:cNvPr id="107" name="TextBox 9">
            <a:extLst>
              <a:ext uri="{FF2B5EF4-FFF2-40B4-BE49-F238E27FC236}">
                <a16:creationId xmlns:a16="http://schemas.microsoft.com/office/drawing/2014/main" id="{C1A144F9-EDE4-4BB5-B74E-CAC6A9DDBE03}"/>
              </a:ext>
            </a:extLst>
          </p:cNvPr>
          <p:cNvSpPr txBox="1"/>
          <p:nvPr/>
        </p:nvSpPr>
        <p:spPr>
          <a:xfrm>
            <a:off x="1183966" y="1405652"/>
            <a:ext cx="40846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cs-CZ" sz="16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Podíl vakcinovaných pacientek vzhledem k populaci 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žen ve</a:t>
            </a:r>
            <a:r>
              <a:rPr kumimoji="0" lang="cs-CZ" sz="16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 věku 13 let (%)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cs typeface="Arial" panose="020B0604020202020204" pitchFamily="34" charset="0"/>
            </a:endParaRPr>
          </a:p>
        </p:txBody>
      </p:sp>
      <p:sp>
        <p:nvSpPr>
          <p:cNvPr id="108" name="TextBox 9">
            <a:extLst>
              <a:ext uri="{FF2B5EF4-FFF2-40B4-BE49-F238E27FC236}">
                <a16:creationId xmlns:a16="http://schemas.microsoft.com/office/drawing/2014/main" id="{33AAA243-4E69-4D62-B3B9-6C3E006540BA}"/>
              </a:ext>
            </a:extLst>
          </p:cNvPr>
          <p:cNvSpPr txBox="1"/>
          <p:nvPr/>
        </p:nvSpPr>
        <p:spPr>
          <a:xfrm>
            <a:off x="342072" y="1948487"/>
            <a:ext cx="12166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Kraj bydliště</a:t>
            </a:r>
          </a:p>
        </p:txBody>
      </p:sp>
      <p:grpSp>
        <p:nvGrpSpPr>
          <p:cNvPr id="109" name="Skupina 108">
            <a:extLst>
              <a:ext uri="{FF2B5EF4-FFF2-40B4-BE49-F238E27FC236}">
                <a16:creationId xmlns:a16="http://schemas.microsoft.com/office/drawing/2014/main" id="{63D9DDA1-F27F-42AD-931B-1B1B8F6879C2}"/>
              </a:ext>
            </a:extLst>
          </p:cNvPr>
          <p:cNvGrpSpPr/>
          <p:nvPr/>
        </p:nvGrpSpPr>
        <p:grpSpPr>
          <a:xfrm>
            <a:off x="5064276" y="3087124"/>
            <a:ext cx="3430756" cy="3013969"/>
            <a:chOff x="4386109" y="1506908"/>
            <a:chExt cx="4541838" cy="3635892"/>
          </a:xfrm>
        </p:grpSpPr>
        <p:grpSp>
          <p:nvGrpSpPr>
            <p:cNvPr id="110" name="Skupina 109">
              <a:extLst>
                <a:ext uri="{FF2B5EF4-FFF2-40B4-BE49-F238E27FC236}">
                  <a16:creationId xmlns:a16="http://schemas.microsoft.com/office/drawing/2014/main" id="{6A385895-F6F8-4B2E-93EE-078BBB89AFF9}"/>
                </a:ext>
              </a:extLst>
            </p:cNvPr>
            <p:cNvGrpSpPr/>
            <p:nvPr/>
          </p:nvGrpSpPr>
          <p:grpSpPr>
            <a:xfrm>
              <a:off x="6051761" y="1506908"/>
              <a:ext cx="1658398" cy="828397"/>
              <a:chOff x="6324158" y="1072780"/>
              <a:chExt cx="942905" cy="829877"/>
            </a:xfrm>
          </p:grpSpPr>
          <p:sp>
            <p:nvSpPr>
              <p:cNvPr id="195" name="Text Box 58">
                <a:extLst>
                  <a:ext uri="{FF2B5EF4-FFF2-40B4-BE49-F238E27FC236}">
                    <a16:creationId xmlns:a16="http://schemas.microsoft.com/office/drawing/2014/main" id="{D27A33F6-459B-4FCB-87A6-A89EE6FE72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19815" y="1072780"/>
                <a:ext cx="747248" cy="4940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cs-CZ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</a:rPr>
                  <a:t>&gt; 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70 %</a:t>
                </a:r>
                <a:endParaRPr kumimoji="0" lang="en-US" alt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endParaRPr>
              </a:p>
              <a:p>
                <a:pPr lvl="0" eaLnBrk="1" fontAlgn="base" hangingPunct="1">
                  <a:spcAft>
                    <a:spcPct val="0"/>
                  </a:spcAft>
                  <a:buNone/>
                  <a:defRPr/>
                </a:pP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61</a:t>
                </a:r>
                <a:r>
                  <a:rPr lang="en-US" altLang="cs-CZ" sz="1400" dirty="0">
                    <a:solidFill>
                      <a:srgbClr val="000000"/>
                    </a:solidFill>
                    <a:latin typeface="Calibri"/>
                  </a:rPr>
                  <a:t>–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70 %</a:t>
                </a:r>
                <a:endParaRPr lang="en-US" altLang="cs-CZ" sz="1400" dirty="0">
                  <a:solidFill>
                    <a:srgbClr val="000000"/>
                  </a:solidFill>
                  <a:latin typeface="Calibri"/>
                </a:endParaRPr>
              </a:p>
              <a:p>
                <a:pPr lvl="0" eaLnBrk="1" fontAlgn="base" hangingPunct="1">
                  <a:spcAft>
                    <a:spcPct val="0"/>
                  </a:spcAft>
                  <a:buNone/>
                  <a:defRPr/>
                </a:pPr>
                <a:r>
                  <a:rPr lang="en-US" altLang="cs-CZ" sz="1400" dirty="0">
                    <a:solidFill>
                      <a:srgbClr val="000000"/>
                    </a:solidFill>
                    <a:latin typeface="Calibri"/>
                  </a:rPr>
                  <a:t>≤</a:t>
                </a:r>
                <a:r>
                  <a:rPr lang="cs-CZ" altLang="cs-CZ" sz="1400" dirty="0">
                    <a:solidFill>
                      <a:srgbClr val="000000"/>
                    </a:solidFill>
                    <a:latin typeface="Calibri"/>
                  </a:rPr>
                  <a:t> 60 %</a:t>
                </a:r>
                <a:endParaRPr kumimoji="0" lang="en-US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Rectangle 56">
                <a:extLst>
                  <a:ext uri="{FF2B5EF4-FFF2-40B4-BE49-F238E27FC236}">
                    <a16:creationId xmlns:a16="http://schemas.microsoft.com/office/drawing/2014/main" id="{96BEBD1E-3BE3-4CBE-B0E4-895325425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7976" y="1758657"/>
                <a:ext cx="144000" cy="144000"/>
              </a:xfrm>
              <a:prstGeom prst="rect">
                <a:avLst/>
              </a:prstGeom>
              <a:solidFill>
                <a:srgbClr val="BDD7E7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197" name="Rectangle 56">
                <a:extLst>
                  <a:ext uri="{FF2B5EF4-FFF2-40B4-BE49-F238E27FC236}">
                    <a16:creationId xmlns:a16="http://schemas.microsoft.com/office/drawing/2014/main" id="{913A22AA-1241-4DF6-B68A-D003CA0E7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4158" y="1450509"/>
                <a:ext cx="144000" cy="144000"/>
              </a:xfrm>
              <a:prstGeom prst="rect">
                <a:avLst/>
              </a:prstGeom>
              <a:solidFill>
                <a:srgbClr val="6BAED6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198" name="Rectangle 56">
                <a:extLst>
                  <a:ext uri="{FF2B5EF4-FFF2-40B4-BE49-F238E27FC236}">
                    <a16:creationId xmlns:a16="http://schemas.microsoft.com/office/drawing/2014/main" id="{48302A69-8D54-49EF-AC77-B01509D6F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4158" y="1140811"/>
                <a:ext cx="144000" cy="144000"/>
              </a:xfrm>
              <a:prstGeom prst="rect">
                <a:avLst/>
              </a:prstGeom>
              <a:solidFill>
                <a:srgbClr val="2171B5"/>
              </a:solidFill>
              <a:ln w="1651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11" name="Freeform 224">
              <a:extLst>
                <a:ext uri="{FF2B5EF4-FFF2-40B4-BE49-F238E27FC236}">
                  <a16:creationId xmlns:a16="http://schemas.microsoft.com/office/drawing/2014/main" id="{91F339B3-9748-4375-A47A-C06586CEB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2" name="Freeform 225">
              <a:extLst>
                <a:ext uri="{FF2B5EF4-FFF2-40B4-BE49-F238E27FC236}">
                  <a16:creationId xmlns:a16="http://schemas.microsoft.com/office/drawing/2014/main" id="{ED221E62-DD03-415D-9B59-1C33EC2926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3" name="Freeform 226">
              <a:extLst>
                <a:ext uri="{FF2B5EF4-FFF2-40B4-BE49-F238E27FC236}">
                  <a16:creationId xmlns:a16="http://schemas.microsoft.com/office/drawing/2014/main" id="{C906AD64-229C-4E88-B24A-11D13E0AA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4" name="Freeform 227">
              <a:extLst>
                <a:ext uri="{FF2B5EF4-FFF2-40B4-BE49-F238E27FC236}">
                  <a16:creationId xmlns:a16="http://schemas.microsoft.com/office/drawing/2014/main" id="{5ADA6E87-FAD9-4CBC-B3B3-A6B10492B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5" name="Freeform 228">
              <a:extLst>
                <a:ext uri="{FF2B5EF4-FFF2-40B4-BE49-F238E27FC236}">
                  <a16:creationId xmlns:a16="http://schemas.microsoft.com/office/drawing/2014/main" id="{1BA9CC27-5FA1-47F6-B5D3-E71611C99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6" name="Freeform 229">
              <a:extLst>
                <a:ext uri="{FF2B5EF4-FFF2-40B4-BE49-F238E27FC236}">
                  <a16:creationId xmlns:a16="http://schemas.microsoft.com/office/drawing/2014/main" id="{7DCBB548-A409-4956-9AF0-DF91BD7DE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7" name="Freeform 230">
              <a:extLst>
                <a:ext uri="{FF2B5EF4-FFF2-40B4-BE49-F238E27FC236}">
                  <a16:creationId xmlns:a16="http://schemas.microsoft.com/office/drawing/2014/main" id="{D02556D8-2A47-4EA2-826B-94214B806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8" name="Freeform 231">
              <a:extLst>
                <a:ext uri="{FF2B5EF4-FFF2-40B4-BE49-F238E27FC236}">
                  <a16:creationId xmlns:a16="http://schemas.microsoft.com/office/drawing/2014/main" id="{E3B004B5-37B0-4665-BDBF-6543612E2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19" name="Freeform 232">
              <a:extLst>
                <a:ext uri="{FF2B5EF4-FFF2-40B4-BE49-F238E27FC236}">
                  <a16:creationId xmlns:a16="http://schemas.microsoft.com/office/drawing/2014/main" id="{E04D4FF6-568D-4B24-B09F-51F57E160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0" name="Freeform 233">
              <a:extLst>
                <a:ext uri="{FF2B5EF4-FFF2-40B4-BE49-F238E27FC236}">
                  <a16:creationId xmlns:a16="http://schemas.microsoft.com/office/drawing/2014/main" id="{367DAF8C-7E8F-4DFB-8A7C-C4D8B35DA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1" name="Freeform 234">
              <a:extLst>
                <a:ext uri="{FF2B5EF4-FFF2-40B4-BE49-F238E27FC236}">
                  <a16:creationId xmlns:a16="http://schemas.microsoft.com/office/drawing/2014/main" id="{317ED738-7BB0-4CF0-AA28-34ED8D55F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2" name="Freeform 235">
              <a:extLst>
                <a:ext uri="{FF2B5EF4-FFF2-40B4-BE49-F238E27FC236}">
                  <a16:creationId xmlns:a16="http://schemas.microsoft.com/office/drawing/2014/main" id="{0CE48F79-C27E-4B6F-95D5-CEED74B5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3" name="Freeform 236">
              <a:extLst>
                <a:ext uri="{FF2B5EF4-FFF2-40B4-BE49-F238E27FC236}">
                  <a16:creationId xmlns:a16="http://schemas.microsoft.com/office/drawing/2014/main" id="{DAA50530-592A-491C-8D2D-A71EA8717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4" name="Freeform 237">
              <a:extLst>
                <a:ext uri="{FF2B5EF4-FFF2-40B4-BE49-F238E27FC236}">
                  <a16:creationId xmlns:a16="http://schemas.microsoft.com/office/drawing/2014/main" id="{5DAC070D-9205-41A0-BC45-FF8716290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5" name="Freeform 238">
              <a:extLst>
                <a:ext uri="{FF2B5EF4-FFF2-40B4-BE49-F238E27FC236}">
                  <a16:creationId xmlns:a16="http://schemas.microsoft.com/office/drawing/2014/main" id="{DC8FDFA7-A0B5-4E92-8865-B71BD0FED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6" name="Freeform 239">
              <a:extLst>
                <a:ext uri="{FF2B5EF4-FFF2-40B4-BE49-F238E27FC236}">
                  <a16:creationId xmlns:a16="http://schemas.microsoft.com/office/drawing/2014/main" id="{4C14E534-511C-433F-BAA3-30F96266C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7" name="Freeform 240">
              <a:extLst>
                <a:ext uri="{FF2B5EF4-FFF2-40B4-BE49-F238E27FC236}">
                  <a16:creationId xmlns:a16="http://schemas.microsoft.com/office/drawing/2014/main" id="{2022B9D2-4A71-4A12-B6B5-9976C9882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8" name="Freeform 241">
              <a:extLst>
                <a:ext uri="{FF2B5EF4-FFF2-40B4-BE49-F238E27FC236}">
                  <a16:creationId xmlns:a16="http://schemas.microsoft.com/office/drawing/2014/main" id="{57B0D646-1E1B-4792-B487-ED9561C0C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29" name="Freeform 242">
              <a:extLst>
                <a:ext uri="{FF2B5EF4-FFF2-40B4-BE49-F238E27FC236}">
                  <a16:creationId xmlns:a16="http://schemas.microsoft.com/office/drawing/2014/main" id="{61677D81-977D-46FA-89E3-36CA4A739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0" name="Freeform 243">
              <a:extLst>
                <a:ext uri="{FF2B5EF4-FFF2-40B4-BE49-F238E27FC236}">
                  <a16:creationId xmlns:a16="http://schemas.microsoft.com/office/drawing/2014/main" id="{B46E5D04-43DD-45A8-AEE1-5DFFB999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1" name="Freeform 244">
              <a:extLst>
                <a:ext uri="{FF2B5EF4-FFF2-40B4-BE49-F238E27FC236}">
                  <a16:creationId xmlns:a16="http://schemas.microsoft.com/office/drawing/2014/main" id="{F04E6AA1-F998-4F01-91EB-B3E4FEFCA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2" name="Freeform 245">
              <a:extLst>
                <a:ext uri="{FF2B5EF4-FFF2-40B4-BE49-F238E27FC236}">
                  <a16:creationId xmlns:a16="http://schemas.microsoft.com/office/drawing/2014/main" id="{4A908839-F4BF-490E-973E-17A5E8505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3" name="Freeform 246">
              <a:extLst>
                <a:ext uri="{FF2B5EF4-FFF2-40B4-BE49-F238E27FC236}">
                  <a16:creationId xmlns:a16="http://schemas.microsoft.com/office/drawing/2014/main" id="{96160FE9-6723-438A-B0A4-15561CF6D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4" name="Freeform 247">
              <a:extLst>
                <a:ext uri="{FF2B5EF4-FFF2-40B4-BE49-F238E27FC236}">
                  <a16:creationId xmlns:a16="http://schemas.microsoft.com/office/drawing/2014/main" id="{3132A12F-48E5-48B9-917A-80125B6C4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5" name="Freeform 248">
              <a:extLst>
                <a:ext uri="{FF2B5EF4-FFF2-40B4-BE49-F238E27FC236}">
                  <a16:creationId xmlns:a16="http://schemas.microsoft.com/office/drawing/2014/main" id="{61CDAE61-41EC-43FA-AA3C-71805800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6" name="Freeform 249">
              <a:extLst>
                <a:ext uri="{FF2B5EF4-FFF2-40B4-BE49-F238E27FC236}">
                  <a16:creationId xmlns:a16="http://schemas.microsoft.com/office/drawing/2014/main" id="{06E1E1F7-3663-4F2C-9F64-D75EC3F26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7" name="Freeform 250">
              <a:extLst>
                <a:ext uri="{FF2B5EF4-FFF2-40B4-BE49-F238E27FC236}">
                  <a16:creationId xmlns:a16="http://schemas.microsoft.com/office/drawing/2014/main" id="{AC462320-8819-465D-84A5-2C4CD05EE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8" name="Freeform 251">
              <a:extLst>
                <a:ext uri="{FF2B5EF4-FFF2-40B4-BE49-F238E27FC236}">
                  <a16:creationId xmlns:a16="http://schemas.microsoft.com/office/drawing/2014/main" id="{85E0F223-6431-411A-80EA-C389E335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39" name="Freeform 252">
              <a:extLst>
                <a:ext uri="{FF2B5EF4-FFF2-40B4-BE49-F238E27FC236}">
                  <a16:creationId xmlns:a16="http://schemas.microsoft.com/office/drawing/2014/main" id="{AF9C49ED-4BEE-4C71-BBA6-7C6A63F1F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0" name="Freeform 253">
              <a:extLst>
                <a:ext uri="{FF2B5EF4-FFF2-40B4-BE49-F238E27FC236}">
                  <a16:creationId xmlns:a16="http://schemas.microsoft.com/office/drawing/2014/main" id="{FE2E16B6-4582-4639-BFC2-A259061D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1" name="Freeform 254">
              <a:extLst>
                <a:ext uri="{FF2B5EF4-FFF2-40B4-BE49-F238E27FC236}">
                  <a16:creationId xmlns:a16="http://schemas.microsoft.com/office/drawing/2014/main" id="{FA130505-FAFF-4AF0-8085-666A85F34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2" name="Freeform 255">
              <a:extLst>
                <a:ext uri="{FF2B5EF4-FFF2-40B4-BE49-F238E27FC236}">
                  <a16:creationId xmlns:a16="http://schemas.microsoft.com/office/drawing/2014/main" id="{7FC04FB7-153B-41B7-8C17-01E633AFA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CCCCCC"/>
            </a:solidFill>
            <a:ln w="98425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3" name="Freeform 256">
              <a:extLst>
                <a:ext uri="{FF2B5EF4-FFF2-40B4-BE49-F238E27FC236}">
                  <a16:creationId xmlns:a16="http://schemas.microsoft.com/office/drawing/2014/main" id="{9BFD4736-47B9-451D-944B-3B45C5A4A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4" name="Freeform 257">
              <a:extLst>
                <a:ext uri="{FF2B5EF4-FFF2-40B4-BE49-F238E27FC236}">
                  <a16:creationId xmlns:a16="http://schemas.microsoft.com/office/drawing/2014/main" id="{D6856CE9-9D10-445B-92F9-9056C32B9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5" name="Freeform 258">
              <a:extLst>
                <a:ext uri="{FF2B5EF4-FFF2-40B4-BE49-F238E27FC236}">
                  <a16:creationId xmlns:a16="http://schemas.microsoft.com/office/drawing/2014/main" id="{7D5937A3-FF19-4844-90D4-98D2E0AAF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98425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6" name="Freeform 259">
              <a:extLst>
                <a:ext uri="{FF2B5EF4-FFF2-40B4-BE49-F238E27FC236}">
                  <a16:creationId xmlns:a16="http://schemas.microsoft.com/office/drawing/2014/main" id="{6163E69E-FD83-4DA5-A8AF-BBD37D839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25 w 195"/>
                <a:gd name="T1" fmla="*/ 1 h 150"/>
                <a:gd name="T2" fmla="*/ 127 w 195"/>
                <a:gd name="T3" fmla="*/ 5 h 150"/>
                <a:gd name="T4" fmla="*/ 140 w 195"/>
                <a:gd name="T5" fmla="*/ 15 h 150"/>
                <a:gd name="T6" fmla="*/ 149 w 195"/>
                <a:gd name="T7" fmla="*/ 18 h 150"/>
                <a:gd name="T8" fmla="*/ 153 w 195"/>
                <a:gd name="T9" fmla="*/ 26 h 150"/>
                <a:gd name="T10" fmla="*/ 159 w 195"/>
                <a:gd name="T11" fmla="*/ 31 h 150"/>
                <a:gd name="T12" fmla="*/ 175 w 195"/>
                <a:gd name="T13" fmla="*/ 38 h 150"/>
                <a:gd name="T14" fmla="*/ 182 w 195"/>
                <a:gd name="T15" fmla="*/ 45 h 150"/>
                <a:gd name="T16" fmla="*/ 191 w 195"/>
                <a:gd name="T17" fmla="*/ 53 h 150"/>
                <a:gd name="T18" fmla="*/ 195 w 195"/>
                <a:gd name="T19" fmla="*/ 60 h 150"/>
                <a:gd name="T20" fmla="*/ 193 w 195"/>
                <a:gd name="T21" fmla="*/ 67 h 150"/>
                <a:gd name="T22" fmla="*/ 179 w 195"/>
                <a:gd name="T23" fmla="*/ 76 h 150"/>
                <a:gd name="T24" fmla="*/ 174 w 195"/>
                <a:gd name="T25" fmla="*/ 80 h 150"/>
                <a:gd name="T26" fmla="*/ 174 w 195"/>
                <a:gd name="T27" fmla="*/ 85 h 150"/>
                <a:gd name="T28" fmla="*/ 178 w 195"/>
                <a:gd name="T29" fmla="*/ 91 h 150"/>
                <a:gd name="T30" fmla="*/ 180 w 195"/>
                <a:gd name="T31" fmla="*/ 105 h 150"/>
                <a:gd name="T32" fmla="*/ 176 w 195"/>
                <a:gd name="T33" fmla="*/ 112 h 150"/>
                <a:gd name="T34" fmla="*/ 168 w 195"/>
                <a:gd name="T35" fmla="*/ 117 h 150"/>
                <a:gd name="T36" fmla="*/ 159 w 195"/>
                <a:gd name="T37" fmla="*/ 116 h 150"/>
                <a:gd name="T38" fmla="*/ 148 w 195"/>
                <a:gd name="T39" fmla="*/ 110 h 150"/>
                <a:gd name="T40" fmla="*/ 136 w 195"/>
                <a:gd name="T41" fmla="*/ 109 h 150"/>
                <a:gd name="T42" fmla="*/ 126 w 195"/>
                <a:gd name="T43" fmla="*/ 111 h 150"/>
                <a:gd name="T44" fmla="*/ 120 w 195"/>
                <a:gd name="T45" fmla="*/ 116 h 150"/>
                <a:gd name="T46" fmla="*/ 110 w 195"/>
                <a:gd name="T47" fmla="*/ 120 h 150"/>
                <a:gd name="T48" fmla="*/ 94 w 195"/>
                <a:gd name="T49" fmla="*/ 132 h 150"/>
                <a:gd name="T50" fmla="*/ 81 w 195"/>
                <a:gd name="T51" fmla="*/ 137 h 150"/>
                <a:gd name="T52" fmla="*/ 71 w 195"/>
                <a:gd name="T53" fmla="*/ 140 h 150"/>
                <a:gd name="T54" fmla="*/ 65 w 195"/>
                <a:gd name="T55" fmla="*/ 148 h 150"/>
                <a:gd name="T56" fmla="*/ 62 w 195"/>
                <a:gd name="T57" fmla="*/ 150 h 150"/>
                <a:gd name="T58" fmla="*/ 47 w 195"/>
                <a:gd name="T59" fmla="*/ 148 h 150"/>
                <a:gd name="T60" fmla="*/ 43 w 195"/>
                <a:gd name="T61" fmla="*/ 145 h 150"/>
                <a:gd name="T62" fmla="*/ 41 w 195"/>
                <a:gd name="T63" fmla="*/ 140 h 150"/>
                <a:gd name="T64" fmla="*/ 42 w 195"/>
                <a:gd name="T65" fmla="*/ 134 h 150"/>
                <a:gd name="T66" fmla="*/ 41 w 195"/>
                <a:gd name="T67" fmla="*/ 128 h 150"/>
                <a:gd name="T68" fmla="*/ 40 w 195"/>
                <a:gd name="T69" fmla="*/ 123 h 150"/>
                <a:gd name="T70" fmla="*/ 33 w 195"/>
                <a:gd name="T71" fmla="*/ 119 h 150"/>
                <a:gd name="T72" fmla="*/ 29 w 195"/>
                <a:gd name="T73" fmla="*/ 114 h 150"/>
                <a:gd name="T74" fmla="*/ 30 w 195"/>
                <a:gd name="T75" fmla="*/ 108 h 150"/>
                <a:gd name="T76" fmla="*/ 29 w 195"/>
                <a:gd name="T77" fmla="*/ 102 h 150"/>
                <a:gd name="T78" fmla="*/ 18 w 195"/>
                <a:gd name="T79" fmla="*/ 91 h 150"/>
                <a:gd name="T80" fmla="*/ 12 w 195"/>
                <a:gd name="T81" fmla="*/ 81 h 150"/>
                <a:gd name="T82" fmla="*/ 9 w 195"/>
                <a:gd name="T83" fmla="*/ 75 h 150"/>
                <a:gd name="T84" fmla="*/ 13 w 195"/>
                <a:gd name="T85" fmla="*/ 69 h 150"/>
                <a:gd name="T86" fmla="*/ 18 w 195"/>
                <a:gd name="T87" fmla="*/ 64 h 150"/>
                <a:gd name="T88" fmla="*/ 9 w 195"/>
                <a:gd name="T89" fmla="*/ 53 h 150"/>
                <a:gd name="T90" fmla="*/ 1 w 195"/>
                <a:gd name="T91" fmla="*/ 48 h 150"/>
                <a:gd name="T92" fmla="*/ 1 w 195"/>
                <a:gd name="T93" fmla="*/ 45 h 150"/>
                <a:gd name="T94" fmla="*/ 12 w 195"/>
                <a:gd name="T95" fmla="*/ 40 h 150"/>
                <a:gd name="T96" fmla="*/ 27 w 195"/>
                <a:gd name="T97" fmla="*/ 34 h 150"/>
                <a:gd name="T98" fmla="*/ 33 w 195"/>
                <a:gd name="T99" fmla="*/ 34 h 150"/>
                <a:gd name="T100" fmla="*/ 42 w 195"/>
                <a:gd name="T101" fmla="*/ 38 h 150"/>
                <a:gd name="T102" fmla="*/ 50 w 195"/>
                <a:gd name="T103" fmla="*/ 36 h 150"/>
                <a:gd name="T104" fmla="*/ 53 w 195"/>
                <a:gd name="T105" fmla="*/ 26 h 150"/>
                <a:gd name="T106" fmla="*/ 58 w 195"/>
                <a:gd name="T107" fmla="*/ 21 h 150"/>
                <a:gd name="T108" fmla="*/ 69 w 195"/>
                <a:gd name="T109" fmla="*/ 20 h 150"/>
                <a:gd name="T110" fmla="*/ 85 w 195"/>
                <a:gd name="T111" fmla="*/ 13 h 150"/>
                <a:gd name="T112" fmla="*/ 102 w 195"/>
                <a:gd name="T113" fmla="*/ 5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4" y="0"/>
                  </a:move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2"/>
                  </a:lnTo>
                  <a:lnTo>
                    <a:pt x="125" y="3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7" y="5"/>
                  </a:lnTo>
                  <a:lnTo>
                    <a:pt x="128" y="6"/>
                  </a:lnTo>
                  <a:lnTo>
                    <a:pt x="129" y="6"/>
                  </a:lnTo>
                  <a:lnTo>
                    <a:pt x="132" y="9"/>
                  </a:lnTo>
                  <a:lnTo>
                    <a:pt x="135" y="10"/>
                  </a:lnTo>
                  <a:lnTo>
                    <a:pt x="139" y="14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3" y="16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50" y="19"/>
                  </a:lnTo>
                  <a:lnTo>
                    <a:pt x="151" y="23"/>
                  </a:lnTo>
                  <a:lnTo>
                    <a:pt x="152" y="24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7"/>
                  </a:lnTo>
                  <a:lnTo>
                    <a:pt x="155" y="28"/>
                  </a:lnTo>
                  <a:lnTo>
                    <a:pt x="156" y="29"/>
                  </a:lnTo>
                  <a:lnTo>
                    <a:pt x="157" y="30"/>
                  </a:lnTo>
                  <a:lnTo>
                    <a:pt x="158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3" y="36"/>
                  </a:lnTo>
                  <a:lnTo>
                    <a:pt x="174" y="37"/>
                  </a:lnTo>
                  <a:lnTo>
                    <a:pt x="175" y="38"/>
                  </a:lnTo>
                  <a:lnTo>
                    <a:pt x="176" y="39"/>
                  </a:lnTo>
                  <a:lnTo>
                    <a:pt x="177" y="40"/>
                  </a:lnTo>
                  <a:lnTo>
                    <a:pt x="178" y="41"/>
                  </a:lnTo>
                  <a:lnTo>
                    <a:pt x="180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2" y="46"/>
                  </a:lnTo>
                  <a:lnTo>
                    <a:pt x="183" y="47"/>
                  </a:lnTo>
                  <a:lnTo>
                    <a:pt x="188" y="51"/>
                  </a:lnTo>
                  <a:lnTo>
                    <a:pt x="189" y="52"/>
                  </a:lnTo>
                  <a:lnTo>
                    <a:pt x="190" y="52"/>
                  </a:lnTo>
                  <a:lnTo>
                    <a:pt x="191" y="53"/>
                  </a:lnTo>
                  <a:lnTo>
                    <a:pt x="193" y="55"/>
                  </a:lnTo>
                  <a:lnTo>
                    <a:pt x="193" y="56"/>
                  </a:lnTo>
                  <a:lnTo>
                    <a:pt x="194" y="57"/>
                  </a:lnTo>
                  <a:lnTo>
                    <a:pt x="195" y="58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61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5"/>
                  </a:lnTo>
                  <a:lnTo>
                    <a:pt x="193" y="66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1" y="68"/>
                  </a:lnTo>
                  <a:lnTo>
                    <a:pt x="190" y="69"/>
                  </a:lnTo>
                  <a:lnTo>
                    <a:pt x="189" y="70"/>
                  </a:lnTo>
                  <a:lnTo>
                    <a:pt x="186" y="72"/>
                  </a:lnTo>
                  <a:lnTo>
                    <a:pt x="179" y="76"/>
                  </a:lnTo>
                  <a:lnTo>
                    <a:pt x="178" y="76"/>
                  </a:lnTo>
                  <a:lnTo>
                    <a:pt x="177" y="77"/>
                  </a:lnTo>
                  <a:lnTo>
                    <a:pt x="176" y="78"/>
                  </a:lnTo>
                  <a:lnTo>
                    <a:pt x="175" y="79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4" y="81"/>
                  </a:lnTo>
                  <a:lnTo>
                    <a:pt x="173" y="82"/>
                  </a:lnTo>
                  <a:lnTo>
                    <a:pt x="173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6"/>
                  </a:lnTo>
                  <a:lnTo>
                    <a:pt x="176" y="87"/>
                  </a:lnTo>
                  <a:lnTo>
                    <a:pt x="177" y="88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2"/>
                  </a:lnTo>
                  <a:lnTo>
                    <a:pt x="179" y="96"/>
                  </a:lnTo>
                  <a:lnTo>
                    <a:pt x="180" y="101"/>
                  </a:lnTo>
                  <a:lnTo>
                    <a:pt x="180" y="104"/>
                  </a:lnTo>
                  <a:lnTo>
                    <a:pt x="180" y="105"/>
                  </a:lnTo>
                  <a:lnTo>
                    <a:pt x="180" y="106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8" y="110"/>
                  </a:lnTo>
                  <a:lnTo>
                    <a:pt x="177" y="111"/>
                  </a:lnTo>
                  <a:lnTo>
                    <a:pt x="176" y="112"/>
                  </a:lnTo>
                  <a:lnTo>
                    <a:pt x="173" y="114"/>
                  </a:lnTo>
                  <a:lnTo>
                    <a:pt x="171" y="116"/>
                  </a:lnTo>
                  <a:lnTo>
                    <a:pt x="170" y="116"/>
                  </a:lnTo>
                  <a:lnTo>
                    <a:pt x="170" y="117"/>
                  </a:lnTo>
                  <a:lnTo>
                    <a:pt x="169" y="117"/>
                  </a:lnTo>
                  <a:lnTo>
                    <a:pt x="168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3" y="117"/>
                  </a:lnTo>
                  <a:lnTo>
                    <a:pt x="162" y="117"/>
                  </a:lnTo>
                  <a:lnTo>
                    <a:pt x="160" y="116"/>
                  </a:lnTo>
                  <a:lnTo>
                    <a:pt x="159" y="116"/>
                  </a:lnTo>
                  <a:lnTo>
                    <a:pt x="158" y="115"/>
                  </a:lnTo>
                  <a:lnTo>
                    <a:pt x="156" y="114"/>
                  </a:lnTo>
                  <a:lnTo>
                    <a:pt x="153" y="112"/>
                  </a:lnTo>
                  <a:lnTo>
                    <a:pt x="151" y="111"/>
                  </a:lnTo>
                  <a:lnTo>
                    <a:pt x="150" y="110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5" y="109"/>
                  </a:lnTo>
                  <a:lnTo>
                    <a:pt x="144" y="109"/>
                  </a:lnTo>
                  <a:lnTo>
                    <a:pt x="143" y="109"/>
                  </a:lnTo>
                  <a:lnTo>
                    <a:pt x="140" y="109"/>
                  </a:lnTo>
                  <a:lnTo>
                    <a:pt x="136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29" y="110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6" y="111"/>
                  </a:lnTo>
                  <a:lnTo>
                    <a:pt x="125" y="111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3" y="113"/>
                  </a:lnTo>
                  <a:lnTo>
                    <a:pt x="121" y="115"/>
                  </a:lnTo>
                  <a:lnTo>
                    <a:pt x="120" y="116"/>
                  </a:lnTo>
                  <a:lnTo>
                    <a:pt x="119" y="117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5" y="119"/>
                  </a:lnTo>
                  <a:lnTo>
                    <a:pt x="112" y="120"/>
                  </a:lnTo>
                  <a:lnTo>
                    <a:pt x="110" y="120"/>
                  </a:lnTo>
                  <a:lnTo>
                    <a:pt x="108" y="121"/>
                  </a:lnTo>
                  <a:lnTo>
                    <a:pt x="107" y="122"/>
                  </a:lnTo>
                  <a:lnTo>
                    <a:pt x="106" y="123"/>
                  </a:lnTo>
                  <a:lnTo>
                    <a:pt x="103" y="125"/>
                  </a:lnTo>
                  <a:lnTo>
                    <a:pt x="95" y="131"/>
                  </a:lnTo>
                  <a:lnTo>
                    <a:pt x="94" y="132"/>
                  </a:lnTo>
                  <a:lnTo>
                    <a:pt x="93" y="133"/>
                  </a:lnTo>
                  <a:lnTo>
                    <a:pt x="92" y="133"/>
                  </a:lnTo>
                  <a:lnTo>
                    <a:pt x="91" y="134"/>
                  </a:lnTo>
                  <a:lnTo>
                    <a:pt x="88" y="135"/>
                  </a:lnTo>
                  <a:lnTo>
                    <a:pt x="84" y="136"/>
                  </a:lnTo>
                  <a:lnTo>
                    <a:pt x="81" y="137"/>
                  </a:lnTo>
                  <a:lnTo>
                    <a:pt x="80" y="137"/>
                  </a:lnTo>
                  <a:lnTo>
                    <a:pt x="78" y="138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0" y="141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68" y="144"/>
                  </a:lnTo>
                  <a:lnTo>
                    <a:pt x="66" y="147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5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3" y="150"/>
                  </a:lnTo>
                  <a:lnTo>
                    <a:pt x="62" y="150"/>
                  </a:lnTo>
                  <a:lnTo>
                    <a:pt x="59" y="150"/>
                  </a:lnTo>
                  <a:lnTo>
                    <a:pt x="57" y="150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8" y="149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3" y="146"/>
                  </a:lnTo>
                  <a:lnTo>
                    <a:pt x="43" y="145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3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0"/>
                  </a:lnTo>
                  <a:lnTo>
                    <a:pt x="41" y="139"/>
                  </a:lnTo>
                  <a:lnTo>
                    <a:pt x="42" y="137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1" y="133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1" y="128"/>
                  </a:lnTo>
                  <a:lnTo>
                    <a:pt x="41" y="127"/>
                  </a:lnTo>
                  <a:lnTo>
                    <a:pt x="41" y="126"/>
                  </a:lnTo>
                  <a:lnTo>
                    <a:pt x="41" y="125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9" y="122"/>
                  </a:lnTo>
                  <a:lnTo>
                    <a:pt x="38" y="121"/>
                  </a:lnTo>
                  <a:lnTo>
                    <a:pt x="35" y="120"/>
                  </a:lnTo>
                  <a:lnTo>
                    <a:pt x="34" y="119"/>
                  </a:lnTo>
                  <a:lnTo>
                    <a:pt x="33" y="119"/>
                  </a:lnTo>
                  <a:lnTo>
                    <a:pt x="32" y="118"/>
                  </a:lnTo>
                  <a:lnTo>
                    <a:pt x="31" y="117"/>
                  </a:lnTo>
                  <a:lnTo>
                    <a:pt x="30" y="116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4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8" y="112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30" y="108"/>
                  </a:lnTo>
                  <a:lnTo>
                    <a:pt x="30" y="107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30" y="104"/>
                  </a:lnTo>
                  <a:lnTo>
                    <a:pt x="30" y="103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8" y="100"/>
                  </a:lnTo>
                  <a:lnTo>
                    <a:pt x="23" y="97"/>
                  </a:lnTo>
                  <a:lnTo>
                    <a:pt x="21" y="95"/>
                  </a:lnTo>
                  <a:lnTo>
                    <a:pt x="19" y="93"/>
                  </a:lnTo>
                  <a:lnTo>
                    <a:pt x="18" y="91"/>
                  </a:lnTo>
                  <a:lnTo>
                    <a:pt x="17" y="90"/>
                  </a:lnTo>
                  <a:lnTo>
                    <a:pt x="16" y="88"/>
                  </a:lnTo>
                  <a:lnTo>
                    <a:pt x="15" y="87"/>
                  </a:lnTo>
                  <a:lnTo>
                    <a:pt x="13" y="83"/>
                  </a:lnTo>
                  <a:lnTo>
                    <a:pt x="13" y="82"/>
                  </a:lnTo>
                  <a:lnTo>
                    <a:pt x="12" y="81"/>
                  </a:lnTo>
                  <a:lnTo>
                    <a:pt x="10" y="78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9"/>
                  </a:lnTo>
                  <a:lnTo>
                    <a:pt x="16" y="67"/>
                  </a:lnTo>
                  <a:lnTo>
                    <a:pt x="17" y="66"/>
                  </a:lnTo>
                  <a:lnTo>
                    <a:pt x="18" y="66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2" y="56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4" y="49"/>
                  </a:lnTo>
                  <a:lnTo>
                    <a:pt x="2" y="48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2" y="40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5"/>
                  </a:lnTo>
                  <a:lnTo>
                    <a:pt x="36" y="36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7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6" y="38"/>
                  </a:lnTo>
                  <a:lnTo>
                    <a:pt x="47" y="37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50" y="36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1" y="32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3" y="26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9" y="20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7" y="17"/>
                  </a:lnTo>
                  <a:lnTo>
                    <a:pt x="83" y="14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90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9" y="7"/>
                  </a:lnTo>
                  <a:lnTo>
                    <a:pt x="100" y="6"/>
                  </a:lnTo>
                  <a:lnTo>
                    <a:pt x="102" y="5"/>
                  </a:lnTo>
                  <a:lnTo>
                    <a:pt x="106" y="4"/>
                  </a:lnTo>
                  <a:lnTo>
                    <a:pt x="109" y="3"/>
                  </a:lnTo>
                  <a:lnTo>
                    <a:pt x="112" y="3"/>
                  </a:lnTo>
                  <a:lnTo>
                    <a:pt x="119" y="1"/>
                  </a:lnTo>
                  <a:lnTo>
                    <a:pt x="122" y="1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7" name="Freeform 260">
              <a:extLst>
                <a:ext uri="{FF2B5EF4-FFF2-40B4-BE49-F238E27FC236}">
                  <a16:creationId xmlns:a16="http://schemas.microsoft.com/office/drawing/2014/main" id="{2A7E6D92-DBEC-4D5A-A014-75069E7495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9709" y="3001262"/>
              <a:ext cx="1425575" cy="1154113"/>
            </a:xfrm>
            <a:custGeom>
              <a:avLst/>
              <a:gdLst>
                <a:gd name="T0" fmla="*/ 691 w 898"/>
                <a:gd name="T1" fmla="*/ 30 h 727"/>
                <a:gd name="T2" fmla="*/ 725 w 898"/>
                <a:gd name="T3" fmla="*/ 76 h 727"/>
                <a:gd name="T4" fmla="*/ 732 w 898"/>
                <a:gd name="T5" fmla="*/ 149 h 727"/>
                <a:gd name="T6" fmla="*/ 745 w 898"/>
                <a:gd name="T7" fmla="*/ 182 h 727"/>
                <a:gd name="T8" fmla="*/ 784 w 898"/>
                <a:gd name="T9" fmla="*/ 215 h 727"/>
                <a:gd name="T10" fmla="*/ 832 w 898"/>
                <a:gd name="T11" fmla="*/ 248 h 727"/>
                <a:gd name="T12" fmla="*/ 826 w 898"/>
                <a:gd name="T13" fmla="*/ 308 h 727"/>
                <a:gd name="T14" fmla="*/ 849 w 898"/>
                <a:gd name="T15" fmla="*/ 338 h 727"/>
                <a:gd name="T16" fmla="*/ 838 w 898"/>
                <a:gd name="T17" fmla="*/ 370 h 727"/>
                <a:gd name="T18" fmla="*/ 855 w 898"/>
                <a:gd name="T19" fmla="*/ 397 h 727"/>
                <a:gd name="T20" fmla="*/ 895 w 898"/>
                <a:gd name="T21" fmla="*/ 430 h 727"/>
                <a:gd name="T22" fmla="*/ 884 w 898"/>
                <a:gd name="T23" fmla="*/ 498 h 727"/>
                <a:gd name="T24" fmla="*/ 857 w 898"/>
                <a:gd name="T25" fmla="*/ 534 h 727"/>
                <a:gd name="T26" fmla="*/ 799 w 898"/>
                <a:gd name="T27" fmla="*/ 560 h 727"/>
                <a:gd name="T28" fmla="*/ 752 w 898"/>
                <a:gd name="T29" fmla="*/ 599 h 727"/>
                <a:gd name="T30" fmla="*/ 778 w 898"/>
                <a:gd name="T31" fmla="*/ 647 h 727"/>
                <a:gd name="T32" fmla="*/ 741 w 898"/>
                <a:gd name="T33" fmla="*/ 671 h 727"/>
                <a:gd name="T34" fmla="*/ 668 w 898"/>
                <a:gd name="T35" fmla="*/ 666 h 727"/>
                <a:gd name="T36" fmla="*/ 644 w 898"/>
                <a:gd name="T37" fmla="*/ 701 h 727"/>
                <a:gd name="T38" fmla="*/ 608 w 898"/>
                <a:gd name="T39" fmla="*/ 679 h 727"/>
                <a:gd name="T40" fmla="*/ 559 w 898"/>
                <a:gd name="T41" fmla="*/ 678 h 727"/>
                <a:gd name="T42" fmla="*/ 522 w 898"/>
                <a:gd name="T43" fmla="*/ 726 h 727"/>
                <a:gd name="T44" fmla="*/ 481 w 898"/>
                <a:gd name="T45" fmla="*/ 710 h 727"/>
                <a:gd name="T46" fmla="*/ 422 w 898"/>
                <a:gd name="T47" fmla="*/ 698 h 727"/>
                <a:gd name="T48" fmla="*/ 386 w 898"/>
                <a:gd name="T49" fmla="*/ 706 h 727"/>
                <a:gd name="T50" fmla="*/ 337 w 898"/>
                <a:gd name="T51" fmla="*/ 707 h 727"/>
                <a:gd name="T52" fmla="*/ 276 w 898"/>
                <a:gd name="T53" fmla="*/ 692 h 727"/>
                <a:gd name="T54" fmla="*/ 227 w 898"/>
                <a:gd name="T55" fmla="*/ 722 h 727"/>
                <a:gd name="T56" fmla="*/ 179 w 898"/>
                <a:gd name="T57" fmla="*/ 720 h 727"/>
                <a:gd name="T58" fmla="*/ 141 w 898"/>
                <a:gd name="T59" fmla="*/ 698 h 727"/>
                <a:gd name="T60" fmla="*/ 123 w 898"/>
                <a:gd name="T61" fmla="*/ 645 h 727"/>
                <a:gd name="T62" fmla="*/ 119 w 898"/>
                <a:gd name="T63" fmla="*/ 622 h 727"/>
                <a:gd name="T64" fmla="*/ 112 w 898"/>
                <a:gd name="T65" fmla="*/ 600 h 727"/>
                <a:gd name="T66" fmla="*/ 159 w 898"/>
                <a:gd name="T67" fmla="*/ 571 h 727"/>
                <a:gd name="T68" fmla="*/ 167 w 898"/>
                <a:gd name="T69" fmla="*/ 519 h 727"/>
                <a:gd name="T70" fmla="*/ 152 w 898"/>
                <a:gd name="T71" fmla="*/ 440 h 727"/>
                <a:gd name="T72" fmla="*/ 103 w 898"/>
                <a:gd name="T73" fmla="*/ 402 h 727"/>
                <a:gd name="T74" fmla="*/ 47 w 898"/>
                <a:gd name="T75" fmla="*/ 381 h 727"/>
                <a:gd name="T76" fmla="*/ 2 w 898"/>
                <a:gd name="T77" fmla="*/ 376 h 727"/>
                <a:gd name="T78" fmla="*/ 9 w 898"/>
                <a:gd name="T79" fmla="*/ 332 h 727"/>
                <a:gd name="T80" fmla="*/ 39 w 898"/>
                <a:gd name="T81" fmla="*/ 297 h 727"/>
                <a:gd name="T82" fmla="*/ 102 w 898"/>
                <a:gd name="T83" fmla="*/ 258 h 727"/>
                <a:gd name="T84" fmla="*/ 163 w 898"/>
                <a:gd name="T85" fmla="*/ 242 h 727"/>
                <a:gd name="T86" fmla="*/ 213 w 898"/>
                <a:gd name="T87" fmla="*/ 224 h 727"/>
                <a:gd name="T88" fmla="*/ 249 w 898"/>
                <a:gd name="T89" fmla="*/ 188 h 727"/>
                <a:gd name="T90" fmla="*/ 335 w 898"/>
                <a:gd name="T91" fmla="*/ 181 h 727"/>
                <a:gd name="T92" fmla="*/ 408 w 898"/>
                <a:gd name="T93" fmla="*/ 171 h 727"/>
                <a:gd name="T94" fmla="*/ 426 w 898"/>
                <a:gd name="T95" fmla="*/ 126 h 727"/>
                <a:gd name="T96" fmla="*/ 450 w 898"/>
                <a:gd name="T97" fmla="*/ 83 h 727"/>
                <a:gd name="T98" fmla="*/ 482 w 898"/>
                <a:gd name="T99" fmla="*/ 76 h 727"/>
                <a:gd name="T100" fmla="*/ 514 w 898"/>
                <a:gd name="T101" fmla="*/ 92 h 727"/>
                <a:gd name="T102" fmla="*/ 573 w 898"/>
                <a:gd name="T103" fmla="*/ 45 h 727"/>
                <a:gd name="T104" fmla="*/ 619 w 898"/>
                <a:gd name="T105" fmla="*/ 29 h 727"/>
                <a:gd name="T106" fmla="*/ 429 w 898"/>
                <a:gd name="T107" fmla="*/ 306 h 727"/>
                <a:gd name="T108" fmla="*/ 380 w 898"/>
                <a:gd name="T109" fmla="*/ 323 h 727"/>
                <a:gd name="T110" fmla="*/ 364 w 898"/>
                <a:gd name="T111" fmla="*/ 359 h 727"/>
                <a:gd name="T112" fmla="*/ 382 w 898"/>
                <a:gd name="T113" fmla="*/ 405 h 727"/>
                <a:gd name="T114" fmla="*/ 398 w 898"/>
                <a:gd name="T115" fmla="*/ 437 h 727"/>
                <a:gd name="T116" fmla="*/ 464 w 898"/>
                <a:gd name="T117" fmla="*/ 409 h 727"/>
                <a:gd name="T118" fmla="*/ 522 w 898"/>
                <a:gd name="T119" fmla="*/ 405 h 727"/>
                <a:gd name="T120" fmla="*/ 544 w 898"/>
                <a:gd name="T121" fmla="*/ 356 h 727"/>
                <a:gd name="T122" fmla="*/ 504 w 898"/>
                <a:gd name="T123" fmla="*/ 314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8" h="727">
                  <a:moveTo>
                    <a:pt x="639" y="0"/>
                  </a:moveTo>
                  <a:lnTo>
                    <a:pt x="640" y="1"/>
                  </a:lnTo>
                  <a:lnTo>
                    <a:pt x="641" y="1"/>
                  </a:lnTo>
                  <a:lnTo>
                    <a:pt x="642" y="2"/>
                  </a:lnTo>
                  <a:lnTo>
                    <a:pt x="642" y="2"/>
                  </a:lnTo>
                  <a:lnTo>
                    <a:pt x="645" y="5"/>
                  </a:lnTo>
                  <a:lnTo>
                    <a:pt x="646" y="6"/>
                  </a:lnTo>
                  <a:lnTo>
                    <a:pt x="648" y="7"/>
                  </a:lnTo>
                  <a:lnTo>
                    <a:pt x="651" y="9"/>
                  </a:lnTo>
                  <a:lnTo>
                    <a:pt x="652" y="10"/>
                  </a:lnTo>
                  <a:lnTo>
                    <a:pt x="653" y="11"/>
                  </a:lnTo>
                  <a:lnTo>
                    <a:pt x="654" y="13"/>
                  </a:lnTo>
                  <a:lnTo>
                    <a:pt x="654" y="13"/>
                  </a:lnTo>
                  <a:lnTo>
                    <a:pt x="655" y="14"/>
                  </a:lnTo>
                  <a:lnTo>
                    <a:pt x="656" y="14"/>
                  </a:lnTo>
                  <a:lnTo>
                    <a:pt x="657" y="15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9" y="14"/>
                  </a:lnTo>
                  <a:lnTo>
                    <a:pt x="660" y="14"/>
                  </a:lnTo>
                  <a:lnTo>
                    <a:pt x="660" y="14"/>
                  </a:lnTo>
                  <a:lnTo>
                    <a:pt x="662" y="13"/>
                  </a:lnTo>
                  <a:lnTo>
                    <a:pt x="663" y="12"/>
                  </a:lnTo>
                  <a:lnTo>
                    <a:pt x="664" y="11"/>
                  </a:lnTo>
                  <a:lnTo>
                    <a:pt x="665" y="11"/>
                  </a:lnTo>
                  <a:lnTo>
                    <a:pt x="666" y="11"/>
                  </a:lnTo>
                  <a:lnTo>
                    <a:pt x="667" y="11"/>
                  </a:lnTo>
                  <a:lnTo>
                    <a:pt x="668" y="11"/>
                  </a:lnTo>
                  <a:lnTo>
                    <a:pt x="672" y="12"/>
                  </a:lnTo>
                  <a:lnTo>
                    <a:pt x="673" y="12"/>
                  </a:lnTo>
                  <a:lnTo>
                    <a:pt x="674" y="12"/>
                  </a:lnTo>
                  <a:lnTo>
                    <a:pt x="675" y="13"/>
                  </a:lnTo>
                  <a:lnTo>
                    <a:pt x="676" y="13"/>
                  </a:lnTo>
                  <a:lnTo>
                    <a:pt x="677" y="14"/>
                  </a:lnTo>
                  <a:lnTo>
                    <a:pt x="678" y="16"/>
                  </a:lnTo>
                  <a:lnTo>
                    <a:pt x="682" y="20"/>
                  </a:lnTo>
                  <a:lnTo>
                    <a:pt x="688" y="27"/>
                  </a:lnTo>
                  <a:lnTo>
                    <a:pt x="691" y="30"/>
                  </a:lnTo>
                  <a:lnTo>
                    <a:pt x="692" y="30"/>
                  </a:lnTo>
                  <a:lnTo>
                    <a:pt x="692" y="31"/>
                  </a:lnTo>
                  <a:lnTo>
                    <a:pt x="693" y="32"/>
                  </a:lnTo>
                  <a:lnTo>
                    <a:pt x="695" y="32"/>
                  </a:lnTo>
                  <a:lnTo>
                    <a:pt x="696" y="33"/>
                  </a:lnTo>
                  <a:lnTo>
                    <a:pt x="699" y="34"/>
                  </a:lnTo>
                  <a:lnTo>
                    <a:pt x="700" y="34"/>
                  </a:lnTo>
                  <a:lnTo>
                    <a:pt x="701" y="35"/>
                  </a:lnTo>
                  <a:lnTo>
                    <a:pt x="703" y="36"/>
                  </a:lnTo>
                  <a:lnTo>
                    <a:pt x="705" y="38"/>
                  </a:lnTo>
                  <a:lnTo>
                    <a:pt x="708" y="40"/>
                  </a:lnTo>
                  <a:lnTo>
                    <a:pt x="709" y="41"/>
                  </a:lnTo>
                  <a:lnTo>
                    <a:pt x="710" y="42"/>
                  </a:lnTo>
                  <a:lnTo>
                    <a:pt x="711" y="43"/>
                  </a:lnTo>
                  <a:lnTo>
                    <a:pt x="712" y="45"/>
                  </a:lnTo>
                  <a:lnTo>
                    <a:pt x="713" y="46"/>
                  </a:lnTo>
                  <a:lnTo>
                    <a:pt x="715" y="50"/>
                  </a:lnTo>
                  <a:lnTo>
                    <a:pt x="716" y="52"/>
                  </a:lnTo>
                  <a:lnTo>
                    <a:pt x="717" y="53"/>
                  </a:lnTo>
                  <a:lnTo>
                    <a:pt x="718" y="53"/>
                  </a:lnTo>
                  <a:lnTo>
                    <a:pt x="719" y="55"/>
                  </a:lnTo>
                  <a:lnTo>
                    <a:pt x="720" y="55"/>
                  </a:lnTo>
                  <a:lnTo>
                    <a:pt x="721" y="56"/>
                  </a:lnTo>
                  <a:lnTo>
                    <a:pt x="722" y="57"/>
                  </a:lnTo>
                  <a:lnTo>
                    <a:pt x="724" y="58"/>
                  </a:lnTo>
                  <a:lnTo>
                    <a:pt x="727" y="59"/>
                  </a:lnTo>
                  <a:lnTo>
                    <a:pt x="733" y="62"/>
                  </a:lnTo>
                  <a:lnTo>
                    <a:pt x="734" y="62"/>
                  </a:lnTo>
                  <a:lnTo>
                    <a:pt x="736" y="63"/>
                  </a:lnTo>
                  <a:lnTo>
                    <a:pt x="735" y="64"/>
                  </a:lnTo>
                  <a:lnTo>
                    <a:pt x="733" y="66"/>
                  </a:lnTo>
                  <a:lnTo>
                    <a:pt x="730" y="69"/>
                  </a:lnTo>
                  <a:lnTo>
                    <a:pt x="728" y="71"/>
                  </a:lnTo>
                  <a:lnTo>
                    <a:pt x="727" y="72"/>
                  </a:lnTo>
                  <a:lnTo>
                    <a:pt x="726" y="73"/>
                  </a:lnTo>
                  <a:lnTo>
                    <a:pt x="726" y="74"/>
                  </a:lnTo>
                  <a:lnTo>
                    <a:pt x="726" y="75"/>
                  </a:lnTo>
                  <a:lnTo>
                    <a:pt x="725" y="76"/>
                  </a:lnTo>
                  <a:lnTo>
                    <a:pt x="725" y="77"/>
                  </a:lnTo>
                  <a:lnTo>
                    <a:pt x="725" y="78"/>
                  </a:lnTo>
                  <a:lnTo>
                    <a:pt x="726" y="79"/>
                  </a:lnTo>
                  <a:lnTo>
                    <a:pt x="726" y="80"/>
                  </a:lnTo>
                  <a:lnTo>
                    <a:pt x="728" y="83"/>
                  </a:lnTo>
                  <a:lnTo>
                    <a:pt x="729" y="85"/>
                  </a:lnTo>
                  <a:lnTo>
                    <a:pt x="729" y="87"/>
                  </a:lnTo>
                  <a:lnTo>
                    <a:pt x="730" y="90"/>
                  </a:lnTo>
                  <a:lnTo>
                    <a:pt x="731" y="93"/>
                  </a:lnTo>
                  <a:lnTo>
                    <a:pt x="732" y="94"/>
                  </a:lnTo>
                  <a:lnTo>
                    <a:pt x="732" y="95"/>
                  </a:lnTo>
                  <a:lnTo>
                    <a:pt x="732" y="96"/>
                  </a:lnTo>
                  <a:lnTo>
                    <a:pt x="732" y="99"/>
                  </a:lnTo>
                  <a:lnTo>
                    <a:pt x="732" y="105"/>
                  </a:lnTo>
                  <a:lnTo>
                    <a:pt x="732" y="107"/>
                  </a:lnTo>
                  <a:lnTo>
                    <a:pt x="732" y="109"/>
                  </a:lnTo>
                  <a:lnTo>
                    <a:pt x="732" y="110"/>
                  </a:lnTo>
                  <a:lnTo>
                    <a:pt x="733" y="111"/>
                  </a:lnTo>
                  <a:lnTo>
                    <a:pt x="734" y="112"/>
                  </a:lnTo>
                  <a:lnTo>
                    <a:pt x="735" y="114"/>
                  </a:lnTo>
                  <a:lnTo>
                    <a:pt x="736" y="115"/>
                  </a:lnTo>
                  <a:lnTo>
                    <a:pt x="736" y="117"/>
                  </a:lnTo>
                  <a:lnTo>
                    <a:pt x="737" y="118"/>
                  </a:lnTo>
                  <a:lnTo>
                    <a:pt x="738" y="119"/>
                  </a:lnTo>
                  <a:lnTo>
                    <a:pt x="739" y="125"/>
                  </a:lnTo>
                  <a:lnTo>
                    <a:pt x="739" y="127"/>
                  </a:lnTo>
                  <a:lnTo>
                    <a:pt x="739" y="128"/>
                  </a:lnTo>
                  <a:lnTo>
                    <a:pt x="739" y="130"/>
                  </a:lnTo>
                  <a:lnTo>
                    <a:pt x="739" y="132"/>
                  </a:lnTo>
                  <a:lnTo>
                    <a:pt x="739" y="134"/>
                  </a:lnTo>
                  <a:lnTo>
                    <a:pt x="738" y="136"/>
                  </a:lnTo>
                  <a:lnTo>
                    <a:pt x="738" y="137"/>
                  </a:lnTo>
                  <a:lnTo>
                    <a:pt x="737" y="138"/>
                  </a:lnTo>
                  <a:lnTo>
                    <a:pt x="735" y="142"/>
                  </a:lnTo>
                  <a:lnTo>
                    <a:pt x="734" y="143"/>
                  </a:lnTo>
                  <a:lnTo>
                    <a:pt x="734" y="144"/>
                  </a:lnTo>
                  <a:lnTo>
                    <a:pt x="732" y="148"/>
                  </a:lnTo>
                  <a:lnTo>
                    <a:pt x="732" y="149"/>
                  </a:lnTo>
                  <a:lnTo>
                    <a:pt x="731" y="150"/>
                  </a:lnTo>
                  <a:lnTo>
                    <a:pt x="731" y="150"/>
                  </a:lnTo>
                  <a:lnTo>
                    <a:pt x="730" y="151"/>
                  </a:lnTo>
                  <a:lnTo>
                    <a:pt x="729" y="152"/>
                  </a:lnTo>
                  <a:lnTo>
                    <a:pt x="726" y="153"/>
                  </a:lnTo>
                  <a:lnTo>
                    <a:pt x="725" y="154"/>
                  </a:lnTo>
                  <a:lnTo>
                    <a:pt x="724" y="154"/>
                  </a:lnTo>
                  <a:lnTo>
                    <a:pt x="724" y="155"/>
                  </a:lnTo>
                  <a:lnTo>
                    <a:pt x="723" y="156"/>
                  </a:lnTo>
                  <a:lnTo>
                    <a:pt x="722" y="157"/>
                  </a:lnTo>
                  <a:lnTo>
                    <a:pt x="722" y="158"/>
                  </a:lnTo>
                  <a:lnTo>
                    <a:pt x="722" y="159"/>
                  </a:lnTo>
                  <a:lnTo>
                    <a:pt x="722" y="160"/>
                  </a:lnTo>
                  <a:lnTo>
                    <a:pt x="722" y="161"/>
                  </a:lnTo>
                  <a:lnTo>
                    <a:pt x="722" y="162"/>
                  </a:lnTo>
                  <a:lnTo>
                    <a:pt x="723" y="163"/>
                  </a:lnTo>
                  <a:lnTo>
                    <a:pt x="723" y="164"/>
                  </a:lnTo>
                  <a:lnTo>
                    <a:pt x="725" y="167"/>
                  </a:lnTo>
                  <a:lnTo>
                    <a:pt x="726" y="168"/>
                  </a:lnTo>
                  <a:lnTo>
                    <a:pt x="726" y="169"/>
                  </a:lnTo>
                  <a:lnTo>
                    <a:pt x="727" y="171"/>
                  </a:lnTo>
                  <a:lnTo>
                    <a:pt x="727" y="173"/>
                  </a:lnTo>
                  <a:lnTo>
                    <a:pt x="728" y="174"/>
                  </a:lnTo>
                  <a:lnTo>
                    <a:pt x="728" y="175"/>
                  </a:lnTo>
                  <a:lnTo>
                    <a:pt x="729" y="176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2" y="178"/>
                  </a:lnTo>
                  <a:lnTo>
                    <a:pt x="733" y="179"/>
                  </a:lnTo>
                  <a:lnTo>
                    <a:pt x="734" y="179"/>
                  </a:lnTo>
                  <a:lnTo>
                    <a:pt x="735" y="180"/>
                  </a:lnTo>
                  <a:lnTo>
                    <a:pt x="736" y="180"/>
                  </a:lnTo>
                  <a:lnTo>
                    <a:pt x="737" y="180"/>
                  </a:lnTo>
                  <a:lnTo>
                    <a:pt x="738" y="181"/>
                  </a:lnTo>
                  <a:lnTo>
                    <a:pt x="739" y="181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5" y="182"/>
                  </a:lnTo>
                  <a:lnTo>
                    <a:pt x="747" y="182"/>
                  </a:lnTo>
                  <a:lnTo>
                    <a:pt x="748" y="183"/>
                  </a:lnTo>
                  <a:lnTo>
                    <a:pt x="749" y="184"/>
                  </a:lnTo>
                  <a:lnTo>
                    <a:pt x="750" y="184"/>
                  </a:lnTo>
                  <a:lnTo>
                    <a:pt x="751" y="185"/>
                  </a:lnTo>
                  <a:lnTo>
                    <a:pt x="752" y="187"/>
                  </a:lnTo>
                  <a:lnTo>
                    <a:pt x="753" y="188"/>
                  </a:lnTo>
                  <a:lnTo>
                    <a:pt x="754" y="189"/>
                  </a:lnTo>
                  <a:lnTo>
                    <a:pt x="756" y="191"/>
                  </a:lnTo>
                  <a:lnTo>
                    <a:pt x="758" y="192"/>
                  </a:lnTo>
                  <a:lnTo>
                    <a:pt x="760" y="194"/>
                  </a:lnTo>
                  <a:lnTo>
                    <a:pt x="760" y="195"/>
                  </a:lnTo>
                  <a:lnTo>
                    <a:pt x="761" y="196"/>
                  </a:lnTo>
                  <a:lnTo>
                    <a:pt x="762" y="197"/>
                  </a:lnTo>
                  <a:lnTo>
                    <a:pt x="762" y="198"/>
                  </a:lnTo>
                  <a:lnTo>
                    <a:pt x="762" y="199"/>
                  </a:lnTo>
                  <a:lnTo>
                    <a:pt x="762" y="202"/>
                  </a:lnTo>
                  <a:lnTo>
                    <a:pt x="762" y="204"/>
                  </a:lnTo>
                  <a:lnTo>
                    <a:pt x="762" y="205"/>
                  </a:lnTo>
                  <a:lnTo>
                    <a:pt x="763" y="207"/>
                  </a:lnTo>
                  <a:lnTo>
                    <a:pt x="763" y="208"/>
                  </a:lnTo>
                  <a:lnTo>
                    <a:pt x="764" y="209"/>
                  </a:lnTo>
                  <a:lnTo>
                    <a:pt x="764" y="210"/>
                  </a:lnTo>
                  <a:lnTo>
                    <a:pt x="764" y="211"/>
                  </a:lnTo>
                  <a:lnTo>
                    <a:pt x="765" y="211"/>
                  </a:lnTo>
                  <a:lnTo>
                    <a:pt x="766" y="212"/>
                  </a:lnTo>
                  <a:lnTo>
                    <a:pt x="767" y="213"/>
                  </a:lnTo>
                  <a:lnTo>
                    <a:pt x="768" y="214"/>
                  </a:lnTo>
                  <a:lnTo>
                    <a:pt x="769" y="214"/>
                  </a:lnTo>
                  <a:lnTo>
                    <a:pt x="770" y="215"/>
                  </a:lnTo>
                  <a:lnTo>
                    <a:pt x="771" y="215"/>
                  </a:lnTo>
                  <a:lnTo>
                    <a:pt x="772" y="216"/>
                  </a:lnTo>
                  <a:lnTo>
                    <a:pt x="773" y="216"/>
                  </a:lnTo>
                  <a:lnTo>
                    <a:pt x="774" y="216"/>
                  </a:lnTo>
                  <a:lnTo>
                    <a:pt x="775" y="216"/>
                  </a:lnTo>
                  <a:lnTo>
                    <a:pt x="776" y="216"/>
                  </a:lnTo>
                  <a:lnTo>
                    <a:pt x="783" y="215"/>
                  </a:lnTo>
                  <a:lnTo>
                    <a:pt x="784" y="215"/>
                  </a:lnTo>
                  <a:lnTo>
                    <a:pt x="786" y="215"/>
                  </a:lnTo>
                  <a:lnTo>
                    <a:pt x="792" y="216"/>
                  </a:lnTo>
                  <a:lnTo>
                    <a:pt x="795" y="216"/>
                  </a:lnTo>
                  <a:lnTo>
                    <a:pt x="800" y="217"/>
                  </a:lnTo>
                  <a:lnTo>
                    <a:pt x="801" y="217"/>
                  </a:lnTo>
                  <a:lnTo>
                    <a:pt x="803" y="217"/>
                  </a:lnTo>
                  <a:lnTo>
                    <a:pt x="804" y="217"/>
                  </a:lnTo>
                  <a:lnTo>
                    <a:pt x="806" y="216"/>
                  </a:lnTo>
                  <a:lnTo>
                    <a:pt x="811" y="215"/>
                  </a:lnTo>
                  <a:lnTo>
                    <a:pt x="814" y="213"/>
                  </a:lnTo>
                  <a:lnTo>
                    <a:pt x="816" y="213"/>
                  </a:lnTo>
                  <a:lnTo>
                    <a:pt x="817" y="212"/>
                  </a:lnTo>
                  <a:lnTo>
                    <a:pt x="819" y="212"/>
                  </a:lnTo>
                  <a:lnTo>
                    <a:pt x="820" y="212"/>
                  </a:lnTo>
                  <a:lnTo>
                    <a:pt x="821" y="212"/>
                  </a:lnTo>
                  <a:lnTo>
                    <a:pt x="821" y="212"/>
                  </a:lnTo>
                  <a:lnTo>
                    <a:pt x="822" y="212"/>
                  </a:lnTo>
                  <a:lnTo>
                    <a:pt x="823" y="213"/>
                  </a:lnTo>
                  <a:lnTo>
                    <a:pt x="824" y="213"/>
                  </a:lnTo>
                  <a:lnTo>
                    <a:pt x="826" y="215"/>
                  </a:lnTo>
                  <a:lnTo>
                    <a:pt x="827" y="216"/>
                  </a:lnTo>
                  <a:lnTo>
                    <a:pt x="829" y="217"/>
                  </a:lnTo>
                  <a:lnTo>
                    <a:pt x="829" y="218"/>
                  </a:lnTo>
                  <a:lnTo>
                    <a:pt x="830" y="219"/>
                  </a:lnTo>
                  <a:lnTo>
                    <a:pt x="831" y="220"/>
                  </a:lnTo>
                  <a:lnTo>
                    <a:pt x="831" y="221"/>
                  </a:lnTo>
                  <a:lnTo>
                    <a:pt x="832" y="222"/>
                  </a:lnTo>
                  <a:lnTo>
                    <a:pt x="832" y="224"/>
                  </a:lnTo>
                  <a:lnTo>
                    <a:pt x="833" y="225"/>
                  </a:lnTo>
                  <a:lnTo>
                    <a:pt x="833" y="227"/>
                  </a:lnTo>
                  <a:lnTo>
                    <a:pt x="833" y="230"/>
                  </a:lnTo>
                  <a:lnTo>
                    <a:pt x="833" y="234"/>
                  </a:lnTo>
                  <a:lnTo>
                    <a:pt x="833" y="237"/>
                  </a:lnTo>
                  <a:lnTo>
                    <a:pt x="833" y="239"/>
                  </a:lnTo>
                  <a:lnTo>
                    <a:pt x="832" y="243"/>
                  </a:lnTo>
                  <a:lnTo>
                    <a:pt x="832" y="244"/>
                  </a:lnTo>
                  <a:lnTo>
                    <a:pt x="832" y="245"/>
                  </a:lnTo>
                  <a:lnTo>
                    <a:pt x="832" y="248"/>
                  </a:lnTo>
                  <a:lnTo>
                    <a:pt x="832" y="250"/>
                  </a:lnTo>
                  <a:lnTo>
                    <a:pt x="832" y="252"/>
                  </a:lnTo>
                  <a:lnTo>
                    <a:pt x="833" y="254"/>
                  </a:lnTo>
                  <a:lnTo>
                    <a:pt x="833" y="255"/>
                  </a:lnTo>
                  <a:lnTo>
                    <a:pt x="833" y="256"/>
                  </a:lnTo>
                  <a:lnTo>
                    <a:pt x="834" y="258"/>
                  </a:lnTo>
                  <a:lnTo>
                    <a:pt x="835" y="260"/>
                  </a:lnTo>
                  <a:lnTo>
                    <a:pt x="837" y="263"/>
                  </a:lnTo>
                  <a:lnTo>
                    <a:pt x="838" y="265"/>
                  </a:lnTo>
                  <a:lnTo>
                    <a:pt x="839" y="267"/>
                  </a:lnTo>
                  <a:lnTo>
                    <a:pt x="839" y="268"/>
                  </a:lnTo>
                  <a:lnTo>
                    <a:pt x="840" y="271"/>
                  </a:lnTo>
                  <a:lnTo>
                    <a:pt x="840" y="271"/>
                  </a:lnTo>
                  <a:lnTo>
                    <a:pt x="840" y="272"/>
                  </a:lnTo>
                  <a:lnTo>
                    <a:pt x="840" y="273"/>
                  </a:lnTo>
                  <a:lnTo>
                    <a:pt x="840" y="275"/>
                  </a:lnTo>
                  <a:lnTo>
                    <a:pt x="840" y="276"/>
                  </a:lnTo>
                  <a:lnTo>
                    <a:pt x="840" y="277"/>
                  </a:lnTo>
                  <a:lnTo>
                    <a:pt x="839" y="279"/>
                  </a:lnTo>
                  <a:lnTo>
                    <a:pt x="838" y="281"/>
                  </a:lnTo>
                  <a:lnTo>
                    <a:pt x="838" y="283"/>
                  </a:lnTo>
                  <a:lnTo>
                    <a:pt x="837" y="284"/>
                  </a:lnTo>
                  <a:lnTo>
                    <a:pt x="836" y="286"/>
                  </a:lnTo>
                  <a:lnTo>
                    <a:pt x="834" y="289"/>
                  </a:lnTo>
                  <a:lnTo>
                    <a:pt x="833" y="290"/>
                  </a:lnTo>
                  <a:lnTo>
                    <a:pt x="831" y="292"/>
                  </a:lnTo>
                  <a:lnTo>
                    <a:pt x="829" y="294"/>
                  </a:lnTo>
                  <a:lnTo>
                    <a:pt x="828" y="296"/>
                  </a:lnTo>
                  <a:lnTo>
                    <a:pt x="827" y="297"/>
                  </a:lnTo>
                  <a:lnTo>
                    <a:pt x="827" y="298"/>
                  </a:lnTo>
                  <a:lnTo>
                    <a:pt x="827" y="299"/>
                  </a:lnTo>
                  <a:lnTo>
                    <a:pt x="827" y="299"/>
                  </a:lnTo>
                  <a:lnTo>
                    <a:pt x="828" y="301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4"/>
                  </a:lnTo>
                  <a:lnTo>
                    <a:pt x="826" y="308"/>
                  </a:lnTo>
                  <a:lnTo>
                    <a:pt x="826" y="308"/>
                  </a:lnTo>
                  <a:lnTo>
                    <a:pt x="826" y="309"/>
                  </a:lnTo>
                  <a:lnTo>
                    <a:pt x="827" y="309"/>
                  </a:lnTo>
                  <a:lnTo>
                    <a:pt x="827" y="309"/>
                  </a:lnTo>
                  <a:lnTo>
                    <a:pt x="828" y="310"/>
                  </a:lnTo>
                  <a:lnTo>
                    <a:pt x="829" y="310"/>
                  </a:lnTo>
                  <a:lnTo>
                    <a:pt x="834" y="312"/>
                  </a:lnTo>
                  <a:lnTo>
                    <a:pt x="839" y="313"/>
                  </a:lnTo>
                  <a:lnTo>
                    <a:pt x="840" y="314"/>
                  </a:lnTo>
                  <a:lnTo>
                    <a:pt x="842" y="315"/>
                  </a:lnTo>
                  <a:lnTo>
                    <a:pt x="845" y="315"/>
                  </a:lnTo>
                  <a:lnTo>
                    <a:pt x="847" y="315"/>
                  </a:lnTo>
                  <a:lnTo>
                    <a:pt x="848" y="316"/>
                  </a:lnTo>
                  <a:lnTo>
                    <a:pt x="849" y="316"/>
                  </a:lnTo>
                  <a:lnTo>
                    <a:pt x="850" y="317"/>
                  </a:lnTo>
                  <a:lnTo>
                    <a:pt x="854" y="319"/>
                  </a:lnTo>
                  <a:lnTo>
                    <a:pt x="855" y="320"/>
                  </a:lnTo>
                  <a:lnTo>
                    <a:pt x="857" y="322"/>
                  </a:lnTo>
                  <a:lnTo>
                    <a:pt x="857" y="322"/>
                  </a:lnTo>
                  <a:lnTo>
                    <a:pt x="858" y="323"/>
                  </a:lnTo>
                  <a:lnTo>
                    <a:pt x="858" y="324"/>
                  </a:lnTo>
                  <a:lnTo>
                    <a:pt x="859" y="324"/>
                  </a:lnTo>
                  <a:lnTo>
                    <a:pt x="859" y="325"/>
                  </a:lnTo>
                  <a:lnTo>
                    <a:pt x="859" y="326"/>
                  </a:lnTo>
                  <a:lnTo>
                    <a:pt x="859" y="327"/>
                  </a:lnTo>
                  <a:lnTo>
                    <a:pt x="860" y="327"/>
                  </a:lnTo>
                  <a:lnTo>
                    <a:pt x="859" y="329"/>
                  </a:lnTo>
                  <a:lnTo>
                    <a:pt x="859" y="331"/>
                  </a:lnTo>
                  <a:lnTo>
                    <a:pt x="859" y="333"/>
                  </a:lnTo>
                  <a:lnTo>
                    <a:pt x="858" y="333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6" y="335"/>
                  </a:lnTo>
                  <a:lnTo>
                    <a:pt x="855" y="336"/>
                  </a:lnTo>
                  <a:lnTo>
                    <a:pt x="854" y="336"/>
                  </a:lnTo>
                  <a:lnTo>
                    <a:pt x="853" y="337"/>
                  </a:lnTo>
                  <a:lnTo>
                    <a:pt x="851" y="337"/>
                  </a:lnTo>
                  <a:lnTo>
                    <a:pt x="849" y="338"/>
                  </a:lnTo>
                  <a:lnTo>
                    <a:pt x="848" y="338"/>
                  </a:lnTo>
                  <a:lnTo>
                    <a:pt x="848" y="339"/>
                  </a:lnTo>
                  <a:lnTo>
                    <a:pt x="847" y="339"/>
                  </a:lnTo>
                  <a:lnTo>
                    <a:pt x="847" y="340"/>
                  </a:lnTo>
                  <a:lnTo>
                    <a:pt x="846" y="340"/>
                  </a:lnTo>
                  <a:lnTo>
                    <a:pt x="846" y="341"/>
                  </a:lnTo>
                  <a:lnTo>
                    <a:pt x="846" y="341"/>
                  </a:lnTo>
                  <a:lnTo>
                    <a:pt x="846" y="342"/>
                  </a:lnTo>
                  <a:lnTo>
                    <a:pt x="846" y="342"/>
                  </a:lnTo>
                  <a:lnTo>
                    <a:pt x="847" y="343"/>
                  </a:lnTo>
                  <a:lnTo>
                    <a:pt x="847" y="344"/>
                  </a:lnTo>
                  <a:lnTo>
                    <a:pt x="849" y="345"/>
                  </a:lnTo>
                  <a:lnTo>
                    <a:pt x="849" y="346"/>
                  </a:lnTo>
                  <a:lnTo>
                    <a:pt x="849" y="346"/>
                  </a:lnTo>
                  <a:lnTo>
                    <a:pt x="850" y="347"/>
                  </a:lnTo>
                  <a:lnTo>
                    <a:pt x="850" y="347"/>
                  </a:lnTo>
                  <a:lnTo>
                    <a:pt x="849" y="348"/>
                  </a:lnTo>
                  <a:lnTo>
                    <a:pt x="848" y="350"/>
                  </a:lnTo>
                  <a:lnTo>
                    <a:pt x="848" y="350"/>
                  </a:lnTo>
                  <a:lnTo>
                    <a:pt x="847" y="351"/>
                  </a:lnTo>
                  <a:lnTo>
                    <a:pt x="847" y="353"/>
                  </a:lnTo>
                  <a:lnTo>
                    <a:pt x="847" y="357"/>
                  </a:lnTo>
                  <a:lnTo>
                    <a:pt x="846" y="358"/>
                  </a:lnTo>
                  <a:lnTo>
                    <a:pt x="846" y="359"/>
                  </a:lnTo>
                  <a:lnTo>
                    <a:pt x="846" y="360"/>
                  </a:lnTo>
                  <a:lnTo>
                    <a:pt x="845" y="361"/>
                  </a:lnTo>
                  <a:lnTo>
                    <a:pt x="845" y="362"/>
                  </a:lnTo>
                  <a:lnTo>
                    <a:pt x="844" y="362"/>
                  </a:lnTo>
                  <a:lnTo>
                    <a:pt x="843" y="363"/>
                  </a:lnTo>
                  <a:lnTo>
                    <a:pt x="842" y="364"/>
                  </a:lnTo>
                  <a:lnTo>
                    <a:pt x="839" y="366"/>
                  </a:lnTo>
                  <a:lnTo>
                    <a:pt x="838" y="367"/>
                  </a:lnTo>
                  <a:lnTo>
                    <a:pt x="838" y="368"/>
                  </a:lnTo>
                  <a:lnTo>
                    <a:pt x="838" y="368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69"/>
                  </a:lnTo>
                  <a:lnTo>
                    <a:pt x="838" y="370"/>
                  </a:lnTo>
                  <a:lnTo>
                    <a:pt x="838" y="370"/>
                  </a:lnTo>
                  <a:lnTo>
                    <a:pt x="839" y="372"/>
                  </a:lnTo>
                  <a:lnTo>
                    <a:pt x="840" y="372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40" y="373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7" y="375"/>
                  </a:lnTo>
                  <a:lnTo>
                    <a:pt x="836" y="376"/>
                  </a:lnTo>
                  <a:lnTo>
                    <a:pt x="835" y="376"/>
                  </a:lnTo>
                  <a:lnTo>
                    <a:pt x="834" y="377"/>
                  </a:lnTo>
                  <a:lnTo>
                    <a:pt x="833" y="377"/>
                  </a:lnTo>
                  <a:lnTo>
                    <a:pt x="833" y="378"/>
                  </a:lnTo>
                  <a:lnTo>
                    <a:pt x="832" y="379"/>
                  </a:lnTo>
                  <a:lnTo>
                    <a:pt x="832" y="379"/>
                  </a:lnTo>
                  <a:lnTo>
                    <a:pt x="832" y="380"/>
                  </a:lnTo>
                  <a:lnTo>
                    <a:pt x="832" y="380"/>
                  </a:lnTo>
                  <a:lnTo>
                    <a:pt x="832" y="381"/>
                  </a:lnTo>
                  <a:lnTo>
                    <a:pt x="832" y="382"/>
                  </a:lnTo>
                  <a:lnTo>
                    <a:pt x="833" y="383"/>
                  </a:lnTo>
                  <a:lnTo>
                    <a:pt x="833" y="385"/>
                  </a:lnTo>
                  <a:lnTo>
                    <a:pt x="834" y="386"/>
                  </a:lnTo>
                  <a:lnTo>
                    <a:pt x="835" y="387"/>
                  </a:lnTo>
                  <a:lnTo>
                    <a:pt x="836" y="388"/>
                  </a:lnTo>
                  <a:lnTo>
                    <a:pt x="837" y="388"/>
                  </a:lnTo>
                  <a:lnTo>
                    <a:pt x="839" y="389"/>
                  </a:lnTo>
                  <a:lnTo>
                    <a:pt x="840" y="390"/>
                  </a:lnTo>
                  <a:lnTo>
                    <a:pt x="842" y="391"/>
                  </a:lnTo>
                  <a:lnTo>
                    <a:pt x="844" y="391"/>
                  </a:lnTo>
                  <a:lnTo>
                    <a:pt x="847" y="392"/>
                  </a:lnTo>
                  <a:lnTo>
                    <a:pt x="848" y="393"/>
                  </a:lnTo>
                  <a:lnTo>
                    <a:pt x="849" y="393"/>
                  </a:lnTo>
                  <a:lnTo>
                    <a:pt x="851" y="394"/>
                  </a:lnTo>
                  <a:lnTo>
                    <a:pt x="852" y="395"/>
                  </a:lnTo>
                  <a:lnTo>
                    <a:pt x="853" y="395"/>
                  </a:lnTo>
                  <a:lnTo>
                    <a:pt x="854" y="397"/>
                  </a:lnTo>
                  <a:lnTo>
                    <a:pt x="855" y="397"/>
                  </a:lnTo>
                  <a:lnTo>
                    <a:pt x="855" y="398"/>
                  </a:lnTo>
                  <a:lnTo>
                    <a:pt x="856" y="398"/>
                  </a:lnTo>
                  <a:lnTo>
                    <a:pt x="858" y="399"/>
                  </a:lnTo>
                  <a:lnTo>
                    <a:pt x="861" y="399"/>
                  </a:lnTo>
                  <a:lnTo>
                    <a:pt x="862" y="400"/>
                  </a:lnTo>
                  <a:lnTo>
                    <a:pt x="864" y="400"/>
                  </a:lnTo>
                  <a:lnTo>
                    <a:pt x="865" y="400"/>
                  </a:lnTo>
                  <a:lnTo>
                    <a:pt x="866" y="400"/>
                  </a:lnTo>
                  <a:lnTo>
                    <a:pt x="866" y="401"/>
                  </a:lnTo>
                  <a:lnTo>
                    <a:pt x="867" y="401"/>
                  </a:lnTo>
                  <a:lnTo>
                    <a:pt x="868" y="402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71" y="404"/>
                  </a:lnTo>
                  <a:lnTo>
                    <a:pt x="871" y="404"/>
                  </a:lnTo>
                  <a:lnTo>
                    <a:pt x="872" y="404"/>
                  </a:lnTo>
                  <a:lnTo>
                    <a:pt x="872" y="405"/>
                  </a:lnTo>
                  <a:lnTo>
                    <a:pt x="872" y="406"/>
                  </a:lnTo>
                  <a:lnTo>
                    <a:pt x="872" y="406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3" y="413"/>
                  </a:lnTo>
                  <a:lnTo>
                    <a:pt x="874" y="414"/>
                  </a:lnTo>
                  <a:lnTo>
                    <a:pt x="874" y="415"/>
                  </a:lnTo>
                  <a:lnTo>
                    <a:pt x="875" y="415"/>
                  </a:lnTo>
                  <a:lnTo>
                    <a:pt x="875" y="416"/>
                  </a:lnTo>
                  <a:lnTo>
                    <a:pt x="877" y="418"/>
                  </a:lnTo>
                  <a:lnTo>
                    <a:pt x="878" y="419"/>
                  </a:lnTo>
                  <a:lnTo>
                    <a:pt x="880" y="420"/>
                  </a:lnTo>
                  <a:lnTo>
                    <a:pt x="882" y="422"/>
                  </a:lnTo>
                  <a:lnTo>
                    <a:pt x="885" y="424"/>
                  </a:lnTo>
                  <a:lnTo>
                    <a:pt x="886" y="424"/>
                  </a:lnTo>
                  <a:lnTo>
                    <a:pt x="890" y="426"/>
                  </a:lnTo>
                  <a:lnTo>
                    <a:pt x="891" y="427"/>
                  </a:lnTo>
                  <a:lnTo>
                    <a:pt x="893" y="428"/>
                  </a:lnTo>
                  <a:lnTo>
                    <a:pt x="894" y="429"/>
                  </a:lnTo>
                  <a:lnTo>
                    <a:pt x="895" y="430"/>
                  </a:lnTo>
                  <a:lnTo>
                    <a:pt x="896" y="431"/>
                  </a:lnTo>
                  <a:lnTo>
                    <a:pt x="897" y="432"/>
                  </a:lnTo>
                  <a:lnTo>
                    <a:pt x="897" y="433"/>
                  </a:lnTo>
                  <a:lnTo>
                    <a:pt x="897" y="434"/>
                  </a:lnTo>
                  <a:lnTo>
                    <a:pt x="897" y="435"/>
                  </a:lnTo>
                  <a:lnTo>
                    <a:pt x="897" y="436"/>
                  </a:lnTo>
                  <a:lnTo>
                    <a:pt x="897" y="438"/>
                  </a:lnTo>
                  <a:lnTo>
                    <a:pt x="897" y="441"/>
                  </a:lnTo>
                  <a:lnTo>
                    <a:pt x="896" y="442"/>
                  </a:lnTo>
                  <a:lnTo>
                    <a:pt x="896" y="443"/>
                  </a:lnTo>
                  <a:lnTo>
                    <a:pt x="896" y="444"/>
                  </a:lnTo>
                  <a:lnTo>
                    <a:pt x="896" y="445"/>
                  </a:lnTo>
                  <a:lnTo>
                    <a:pt x="897" y="446"/>
                  </a:lnTo>
                  <a:lnTo>
                    <a:pt x="897" y="450"/>
                  </a:lnTo>
                  <a:lnTo>
                    <a:pt x="898" y="451"/>
                  </a:lnTo>
                  <a:lnTo>
                    <a:pt x="898" y="453"/>
                  </a:lnTo>
                  <a:lnTo>
                    <a:pt x="898" y="454"/>
                  </a:lnTo>
                  <a:lnTo>
                    <a:pt x="897" y="455"/>
                  </a:lnTo>
                  <a:lnTo>
                    <a:pt x="897" y="457"/>
                  </a:lnTo>
                  <a:lnTo>
                    <a:pt x="896" y="459"/>
                  </a:lnTo>
                  <a:lnTo>
                    <a:pt x="895" y="462"/>
                  </a:lnTo>
                  <a:lnTo>
                    <a:pt x="893" y="467"/>
                  </a:lnTo>
                  <a:lnTo>
                    <a:pt x="892" y="468"/>
                  </a:lnTo>
                  <a:lnTo>
                    <a:pt x="891" y="469"/>
                  </a:lnTo>
                  <a:lnTo>
                    <a:pt x="889" y="472"/>
                  </a:lnTo>
                  <a:lnTo>
                    <a:pt x="888" y="473"/>
                  </a:lnTo>
                  <a:lnTo>
                    <a:pt x="888" y="474"/>
                  </a:lnTo>
                  <a:lnTo>
                    <a:pt x="888" y="475"/>
                  </a:lnTo>
                  <a:lnTo>
                    <a:pt x="887" y="476"/>
                  </a:lnTo>
                  <a:lnTo>
                    <a:pt x="887" y="477"/>
                  </a:lnTo>
                  <a:lnTo>
                    <a:pt x="887" y="482"/>
                  </a:lnTo>
                  <a:lnTo>
                    <a:pt x="886" y="487"/>
                  </a:lnTo>
                  <a:lnTo>
                    <a:pt x="885" y="492"/>
                  </a:lnTo>
                  <a:lnTo>
                    <a:pt x="885" y="495"/>
                  </a:lnTo>
                  <a:lnTo>
                    <a:pt x="885" y="496"/>
                  </a:lnTo>
                  <a:lnTo>
                    <a:pt x="885" y="496"/>
                  </a:lnTo>
                  <a:lnTo>
                    <a:pt x="885" y="497"/>
                  </a:lnTo>
                  <a:lnTo>
                    <a:pt x="884" y="498"/>
                  </a:lnTo>
                  <a:lnTo>
                    <a:pt x="883" y="499"/>
                  </a:lnTo>
                  <a:lnTo>
                    <a:pt x="882" y="499"/>
                  </a:lnTo>
                  <a:lnTo>
                    <a:pt x="881" y="500"/>
                  </a:lnTo>
                  <a:lnTo>
                    <a:pt x="878" y="503"/>
                  </a:lnTo>
                  <a:lnTo>
                    <a:pt x="875" y="505"/>
                  </a:lnTo>
                  <a:lnTo>
                    <a:pt x="874" y="506"/>
                  </a:lnTo>
                  <a:lnTo>
                    <a:pt x="873" y="506"/>
                  </a:lnTo>
                  <a:lnTo>
                    <a:pt x="872" y="507"/>
                  </a:lnTo>
                  <a:lnTo>
                    <a:pt x="871" y="507"/>
                  </a:lnTo>
                  <a:lnTo>
                    <a:pt x="870" y="508"/>
                  </a:lnTo>
                  <a:lnTo>
                    <a:pt x="869" y="508"/>
                  </a:lnTo>
                  <a:lnTo>
                    <a:pt x="866" y="508"/>
                  </a:lnTo>
                  <a:lnTo>
                    <a:pt x="865" y="508"/>
                  </a:lnTo>
                  <a:lnTo>
                    <a:pt x="864" y="509"/>
                  </a:lnTo>
                  <a:lnTo>
                    <a:pt x="862" y="510"/>
                  </a:lnTo>
                  <a:lnTo>
                    <a:pt x="861" y="510"/>
                  </a:lnTo>
                  <a:lnTo>
                    <a:pt x="860" y="511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7" y="514"/>
                  </a:lnTo>
                  <a:lnTo>
                    <a:pt x="855" y="515"/>
                  </a:lnTo>
                  <a:lnTo>
                    <a:pt x="855" y="516"/>
                  </a:lnTo>
                  <a:lnTo>
                    <a:pt x="854" y="517"/>
                  </a:lnTo>
                  <a:lnTo>
                    <a:pt x="854" y="518"/>
                  </a:lnTo>
                  <a:lnTo>
                    <a:pt x="854" y="518"/>
                  </a:lnTo>
                  <a:lnTo>
                    <a:pt x="853" y="519"/>
                  </a:lnTo>
                  <a:lnTo>
                    <a:pt x="853" y="520"/>
                  </a:lnTo>
                  <a:lnTo>
                    <a:pt x="853" y="521"/>
                  </a:lnTo>
                  <a:lnTo>
                    <a:pt x="853" y="522"/>
                  </a:lnTo>
                  <a:lnTo>
                    <a:pt x="853" y="523"/>
                  </a:lnTo>
                  <a:lnTo>
                    <a:pt x="854" y="524"/>
                  </a:lnTo>
                  <a:lnTo>
                    <a:pt x="855" y="528"/>
                  </a:lnTo>
                  <a:lnTo>
                    <a:pt x="856" y="530"/>
                  </a:lnTo>
                  <a:lnTo>
                    <a:pt x="856" y="531"/>
                  </a:lnTo>
                  <a:lnTo>
                    <a:pt x="856" y="532"/>
                  </a:lnTo>
                  <a:lnTo>
                    <a:pt x="857" y="533"/>
                  </a:lnTo>
                  <a:lnTo>
                    <a:pt x="857" y="533"/>
                  </a:lnTo>
                  <a:lnTo>
                    <a:pt x="857" y="534"/>
                  </a:lnTo>
                  <a:lnTo>
                    <a:pt x="856" y="535"/>
                  </a:lnTo>
                  <a:lnTo>
                    <a:pt x="856" y="536"/>
                  </a:lnTo>
                  <a:lnTo>
                    <a:pt x="856" y="536"/>
                  </a:lnTo>
                  <a:lnTo>
                    <a:pt x="855" y="536"/>
                  </a:lnTo>
                  <a:lnTo>
                    <a:pt x="855" y="537"/>
                  </a:lnTo>
                  <a:lnTo>
                    <a:pt x="854" y="538"/>
                  </a:lnTo>
                  <a:lnTo>
                    <a:pt x="854" y="538"/>
                  </a:lnTo>
                  <a:lnTo>
                    <a:pt x="853" y="539"/>
                  </a:lnTo>
                  <a:lnTo>
                    <a:pt x="852" y="539"/>
                  </a:lnTo>
                  <a:lnTo>
                    <a:pt x="850" y="539"/>
                  </a:lnTo>
                  <a:lnTo>
                    <a:pt x="849" y="539"/>
                  </a:lnTo>
                  <a:lnTo>
                    <a:pt x="848" y="539"/>
                  </a:lnTo>
                  <a:lnTo>
                    <a:pt x="846" y="539"/>
                  </a:lnTo>
                  <a:lnTo>
                    <a:pt x="842" y="539"/>
                  </a:lnTo>
                  <a:lnTo>
                    <a:pt x="839" y="539"/>
                  </a:lnTo>
                  <a:lnTo>
                    <a:pt x="839" y="539"/>
                  </a:lnTo>
                  <a:lnTo>
                    <a:pt x="838" y="539"/>
                  </a:lnTo>
                  <a:lnTo>
                    <a:pt x="837" y="540"/>
                  </a:lnTo>
                  <a:lnTo>
                    <a:pt x="836" y="540"/>
                  </a:lnTo>
                  <a:lnTo>
                    <a:pt x="835" y="541"/>
                  </a:lnTo>
                  <a:lnTo>
                    <a:pt x="834" y="542"/>
                  </a:lnTo>
                  <a:lnTo>
                    <a:pt x="833" y="544"/>
                  </a:lnTo>
                  <a:lnTo>
                    <a:pt x="830" y="547"/>
                  </a:lnTo>
                  <a:lnTo>
                    <a:pt x="829" y="548"/>
                  </a:lnTo>
                  <a:lnTo>
                    <a:pt x="829" y="549"/>
                  </a:lnTo>
                  <a:lnTo>
                    <a:pt x="827" y="550"/>
                  </a:lnTo>
                  <a:lnTo>
                    <a:pt x="825" y="552"/>
                  </a:lnTo>
                  <a:lnTo>
                    <a:pt x="823" y="553"/>
                  </a:lnTo>
                  <a:lnTo>
                    <a:pt x="822" y="553"/>
                  </a:lnTo>
                  <a:lnTo>
                    <a:pt x="820" y="554"/>
                  </a:lnTo>
                  <a:lnTo>
                    <a:pt x="817" y="555"/>
                  </a:lnTo>
                  <a:lnTo>
                    <a:pt x="815" y="555"/>
                  </a:lnTo>
                  <a:lnTo>
                    <a:pt x="813" y="556"/>
                  </a:lnTo>
                  <a:lnTo>
                    <a:pt x="808" y="557"/>
                  </a:lnTo>
                  <a:lnTo>
                    <a:pt x="806" y="558"/>
                  </a:lnTo>
                  <a:lnTo>
                    <a:pt x="803" y="559"/>
                  </a:lnTo>
                  <a:lnTo>
                    <a:pt x="801" y="559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2" y="564"/>
                  </a:lnTo>
                  <a:lnTo>
                    <a:pt x="791" y="564"/>
                  </a:lnTo>
                  <a:lnTo>
                    <a:pt x="790" y="565"/>
                  </a:lnTo>
                  <a:lnTo>
                    <a:pt x="788" y="565"/>
                  </a:lnTo>
                  <a:lnTo>
                    <a:pt x="787" y="566"/>
                  </a:lnTo>
                  <a:lnTo>
                    <a:pt x="786" y="566"/>
                  </a:lnTo>
                  <a:lnTo>
                    <a:pt x="785" y="566"/>
                  </a:lnTo>
                  <a:lnTo>
                    <a:pt x="784" y="565"/>
                  </a:lnTo>
                  <a:lnTo>
                    <a:pt x="783" y="565"/>
                  </a:lnTo>
                  <a:lnTo>
                    <a:pt x="783" y="565"/>
                  </a:lnTo>
                  <a:lnTo>
                    <a:pt x="782" y="565"/>
                  </a:lnTo>
                  <a:lnTo>
                    <a:pt x="780" y="564"/>
                  </a:lnTo>
                  <a:lnTo>
                    <a:pt x="780" y="564"/>
                  </a:lnTo>
                  <a:lnTo>
                    <a:pt x="779" y="563"/>
                  </a:lnTo>
                  <a:lnTo>
                    <a:pt x="778" y="564"/>
                  </a:lnTo>
                  <a:lnTo>
                    <a:pt x="777" y="564"/>
                  </a:lnTo>
                  <a:lnTo>
                    <a:pt x="776" y="564"/>
                  </a:lnTo>
                  <a:lnTo>
                    <a:pt x="774" y="565"/>
                  </a:lnTo>
                  <a:lnTo>
                    <a:pt x="773" y="565"/>
                  </a:lnTo>
                  <a:lnTo>
                    <a:pt x="773" y="566"/>
                  </a:lnTo>
                  <a:lnTo>
                    <a:pt x="772" y="566"/>
                  </a:lnTo>
                  <a:lnTo>
                    <a:pt x="771" y="567"/>
                  </a:lnTo>
                  <a:lnTo>
                    <a:pt x="771" y="568"/>
                  </a:lnTo>
                  <a:lnTo>
                    <a:pt x="770" y="569"/>
                  </a:lnTo>
                  <a:lnTo>
                    <a:pt x="770" y="570"/>
                  </a:lnTo>
                  <a:lnTo>
                    <a:pt x="769" y="570"/>
                  </a:lnTo>
                  <a:lnTo>
                    <a:pt x="768" y="573"/>
                  </a:lnTo>
                  <a:lnTo>
                    <a:pt x="768" y="574"/>
                  </a:lnTo>
                  <a:lnTo>
                    <a:pt x="766" y="577"/>
                  </a:lnTo>
                  <a:lnTo>
                    <a:pt x="765" y="581"/>
                  </a:lnTo>
                  <a:lnTo>
                    <a:pt x="764" y="583"/>
                  </a:lnTo>
                  <a:lnTo>
                    <a:pt x="763" y="584"/>
                  </a:lnTo>
                  <a:lnTo>
                    <a:pt x="762" y="585"/>
                  </a:lnTo>
                  <a:lnTo>
                    <a:pt x="754" y="595"/>
                  </a:lnTo>
                  <a:lnTo>
                    <a:pt x="753" y="596"/>
                  </a:lnTo>
                  <a:lnTo>
                    <a:pt x="753" y="597"/>
                  </a:lnTo>
                  <a:lnTo>
                    <a:pt x="752" y="599"/>
                  </a:lnTo>
                  <a:lnTo>
                    <a:pt x="752" y="600"/>
                  </a:lnTo>
                  <a:lnTo>
                    <a:pt x="751" y="602"/>
                  </a:lnTo>
                  <a:lnTo>
                    <a:pt x="751" y="603"/>
                  </a:lnTo>
                  <a:lnTo>
                    <a:pt x="751" y="604"/>
                  </a:lnTo>
                  <a:lnTo>
                    <a:pt x="751" y="606"/>
                  </a:lnTo>
                  <a:lnTo>
                    <a:pt x="750" y="607"/>
                  </a:lnTo>
                  <a:lnTo>
                    <a:pt x="751" y="609"/>
                  </a:lnTo>
                  <a:lnTo>
                    <a:pt x="751" y="610"/>
                  </a:lnTo>
                  <a:lnTo>
                    <a:pt x="751" y="612"/>
                  </a:lnTo>
                  <a:lnTo>
                    <a:pt x="751" y="614"/>
                  </a:lnTo>
                  <a:lnTo>
                    <a:pt x="752" y="615"/>
                  </a:lnTo>
                  <a:lnTo>
                    <a:pt x="752" y="617"/>
                  </a:lnTo>
                  <a:lnTo>
                    <a:pt x="753" y="618"/>
                  </a:lnTo>
                  <a:lnTo>
                    <a:pt x="753" y="619"/>
                  </a:lnTo>
                  <a:lnTo>
                    <a:pt x="754" y="620"/>
                  </a:lnTo>
                  <a:lnTo>
                    <a:pt x="755" y="621"/>
                  </a:lnTo>
                  <a:lnTo>
                    <a:pt x="756" y="621"/>
                  </a:lnTo>
                  <a:lnTo>
                    <a:pt x="761" y="624"/>
                  </a:lnTo>
                  <a:lnTo>
                    <a:pt x="763" y="625"/>
                  </a:lnTo>
                  <a:lnTo>
                    <a:pt x="767" y="626"/>
                  </a:lnTo>
                  <a:lnTo>
                    <a:pt x="768" y="626"/>
                  </a:lnTo>
                  <a:lnTo>
                    <a:pt x="770" y="627"/>
                  </a:lnTo>
                  <a:lnTo>
                    <a:pt x="771" y="628"/>
                  </a:lnTo>
                  <a:lnTo>
                    <a:pt x="772" y="628"/>
                  </a:lnTo>
                  <a:lnTo>
                    <a:pt x="772" y="629"/>
                  </a:lnTo>
                  <a:lnTo>
                    <a:pt x="773" y="630"/>
                  </a:lnTo>
                  <a:lnTo>
                    <a:pt x="774" y="630"/>
                  </a:lnTo>
                  <a:lnTo>
                    <a:pt x="775" y="633"/>
                  </a:lnTo>
                  <a:lnTo>
                    <a:pt x="777" y="635"/>
                  </a:lnTo>
                  <a:lnTo>
                    <a:pt x="777" y="636"/>
                  </a:lnTo>
                  <a:lnTo>
                    <a:pt x="778" y="638"/>
                  </a:lnTo>
                  <a:lnTo>
                    <a:pt x="778" y="639"/>
                  </a:lnTo>
                  <a:lnTo>
                    <a:pt x="779" y="640"/>
                  </a:lnTo>
                  <a:lnTo>
                    <a:pt x="779" y="642"/>
                  </a:lnTo>
                  <a:lnTo>
                    <a:pt x="779" y="643"/>
                  </a:lnTo>
                  <a:lnTo>
                    <a:pt x="779" y="645"/>
                  </a:lnTo>
                  <a:lnTo>
                    <a:pt x="779" y="646"/>
                  </a:lnTo>
                  <a:lnTo>
                    <a:pt x="778" y="647"/>
                  </a:lnTo>
                  <a:lnTo>
                    <a:pt x="778" y="648"/>
                  </a:lnTo>
                  <a:lnTo>
                    <a:pt x="778" y="650"/>
                  </a:lnTo>
                  <a:lnTo>
                    <a:pt x="777" y="651"/>
                  </a:lnTo>
                  <a:lnTo>
                    <a:pt x="776" y="651"/>
                  </a:lnTo>
                  <a:lnTo>
                    <a:pt x="776" y="652"/>
                  </a:lnTo>
                  <a:lnTo>
                    <a:pt x="775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70" y="657"/>
                  </a:lnTo>
                  <a:lnTo>
                    <a:pt x="769" y="657"/>
                  </a:lnTo>
                  <a:lnTo>
                    <a:pt x="768" y="658"/>
                  </a:lnTo>
                  <a:lnTo>
                    <a:pt x="766" y="658"/>
                  </a:lnTo>
                  <a:lnTo>
                    <a:pt x="765" y="658"/>
                  </a:lnTo>
                  <a:lnTo>
                    <a:pt x="764" y="658"/>
                  </a:lnTo>
                  <a:lnTo>
                    <a:pt x="761" y="658"/>
                  </a:lnTo>
                  <a:lnTo>
                    <a:pt x="760" y="658"/>
                  </a:lnTo>
                  <a:lnTo>
                    <a:pt x="757" y="658"/>
                  </a:lnTo>
                  <a:lnTo>
                    <a:pt x="755" y="657"/>
                  </a:lnTo>
                  <a:lnTo>
                    <a:pt x="754" y="657"/>
                  </a:lnTo>
                  <a:lnTo>
                    <a:pt x="754" y="658"/>
                  </a:lnTo>
                  <a:lnTo>
                    <a:pt x="753" y="658"/>
                  </a:lnTo>
                  <a:lnTo>
                    <a:pt x="752" y="658"/>
                  </a:lnTo>
                  <a:lnTo>
                    <a:pt x="751" y="659"/>
                  </a:lnTo>
                  <a:lnTo>
                    <a:pt x="749" y="660"/>
                  </a:lnTo>
                  <a:lnTo>
                    <a:pt x="749" y="661"/>
                  </a:lnTo>
                  <a:lnTo>
                    <a:pt x="748" y="661"/>
                  </a:lnTo>
                  <a:lnTo>
                    <a:pt x="748" y="662"/>
                  </a:lnTo>
                  <a:lnTo>
                    <a:pt x="747" y="662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5" y="668"/>
                  </a:lnTo>
                  <a:lnTo>
                    <a:pt x="744" y="670"/>
                  </a:lnTo>
                  <a:lnTo>
                    <a:pt x="743" y="670"/>
                  </a:lnTo>
                  <a:lnTo>
                    <a:pt x="743" y="671"/>
                  </a:lnTo>
                  <a:lnTo>
                    <a:pt x="742" y="671"/>
                  </a:lnTo>
                  <a:lnTo>
                    <a:pt x="742" y="671"/>
                  </a:lnTo>
                  <a:lnTo>
                    <a:pt x="741" y="671"/>
                  </a:lnTo>
                  <a:lnTo>
                    <a:pt x="741" y="671"/>
                  </a:lnTo>
                  <a:lnTo>
                    <a:pt x="740" y="671"/>
                  </a:lnTo>
                  <a:lnTo>
                    <a:pt x="739" y="670"/>
                  </a:lnTo>
                  <a:lnTo>
                    <a:pt x="737" y="668"/>
                  </a:lnTo>
                  <a:lnTo>
                    <a:pt x="735" y="668"/>
                  </a:lnTo>
                  <a:lnTo>
                    <a:pt x="735" y="667"/>
                  </a:lnTo>
                  <a:lnTo>
                    <a:pt x="733" y="667"/>
                  </a:lnTo>
                  <a:lnTo>
                    <a:pt x="730" y="666"/>
                  </a:lnTo>
                  <a:lnTo>
                    <a:pt x="729" y="666"/>
                  </a:lnTo>
                  <a:lnTo>
                    <a:pt x="727" y="665"/>
                  </a:lnTo>
                  <a:lnTo>
                    <a:pt x="723" y="664"/>
                  </a:lnTo>
                  <a:lnTo>
                    <a:pt x="723" y="663"/>
                  </a:lnTo>
                  <a:lnTo>
                    <a:pt x="722" y="663"/>
                  </a:lnTo>
                  <a:lnTo>
                    <a:pt x="722" y="663"/>
                  </a:lnTo>
                  <a:lnTo>
                    <a:pt x="721" y="663"/>
                  </a:lnTo>
                  <a:lnTo>
                    <a:pt x="719" y="664"/>
                  </a:lnTo>
                  <a:lnTo>
                    <a:pt x="717" y="665"/>
                  </a:lnTo>
                  <a:lnTo>
                    <a:pt x="712" y="667"/>
                  </a:lnTo>
                  <a:lnTo>
                    <a:pt x="709" y="668"/>
                  </a:lnTo>
                  <a:lnTo>
                    <a:pt x="708" y="668"/>
                  </a:lnTo>
                  <a:lnTo>
                    <a:pt x="706" y="669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0" y="669"/>
                  </a:lnTo>
                  <a:lnTo>
                    <a:pt x="698" y="669"/>
                  </a:lnTo>
                  <a:lnTo>
                    <a:pt x="697" y="669"/>
                  </a:lnTo>
                  <a:lnTo>
                    <a:pt x="691" y="668"/>
                  </a:lnTo>
                  <a:lnTo>
                    <a:pt x="689" y="668"/>
                  </a:lnTo>
                  <a:lnTo>
                    <a:pt x="685" y="668"/>
                  </a:lnTo>
                  <a:lnTo>
                    <a:pt x="684" y="667"/>
                  </a:lnTo>
                  <a:lnTo>
                    <a:pt x="682" y="667"/>
                  </a:lnTo>
                  <a:lnTo>
                    <a:pt x="680" y="667"/>
                  </a:lnTo>
                  <a:lnTo>
                    <a:pt x="675" y="665"/>
                  </a:lnTo>
                  <a:lnTo>
                    <a:pt x="674" y="665"/>
                  </a:lnTo>
                  <a:lnTo>
                    <a:pt x="672" y="665"/>
                  </a:lnTo>
                  <a:lnTo>
                    <a:pt x="671" y="665"/>
                  </a:lnTo>
                  <a:lnTo>
                    <a:pt x="670" y="665"/>
                  </a:lnTo>
                  <a:lnTo>
                    <a:pt x="669" y="666"/>
                  </a:lnTo>
                  <a:lnTo>
                    <a:pt x="668" y="666"/>
                  </a:lnTo>
                  <a:lnTo>
                    <a:pt x="668" y="666"/>
                  </a:lnTo>
                  <a:lnTo>
                    <a:pt x="667" y="667"/>
                  </a:lnTo>
                  <a:lnTo>
                    <a:pt x="666" y="667"/>
                  </a:lnTo>
                  <a:lnTo>
                    <a:pt x="666" y="668"/>
                  </a:lnTo>
                  <a:lnTo>
                    <a:pt x="665" y="669"/>
                  </a:lnTo>
                  <a:lnTo>
                    <a:pt x="665" y="669"/>
                  </a:lnTo>
                  <a:lnTo>
                    <a:pt x="665" y="670"/>
                  </a:lnTo>
                  <a:lnTo>
                    <a:pt x="665" y="671"/>
                  </a:lnTo>
                  <a:lnTo>
                    <a:pt x="665" y="672"/>
                  </a:lnTo>
                  <a:lnTo>
                    <a:pt x="666" y="675"/>
                  </a:lnTo>
                  <a:lnTo>
                    <a:pt x="666" y="676"/>
                  </a:lnTo>
                  <a:lnTo>
                    <a:pt x="666" y="677"/>
                  </a:lnTo>
                  <a:lnTo>
                    <a:pt x="666" y="677"/>
                  </a:lnTo>
                  <a:lnTo>
                    <a:pt x="666" y="678"/>
                  </a:lnTo>
                  <a:lnTo>
                    <a:pt x="666" y="678"/>
                  </a:lnTo>
                  <a:lnTo>
                    <a:pt x="665" y="679"/>
                  </a:lnTo>
                  <a:lnTo>
                    <a:pt x="665" y="679"/>
                  </a:lnTo>
                  <a:lnTo>
                    <a:pt x="664" y="680"/>
                  </a:lnTo>
                  <a:lnTo>
                    <a:pt x="663" y="680"/>
                  </a:lnTo>
                  <a:lnTo>
                    <a:pt x="662" y="681"/>
                  </a:lnTo>
                  <a:lnTo>
                    <a:pt x="660" y="681"/>
                  </a:lnTo>
                  <a:lnTo>
                    <a:pt x="654" y="683"/>
                  </a:lnTo>
                  <a:lnTo>
                    <a:pt x="652" y="683"/>
                  </a:lnTo>
                  <a:lnTo>
                    <a:pt x="652" y="684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0" y="685"/>
                  </a:lnTo>
                  <a:lnTo>
                    <a:pt x="650" y="686"/>
                  </a:lnTo>
                  <a:lnTo>
                    <a:pt x="649" y="687"/>
                  </a:lnTo>
                  <a:lnTo>
                    <a:pt x="649" y="688"/>
                  </a:lnTo>
                  <a:lnTo>
                    <a:pt x="649" y="689"/>
                  </a:lnTo>
                  <a:lnTo>
                    <a:pt x="648" y="690"/>
                  </a:lnTo>
                  <a:lnTo>
                    <a:pt x="648" y="694"/>
                  </a:lnTo>
                  <a:lnTo>
                    <a:pt x="647" y="696"/>
                  </a:lnTo>
                  <a:lnTo>
                    <a:pt x="647" y="697"/>
                  </a:lnTo>
                  <a:lnTo>
                    <a:pt x="645" y="700"/>
                  </a:lnTo>
                  <a:lnTo>
                    <a:pt x="645" y="701"/>
                  </a:lnTo>
                  <a:lnTo>
                    <a:pt x="644" y="701"/>
                  </a:lnTo>
                  <a:lnTo>
                    <a:pt x="643" y="702"/>
                  </a:lnTo>
                  <a:lnTo>
                    <a:pt x="643" y="702"/>
                  </a:lnTo>
                  <a:lnTo>
                    <a:pt x="642" y="702"/>
                  </a:lnTo>
                  <a:lnTo>
                    <a:pt x="641" y="702"/>
                  </a:lnTo>
                  <a:lnTo>
                    <a:pt x="640" y="702"/>
                  </a:lnTo>
                  <a:lnTo>
                    <a:pt x="639" y="702"/>
                  </a:lnTo>
                  <a:lnTo>
                    <a:pt x="638" y="702"/>
                  </a:lnTo>
                  <a:lnTo>
                    <a:pt x="637" y="702"/>
                  </a:lnTo>
                  <a:lnTo>
                    <a:pt x="636" y="702"/>
                  </a:lnTo>
                  <a:lnTo>
                    <a:pt x="635" y="701"/>
                  </a:lnTo>
                  <a:lnTo>
                    <a:pt x="634" y="701"/>
                  </a:lnTo>
                  <a:lnTo>
                    <a:pt x="633" y="700"/>
                  </a:lnTo>
                  <a:lnTo>
                    <a:pt x="631" y="699"/>
                  </a:lnTo>
                  <a:lnTo>
                    <a:pt x="631" y="698"/>
                  </a:lnTo>
                  <a:lnTo>
                    <a:pt x="630" y="697"/>
                  </a:lnTo>
                  <a:lnTo>
                    <a:pt x="629" y="696"/>
                  </a:lnTo>
                  <a:lnTo>
                    <a:pt x="628" y="694"/>
                  </a:lnTo>
                  <a:lnTo>
                    <a:pt x="626" y="690"/>
                  </a:lnTo>
                  <a:lnTo>
                    <a:pt x="624" y="686"/>
                  </a:lnTo>
                  <a:lnTo>
                    <a:pt x="623" y="684"/>
                  </a:lnTo>
                  <a:lnTo>
                    <a:pt x="622" y="682"/>
                  </a:lnTo>
                  <a:lnTo>
                    <a:pt x="621" y="680"/>
                  </a:lnTo>
                  <a:lnTo>
                    <a:pt x="620" y="678"/>
                  </a:lnTo>
                  <a:lnTo>
                    <a:pt x="620" y="677"/>
                  </a:lnTo>
                  <a:lnTo>
                    <a:pt x="619" y="677"/>
                  </a:lnTo>
                  <a:lnTo>
                    <a:pt x="619" y="677"/>
                  </a:lnTo>
                  <a:lnTo>
                    <a:pt x="618" y="676"/>
                  </a:lnTo>
                  <a:lnTo>
                    <a:pt x="618" y="676"/>
                  </a:lnTo>
                  <a:lnTo>
                    <a:pt x="617" y="676"/>
                  </a:lnTo>
                  <a:lnTo>
                    <a:pt x="617" y="676"/>
                  </a:lnTo>
                  <a:lnTo>
                    <a:pt x="615" y="677"/>
                  </a:lnTo>
                  <a:lnTo>
                    <a:pt x="614" y="677"/>
                  </a:lnTo>
                  <a:lnTo>
                    <a:pt x="613" y="678"/>
                  </a:lnTo>
                  <a:lnTo>
                    <a:pt x="611" y="679"/>
                  </a:lnTo>
                  <a:lnTo>
                    <a:pt x="610" y="679"/>
                  </a:lnTo>
                  <a:lnTo>
                    <a:pt x="609" y="680"/>
                  </a:lnTo>
                  <a:lnTo>
                    <a:pt x="609" y="680"/>
                  </a:lnTo>
                  <a:lnTo>
                    <a:pt x="608" y="679"/>
                  </a:lnTo>
                  <a:lnTo>
                    <a:pt x="608" y="679"/>
                  </a:lnTo>
                  <a:lnTo>
                    <a:pt x="606" y="679"/>
                  </a:lnTo>
                  <a:lnTo>
                    <a:pt x="605" y="678"/>
                  </a:lnTo>
                  <a:lnTo>
                    <a:pt x="604" y="677"/>
                  </a:lnTo>
                  <a:lnTo>
                    <a:pt x="602" y="676"/>
                  </a:lnTo>
                  <a:lnTo>
                    <a:pt x="600" y="674"/>
                  </a:lnTo>
                  <a:lnTo>
                    <a:pt x="595" y="670"/>
                  </a:lnTo>
                  <a:lnTo>
                    <a:pt x="594" y="669"/>
                  </a:lnTo>
                  <a:lnTo>
                    <a:pt x="593" y="668"/>
                  </a:lnTo>
                  <a:lnTo>
                    <a:pt x="592" y="667"/>
                  </a:lnTo>
                  <a:lnTo>
                    <a:pt x="590" y="667"/>
                  </a:lnTo>
                  <a:lnTo>
                    <a:pt x="585" y="664"/>
                  </a:lnTo>
                  <a:lnTo>
                    <a:pt x="582" y="663"/>
                  </a:lnTo>
                  <a:lnTo>
                    <a:pt x="581" y="662"/>
                  </a:lnTo>
                  <a:lnTo>
                    <a:pt x="578" y="660"/>
                  </a:lnTo>
                  <a:lnTo>
                    <a:pt x="577" y="659"/>
                  </a:lnTo>
                  <a:lnTo>
                    <a:pt x="576" y="659"/>
                  </a:lnTo>
                  <a:lnTo>
                    <a:pt x="575" y="659"/>
                  </a:lnTo>
                  <a:lnTo>
                    <a:pt x="574" y="659"/>
                  </a:lnTo>
                  <a:lnTo>
                    <a:pt x="574" y="659"/>
                  </a:lnTo>
                  <a:lnTo>
                    <a:pt x="573" y="659"/>
                  </a:lnTo>
                  <a:lnTo>
                    <a:pt x="572" y="659"/>
                  </a:lnTo>
                  <a:lnTo>
                    <a:pt x="570" y="661"/>
                  </a:lnTo>
                  <a:lnTo>
                    <a:pt x="567" y="663"/>
                  </a:lnTo>
                  <a:lnTo>
                    <a:pt x="566" y="664"/>
                  </a:lnTo>
                  <a:lnTo>
                    <a:pt x="566" y="665"/>
                  </a:lnTo>
                  <a:lnTo>
                    <a:pt x="565" y="666"/>
                  </a:lnTo>
                  <a:lnTo>
                    <a:pt x="564" y="667"/>
                  </a:lnTo>
                  <a:lnTo>
                    <a:pt x="563" y="668"/>
                  </a:lnTo>
                  <a:lnTo>
                    <a:pt x="563" y="669"/>
                  </a:lnTo>
                  <a:lnTo>
                    <a:pt x="561" y="670"/>
                  </a:lnTo>
                  <a:lnTo>
                    <a:pt x="560" y="671"/>
                  </a:lnTo>
                  <a:lnTo>
                    <a:pt x="560" y="672"/>
                  </a:lnTo>
                  <a:lnTo>
                    <a:pt x="559" y="673"/>
                  </a:lnTo>
                  <a:lnTo>
                    <a:pt x="559" y="673"/>
                  </a:lnTo>
                  <a:lnTo>
                    <a:pt x="559" y="674"/>
                  </a:lnTo>
                  <a:lnTo>
                    <a:pt x="559" y="676"/>
                  </a:lnTo>
                  <a:lnTo>
                    <a:pt x="559" y="678"/>
                  </a:lnTo>
                  <a:lnTo>
                    <a:pt x="558" y="679"/>
                  </a:lnTo>
                  <a:lnTo>
                    <a:pt x="557" y="683"/>
                  </a:lnTo>
                  <a:lnTo>
                    <a:pt x="557" y="684"/>
                  </a:lnTo>
                  <a:lnTo>
                    <a:pt x="557" y="686"/>
                  </a:lnTo>
                  <a:lnTo>
                    <a:pt x="557" y="687"/>
                  </a:lnTo>
                  <a:lnTo>
                    <a:pt x="557" y="688"/>
                  </a:lnTo>
                  <a:lnTo>
                    <a:pt x="558" y="690"/>
                  </a:lnTo>
                  <a:lnTo>
                    <a:pt x="559" y="693"/>
                  </a:lnTo>
                  <a:lnTo>
                    <a:pt x="559" y="696"/>
                  </a:lnTo>
                  <a:lnTo>
                    <a:pt x="560" y="697"/>
                  </a:lnTo>
                  <a:lnTo>
                    <a:pt x="560" y="698"/>
                  </a:lnTo>
                  <a:lnTo>
                    <a:pt x="560" y="699"/>
                  </a:lnTo>
                  <a:lnTo>
                    <a:pt x="559" y="700"/>
                  </a:lnTo>
                  <a:lnTo>
                    <a:pt x="559" y="701"/>
                  </a:lnTo>
                  <a:lnTo>
                    <a:pt x="558" y="701"/>
                  </a:lnTo>
                  <a:lnTo>
                    <a:pt x="558" y="702"/>
                  </a:lnTo>
                  <a:lnTo>
                    <a:pt x="556" y="702"/>
                  </a:lnTo>
                  <a:lnTo>
                    <a:pt x="555" y="703"/>
                  </a:lnTo>
                  <a:lnTo>
                    <a:pt x="553" y="704"/>
                  </a:lnTo>
                  <a:lnTo>
                    <a:pt x="552" y="704"/>
                  </a:lnTo>
                  <a:lnTo>
                    <a:pt x="547" y="706"/>
                  </a:lnTo>
                  <a:lnTo>
                    <a:pt x="545" y="706"/>
                  </a:lnTo>
                  <a:lnTo>
                    <a:pt x="544" y="707"/>
                  </a:lnTo>
                  <a:lnTo>
                    <a:pt x="543" y="707"/>
                  </a:lnTo>
                  <a:lnTo>
                    <a:pt x="540" y="709"/>
                  </a:lnTo>
                  <a:lnTo>
                    <a:pt x="538" y="711"/>
                  </a:lnTo>
                  <a:lnTo>
                    <a:pt x="534" y="715"/>
                  </a:lnTo>
                  <a:lnTo>
                    <a:pt x="532" y="717"/>
                  </a:lnTo>
                  <a:lnTo>
                    <a:pt x="530" y="718"/>
                  </a:lnTo>
                  <a:lnTo>
                    <a:pt x="528" y="720"/>
                  </a:lnTo>
                  <a:lnTo>
                    <a:pt x="527" y="721"/>
                  </a:lnTo>
                  <a:lnTo>
                    <a:pt x="526" y="724"/>
                  </a:lnTo>
                  <a:lnTo>
                    <a:pt x="525" y="725"/>
                  </a:lnTo>
                  <a:lnTo>
                    <a:pt x="525" y="726"/>
                  </a:lnTo>
                  <a:lnTo>
                    <a:pt x="524" y="726"/>
                  </a:lnTo>
                  <a:lnTo>
                    <a:pt x="523" y="726"/>
                  </a:lnTo>
                  <a:lnTo>
                    <a:pt x="523" y="726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1" y="726"/>
                  </a:lnTo>
                  <a:lnTo>
                    <a:pt x="521" y="726"/>
                  </a:lnTo>
                  <a:lnTo>
                    <a:pt x="520" y="725"/>
                  </a:lnTo>
                  <a:lnTo>
                    <a:pt x="517" y="724"/>
                  </a:lnTo>
                  <a:lnTo>
                    <a:pt x="516" y="723"/>
                  </a:lnTo>
                  <a:lnTo>
                    <a:pt x="515" y="722"/>
                  </a:lnTo>
                  <a:lnTo>
                    <a:pt x="513" y="721"/>
                  </a:lnTo>
                  <a:lnTo>
                    <a:pt x="510" y="721"/>
                  </a:lnTo>
                  <a:lnTo>
                    <a:pt x="508" y="720"/>
                  </a:lnTo>
                  <a:lnTo>
                    <a:pt x="506" y="720"/>
                  </a:lnTo>
                  <a:lnTo>
                    <a:pt x="503" y="719"/>
                  </a:lnTo>
                  <a:lnTo>
                    <a:pt x="501" y="719"/>
                  </a:lnTo>
                  <a:lnTo>
                    <a:pt x="500" y="719"/>
                  </a:lnTo>
                  <a:lnTo>
                    <a:pt x="499" y="719"/>
                  </a:lnTo>
                  <a:lnTo>
                    <a:pt x="499" y="718"/>
                  </a:lnTo>
                  <a:lnTo>
                    <a:pt x="498" y="718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7" y="716"/>
                  </a:lnTo>
                  <a:lnTo>
                    <a:pt x="496" y="716"/>
                  </a:lnTo>
                  <a:lnTo>
                    <a:pt x="496" y="715"/>
                  </a:lnTo>
                  <a:lnTo>
                    <a:pt x="497" y="714"/>
                  </a:lnTo>
                  <a:lnTo>
                    <a:pt x="497" y="711"/>
                  </a:lnTo>
                  <a:lnTo>
                    <a:pt x="497" y="710"/>
                  </a:lnTo>
                  <a:lnTo>
                    <a:pt x="497" y="709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6" y="708"/>
                  </a:lnTo>
                  <a:lnTo>
                    <a:pt x="496" y="708"/>
                  </a:lnTo>
                  <a:lnTo>
                    <a:pt x="493" y="709"/>
                  </a:lnTo>
                  <a:lnTo>
                    <a:pt x="491" y="709"/>
                  </a:lnTo>
                  <a:lnTo>
                    <a:pt x="489" y="710"/>
                  </a:lnTo>
                  <a:lnTo>
                    <a:pt x="486" y="710"/>
                  </a:lnTo>
                  <a:lnTo>
                    <a:pt x="485" y="710"/>
                  </a:lnTo>
                  <a:lnTo>
                    <a:pt x="484" y="711"/>
                  </a:lnTo>
                  <a:lnTo>
                    <a:pt x="481" y="710"/>
                  </a:lnTo>
                  <a:lnTo>
                    <a:pt x="479" y="710"/>
                  </a:lnTo>
                  <a:lnTo>
                    <a:pt x="474" y="710"/>
                  </a:lnTo>
                  <a:lnTo>
                    <a:pt x="471" y="709"/>
                  </a:lnTo>
                  <a:lnTo>
                    <a:pt x="470" y="709"/>
                  </a:lnTo>
                  <a:lnTo>
                    <a:pt x="468" y="708"/>
                  </a:lnTo>
                  <a:lnTo>
                    <a:pt x="467" y="708"/>
                  </a:lnTo>
                  <a:lnTo>
                    <a:pt x="464" y="706"/>
                  </a:lnTo>
                  <a:lnTo>
                    <a:pt x="463" y="706"/>
                  </a:lnTo>
                  <a:lnTo>
                    <a:pt x="462" y="706"/>
                  </a:lnTo>
                  <a:lnTo>
                    <a:pt x="461" y="706"/>
                  </a:lnTo>
                  <a:lnTo>
                    <a:pt x="460" y="705"/>
                  </a:lnTo>
                  <a:lnTo>
                    <a:pt x="457" y="705"/>
                  </a:lnTo>
                  <a:lnTo>
                    <a:pt x="456" y="705"/>
                  </a:lnTo>
                  <a:lnTo>
                    <a:pt x="454" y="705"/>
                  </a:lnTo>
                  <a:lnTo>
                    <a:pt x="453" y="705"/>
                  </a:lnTo>
                  <a:lnTo>
                    <a:pt x="453" y="706"/>
                  </a:lnTo>
                  <a:lnTo>
                    <a:pt x="451" y="706"/>
                  </a:lnTo>
                  <a:lnTo>
                    <a:pt x="449" y="707"/>
                  </a:lnTo>
                  <a:lnTo>
                    <a:pt x="447" y="709"/>
                  </a:lnTo>
                  <a:lnTo>
                    <a:pt x="447" y="709"/>
                  </a:lnTo>
                  <a:lnTo>
                    <a:pt x="446" y="709"/>
                  </a:lnTo>
                  <a:lnTo>
                    <a:pt x="446" y="709"/>
                  </a:lnTo>
                  <a:lnTo>
                    <a:pt x="445" y="709"/>
                  </a:lnTo>
                  <a:lnTo>
                    <a:pt x="444" y="709"/>
                  </a:lnTo>
                  <a:lnTo>
                    <a:pt x="442" y="708"/>
                  </a:lnTo>
                  <a:lnTo>
                    <a:pt x="441" y="707"/>
                  </a:lnTo>
                  <a:lnTo>
                    <a:pt x="436" y="704"/>
                  </a:lnTo>
                  <a:lnTo>
                    <a:pt x="435" y="703"/>
                  </a:lnTo>
                  <a:lnTo>
                    <a:pt x="434" y="703"/>
                  </a:lnTo>
                  <a:lnTo>
                    <a:pt x="431" y="702"/>
                  </a:lnTo>
                  <a:lnTo>
                    <a:pt x="430" y="701"/>
                  </a:lnTo>
                  <a:lnTo>
                    <a:pt x="429" y="700"/>
                  </a:lnTo>
                  <a:lnTo>
                    <a:pt x="425" y="698"/>
                  </a:lnTo>
                  <a:lnTo>
                    <a:pt x="424" y="698"/>
                  </a:lnTo>
                  <a:lnTo>
                    <a:pt x="423" y="697"/>
                  </a:lnTo>
                  <a:lnTo>
                    <a:pt x="423" y="698"/>
                  </a:lnTo>
                  <a:lnTo>
                    <a:pt x="422" y="698"/>
                  </a:lnTo>
                  <a:lnTo>
                    <a:pt x="422" y="698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699"/>
                  </a:lnTo>
                  <a:lnTo>
                    <a:pt x="421" y="700"/>
                  </a:lnTo>
                  <a:lnTo>
                    <a:pt x="421" y="703"/>
                  </a:lnTo>
                  <a:lnTo>
                    <a:pt x="421" y="705"/>
                  </a:lnTo>
                  <a:lnTo>
                    <a:pt x="421" y="705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20" y="706"/>
                  </a:lnTo>
                  <a:lnTo>
                    <a:pt x="420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5" y="706"/>
                  </a:lnTo>
                  <a:lnTo>
                    <a:pt x="414" y="706"/>
                  </a:lnTo>
                  <a:lnTo>
                    <a:pt x="413" y="707"/>
                  </a:lnTo>
                  <a:lnTo>
                    <a:pt x="411" y="707"/>
                  </a:lnTo>
                  <a:lnTo>
                    <a:pt x="410" y="708"/>
                  </a:lnTo>
                  <a:lnTo>
                    <a:pt x="409" y="709"/>
                  </a:lnTo>
                  <a:lnTo>
                    <a:pt x="405" y="712"/>
                  </a:lnTo>
                  <a:lnTo>
                    <a:pt x="404" y="712"/>
                  </a:lnTo>
                  <a:lnTo>
                    <a:pt x="403" y="713"/>
                  </a:lnTo>
                  <a:lnTo>
                    <a:pt x="403" y="713"/>
                  </a:lnTo>
                  <a:lnTo>
                    <a:pt x="400" y="714"/>
                  </a:lnTo>
                  <a:lnTo>
                    <a:pt x="399" y="714"/>
                  </a:lnTo>
                  <a:lnTo>
                    <a:pt x="398" y="714"/>
                  </a:lnTo>
                  <a:lnTo>
                    <a:pt x="396" y="713"/>
                  </a:lnTo>
                  <a:lnTo>
                    <a:pt x="394" y="713"/>
                  </a:lnTo>
                  <a:lnTo>
                    <a:pt x="391" y="713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90" y="712"/>
                  </a:lnTo>
                  <a:lnTo>
                    <a:pt x="389" y="712"/>
                  </a:lnTo>
                  <a:lnTo>
                    <a:pt x="389" y="711"/>
                  </a:lnTo>
                  <a:lnTo>
                    <a:pt x="388" y="708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6" y="706"/>
                  </a:lnTo>
                  <a:lnTo>
                    <a:pt x="385" y="705"/>
                  </a:lnTo>
                  <a:lnTo>
                    <a:pt x="384" y="704"/>
                  </a:lnTo>
                  <a:lnTo>
                    <a:pt x="384" y="704"/>
                  </a:lnTo>
                  <a:lnTo>
                    <a:pt x="383" y="703"/>
                  </a:lnTo>
                  <a:lnTo>
                    <a:pt x="381" y="702"/>
                  </a:lnTo>
                  <a:lnTo>
                    <a:pt x="379" y="701"/>
                  </a:lnTo>
                  <a:lnTo>
                    <a:pt x="376" y="700"/>
                  </a:lnTo>
                  <a:lnTo>
                    <a:pt x="376" y="700"/>
                  </a:lnTo>
                  <a:lnTo>
                    <a:pt x="375" y="699"/>
                  </a:lnTo>
                  <a:lnTo>
                    <a:pt x="374" y="699"/>
                  </a:lnTo>
                  <a:lnTo>
                    <a:pt x="373" y="698"/>
                  </a:lnTo>
                  <a:lnTo>
                    <a:pt x="373" y="697"/>
                  </a:lnTo>
                  <a:lnTo>
                    <a:pt x="371" y="695"/>
                  </a:lnTo>
                  <a:lnTo>
                    <a:pt x="370" y="694"/>
                  </a:lnTo>
                  <a:lnTo>
                    <a:pt x="369" y="693"/>
                  </a:lnTo>
                  <a:lnTo>
                    <a:pt x="368" y="692"/>
                  </a:lnTo>
                  <a:lnTo>
                    <a:pt x="366" y="691"/>
                  </a:lnTo>
                  <a:lnTo>
                    <a:pt x="364" y="690"/>
                  </a:lnTo>
                  <a:lnTo>
                    <a:pt x="362" y="690"/>
                  </a:lnTo>
                  <a:lnTo>
                    <a:pt x="361" y="689"/>
                  </a:lnTo>
                  <a:lnTo>
                    <a:pt x="360" y="689"/>
                  </a:lnTo>
                  <a:lnTo>
                    <a:pt x="359" y="689"/>
                  </a:lnTo>
                  <a:lnTo>
                    <a:pt x="357" y="689"/>
                  </a:lnTo>
                  <a:lnTo>
                    <a:pt x="356" y="690"/>
                  </a:lnTo>
                  <a:lnTo>
                    <a:pt x="354" y="690"/>
                  </a:lnTo>
                  <a:lnTo>
                    <a:pt x="349" y="691"/>
                  </a:lnTo>
                  <a:lnTo>
                    <a:pt x="348" y="692"/>
                  </a:lnTo>
                  <a:lnTo>
                    <a:pt x="347" y="692"/>
                  </a:lnTo>
                  <a:lnTo>
                    <a:pt x="346" y="693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8"/>
                  </a:lnTo>
                  <a:lnTo>
                    <a:pt x="342" y="700"/>
                  </a:lnTo>
                  <a:lnTo>
                    <a:pt x="341" y="702"/>
                  </a:lnTo>
                  <a:lnTo>
                    <a:pt x="339" y="704"/>
                  </a:lnTo>
                  <a:lnTo>
                    <a:pt x="338" y="706"/>
                  </a:lnTo>
                  <a:lnTo>
                    <a:pt x="338" y="707"/>
                  </a:lnTo>
                  <a:lnTo>
                    <a:pt x="337" y="707"/>
                  </a:lnTo>
                  <a:lnTo>
                    <a:pt x="336" y="708"/>
                  </a:lnTo>
                  <a:lnTo>
                    <a:pt x="335" y="708"/>
                  </a:lnTo>
                  <a:lnTo>
                    <a:pt x="335" y="708"/>
                  </a:lnTo>
                  <a:lnTo>
                    <a:pt x="334" y="708"/>
                  </a:lnTo>
                  <a:lnTo>
                    <a:pt x="332" y="708"/>
                  </a:lnTo>
                  <a:lnTo>
                    <a:pt x="330" y="708"/>
                  </a:lnTo>
                  <a:lnTo>
                    <a:pt x="328" y="709"/>
                  </a:lnTo>
                  <a:lnTo>
                    <a:pt x="323" y="709"/>
                  </a:lnTo>
                  <a:lnTo>
                    <a:pt x="312" y="710"/>
                  </a:lnTo>
                  <a:lnTo>
                    <a:pt x="310" y="710"/>
                  </a:lnTo>
                  <a:lnTo>
                    <a:pt x="306" y="710"/>
                  </a:lnTo>
                  <a:lnTo>
                    <a:pt x="304" y="710"/>
                  </a:lnTo>
                  <a:lnTo>
                    <a:pt x="302" y="710"/>
                  </a:lnTo>
                  <a:lnTo>
                    <a:pt x="299" y="711"/>
                  </a:lnTo>
                  <a:lnTo>
                    <a:pt x="298" y="711"/>
                  </a:lnTo>
                  <a:lnTo>
                    <a:pt x="296" y="711"/>
                  </a:lnTo>
                  <a:lnTo>
                    <a:pt x="293" y="710"/>
                  </a:lnTo>
                  <a:lnTo>
                    <a:pt x="292" y="710"/>
                  </a:lnTo>
                  <a:lnTo>
                    <a:pt x="291" y="710"/>
                  </a:lnTo>
                  <a:lnTo>
                    <a:pt x="289" y="711"/>
                  </a:lnTo>
                  <a:lnTo>
                    <a:pt x="288" y="711"/>
                  </a:lnTo>
                  <a:lnTo>
                    <a:pt x="286" y="711"/>
                  </a:lnTo>
                  <a:lnTo>
                    <a:pt x="285" y="711"/>
                  </a:lnTo>
                  <a:lnTo>
                    <a:pt x="283" y="711"/>
                  </a:lnTo>
                  <a:lnTo>
                    <a:pt x="282" y="711"/>
                  </a:lnTo>
                  <a:lnTo>
                    <a:pt x="281" y="710"/>
                  </a:lnTo>
                  <a:lnTo>
                    <a:pt x="280" y="710"/>
                  </a:lnTo>
                  <a:lnTo>
                    <a:pt x="279" y="709"/>
                  </a:lnTo>
                  <a:lnTo>
                    <a:pt x="279" y="708"/>
                  </a:lnTo>
                  <a:lnTo>
                    <a:pt x="278" y="708"/>
                  </a:lnTo>
                  <a:lnTo>
                    <a:pt x="277" y="707"/>
                  </a:lnTo>
                  <a:lnTo>
                    <a:pt x="277" y="706"/>
                  </a:lnTo>
                  <a:lnTo>
                    <a:pt x="277" y="705"/>
                  </a:lnTo>
                  <a:lnTo>
                    <a:pt x="277" y="703"/>
                  </a:lnTo>
                  <a:lnTo>
                    <a:pt x="276" y="702"/>
                  </a:lnTo>
                  <a:lnTo>
                    <a:pt x="276" y="700"/>
                  </a:ln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  <a:close/>
                  <a:moveTo>
                    <a:pt x="475" y="289"/>
                  </a:moveTo>
                  <a:lnTo>
                    <a:pt x="475" y="289"/>
                  </a:lnTo>
                  <a:lnTo>
                    <a:pt x="474" y="290"/>
                  </a:lnTo>
                  <a:lnTo>
                    <a:pt x="471" y="290"/>
                  </a:lnTo>
                  <a:lnTo>
                    <a:pt x="464" y="292"/>
                  </a:lnTo>
                  <a:lnTo>
                    <a:pt x="461" y="292"/>
                  </a:lnTo>
                  <a:lnTo>
                    <a:pt x="458" y="293"/>
                  </a:lnTo>
                  <a:lnTo>
                    <a:pt x="454" y="294"/>
                  </a:lnTo>
                  <a:lnTo>
                    <a:pt x="452" y="295"/>
                  </a:lnTo>
                  <a:lnTo>
                    <a:pt x="451" y="296"/>
                  </a:lnTo>
                  <a:lnTo>
                    <a:pt x="447" y="298"/>
                  </a:lnTo>
                  <a:lnTo>
                    <a:pt x="445" y="299"/>
                  </a:lnTo>
                  <a:lnTo>
                    <a:pt x="442" y="300"/>
                  </a:lnTo>
                  <a:lnTo>
                    <a:pt x="437" y="302"/>
                  </a:lnTo>
                  <a:lnTo>
                    <a:pt x="436" y="302"/>
                  </a:lnTo>
                  <a:lnTo>
                    <a:pt x="435" y="303"/>
                  </a:lnTo>
                  <a:lnTo>
                    <a:pt x="429" y="306"/>
                  </a:lnTo>
                  <a:lnTo>
                    <a:pt x="427" y="307"/>
                  </a:lnTo>
                  <a:lnTo>
                    <a:pt x="425" y="307"/>
                  </a:lnTo>
                  <a:lnTo>
                    <a:pt x="421" y="309"/>
                  </a:lnTo>
                  <a:lnTo>
                    <a:pt x="420" y="309"/>
                  </a:lnTo>
                  <a:lnTo>
                    <a:pt x="418" y="309"/>
                  </a:lnTo>
                  <a:lnTo>
                    <a:pt x="414" y="309"/>
                  </a:lnTo>
                  <a:lnTo>
                    <a:pt x="412" y="310"/>
                  </a:lnTo>
                  <a:lnTo>
                    <a:pt x="411" y="310"/>
                  </a:lnTo>
                  <a:lnTo>
                    <a:pt x="410" y="310"/>
                  </a:lnTo>
                  <a:lnTo>
                    <a:pt x="409" y="311"/>
                  </a:lnTo>
                  <a:lnTo>
                    <a:pt x="408" y="311"/>
                  </a:lnTo>
                  <a:lnTo>
                    <a:pt x="407" y="312"/>
                  </a:lnTo>
                  <a:lnTo>
                    <a:pt x="406" y="313"/>
                  </a:lnTo>
                  <a:lnTo>
                    <a:pt x="406" y="314"/>
                  </a:lnTo>
                  <a:lnTo>
                    <a:pt x="405" y="315"/>
                  </a:lnTo>
                  <a:lnTo>
                    <a:pt x="404" y="316"/>
                  </a:lnTo>
                  <a:lnTo>
                    <a:pt x="404" y="318"/>
                  </a:lnTo>
                  <a:lnTo>
                    <a:pt x="403" y="321"/>
                  </a:lnTo>
                  <a:lnTo>
                    <a:pt x="402" y="323"/>
                  </a:lnTo>
                  <a:lnTo>
                    <a:pt x="402" y="324"/>
                  </a:lnTo>
                  <a:lnTo>
                    <a:pt x="402" y="325"/>
                  </a:lnTo>
                  <a:lnTo>
                    <a:pt x="401" y="325"/>
                  </a:lnTo>
                  <a:lnTo>
                    <a:pt x="400" y="326"/>
                  </a:lnTo>
                  <a:lnTo>
                    <a:pt x="399" y="326"/>
                  </a:lnTo>
                  <a:lnTo>
                    <a:pt x="398" y="327"/>
                  </a:lnTo>
                  <a:lnTo>
                    <a:pt x="396" y="327"/>
                  </a:lnTo>
                  <a:lnTo>
                    <a:pt x="394" y="327"/>
                  </a:lnTo>
                  <a:lnTo>
                    <a:pt x="392" y="326"/>
                  </a:lnTo>
                  <a:lnTo>
                    <a:pt x="391" y="326"/>
                  </a:lnTo>
                  <a:lnTo>
                    <a:pt x="389" y="326"/>
                  </a:lnTo>
                  <a:lnTo>
                    <a:pt x="388" y="325"/>
                  </a:lnTo>
                  <a:lnTo>
                    <a:pt x="386" y="324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4"/>
                  </a:lnTo>
                  <a:lnTo>
                    <a:pt x="375" y="325"/>
                  </a:lnTo>
                  <a:lnTo>
                    <a:pt x="373" y="326"/>
                  </a:lnTo>
                  <a:lnTo>
                    <a:pt x="371" y="327"/>
                  </a:lnTo>
                  <a:lnTo>
                    <a:pt x="367" y="328"/>
                  </a:lnTo>
                  <a:lnTo>
                    <a:pt x="364" y="329"/>
                  </a:lnTo>
                  <a:lnTo>
                    <a:pt x="361" y="330"/>
                  </a:lnTo>
                  <a:lnTo>
                    <a:pt x="357" y="332"/>
                  </a:lnTo>
                  <a:lnTo>
                    <a:pt x="355" y="332"/>
                  </a:lnTo>
                  <a:lnTo>
                    <a:pt x="354" y="333"/>
                  </a:lnTo>
                  <a:lnTo>
                    <a:pt x="353" y="334"/>
                  </a:lnTo>
                  <a:lnTo>
                    <a:pt x="353" y="334"/>
                  </a:lnTo>
                  <a:lnTo>
                    <a:pt x="352" y="335"/>
                  </a:lnTo>
                  <a:lnTo>
                    <a:pt x="352" y="335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3" y="336"/>
                  </a:lnTo>
                  <a:lnTo>
                    <a:pt x="353" y="337"/>
                  </a:lnTo>
                  <a:lnTo>
                    <a:pt x="354" y="337"/>
                  </a:lnTo>
                  <a:lnTo>
                    <a:pt x="356" y="338"/>
                  </a:lnTo>
                  <a:lnTo>
                    <a:pt x="357" y="339"/>
                  </a:lnTo>
                  <a:lnTo>
                    <a:pt x="358" y="340"/>
                  </a:lnTo>
                  <a:lnTo>
                    <a:pt x="359" y="340"/>
                  </a:lnTo>
                  <a:lnTo>
                    <a:pt x="361" y="342"/>
                  </a:lnTo>
                  <a:lnTo>
                    <a:pt x="364" y="345"/>
                  </a:lnTo>
                  <a:lnTo>
                    <a:pt x="367" y="349"/>
                  </a:lnTo>
                  <a:lnTo>
                    <a:pt x="369" y="351"/>
                  </a:lnTo>
                  <a:lnTo>
                    <a:pt x="370" y="351"/>
                  </a:lnTo>
                  <a:lnTo>
                    <a:pt x="370" y="352"/>
                  </a:lnTo>
                  <a:lnTo>
                    <a:pt x="370" y="353"/>
                  </a:lnTo>
                  <a:lnTo>
                    <a:pt x="370" y="353"/>
                  </a:lnTo>
                  <a:lnTo>
                    <a:pt x="370" y="354"/>
                  </a:lnTo>
                  <a:lnTo>
                    <a:pt x="370" y="355"/>
                  </a:lnTo>
                  <a:lnTo>
                    <a:pt x="369" y="355"/>
                  </a:lnTo>
                  <a:lnTo>
                    <a:pt x="368" y="356"/>
                  </a:lnTo>
                  <a:lnTo>
                    <a:pt x="365" y="358"/>
                  </a:lnTo>
                  <a:lnTo>
                    <a:pt x="364" y="359"/>
                  </a:lnTo>
                  <a:lnTo>
                    <a:pt x="364" y="359"/>
                  </a:lnTo>
                  <a:lnTo>
                    <a:pt x="363" y="360"/>
                  </a:lnTo>
                  <a:lnTo>
                    <a:pt x="362" y="361"/>
                  </a:lnTo>
                  <a:lnTo>
                    <a:pt x="361" y="362"/>
                  </a:lnTo>
                  <a:lnTo>
                    <a:pt x="361" y="364"/>
                  </a:lnTo>
                  <a:lnTo>
                    <a:pt x="361" y="364"/>
                  </a:lnTo>
                  <a:lnTo>
                    <a:pt x="361" y="365"/>
                  </a:lnTo>
                  <a:lnTo>
                    <a:pt x="361" y="365"/>
                  </a:lnTo>
                  <a:lnTo>
                    <a:pt x="361" y="366"/>
                  </a:lnTo>
                  <a:lnTo>
                    <a:pt x="362" y="367"/>
                  </a:lnTo>
                  <a:lnTo>
                    <a:pt x="364" y="370"/>
                  </a:lnTo>
                  <a:lnTo>
                    <a:pt x="365" y="371"/>
                  </a:lnTo>
                  <a:lnTo>
                    <a:pt x="365" y="372"/>
                  </a:lnTo>
                  <a:lnTo>
                    <a:pt x="367" y="376"/>
                  </a:lnTo>
                  <a:lnTo>
                    <a:pt x="368" y="377"/>
                  </a:lnTo>
                  <a:lnTo>
                    <a:pt x="369" y="379"/>
                  </a:lnTo>
                  <a:lnTo>
                    <a:pt x="370" y="380"/>
                  </a:lnTo>
                  <a:lnTo>
                    <a:pt x="371" y="382"/>
                  </a:lnTo>
                  <a:lnTo>
                    <a:pt x="373" y="384"/>
                  </a:lnTo>
                  <a:lnTo>
                    <a:pt x="375" y="386"/>
                  </a:lnTo>
                  <a:lnTo>
                    <a:pt x="380" y="389"/>
                  </a:lnTo>
                  <a:lnTo>
                    <a:pt x="381" y="390"/>
                  </a:lnTo>
                  <a:lnTo>
                    <a:pt x="381" y="391"/>
                  </a:lnTo>
                  <a:lnTo>
                    <a:pt x="382" y="392"/>
                  </a:lnTo>
                  <a:lnTo>
                    <a:pt x="382" y="393"/>
                  </a:lnTo>
                  <a:lnTo>
                    <a:pt x="382" y="394"/>
                  </a:lnTo>
                  <a:lnTo>
                    <a:pt x="382" y="395"/>
                  </a:lnTo>
                  <a:lnTo>
                    <a:pt x="382" y="396"/>
                  </a:lnTo>
                  <a:lnTo>
                    <a:pt x="382" y="397"/>
                  </a:lnTo>
                  <a:lnTo>
                    <a:pt x="381" y="399"/>
                  </a:lnTo>
                  <a:lnTo>
                    <a:pt x="381" y="400"/>
                  </a:lnTo>
                  <a:lnTo>
                    <a:pt x="380" y="401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1" y="403"/>
                  </a:lnTo>
                  <a:lnTo>
                    <a:pt x="381" y="404"/>
                  </a:lnTo>
                  <a:lnTo>
                    <a:pt x="381" y="405"/>
                  </a:lnTo>
                  <a:lnTo>
                    <a:pt x="382" y="405"/>
                  </a:lnTo>
                  <a:lnTo>
                    <a:pt x="383" y="406"/>
                  </a:lnTo>
                  <a:lnTo>
                    <a:pt x="384" y="407"/>
                  </a:lnTo>
                  <a:lnTo>
                    <a:pt x="385" y="408"/>
                  </a:lnTo>
                  <a:lnTo>
                    <a:pt x="386" y="408"/>
                  </a:lnTo>
                  <a:lnTo>
                    <a:pt x="387" y="409"/>
                  </a:lnTo>
                  <a:lnTo>
                    <a:pt x="390" y="410"/>
                  </a:lnTo>
                  <a:lnTo>
                    <a:pt x="391" y="411"/>
                  </a:lnTo>
                  <a:lnTo>
                    <a:pt x="392" y="412"/>
                  </a:lnTo>
                  <a:lnTo>
                    <a:pt x="392" y="412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3" y="414"/>
                  </a:lnTo>
                  <a:lnTo>
                    <a:pt x="393" y="415"/>
                  </a:lnTo>
                  <a:lnTo>
                    <a:pt x="393" y="416"/>
                  </a:lnTo>
                  <a:lnTo>
                    <a:pt x="393" y="417"/>
                  </a:lnTo>
                  <a:lnTo>
                    <a:pt x="393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2"/>
                  </a:lnTo>
                  <a:lnTo>
                    <a:pt x="394" y="423"/>
                  </a:lnTo>
                  <a:lnTo>
                    <a:pt x="394" y="423"/>
                  </a:lnTo>
                  <a:lnTo>
                    <a:pt x="394" y="424"/>
                  </a:lnTo>
                  <a:lnTo>
                    <a:pt x="394" y="424"/>
                  </a:lnTo>
                  <a:lnTo>
                    <a:pt x="394" y="425"/>
                  </a:lnTo>
                  <a:lnTo>
                    <a:pt x="394" y="426"/>
                  </a:lnTo>
                  <a:lnTo>
                    <a:pt x="393" y="428"/>
                  </a:lnTo>
                  <a:lnTo>
                    <a:pt x="393" y="429"/>
                  </a:lnTo>
                  <a:lnTo>
                    <a:pt x="393" y="431"/>
                  </a:lnTo>
                  <a:lnTo>
                    <a:pt x="393" y="431"/>
                  </a:lnTo>
                  <a:lnTo>
                    <a:pt x="393" y="432"/>
                  </a:lnTo>
                  <a:lnTo>
                    <a:pt x="394" y="433"/>
                  </a:lnTo>
                  <a:lnTo>
                    <a:pt x="394" y="434"/>
                  </a:lnTo>
                  <a:lnTo>
                    <a:pt x="395" y="434"/>
                  </a:lnTo>
                  <a:lnTo>
                    <a:pt x="395" y="435"/>
                  </a:lnTo>
                  <a:lnTo>
                    <a:pt x="396" y="436"/>
                  </a:lnTo>
                  <a:lnTo>
                    <a:pt x="396" y="436"/>
                  </a:lnTo>
                  <a:lnTo>
                    <a:pt x="397" y="437"/>
                  </a:lnTo>
                  <a:lnTo>
                    <a:pt x="398" y="437"/>
                  </a:lnTo>
                  <a:lnTo>
                    <a:pt x="399" y="437"/>
                  </a:lnTo>
                  <a:lnTo>
                    <a:pt x="400" y="438"/>
                  </a:lnTo>
                  <a:lnTo>
                    <a:pt x="402" y="438"/>
                  </a:lnTo>
                  <a:lnTo>
                    <a:pt x="404" y="438"/>
                  </a:lnTo>
                  <a:lnTo>
                    <a:pt x="409" y="439"/>
                  </a:lnTo>
                  <a:lnTo>
                    <a:pt x="411" y="439"/>
                  </a:lnTo>
                  <a:lnTo>
                    <a:pt x="414" y="439"/>
                  </a:lnTo>
                  <a:lnTo>
                    <a:pt x="415" y="439"/>
                  </a:lnTo>
                  <a:lnTo>
                    <a:pt x="416" y="438"/>
                  </a:lnTo>
                  <a:lnTo>
                    <a:pt x="416" y="438"/>
                  </a:lnTo>
                  <a:lnTo>
                    <a:pt x="417" y="438"/>
                  </a:lnTo>
                  <a:lnTo>
                    <a:pt x="417" y="437"/>
                  </a:lnTo>
                  <a:lnTo>
                    <a:pt x="417" y="437"/>
                  </a:lnTo>
                  <a:lnTo>
                    <a:pt x="418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2" y="430"/>
                  </a:lnTo>
                  <a:lnTo>
                    <a:pt x="423" y="429"/>
                  </a:lnTo>
                  <a:lnTo>
                    <a:pt x="423" y="429"/>
                  </a:lnTo>
                  <a:lnTo>
                    <a:pt x="424" y="428"/>
                  </a:lnTo>
                  <a:lnTo>
                    <a:pt x="425" y="428"/>
                  </a:lnTo>
                  <a:lnTo>
                    <a:pt x="430" y="427"/>
                  </a:lnTo>
                  <a:lnTo>
                    <a:pt x="432" y="426"/>
                  </a:lnTo>
                  <a:lnTo>
                    <a:pt x="433" y="426"/>
                  </a:lnTo>
                  <a:lnTo>
                    <a:pt x="436" y="425"/>
                  </a:lnTo>
                  <a:lnTo>
                    <a:pt x="440" y="424"/>
                  </a:lnTo>
                  <a:lnTo>
                    <a:pt x="443" y="423"/>
                  </a:lnTo>
                  <a:lnTo>
                    <a:pt x="444" y="422"/>
                  </a:lnTo>
                  <a:lnTo>
                    <a:pt x="445" y="422"/>
                  </a:lnTo>
                  <a:lnTo>
                    <a:pt x="446" y="421"/>
                  </a:lnTo>
                  <a:lnTo>
                    <a:pt x="447" y="420"/>
                  </a:lnTo>
                  <a:lnTo>
                    <a:pt x="455" y="414"/>
                  </a:lnTo>
                  <a:lnTo>
                    <a:pt x="458" y="412"/>
                  </a:lnTo>
                  <a:lnTo>
                    <a:pt x="459" y="411"/>
                  </a:lnTo>
                  <a:lnTo>
                    <a:pt x="460" y="410"/>
                  </a:lnTo>
                  <a:lnTo>
                    <a:pt x="462" y="409"/>
                  </a:lnTo>
                  <a:lnTo>
                    <a:pt x="464" y="409"/>
                  </a:lnTo>
                  <a:lnTo>
                    <a:pt x="467" y="408"/>
                  </a:lnTo>
                  <a:lnTo>
                    <a:pt x="468" y="407"/>
                  </a:lnTo>
                  <a:lnTo>
                    <a:pt x="469" y="407"/>
                  </a:lnTo>
                  <a:lnTo>
                    <a:pt x="471" y="406"/>
                  </a:lnTo>
                  <a:lnTo>
                    <a:pt x="472" y="405"/>
                  </a:lnTo>
                  <a:lnTo>
                    <a:pt x="473" y="404"/>
                  </a:lnTo>
                  <a:lnTo>
                    <a:pt x="475" y="402"/>
                  </a:lnTo>
                  <a:lnTo>
                    <a:pt x="476" y="401"/>
                  </a:lnTo>
                  <a:lnTo>
                    <a:pt x="476" y="401"/>
                  </a:lnTo>
                  <a:lnTo>
                    <a:pt x="477" y="400"/>
                  </a:lnTo>
                  <a:lnTo>
                    <a:pt x="478" y="400"/>
                  </a:lnTo>
                  <a:lnTo>
                    <a:pt x="479" y="399"/>
                  </a:lnTo>
                  <a:lnTo>
                    <a:pt x="480" y="399"/>
                  </a:lnTo>
                  <a:lnTo>
                    <a:pt x="481" y="399"/>
                  </a:lnTo>
                  <a:lnTo>
                    <a:pt x="485" y="398"/>
                  </a:lnTo>
                  <a:lnTo>
                    <a:pt x="487" y="398"/>
                  </a:lnTo>
                  <a:lnTo>
                    <a:pt x="488" y="398"/>
                  </a:lnTo>
                  <a:lnTo>
                    <a:pt x="492" y="398"/>
                  </a:lnTo>
                  <a:lnTo>
                    <a:pt x="495" y="398"/>
                  </a:lnTo>
                  <a:lnTo>
                    <a:pt x="496" y="398"/>
                  </a:lnTo>
                  <a:lnTo>
                    <a:pt x="497" y="398"/>
                  </a:lnTo>
                  <a:lnTo>
                    <a:pt x="498" y="398"/>
                  </a:lnTo>
                  <a:lnTo>
                    <a:pt x="500" y="399"/>
                  </a:lnTo>
                  <a:lnTo>
                    <a:pt x="502" y="399"/>
                  </a:lnTo>
                  <a:lnTo>
                    <a:pt x="503" y="400"/>
                  </a:lnTo>
                  <a:lnTo>
                    <a:pt x="505" y="401"/>
                  </a:lnTo>
                  <a:lnTo>
                    <a:pt x="508" y="403"/>
                  </a:lnTo>
                  <a:lnTo>
                    <a:pt x="510" y="404"/>
                  </a:lnTo>
                  <a:lnTo>
                    <a:pt x="511" y="405"/>
                  </a:lnTo>
                  <a:lnTo>
                    <a:pt x="512" y="405"/>
                  </a:lnTo>
                  <a:lnTo>
                    <a:pt x="514" y="406"/>
                  </a:lnTo>
                  <a:lnTo>
                    <a:pt x="515" y="406"/>
                  </a:lnTo>
                  <a:lnTo>
                    <a:pt x="517" y="406"/>
                  </a:lnTo>
                  <a:lnTo>
                    <a:pt x="519" y="406"/>
                  </a:lnTo>
                  <a:lnTo>
                    <a:pt x="520" y="406"/>
                  </a:lnTo>
                  <a:lnTo>
                    <a:pt x="521" y="406"/>
                  </a:lnTo>
                  <a:lnTo>
                    <a:pt x="522" y="406"/>
                  </a:lnTo>
                  <a:lnTo>
                    <a:pt x="522" y="405"/>
                  </a:lnTo>
                  <a:lnTo>
                    <a:pt x="523" y="405"/>
                  </a:lnTo>
                  <a:lnTo>
                    <a:pt x="525" y="403"/>
                  </a:lnTo>
                  <a:lnTo>
                    <a:pt x="528" y="401"/>
                  </a:lnTo>
                  <a:lnTo>
                    <a:pt x="529" y="400"/>
                  </a:lnTo>
                  <a:lnTo>
                    <a:pt x="530" y="399"/>
                  </a:lnTo>
                  <a:lnTo>
                    <a:pt x="531" y="398"/>
                  </a:lnTo>
                  <a:lnTo>
                    <a:pt x="531" y="396"/>
                  </a:lnTo>
                  <a:lnTo>
                    <a:pt x="532" y="395"/>
                  </a:lnTo>
                  <a:lnTo>
                    <a:pt x="532" y="394"/>
                  </a:lnTo>
                  <a:lnTo>
                    <a:pt x="532" y="393"/>
                  </a:lnTo>
                  <a:lnTo>
                    <a:pt x="532" y="390"/>
                  </a:lnTo>
                  <a:lnTo>
                    <a:pt x="531" y="385"/>
                  </a:lnTo>
                  <a:lnTo>
                    <a:pt x="530" y="381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30" y="379"/>
                  </a:lnTo>
                  <a:lnTo>
                    <a:pt x="529" y="378"/>
                  </a:lnTo>
                  <a:lnTo>
                    <a:pt x="529" y="377"/>
                  </a:lnTo>
                  <a:lnTo>
                    <a:pt x="528" y="376"/>
                  </a:lnTo>
                  <a:lnTo>
                    <a:pt x="526" y="375"/>
                  </a:lnTo>
                  <a:lnTo>
                    <a:pt x="526" y="374"/>
                  </a:lnTo>
                  <a:lnTo>
                    <a:pt x="526" y="374"/>
                  </a:lnTo>
                  <a:lnTo>
                    <a:pt x="526" y="373"/>
                  </a:lnTo>
                  <a:lnTo>
                    <a:pt x="525" y="372"/>
                  </a:lnTo>
                  <a:lnTo>
                    <a:pt x="525" y="371"/>
                  </a:lnTo>
                  <a:lnTo>
                    <a:pt x="526" y="370"/>
                  </a:lnTo>
                  <a:lnTo>
                    <a:pt x="526" y="369"/>
                  </a:lnTo>
                  <a:lnTo>
                    <a:pt x="526" y="369"/>
                  </a:lnTo>
                  <a:lnTo>
                    <a:pt x="527" y="368"/>
                  </a:lnTo>
                  <a:lnTo>
                    <a:pt x="528" y="367"/>
                  </a:lnTo>
                  <a:lnTo>
                    <a:pt x="529" y="366"/>
                  </a:lnTo>
                  <a:lnTo>
                    <a:pt x="530" y="365"/>
                  </a:lnTo>
                  <a:lnTo>
                    <a:pt x="531" y="365"/>
                  </a:lnTo>
                  <a:lnTo>
                    <a:pt x="538" y="361"/>
                  </a:lnTo>
                  <a:lnTo>
                    <a:pt x="541" y="359"/>
                  </a:lnTo>
                  <a:lnTo>
                    <a:pt x="542" y="358"/>
                  </a:lnTo>
                  <a:lnTo>
                    <a:pt x="543" y="357"/>
                  </a:lnTo>
                  <a:lnTo>
                    <a:pt x="544" y="356"/>
                  </a:lnTo>
                  <a:lnTo>
                    <a:pt x="545" y="356"/>
                  </a:lnTo>
                  <a:lnTo>
                    <a:pt x="545" y="355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7" y="351"/>
                  </a:lnTo>
                  <a:lnTo>
                    <a:pt x="547" y="350"/>
                  </a:lnTo>
                  <a:lnTo>
                    <a:pt x="547" y="349"/>
                  </a:lnTo>
                  <a:lnTo>
                    <a:pt x="547" y="349"/>
                  </a:lnTo>
                  <a:lnTo>
                    <a:pt x="547" y="347"/>
                  </a:lnTo>
                  <a:lnTo>
                    <a:pt x="546" y="346"/>
                  </a:lnTo>
                  <a:lnTo>
                    <a:pt x="545" y="345"/>
                  </a:lnTo>
                  <a:lnTo>
                    <a:pt x="545" y="344"/>
                  </a:lnTo>
                  <a:lnTo>
                    <a:pt x="543" y="342"/>
                  </a:lnTo>
                  <a:lnTo>
                    <a:pt x="542" y="341"/>
                  </a:lnTo>
                  <a:lnTo>
                    <a:pt x="541" y="341"/>
                  </a:lnTo>
                  <a:lnTo>
                    <a:pt x="540" y="340"/>
                  </a:lnTo>
                  <a:lnTo>
                    <a:pt x="535" y="336"/>
                  </a:lnTo>
                  <a:lnTo>
                    <a:pt x="534" y="335"/>
                  </a:lnTo>
                  <a:lnTo>
                    <a:pt x="534" y="334"/>
                  </a:lnTo>
                  <a:lnTo>
                    <a:pt x="533" y="334"/>
                  </a:lnTo>
                  <a:lnTo>
                    <a:pt x="532" y="333"/>
                  </a:lnTo>
                  <a:lnTo>
                    <a:pt x="530" y="330"/>
                  </a:lnTo>
                  <a:lnTo>
                    <a:pt x="529" y="329"/>
                  </a:lnTo>
                  <a:lnTo>
                    <a:pt x="528" y="328"/>
                  </a:lnTo>
                  <a:lnTo>
                    <a:pt x="527" y="327"/>
                  </a:lnTo>
                  <a:lnTo>
                    <a:pt x="526" y="326"/>
                  </a:lnTo>
                  <a:lnTo>
                    <a:pt x="525" y="325"/>
                  </a:lnTo>
                  <a:lnTo>
                    <a:pt x="520" y="323"/>
                  </a:lnTo>
                  <a:lnTo>
                    <a:pt x="518" y="322"/>
                  </a:lnTo>
                  <a:lnTo>
                    <a:pt x="513" y="320"/>
                  </a:lnTo>
                  <a:lnTo>
                    <a:pt x="511" y="320"/>
                  </a:lnTo>
                  <a:lnTo>
                    <a:pt x="510" y="319"/>
                  </a:lnTo>
                  <a:lnTo>
                    <a:pt x="509" y="319"/>
                  </a:lnTo>
                  <a:lnTo>
                    <a:pt x="508" y="318"/>
                  </a:lnTo>
                  <a:lnTo>
                    <a:pt x="507" y="317"/>
                  </a:lnTo>
                  <a:lnTo>
                    <a:pt x="506" y="316"/>
                  </a:lnTo>
                  <a:lnTo>
                    <a:pt x="505" y="315"/>
                  </a:lnTo>
                  <a:lnTo>
                    <a:pt x="504" y="314"/>
                  </a:lnTo>
                  <a:lnTo>
                    <a:pt x="504" y="313"/>
                  </a:lnTo>
                  <a:lnTo>
                    <a:pt x="503" y="312"/>
                  </a:lnTo>
                  <a:lnTo>
                    <a:pt x="502" y="308"/>
                  </a:lnTo>
                  <a:lnTo>
                    <a:pt x="501" y="307"/>
                  </a:lnTo>
                  <a:lnTo>
                    <a:pt x="501" y="307"/>
                  </a:lnTo>
                  <a:lnTo>
                    <a:pt x="500" y="306"/>
                  </a:lnTo>
                  <a:lnTo>
                    <a:pt x="499" y="306"/>
                  </a:lnTo>
                  <a:lnTo>
                    <a:pt x="498" y="306"/>
                  </a:lnTo>
                  <a:lnTo>
                    <a:pt x="495" y="305"/>
                  </a:lnTo>
                  <a:lnTo>
                    <a:pt x="494" y="304"/>
                  </a:lnTo>
                  <a:lnTo>
                    <a:pt x="492" y="304"/>
                  </a:lnTo>
                  <a:lnTo>
                    <a:pt x="491" y="303"/>
                  </a:lnTo>
                  <a:lnTo>
                    <a:pt x="487" y="299"/>
                  </a:lnTo>
                  <a:lnTo>
                    <a:pt x="484" y="298"/>
                  </a:lnTo>
                  <a:lnTo>
                    <a:pt x="481" y="295"/>
                  </a:lnTo>
                  <a:lnTo>
                    <a:pt x="480" y="295"/>
                  </a:lnTo>
                  <a:lnTo>
                    <a:pt x="479" y="294"/>
                  </a:lnTo>
                  <a:lnTo>
                    <a:pt x="478" y="293"/>
                  </a:lnTo>
                  <a:lnTo>
                    <a:pt x="478" y="293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77" y="289"/>
                  </a:lnTo>
                  <a:lnTo>
                    <a:pt x="476" y="289"/>
                  </a:lnTo>
                  <a:lnTo>
                    <a:pt x="475" y="289"/>
                  </a:lnTo>
                  <a:lnTo>
                    <a:pt x="475" y="28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8" name="Freeform 261">
              <a:extLst>
                <a:ext uri="{FF2B5EF4-FFF2-40B4-BE49-F238E27FC236}">
                  <a16:creationId xmlns:a16="http://schemas.microsoft.com/office/drawing/2014/main" id="{81124BE8-F344-4442-8DF1-8F59E6361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859" y="3001262"/>
              <a:ext cx="987425" cy="1152525"/>
            </a:xfrm>
            <a:custGeom>
              <a:avLst/>
              <a:gdLst>
                <a:gd name="T0" fmla="*/ 382 w 622"/>
                <a:gd name="T1" fmla="*/ 15 h 726"/>
                <a:gd name="T2" fmla="*/ 401 w 622"/>
                <a:gd name="T3" fmla="*/ 14 h 726"/>
                <a:gd name="T4" fmla="*/ 434 w 622"/>
                <a:gd name="T5" fmla="*/ 42 h 726"/>
                <a:gd name="T6" fmla="*/ 459 w 622"/>
                <a:gd name="T7" fmla="*/ 64 h 726"/>
                <a:gd name="T8" fmla="*/ 455 w 622"/>
                <a:gd name="T9" fmla="*/ 93 h 726"/>
                <a:gd name="T10" fmla="*/ 463 w 622"/>
                <a:gd name="T11" fmla="*/ 127 h 726"/>
                <a:gd name="T12" fmla="*/ 450 w 622"/>
                <a:gd name="T13" fmla="*/ 153 h 726"/>
                <a:gd name="T14" fmla="*/ 451 w 622"/>
                <a:gd name="T15" fmla="*/ 173 h 726"/>
                <a:gd name="T16" fmla="*/ 471 w 622"/>
                <a:gd name="T17" fmla="*/ 182 h 726"/>
                <a:gd name="T18" fmla="*/ 486 w 622"/>
                <a:gd name="T19" fmla="*/ 204 h 726"/>
                <a:gd name="T20" fmla="*/ 499 w 622"/>
                <a:gd name="T21" fmla="*/ 216 h 726"/>
                <a:gd name="T22" fmla="*/ 544 w 622"/>
                <a:gd name="T23" fmla="*/ 212 h 726"/>
                <a:gd name="T24" fmla="*/ 557 w 622"/>
                <a:gd name="T25" fmla="*/ 230 h 726"/>
                <a:gd name="T26" fmla="*/ 563 w 622"/>
                <a:gd name="T27" fmla="*/ 267 h 726"/>
                <a:gd name="T28" fmla="*/ 553 w 622"/>
                <a:gd name="T29" fmla="*/ 294 h 726"/>
                <a:gd name="T30" fmla="*/ 558 w 622"/>
                <a:gd name="T31" fmla="*/ 312 h 726"/>
                <a:gd name="T32" fmla="*/ 583 w 622"/>
                <a:gd name="T33" fmla="*/ 326 h 726"/>
                <a:gd name="T34" fmla="*/ 572 w 622"/>
                <a:gd name="T35" fmla="*/ 339 h 726"/>
                <a:gd name="T36" fmla="*/ 572 w 622"/>
                <a:gd name="T37" fmla="*/ 350 h 726"/>
                <a:gd name="T38" fmla="*/ 562 w 622"/>
                <a:gd name="T39" fmla="*/ 369 h 726"/>
                <a:gd name="T40" fmla="*/ 556 w 622"/>
                <a:gd name="T41" fmla="*/ 379 h 726"/>
                <a:gd name="T42" fmla="*/ 572 w 622"/>
                <a:gd name="T43" fmla="*/ 393 h 726"/>
                <a:gd name="T44" fmla="*/ 592 w 622"/>
                <a:gd name="T45" fmla="*/ 402 h 726"/>
                <a:gd name="T46" fmla="*/ 601 w 622"/>
                <a:gd name="T47" fmla="*/ 418 h 726"/>
                <a:gd name="T48" fmla="*/ 621 w 622"/>
                <a:gd name="T49" fmla="*/ 438 h 726"/>
                <a:gd name="T50" fmla="*/ 615 w 622"/>
                <a:gd name="T51" fmla="*/ 469 h 726"/>
                <a:gd name="T52" fmla="*/ 605 w 622"/>
                <a:gd name="T53" fmla="*/ 500 h 726"/>
                <a:gd name="T54" fmla="*/ 581 w 622"/>
                <a:gd name="T55" fmla="*/ 514 h 726"/>
                <a:gd name="T56" fmla="*/ 581 w 622"/>
                <a:gd name="T57" fmla="*/ 533 h 726"/>
                <a:gd name="T58" fmla="*/ 563 w 622"/>
                <a:gd name="T59" fmla="*/ 539 h 726"/>
                <a:gd name="T60" fmla="*/ 537 w 622"/>
                <a:gd name="T61" fmla="*/ 556 h 726"/>
                <a:gd name="T62" fmla="*/ 506 w 622"/>
                <a:gd name="T63" fmla="*/ 565 h 726"/>
                <a:gd name="T64" fmla="*/ 492 w 622"/>
                <a:gd name="T65" fmla="*/ 574 h 726"/>
                <a:gd name="T66" fmla="*/ 475 w 622"/>
                <a:gd name="T67" fmla="*/ 610 h 726"/>
                <a:gd name="T68" fmla="*/ 496 w 622"/>
                <a:gd name="T69" fmla="*/ 629 h 726"/>
                <a:gd name="T70" fmla="*/ 500 w 622"/>
                <a:gd name="T71" fmla="*/ 651 h 726"/>
                <a:gd name="T72" fmla="*/ 477 w 622"/>
                <a:gd name="T73" fmla="*/ 658 h 726"/>
                <a:gd name="T74" fmla="*/ 465 w 622"/>
                <a:gd name="T75" fmla="*/ 671 h 726"/>
                <a:gd name="T76" fmla="*/ 436 w 622"/>
                <a:gd name="T77" fmla="*/ 667 h 726"/>
                <a:gd name="T78" fmla="*/ 396 w 622"/>
                <a:gd name="T79" fmla="*/ 665 h 726"/>
                <a:gd name="T80" fmla="*/ 390 w 622"/>
                <a:gd name="T81" fmla="*/ 677 h 726"/>
                <a:gd name="T82" fmla="*/ 373 w 622"/>
                <a:gd name="T83" fmla="*/ 688 h 726"/>
                <a:gd name="T84" fmla="*/ 360 w 622"/>
                <a:gd name="T85" fmla="*/ 702 h 726"/>
                <a:gd name="T86" fmla="*/ 343 w 622"/>
                <a:gd name="T87" fmla="*/ 677 h 726"/>
                <a:gd name="T88" fmla="*/ 326 w 622"/>
                <a:gd name="T89" fmla="*/ 676 h 726"/>
                <a:gd name="T90" fmla="*/ 296 w 622"/>
                <a:gd name="T91" fmla="*/ 659 h 726"/>
                <a:gd name="T92" fmla="*/ 282 w 622"/>
                <a:gd name="T93" fmla="*/ 679 h 726"/>
                <a:gd name="T94" fmla="*/ 279 w 622"/>
                <a:gd name="T95" fmla="*/ 703 h 726"/>
                <a:gd name="T96" fmla="*/ 248 w 622"/>
                <a:gd name="T97" fmla="*/ 726 h 726"/>
                <a:gd name="T98" fmla="*/ 224 w 622"/>
                <a:gd name="T99" fmla="*/ 719 h 726"/>
                <a:gd name="T100" fmla="*/ 220 w 622"/>
                <a:gd name="T101" fmla="*/ 708 h 726"/>
                <a:gd name="T102" fmla="*/ 185 w 622"/>
                <a:gd name="T103" fmla="*/ 706 h 726"/>
                <a:gd name="T104" fmla="*/ 160 w 622"/>
                <a:gd name="T105" fmla="*/ 704 h 726"/>
                <a:gd name="T106" fmla="*/ 145 w 622"/>
                <a:gd name="T107" fmla="*/ 705 h 726"/>
                <a:gd name="T108" fmla="*/ 127 w 622"/>
                <a:gd name="T109" fmla="*/ 713 h 726"/>
                <a:gd name="T110" fmla="*/ 108 w 622"/>
                <a:gd name="T111" fmla="*/ 704 h 726"/>
                <a:gd name="T112" fmla="*/ 86 w 622"/>
                <a:gd name="T113" fmla="*/ 690 h 726"/>
                <a:gd name="T114" fmla="*/ 62 w 622"/>
                <a:gd name="T115" fmla="*/ 706 h 726"/>
                <a:gd name="T116" fmla="*/ 22 w 622"/>
                <a:gd name="T117" fmla="*/ 711 h 726"/>
                <a:gd name="T118" fmla="*/ 1 w 622"/>
                <a:gd name="T119" fmla="*/ 706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2" h="726">
                  <a:moveTo>
                    <a:pt x="363" y="0"/>
                  </a:moveTo>
                  <a:lnTo>
                    <a:pt x="364" y="1"/>
                  </a:lnTo>
                  <a:lnTo>
                    <a:pt x="365" y="1"/>
                  </a:lnTo>
                  <a:lnTo>
                    <a:pt x="366" y="2"/>
                  </a:lnTo>
                  <a:lnTo>
                    <a:pt x="366" y="2"/>
                  </a:lnTo>
                  <a:lnTo>
                    <a:pt x="369" y="5"/>
                  </a:lnTo>
                  <a:lnTo>
                    <a:pt x="370" y="6"/>
                  </a:lnTo>
                  <a:lnTo>
                    <a:pt x="372" y="7"/>
                  </a:lnTo>
                  <a:lnTo>
                    <a:pt x="375" y="9"/>
                  </a:lnTo>
                  <a:lnTo>
                    <a:pt x="376" y="10"/>
                  </a:lnTo>
                  <a:lnTo>
                    <a:pt x="377" y="11"/>
                  </a:lnTo>
                  <a:lnTo>
                    <a:pt x="378" y="13"/>
                  </a:lnTo>
                  <a:lnTo>
                    <a:pt x="378" y="13"/>
                  </a:lnTo>
                  <a:lnTo>
                    <a:pt x="379" y="14"/>
                  </a:lnTo>
                  <a:lnTo>
                    <a:pt x="380" y="14"/>
                  </a:lnTo>
                  <a:lnTo>
                    <a:pt x="381" y="15"/>
                  </a:lnTo>
                  <a:lnTo>
                    <a:pt x="382" y="15"/>
                  </a:lnTo>
                  <a:lnTo>
                    <a:pt x="382" y="15"/>
                  </a:lnTo>
                  <a:lnTo>
                    <a:pt x="383" y="14"/>
                  </a:lnTo>
                  <a:lnTo>
                    <a:pt x="384" y="14"/>
                  </a:lnTo>
                  <a:lnTo>
                    <a:pt x="384" y="14"/>
                  </a:lnTo>
                  <a:lnTo>
                    <a:pt x="386" y="13"/>
                  </a:lnTo>
                  <a:lnTo>
                    <a:pt x="387" y="12"/>
                  </a:lnTo>
                  <a:lnTo>
                    <a:pt x="388" y="11"/>
                  </a:lnTo>
                  <a:lnTo>
                    <a:pt x="389" y="11"/>
                  </a:lnTo>
                  <a:lnTo>
                    <a:pt x="390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4"/>
                  </a:lnTo>
                  <a:lnTo>
                    <a:pt x="402" y="16"/>
                  </a:lnTo>
                  <a:lnTo>
                    <a:pt x="406" y="20"/>
                  </a:lnTo>
                  <a:lnTo>
                    <a:pt x="412" y="27"/>
                  </a:lnTo>
                  <a:lnTo>
                    <a:pt x="415" y="30"/>
                  </a:lnTo>
                  <a:lnTo>
                    <a:pt x="416" y="30"/>
                  </a:lnTo>
                  <a:lnTo>
                    <a:pt x="416" y="31"/>
                  </a:lnTo>
                  <a:lnTo>
                    <a:pt x="417" y="32"/>
                  </a:lnTo>
                  <a:lnTo>
                    <a:pt x="419" y="32"/>
                  </a:lnTo>
                  <a:lnTo>
                    <a:pt x="420" y="33"/>
                  </a:lnTo>
                  <a:lnTo>
                    <a:pt x="423" y="34"/>
                  </a:lnTo>
                  <a:lnTo>
                    <a:pt x="424" y="34"/>
                  </a:lnTo>
                  <a:lnTo>
                    <a:pt x="425" y="35"/>
                  </a:lnTo>
                  <a:lnTo>
                    <a:pt x="427" y="36"/>
                  </a:lnTo>
                  <a:lnTo>
                    <a:pt x="429" y="38"/>
                  </a:lnTo>
                  <a:lnTo>
                    <a:pt x="432" y="40"/>
                  </a:lnTo>
                  <a:lnTo>
                    <a:pt x="433" y="41"/>
                  </a:lnTo>
                  <a:lnTo>
                    <a:pt x="434" y="42"/>
                  </a:lnTo>
                  <a:lnTo>
                    <a:pt x="435" y="43"/>
                  </a:lnTo>
                  <a:lnTo>
                    <a:pt x="436" y="45"/>
                  </a:lnTo>
                  <a:lnTo>
                    <a:pt x="437" y="46"/>
                  </a:lnTo>
                  <a:lnTo>
                    <a:pt x="439" y="50"/>
                  </a:lnTo>
                  <a:lnTo>
                    <a:pt x="440" y="52"/>
                  </a:lnTo>
                  <a:lnTo>
                    <a:pt x="441" y="53"/>
                  </a:lnTo>
                  <a:lnTo>
                    <a:pt x="442" y="53"/>
                  </a:lnTo>
                  <a:lnTo>
                    <a:pt x="443" y="55"/>
                  </a:lnTo>
                  <a:lnTo>
                    <a:pt x="444" y="55"/>
                  </a:lnTo>
                  <a:lnTo>
                    <a:pt x="445" y="56"/>
                  </a:lnTo>
                  <a:lnTo>
                    <a:pt x="446" y="57"/>
                  </a:lnTo>
                  <a:lnTo>
                    <a:pt x="448" y="58"/>
                  </a:lnTo>
                  <a:lnTo>
                    <a:pt x="451" y="59"/>
                  </a:lnTo>
                  <a:lnTo>
                    <a:pt x="457" y="62"/>
                  </a:lnTo>
                  <a:lnTo>
                    <a:pt x="458" y="62"/>
                  </a:lnTo>
                  <a:lnTo>
                    <a:pt x="460" y="63"/>
                  </a:lnTo>
                  <a:lnTo>
                    <a:pt x="459" y="64"/>
                  </a:lnTo>
                  <a:lnTo>
                    <a:pt x="457" y="66"/>
                  </a:lnTo>
                  <a:lnTo>
                    <a:pt x="454" y="69"/>
                  </a:lnTo>
                  <a:lnTo>
                    <a:pt x="452" y="71"/>
                  </a:lnTo>
                  <a:lnTo>
                    <a:pt x="451" y="72"/>
                  </a:lnTo>
                  <a:lnTo>
                    <a:pt x="450" y="73"/>
                  </a:lnTo>
                  <a:lnTo>
                    <a:pt x="450" y="74"/>
                  </a:lnTo>
                  <a:lnTo>
                    <a:pt x="450" y="75"/>
                  </a:lnTo>
                  <a:lnTo>
                    <a:pt x="449" y="76"/>
                  </a:lnTo>
                  <a:lnTo>
                    <a:pt x="449" y="77"/>
                  </a:lnTo>
                  <a:lnTo>
                    <a:pt x="449" y="78"/>
                  </a:lnTo>
                  <a:lnTo>
                    <a:pt x="450" y="79"/>
                  </a:lnTo>
                  <a:lnTo>
                    <a:pt x="450" y="80"/>
                  </a:lnTo>
                  <a:lnTo>
                    <a:pt x="452" y="83"/>
                  </a:lnTo>
                  <a:lnTo>
                    <a:pt x="453" y="85"/>
                  </a:lnTo>
                  <a:lnTo>
                    <a:pt x="453" y="87"/>
                  </a:lnTo>
                  <a:lnTo>
                    <a:pt x="454" y="90"/>
                  </a:lnTo>
                  <a:lnTo>
                    <a:pt x="455" y="93"/>
                  </a:lnTo>
                  <a:lnTo>
                    <a:pt x="456" y="94"/>
                  </a:lnTo>
                  <a:lnTo>
                    <a:pt x="456" y="95"/>
                  </a:lnTo>
                  <a:lnTo>
                    <a:pt x="456" y="96"/>
                  </a:lnTo>
                  <a:lnTo>
                    <a:pt x="456" y="99"/>
                  </a:lnTo>
                  <a:lnTo>
                    <a:pt x="456" y="105"/>
                  </a:lnTo>
                  <a:lnTo>
                    <a:pt x="456" y="107"/>
                  </a:lnTo>
                  <a:lnTo>
                    <a:pt x="456" y="109"/>
                  </a:lnTo>
                  <a:lnTo>
                    <a:pt x="456" y="110"/>
                  </a:lnTo>
                  <a:lnTo>
                    <a:pt x="457" y="111"/>
                  </a:lnTo>
                  <a:lnTo>
                    <a:pt x="458" y="112"/>
                  </a:lnTo>
                  <a:lnTo>
                    <a:pt x="459" y="114"/>
                  </a:lnTo>
                  <a:lnTo>
                    <a:pt x="460" y="115"/>
                  </a:lnTo>
                  <a:lnTo>
                    <a:pt x="460" y="117"/>
                  </a:lnTo>
                  <a:lnTo>
                    <a:pt x="461" y="118"/>
                  </a:lnTo>
                  <a:lnTo>
                    <a:pt x="462" y="119"/>
                  </a:lnTo>
                  <a:lnTo>
                    <a:pt x="463" y="125"/>
                  </a:lnTo>
                  <a:lnTo>
                    <a:pt x="463" y="127"/>
                  </a:lnTo>
                  <a:lnTo>
                    <a:pt x="463" y="128"/>
                  </a:lnTo>
                  <a:lnTo>
                    <a:pt x="463" y="130"/>
                  </a:lnTo>
                  <a:lnTo>
                    <a:pt x="463" y="132"/>
                  </a:lnTo>
                  <a:lnTo>
                    <a:pt x="463" y="134"/>
                  </a:lnTo>
                  <a:lnTo>
                    <a:pt x="462" y="136"/>
                  </a:lnTo>
                  <a:lnTo>
                    <a:pt x="462" y="137"/>
                  </a:lnTo>
                  <a:lnTo>
                    <a:pt x="461" y="138"/>
                  </a:lnTo>
                  <a:lnTo>
                    <a:pt x="459" y="142"/>
                  </a:lnTo>
                  <a:lnTo>
                    <a:pt x="458" y="143"/>
                  </a:lnTo>
                  <a:lnTo>
                    <a:pt x="458" y="144"/>
                  </a:lnTo>
                  <a:lnTo>
                    <a:pt x="456" y="148"/>
                  </a:lnTo>
                  <a:lnTo>
                    <a:pt x="456" y="149"/>
                  </a:lnTo>
                  <a:lnTo>
                    <a:pt x="455" y="150"/>
                  </a:lnTo>
                  <a:lnTo>
                    <a:pt x="455" y="150"/>
                  </a:lnTo>
                  <a:lnTo>
                    <a:pt x="454" y="151"/>
                  </a:lnTo>
                  <a:lnTo>
                    <a:pt x="453" y="152"/>
                  </a:lnTo>
                  <a:lnTo>
                    <a:pt x="450" y="153"/>
                  </a:lnTo>
                  <a:lnTo>
                    <a:pt x="449" y="154"/>
                  </a:lnTo>
                  <a:lnTo>
                    <a:pt x="448" y="154"/>
                  </a:lnTo>
                  <a:lnTo>
                    <a:pt x="448" y="155"/>
                  </a:lnTo>
                  <a:lnTo>
                    <a:pt x="447" y="156"/>
                  </a:lnTo>
                  <a:lnTo>
                    <a:pt x="446" y="157"/>
                  </a:lnTo>
                  <a:lnTo>
                    <a:pt x="446" y="158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7" y="163"/>
                  </a:lnTo>
                  <a:lnTo>
                    <a:pt x="447" y="164"/>
                  </a:lnTo>
                  <a:lnTo>
                    <a:pt x="449" y="167"/>
                  </a:lnTo>
                  <a:lnTo>
                    <a:pt x="450" y="168"/>
                  </a:lnTo>
                  <a:lnTo>
                    <a:pt x="450" y="169"/>
                  </a:lnTo>
                  <a:lnTo>
                    <a:pt x="451" y="171"/>
                  </a:lnTo>
                  <a:lnTo>
                    <a:pt x="451" y="173"/>
                  </a:lnTo>
                  <a:lnTo>
                    <a:pt x="452" y="174"/>
                  </a:lnTo>
                  <a:lnTo>
                    <a:pt x="452" y="175"/>
                  </a:lnTo>
                  <a:lnTo>
                    <a:pt x="453" y="176"/>
                  </a:lnTo>
                  <a:lnTo>
                    <a:pt x="454" y="177"/>
                  </a:lnTo>
                  <a:lnTo>
                    <a:pt x="455" y="177"/>
                  </a:lnTo>
                  <a:lnTo>
                    <a:pt x="456" y="178"/>
                  </a:lnTo>
                  <a:lnTo>
                    <a:pt x="457" y="179"/>
                  </a:lnTo>
                  <a:lnTo>
                    <a:pt x="458" y="179"/>
                  </a:lnTo>
                  <a:lnTo>
                    <a:pt x="459" y="180"/>
                  </a:lnTo>
                  <a:lnTo>
                    <a:pt x="460" y="180"/>
                  </a:lnTo>
                  <a:lnTo>
                    <a:pt x="461" y="180"/>
                  </a:lnTo>
                  <a:lnTo>
                    <a:pt x="462" y="181"/>
                  </a:lnTo>
                  <a:lnTo>
                    <a:pt x="463" y="181"/>
                  </a:lnTo>
                  <a:lnTo>
                    <a:pt x="467" y="181"/>
                  </a:lnTo>
                  <a:lnTo>
                    <a:pt x="468" y="181"/>
                  </a:lnTo>
                  <a:lnTo>
                    <a:pt x="469" y="182"/>
                  </a:lnTo>
                  <a:lnTo>
                    <a:pt x="471" y="182"/>
                  </a:lnTo>
                  <a:lnTo>
                    <a:pt x="472" y="183"/>
                  </a:lnTo>
                  <a:lnTo>
                    <a:pt x="473" y="184"/>
                  </a:lnTo>
                  <a:lnTo>
                    <a:pt x="474" y="184"/>
                  </a:lnTo>
                  <a:lnTo>
                    <a:pt x="475" y="185"/>
                  </a:lnTo>
                  <a:lnTo>
                    <a:pt x="476" y="187"/>
                  </a:lnTo>
                  <a:lnTo>
                    <a:pt x="477" y="188"/>
                  </a:lnTo>
                  <a:lnTo>
                    <a:pt x="478" y="189"/>
                  </a:lnTo>
                  <a:lnTo>
                    <a:pt x="480" y="191"/>
                  </a:lnTo>
                  <a:lnTo>
                    <a:pt x="482" y="192"/>
                  </a:lnTo>
                  <a:lnTo>
                    <a:pt x="484" y="194"/>
                  </a:lnTo>
                  <a:lnTo>
                    <a:pt x="484" y="195"/>
                  </a:lnTo>
                  <a:lnTo>
                    <a:pt x="485" y="196"/>
                  </a:lnTo>
                  <a:lnTo>
                    <a:pt x="486" y="197"/>
                  </a:lnTo>
                  <a:lnTo>
                    <a:pt x="486" y="198"/>
                  </a:lnTo>
                  <a:lnTo>
                    <a:pt x="486" y="199"/>
                  </a:lnTo>
                  <a:lnTo>
                    <a:pt x="486" y="202"/>
                  </a:lnTo>
                  <a:lnTo>
                    <a:pt x="486" y="204"/>
                  </a:lnTo>
                  <a:lnTo>
                    <a:pt x="486" y="205"/>
                  </a:lnTo>
                  <a:lnTo>
                    <a:pt x="487" y="207"/>
                  </a:lnTo>
                  <a:lnTo>
                    <a:pt x="487" y="208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1"/>
                  </a:lnTo>
                  <a:lnTo>
                    <a:pt x="489" y="211"/>
                  </a:lnTo>
                  <a:lnTo>
                    <a:pt x="490" y="212"/>
                  </a:lnTo>
                  <a:lnTo>
                    <a:pt x="491" y="213"/>
                  </a:lnTo>
                  <a:lnTo>
                    <a:pt x="492" y="214"/>
                  </a:lnTo>
                  <a:lnTo>
                    <a:pt x="493" y="214"/>
                  </a:lnTo>
                  <a:lnTo>
                    <a:pt x="494" y="215"/>
                  </a:lnTo>
                  <a:lnTo>
                    <a:pt x="495" y="215"/>
                  </a:lnTo>
                  <a:lnTo>
                    <a:pt x="496" y="216"/>
                  </a:lnTo>
                  <a:lnTo>
                    <a:pt x="497" y="216"/>
                  </a:lnTo>
                  <a:lnTo>
                    <a:pt x="498" y="216"/>
                  </a:lnTo>
                  <a:lnTo>
                    <a:pt x="499" y="216"/>
                  </a:lnTo>
                  <a:lnTo>
                    <a:pt x="500" y="216"/>
                  </a:lnTo>
                  <a:lnTo>
                    <a:pt x="507" y="215"/>
                  </a:lnTo>
                  <a:lnTo>
                    <a:pt x="508" y="215"/>
                  </a:lnTo>
                  <a:lnTo>
                    <a:pt x="510" y="215"/>
                  </a:lnTo>
                  <a:lnTo>
                    <a:pt x="516" y="216"/>
                  </a:lnTo>
                  <a:lnTo>
                    <a:pt x="519" y="216"/>
                  </a:lnTo>
                  <a:lnTo>
                    <a:pt x="524" y="217"/>
                  </a:lnTo>
                  <a:lnTo>
                    <a:pt x="525" y="217"/>
                  </a:lnTo>
                  <a:lnTo>
                    <a:pt x="527" y="217"/>
                  </a:lnTo>
                  <a:lnTo>
                    <a:pt x="528" y="217"/>
                  </a:lnTo>
                  <a:lnTo>
                    <a:pt x="530" y="216"/>
                  </a:lnTo>
                  <a:lnTo>
                    <a:pt x="535" y="215"/>
                  </a:lnTo>
                  <a:lnTo>
                    <a:pt x="538" y="213"/>
                  </a:lnTo>
                  <a:lnTo>
                    <a:pt x="540" y="213"/>
                  </a:lnTo>
                  <a:lnTo>
                    <a:pt x="541" y="212"/>
                  </a:lnTo>
                  <a:lnTo>
                    <a:pt x="543" y="212"/>
                  </a:lnTo>
                  <a:lnTo>
                    <a:pt x="544" y="212"/>
                  </a:lnTo>
                  <a:lnTo>
                    <a:pt x="545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7" y="213"/>
                  </a:lnTo>
                  <a:lnTo>
                    <a:pt x="548" y="213"/>
                  </a:lnTo>
                  <a:lnTo>
                    <a:pt x="550" y="215"/>
                  </a:lnTo>
                  <a:lnTo>
                    <a:pt x="551" y="216"/>
                  </a:lnTo>
                  <a:lnTo>
                    <a:pt x="553" y="217"/>
                  </a:lnTo>
                  <a:lnTo>
                    <a:pt x="553" y="218"/>
                  </a:lnTo>
                  <a:lnTo>
                    <a:pt x="554" y="219"/>
                  </a:lnTo>
                  <a:lnTo>
                    <a:pt x="555" y="220"/>
                  </a:lnTo>
                  <a:lnTo>
                    <a:pt x="555" y="221"/>
                  </a:lnTo>
                  <a:lnTo>
                    <a:pt x="556" y="222"/>
                  </a:lnTo>
                  <a:lnTo>
                    <a:pt x="556" y="224"/>
                  </a:lnTo>
                  <a:lnTo>
                    <a:pt x="557" y="225"/>
                  </a:lnTo>
                  <a:lnTo>
                    <a:pt x="557" y="227"/>
                  </a:lnTo>
                  <a:lnTo>
                    <a:pt x="557" y="230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7" y="239"/>
                  </a:lnTo>
                  <a:lnTo>
                    <a:pt x="556" y="243"/>
                  </a:lnTo>
                  <a:lnTo>
                    <a:pt x="556" y="244"/>
                  </a:lnTo>
                  <a:lnTo>
                    <a:pt x="556" y="245"/>
                  </a:lnTo>
                  <a:lnTo>
                    <a:pt x="556" y="248"/>
                  </a:lnTo>
                  <a:lnTo>
                    <a:pt x="556" y="250"/>
                  </a:lnTo>
                  <a:lnTo>
                    <a:pt x="556" y="252"/>
                  </a:lnTo>
                  <a:lnTo>
                    <a:pt x="557" y="254"/>
                  </a:lnTo>
                  <a:lnTo>
                    <a:pt x="557" y="255"/>
                  </a:lnTo>
                  <a:lnTo>
                    <a:pt x="557" y="256"/>
                  </a:lnTo>
                  <a:lnTo>
                    <a:pt x="558" y="258"/>
                  </a:lnTo>
                  <a:lnTo>
                    <a:pt x="559" y="260"/>
                  </a:lnTo>
                  <a:lnTo>
                    <a:pt x="561" y="263"/>
                  </a:lnTo>
                  <a:lnTo>
                    <a:pt x="562" y="265"/>
                  </a:lnTo>
                  <a:lnTo>
                    <a:pt x="563" y="267"/>
                  </a:lnTo>
                  <a:lnTo>
                    <a:pt x="563" y="268"/>
                  </a:lnTo>
                  <a:lnTo>
                    <a:pt x="564" y="271"/>
                  </a:lnTo>
                  <a:lnTo>
                    <a:pt x="564" y="271"/>
                  </a:lnTo>
                  <a:lnTo>
                    <a:pt x="564" y="272"/>
                  </a:lnTo>
                  <a:lnTo>
                    <a:pt x="564" y="273"/>
                  </a:lnTo>
                  <a:lnTo>
                    <a:pt x="564" y="275"/>
                  </a:lnTo>
                  <a:lnTo>
                    <a:pt x="564" y="276"/>
                  </a:lnTo>
                  <a:lnTo>
                    <a:pt x="564" y="277"/>
                  </a:lnTo>
                  <a:lnTo>
                    <a:pt x="563" y="279"/>
                  </a:lnTo>
                  <a:lnTo>
                    <a:pt x="562" y="281"/>
                  </a:lnTo>
                  <a:lnTo>
                    <a:pt x="562" y="283"/>
                  </a:lnTo>
                  <a:lnTo>
                    <a:pt x="561" y="284"/>
                  </a:lnTo>
                  <a:lnTo>
                    <a:pt x="560" y="286"/>
                  </a:lnTo>
                  <a:lnTo>
                    <a:pt x="558" y="289"/>
                  </a:lnTo>
                  <a:lnTo>
                    <a:pt x="557" y="290"/>
                  </a:lnTo>
                  <a:lnTo>
                    <a:pt x="555" y="292"/>
                  </a:lnTo>
                  <a:lnTo>
                    <a:pt x="553" y="294"/>
                  </a:lnTo>
                  <a:lnTo>
                    <a:pt x="552" y="296"/>
                  </a:lnTo>
                  <a:lnTo>
                    <a:pt x="551" y="297"/>
                  </a:lnTo>
                  <a:lnTo>
                    <a:pt x="551" y="298"/>
                  </a:lnTo>
                  <a:lnTo>
                    <a:pt x="551" y="299"/>
                  </a:lnTo>
                  <a:lnTo>
                    <a:pt x="551" y="299"/>
                  </a:lnTo>
                  <a:lnTo>
                    <a:pt x="552" y="301"/>
                  </a:lnTo>
                  <a:lnTo>
                    <a:pt x="552" y="303"/>
                  </a:lnTo>
                  <a:lnTo>
                    <a:pt x="552" y="303"/>
                  </a:lnTo>
                  <a:lnTo>
                    <a:pt x="552" y="304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09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52" y="310"/>
                  </a:lnTo>
                  <a:lnTo>
                    <a:pt x="553" y="310"/>
                  </a:lnTo>
                  <a:lnTo>
                    <a:pt x="558" y="312"/>
                  </a:lnTo>
                  <a:lnTo>
                    <a:pt x="563" y="313"/>
                  </a:lnTo>
                  <a:lnTo>
                    <a:pt x="564" y="314"/>
                  </a:lnTo>
                  <a:lnTo>
                    <a:pt x="566" y="315"/>
                  </a:lnTo>
                  <a:lnTo>
                    <a:pt x="569" y="315"/>
                  </a:lnTo>
                  <a:lnTo>
                    <a:pt x="571" y="315"/>
                  </a:lnTo>
                  <a:lnTo>
                    <a:pt x="572" y="316"/>
                  </a:lnTo>
                  <a:lnTo>
                    <a:pt x="573" y="316"/>
                  </a:lnTo>
                  <a:lnTo>
                    <a:pt x="574" y="317"/>
                  </a:lnTo>
                  <a:lnTo>
                    <a:pt x="578" y="319"/>
                  </a:lnTo>
                  <a:lnTo>
                    <a:pt x="579" y="320"/>
                  </a:lnTo>
                  <a:lnTo>
                    <a:pt x="581" y="322"/>
                  </a:lnTo>
                  <a:lnTo>
                    <a:pt x="581" y="322"/>
                  </a:lnTo>
                  <a:lnTo>
                    <a:pt x="582" y="323"/>
                  </a:lnTo>
                  <a:lnTo>
                    <a:pt x="582" y="324"/>
                  </a:lnTo>
                  <a:lnTo>
                    <a:pt x="583" y="324"/>
                  </a:lnTo>
                  <a:lnTo>
                    <a:pt x="583" y="325"/>
                  </a:lnTo>
                  <a:lnTo>
                    <a:pt x="583" y="326"/>
                  </a:lnTo>
                  <a:lnTo>
                    <a:pt x="583" y="327"/>
                  </a:lnTo>
                  <a:lnTo>
                    <a:pt x="584" y="327"/>
                  </a:lnTo>
                  <a:lnTo>
                    <a:pt x="583" y="329"/>
                  </a:lnTo>
                  <a:lnTo>
                    <a:pt x="583" y="331"/>
                  </a:lnTo>
                  <a:lnTo>
                    <a:pt x="583" y="333"/>
                  </a:lnTo>
                  <a:lnTo>
                    <a:pt x="582" y="333"/>
                  </a:lnTo>
                  <a:lnTo>
                    <a:pt x="582" y="334"/>
                  </a:lnTo>
                  <a:lnTo>
                    <a:pt x="581" y="334"/>
                  </a:lnTo>
                  <a:lnTo>
                    <a:pt x="581" y="335"/>
                  </a:lnTo>
                  <a:lnTo>
                    <a:pt x="580" y="335"/>
                  </a:lnTo>
                  <a:lnTo>
                    <a:pt x="579" y="336"/>
                  </a:lnTo>
                  <a:lnTo>
                    <a:pt x="578" y="336"/>
                  </a:lnTo>
                  <a:lnTo>
                    <a:pt x="577" y="337"/>
                  </a:lnTo>
                  <a:lnTo>
                    <a:pt x="575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2" y="339"/>
                  </a:lnTo>
                  <a:lnTo>
                    <a:pt x="571" y="339"/>
                  </a:lnTo>
                  <a:lnTo>
                    <a:pt x="571" y="340"/>
                  </a:lnTo>
                  <a:lnTo>
                    <a:pt x="570" y="340"/>
                  </a:lnTo>
                  <a:lnTo>
                    <a:pt x="570" y="341"/>
                  </a:lnTo>
                  <a:lnTo>
                    <a:pt x="570" y="341"/>
                  </a:lnTo>
                  <a:lnTo>
                    <a:pt x="570" y="342"/>
                  </a:lnTo>
                  <a:lnTo>
                    <a:pt x="570" y="342"/>
                  </a:lnTo>
                  <a:lnTo>
                    <a:pt x="571" y="343"/>
                  </a:lnTo>
                  <a:lnTo>
                    <a:pt x="571" y="344"/>
                  </a:lnTo>
                  <a:lnTo>
                    <a:pt x="573" y="345"/>
                  </a:lnTo>
                  <a:lnTo>
                    <a:pt x="573" y="346"/>
                  </a:lnTo>
                  <a:lnTo>
                    <a:pt x="573" y="346"/>
                  </a:lnTo>
                  <a:lnTo>
                    <a:pt x="574" y="347"/>
                  </a:lnTo>
                  <a:lnTo>
                    <a:pt x="574" y="347"/>
                  </a:lnTo>
                  <a:lnTo>
                    <a:pt x="573" y="348"/>
                  </a:lnTo>
                  <a:lnTo>
                    <a:pt x="572" y="350"/>
                  </a:lnTo>
                  <a:lnTo>
                    <a:pt x="572" y="350"/>
                  </a:lnTo>
                  <a:lnTo>
                    <a:pt x="571" y="351"/>
                  </a:lnTo>
                  <a:lnTo>
                    <a:pt x="571" y="353"/>
                  </a:lnTo>
                  <a:lnTo>
                    <a:pt x="571" y="357"/>
                  </a:lnTo>
                  <a:lnTo>
                    <a:pt x="570" y="358"/>
                  </a:lnTo>
                  <a:lnTo>
                    <a:pt x="570" y="359"/>
                  </a:lnTo>
                  <a:lnTo>
                    <a:pt x="570" y="360"/>
                  </a:lnTo>
                  <a:lnTo>
                    <a:pt x="569" y="361"/>
                  </a:lnTo>
                  <a:lnTo>
                    <a:pt x="569" y="362"/>
                  </a:lnTo>
                  <a:lnTo>
                    <a:pt x="568" y="362"/>
                  </a:lnTo>
                  <a:lnTo>
                    <a:pt x="567" y="363"/>
                  </a:lnTo>
                  <a:lnTo>
                    <a:pt x="566" y="364"/>
                  </a:lnTo>
                  <a:lnTo>
                    <a:pt x="563" y="366"/>
                  </a:lnTo>
                  <a:lnTo>
                    <a:pt x="562" y="367"/>
                  </a:lnTo>
                  <a:lnTo>
                    <a:pt x="562" y="368"/>
                  </a:lnTo>
                  <a:lnTo>
                    <a:pt x="562" y="368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0"/>
                  </a:lnTo>
                  <a:lnTo>
                    <a:pt x="562" y="370"/>
                  </a:lnTo>
                  <a:lnTo>
                    <a:pt x="563" y="372"/>
                  </a:lnTo>
                  <a:lnTo>
                    <a:pt x="564" y="372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4" y="373"/>
                  </a:lnTo>
                  <a:lnTo>
                    <a:pt x="563" y="374"/>
                  </a:lnTo>
                  <a:lnTo>
                    <a:pt x="563" y="374"/>
                  </a:lnTo>
                  <a:lnTo>
                    <a:pt x="561" y="375"/>
                  </a:lnTo>
                  <a:lnTo>
                    <a:pt x="560" y="376"/>
                  </a:lnTo>
                  <a:lnTo>
                    <a:pt x="559" y="376"/>
                  </a:lnTo>
                  <a:lnTo>
                    <a:pt x="558" y="377"/>
                  </a:lnTo>
                  <a:lnTo>
                    <a:pt x="557" y="377"/>
                  </a:lnTo>
                  <a:lnTo>
                    <a:pt x="557" y="378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80"/>
                  </a:lnTo>
                  <a:lnTo>
                    <a:pt x="556" y="380"/>
                  </a:lnTo>
                  <a:lnTo>
                    <a:pt x="556" y="381"/>
                  </a:lnTo>
                  <a:lnTo>
                    <a:pt x="556" y="382"/>
                  </a:lnTo>
                  <a:lnTo>
                    <a:pt x="557" y="383"/>
                  </a:lnTo>
                  <a:lnTo>
                    <a:pt x="557" y="385"/>
                  </a:lnTo>
                  <a:lnTo>
                    <a:pt x="558" y="386"/>
                  </a:lnTo>
                  <a:lnTo>
                    <a:pt x="559" y="387"/>
                  </a:lnTo>
                  <a:lnTo>
                    <a:pt x="560" y="388"/>
                  </a:lnTo>
                  <a:lnTo>
                    <a:pt x="561" y="388"/>
                  </a:lnTo>
                  <a:lnTo>
                    <a:pt x="563" y="389"/>
                  </a:lnTo>
                  <a:lnTo>
                    <a:pt x="564" y="390"/>
                  </a:lnTo>
                  <a:lnTo>
                    <a:pt x="566" y="391"/>
                  </a:lnTo>
                  <a:lnTo>
                    <a:pt x="568" y="391"/>
                  </a:lnTo>
                  <a:lnTo>
                    <a:pt x="571" y="392"/>
                  </a:lnTo>
                  <a:lnTo>
                    <a:pt x="572" y="393"/>
                  </a:lnTo>
                  <a:lnTo>
                    <a:pt x="573" y="393"/>
                  </a:lnTo>
                  <a:lnTo>
                    <a:pt x="575" y="394"/>
                  </a:lnTo>
                  <a:lnTo>
                    <a:pt x="576" y="395"/>
                  </a:lnTo>
                  <a:lnTo>
                    <a:pt x="577" y="395"/>
                  </a:lnTo>
                  <a:lnTo>
                    <a:pt x="578" y="397"/>
                  </a:lnTo>
                  <a:lnTo>
                    <a:pt x="579" y="397"/>
                  </a:lnTo>
                  <a:lnTo>
                    <a:pt x="579" y="398"/>
                  </a:lnTo>
                  <a:lnTo>
                    <a:pt x="580" y="398"/>
                  </a:lnTo>
                  <a:lnTo>
                    <a:pt x="582" y="399"/>
                  </a:lnTo>
                  <a:lnTo>
                    <a:pt x="585" y="399"/>
                  </a:lnTo>
                  <a:lnTo>
                    <a:pt x="586" y="400"/>
                  </a:lnTo>
                  <a:lnTo>
                    <a:pt x="588" y="400"/>
                  </a:lnTo>
                  <a:lnTo>
                    <a:pt x="589" y="400"/>
                  </a:lnTo>
                  <a:lnTo>
                    <a:pt x="590" y="400"/>
                  </a:lnTo>
                  <a:lnTo>
                    <a:pt x="590" y="401"/>
                  </a:lnTo>
                  <a:lnTo>
                    <a:pt x="591" y="401"/>
                  </a:lnTo>
                  <a:lnTo>
                    <a:pt x="592" y="402"/>
                  </a:lnTo>
                  <a:lnTo>
                    <a:pt x="593" y="403"/>
                  </a:lnTo>
                  <a:lnTo>
                    <a:pt x="593" y="403"/>
                  </a:lnTo>
                  <a:lnTo>
                    <a:pt x="595" y="404"/>
                  </a:lnTo>
                  <a:lnTo>
                    <a:pt x="595" y="404"/>
                  </a:lnTo>
                  <a:lnTo>
                    <a:pt x="596" y="404"/>
                  </a:lnTo>
                  <a:lnTo>
                    <a:pt x="596" y="405"/>
                  </a:lnTo>
                  <a:lnTo>
                    <a:pt x="596" y="406"/>
                  </a:lnTo>
                  <a:lnTo>
                    <a:pt x="596" y="406"/>
                  </a:lnTo>
                  <a:lnTo>
                    <a:pt x="597" y="408"/>
                  </a:lnTo>
                  <a:lnTo>
                    <a:pt x="597" y="411"/>
                  </a:lnTo>
                  <a:lnTo>
                    <a:pt x="597" y="412"/>
                  </a:lnTo>
                  <a:lnTo>
                    <a:pt x="597" y="413"/>
                  </a:lnTo>
                  <a:lnTo>
                    <a:pt x="598" y="414"/>
                  </a:lnTo>
                  <a:lnTo>
                    <a:pt x="598" y="415"/>
                  </a:lnTo>
                  <a:lnTo>
                    <a:pt x="599" y="415"/>
                  </a:lnTo>
                  <a:lnTo>
                    <a:pt x="599" y="416"/>
                  </a:lnTo>
                  <a:lnTo>
                    <a:pt x="601" y="418"/>
                  </a:lnTo>
                  <a:lnTo>
                    <a:pt x="602" y="419"/>
                  </a:lnTo>
                  <a:lnTo>
                    <a:pt x="604" y="420"/>
                  </a:lnTo>
                  <a:lnTo>
                    <a:pt x="606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4" y="426"/>
                  </a:lnTo>
                  <a:lnTo>
                    <a:pt x="615" y="427"/>
                  </a:lnTo>
                  <a:lnTo>
                    <a:pt x="617" y="428"/>
                  </a:lnTo>
                  <a:lnTo>
                    <a:pt x="618" y="429"/>
                  </a:lnTo>
                  <a:lnTo>
                    <a:pt x="619" y="430"/>
                  </a:lnTo>
                  <a:lnTo>
                    <a:pt x="620" y="431"/>
                  </a:lnTo>
                  <a:lnTo>
                    <a:pt x="621" y="432"/>
                  </a:lnTo>
                  <a:lnTo>
                    <a:pt x="621" y="433"/>
                  </a:lnTo>
                  <a:lnTo>
                    <a:pt x="621" y="434"/>
                  </a:lnTo>
                  <a:lnTo>
                    <a:pt x="621" y="435"/>
                  </a:lnTo>
                  <a:lnTo>
                    <a:pt x="621" y="436"/>
                  </a:lnTo>
                  <a:lnTo>
                    <a:pt x="621" y="438"/>
                  </a:lnTo>
                  <a:lnTo>
                    <a:pt x="621" y="441"/>
                  </a:lnTo>
                  <a:lnTo>
                    <a:pt x="620" y="442"/>
                  </a:lnTo>
                  <a:lnTo>
                    <a:pt x="620" y="443"/>
                  </a:lnTo>
                  <a:lnTo>
                    <a:pt x="620" y="444"/>
                  </a:lnTo>
                  <a:lnTo>
                    <a:pt x="620" y="445"/>
                  </a:lnTo>
                  <a:lnTo>
                    <a:pt x="621" y="446"/>
                  </a:lnTo>
                  <a:lnTo>
                    <a:pt x="621" y="450"/>
                  </a:lnTo>
                  <a:lnTo>
                    <a:pt x="622" y="451"/>
                  </a:lnTo>
                  <a:lnTo>
                    <a:pt x="622" y="453"/>
                  </a:lnTo>
                  <a:lnTo>
                    <a:pt x="622" y="454"/>
                  </a:lnTo>
                  <a:lnTo>
                    <a:pt x="621" y="455"/>
                  </a:lnTo>
                  <a:lnTo>
                    <a:pt x="621" y="457"/>
                  </a:lnTo>
                  <a:lnTo>
                    <a:pt x="620" y="459"/>
                  </a:lnTo>
                  <a:lnTo>
                    <a:pt x="619" y="462"/>
                  </a:lnTo>
                  <a:lnTo>
                    <a:pt x="617" y="467"/>
                  </a:lnTo>
                  <a:lnTo>
                    <a:pt x="616" y="468"/>
                  </a:lnTo>
                  <a:lnTo>
                    <a:pt x="615" y="469"/>
                  </a:lnTo>
                  <a:lnTo>
                    <a:pt x="613" y="472"/>
                  </a:lnTo>
                  <a:lnTo>
                    <a:pt x="612" y="473"/>
                  </a:lnTo>
                  <a:lnTo>
                    <a:pt x="612" y="474"/>
                  </a:lnTo>
                  <a:lnTo>
                    <a:pt x="612" y="475"/>
                  </a:lnTo>
                  <a:lnTo>
                    <a:pt x="611" y="476"/>
                  </a:lnTo>
                  <a:lnTo>
                    <a:pt x="611" y="477"/>
                  </a:lnTo>
                  <a:lnTo>
                    <a:pt x="611" y="482"/>
                  </a:lnTo>
                  <a:lnTo>
                    <a:pt x="610" y="487"/>
                  </a:lnTo>
                  <a:lnTo>
                    <a:pt x="609" y="492"/>
                  </a:lnTo>
                  <a:lnTo>
                    <a:pt x="609" y="495"/>
                  </a:lnTo>
                  <a:lnTo>
                    <a:pt x="609" y="496"/>
                  </a:lnTo>
                  <a:lnTo>
                    <a:pt x="609" y="496"/>
                  </a:lnTo>
                  <a:lnTo>
                    <a:pt x="609" y="497"/>
                  </a:lnTo>
                  <a:lnTo>
                    <a:pt x="608" y="498"/>
                  </a:lnTo>
                  <a:lnTo>
                    <a:pt x="607" y="499"/>
                  </a:lnTo>
                  <a:lnTo>
                    <a:pt x="606" y="499"/>
                  </a:lnTo>
                  <a:lnTo>
                    <a:pt x="605" y="500"/>
                  </a:lnTo>
                  <a:lnTo>
                    <a:pt x="602" y="503"/>
                  </a:lnTo>
                  <a:lnTo>
                    <a:pt x="599" y="505"/>
                  </a:lnTo>
                  <a:lnTo>
                    <a:pt x="598" y="506"/>
                  </a:lnTo>
                  <a:lnTo>
                    <a:pt x="597" y="506"/>
                  </a:lnTo>
                  <a:lnTo>
                    <a:pt x="596" y="507"/>
                  </a:lnTo>
                  <a:lnTo>
                    <a:pt x="595" y="507"/>
                  </a:lnTo>
                  <a:lnTo>
                    <a:pt x="594" y="508"/>
                  </a:lnTo>
                  <a:lnTo>
                    <a:pt x="593" y="508"/>
                  </a:lnTo>
                  <a:lnTo>
                    <a:pt x="590" y="508"/>
                  </a:lnTo>
                  <a:lnTo>
                    <a:pt x="589" y="508"/>
                  </a:lnTo>
                  <a:lnTo>
                    <a:pt x="588" y="509"/>
                  </a:lnTo>
                  <a:lnTo>
                    <a:pt x="586" y="510"/>
                  </a:lnTo>
                  <a:lnTo>
                    <a:pt x="585" y="510"/>
                  </a:lnTo>
                  <a:lnTo>
                    <a:pt x="584" y="511"/>
                  </a:lnTo>
                  <a:lnTo>
                    <a:pt x="583" y="511"/>
                  </a:lnTo>
                  <a:lnTo>
                    <a:pt x="582" y="512"/>
                  </a:lnTo>
                  <a:lnTo>
                    <a:pt x="581" y="514"/>
                  </a:lnTo>
                  <a:lnTo>
                    <a:pt x="579" y="515"/>
                  </a:lnTo>
                  <a:lnTo>
                    <a:pt x="579" y="516"/>
                  </a:lnTo>
                  <a:lnTo>
                    <a:pt x="578" y="517"/>
                  </a:lnTo>
                  <a:lnTo>
                    <a:pt x="578" y="518"/>
                  </a:lnTo>
                  <a:lnTo>
                    <a:pt x="578" y="518"/>
                  </a:lnTo>
                  <a:lnTo>
                    <a:pt x="577" y="519"/>
                  </a:lnTo>
                  <a:lnTo>
                    <a:pt x="577" y="520"/>
                  </a:lnTo>
                  <a:lnTo>
                    <a:pt x="577" y="521"/>
                  </a:lnTo>
                  <a:lnTo>
                    <a:pt x="577" y="522"/>
                  </a:lnTo>
                  <a:lnTo>
                    <a:pt x="577" y="523"/>
                  </a:lnTo>
                  <a:lnTo>
                    <a:pt x="578" y="524"/>
                  </a:lnTo>
                  <a:lnTo>
                    <a:pt x="579" y="528"/>
                  </a:lnTo>
                  <a:lnTo>
                    <a:pt x="580" y="530"/>
                  </a:lnTo>
                  <a:lnTo>
                    <a:pt x="580" y="531"/>
                  </a:lnTo>
                  <a:lnTo>
                    <a:pt x="580" y="532"/>
                  </a:lnTo>
                  <a:lnTo>
                    <a:pt x="581" y="533"/>
                  </a:lnTo>
                  <a:lnTo>
                    <a:pt x="581" y="533"/>
                  </a:lnTo>
                  <a:lnTo>
                    <a:pt x="581" y="534"/>
                  </a:lnTo>
                  <a:lnTo>
                    <a:pt x="580" y="535"/>
                  </a:lnTo>
                  <a:lnTo>
                    <a:pt x="580" y="536"/>
                  </a:lnTo>
                  <a:lnTo>
                    <a:pt x="580" y="536"/>
                  </a:lnTo>
                  <a:lnTo>
                    <a:pt x="579" y="536"/>
                  </a:lnTo>
                  <a:lnTo>
                    <a:pt x="579" y="537"/>
                  </a:lnTo>
                  <a:lnTo>
                    <a:pt x="578" y="538"/>
                  </a:lnTo>
                  <a:lnTo>
                    <a:pt x="578" y="538"/>
                  </a:lnTo>
                  <a:lnTo>
                    <a:pt x="577" y="539"/>
                  </a:lnTo>
                  <a:lnTo>
                    <a:pt x="576" y="539"/>
                  </a:lnTo>
                  <a:lnTo>
                    <a:pt x="574" y="539"/>
                  </a:lnTo>
                  <a:lnTo>
                    <a:pt x="573" y="539"/>
                  </a:lnTo>
                  <a:lnTo>
                    <a:pt x="572" y="539"/>
                  </a:lnTo>
                  <a:lnTo>
                    <a:pt x="570" y="539"/>
                  </a:lnTo>
                  <a:lnTo>
                    <a:pt x="566" y="539"/>
                  </a:lnTo>
                  <a:lnTo>
                    <a:pt x="563" y="539"/>
                  </a:lnTo>
                  <a:lnTo>
                    <a:pt x="563" y="539"/>
                  </a:lnTo>
                  <a:lnTo>
                    <a:pt x="562" y="539"/>
                  </a:lnTo>
                  <a:lnTo>
                    <a:pt x="561" y="540"/>
                  </a:lnTo>
                  <a:lnTo>
                    <a:pt x="560" y="540"/>
                  </a:lnTo>
                  <a:lnTo>
                    <a:pt x="559" y="541"/>
                  </a:lnTo>
                  <a:lnTo>
                    <a:pt x="558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3" y="548"/>
                  </a:lnTo>
                  <a:lnTo>
                    <a:pt x="553" y="549"/>
                  </a:lnTo>
                  <a:lnTo>
                    <a:pt x="551" y="550"/>
                  </a:lnTo>
                  <a:lnTo>
                    <a:pt x="549" y="552"/>
                  </a:lnTo>
                  <a:lnTo>
                    <a:pt x="547" y="553"/>
                  </a:lnTo>
                  <a:lnTo>
                    <a:pt x="546" y="553"/>
                  </a:lnTo>
                  <a:lnTo>
                    <a:pt x="544" y="554"/>
                  </a:lnTo>
                  <a:lnTo>
                    <a:pt x="541" y="555"/>
                  </a:lnTo>
                  <a:lnTo>
                    <a:pt x="539" y="555"/>
                  </a:lnTo>
                  <a:lnTo>
                    <a:pt x="537" y="556"/>
                  </a:lnTo>
                  <a:lnTo>
                    <a:pt x="532" y="557"/>
                  </a:lnTo>
                  <a:lnTo>
                    <a:pt x="530" y="558"/>
                  </a:lnTo>
                  <a:lnTo>
                    <a:pt x="527" y="559"/>
                  </a:lnTo>
                  <a:lnTo>
                    <a:pt x="525" y="559"/>
                  </a:lnTo>
                  <a:lnTo>
                    <a:pt x="523" y="560"/>
                  </a:lnTo>
                  <a:lnTo>
                    <a:pt x="521" y="561"/>
                  </a:lnTo>
                  <a:lnTo>
                    <a:pt x="516" y="564"/>
                  </a:lnTo>
                  <a:lnTo>
                    <a:pt x="515" y="564"/>
                  </a:lnTo>
                  <a:lnTo>
                    <a:pt x="514" y="565"/>
                  </a:lnTo>
                  <a:lnTo>
                    <a:pt x="512" y="565"/>
                  </a:lnTo>
                  <a:lnTo>
                    <a:pt x="511" y="566"/>
                  </a:lnTo>
                  <a:lnTo>
                    <a:pt x="510" y="566"/>
                  </a:lnTo>
                  <a:lnTo>
                    <a:pt x="509" y="566"/>
                  </a:lnTo>
                  <a:lnTo>
                    <a:pt x="508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06" y="565"/>
                  </a:lnTo>
                  <a:lnTo>
                    <a:pt x="504" y="564"/>
                  </a:lnTo>
                  <a:lnTo>
                    <a:pt x="504" y="564"/>
                  </a:lnTo>
                  <a:lnTo>
                    <a:pt x="503" y="563"/>
                  </a:lnTo>
                  <a:lnTo>
                    <a:pt x="502" y="564"/>
                  </a:lnTo>
                  <a:lnTo>
                    <a:pt x="501" y="564"/>
                  </a:lnTo>
                  <a:lnTo>
                    <a:pt x="500" y="564"/>
                  </a:lnTo>
                  <a:lnTo>
                    <a:pt x="498" y="565"/>
                  </a:lnTo>
                  <a:lnTo>
                    <a:pt x="497" y="565"/>
                  </a:lnTo>
                  <a:lnTo>
                    <a:pt x="497" y="566"/>
                  </a:lnTo>
                  <a:lnTo>
                    <a:pt x="496" y="566"/>
                  </a:lnTo>
                  <a:lnTo>
                    <a:pt x="495" y="567"/>
                  </a:lnTo>
                  <a:lnTo>
                    <a:pt x="495" y="568"/>
                  </a:lnTo>
                  <a:lnTo>
                    <a:pt x="494" y="569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0" y="577"/>
                  </a:lnTo>
                  <a:lnTo>
                    <a:pt x="489" y="581"/>
                  </a:lnTo>
                  <a:lnTo>
                    <a:pt x="488" y="583"/>
                  </a:lnTo>
                  <a:lnTo>
                    <a:pt x="487" y="584"/>
                  </a:lnTo>
                  <a:lnTo>
                    <a:pt x="486" y="585"/>
                  </a:lnTo>
                  <a:lnTo>
                    <a:pt x="478" y="595"/>
                  </a:lnTo>
                  <a:lnTo>
                    <a:pt x="477" y="596"/>
                  </a:lnTo>
                  <a:lnTo>
                    <a:pt x="477" y="597"/>
                  </a:lnTo>
                  <a:lnTo>
                    <a:pt x="476" y="599"/>
                  </a:lnTo>
                  <a:lnTo>
                    <a:pt x="476" y="600"/>
                  </a:lnTo>
                  <a:lnTo>
                    <a:pt x="475" y="602"/>
                  </a:lnTo>
                  <a:lnTo>
                    <a:pt x="475" y="603"/>
                  </a:lnTo>
                  <a:lnTo>
                    <a:pt x="475" y="604"/>
                  </a:lnTo>
                  <a:lnTo>
                    <a:pt x="475" y="606"/>
                  </a:lnTo>
                  <a:lnTo>
                    <a:pt x="474" y="607"/>
                  </a:lnTo>
                  <a:lnTo>
                    <a:pt x="475" y="609"/>
                  </a:lnTo>
                  <a:lnTo>
                    <a:pt x="475" y="610"/>
                  </a:lnTo>
                  <a:lnTo>
                    <a:pt x="475" y="612"/>
                  </a:lnTo>
                  <a:lnTo>
                    <a:pt x="475" y="614"/>
                  </a:lnTo>
                  <a:lnTo>
                    <a:pt x="476" y="615"/>
                  </a:lnTo>
                  <a:lnTo>
                    <a:pt x="476" y="617"/>
                  </a:lnTo>
                  <a:lnTo>
                    <a:pt x="477" y="618"/>
                  </a:lnTo>
                  <a:lnTo>
                    <a:pt x="477" y="619"/>
                  </a:lnTo>
                  <a:lnTo>
                    <a:pt x="478" y="620"/>
                  </a:lnTo>
                  <a:lnTo>
                    <a:pt x="479" y="621"/>
                  </a:lnTo>
                  <a:lnTo>
                    <a:pt x="480" y="621"/>
                  </a:lnTo>
                  <a:lnTo>
                    <a:pt x="485" y="624"/>
                  </a:lnTo>
                  <a:lnTo>
                    <a:pt x="487" y="625"/>
                  </a:lnTo>
                  <a:lnTo>
                    <a:pt x="491" y="626"/>
                  </a:lnTo>
                  <a:lnTo>
                    <a:pt x="492" y="626"/>
                  </a:lnTo>
                  <a:lnTo>
                    <a:pt x="494" y="627"/>
                  </a:lnTo>
                  <a:lnTo>
                    <a:pt x="495" y="628"/>
                  </a:lnTo>
                  <a:lnTo>
                    <a:pt x="496" y="628"/>
                  </a:lnTo>
                  <a:lnTo>
                    <a:pt x="496" y="629"/>
                  </a:lnTo>
                  <a:lnTo>
                    <a:pt x="497" y="630"/>
                  </a:lnTo>
                  <a:lnTo>
                    <a:pt x="498" y="630"/>
                  </a:lnTo>
                  <a:lnTo>
                    <a:pt x="499" y="633"/>
                  </a:lnTo>
                  <a:lnTo>
                    <a:pt x="501" y="635"/>
                  </a:lnTo>
                  <a:lnTo>
                    <a:pt x="501" y="636"/>
                  </a:lnTo>
                  <a:lnTo>
                    <a:pt x="502" y="638"/>
                  </a:lnTo>
                  <a:lnTo>
                    <a:pt x="502" y="639"/>
                  </a:lnTo>
                  <a:lnTo>
                    <a:pt x="503" y="640"/>
                  </a:lnTo>
                  <a:lnTo>
                    <a:pt x="503" y="642"/>
                  </a:lnTo>
                  <a:lnTo>
                    <a:pt x="503" y="643"/>
                  </a:lnTo>
                  <a:lnTo>
                    <a:pt x="503" y="645"/>
                  </a:lnTo>
                  <a:lnTo>
                    <a:pt x="503" y="646"/>
                  </a:lnTo>
                  <a:lnTo>
                    <a:pt x="502" y="647"/>
                  </a:lnTo>
                  <a:lnTo>
                    <a:pt x="502" y="648"/>
                  </a:lnTo>
                  <a:lnTo>
                    <a:pt x="502" y="650"/>
                  </a:lnTo>
                  <a:lnTo>
                    <a:pt x="501" y="651"/>
                  </a:lnTo>
                  <a:lnTo>
                    <a:pt x="500" y="651"/>
                  </a:lnTo>
                  <a:lnTo>
                    <a:pt x="500" y="652"/>
                  </a:lnTo>
                  <a:lnTo>
                    <a:pt x="499" y="653"/>
                  </a:lnTo>
                  <a:lnTo>
                    <a:pt x="498" y="654"/>
                  </a:lnTo>
                  <a:lnTo>
                    <a:pt x="496" y="656"/>
                  </a:lnTo>
                  <a:lnTo>
                    <a:pt x="494" y="657"/>
                  </a:lnTo>
                  <a:lnTo>
                    <a:pt x="493" y="657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89" y="658"/>
                  </a:lnTo>
                  <a:lnTo>
                    <a:pt x="488" y="658"/>
                  </a:lnTo>
                  <a:lnTo>
                    <a:pt x="485" y="658"/>
                  </a:lnTo>
                  <a:lnTo>
                    <a:pt x="484" y="658"/>
                  </a:lnTo>
                  <a:lnTo>
                    <a:pt x="481" y="658"/>
                  </a:lnTo>
                  <a:lnTo>
                    <a:pt x="479" y="657"/>
                  </a:lnTo>
                  <a:lnTo>
                    <a:pt x="478" y="657"/>
                  </a:lnTo>
                  <a:lnTo>
                    <a:pt x="478" y="658"/>
                  </a:lnTo>
                  <a:lnTo>
                    <a:pt x="477" y="658"/>
                  </a:lnTo>
                  <a:lnTo>
                    <a:pt x="476" y="658"/>
                  </a:lnTo>
                  <a:lnTo>
                    <a:pt x="475" y="659"/>
                  </a:lnTo>
                  <a:lnTo>
                    <a:pt x="473" y="660"/>
                  </a:lnTo>
                  <a:lnTo>
                    <a:pt x="473" y="661"/>
                  </a:lnTo>
                  <a:lnTo>
                    <a:pt x="472" y="661"/>
                  </a:lnTo>
                  <a:lnTo>
                    <a:pt x="472" y="662"/>
                  </a:lnTo>
                  <a:lnTo>
                    <a:pt x="471" y="662"/>
                  </a:lnTo>
                  <a:lnTo>
                    <a:pt x="470" y="665"/>
                  </a:lnTo>
                  <a:lnTo>
                    <a:pt x="470" y="667"/>
                  </a:lnTo>
                  <a:lnTo>
                    <a:pt x="469" y="668"/>
                  </a:lnTo>
                  <a:lnTo>
                    <a:pt x="468" y="670"/>
                  </a:lnTo>
                  <a:lnTo>
                    <a:pt x="467" y="670"/>
                  </a:lnTo>
                  <a:lnTo>
                    <a:pt x="467" y="671"/>
                  </a:lnTo>
                  <a:lnTo>
                    <a:pt x="466" y="671"/>
                  </a:lnTo>
                  <a:lnTo>
                    <a:pt x="466" y="671"/>
                  </a:lnTo>
                  <a:lnTo>
                    <a:pt x="465" y="671"/>
                  </a:lnTo>
                  <a:lnTo>
                    <a:pt x="465" y="671"/>
                  </a:lnTo>
                  <a:lnTo>
                    <a:pt x="464" y="671"/>
                  </a:lnTo>
                  <a:lnTo>
                    <a:pt x="463" y="670"/>
                  </a:lnTo>
                  <a:lnTo>
                    <a:pt x="461" y="668"/>
                  </a:lnTo>
                  <a:lnTo>
                    <a:pt x="459" y="668"/>
                  </a:lnTo>
                  <a:lnTo>
                    <a:pt x="459" y="667"/>
                  </a:lnTo>
                  <a:lnTo>
                    <a:pt x="457" y="667"/>
                  </a:lnTo>
                  <a:lnTo>
                    <a:pt x="454" y="666"/>
                  </a:lnTo>
                  <a:lnTo>
                    <a:pt x="453" y="666"/>
                  </a:lnTo>
                  <a:lnTo>
                    <a:pt x="451" y="665"/>
                  </a:lnTo>
                  <a:lnTo>
                    <a:pt x="447" y="664"/>
                  </a:lnTo>
                  <a:lnTo>
                    <a:pt x="447" y="663"/>
                  </a:lnTo>
                  <a:lnTo>
                    <a:pt x="446" y="663"/>
                  </a:lnTo>
                  <a:lnTo>
                    <a:pt x="446" y="663"/>
                  </a:lnTo>
                  <a:lnTo>
                    <a:pt x="445" y="663"/>
                  </a:lnTo>
                  <a:lnTo>
                    <a:pt x="443" y="664"/>
                  </a:lnTo>
                  <a:lnTo>
                    <a:pt x="441" y="665"/>
                  </a:lnTo>
                  <a:lnTo>
                    <a:pt x="436" y="667"/>
                  </a:lnTo>
                  <a:lnTo>
                    <a:pt x="433" y="668"/>
                  </a:lnTo>
                  <a:lnTo>
                    <a:pt x="432" y="668"/>
                  </a:lnTo>
                  <a:lnTo>
                    <a:pt x="430" y="669"/>
                  </a:lnTo>
                  <a:lnTo>
                    <a:pt x="428" y="669"/>
                  </a:lnTo>
                  <a:lnTo>
                    <a:pt x="426" y="669"/>
                  </a:lnTo>
                  <a:lnTo>
                    <a:pt x="424" y="669"/>
                  </a:lnTo>
                  <a:lnTo>
                    <a:pt x="422" y="669"/>
                  </a:lnTo>
                  <a:lnTo>
                    <a:pt x="421" y="669"/>
                  </a:lnTo>
                  <a:lnTo>
                    <a:pt x="415" y="668"/>
                  </a:lnTo>
                  <a:lnTo>
                    <a:pt x="413" y="668"/>
                  </a:lnTo>
                  <a:lnTo>
                    <a:pt x="409" y="668"/>
                  </a:lnTo>
                  <a:lnTo>
                    <a:pt x="408" y="667"/>
                  </a:lnTo>
                  <a:lnTo>
                    <a:pt x="406" y="667"/>
                  </a:lnTo>
                  <a:lnTo>
                    <a:pt x="404" y="667"/>
                  </a:lnTo>
                  <a:lnTo>
                    <a:pt x="399" y="665"/>
                  </a:lnTo>
                  <a:lnTo>
                    <a:pt x="398" y="665"/>
                  </a:lnTo>
                  <a:lnTo>
                    <a:pt x="396" y="665"/>
                  </a:lnTo>
                  <a:lnTo>
                    <a:pt x="395" y="665"/>
                  </a:lnTo>
                  <a:lnTo>
                    <a:pt x="394" y="665"/>
                  </a:lnTo>
                  <a:lnTo>
                    <a:pt x="393" y="666"/>
                  </a:lnTo>
                  <a:lnTo>
                    <a:pt x="392" y="666"/>
                  </a:lnTo>
                  <a:lnTo>
                    <a:pt x="392" y="666"/>
                  </a:lnTo>
                  <a:lnTo>
                    <a:pt x="391" y="667"/>
                  </a:lnTo>
                  <a:lnTo>
                    <a:pt x="390" y="667"/>
                  </a:lnTo>
                  <a:lnTo>
                    <a:pt x="390" y="668"/>
                  </a:lnTo>
                  <a:lnTo>
                    <a:pt x="389" y="669"/>
                  </a:lnTo>
                  <a:lnTo>
                    <a:pt x="389" y="669"/>
                  </a:lnTo>
                  <a:lnTo>
                    <a:pt x="389" y="670"/>
                  </a:lnTo>
                  <a:lnTo>
                    <a:pt x="389" y="671"/>
                  </a:lnTo>
                  <a:lnTo>
                    <a:pt x="389" y="672"/>
                  </a:lnTo>
                  <a:lnTo>
                    <a:pt x="390" y="675"/>
                  </a:lnTo>
                  <a:lnTo>
                    <a:pt x="390" y="676"/>
                  </a:lnTo>
                  <a:lnTo>
                    <a:pt x="390" y="677"/>
                  </a:lnTo>
                  <a:lnTo>
                    <a:pt x="390" y="677"/>
                  </a:lnTo>
                  <a:lnTo>
                    <a:pt x="390" y="678"/>
                  </a:lnTo>
                  <a:lnTo>
                    <a:pt x="390" y="678"/>
                  </a:lnTo>
                  <a:lnTo>
                    <a:pt x="389" y="679"/>
                  </a:lnTo>
                  <a:lnTo>
                    <a:pt x="389" y="679"/>
                  </a:lnTo>
                  <a:lnTo>
                    <a:pt x="388" y="680"/>
                  </a:lnTo>
                  <a:lnTo>
                    <a:pt x="387" y="680"/>
                  </a:lnTo>
                  <a:lnTo>
                    <a:pt x="386" y="681"/>
                  </a:lnTo>
                  <a:lnTo>
                    <a:pt x="384" y="681"/>
                  </a:lnTo>
                  <a:lnTo>
                    <a:pt x="378" y="683"/>
                  </a:lnTo>
                  <a:lnTo>
                    <a:pt x="376" y="683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5" y="684"/>
                  </a:lnTo>
                  <a:lnTo>
                    <a:pt x="374" y="685"/>
                  </a:lnTo>
                  <a:lnTo>
                    <a:pt x="374" y="686"/>
                  </a:lnTo>
                  <a:lnTo>
                    <a:pt x="373" y="687"/>
                  </a:lnTo>
                  <a:lnTo>
                    <a:pt x="373" y="688"/>
                  </a:lnTo>
                  <a:lnTo>
                    <a:pt x="373" y="689"/>
                  </a:lnTo>
                  <a:lnTo>
                    <a:pt x="372" y="690"/>
                  </a:lnTo>
                  <a:lnTo>
                    <a:pt x="372" y="694"/>
                  </a:lnTo>
                  <a:lnTo>
                    <a:pt x="371" y="696"/>
                  </a:lnTo>
                  <a:lnTo>
                    <a:pt x="371" y="697"/>
                  </a:lnTo>
                  <a:lnTo>
                    <a:pt x="369" y="700"/>
                  </a:lnTo>
                  <a:lnTo>
                    <a:pt x="369" y="701"/>
                  </a:lnTo>
                  <a:lnTo>
                    <a:pt x="368" y="701"/>
                  </a:lnTo>
                  <a:lnTo>
                    <a:pt x="367" y="702"/>
                  </a:lnTo>
                  <a:lnTo>
                    <a:pt x="367" y="702"/>
                  </a:lnTo>
                  <a:lnTo>
                    <a:pt x="366" y="702"/>
                  </a:lnTo>
                  <a:lnTo>
                    <a:pt x="365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2" y="702"/>
                  </a:lnTo>
                  <a:lnTo>
                    <a:pt x="361" y="702"/>
                  </a:lnTo>
                  <a:lnTo>
                    <a:pt x="360" y="702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7" y="700"/>
                  </a:lnTo>
                  <a:lnTo>
                    <a:pt x="355" y="699"/>
                  </a:lnTo>
                  <a:lnTo>
                    <a:pt x="355" y="698"/>
                  </a:lnTo>
                  <a:lnTo>
                    <a:pt x="354" y="697"/>
                  </a:lnTo>
                  <a:lnTo>
                    <a:pt x="353" y="696"/>
                  </a:lnTo>
                  <a:lnTo>
                    <a:pt x="352" y="694"/>
                  </a:lnTo>
                  <a:lnTo>
                    <a:pt x="350" y="690"/>
                  </a:lnTo>
                  <a:lnTo>
                    <a:pt x="348" y="686"/>
                  </a:lnTo>
                  <a:lnTo>
                    <a:pt x="347" y="684"/>
                  </a:lnTo>
                  <a:lnTo>
                    <a:pt x="346" y="682"/>
                  </a:lnTo>
                  <a:lnTo>
                    <a:pt x="345" y="680"/>
                  </a:lnTo>
                  <a:lnTo>
                    <a:pt x="344" y="678"/>
                  </a:lnTo>
                  <a:lnTo>
                    <a:pt x="344" y="677"/>
                  </a:lnTo>
                  <a:lnTo>
                    <a:pt x="343" y="677"/>
                  </a:lnTo>
                  <a:lnTo>
                    <a:pt x="343" y="677"/>
                  </a:lnTo>
                  <a:lnTo>
                    <a:pt x="342" y="676"/>
                  </a:lnTo>
                  <a:lnTo>
                    <a:pt x="342" y="676"/>
                  </a:lnTo>
                  <a:lnTo>
                    <a:pt x="341" y="676"/>
                  </a:lnTo>
                  <a:lnTo>
                    <a:pt x="341" y="676"/>
                  </a:lnTo>
                  <a:lnTo>
                    <a:pt x="339" y="677"/>
                  </a:lnTo>
                  <a:lnTo>
                    <a:pt x="338" y="677"/>
                  </a:lnTo>
                  <a:lnTo>
                    <a:pt x="337" y="678"/>
                  </a:lnTo>
                  <a:lnTo>
                    <a:pt x="335" y="679"/>
                  </a:lnTo>
                  <a:lnTo>
                    <a:pt x="334" y="679"/>
                  </a:lnTo>
                  <a:lnTo>
                    <a:pt x="333" y="680"/>
                  </a:lnTo>
                  <a:lnTo>
                    <a:pt x="333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30" y="679"/>
                  </a:lnTo>
                  <a:lnTo>
                    <a:pt x="329" y="678"/>
                  </a:lnTo>
                  <a:lnTo>
                    <a:pt x="328" y="677"/>
                  </a:lnTo>
                  <a:lnTo>
                    <a:pt x="326" y="676"/>
                  </a:lnTo>
                  <a:lnTo>
                    <a:pt x="324" y="674"/>
                  </a:lnTo>
                  <a:lnTo>
                    <a:pt x="319" y="670"/>
                  </a:lnTo>
                  <a:lnTo>
                    <a:pt x="318" y="669"/>
                  </a:lnTo>
                  <a:lnTo>
                    <a:pt x="317" y="668"/>
                  </a:lnTo>
                  <a:lnTo>
                    <a:pt x="316" y="667"/>
                  </a:lnTo>
                  <a:lnTo>
                    <a:pt x="314" y="667"/>
                  </a:lnTo>
                  <a:lnTo>
                    <a:pt x="309" y="664"/>
                  </a:lnTo>
                  <a:lnTo>
                    <a:pt x="306" y="663"/>
                  </a:lnTo>
                  <a:lnTo>
                    <a:pt x="305" y="662"/>
                  </a:lnTo>
                  <a:lnTo>
                    <a:pt x="302" y="660"/>
                  </a:lnTo>
                  <a:lnTo>
                    <a:pt x="301" y="659"/>
                  </a:lnTo>
                  <a:lnTo>
                    <a:pt x="300" y="659"/>
                  </a:lnTo>
                  <a:lnTo>
                    <a:pt x="299" y="659"/>
                  </a:lnTo>
                  <a:lnTo>
                    <a:pt x="298" y="659"/>
                  </a:lnTo>
                  <a:lnTo>
                    <a:pt x="298" y="659"/>
                  </a:lnTo>
                  <a:lnTo>
                    <a:pt x="297" y="659"/>
                  </a:lnTo>
                  <a:lnTo>
                    <a:pt x="296" y="659"/>
                  </a:lnTo>
                  <a:lnTo>
                    <a:pt x="294" y="661"/>
                  </a:lnTo>
                  <a:lnTo>
                    <a:pt x="291" y="663"/>
                  </a:lnTo>
                  <a:lnTo>
                    <a:pt x="290" y="664"/>
                  </a:lnTo>
                  <a:lnTo>
                    <a:pt x="290" y="665"/>
                  </a:lnTo>
                  <a:lnTo>
                    <a:pt x="289" y="666"/>
                  </a:lnTo>
                  <a:lnTo>
                    <a:pt x="288" y="667"/>
                  </a:lnTo>
                  <a:lnTo>
                    <a:pt x="287" y="668"/>
                  </a:lnTo>
                  <a:lnTo>
                    <a:pt x="287" y="669"/>
                  </a:lnTo>
                  <a:lnTo>
                    <a:pt x="285" y="670"/>
                  </a:lnTo>
                  <a:lnTo>
                    <a:pt x="284" y="671"/>
                  </a:lnTo>
                  <a:lnTo>
                    <a:pt x="284" y="672"/>
                  </a:lnTo>
                  <a:lnTo>
                    <a:pt x="283" y="673"/>
                  </a:lnTo>
                  <a:lnTo>
                    <a:pt x="283" y="673"/>
                  </a:lnTo>
                  <a:lnTo>
                    <a:pt x="283" y="674"/>
                  </a:lnTo>
                  <a:lnTo>
                    <a:pt x="283" y="676"/>
                  </a:lnTo>
                  <a:lnTo>
                    <a:pt x="283" y="678"/>
                  </a:lnTo>
                  <a:lnTo>
                    <a:pt x="282" y="679"/>
                  </a:lnTo>
                  <a:lnTo>
                    <a:pt x="281" y="683"/>
                  </a:lnTo>
                  <a:lnTo>
                    <a:pt x="281" y="684"/>
                  </a:lnTo>
                  <a:lnTo>
                    <a:pt x="281" y="686"/>
                  </a:lnTo>
                  <a:lnTo>
                    <a:pt x="281" y="687"/>
                  </a:lnTo>
                  <a:lnTo>
                    <a:pt x="281" y="688"/>
                  </a:lnTo>
                  <a:lnTo>
                    <a:pt x="282" y="690"/>
                  </a:lnTo>
                  <a:lnTo>
                    <a:pt x="283" y="693"/>
                  </a:lnTo>
                  <a:lnTo>
                    <a:pt x="283" y="696"/>
                  </a:lnTo>
                  <a:lnTo>
                    <a:pt x="284" y="697"/>
                  </a:lnTo>
                  <a:lnTo>
                    <a:pt x="284" y="698"/>
                  </a:lnTo>
                  <a:lnTo>
                    <a:pt x="284" y="699"/>
                  </a:lnTo>
                  <a:lnTo>
                    <a:pt x="283" y="700"/>
                  </a:lnTo>
                  <a:lnTo>
                    <a:pt x="283" y="701"/>
                  </a:lnTo>
                  <a:lnTo>
                    <a:pt x="282" y="701"/>
                  </a:lnTo>
                  <a:lnTo>
                    <a:pt x="282" y="702"/>
                  </a:lnTo>
                  <a:lnTo>
                    <a:pt x="280" y="702"/>
                  </a:lnTo>
                  <a:lnTo>
                    <a:pt x="279" y="703"/>
                  </a:lnTo>
                  <a:lnTo>
                    <a:pt x="277" y="704"/>
                  </a:lnTo>
                  <a:lnTo>
                    <a:pt x="276" y="704"/>
                  </a:lnTo>
                  <a:lnTo>
                    <a:pt x="271" y="706"/>
                  </a:lnTo>
                  <a:lnTo>
                    <a:pt x="269" y="706"/>
                  </a:lnTo>
                  <a:lnTo>
                    <a:pt x="268" y="707"/>
                  </a:lnTo>
                  <a:lnTo>
                    <a:pt x="267" y="707"/>
                  </a:lnTo>
                  <a:lnTo>
                    <a:pt x="264" y="709"/>
                  </a:lnTo>
                  <a:lnTo>
                    <a:pt x="262" y="711"/>
                  </a:lnTo>
                  <a:lnTo>
                    <a:pt x="258" y="715"/>
                  </a:lnTo>
                  <a:lnTo>
                    <a:pt x="256" y="717"/>
                  </a:lnTo>
                  <a:lnTo>
                    <a:pt x="254" y="718"/>
                  </a:lnTo>
                  <a:lnTo>
                    <a:pt x="252" y="720"/>
                  </a:lnTo>
                  <a:lnTo>
                    <a:pt x="251" y="721"/>
                  </a:lnTo>
                  <a:lnTo>
                    <a:pt x="250" y="724"/>
                  </a:lnTo>
                  <a:lnTo>
                    <a:pt x="249" y="725"/>
                  </a:lnTo>
                  <a:lnTo>
                    <a:pt x="249" y="726"/>
                  </a:lnTo>
                  <a:lnTo>
                    <a:pt x="248" y="726"/>
                  </a:lnTo>
                  <a:lnTo>
                    <a:pt x="247" y="726"/>
                  </a:lnTo>
                  <a:lnTo>
                    <a:pt x="247" y="726"/>
                  </a:lnTo>
                  <a:lnTo>
                    <a:pt x="246" y="726"/>
                  </a:lnTo>
                  <a:lnTo>
                    <a:pt x="246" y="726"/>
                  </a:lnTo>
                  <a:lnTo>
                    <a:pt x="245" y="726"/>
                  </a:lnTo>
                  <a:lnTo>
                    <a:pt x="245" y="726"/>
                  </a:lnTo>
                  <a:lnTo>
                    <a:pt x="244" y="725"/>
                  </a:lnTo>
                  <a:lnTo>
                    <a:pt x="241" y="724"/>
                  </a:lnTo>
                  <a:lnTo>
                    <a:pt x="240" y="723"/>
                  </a:lnTo>
                  <a:lnTo>
                    <a:pt x="239" y="722"/>
                  </a:lnTo>
                  <a:lnTo>
                    <a:pt x="237" y="721"/>
                  </a:lnTo>
                  <a:lnTo>
                    <a:pt x="234" y="721"/>
                  </a:lnTo>
                  <a:lnTo>
                    <a:pt x="232" y="720"/>
                  </a:lnTo>
                  <a:lnTo>
                    <a:pt x="230" y="720"/>
                  </a:lnTo>
                  <a:lnTo>
                    <a:pt x="227" y="719"/>
                  </a:lnTo>
                  <a:lnTo>
                    <a:pt x="225" y="719"/>
                  </a:lnTo>
                  <a:lnTo>
                    <a:pt x="224" y="719"/>
                  </a:lnTo>
                  <a:lnTo>
                    <a:pt x="223" y="719"/>
                  </a:lnTo>
                  <a:lnTo>
                    <a:pt x="223" y="718"/>
                  </a:lnTo>
                  <a:lnTo>
                    <a:pt x="222" y="718"/>
                  </a:lnTo>
                  <a:lnTo>
                    <a:pt x="221" y="717"/>
                  </a:lnTo>
                  <a:lnTo>
                    <a:pt x="221" y="717"/>
                  </a:lnTo>
                  <a:lnTo>
                    <a:pt x="221" y="716"/>
                  </a:lnTo>
                  <a:lnTo>
                    <a:pt x="220" y="716"/>
                  </a:lnTo>
                  <a:lnTo>
                    <a:pt x="220" y="715"/>
                  </a:lnTo>
                  <a:lnTo>
                    <a:pt x="221" y="714"/>
                  </a:lnTo>
                  <a:lnTo>
                    <a:pt x="221" y="711"/>
                  </a:lnTo>
                  <a:lnTo>
                    <a:pt x="221" y="710"/>
                  </a:lnTo>
                  <a:lnTo>
                    <a:pt x="221" y="709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1" y="708"/>
                  </a:lnTo>
                  <a:lnTo>
                    <a:pt x="220" y="708"/>
                  </a:lnTo>
                  <a:lnTo>
                    <a:pt x="220" y="708"/>
                  </a:lnTo>
                  <a:lnTo>
                    <a:pt x="217" y="709"/>
                  </a:lnTo>
                  <a:lnTo>
                    <a:pt x="215" y="709"/>
                  </a:lnTo>
                  <a:lnTo>
                    <a:pt x="213" y="710"/>
                  </a:lnTo>
                  <a:lnTo>
                    <a:pt x="210" y="710"/>
                  </a:lnTo>
                  <a:lnTo>
                    <a:pt x="209" y="710"/>
                  </a:lnTo>
                  <a:lnTo>
                    <a:pt x="208" y="711"/>
                  </a:lnTo>
                  <a:lnTo>
                    <a:pt x="205" y="710"/>
                  </a:lnTo>
                  <a:lnTo>
                    <a:pt x="203" y="710"/>
                  </a:lnTo>
                  <a:lnTo>
                    <a:pt x="198" y="710"/>
                  </a:lnTo>
                  <a:lnTo>
                    <a:pt x="195" y="709"/>
                  </a:lnTo>
                  <a:lnTo>
                    <a:pt x="194" y="709"/>
                  </a:lnTo>
                  <a:lnTo>
                    <a:pt x="192" y="708"/>
                  </a:lnTo>
                  <a:lnTo>
                    <a:pt x="191" y="708"/>
                  </a:lnTo>
                  <a:lnTo>
                    <a:pt x="188" y="706"/>
                  </a:lnTo>
                  <a:lnTo>
                    <a:pt x="187" y="706"/>
                  </a:lnTo>
                  <a:lnTo>
                    <a:pt x="186" y="706"/>
                  </a:lnTo>
                  <a:lnTo>
                    <a:pt x="185" y="706"/>
                  </a:lnTo>
                  <a:lnTo>
                    <a:pt x="184" y="705"/>
                  </a:lnTo>
                  <a:lnTo>
                    <a:pt x="181" y="705"/>
                  </a:lnTo>
                  <a:lnTo>
                    <a:pt x="180" y="705"/>
                  </a:lnTo>
                  <a:lnTo>
                    <a:pt x="178" y="705"/>
                  </a:lnTo>
                  <a:lnTo>
                    <a:pt x="177" y="705"/>
                  </a:lnTo>
                  <a:lnTo>
                    <a:pt x="177" y="706"/>
                  </a:lnTo>
                  <a:lnTo>
                    <a:pt x="175" y="706"/>
                  </a:lnTo>
                  <a:lnTo>
                    <a:pt x="173" y="707"/>
                  </a:lnTo>
                  <a:lnTo>
                    <a:pt x="171" y="709"/>
                  </a:lnTo>
                  <a:lnTo>
                    <a:pt x="171" y="709"/>
                  </a:lnTo>
                  <a:lnTo>
                    <a:pt x="170" y="709"/>
                  </a:lnTo>
                  <a:lnTo>
                    <a:pt x="170" y="709"/>
                  </a:lnTo>
                  <a:lnTo>
                    <a:pt x="169" y="709"/>
                  </a:lnTo>
                  <a:lnTo>
                    <a:pt x="168" y="709"/>
                  </a:lnTo>
                  <a:lnTo>
                    <a:pt x="166" y="708"/>
                  </a:lnTo>
                  <a:lnTo>
                    <a:pt x="165" y="707"/>
                  </a:lnTo>
                  <a:lnTo>
                    <a:pt x="160" y="704"/>
                  </a:lnTo>
                  <a:lnTo>
                    <a:pt x="159" y="703"/>
                  </a:lnTo>
                  <a:lnTo>
                    <a:pt x="158" y="703"/>
                  </a:lnTo>
                  <a:lnTo>
                    <a:pt x="155" y="702"/>
                  </a:lnTo>
                  <a:lnTo>
                    <a:pt x="154" y="701"/>
                  </a:lnTo>
                  <a:lnTo>
                    <a:pt x="153" y="700"/>
                  </a:lnTo>
                  <a:lnTo>
                    <a:pt x="149" y="698"/>
                  </a:lnTo>
                  <a:lnTo>
                    <a:pt x="148" y="698"/>
                  </a:lnTo>
                  <a:lnTo>
                    <a:pt x="147" y="697"/>
                  </a:lnTo>
                  <a:lnTo>
                    <a:pt x="147" y="698"/>
                  </a:lnTo>
                  <a:lnTo>
                    <a:pt x="146" y="698"/>
                  </a:lnTo>
                  <a:lnTo>
                    <a:pt x="146" y="698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699"/>
                  </a:lnTo>
                  <a:lnTo>
                    <a:pt x="145" y="700"/>
                  </a:lnTo>
                  <a:lnTo>
                    <a:pt x="145" y="703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6"/>
                  </a:lnTo>
                  <a:lnTo>
                    <a:pt x="145" y="706"/>
                  </a:lnTo>
                  <a:lnTo>
                    <a:pt x="144" y="706"/>
                  </a:lnTo>
                  <a:lnTo>
                    <a:pt x="144" y="706"/>
                  </a:lnTo>
                  <a:lnTo>
                    <a:pt x="143" y="706"/>
                  </a:lnTo>
                  <a:lnTo>
                    <a:pt x="141" y="706"/>
                  </a:lnTo>
                  <a:lnTo>
                    <a:pt x="139" y="706"/>
                  </a:lnTo>
                  <a:lnTo>
                    <a:pt x="138" y="706"/>
                  </a:lnTo>
                  <a:lnTo>
                    <a:pt x="137" y="707"/>
                  </a:lnTo>
                  <a:lnTo>
                    <a:pt x="135" y="707"/>
                  </a:lnTo>
                  <a:lnTo>
                    <a:pt x="134" y="708"/>
                  </a:lnTo>
                  <a:lnTo>
                    <a:pt x="133" y="709"/>
                  </a:lnTo>
                  <a:lnTo>
                    <a:pt x="129" y="712"/>
                  </a:lnTo>
                  <a:lnTo>
                    <a:pt x="128" y="712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4" y="714"/>
                  </a:lnTo>
                  <a:lnTo>
                    <a:pt x="123" y="714"/>
                  </a:lnTo>
                  <a:lnTo>
                    <a:pt x="122" y="714"/>
                  </a:lnTo>
                  <a:lnTo>
                    <a:pt x="120" y="713"/>
                  </a:lnTo>
                  <a:lnTo>
                    <a:pt x="118" y="713"/>
                  </a:lnTo>
                  <a:lnTo>
                    <a:pt x="115" y="713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4" y="712"/>
                  </a:lnTo>
                  <a:lnTo>
                    <a:pt x="113" y="712"/>
                  </a:lnTo>
                  <a:lnTo>
                    <a:pt x="113" y="711"/>
                  </a:lnTo>
                  <a:lnTo>
                    <a:pt x="112" y="708"/>
                  </a:lnTo>
                  <a:lnTo>
                    <a:pt x="111" y="708"/>
                  </a:lnTo>
                  <a:lnTo>
                    <a:pt x="111" y="707"/>
                  </a:lnTo>
                  <a:lnTo>
                    <a:pt x="110" y="706"/>
                  </a:lnTo>
                  <a:lnTo>
                    <a:pt x="109" y="705"/>
                  </a:lnTo>
                  <a:lnTo>
                    <a:pt x="108" y="704"/>
                  </a:lnTo>
                  <a:lnTo>
                    <a:pt x="108" y="704"/>
                  </a:lnTo>
                  <a:lnTo>
                    <a:pt x="107" y="703"/>
                  </a:lnTo>
                  <a:lnTo>
                    <a:pt x="105" y="702"/>
                  </a:lnTo>
                  <a:lnTo>
                    <a:pt x="103" y="701"/>
                  </a:lnTo>
                  <a:lnTo>
                    <a:pt x="100" y="700"/>
                  </a:lnTo>
                  <a:lnTo>
                    <a:pt x="100" y="700"/>
                  </a:lnTo>
                  <a:lnTo>
                    <a:pt x="99" y="699"/>
                  </a:lnTo>
                  <a:lnTo>
                    <a:pt x="98" y="699"/>
                  </a:lnTo>
                  <a:lnTo>
                    <a:pt x="97" y="698"/>
                  </a:lnTo>
                  <a:lnTo>
                    <a:pt x="97" y="697"/>
                  </a:lnTo>
                  <a:lnTo>
                    <a:pt x="95" y="695"/>
                  </a:lnTo>
                  <a:lnTo>
                    <a:pt x="94" y="694"/>
                  </a:lnTo>
                  <a:lnTo>
                    <a:pt x="93" y="693"/>
                  </a:lnTo>
                  <a:lnTo>
                    <a:pt x="92" y="692"/>
                  </a:lnTo>
                  <a:lnTo>
                    <a:pt x="90" y="691"/>
                  </a:lnTo>
                  <a:lnTo>
                    <a:pt x="88" y="690"/>
                  </a:lnTo>
                  <a:lnTo>
                    <a:pt x="86" y="690"/>
                  </a:lnTo>
                  <a:lnTo>
                    <a:pt x="85" y="689"/>
                  </a:lnTo>
                  <a:lnTo>
                    <a:pt x="84" y="689"/>
                  </a:lnTo>
                  <a:lnTo>
                    <a:pt x="83" y="689"/>
                  </a:lnTo>
                  <a:lnTo>
                    <a:pt x="81" y="689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3" y="691"/>
                  </a:lnTo>
                  <a:lnTo>
                    <a:pt x="72" y="692"/>
                  </a:lnTo>
                  <a:lnTo>
                    <a:pt x="71" y="692"/>
                  </a:lnTo>
                  <a:lnTo>
                    <a:pt x="70" y="693"/>
                  </a:lnTo>
                  <a:lnTo>
                    <a:pt x="69" y="694"/>
                  </a:lnTo>
                  <a:lnTo>
                    <a:pt x="68" y="695"/>
                  </a:lnTo>
                  <a:lnTo>
                    <a:pt x="67" y="698"/>
                  </a:lnTo>
                  <a:lnTo>
                    <a:pt x="66" y="700"/>
                  </a:lnTo>
                  <a:lnTo>
                    <a:pt x="65" y="702"/>
                  </a:lnTo>
                  <a:lnTo>
                    <a:pt x="63" y="704"/>
                  </a:lnTo>
                  <a:lnTo>
                    <a:pt x="62" y="706"/>
                  </a:lnTo>
                  <a:lnTo>
                    <a:pt x="62" y="707"/>
                  </a:lnTo>
                  <a:lnTo>
                    <a:pt x="61" y="707"/>
                  </a:lnTo>
                  <a:lnTo>
                    <a:pt x="60" y="708"/>
                  </a:lnTo>
                  <a:lnTo>
                    <a:pt x="59" y="708"/>
                  </a:lnTo>
                  <a:lnTo>
                    <a:pt x="59" y="708"/>
                  </a:lnTo>
                  <a:lnTo>
                    <a:pt x="58" y="708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9"/>
                  </a:lnTo>
                  <a:lnTo>
                    <a:pt x="47" y="709"/>
                  </a:lnTo>
                  <a:lnTo>
                    <a:pt x="36" y="710"/>
                  </a:lnTo>
                  <a:lnTo>
                    <a:pt x="34" y="710"/>
                  </a:lnTo>
                  <a:lnTo>
                    <a:pt x="30" y="710"/>
                  </a:lnTo>
                  <a:lnTo>
                    <a:pt x="28" y="710"/>
                  </a:lnTo>
                  <a:lnTo>
                    <a:pt x="26" y="710"/>
                  </a:lnTo>
                  <a:lnTo>
                    <a:pt x="23" y="711"/>
                  </a:lnTo>
                  <a:lnTo>
                    <a:pt x="22" y="711"/>
                  </a:lnTo>
                  <a:lnTo>
                    <a:pt x="20" y="711"/>
                  </a:lnTo>
                  <a:lnTo>
                    <a:pt x="17" y="710"/>
                  </a:lnTo>
                  <a:lnTo>
                    <a:pt x="16" y="710"/>
                  </a:lnTo>
                  <a:lnTo>
                    <a:pt x="15" y="710"/>
                  </a:lnTo>
                  <a:lnTo>
                    <a:pt x="13" y="711"/>
                  </a:lnTo>
                  <a:lnTo>
                    <a:pt x="12" y="711"/>
                  </a:lnTo>
                  <a:lnTo>
                    <a:pt x="10" y="711"/>
                  </a:lnTo>
                  <a:lnTo>
                    <a:pt x="9" y="711"/>
                  </a:lnTo>
                  <a:lnTo>
                    <a:pt x="7" y="711"/>
                  </a:lnTo>
                  <a:lnTo>
                    <a:pt x="6" y="711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3" y="709"/>
                  </a:lnTo>
                  <a:lnTo>
                    <a:pt x="3" y="708"/>
                  </a:lnTo>
                  <a:lnTo>
                    <a:pt x="2" y="708"/>
                  </a:lnTo>
                  <a:lnTo>
                    <a:pt x="1" y="707"/>
                  </a:lnTo>
                  <a:lnTo>
                    <a:pt x="1" y="706"/>
                  </a:lnTo>
                  <a:lnTo>
                    <a:pt x="1" y="705"/>
                  </a:lnTo>
                  <a:lnTo>
                    <a:pt x="1" y="703"/>
                  </a:lnTo>
                  <a:lnTo>
                    <a:pt x="0" y="702"/>
                  </a:lnTo>
                  <a:lnTo>
                    <a:pt x="0" y="70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49" name="Freeform 262">
              <a:extLst>
                <a:ext uri="{FF2B5EF4-FFF2-40B4-BE49-F238E27FC236}">
                  <a16:creationId xmlns:a16="http://schemas.microsoft.com/office/drawing/2014/main" id="{A0CD4394-4A46-4053-982C-CC6237AC7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09" y="3001262"/>
              <a:ext cx="1014413" cy="1154113"/>
            </a:xfrm>
            <a:custGeom>
              <a:avLst/>
              <a:gdLst>
                <a:gd name="T0" fmla="*/ 255 w 639"/>
                <a:gd name="T1" fmla="*/ 699 h 727"/>
                <a:gd name="T2" fmla="*/ 242 w 639"/>
                <a:gd name="T3" fmla="*/ 716 h 727"/>
                <a:gd name="T4" fmla="*/ 217 w 639"/>
                <a:gd name="T5" fmla="*/ 726 h 727"/>
                <a:gd name="T6" fmla="*/ 198 w 639"/>
                <a:gd name="T7" fmla="*/ 720 h 727"/>
                <a:gd name="T8" fmla="*/ 178 w 639"/>
                <a:gd name="T9" fmla="*/ 720 h 727"/>
                <a:gd name="T10" fmla="*/ 151 w 639"/>
                <a:gd name="T11" fmla="*/ 721 h 727"/>
                <a:gd name="T12" fmla="*/ 146 w 639"/>
                <a:gd name="T13" fmla="*/ 702 h 727"/>
                <a:gd name="T14" fmla="*/ 138 w 639"/>
                <a:gd name="T15" fmla="*/ 677 h 727"/>
                <a:gd name="T16" fmla="*/ 137 w 639"/>
                <a:gd name="T17" fmla="*/ 648 h 727"/>
                <a:gd name="T18" fmla="*/ 123 w 639"/>
                <a:gd name="T19" fmla="*/ 643 h 727"/>
                <a:gd name="T20" fmla="*/ 120 w 639"/>
                <a:gd name="T21" fmla="*/ 634 h 727"/>
                <a:gd name="T22" fmla="*/ 119 w 639"/>
                <a:gd name="T23" fmla="*/ 622 h 727"/>
                <a:gd name="T24" fmla="*/ 128 w 639"/>
                <a:gd name="T25" fmla="*/ 611 h 727"/>
                <a:gd name="T26" fmla="*/ 112 w 639"/>
                <a:gd name="T27" fmla="*/ 608 h 727"/>
                <a:gd name="T28" fmla="*/ 124 w 639"/>
                <a:gd name="T29" fmla="*/ 584 h 727"/>
                <a:gd name="T30" fmla="*/ 146 w 639"/>
                <a:gd name="T31" fmla="*/ 582 h 727"/>
                <a:gd name="T32" fmla="*/ 166 w 639"/>
                <a:gd name="T33" fmla="*/ 566 h 727"/>
                <a:gd name="T34" fmla="*/ 161 w 639"/>
                <a:gd name="T35" fmla="*/ 553 h 727"/>
                <a:gd name="T36" fmla="*/ 166 w 639"/>
                <a:gd name="T37" fmla="*/ 524 h 727"/>
                <a:gd name="T38" fmla="*/ 173 w 639"/>
                <a:gd name="T39" fmla="*/ 490 h 727"/>
                <a:gd name="T40" fmla="*/ 176 w 639"/>
                <a:gd name="T41" fmla="*/ 451 h 727"/>
                <a:gd name="T42" fmla="*/ 145 w 639"/>
                <a:gd name="T43" fmla="*/ 437 h 727"/>
                <a:gd name="T44" fmla="*/ 129 w 639"/>
                <a:gd name="T45" fmla="*/ 423 h 727"/>
                <a:gd name="T46" fmla="*/ 102 w 639"/>
                <a:gd name="T47" fmla="*/ 401 h 727"/>
                <a:gd name="T48" fmla="*/ 72 w 639"/>
                <a:gd name="T49" fmla="*/ 402 h 727"/>
                <a:gd name="T50" fmla="*/ 46 w 639"/>
                <a:gd name="T51" fmla="*/ 384 h 727"/>
                <a:gd name="T52" fmla="*/ 48 w 639"/>
                <a:gd name="T53" fmla="*/ 375 h 727"/>
                <a:gd name="T54" fmla="*/ 20 w 639"/>
                <a:gd name="T55" fmla="*/ 374 h 727"/>
                <a:gd name="T56" fmla="*/ 0 w 639"/>
                <a:gd name="T57" fmla="*/ 373 h 727"/>
                <a:gd name="T58" fmla="*/ 9 w 639"/>
                <a:gd name="T59" fmla="*/ 352 h 727"/>
                <a:gd name="T60" fmla="*/ 8 w 639"/>
                <a:gd name="T61" fmla="*/ 333 h 727"/>
                <a:gd name="T62" fmla="*/ 27 w 639"/>
                <a:gd name="T63" fmla="*/ 324 h 727"/>
                <a:gd name="T64" fmla="*/ 37 w 639"/>
                <a:gd name="T65" fmla="*/ 309 h 727"/>
                <a:gd name="T66" fmla="*/ 48 w 639"/>
                <a:gd name="T67" fmla="*/ 286 h 727"/>
                <a:gd name="T68" fmla="*/ 79 w 639"/>
                <a:gd name="T69" fmla="*/ 275 h 727"/>
                <a:gd name="T70" fmla="*/ 111 w 639"/>
                <a:gd name="T71" fmla="*/ 251 h 727"/>
                <a:gd name="T72" fmla="*/ 129 w 639"/>
                <a:gd name="T73" fmla="*/ 254 h 727"/>
                <a:gd name="T74" fmla="*/ 158 w 639"/>
                <a:gd name="T75" fmla="*/ 246 h 727"/>
                <a:gd name="T76" fmla="*/ 182 w 639"/>
                <a:gd name="T77" fmla="*/ 235 h 727"/>
                <a:gd name="T78" fmla="*/ 200 w 639"/>
                <a:gd name="T79" fmla="*/ 233 h 727"/>
                <a:gd name="T80" fmla="*/ 227 w 639"/>
                <a:gd name="T81" fmla="*/ 218 h 727"/>
                <a:gd name="T82" fmla="*/ 243 w 639"/>
                <a:gd name="T83" fmla="*/ 204 h 727"/>
                <a:gd name="T84" fmla="*/ 249 w 639"/>
                <a:gd name="T85" fmla="*/ 187 h 727"/>
                <a:gd name="T86" fmla="*/ 271 w 639"/>
                <a:gd name="T87" fmla="*/ 178 h 727"/>
                <a:gd name="T88" fmla="*/ 329 w 639"/>
                <a:gd name="T89" fmla="*/ 183 h 727"/>
                <a:gd name="T90" fmla="*/ 360 w 639"/>
                <a:gd name="T91" fmla="*/ 184 h 727"/>
                <a:gd name="T92" fmla="*/ 395 w 639"/>
                <a:gd name="T93" fmla="*/ 172 h 727"/>
                <a:gd name="T94" fmla="*/ 411 w 639"/>
                <a:gd name="T95" fmla="*/ 160 h 727"/>
                <a:gd name="T96" fmla="*/ 410 w 639"/>
                <a:gd name="T97" fmla="*/ 130 h 727"/>
                <a:gd name="T98" fmla="*/ 424 w 639"/>
                <a:gd name="T99" fmla="*/ 126 h 727"/>
                <a:gd name="T100" fmla="*/ 436 w 639"/>
                <a:gd name="T101" fmla="*/ 112 h 727"/>
                <a:gd name="T102" fmla="*/ 453 w 639"/>
                <a:gd name="T103" fmla="*/ 100 h 727"/>
                <a:gd name="T104" fmla="*/ 455 w 639"/>
                <a:gd name="T105" fmla="*/ 75 h 727"/>
                <a:gd name="T106" fmla="*/ 464 w 639"/>
                <a:gd name="T107" fmla="*/ 77 h 727"/>
                <a:gd name="T108" fmla="*/ 485 w 639"/>
                <a:gd name="T109" fmla="*/ 76 h 727"/>
                <a:gd name="T110" fmla="*/ 499 w 639"/>
                <a:gd name="T111" fmla="*/ 82 h 727"/>
                <a:gd name="T112" fmla="*/ 510 w 639"/>
                <a:gd name="T113" fmla="*/ 93 h 727"/>
                <a:gd name="T114" fmla="*/ 544 w 639"/>
                <a:gd name="T115" fmla="*/ 86 h 727"/>
                <a:gd name="T116" fmla="*/ 569 w 639"/>
                <a:gd name="T117" fmla="*/ 62 h 727"/>
                <a:gd name="T118" fmla="*/ 582 w 639"/>
                <a:gd name="T119" fmla="*/ 44 h 727"/>
                <a:gd name="T120" fmla="*/ 609 w 639"/>
                <a:gd name="T121" fmla="*/ 44 h 727"/>
                <a:gd name="T122" fmla="*/ 620 w 639"/>
                <a:gd name="T123" fmla="*/ 28 h 727"/>
                <a:gd name="T124" fmla="*/ 638 w 639"/>
                <a:gd name="T125" fmla="*/ 3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9" h="727">
                  <a:moveTo>
                    <a:pt x="276" y="700"/>
                  </a:moveTo>
                  <a:lnTo>
                    <a:pt x="276" y="694"/>
                  </a:lnTo>
                  <a:lnTo>
                    <a:pt x="276" y="692"/>
                  </a:lnTo>
                  <a:lnTo>
                    <a:pt x="276" y="692"/>
                  </a:lnTo>
                  <a:lnTo>
                    <a:pt x="276" y="691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5" y="690"/>
                  </a:lnTo>
                  <a:lnTo>
                    <a:pt x="272" y="691"/>
                  </a:lnTo>
                  <a:lnTo>
                    <a:pt x="270" y="692"/>
                  </a:lnTo>
                  <a:lnTo>
                    <a:pt x="268" y="692"/>
                  </a:lnTo>
                  <a:lnTo>
                    <a:pt x="266" y="693"/>
                  </a:lnTo>
                  <a:lnTo>
                    <a:pt x="263" y="695"/>
                  </a:lnTo>
                  <a:lnTo>
                    <a:pt x="258" y="697"/>
                  </a:lnTo>
                  <a:lnTo>
                    <a:pt x="256" y="698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4" y="700"/>
                  </a:lnTo>
                  <a:lnTo>
                    <a:pt x="254" y="701"/>
                  </a:lnTo>
                  <a:lnTo>
                    <a:pt x="253" y="702"/>
                  </a:lnTo>
                  <a:lnTo>
                    <a:pt x="252" y="705"/>
                  </a:lnTo>
                  <a:lnTo>
                    <a:pt x="251" y="708"/>
                  </a:lnTo>
                  <a:lnTo>
                    <a:pt x="250" y="709"/>
                  </a:lnTo>
                  <a:lnTo>
                    <a:pt x="250" y="710"/>
                  </a:lnTo>
                  <a:lnTo>
                    <a:pt x="249" y="712"/>
                  </a:lnTo>
                  <a:lnTo>
                    <a:pt x="248" y="714"/>
                  </a:lnTo>
                  <a:lnTo>
                    <a:pt x="247" y="714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6" y="715"/>
                  </a:lnTo>
                  <a:lnTo>
                    <a:pt x="243" y="716"/>
                  </a:lnTo>
                  <a:lnTo>
                    <a:pt x="242" y="716"/>
                  </a:lnTo>
                  <a:lnTo>
                    <a:pt x="241" y="717"/>
                  </a:lnTo>
                  <a:lnTo>
                    <a:pt x="239" y="718"/>
                  </a:lnTo>
                  <a:lnTo>
                    <a:pt x="237" y="719"/>
                  </a:lnTo>
                  <a:lnTo>
                    <a:pt x="236" y="720"/>
                  </a:lnTo>
                  <a:lnTo>
                    <a:pt x="235" y="720"/>
                  </a:lnTo>
                  <a:lnTo>
                    <a:pt x="234" y="721"/>
                  </a:lnTo>
                  <a:lnTo>
                    <a:pt x="233" y="721"/>
                  </a:lnTo>
                  <a:lnTo>
                    <a:pt x="228" y="721"/>
                  </a:lnTo>
                  <a:lnTo>
                    <a:pt x="227" y="722"/>
                  </a:lnTo>
                  <a:lnTo>
                    <a:pt x="225" y="722"/>
                  </a:lnTo>
                  <a:lnTo>
                    <a:pt x="224" y="723"/>
                  </a:lnTo>
                  <a:lnTo>
                    <a:pt x="223" y="723"/>
                  </a:lnTo>
                  <a:lnTo>
                    <a:pt x="221" y="725"/>
                  </a:lnTo>
                  <a:lnTo>
                    <a:pt x="220" y="725"/>
                  </a:lnTo>
                  <a:lnTo>
                    <a:pt x="219" y="726"/>
                  </a:lnTo>
                  <a:lnTo>
                    <a:pt x="217" y="726"/>
                  </a:lnTo>
                  <a:lnTo>
                    <a:pt x="216" y="727"/>
                  </a:lnTo>
                  <a:lnTo>
                    <a:pt x="215" y="727"/>
                  </a:lnTo>
                  <a:lnTo>
                    <a:pt x="213" y="727"/>
                  </a:lnTo>
                  <a:lnTo>
                    <a:pt x="212" y="727"/>
                  </a:lnTo>
                  <a:lnTo>
                    <a:pt x="211" y="726"/>
                  </a:lnTo>
                  <a:lnTo>
                    <a:pt x="209" y="726"/>
                  </a:lnTo>
                  <a:lnTo>
                    <a:pt x="208" y="725"/>
                  </a:lnTo>
                  <a:lnTo>
                    <a:pt x="206" y="724"/>
                  </a:lnTo>
                  <a:lnTo>
                    <a:pt x="205" y="724"/>
                  </a:lnTo>
                  <a:lnTo>
                    <a:pt x="204" y="724"/>
                  </a:lnTo>
                  <a:lnTo>
                    <a:pt x="204" y="723"/>
                  </a:lnTo>
                  <a:lnTo>
                    <a:pt x="203" y="722"/>
                  </a:lnTo>
                  <a:lnTo>
                    <a:pt x="202" y="722"/>
                  </a:lnTo>
                  <a:lnTo>
                    <a:pt x="201" y="721"/>
                  </a:lnTo>
                  <a:lnTo>
                    <a:pt x="199" y="720"/>
                  </a:lnTo>
                  <a:lnTo>
                    <a:pt x="198" y="720"/>
                  </a:lnTo>
                  <a:lnTo>
                    <a:pt x="195" y="717"/>
                  </a:lnTo>
                  <a:lnTo>
                    <a:pt x="194" y="717"/>
                  </a:lnTo>
                  <a:lnTo>
                    <a:pt x="193" y="716"/>
                  </a:lnTo>
                  <a:lnTo>
                    <a:pt x="193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89" y="716"/>
                  </a:lnTo>
                  <a:lnTo>
                    <a:pt x="188" y="717"/>
                  </a:lnTo>
                  <a:lnTo>
                    <a:pt x="185" y="719"/>
                  </a:lnTo>
                  <a:lnTo>
                    <a:pt x="183" y="719"/>
                  </a:lnTo>
                  <a:lnTo>
                    <a:pt x="182" y="719"/>
                  </a:lnTo>
                  <a:lnTo>
                    <a:pt x="181" y="720"/>
                  </a:lnTo>
                  <a:lnTo>
                    <a:pt x="181" y="720"/>
                  </a:lnTo>
                  <a:lnTo>
                    <a:pt x="180" y="720"/>
                  </a:lnTo>
                  <a:lnTo>
                    <a:pt x="179" y="720"/>
                  </a:lnTo>
                  <a:lnTo>
                    <a:pt x="178" y="720"/>
                  </a:lnTo>
                  <a:lnTo>
                    <a:pt x="178" y="719"/>
                  </a:lnTo>
                  <a:lnTo>
                    <a:pt x="177" y="719"/>
                  </a:lnTo>
                  <a:lnTo>
                    <a:pt x="174" y="716"/>
                  </a:lnTo>
                  <a:lnTo>
                    <a:pt x="173" y="715"/>
                  </a:lnTo>
                  <a:lnTo>
                    <a:pt x="172" y="715"/>
                  </a:lnTo>
                  <a:lnTo>
                    <a:pt x="172" y="715"/>
                  </a:lnTo>
                  <a:lnTo>
                    <a:pt x="171" y="715"/>
                  </a:lnTo>
                  <a:lnTo>
                    <a:pt x="170" y="715"/>
                  </a:lnTo>
                  <a:lnTo>
                    <a:pt x="170" y="715"/>
                  </a:lnTo>
                  <a:lnTo>
                    <a:pt x="169" y="715"/>
                  </a:lnTo>
                  <a:lnTo>
                    <a:pt x="166" y="716"/>
                  </a:lnTo>
                  <a:lnTo>
                    <a:pt x="164" y="717"/>
                  </a:lnTo>
                  <a:lnTo>
                    <a:pt x="158" y="719"/>
                  </a:lnTo>
                  <a:lnTo>
                    <a:pt x="154" y="720"/>
                  </a:lnTo>
                  <a:lnTo>
                    <a:pt x="153" y="720"/>
                  </a:lnTo>
                  <a:lnTo>
                    <a:pt x="151" y="721"/>
                  </a:lnTo>
                  <a:lnTo>
                    <a:pt x="149" y="721"/>
                  </a:lnTo>
                  <a:lnTo>
                    <a:pt x="149" y="720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47" y="720"/>
                  </a:lnTo>
                  <a:lnTo>
                    <a:pt x="148" y="720"/>
                  </a:lnTo>
                  <a:lnTo>
                    <a:pt x="148" y="718"/>
                  </a:lnTo>
                  <a:lnTo>
                    <a:pt x="148" y="716"/>
                  </a:lnTo>
                  <a:lnTo>
                    <a:pt x="148" y="714"/>
                  </a:lnTo>
                  <a:lnTo>
                    <a:pt x="148" y="712"/>
                  </a:lnTo>
                  <a:lnTo>
                    <a:pt x="148" y="710"/>
                  </a:lnTo>
                  <a:lnTo>
                    <a:pt x="148" y="709"/>
                  </a:lnTo>
                  <a:lnTo>
                    <a:pt x="147" y="707"/>
                  </a:lnTo>
                  <a:lnTo>
                    <a:pt x="147" y="705"/>
                  </a:lnTo>
                  <a:lnTo>
                    <a:pt x="146" y="703"/>
                  </a:lnTo>
                  <a:lnTo>
                    <a:pt x="146" y="702"/>
                  </a:lnTo>
                  <a:lnTo>
                    <a:pt x="145" y="701"/>
                  </a:lnTo>
                  <a:lnTo>
                    <a:pt x="144" y="700"/>
                  </a:lnTo>
                  <a:lnTo>
                    <a:pt x="143" y="699"/>
                  </a:lnTo>
                  <a:lnTo>
                    <a:pt x="142" y="698"/>
                  </a:lnTo>
                  <a:lnTo>
                    <a:pt x="141" y="698"/>
                  </a:lnTo>
                  <a:lnTo>
                    <a:pt x="139" y="697"/>
                  </a:lnTo>
                  <a:lnTo>
                    <a:pt x="139" y="696"/>
                  </a:lnTo>
                  <a:lnTo>
                    <a:pt x="138" y="696"/>
                  </a:lnTo>
                  <a:lnTo>
                    <a:pt x="138" y="695"/>
                  </a:lnTo>
                  <a:lnTo>
                    <a:pt x="138" y="695"/>
                  </a:lnTo>
                  <a:lnTo>
                    <a:pt x="138" y="694"/>
                  </a:lnTo>
                  <a:lnTo>
                    <a:pt x="138" y="693"/>
                  </a:lnTo>
                  <a:lnTo>
                    <a:pt x="138" y="687"/>
                  </a:lnTo>
                  <a:lnTo>
                    <a:pt x="138" y="686"/>
                  </a:lnTo>
                  <a:lnTo>
                    <a:pt x="138" y="682"/>
                  </a:lnTo>
                  <a:lnTo>
                    <a:pt x="138" y="677"/>
                  </a:lnTo>
                  <a:lnTo>
                    <a:pt x="139" y="675"/>
                  </a:lnTo>
                  <a:lnTo>
                    <a:pt x="139" y="673"/>
                  </a:lnTo>
                  <a:lnTo>
                    <a:pt x="140" y="667"/>
                  </a:lnTo>
                  <a:lnTo>
                    <a:pt x="141" y="665"/>
                  </a:lnTo>
                  <a:lnTo>
                    <a:pt x="141" y="664"/>
                  </a:lnTo>
                  <a:lnTo>
                    <a:pt x="141" y="661"/>
                  </a:lnTo>
                  <a:lnTo>
                    <a:pt x="141" y="659"/>
                  </a:lnTo>
                  <a:lnTo>
                    <a:pt x="141" y="656"/>
                  </a:lnTo>
                  <a:lnTo>
                    <a:pt x="141" y="654"/>
                  </a:lnTo>
                  <a:lnTo>
                    <a:pt x="141" y="652"/>
                  </a:lnTo>
                  <a:lnTo>
                    <a:pt x="140" y="652"/>
                  </a:lnTo>
                  <a:lnTo>
                    <a:pt x="140" y="651"/>
                  </a:lnTo>
                  <a:lnTo>
                    <a:pt x="139" y="650"/>
                  </a:lnTo>
                  <a:lnTo>
                    <a:pt x="139" y="650"/>
                  </a:lnTo>
                  <a:lnTo>
                    <a:pt x="138" y="649"/>
                  </a:lnTo>
                  <a:lnTo>
                    <a:pt x="137" y="648"/>
                  </a:lnTo>
                  <a:lnTo>
                    <a:pt x="135" y="648"/>
                  </a:lnTo>
                  <a:lnTo>
                    <a:pt x="134" y="647"/>
                  </a:lnTo>
                  <a:lnTo>
                    <a:pt x="132" y="647"/>
                  </a:lnTo>
                  <a:lnTo>
                    <a:pt x="131" y="646"/>
                  </a:lnTo>
                  <a:lnTo>
                    <a:pt x="129" y="646"/>
                  </a:lnTo>
                  <a:lnTo>
                    <a:pt x="126" y="646"/>
                  </a:lnTo>
                  <a:lnTo>
                    <a:pt x="125" y="646"/>
                  </a:lnTo>
                  <a:lnTo>
                    <a:pt x="124" y="646"/>
                  </a:lnTo>
                  <a:lnTo>
                    <a:pt x="124" y="646"/>
                  </a:lnTo>
                  <a:lnTo>
                    <a:pt x="123" y="646"/>
                  </a:lnTo>
                  <a:lnTo>
                    <a:pt x="123" y="645"/>
                  </a:lnTo>
                  <a:lnTo>
                    <a:pt x="122" y="645"/>
                  </a:lnTo>
                  <a:lnTo>
                    <a:pt x="122" y="645"/>
                  </a:lnTo>
                  <a:lnTo>
                    <a:pt x="122" y="644"/>
                  </a:lnTo>
                  <a:lnTo>
                    <a:pt x="122" y="644"/>
                  </a:lnTo>
                  <a:lnTo>
                    <a:pt x="123" y="643"/>
                  </a:lnTo>
                  <a:lnTo>
                    <a:pt x="123" y="642"/>
                  </a:lnTo>
                  <a:lnTo>
                    <a:pt x="123" y="641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1" y="639"/>
                  </a:lnTo>
                  <a:lnTo>
                    <a:pt x="120" y="638"/>
                  </a:lnTo>
                  <a:lnTo>
                    <a:pt x="118" y="637"/>
                  </a:lnTo>
                  <a:lnTo>
                    <a:pt x="117" y="636"/>
                  </a:lnTo>
                  <a:lnTo>
                    <a:pt x="116" y="636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17" y="635"/>
                  </a:lnTo>
                  <a:lnTo>
                    <a:pt x="118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2" y="634"/>
                  </a:lnTo>
                  <a:lnTo>
                    <a:pt x="123" y="633"/>
                  </a:lnTo>
                  <a:lnTo>
                    <a:pt x="124" y="633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5" y="631"/>
                  </a:lnTo>
                  <a:lnTo>
                    <a:pt x="125" y="631"/>
                  </a:lnTo>
                  <a:lnTo>
                    <a:pt x="124" y="630"/>
                  </a:lnTo>
                  <a:lnTo>
                    <a:pt x="124" y="629"/>
                  </a:lnTo>
                  <a:lnTo>
                    <a:pt x="123" y="628"/>
                  </a:lnTo>
                  <a:lnTo>
                    <a:pt x="123" y="627"/>
                  </a:lnTo>
                  <a:lnTo>
                    <a:pt x="122" y="626"/>
                  </a:lnTo>
                  <a:lnTo>
                    <a:pt x="120" y="624"/>
                  </a:lnTo>
                  <a:lnTo>
                    <a:pt x="120" y="623"/>
                  </a:lnTo>
                  <a:lnTo>
                    <a:pt x="119" y="622"/>
                  </a:lnTo>
                  <a:lnTo>
                    <a:pt x="119" y="622"/>
                  </a:lnTo>
                  <a:lnTo>
                    <a:pt x="119" y="621"/>
                  </a:lnTo>
                  <a:lnTo>
                    <a:pt x="119" y="620"/>
                  </a:lnTo>
                  <a:lnTo>
                    <a:pt x="119" y="619"/>
                  </a:lnTo>
                  <a:lnTo>
                    <a:pt x="119" y="619"/>
                  </a:lnTo>
                  <a:lnTo>
                    <a:pt x="119" y="618"/>
                  </a:lnTo>
                  <a:lnTo>
                    <a:pt x="119" y="618"/>
                  </a:lnTo>
                  <a:lnTo>
                    <a:pt x="120" y="618"/>
                  </a:lnTo>
                  <a:lnTo>
                    <a:pt x="125" y="615"/>
                  </a:lnTo>
                  <a:lnTo>
                    <a:pt x="127" y="614"/>
                  </a:lnTo>
                  <a:lnTo>
                    <a:pt x="127" y="614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9" y="612"/>
                  </a:lnTo>
                  <a:lnTo>
                    <a:pt x="128" y="612"/>
                  </a:lnTo>
                  <a:lnTo>
                    <a:pt x="128" y="611"/>
                  </a:lnTo>
                  <a:lnTo>
                    <a:pt x="128" y="611"/>
                  </a:lnTo>
                  <a:lnTo>
                    <a:pt x="127" y="610"/>
                  </a:lnTo>
                  <a:lnTo>
                    <a:pt x="127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3" y="609"/>
                  </a:lnTo>
                  <a:lnTo>
                    <a:pt x="122" y="609"/>
                  </a:lnTo>
                  <a:lnTo>
                    <a:pt x="120" y="609"/>
                  </a:lnTo>
                  <a:lnTo>
                    <a:pt x="118" y="609"/>
                  </a:lnTo>
                  <a:lnTo>
                    <a:pt x="116" y="609"/>
                  </a:lnTo>
                  <a:lnTo>
                    <a:pt x="115" y="609"/>
                  </a:lnTo>
                  <a:lnTo>
                    <a:pt x="114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1" y="607"/>
                  </a:lnTo>
                  <a:lnTo>
                    <a:pt x="111" y="606"/>
                  </a:lnTo>
                  <a:lnTo>
                    <a:pt x="111" y="605"/>
                  </a:lnTo>
                  <a:lnTo>
                    <a:pt x="111" y="604"/>
                  </a:lnTo>
                  <a:lnTo>
                    <a:pt x="111" y="603"/>
                  </a:lnTo>
                  <a:lnTo>
                    <a:pt x="111" y="601"/>
                  </a:lnTo>
                  <a:lnTo>
                    <a:pt x="112" y="600"/>
                  </a:lnTo>
                  <a:lnTo>
                    <a:pt x="112" y="599"/>
                  </a:lnTo>
                  <a:lnTo>
                    <a:pt x="113" y="598"/>
                  </a:lnTo>
                  <a:lnTo>
                    <a:pt x="114" y="596"/>
                  </a:lnTo>
                  <a:lnTo>
                    <a:pt x="118" y="591"/>
                  </a:lnTo>
                  <a:lnTo>
                    <a:pt x="119" y="589"/>
                  </a:lnTo>
                  <a:lnTo>
                    <a:pt x="120" y="588"/>
                  </a:lnTo>
                  <a:lnTo>
                    <a:pt x="122" y="587"/>
                  </a:lnTo>
                  <a:lnTo>
                    <a:pt x="123" y="586"/>
                  </a:lnTo>
                  <a:lnTo>
                    <a:pt x="124" y="584"/>
                  </a:lnTo>
                  <a:lnTo>
                    <a:pt x="125" y="584"/>
                  </a:lnTo>
                  <a:lnTo>
                    <a:pt x="127" y="582"/>
                  </a:lnTo>
                  <a:lnTo>
                    <a:pt x="128" y="581"/>
                  </a:lnTo>
                  <a:lnTo>
                    <a:pt x="130" y="581"/>
                  </a:lnTo>
                  <a:lnTo>
                    <a:pt x="132" y="580"/>
                  </a:lnTo>
                  <a:lnTo>
                    <a:pt x="133" y="579"/>
                  </a:lnTo>
                  <a:lnTo>
                    <a:pt x="134" y="579"/>
                  </a:lnTo>
                  <a:lnTo>
                    <a:pt x="135" y="578"/>
                  </a:lnTo>
                  <a:lnTo>
                    <a:pt x="137" y="578"/>
                  </a:lnTo>
                  <a:lnTo>
                    <a:pt x="138" y="578"/>
                  </a:lnTo>
                  <a:lnTo>
                    <a:pt x="139" y="578"/>
                  </a:lnTo>
                  <a:lnTo>
                    <a:pt x="139" y="579"/>
                  </a:lnTo>
                  <a:lnTo>
                    <a:pt x="140" y="579"/>
                  </a:lnTo>
                  <a:lnTo>
                    <a:pt x="144" y="581"/>
                  </a:lnTo>
                  <a:lnTo>
                    <a:pt x="145" y="582"/>
                  </a:lnTo>
                  <a:lnTo>
                    <a:pt x="146" y="582"/>
                  </a:lnTo>
                  <a:lnTo>
                    <a:pt x="147" y="582"/>
                  </a:lnTo>
                  <a:lnTo>
                    <a:pt x="147" y="582"/>
                  </a:lnTo>
                  <a:lnTo>
                    <a:pt x="148" y="582"/>
                  </a:lnTo>
                  <a:lnTo>
                    <a:pt x="149" y="582"/>
                  </a:lnTo>
                  <a:lnTo>
                    <a:pt x="150" y="582"/>
                  </a:lnTo>
                  <a:lnTo>
                    <a:pt x="150" y="581"/>
                  </a:lnTo>
                  <a:lnTo>
                    <a:pt x="151" y="581"/>
                  </a:lnTo>
                  <a:lnTo>
                    <a:pt x="152" y="580"/>
                  </a:lnTo>
                  <a:lnTo>
                    <a:pt x="153" y="579"/>
                  </a:lnTo>
                  <a:lnTo>
                    <a:pt x="155" y="575"/>
                  </a:lnTo>
                  <a:lnTo>
                    <a:pt x="156" y="574"/>
                  </a:lnTo>
                  <a:lnTo>
                    <a:pt x="158" y="573"/>
                  </a:lnTo>
                  <a:lnTo>
                    <a:pt x="159" y="571"/>
                  </a:lnTo>
                  <a:lnTo>
                    <a:pt x="163" y="568"/>
                  </a:lnTo>
                  <a:lnTo>
                    <a:pt x="165" y="566"/>
                  </a:lnTo>
                  <a:lnTo>
                    <a:pt x="166" y="566"/>
                  </a:lnTo>
                  <a:lnTo>
                    <a:pt x="166" y="565"/>
                  </a:lnTo>
                  <a:lnTo>
                    <a:pt x="167" y="564"/>
                  </a:lnTo>
                  <a:lnTo>
                    <a:pt x="167" y="563"/>
                  </a:lnTo>
                  <a:lnTo>
                    <a:pt x="167" y="563"/>
                  </a:lnTo>
                  <a:lnTo>
                    <a:pt x="167" y="562"/>
                  </a:lnTo>
                  <a:lnTo>
                    <a:pt x="167" y="561"/>
                  </a:lnTo>
                  <a:lnTo>
                    <a:pt x="167" y="560"/>
                  </a:lnTo>
                  <a:lnTo>
                    <a:pt x="166" y="559"/>
                  </a:lnTo>
                  <a:lnTo>
                    <a:pt x="165" y="558"/>
                  </a:lnTo>
                  <a:lnTo>
                    <a:pt x="164" y="558"/>
                  </a:lnTo>
                  <a:lnTo>
                    <a:pt x="162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1" y="555"/>
                  </a:lnTo>
                  <a:lnTo>
                    <a:pt x="161" y="554"/>
                  </a:lnTo>
                  <a:lnTo>
                    <a:pt x="161" y="553"/>
                  </a:lnTo>
                  <a:lnTo>
                    <a:pt x="162" y="551"/>
                  </a:lnTo>
                  <a:lnTo>
                    <a:pt x="162" y="549"/>
                  </a:lnTo>
                  <a:lnTo>
                    <a:pt x="162" y="548"/>
                  </a:lnTo>
                  <a:lnTo>
                    <a:pt x="163" y="546"/>
                  </a:lnTo>
                  <a:lnTo>
                    <a:pt x="163" y="545"/>
                  </a:lnTo>
                  <a:lnTo>
                    <a:pt x="163" y="543"/>
                  </a:lnTo>
                  <a:lnTo>
                    <a:pt x="163" y="539"/>
                  </a:lnTo>
                  <a:lnTo>
                    <a:pt x="163" y="537"/>
                  </a:lnTo>
                  <a:lnTo>
                    <a:pt x="163" y="536"/>
                  </a:lnTo>
                  <a:lnTo>
                    <a:pt x="163" y="535"/>
                  </a:lnTo>
                  <a:lnTo>
                    <a:pt x="163" y="534"/>
                  </a:lnTo>
                  <a:lnTo>
                    <a:pt x="164" y="533"/>
                  </a:lnTo>
                  <a:lnTo>
                    <a:pt x="165" y="529"/>
                  </a:lnTo>
                  <a:lnTo>
                    <a:pt x="166" y="527"/>
                  </a:lnTo>
                  <a:lnTo>
                    <a:pt x="166" y="525"/>
                  </a:lnTo>
                  <a:lnTo>
                    <a:pt x="166" y="524"/>
                  </a:lnTo>
                  <a:lnTo>
                    <a:pt x="167" y="522"/>
                  </a:lnTo>
                  <a:lnTo>
                    <a:pt x="167" y="521"/>
                  </a:lnTo>
                  <a:lnTo>
                    <a:pt x="167" y="519"/>
                  </a:lnTo>
                  <a:lnTo>
                    <a:pt x="166" y="516"/>
                  </a:lnTo>
                  <a:lnTo>
                    <a:pt x="166" y="513"/>
                  </a:lnTo>
                  <a:lnTo>
                    <a:pt x="166" y="512"/>
                  </a:lnTo>
                  <a:lnTo>
                    <a:pt x="167" y="506"/>
                  </a:lnTo>
                  <a:lnTo>
                    <a:pt x="167" y="504"/>
                  </a:lnTo>
                  <a:lnTo>
                    <a:pt x="168" y="502"/>
                  </a:lnTo>
                  <a:lnTo>
                    <a:pt x="169" y="498"/>
                  </a:lnTo>
                  <a:lnTo>
                    <a:pt x="170" y="495"/>
                  </a:lnTo>
                  <a:lnTo>
                    <a:pt x="171" y="493"/>
                  </a:lnTo>
                  <a:lnTo>
                    <a:pt x="171" y="492"/>
                  </a:lnTo>
                  <a:lnTo>
                    <a:pt x="172" y="491"/>
                  </a:lnTo>
                  <a:lnTo>
                    <a:pt x="173" y="490"/>
                  </a:lnTo>
                  <a:lnTo>
                    <a:pt x="173" y="490"/>
                  </a:lnTo>
                  <a:lnTo>
                    <a:pt x="176" y="488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8" y="484"/>
                  </a:lnTo>
                  <a:lnTo>
                    <a:pt x="178" y="483"/>
                  </a:lnTo>
                  <a:lnTo>
                    <a:pt x="178" y="482"/>
                  </a:lnTo>
                  <a:lnTo>
                    <a:pt x="178" y="480"/>
                  </a:lnTo>
                  <a:lnTo>
                    <a:pt x="178" y="475"/>
                  </a:lnTo>
                  <a:lnTo>
                    <a:pt x="177" y="473"/>
                  </a:lnTo>
                  <a:lnTo>
                    <a:pt x="177" y="467"/>
                  </a:lnTo>
                  <a:lnTo>
                    <a:pt x="176" y="462"/>
                  </a:lnTo>
                  <a:lnTo>
                    <a:pt x="176" y="460"/>
                  </a:lnTo>
                  <a:lnTo>
                    <a:pt x="176" y="453"/>
                  </a:lnTo>
                  <a:lnTo>
                    <a:pt x="176" y="452"/>
                  </a:lnTo>
                  <a:lnTo>
                    <a:pt x="176" y="451"/>
                  </a:lnTo>
                  <a:lnTo>
                    <a:pt x="175" y="451"/>
                  </a:lnTo>
                  <a:lnTo>
                    <a:pt x="175" y="450"/>
                  </a:lnTo>
                  <a:lnTo>
                    <a:pt x="174" y="450"/>
                  </a:lnTo>
                  <a:lnTo>
                    <a:pt x="173" y="449"/>
                  </a:lnTo>
                  <a:lnTo>
                    <a:pt x="164" y="444"/>
                  </a:lnTo>
                  <a:lnTo>
                    <a:pt x="161" y="443"/>
                  </a:lnTo>
                  <a:lnTo>
                    <a:pt x="159" y="442"/>
                  </a:lnTo>
                  <a:lnTo>
                    <a:pt x="156" y="441"/>
                  </a:lnTo>
                  <a:lnTo>
                    <a:pt x="152" y="440"/>
                  </a:lnTo>
                  <a:lnTo>
                    <a:pt x="148" y="439"/>
                  </a:lnTo>
                  <a:lnTo>
                    <a:pt x="147" y="439"/>
                  </a:lnTo>
                  <a:lnTo>
                    <a:pt x="147" y="438"/>
                  </a:lnTo>
                  <a:lnTo>
                    <a:pt x="146" y="438"/>
                  </a:lnTo>
                  <a:lnTo>
                    <a:pt x="146" y="438"/>
                  </a:lnTo>
                  <a:lnTo>
                    <a:pt x="146" y="437"/>
                  </a:lnTo>
                  <a:lnTo>
                    <a:pt x="145" y="437"/>
                  </a:lnTo>
                  <a:lnTo>
                    <a:pt x="145" y="436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4" y="430"/>
                  </a:lnTo>
                  <a:lnTo>
                    <a:pt x="144" y="429"/>
                  </a:lnTo>
                  <a:lnTo>
                    <a:pt x="143" y="429"/>
                  </a:lnTo>
                  <a:lnTo>
                    <a:pt x="143" y="428"/>
                  </a:lnTo>
                  <a:lnTo>
                    <a:pt x="142" y="427"/>
                  </a:lnTo>
                  <a:lnTo>
                    <a:pt x="141" y="427"/>
                  </a:lnTo>
                  <a:lnTo>
                    <a:pt x="140" y="426"/>
                  </a:lnTo>
                  <a:lnTo>
                    <a:pt x="139" y="425"/>
                  </a:lnTo>
                  <a:lnTo>
                    <a:pt x="137" y="425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1" y="417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5" y="411"/>
                  </a:lnTo>
                  <a:lnTo>
                    <a:pt x="111" y="407"/>
                  </a:lnTo>
                  <a:lnTo>
                    <a:pt x="110" y="405"/>
                  </a:lnTo>
                  <a:lnTo>
                    <a:pt x="109" y="404"/>
                  </a:lnTo>
                  <a:lnTo>
                    <a:pt x="108" y="404"/>
                  </a:lnTo>
                  <a:lnTo>
                    <a:pt x="107" y="403"/>
                  </a:lnTo>
                  <a:lnTo>
                    <a:pt x="106" y="402"/>
                  </a:lnTo>
                  <a:lnTo>
                    <a:pt x="105" y="402"/>
                  </a:lnTo>
                  <a:lnTo>
                    <a:pt x="103" y="402"/>
                  </a:lnTo>
                  <a:lnTo>
                    <a:pt x="102" y="401"/>
                  </a:lnTo>
                  <a:lnTo>
                    <a:pt x="100" y="401"/>
                  </a:lnTo>
                  <a:lnTo>
                    <a:pt x="99" y="402"/>
                  </a:lnTo>
                  <a:lnTo>
                    <a:pt x="97" y="402"/>
                  </a:lnTo>
                  <a:lnTo>
                    <a:pt x="92" y="403"/>
                  </a:lnTo>
                  <a:lnTo>
                    <a:pt x="91" y="403"/>
                  </a:lnTo>
                  <a:lnTo>
                    <a:pt x="89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4" y="404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6" y="403"/>
                  </a:lnTo>
                  <a:lnTo>
                    <a:pt x="75" y="403"/>
                  </a:lnTo>
                  <a:lnTo>
                    <a:pt x="73" y="402"/>
                  </a:lnTo>
                  <a:lnTo>
                    <a:pt x="72" y="402"/>
                  </a:lnTo>
                  <a:lnTo>
                    <a:pt x="70" y="401"/>
                  </a:lnTo>
                  <a:lnTo>
                    <a:pt x="69" y="400"/>
                  </a:lnTo>
                  <a:lnTo>
                    <a:pt x="67" y="399"/>
                  </a:lnTo>
                  <a:lnTo>
                    <a:pt x="62" y="395"/>
                  </a:lnTo>
                  <a:lnTo>
                    <a:pt x="60" y="394"/>
                  </a:lnTo>
                  <a:lnTo>
                    <a:pt x="57" y="392"/>
                  </a:lnTo>
                  <a:lnTo>
                    <a:pt x="52" y="390"/>
                  </a:lnTo>
                  <a:lnTo>
                    <a:pt x="51" y="389"/>
                  </a:lnTo>
                  <a:lnTo>
                    <a:pt x="50" y="388"/>
                  </a:lnTo>
                  <a:lnTo>
                    <a:pt x="49" y="387"/>
                  </a:lnTo>
                  <a:lnTo>
                    <a:pt x="47" y="386"/>
                  </a:lnTo>
                  <a:lnTo>
                    <a:pt x="47" y="385"/>
                  </a:lnTo>
                  <a:lnTo>
                    <a:pt x="47" y="385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4"/>
                  </a:lnTo>
                  <a:lnTo>
                    <a:pt x="46" y="383"/>
                  </a:lnTo>
                  <a:lnTo>
                    <a:pt x="46" y="383"/>
                  </a:lnTo>
                  <a:lnTo>
                    <a:pt x="46" y="382"/>
                  </a:lnTo>
                  <a:lnTo>
                    <a:pt x="47" y="382"/>
                  </a:lnTo>
                  <a:lnTo>
                    <a:pt x="47" y="381"/>
                  </a:lnTo>
                  <a:lnTo>
                    <a:pt x="48" y="381"/>
                  </a:lnTo>
                  <a:lnTo>
                    <a:pt x="49" y="380"/>
                  </a:lnTo>
                  <a:lnTo>
                    <a:pt x="52" y="379"/>
                  </a:lnTo>
                  <a:lnTo>
                    <a:pt x="52" y="379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8"/>
                  </a:lnTo>
                  <a:lnTo>
                    <a:pt x="52" y="377"/>
                  </a:lnTo>
                  <a:lnTo>
                    <a:pt x="51" y="377"/>
                  </a:lnTo>
                  <a:lnTo>
                    <a:pt x="50" y="376"/>
                  </a:lnTo>
                  <a:lnTo>
                    <a:pt x="48" y="375"/>
                  </a:lnTo>
                  <a:lnTo>
                    <a:pt x="47" y="375"/>
                  </a:lnTo>
                  <a:lnTo>
                    <a:pt x="46" y="375"/>
                  </a:lnTo>
                  <a:lnTo>
                    <a:pt x="45" y="374"/>
                  </a:lnTo>
                  <a:lnTo>
                    <a:pt x="44" y="374"/>
                  </a:lnTo>
                  <a:lnTo>
                    <a:pt x="42" y="374"/>
                  </a:lnTo>
                  <a:lnTo>
                    <a:pt x="38" y="375"/>
                  </a:lnTo>
                  <a:lnTo>
                    <a:pt x="37" y="375"/>
                  </a:lnTo>
                  <a:lnTo>
                    <a:pt x="36" y="375"/>
                  </a:lnTo>
                  <a:lnTo>
                    <a:pt x="34" y="375"/>
                  </a:lnTo>
                  <a:lnTo>
                    <a:pt x="31" y="374"/>
                  </a:lnTo>
                  <a:lnTo>
                    <a:pt x="28" y="374"/>
                  </a:lnTo>
                  <a:lnTo>
                    <a:pt x="27" y="374"/>
                  </a:lnTo>
                  <a:lnTo>
                    <a:pt x="25" y="374"/>
                  </a:lnTo>
                  <a:lnTo>
                    <a:pt x="22" y="374"/>
                  </a:lnTo>
                  <a:lnTo>
                    <a:pt x="21" y="374"/>
                  </a:lnTo>
                  <a:lnTo>
                    <a:pt x="20" y="374"/>
                  </a:lnTo>
                  <a:lnTo>
                    <a:pt x="18" y="375"/>
                  </a:lnTo>
                  <a:lnTo>
                    <a:pt x="15" y="376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1" y="377"/>
                  </a:lnTo>
                  <a:lnTo>
                    <a:pt x="10" y="378"/>
                  </a:lnTo>
                  <a:lnTo>
                    <a:pt x="9" y="377"/>
                  </a:lnTo>
                  <a:lnTo>
                    <a:pt x="8" y="377"/>
                  </a:lnTo>
                  <a:lnTo>
                    <a:pt x="4" y="376"/>
                  </a:lnTo>
                  <a:lnTo>
                    <a:pt x="3" y="376"/>
                  </a:lnTo>
                  <a:lnTo>
                    <a:pt x="2" y="376"/>
                  </a:lnTo>
                  <a:lnTo>
                    <a:pt x="2" y="375"/>
                  </a:lnTo>
                  <a:lnTo>
                    <a:pt x="1" y="375"/>
                  </a:lnTo>
                  <a:lnTo>
                    <a:pt x="1" y="375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2" y="368"/>
                  </a:lnTo>
                  <a:lnTo>
                    <a:pt x="3" y="364"/>
                  </a:lnTo>
                  <a:lnTo>
                    <a:pt x="4" y="363"/>
                  </a:lnTo>
                  <a:lnTo>
                    <a:pt x="6" y="361"/>
                  </a:lnTo>
                  <a:lnTo>
                    <a:pt x="8" y="358"/>
                  </a:lnTo>
                  <a:lnTo>
                    <a:pt x="8" y="357"/>
                  </a:lnTo>
                  <a:lnTo>
                    <a:pt x="9" y="356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4"/>
                  </a:lnTo>
                  <a:lnTo>
                    <a:pt x="9" y="352"/>
                  </a:lnTo>
                  <a:lnTo>
                    <a:pt x="9" y="351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7"/>
                  </a:lnTo>
                  <a:lnTo>
                    <a:pt x="6" y="345"/>
                  </a:lnTo>
                  <a:lnTo>
                    <a:pt x="5" y="344"/>
                  </a:lnTo>
                  <a:lnTo>
                    <a:pt x="3" y="342"/>
                  </a:lnTo>
                  <a:lnTo>
                    <a:pt x="3" y="341"/>
                  </a:lnTo>
                  <a:lnTo>
                    <a:pt x="3" y="340"/>
                  </a:lnTo>
                  <a:lnTo>
                    <a:pt x="2" y="340"/>
                  </a:lnTo>
                  <a:lnTo>
                    <a:pt x="3" y="339"/>
                  </a:lnTo>
                  <a:lnTo>
                    <a:pt x="3" y="338"/>
                  </a:lnTo>
                  <a:lnTo>
                    <a:pt x="4" y="337"/>
                  </a:lnTo>
                  <a:lnTo>
                    <a:pt x="4" y="336"/>
                  </a:lnTo>
                  <a:lnTo>
                    <a:pt x="6" y="335"/>
                  </a:lnTo>
                  <a:lnTo>
                    <a:pt x="8" y="333"/>
                  </a:lnTo>
                  <a:lnTo>
                    <a:pt x="9" y="332"/>
                  </a:lnTo>
                  <a:lnTo>
                    <a:pt x="11" y="331"/>
                  </a:lnTo>
                  <a:lnTo>
                    <a:pt x="12" y="330"/>
                  </a:lnTo>
                  <a:lnTo>
                    <a:pt x="13" y="330"/>
                  </a:lnTo>
                  <a:lnTo>
                    <a:pt x="14" y="330"/>
                  </a:lnTo>
                  <a:lnTo>
                    <a:pt x="15" y="329"/>
                  </a:lnTo>
                  <a:lnTo>
                    <a:pt x="17" y="329"/>
                  </a:lnTo>
                  <a:lnTo>
                    <a:pt x="20" y="329"/>
                  </a:lnTo>
                  <a:lnTo>
                    <a:pt x="21" y="329"/>
                  </a:lnTo>
                  <a:lnTo>
                    <a:pt x="22" y="328"/>
                  </a:lnTo>
                  <a:lnTo>
                    <a:pt x="23" y="328"/>
                  </a:lnTo>
                  <a:lnTo>
                    <a:pt x="24" y="328"/>
                  </a:lnTo>
                  <a:lnTo>
                    <a:pt x="24" y="327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7" y="324"/>
                  </a:lnTo>
                  <a:lnTo>
                    <a:pt x="28" y="323"/>
                  </a:lnTo>
                  <a:lnTo>
                    <a:pt x="28" y="322"/>
                  </a:lnTo>
                  <a:lnTo>
                    <a:pt x="30" y="318"/>
                  </a:lnTo>
                  <a:lnTo>
                    <a:pt x="30" y="317"/>
                  </a:lnTo>
                  <a:lnTo>
                    <a:pt x="31" y="317"/>
                  </a:lnTo>
                  <a:lnTo>
                    <a:pt x="31" y="316"/>
                  </a:lnTo>
                  <a:lnTo>
                    <a:pt x="32" y="316"/>
                  </a:lnTo>
                  <a:lnTo>
                    <a:pt x="34" y="315"/>
                  </a:lnTo>
                  <a:lnTo>
                    <a:pt x="35" y="314"/>
                  </a:lnTo>
                  <a:lnTo>
                    <a:pt x="35" y="314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2"/>
                  </a:lnTo>
                  <a:lnTo>
                    <a:pt x="37" y="310"/>
                  </a:lnTo>
                  <a:lnTo>
                    <a:pt x="37" y="309"/>
                  </a:lnTo>
                  <a:lnTo>
                    <a:pt x="37" y="307"/>
                  </a:lnTo>
                  <a:lnTo>
                    <a:pt x="37" y="306"/>
                  </a:lnTo>
                  <a:lnTo>
                    <a:pt x="37" y="305"/>
                  </a:lnTo>
                  <a:lnTo>
                    <a:pt x="38" y="303"/>
                  </a:lnTo>
                  <a:lnTo>
                    <a:pt x="38" y="302"/>
                  </a:lnTo>
                  <a:lnTo>
                    <a:pt x="38" y="300"/>
                  </a:lnTo>
                  <a:lnTo>
                    <a:pt x="39" y="297"/>
                  </a:lnTo>
                  <a:lnTo>
                    <a:pt x="39" y="296"/>
                  </a:lnTo>
                  <a:lnTo>
                    <a:pt x="39" y="294"/>
                  </a:lnTo>
                  <a:lnTo>
                    <a:pt x="40" y="293"/>
                  </a:lnTo>
                  <a:lnTo>
                    <a:pt x="40" y="293"/>
                  </a:lnTo>
                  <a:lnTo>
                    <a:pt x="41" y="292"/>
                  </a:lnTo>
                  <a:lnTo>
                    <a:pt x="42" y="291"/>
                  </a:lnTo>
                  <a:lnTo>
                    <a:pt x="45" y="289"/>
                  </a:lnTo>
                  <a:lnTo>
                    <a:pt x="47" y="287"/>
                  </a:lnTo>
                  <a:lnTo>
                    <a:pt x="48" y="286"/>
                  </a:lnTo>
                  <a:lnTo>
                    <a:pt x="51" y="284"/>
                  </a:lnTo>
                  <a:lnTo>
                    <a:pt x="52" y="283"/>
                  </a:lnTo>
                  <a:lnTo>
                    <a:pt x="54" y="281"/>
                  </a:lnTo>
                  <a:lnTo>
                    <a:pt x="57" y="279"/>
                  </a:lnTo>
                  <a:lnTo>
                    <a:pt x="58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3" y="276"/>
                  </a:lnTo>
                  <a:lnTo>
                    <a:pt x="65" y="276"/>
                  </a:lnTo>
                  <a:lnTo>
                    <a:pt x="66" y="276"/>
                  </a:lnTo>
                  <a:lnTo>
                    <a:pt x="68" y="276"/>
                  </a:lnTo>
                  <a:lnTo>
                    <a:pt x="71" y="276"/>
                  </a:lnTo>
                  <a:lnTo>
                    <a:pt x="73" y="276"/>
                  </a:lnTo>
                  <a:lnTo>
                    <a:pt x="75" y="276"/>
                  </a:lnTo>
                  <a:lnTo>
                    <a:pt x="77" y="276"/>
                  </a:lnTo>
                  <a:lnTo>
                    <a:pt x="79" y="275"/>
                  </a:lnTo>
                  <a:lnTo>
                    <a:pt x="81" y="275"/>
                  </a:lnTo>
                  <a:lnTo>
                    <a:pt x="84" y="274"/>
                  </a:lnTo>
                  <a:lnTo>
                    <a:pt x="86" y="273"/>
                  </a:lnTo>
                  <a:lnTo>
                    <a:pt x="87" y="272"/>
                  </a:lnTo>
                  <a:lnTo>
                    <a:pt x="88" y="271"/>
                  </a:lnTo>
                  <a:lnTo>
                    <a:pt x="90" y="270"/>
                  </a:lnTo>
                  <a:lnTo>
                    <a:pt x="91" y="269"/>
                  </a:lnTo>
                  <a:lnTo>
                    <a:pt x="93" y="267"/>
                  </a:lnTo>
                  <a:lnTo>
                    <a:pt x="94" y="265"/>
                  </a:lnTo>
                  <a:lnTo>
                    <a:pt x="95" y="264"/>
                  </a:lnTo>
                  <a:lnTo>
                    <a:pt x="96" y="264"/>
                  </a:lnTo>
                  <a:lnTo>
                    <a:pt x="99" y="261"/>
                  </a:lnTo>
                  <a:lnTo>
                    <a:pt x="102" y="258"/>
                  </a:lnTo>
                  <a:lnTo>
                    <a:pt x="108" y="253"/>
                  </a:lnTo>
                  <a:lnTo>
                    <a:pt x="110" y="252"/>
                  </a:lnTo>
                  <a:lnTo>
                    <a:pt x="111" y="251"/>
                  </a:lnTo>
                  <a:lnTo>
                    <a:pt x="112" y="250"/>
                  </a:lnTo>
                  <a:lnTo>
                    <a:pt x="113" y="250"/>
                  </a:lnTo>
                  <a:lnTo>
                    <a:pt x="113" y="250"/>
                  </a:lnTo>
                  <a:lnTo>
                    <a:pt x="114" y="250"/>
                  </a:lnTo>
                  <a:lnTo>
                    <a:pt x="114" y="250"/>
                  </a:lnTo>
                  <a:lnTo>
                    <a:pt x="115" y="250"/>
                  </a:lnTo>
                  <a:lnTo>
                    <a:pt x="115" y="250"/>
                  </a:lnTo>
                  <a:lnTo>
                    <a:pt x="117" y="251"/>
                  </a:lnTo>
                  <a:lnTo>
                    <a:pt x="118" y="252"/>
                  </a:lnTo>
                  <a:lnTo>
                    <a:pt x="119" y="252"/>
                  </a:lnTo>
                  <a:lnTo>
                    <a:pt x="120" y="253"/>
                  </a:lnTo>
                  <a:lnTo>
                    <a:pt x="122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7" y="254"/>
                  </a:lnTo>
                  <a:lnTo>
                    <a:pt x="129" y="254"/>
                  </a:lnTo>
                  <a:lnTo>
                    <a:pt x="131" y="254"/>
                  </a:lnTo>
                  <a:lnTo>
                    <a:pt x="138" y="254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3" y="253"/>
                  </a:lnTo>
                  <a:lnTo>
                    <a:pt x="145" y="253"/>
                  </a:lnTo>
                  <a:lnTo>
                    <a:pt x="146" y="252"/>
                  </a:lnTo>
                  <a:lnTo>
                    <a:pt x="148" y="252"/>
                  </a:lnTo>
                  <a:lnTo>
                    <a:pt x="149" y="251"/>
                  </a:lnTo>
                  <a:lnTo>
                    <a:pt x="152" y="249"/>
                  </a:lnTo>
                  <a:lnTo>
                    <a:pt x="153" y="248"/>
                  </a:lnTo>
                  <a:lnTo>
                    <a:pt x="154" y="247"/>
                  </a:lnTo>
                  <a:lnTo>
                    <a:pt x="156" y="247"/>
                  </a:lnTo>
                  <a:lnTo>
                    <a:pt x="156" y="247"/>
                  </a:lnTo>
                  <a:lnTo>
                    <a:pt x="157" y="246"/>
                  </a:lnTo>
                  <a:lnTo>
                    <a:pt x="158" y="246"/>
                  </a:lnTo>
                  <a:lnTo>
                    <a:pt x="160" y="244"/>
                  </a:lnTo>
                  <a:lnTo>
                    <a:pt x="161" y="243"/>
                  </a:lnTo>
                  <a:lnTo>
                    <a:pt x="163" y="242"/>
                  </a:lnTo>
                  <a:lnTo>
                    <a:pt x="167" y="237"/>
                  </a:lnTo>
                  <a:lnTo>
                    <a:pt x="169" y="236"/>
                  </a:lnTo>
                  <a:lnTo>
                    <a:pt x="170" y="235"/>
                  </a:lnTo>
                  <a:lnTo>
                    <a:pt x="171" y="234"/>
                  </a:lnTo>
                  <a:lnTo>
                    <a:pt x="173" y="233"/>
                  </a:lnTo>
                  <a:lnTo>
                    <a:pt x="174" y="232"/>
                  </a:lnTo>
                  <a:lnTo>
                    <a:pt x="175" y="232"/>
                  </a:lnTo>
                  <a:lnTo>
                    <a:pt x="176" y="232"/>
                  </a:lnTo>
                  <a:lnTo>
                    <a:pt x="177" y="232"/>
                  </a:lnTo>
                  <a:lnTo>
                    <a:pt x="179" y="233"/>
                  </a:lnTo>
                  <a:lnTo>
                    <a:pt x="180" y="234"/>
                  </a:lnTo>
                  <a:lnTo>
                    <a:pt x="181" y="234"/>
                  </a:lnTo>
                  <a:lnTo>
                    <a:pt x="182" y="235"/>
                  </a:lnTo>
                  <a:lnTo>
                    <a:pt x="185" y="238"/>
                  </a:lnTo>
                  <a:lnTo>
                    <a:pt x="186" y="239"/>
                  </a:lnTo>
                  <a:lnTo>
                    <a:pt x="187" y="240"/>
                  </a:lnTo>
                  <a:lnTo>
                    <a:pt x="188" y="240"/>
                  </a:lnTo>
                  <a:lnTo>
                    <a:pt x="188" y="240"/>
                  </a:lnTo>
                  <a:lnTo>
                    <a:pt x="189" y="240"/>
                  </a:lnTo>
                  <a:lnTo>
                    <a:pt x="190" y="241"/>
                  </a:lnTo>
                  <a:lnTo>
                    <a:pt x="190" y="241"/>
                  </a:lnTo>
                  <a:lnTo>
                    <a:pt x="192" y="240"/>
                  </a:lnTo>
                  <a:lnTo>
                    <a:pt x="192" y="240"/>
                  </a:lnTo>
                  <a:lnTo>
                    <a:pt x="193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6" y="238"/>
                  </a:lnTo>
                  <a:lnTo>
                    <a:pt x="197" y="236"/>
                  </a:lnTo>
                  <a:lnTo>
                    <a:pt x="200" y="233"/>
                  </a:lnTo>
                  <a:lnTo>
                    <a:pt x="202" y="230"/>
                  </a:lnTo>
                  <a:lnTo>
                    <a:pt x="203" y="230"/>
                  </a:lnTo>
                  <a:lnTo>
                    <a:pt x="204" y="229"/>
                  </a:lnTo>
                  <a:lnTo>
                    <a:pt x="206" y="227"/>
                  </a:lnTo>
                  <a:lnTo>
                    <a:pt x="207" y="227"/>
                  </a:lnTo>
                  <a:lnTo>
                    <a:pt x="208" y="226"/>
                  </a:lnTo>
                  <a:lnTo>
                    <a:pt x="209" y="225"/>
                  </a:lnTo>
                  <a:lnTo>
                    <a:pt x="211" y="225"/>
                  </a:lnTo>
                  <a:lnTo>
                    <a:pt x="213" y="224"/>
                  </a:lnTo>
                  <a:lnTo>
                    <a:pt x="214" y="224"/>
                  </a:lnTo>
                  <a:lnTo>
                    <a:pt x="219" y="222"/>
                  </a:lnTo>
                  <a:lnTo>
                    <a:pt x="220" y="222"/>
                  </a:lnTo>
                  <a:lnTo>
                    <a:pt x="221" y="221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7" y="218"/>
                  </a:lnTo>
                  <a:lnTo>
                    <a:pt x="228" y="218"/>
                  </a:lnTo>
                  <a:lnTo>
                    <a:pt x="229" y="216"/>
                  </a:lnTo>
                  <a:lnTo>
                    <a:pt x="231" y="214"/>
                  </a:lnTo>
                  <a:lnTo>
                    <a:pt x="232" y="213"/>
                  </a:lnTo>
                  <a:lnTo>
                    <a:pt x="233" y="212"/>
                  </a:lnTo>
                  <a:lnTo>
                    <a:pt x="234" y="211"/>
                  </a:lnTo>
                  <a:lnTo>
                    <a:pt x="235" y="209"/>
                  </a:lnTo>
                  <a:lnTo>
                    <a:pt x="235" y="208"/>
                  </a:lnTo>
                  <a:lnTo>
                    <a:pt x="236" y="206"/>
                  </a:lnTo>
                  <a:lnTo>
                    <a:pt x="236" y="206"/>
                  </a:lnTo>
                  <a:lnTo>
                    <a:pt x="236" y="205"/>
                  </a:lnTo>
                  <a:lnTo>
                    <a:pt x="237" y="204"/>
                  </a:lnTo>
                  <a:lnTo>
                    <a:pt x="238" y="204"/>
                  </a:lnTo>
                  <a:lnTo>
                    <a:pt x="239" y="204"/>
                  </a:lnTo>
                  <a:lnTo>
                    <a:pt x="241" y="204"/>
                  </a:lnTo>
                  <a:lnTo>
                    <a:pt x="243" y="204"/>
                  </a:lnTo>
                  <a:lnTo>
                    <a:pt x="245" y="203"/>
                  </a:lnTo>
                  <a:lnTo>
                    <a:pt x="246" y="203"/>
                  </a:lnTo>
                  <a:lnTo>
                    <a:pt x="247" y="203"/>
                  </a:lnTo>
                  <a:lnTo>
                    <a:pt x="247" y="202"/>
                  </a:lnTo>
                  <a:lnTo>
                    <a:pt x="248" y="202"/>
                  </a:lnTo>
                  <a:lnTo>
                    <a:pt x="248" y="201"/>
                  </a:lnTo>
                  <a:lnTo>
                    <a:pt x="249" y="201"/>
                  </a:lnTo>
                  <a:lnTo>
                    <a:pt x="249" y="200"/>
                  </a:lnTo>
                  <a:lnTo>
                    <a:pt x="249" y="199"/>
                  </a:lnTo>
                  <a:lnTo>
                    <a:pt x="249" y="197"/>
                  </a:lnTo>
                  <a:lnTo>
                    <a:pt x="249" y="195"/>
                  </a:lnTo>
                  <a:lnTo>
                    <a:pt x="249" y="194"/>
                  </a:lnTo>
                  <a:lnTo>
                    <a:pt x="249" y="191"/>
                  </a:lnTo>
                  <a:lnTo>
                    <a:pt x="249" y="189"/>
                  </a:lnTo>
                  <a:lnTo>
                    <a:pt x="249" y="188"/>
                  </a:lnTo>
                  <a:lnTo>
                    <a:pt x="249" y="187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5"/>
                  </a:lnTo>
                  <a:lnTo>
                    <a:pt x="251" y="183"/>
                  </a:lnTo>
                  <a:lnTo>
                    <a:pt x="252" y="182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80"/>
                  </a:lnTo>
                  <a:lnTo>
                    <a:pt x="256" y="179"/>
                  </a:lnTo>
                  <a:lnTo>
                    <a:pt x="258" y="178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1" y="177"/>
                  </a:lnTo>
                  <a:lnTo>
                    <a:pt x="262" y="177"/>
                  </a:lnTo>
                  <a:lnTo>
                    <a:pt x="264" y="177"/>
                  </a:lnTo>
                  <a:lnTo>
                    <a:pt x="271" y="178"/>
                  </a:lnTo>
                  <a:lnTo>
                    <a:pt x="273" y="178"/>
                  </a:lnTo>
                  <a:lnTo>
                    <a:pt x="276" y="179"/>
                  </a:lnTo>
                  <a:lnTo>
                    <a:pt x="281" y="180"/>
                  </a:lnTo>
                  <a:lnTo>
                    <a:pt x="287" y="182"/>
                  </a:lnTo>
                  <a:lnTo>
                    <a:pt x="291" y="183"/>
                  </a:lnTo>
                  <a:lnTo>
                    <a:pt x="293" y="183"/>
                  </a:lnTo>
                  <a:lnTo>
                    <a:pt x="296" y="184"/>
                  </a:lnTo>
                  <a:lnTo>
                    <a:pt x="305" y="185"/>
                  </a:lnTo>
                  <a:lnTo>
                    <a:pt x="308" y="185"/>
                  </a:lnTo>
                  <a:lnTo>
                    <a:pt x="312" y="185"/>
                  </a:lnTo>
                  <a:lnTo>
                    <a:pt x="315" y="185"/>
                  </a:lnTo>
                  <a:lnTo>
                    <a:pt x="318" y="185"/>
                  </a:lnTo>
                  <a:lnTo>
                    <a:pt x="321" y="185"/>
                  </a:lnTo>
                  <a:lnTo>
                    <a:pt x="324" y="184"/>
                  </a:lnTo>
                  <a:lnTo>
                    <a:pt x="327" y="183"/>
                  </a:lnTo>
                  <a:lnTo>
                    <a:pt x="329" y="183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1"/>
                  </a:lnTo>
                  <a:lnTo>
                    <a:pt x="336" y="181"/>
                  </a:lnTo>
                  <a:lnTo>
                    <a:pt x="340" y="182"/>
                  </a:lnTo>
                  <a:lnTo>
                    <a:pt x="342" y="183"/>
                  </a:lnTo>
                  <a:lnTo>
                    <a:pt x="347" y="183"/>
                  </a:lnTo>
                  <a:lnTo>
                    <a:pt x="352" y="184"/>
                  </a:lnTo>
                  <a:lnTo>
                    <a:pt x="354" y="185"/>
                  </a:lnTo>
                  <a:lnTo>
                    <a:pt x="356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59" y="185"/>
                  </a:lnTo>
                  <a:lnTo>
                    <a:pt x="360" y="184"/>
                  </a:lnTo>
                  <a:lnTo>
                    <a:pt x="360" y="184"/>
                  </a:lnTo>
                  <a:lnTo>
                    <a:pt x="362" y="183"/>
                  </a:lnTo>
                  <a:lnTo>
                    <a:pt x="363" y="182"/>
                  </a:lnTo>
                  <a:lnTo>
                    <a:pt x="364" y="181"/>
                  </a:lnTo>
                  <a:lnTo>
                    <a:pt x="367" y="178"/>
                  </a:lnTo>
                  <a:lnTo>
                    <a:pt x="368" y="177"/>
                  </a:lnTo>
                  <a:lnTo>
                    <a:pt x="369" y="176"/>
                  </a:lnTo>
                  <a:lnTo>
                    <a:pt x="370" y="176"/>
                  </a:lnTo>
                  <a:lnTo>
                    <a:pt x="371" y="175"/>
                  </a:lnTo>
                  <a:lnTo>
                    <a:pt x="372" y="175"/>
                  </a:lnTo>
                  <a:lnTo>
                    <a:pt x="374" y="175"/>
                  </a:lnTo>
                  <a:lnTo>
                    <a:pt x="383" y="173"/>
                  </a:lnTo>
                  <a:lnTo>
                    <a:pt x="386" y="173"/>
                  </a:lnTo>
                  <a:lnTo>
                    <a:pt x="392" y="172"/>
                  </a:lnTo>
                  <a:lnTo>
                    <a:pt x="394" y="172"/>
                  </a:lnTo>
                  <a:lnTo>
                    <a:pt x="395" y="172"/>
                  </a:lnTo>
                  <a:lnTo>
                    <a:pt x="397" y="173"/>
                  </a:lnTo>
                  <a:lnTo>
                    <a:pt x="401" y="173"/>
                  </a:lnTo>
                  <a:lnTo>
                    <a:pt x="402" y="174"/>
                  </a:lnTo>
                  <a:lnTo>
                    <a:pt x="403" y="174"/>
                  </a:lnTo>
                  <a:lnTo>
                    <a:pt x="404" y="173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2"/>
                  </a:lnTo>
                  <a:lnTo>
                    <a:pt x="407" y="172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9" y="169"/>
                  </a:lnTo>
                  <a:lnTo>
                    <a:pt x="410" y="168"/>
                  </a:lnTo>
                  <a:lnTo>
                    <a:pt x="410" y="167"/>
                  </a:lnTo>
                  <a:lnTo>
                    <a:pt x="410" y="166"/>
                  </a:lnTo>
                  <a:lnTo>
                    <a:pt x="411" y="160"/>
                  </a:lnTo>
                  <a:lnTo>
                    <a:pt x="412" y="156"/>
                  </a:lnTo>
                  <a:lnTo>
                    <a:pt x="412" y="155"/>
                  </a:lnTo>
                  <a:lnTo>
                    <a:pt x="412" y="153"/>
                  </a:lnTo>
                  <a:lnTo>
                    <a:pt x="412" y="152"/>
                  </a:lnTo>
                  <a:lnTo>
                    <a:pt x="412" y="150"/>
                  </a:lnTo>
                  <a:lnTo>
                    <a:pt x="412" y="148"/>
                  </a:lnTo>
                  <a:lnTo>
                    <a:pt x="412" y="147"/>
                  </a:lnTo>
                  <a:lnTo>
                    <a:pt x="412" y="145"/>
                  </a:lnTo>
                  <a:lnTo>
                    <a:pt x="411" y="141"/>
                  </a:lnTo>
                  <a:lnTo>
                    <a:pt x="410" y="140"/>
                  </a:lnTo>
                  <a:lnTo>
                    <a:pt x="410" y="139"/>
                  </a:lnTo>
                  <a:lnTo>
                    <a:pt x="410" y="137"/>
                  </a:lnTo>
                  <a:lnTo>
                    <a:pt x="410" y="135"/>
                  </a:lnTo>
                  <a:lnTo>
                    <a:pt x="410" y="134"/>
                  </a:lnTo>
                  <a:lnTo>
                    <a:pt x="410" y="133"/>
                  </a:lnTo>
                  <a:lnTo>
                    <a:pt x="410" y="130"/>
                  </a:lnTo>
                  <a:lnTo>
                    <a:pt x="410" y="126"/>
                  </a:lnTo>
                  <a:lnTo>
                    <a:pt x="410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1" y="124"/>
                  </a:lnTo>
                  <a:lnTo>
                    <a:pt x="412" y="123"/>
                  </a:lnTo>
                  <a:lnTo>
                    <a:pt x="412" y="123"/>
                  </a:lnTo>
                  <a:lnTo>
                    <a:pt x="413" y="123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4" y="126"/>
                  </a:lnTo>
                  <a:lnTo>
                    <a:pt x="426" y="126"/>
                  </a:lnTo>
                  <a:lnTo>
                    <a:pt x="427" y="126"/>
                  </a:lnTo>
                  <a:lnTo>
                    <a:pt x="428" y="126"/>
                  </a:lnTo>
                  <a:lnTo>
                    <a:pt x="429" y="126"/>
                  </a:lnTo>
                  <a:lnTo>
                    <a:pt x="429" y="126"/>
                  </a:lnTo>
                  <a:lnTo>
                    <a:pt x="429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4"/>
                  </a:lnTo>
                  <a:lnTo>
                    <a:pt x="430" y="122"/>
                  </a:lnTo>
                  <a:lnTo>
                    <a:pt x="430" y="122"/>
                  </a:lnTo>
                  <a:lnTo>
                    <a:pt x="432" y="118"/>
                  </a:lnTo>
                  <a:lnTo>
                    <a:pt x="434" y="114"/>
                  </a:lnTo>
                  <a:lnTo>
                    <a:pt x="435" y="113"/>
                  </a:lnTo>
                  <a:lnTo>
                    <a:pt x="435" y="113"/>
                  </a:lnTo>
                  <a:lnTo>
                    <a:pt x="436" y="112"/>
                  </a:lnTo>
                  <a:lnTo>
                    <a:pt x="437" y="112"/>
                  </a:lnTo>
                  <a:lnTo>
                    <a:pt x="441" y="111"/>
                  </a:lnTo>
                  <a:lnTo>
                    <a:pt x="445" y="110"/>
                  </a:lnTo>
                  <a:lnTo>
                    <a:pt x="448" y="109"/>
                  </a:lnTo>
                  <a:lnTo>
                    <a:pt x="449" y="108"/>
                  </a:lnTo>
                  <a:lnTo>
                    <a:pt x="450" y="108"/>
                  </a:lnTo>
                  <a:lnTo>
                    <a:pt x="450" y="108"/>
                  </a:lnTo>
                  <a:lnTo>
                    <a:pt x="451" y="107"/>
                  </a:lnTo>
                  <a:lnTo>
                    <a:pt x="451" y="107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2"/>
                  </a:lnTo>
                  <a:lnTo>
                    <a:pt x="453" y="101"/>
                  </a:lnTo>
                  <a:lnTo>
                    <a:pt x="453" y="100"/>
                  </a:lnTo>
                  <a:lnTo>
                    <a:pt x="452" y="96"/>
                  </a:lnTo>
                  <a:lnTo>
                    <a:pt x="452" y="94"/>
                  </a:lnTo>
                  <a:lnTo>
                    <a:pt x="452" y="91"/>
                  </a:lnTo>
                  <a:lnTo>
                    <a:pt x="451" y="87"/>
                  </a:lnTo>
                  <a:lnTo>
                    <a:pt x="450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2"/>
                  </a:lnTo>
                  <a:lnTo>
                    <a:pt x="451" y="81"/>
                  </a:lnTo>
                  <a:lnTo>
                    <a:pt x="451" y="80"/>
                  </a:lnTo>
                  <a:lnTo>
                    <a:pt x="451" y="79"/>
                  </a:lnTo>
                  <a:lnTo>
                    <a:pt x="452" y="78"/>
                  </a:lnTo>
                  <a:lnTo>
                    <a:pt x="453" y="77"/>
                  </a:lnTo>
                  <a:lnTo>
                    <a:pt x="454" y="76"/>
                  </a:lnTo>
                  <a:lnTo>
                    <a:pt x="455" y="75"/>
                  </a:lnTo>
                  <a:lnTo>
                    <a:pt x="455" y="75"/>
                  </a:lnTo>
                  <a:lnTo>
                    <a:pt x="456" y="74"/>
                  </a:lnTo>
                  <a:lnTo>
                    <a:pt x="457" y="74"/>
                  </a:lnTo>
                  <a:lnTo>
                    <a:pt x="457" y="74"/>
                  </a:lnTo>
                  <a:lnTo>
                    <a:pt x="458" y="73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59" y="74"/>
                  </a:lnTo>
                  <a:lnTo>
                    <a:pt x="460" y="75"/>
                  </a:lnTo>
                  <a:lnTo>
                    <a:pt x="460" y="75"/>
                  </a:lnTo>
                  <a:lnTo>
                    <a:pt x="461" y="76"/>
                  </a:lnTo>
                  <a:lnTo>
                    <a:pt x="462" y="76"/>
                  </a:lnTo>
                  <a:lnTo>
                    <a:pt x="462" y="77"/>
                  </a:lnTo>
                  <a:lnTo>
                    <a:pt x="463" y="77"/>
                  </a:lnTo>
                  <a:lnTo>
                    <a:pt x="464" y="77"/>
                  </a:lnTo>
                  <a:lnTo>
                    <a:pt x="464" y="77"/>
                  </a:lnTo>
                  <a:lnTo>
                    <a:pt x="465" y="76"/>
                  </a:lnTo>
                  <a:lnTo>
                    <a:pt x="466" y="76"/>
                  </a:lnTo>
                  <a:lnTo>
                    <a:pt x="469" y="75"/>
                  </a:lnTo>
                  <a:lnTo>
                    <a:pt x="470" y="74"/>
                  </a:lnTo>
                  <a:lnTo>
                    <a:pt x="471" y="74"/>
                  </a:lnTo>
                  <a:lnTo>
                    <a:pt x="472" y="73"/>
                  </a:lnTo>
                  <a:lnTo>
                    <a:pt x="473" y="73"/>
                  </a:lnTo>
                  <a:lnTo>
                    <a:pt x="475" y="74"/>
                  </a:lnTo>
                  <a:lnTo>
                    <a:pt x="476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6"/>
                  </a:lnTo>
                  <a:lnTo>
                    <a:pt x="485" y="76"/>
                  </a:lnTo>
                  <a:lnTo>
                    <a:pt x="486" y="76"/>
                  </a:lnTo>
                  <a:lnTo>
                    <a:pt x="488" y="75"/>
                  </a:lnTo>
                  <a:lnTo>
                    <a:pt x="489" y="74"/>
                  </a:lnTo>
                  <a:lnTo>
                    <a:pt x="491" y="74"/>
                  </a:lnTo>
                  <a:lnTo>
                    <a:pt x="492" y="73"/>
                  </a:lnTo>
                  <a:lnTo>
                    <a:pt x="493" y="73"/>
                  </a:lnTo>
                  <a:lnTo>
                    <a:pt x="494" y="73"/>
                  </a:lnTo>
                  <a:lnTo>
                    <a:pt x="494" y="73"/>
                  </a:lnTo>
                  <a:lnTo>
                    <a:pt x="495" y="73"/>
                  </a:lnTo>
                  <a:lnTo>
                    <a:pt x="496" y="74"/>
                  </a:lnTo>
                  <a:lnTo>
                    <a:pt x="496" y="74"/>
                  </a:lnTo>
                  <a:lnTo>
                    <a:pt x="497" y="75"/>
                  </a:lnTo>
                  <a:lnTo>
                    <a:pt x="497" y="76"/>
                  </a:lnTo>
                  <a:lnTo>
                    <a:pt x="498" y="77"/>
                  </a:lnTo>
                  <a:lnTo>
                    <a:pt x="498" y="78"/>
                  </a:lnTo>
                  <a:lnTo>
                    <a:pt x="499" y="82"/>
                  </a:lnTo>
                  <a:lnTo>
                    <a:pt x="499" y="84"/>
                  </a:lnTo>
                  <a:lnTo>
                    <a:pt x="500" y="86"/>
                  </a:lnTo>
                  <a:lnTo>
                    <a:pt x="500" y="87"/>
                  </a:lnTo>
                  <a:lnTo>
                    <a:pt x="501" y="88"/>
                  </a:lnTo>
                  <a:lnTo>
                    <a:pt x="501" y="89"/>
                  </a:lnTo>
                  <a:lnTo>
                    <a:pt x="502" y="90"/>
                  </a:lnTo>
                  <a:lnTo>
                    <a:pt x="502" y="91"/>
                  </a:lnTo>
                  <a:lnTo>
                    <a:pt x="503" y="91"/>
                  </a:lnTo>
                  <a:lnTo>
                    <a:pt x="504" y="91"/>
                  </a:lnTo>
                  <a:lnTo>
                    <a:pt x="505" y="92"/>
                  </a:lnTo>
                  <a:lnTo>
                    <a:pt x="506" y="92"/>
                  </a:lnTo>
                  <a:lnTo>
                    <a:pt x="507" y="93"/>
                  </a:lnTo>
                  <a:lnTo>
                    <a:pt x="508" y="93"/>
                  </a:lnTo>
                  <a:lnTo>
                    <a:pt x="509" y="93"/>
                  </a:lnTo>
                  <a:lnTo>
                    <a:pt x="510" y="93"/>
                  </a:lnTo>
                  <a:lnTo>
                    <a:pt x="510" y="93"/>
                  </a:lnTo>
                  <a:lnTo>
                    <a:pt x="511" y="93"/>
                  </a:lnTo>
                  <a:lnTo>
                    <a:pt x="512" y="92"/>
                  </a:lnTo>
                  <a:lnTo>
                    <a:pt x="514" y="92"/>
                  </a:lnTo>
                  <a:lnTo>
                    <a:pt x="515" y="91"/>
                  </a:lnTo>
                  <a:lnTo>
                    <a:pt x="520" y="90"/>
                  </a:lnTo>
                  <a:lnTo>
                    <a:pt x="521" y="89"/>
                  </a:lnTo>
                  <a:lnTo>
                    <a:pt x="523" y="89"/>
                  </a:lnTo>
                  <a:lnTo>
                    <a:pt x="526" y="89"/>
                  </a:lnTo>
                  <a:lnTo>
                    <a:pt x="527" y="89"/>
                  </a:lnTo>
                  <a:lnTo>
                    <a:pt x="530" y="89"/>
                  </a:lnTo>
                  <a:lnTo>
                    <a:pt x="531" y="88"/>
                  </a:lnTo>
                  <a:lnTo>
                    <a:pt x="540" y="88"/>
                  </a:lnTo>
                  <a:lnTo>
                    <a:pt x="542" y="88"/>
                  </a:lnTo>
                  <a:lnTo>
                    <a:pt x="542" y="87"/>
                  </a:lnTo>
                  <a:lnTo>
                    <a:pt x="543" y="87"/>
                  </a:lnTo>
                  <a:lnTo>
                    <a:pt x="544" y="86"/>
                  </a:lnTo>
                  <a:lnTo>
                    <a:pt x="547" y="83"/>
                  </a:lnTo>
                  <a:lnTo>
                    <a:pt x="552" y="80"/>
                  </a:lnTo>
                  <a:lnTo>
                    <a:pt x="554" y="78"/>
                  </a:lnTo>
                  <a:lnTo>
                    <a:pt x="555" y="77"/>
                  </a:lnTo>
                  <a:lnTo>
                    <a:pt x="556" y="76"/>
                  </a:lnTo>
                  <a:lnTo>
                    <a:pt x="557" y="74"/>
                  </a:lnTo>
                  <a:lnTo>
                    <a:pt x="560" y="71"/>
                  </a:lnTo>
                  <a:lnTo>
                    <a:pt x="560" y="70"/>
                  </a:lnTo>
                  <a:lnTo>
                    <a:pt x="561" y="69"/>
                  </a:lnTo>
                  <a:lnTo>
                    <a:pt x="562" y="68"/>
                  </a:lnTo>
                  <a:lnTo>
                    <a:pt x="563" y="68"/>
                  </a:lnTo>
                  <a:lnTo>
                    <a:pt x="566" y="65"/>
                  </a:lnTo>
                  <a:lnTo>
                    <a:pt x="567" y="65"/>
                  </a:lnTo>
                  <a:lnTo>
                    <a:pt x="568" y="64"/>
                  </a:lnTo>
                  <a:lnTo>
                    <a:pt x="568" y="63"/>
                  </a:lnTo>
                  <a:lnTo>
                    <a:pt x="569" y="62"/>
                  </a:lnTo>
                  <a:lnTo>
                    <a:pt x="570" y="61"/>
                  </a:lnTo>
                  <a:lnTo>
                    <a:pt x="570" y="60"/>
                  </a:lnTo>
                  <a:lnTo>
                    <a:pt x="570" y="58"/>
                  </a:lnTo>
                  <a:lnTo>
                    <a:pt x="571" y="56"/>
                  </a:lnTo>
                  <a:lnTo>
                    <a:pt x="571" y="50"/>
                  </a:lnTo>
                  <a:lnTo>
                    <a:pt x="572" y="49"/>
                  </a:lnTo>
                  <a:lnTo>
                    <a:pt x="572" y="48"/>
                  </a:lnTo>
                  <a:lnTo>
                    <a:pt x="573" y="46"/>
                  </a:lnTo>
                  <a:lnTo>
                    <a:pt x="573" y="45"/>
                  </a:lnTo>
                  <a:lnTo>
                    <a:pt x="574" y="45"/>
                  </a:lnTo>
                  <a:lnTo>
                    <a:pt x="575" y="44"/>
                  </a:lnTo>
                  <a:lnTo>
                    <a:pt x="576" y="44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0" y="44"/>
                  </a:lnTo>
                  <a:lnTo>
                    <a:pt x="582" y="44"/>
                  </a:lnTo>
                  <a:lnTo>
                    <a:pt x="585" y="44"/>
                  </a:lnTo>
                  <a:lnTo>
                    <a:pt x="588" y="45"/>
                  </a:lnTo>
                  <a:lnTo>
                    <a:pt x="591" y="46"/>
                  </a:lnTo>
                  <a:lnTo>
                    <a:pt x="596" y="47"/>
                  </a:lnTo>
                  <a:lnTo>
                    <a:pt x="598" y="48"/>
                  </a:lnTo>
                  <a:lnTo>
                    <a:pt x="600" y="48"/>
                  </a:lnTo>
                  <a:lnTo>
                    <a:pt x="600" y="48"/>
                  </a:lnTo>
                  <a:lnTo>
                    <a:pt x="601" y="48"/>
                  </a:lnTo>
                  <a:lnTo>
                    <a:pt x="602" y="48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5" y="47"/>
                  </a:lnTo>
                  <a:lnTo>
                    <a:pt x="606" y="47"/>
                  </a:lnTo>
                  <a:lnTo>
                    <a:pt x="607" y="46"/>
                  </a:lnTo>
                  <a:lnTo>
                    <a:pt x="608" y="45"/>
                  </a:lnTo>
                  <a:lnTo>
                    <a:pt x="609" y="44"/>
                  </a:lnTo>
                  <a:lnTo>
                    <a:pt x="610" y="43"/>
                  </a:lnTo>
                  <a:lnTo>
                    <a:pt x="611" y="43"/>
                  </a:lnTo>
                  <a:lnTo>
                    <a:pt x="611" y="42"/>
                  </a:lnTo>
                  <a:lnTo>
                    <a:pt x="612" y="41"/>
                  </a:lnTo>
                  <a:lnTo>
                    <a:pt x="612" y="40"/>
                  </a:lnTo>
                  <a:lnTo>
                    <a:pt x="613" y="39"/>
                  </a:lnTo>
                  <a:lnTo>
                    <a:pt x="613" y="36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3"/>
                  </a:lnTo>
                  <a:lnTo>
                    <a:pt x="615" y="32"/>
                  </a:lnTo>
                  <a:lnTo>
                    <a:pt x="615" y="32"/>
                  </a:lnTo>
                  <a:lnTo>
                    <a:pt x="616" y="31"/>
                  </a:lnTo>
                  <a:lnTo>
                    <a:pt x="617" y="30"/>
                  </a:lnTo>
                  <a:lnTo>
                    <a:pt x="619" y="29"/>
                  </a:lnTo>
                  <a:lnTo>
                    <a:pt x="620" y="28"/>
                  </a:lnTo>
                  <a:lnTo>
                    <a:pt x="623" y="27"/>
                  </a:lnTo>
                  <a:lnTo>
                    <a:pt x="628" y="24"/>
                  </a:lnTo>
                  <a:lnTo>
                    <a:pt x="630" y="23"/>
                  </a:lnTo>
                  <a:lnTo>
                    <a:pt x="631" y="23"/>
                  </a:lnTo>
                  <a:lnTo>
                    <a:pt x="631" y="22"/>
                  </a:lnTo>
                  <a:lnTo>
                    <a:pt x="632" y="21"/>
                  </a:lnTo>
                  <a:lnTo>
                    <a:pt x="633" y="20"/>
                  </a:lnTo>
                  <a:lnTo>
                    <a:pt x="633" y="19"/>
                  </a:lnTo>
                  <a:lnTo>
                    <a:pt x="634" y="18"/>
                  </a:lnTo>
                  <a:lnTo>
                    <a:pt x="634" y="17"/>
                  </a:lnTo>
                  <a:lnTo>
                    <a:pt x="634" y="13"/>
                  </a:lnTo>
                  <a:lnTo>
                    <a:pt x="635" y="11"/>
                  </a:lnTo>
                  <a:lnTo>
                    <a:pt x="636" y="9"/>
                  </a:lnTo>
                  <a:lnTo>
                    <a:pt x="637" y="6"/>
                  </a:lnTo>
                  <a:lnTo>
                    <a:pt x="637" y="5"/>
                  </a:lnTo>
                  <a:lnTo>
                    <a:pt x="638" y="3"/>
                  </a:lnTo>
                  <a:lnTo>
                    <a:pt x="638" y="1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0" name="Freeform 263">
              <a:extLst>
                <a:ext uri="{FF2B5EF4-FFF2-40B4-BE49-F238E27FC236}">
                  <a16:creationId xmlns:a16="http://schemas.microsoft.com/office/drawing/2014/main" id="{444BB9B8-CB0C-42A2-A8C4-406166B90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509" y="3460049"/>
              <a:ext cx="309563" cy="238125"/>
            </a:xfrm>
            <a:custGeom>
              <a:avLst/>
              <a:gdLst>
                <a:gd name="T0" fmla="*/ 109 w 195"/>
                <a:gd name="T1" fmla="*/ 3 h 150"/>
                <a:gd name="T2" fmla="*/ 93 w 195"/>
                <a:gd name="T3" fmla="*/ 10 h 150"/>
                <a:gd name="T4" fmla="*/ 75 w 195"/>
                <a:gd name="T5" fmla="*/ 18 h 150"/>
                <a:gd name="T6" fmla="*/ 60 w 195"/>
                <a:gd name="T7" fmla="*/ 21 h 150"/>
                <a:gd name="T8" fmla="*/ 54 w 195"/>
                <a:gd name="T9" fmla="*/ 24 h 150"/>
                <a:gd name="T10" fmla="*/ 50 w 195"/>
                <a:gd name="T11" fmla="*/ 34 h 150"/>
                <a:gd name="T12" fmla="*/ 46 w 195"/>
                <a:gd name="T13" fmla="*/ 38 h 150"/>
                <a:gd name="T14" fmla="*/ 36 w 195"/>
                <a:gd name="T15" fmla="*/ 36 h 150"/>
                <a:gd name="T16" fmla="*/ 29 w 195"/>
                <a:gd name="T17" fmla="*/ 34 h 150"/>
                <a:gd name="T18" fmla="*/ 19 w 195"/>
                <a:gd name="T19" fmla="*/ 38 h 150"/>
                <a:gd name="T20" fmla="*/ 2 w 195"/>
                <a:gd name="T21" fmla="*/ 44 h 150"/>
                <a:gd name="T22" fmla="*/ 0 w 195"/>
                <a:gd name="T23" fmla="*/ 47 h 150"/>
                <a:gd name="T24" fmla="*/ 6 w 195"/>
                <a:gd name="T25" fmla="*/ 51 h 150"/>
                <a:gd name="T26" fmla="*/ 18 w 195"/>
                <a:gd name="T27" fmla="*/ 62 h 150"/>
                <a:gd name="T28" fmla="*/ 17 w 195"/>
                <a:gd name="T29" fmla="*/ 66 h 150"/>
                <a:gd name="T30" fmla="*/ 10 w 195"/>
                <a:gd name="T31" fmla="*/ 72 h 150"/>
                <a:gd name="T32" fmla="*/ 9 w 195"/>
                <a:gd name="T33" fmla="*/ 77 h 150"/>
                <a:gd name="T34" fmla="*/ 16 w 195"/>
                <a:gd name="T35" fmla="*/ 88 h 150"/>
                <a:gd name="T36" fmla="*/ 28 w 195"/>
                <a:gd name="T37" fmla="*/ 100 h 150"/>
                <a:gd name="T38" fmla="*/ 30 w 195"/>
                <a:gd name="T39" fmla="*/ 106 h 150"/>
                <a:gd name="T40" fmla="*/ 28 w 195"/>
                <a:gd name="T41" fmla="*/ 113 h 150"/>
                <a:gd name="T42" fmla="*/ 31 w 195"/>
                <a:gd name="T43" fmla="*/ 117 h 150"/>
                <a:gd name="T44" fmla="*/ 39 w 195"/>
                <a:gd name="T45" fmla="*/ 122 h 150"/>
                <a:gd name="T46" fmla="*/ 41 w 195"/>
                <a:gd name="T47" fmla="*/ 126 h 150"/>
                <a:gd name="T48" fmla="*/ 41 w 195"/>
                <a:gd name="T49" fmla="*/ 133 h 150"/>
                <a:gd name="T50" fmla="*/ 42 w 195"/>
                <a:gd name="T51" fmla="*/ 137 h 150"/>
                <a:gd name="T52" fmla="*/ 42 w 195"/>
                <a:gd name="T53" fmla="*/ 144 h 150"/>
                <a:gd name="T54" fmla="*/ 45 w 195"/>
                <a:gd name="T55" fmla="*/ 148 h 150"/>
                <a:gd name="T56" fmla="*/ 57 w 195"/>
                <a:gd name="T57" fmla="*/ 150 h 150"/>
                <a:gd name="T58" fmla="*/ 65 w 195"/>
                <a:gd name="T59" fmla="*/ 149 h 150"/>
                <a:gd name="T60" fmla="*/ 69 w 195"/>
                <a:gd name="T61" fmla="*/ 142 h 150"/>
                <a:gd name="T62" fmla="*/ 78 w 195"/>
                <a:gd name="T63" fmla="*/ 138 h 150"/>
                <a:gd name="T64" fmla="*/ 92 w 195"/>
                <a:gd name="T65" fmla="*/ 133 h 150"/>
                <a:gd name="T66" fmla="*/ 107 w 195"/>
                <a:gd name="T67" fmla="*/ 122 h 150"/>
                <a:gd name="T68" fmla="*/ 117 w 195"/>
                <a:gd name="T69" fmla="*/ 118 h 150"/>
                <a:gd name="T70" fmla="*/ 124 w 195"/>
                <a:gd name="T71" fmla="*/ 112 h 150"/>
                <a:gd name="T72" fmla="*/ 133 w 195"/>
                <a:gd name="T73" fmla="*/ 109 h 150"/>
                <a:gd name="T74" fmla="*/ 145 w 195"/>
                <a:gd name="T75" fmla="*/ 109 h 150"/>
                <a:gd name="T76" fmla="*/ 156 w 195"/>
                <a:gd name="T77" fmla="*/ 114 h 150"/>
                <a:gd name="T78" fmla="*/ 165 w 195"/>
                <a:gd name="T79" fmla="*/ 117 h 150"/>
                <a:gd name="T80" fmla="*/ 171 w 195"/>
                <a:gd name="T81" fmla="*/ 116 h 150"/>
                <a:gd name="T82" fmla="*/ 179 w 195"/>
                <a:gd name="T83" fmla="*/ 107 h 150"/>
                <a:gd name="T84" fmla="*/ 178 w 195"/>
                <a:gd name="T85" fmla="*/ 92 h 150"/>
                <a:gd name="T86" fmla="*/ 176 w 195"/>
                <a:gd name="T87" fmla="*/ 87 h 150"/>
                <a:gd name="T88" fmla="*/ 173 w 195"/>
                <a:gd name="T89" fmla="*/ 82 h 150"/>
                <a:gd name="T90" fmla="*/ 177 w 195"/>
                <a:gd name="T91" fmla="*/ 77 h 150"/>
                <a:gd name="T92" fmla="*/ 191 w 195"/>
                <a:gd name="T93" fmla="*/ 68 h 150"/>
                <a:gd name="T94" fmla="*/ 195 w 195"/>
                <a:gd name="T95" fmla="*/ 62 h 150"/>
                <a:gd name="T96" fmla="*/ 193 w 195"/>
                <a:gd name="T97" fmla="*/ 56 h 150"/>
                <a:gd name="T98" fmla="*/ 183 w 195"/>
                <a:gd name="T99" fmla="*/ 47 h 150"/>
                <a:gd name="T100" fmla="*/ 177 w 195"/>
                <a:gd name="T101" fmla="*/ 40 h 150"/>
                <a:gd name="T102" fmla="*/ 166 w 195"/>
                <a:gd name="T103" fmla="*/ 33 h 150"/>
                <a:gd name="T104" fmla="*/ 155 w 195"/>
                <a:gd name="T105" fmla="*/ 28 h 150"/>
                <a:gd name="T106" fmla="*/ 150 w 195"/>
                <a:gd name="T107" fmla="*/ 19 h 150"/>
                <a:gd name="T108" fmla="*/ 143 w 195"/>
                <a:gd name="T109" fmla="*/ 16 h 150"/>
                <a:gd name="T110" fmla="*/ 129 w 195"/>
                <a:gd name="T111" fmla="*/ 6 h 150"/>
                <a:gd name="T112" fmla="*/ 125 w 195"/>
                <a:gd name="T113" fmla="*/ 2 h 150"/>
                <a:gd name="T114" fmla="*/ 123 w 195"/>
                <a:gd name="T11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50">
                  <a:moveTo>
                    <a:pt x="123" y="0"/>
                  </a:moveTo>
                  <a:lnTo>
                    <a:pt x="123" y="0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4"/>
                  </a:lnTo>
                  <a:lnTo>
                    <a:pt x="102" y="5"/>
                  </a:lnTo>
                  <a:lnTo>
                    <a:pt x="100" y="6"/>
                  </a:lnTo>
                  <a:lnTo>
                    <a:pt x="99" y="7"/>
                  </a:lnTo>
                  <a:lnTo>
                    <a:pt x="95" y="9"/>
                  </a:lnTo>
                  <a:lnTo>
                    <a:pt x="93" y="10"/>
                  </a:lnTo>
                  <a:lnTo>
                    <a:pt x="90" y="11"/>
                  </a:lnTo>
                  <a:lnTo>
                    <a:pt x="85" y="13"/>
                  </a:lnTo>
                  <a:lnTo>
                    <a:pt x="84" y="13"/>
                  </a:lnTo>
                  <a:lnTo>
                    <a:pt x="83" y="14"/>
                  </a:lnTo>
                  <a:lnTo>
                    <a:pt x="77" y="17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69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0" y="21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2"/>
                  </a:lnTo>
                  <a:lnTo>
                    <a:pt x="56" y="22"/>
                  </a:lnTo>
                  <a:lnTo>
                    <a:pt x="55" y="23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6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1" y="32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8" y="37"/>
                  </a:lnTo>
                  <a:lnTo>
                    <a:pt x="47" y="37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6" y="36"/>
                  </a:lnTo>
                  <a:lnTo>
                    <a:pt x="34" y="35"/>
                  </a:lnTo>
                  <a:lnTo>
                    <a:pt x="33" y="34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5" y="39"/>
                  </a:lnTo>
                  <a:lnTo>
                    <a:pt x="12" y="40"/>
                  </a:lnTo>
                  <a:lnTo>
                    <a:pt x="9" y="41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1" y="71"/>
                  </a:lnTo>
                  <a:lnTo>
                    <a:pt x="10" y="72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81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5" y="87"/>
                  </a:lnTo>
                  <a:lnTo>
                    <a:pt x="16" y="88"/>
                  </a:lnTo>
                  <a:lnTo>
                    <a:pt x="17" y="90"/>
                  </a:lnTo>
                  <a:lnTo>
                    <a:pt x="18" y="91"/>
                  </a:lnTo>
                  <a:lnTo>
                    <a:pt x="19" y="93"/>
                  </a:lnTo>
                  <a:lnTo>
                    <a:pt x="21" y="95"/>
                  </a:lnTo>
                  <a:lnTo>
                    <a:pt x="23" y="97"/>
                  </a:lnTo>
                  <a:lnTo>
                    <a:pt x="28" y="100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3"/>
                  </a:lnTo>
                  <a:lnTo>
                    <a:pt x="30" y="104"/>
                  </a:lnTo>
                  <a:lnTo>
                    <a:pt x="30" y="105"/>
                  </a:lnTo>
                  <a:lnTo>
                    <a:pt x="30" y="106"/>
                  </a:lnTo>
                  <a:lnTo>
                    <a:pt x="30" y="107"/>
                  </a:lnTo>
                  <a:lnTo>
                    <a:pt x="30" y="108"/>
                  </a:lnTo>
                  <a:lnTo>
                    <a:pt x="29" y="110"/>
                  </a:lnTo>
                  <a:lnTo>
                    <a:pt x="29" y="111"/>
                  </a:lnTo>
                  <a:lnTo>
                    <a:pt x="28" y="112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29" y="114"/>
                  </a:lnTo>
                  <a:lnTo>
                    <a:pt x="29" y="115"/>
                  </a:lnTo>
                  <a:lnTo>
                    <a:pt x="29" y="116"/>
                  </a:lnTo>
                  <a:lnTo>
                    <a:pt x="30" y="116"/>
                  </a:lnTo>
                  <a:lnTo>
                    <a:pt x="31" y="117"/>
                  </a:lnTo>
                  <a:lnTo>
                    <a:pt x="32" y="118"/>
                  </a:lnTo>
                  <a:lnTo>
                    <a:pt x="33" y="119"/>
                  </a:lnTo>
                  <a:lnTo>
                    <a:pt x="34" y="119"/>
                  </a:lnTo>
                  <a:lnTo>
                    <a:pt x="35" y="120"/>
                  </a:lnTo>
                  <a:lnTo>
                    <a:pt x="38" y="121"/>
                  </a:lnTo>
                  <a:lnTo>
                    <a:pt x="39" y="122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5"/>
                  </a:lnTo>
                  <a:lnTo>
                    <a:pt x="41" y="126"/>
                  </a:lnTo>
                  <a:lnTo>
                    <a:pt x="41" y="127"/>
                  </a:lnTo>
                  <a:lnTo>
                    <a:pt x="41" y="128"/>
                  </a:lnTo>
                  <a:lnTo>
                    <a:pt x="41" y="131"/>
                  </a:lnTo>
                  <a:lnTo>
                    <a:pt x="41" y="132"/>
                  </a:lnTo>
                  <a:lnTo>
                    <a:pt x="41" y="132"/>
                  </a:lnTo>
                  <a:lnTo>
                    <a:pt x="41" y="13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42" y="136"/>
                  </a:lnTo>
                  <a:lnTo>
                    <a:pt x="42" y="137"/>
                  </a:lnTo>
                  <a:lnTo>
                    <a:pt x="41" y="139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3" y="146"/>
                  </a:lnTo>
                  <a:lnTo>
                    <a:pt x="44" y="147"/>
                  </a:lnTo>
                  <a:lnTo>
                    <a:pt x="44" y="147"/>
                  </a:lnTo>
                  <a:lnTo>
                    <a:pt x="45" y="148"/>
                  </a:lnTo>
                  <a:lnTo>
                    <a:pt x="46" y="148"/>
                  </a:lnTo>
                  <a:lnTo>
                    <a:pt x="47" y="148"/>
                  </a:lnTo>
                  <a:lnTo>
                    <a:pt x="48" y="149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57" y="150"/>
                  </a:lnTo>
                  <a:lnTo>
                    <a:pt x="59" y="150"/>
                  </a:lnTo>
                  <a:lnTo>
                    <a:pt x="62" y="150"/>
                  </a:lnTo>
                  <a:lnTo>
                    <a:pt x="63" y="150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9"/>
                  </a:lnTo>
                  <a:lnTo>
                    <a:pt x="65" y="148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8" y="144"/>
                  </a:lnTo>
                  <a:lnTo>
                    <a:pt x="69" y="142"/>
                  </a:lnTo>
                  <a:lnTo>
                    <a:pt x="69" y="142"/>
                  </a:lnTo>
                  <a:lnTo>
                    <a:pt x="70" y="141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2" y="139"/>
                  </a:lnTo>
                  <a:lnTo>
                    <a:pt x="73" y="139"/>
                  </a:lnTo>
                  <a:lnTo>
                    <a:pt x="78" y="138"/>
                  </a:lnTo>
                  <a:lnTo>
                    <a:pt x="80" y="137"/>
                  </a:lnTo>
                  <a:lnTo>
                    <a:pt x="81" y="137"/>
                  </a:lnTo>
                  <a:lnTo>
                    <a:pt x="84" y="136"/>
                  </a:lnTo>
                  <a:lnTo>
                    <a:pt x="88" y="135"/>
                  </a:lnTo>
                  <a:lnTo>
                    <a:pt x="91" y="134"/>
                  </a:lnTo>
                  <a:lnTo>
                    <a:pt x="92" y="133"/>
                  </a:lnTo>
                  <a:lnTo>
                    <a:pt x="93" y="133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103" y="125"/>
                  </a:lnTo>
                  <a:lnTo>
                    <a:pt x="106" y="123"/>
                  </a:lnTo>
                  <a:lnTo>
                    <a:pt x="107" y="122"/>
                  </a:lnTo>
                  <a:lnTo>
                    <a:pt x="108" y="121"/>
                  </a:lnTo>
                  <a:lnTo>
                    <a:pt x="110" y="120"/>
                  </a:lnTo>
                  <a:lnTo>
                    <a:pt x="112" y="120"/>
                  </a:lnTo>
                  <a:lnTo>
                    <a:pt x="115" y="119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9" y="117"/>
                  </a:lnTo>
                  <a:lnTo>
                    <a:pt x="120" y="116"/>
                  </a:lnTo>
                  <a:lnTo>
                    <a:pt x="121" y="115"/>
                  </a:lnTo>
                  <a:lnTo>
                    <a:pt x="123" y="113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5" y="111"/>
                  </a:lnTo>
                  <a:lnTo>
                    <a:pt x="126" y="111"/>
                  </a:lnTo>
                  <a:lnTo>
                    <a:pt x="127" y="110"/>
                  </a:lnTo>
                  <a:lnTo>
                    <a:pt x="128" y="110"/>
                  </a:lnTo>
                  <a:lnTo>
                    <a:pt x="129" y="110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6" y="109"/>
                  </a:lnTo>
                  <a:lnTo>
                    <a:pt x="140" y="109"/>
                  </a:lnTo>
                  <a:lnTo>
                    <a:pt x="143" y="109"/>
                  </a:lnTo>
                  <a:lnTo>
                    <a:pt x="144" y="109"/>
                  </a:lnTo>
                  <a:lnTo>
                    <a:pt x="145" y="109"/>
                  </a:lnTo>
                  <a:lnTo>
                    <a:pt x="146" y="109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1" y="111"/>
                  </a:lnTo>
                  <a:lnTo>
                    <a:pt x="153" y="112"/>
                  </a:lnTo>
                  <a:lnTo>
                    <a:pt x="156" y="114"/>
                  </a:lnTo>
                  <a:lnTo>
                    <a:pt x="158" y="115"/>
                  </a:lnTo>
                  <a:lnTo>
                    <a:pt x="159" y="116"/>
                  </a:lnTo>
                  <a:lnTo>
                    <a:pt x="160" y="116"/>
                  </a:lnTo>
                  <a:lnTo>
                    <a:pt x="162" y="117"/>
                  </a:lnTo>
                  <a:lnTo>
                    <a:pt x="163" y="117"/>
                  </a:lnTo>
                  <a:lnTo>
                    <a:pt x="165" y="117"/>
                  </a:lnTo>
                  <a:lnTo>
                    <a:pt x="167" y="117"/>
                  </a:lnTo>
                  <a:lnTo>
                    <a:pt x="168" y="117"/>
                  </a:lnTo>
                  <a:lnTo>
                    <a:pt x="169" y="117"/>
                  </a:lnTo>
                  <a:lnTo>
                    <a:pt x="170" y="117"/>
                  </a:lnTo>
                  <a:lnTo>
                    <a:pt x="170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10"/>
                  </a:lnTo>
                  <a:lnTo>
                    <a:pt x="179" y="109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80" y="104"/>
                  </a:lnTo>
                  <a:lnTo>
                    <a:pt x="180" y="101"/>
                  </a:lnTo>
                  <a:lnTo>
                    <a:pt x="179" y="96"/>
                  </a:lnTo>
                  <a:lnTo>
                    <a:pt x="178" y="92"/>
                  </a:lnTo>
                  <a:lnTo>
                    <a:pt x="178" y="91"/>
                  </a:lnTo>
                  <a:lnTo>
                    <a:pt x="178" y="91"/>
                  </a:lnTo>
                  <a:lnTo>
                    <a:pt x="178" y="90"/>
                  </a:lnTo>
                  <a:lnTo>
                    <a:pt x="177" y="89"/>
                  </a:lnTo>
                  <a:lnTo>
                    <a:pt x="177" y="88"/>
                  </a:lnTo>
                  <a:lnTo>
                    <a:pt x="176" y="87"/>
                  </a:lnTo>
                  <a:lnTo>
                    <a:pt x="174" y="86"/>
                  </a:lnTo>
                  <a:lnTo>
                    <a:pt x="174" y="85"/>
                  </a:lnTo>
                  <a:lnTo>
                    <a:pt x="174" y="85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3" y="82"/>
                  </a:lnTo>
                  <a:lnTo>
                    <a:pt x="174" y="81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75" y="79"/>
                  </a:lnTo>
                  <a:lnTo>
                    <a:pt x="176" y="78"/>
                  </a:lnTo>
                  <a:lnTo>
                    <a:pt x="177" y="77"/>
                  </a:lnTo>
                  <a:lnTo>
                    <a:pt x="178" y="76"/>
                  </a:lnTo>
                  <a:lnTo>
                    <a:pt x="179" y="76"/>
                  </a:lnTo>
                  <a:lnTo>
                    <a:pt x="186" y="72"/>
                  </a:lnTo>
                  <a:lnTo>
                    <a:pt x="189" y="70"/>
                  </a:lnTo>
                  <a:lnTo>
                    <a:pt x="190" y="69"/>
                  </a:lnTo>
                  <a:lnTo>
                    <a:pt x="191" y="68"/>
                  </a:lnTo>
                  <a:lnTo>
                    <a:pt x="192" y="67"/>
                  </a:lnTo>
                  <a:lnTo>
                    <a:pt x="193" y="67"/>
                  </a:lnTo>
                  <a:lnTo>
                    <a:pt x="193" y="66"/>
                  </a:lnTo>
                  <a:lnTo>
                    <a:pt x="194" y="65"/>
                  </a:lnTo>
                  <a:lnTo>
                    <a:pt x="195" y="63"/>
                  </a:lnTo>
                  <a:lnTo>
                    <a:pt x="195" y="62"/>
                  </a:lnTo>
                  <a:lnTo>
                    <a:pt x="195" y="61"/>
                  </a:lnTo>
                  <a:lnTo>
                    <a:pt x="195" y="60"/>
                  </a:lnTo>
                  <a:lnTo>
                    <a:pt x="195" y="60"/>
                  </a:lnTo>
                  <a:lnTo>
                    <a:pt x="195" y="58"/>
                  </a:lnTo>
                  <a:lnTo>
                    <a:pt x="194" y="57"/>
                  </a:lnTo>
                  <a:lnTo>
                    <a:pt x="193" y="56"/>
                  </a:lnTo>
                  <a:lnTo>
                    <a:pt x="193" y="55"/>
                  </a:lnTo>
                  <a:lnTo>
                    <a:pt x="191" y="53"/>
                  </a:lnTo>
                  <a:lnTo>
                    <a:pt x="190" y="52"/>
                  </a:lnTo>
                  <a:lnTo>
                    <a:pt x="189" y="52"/>
                  </a:lnTo>
                  <a:lnTo>
                    <a:pt x="188" y="51"/>
                  </a:lnTo>
                  <a:lnTo>
                    <a:pt x="183" y="47"/>
                  </a:lnTo>
                  <a:lnTo>
                    <a:pt x="182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4"/>
                  </a:lnTo>
                  <a:lnTo>
                    <a:pt x="178" y="41"/>
                  </a:lnTo>
                  <a:lnTo>
                    <a:pt x="177" y="40"/>
                  </a:lnTo>
                  <a:lnTo>
                    <a:pt x="176" y="39"/>
                  </a:lnTo>
                  <a:lnTo>
                    <a:pt x="175" y="38"/>
                  </a:lnTo>
                  <a:lnTo>
                    <a:pt x="174" y="37"/>
                  </a:lnTo>
                  <a:lnTo>
                    <a:pt x="173" y="36"/>
                  </a:lnTo>
                  <a:lnTo>
                    <a:pt x="168" y="34"/>
                  </a:lnTo>
                  <a:lnTo>
                    <a:pt x="166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4" y="27"/>
                  </a:lnTo>
                  <a:lnTo>
                    <a:pt x="153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1" y="23"/>
                  </a:lnTo>
                  <a:lnTo>
                    <a:pt x="150" y="19"/>
                  </a:lnTo>
                  <a:lnTo>
                    <a:pt x="149" y="18"/>
                  </a:lnTo>
                  <a:lnTo>
                    <a:pt x="149" y="18"/>
                  </a:lnTo>
                  <a:lnTo>
                    <a:pt x="148" y="17"/>
                  </a:lnTo>
                  <a:lnTo>
                    <a:pt x="147" y="17"/>
                  </a:lnTo>
                  <a:lnTo>
                    <a:pt x="146" y="17"/>
                  </a:lnTo>
                  <a:lnTo>
                    <a:pt x="143" y="16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9" y="14"/>
                  </a:lnTo>
                  <a:lnTo>
                    <a:pt x="135" y="10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6"/>
                  </a:lnTo>
                  <a:lnTo>
                    <a:pt x="127" y="5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3" y="0"/>
                  </a:lnTo>
                </a:path>
              </a:pathLst>
            </a:custGeom>
            <a:solidFill>
              <a:srgbClr val="BDD7E7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1" name="Freeform 264">
              <a:extLst>
                <a:ext uri="{FF2B5EF4-FFF2-40B4-BE49-F238E27FC236}">
                  <a16:creationId xmlns:a16="http://schemas.microsoft.com/office/drawing/2014/main" id="{A8461646-8732-49AD-AE6D-B5102F550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47424"/>
              <a:ext cx="1406525" cy="1095375"/>
            </a:xfrm>
            <a:custGeom>
              <a:avLst/>
              <a:gdLst>
                <a:gd name="T0" fmla="*/ 253 w 886"/>
                <a:gd name="T1" fmla="*/ 52 h 690"/>
                <a:gd name="T2" fmla="*/ 309 w 886"/>
                <a:gd name="T3" fmla="*/ 31 h 690"/>
                <a:gd name="T4" fmla="*/ 343 w 886"/>
                <a:gd name="T5" fmla="*/ 49 h 690"/>
                <a:gd name="T6" fmla="*/ 376 w 886"/>
                <a:gd name="T7" fmla="*/ 46 h 690"/>
                <a:gd name="T8" fmla="*/ 406 w 886"/>
                <a:gd name="T9" fmla="*/ 47 h 690"/>
                <a:gd name="T10" fmla="*/ 452 w 886"/>
                <a:gd name="T11" fmla="*/ 49 h 690"/>
                <a:gd name="T12" fmla="*/ 478 w 886"/>
                <a:gd name="T13" fmla="*/ 67 h 690"/>
                <a:gd name="T14" fmla="*/ 514 w 886"/>
                <a:gd name="T15" fmla="*/ 37 h 690"/>
                <a:gd name="T16" fmla="*/ 529 w 886"/>
                <a:gd name="T17" fmla="*/ 0 h 690"/>
                <a:gd name="T18" fmla="*/ 572 w 886"/>
                <a:gd name="T19" fmla="*/ 17 h 690"/>
                <a:gd name="T20" fmla="*/ 598 w 886"/>
                <a:gd name="T21" fmla="*/ 43 h 690"/>
                <a:gd name="T22" fmla="*/ 591 w 886"/>
                <a:gd name="T23" fmla="*/ 66 h 690"/>
                <a:gd name="T24" fmla="*/ 589 w 886"/>
                <a:gd name="T25" fmla="*/ 124 h 690"/>
                <a:gd name="T26" fmla="*/ 598 w 886"/>
                <a:gd name="T27" fmla="*/ 169 h 690"/>
                <a:gd name="T28" fmla="*/ 617 w 886"/>
                <a:gd name="T29" fmla="*/ 215 h 690"/>
                <a:gd name="T30" fmla="*/ 664 w 886"/>
                <a:gd name="T31" fmla="*/ 224 h 690"/>
                <a:gd name="T32" fmla="*/ 671 w 886"/>
                <a:gd name="T33" fmla="*/ 241 h 690"/>
                <a:gd name="T34" fmla="*/ 712 w 886"/>
                <a:gd name="T35" fmla="*/ 251 h 690"/>
                <a:gd name="T36" fmla="*/ 769 w 886"/>
                <a:gd name="T37" fmla="*/ 259 h 690"/>
                <a:gd name="T38" fmla="*/ 782 w 886"/>
                <a:gd name="T39" fmla="*/ 300 h 690"/>
                <a:gd name="T40" fmla="*/ 839 w 886"/>
                <a:gd name="T41" fmla="*/ 321 h 690"/>
                <a:gd name="T42" fmla="*/ 872 w 886"/>
                <a:gd name="T43" fmla="*/ 322 h 690"/>
                <a:gd name="T44" fmla="*/ 880 w 886"/>
                <a:gd name="T45" fmla="*/ 351 h 690"/>
                <a:gd name="T46" fmla="*/ 851 w 886"/>
                <a:gd name="T47" fmla="*/ 390 h 690"/>
                <a:gd name="T48" fmla="*/ 858 w 886"/>
                <a:gd name="T49" fmla="*/ 414 h 690"/>
                <a:gd name="T50" fmla="*/ 875 w 886"/>
                <a:gd name="T51" fmla="*/ 440 h 690"/>
                <a:gd name="T52" fmla="*/ 861 w 886"/>
                <a:gd name="T53" fmla="*/ 460 h 690"/>
                <a:gd name="T54" fmla="*/ 800 w 886"/>
                <a:gd name="T55" fmla="*/ 424 h 690"/>
                <a:gd name="T56" fmla="*/ 750 w 886"/>
                <a:gd name="T57" fmla="*/ 411 h 690"/>
                <a:gd name="T58" fmla="*/ 703 w 886"/>
                <a:gd name="T59" fmla="*/ 437 h 690"/>
                <a:gd name="T60" fmla="*/ 689 w 886"/>
                <a:gd name="T61" fmla="*/ 404 h 690"/>
                <a:gd name="T62" fmla="*/ 638 w 886"/>
                <a:gd name="T63" fmla="*/ 391 h 690"/>
                <a:gd name="T64" fmla="*/ 621 w 886"/>
                <a:gd name="T65" fmla="*/ 436 h 690"/>
                <a:gd name="T66" fmla="*/ 613 w 886"/>
                <a:gd name="T67" fmla="*/ 522 h 690"/>
                <a:gd name="T68" fmla="*/ 604 w 886"/>
                <a:gd name="T69" fmla="*/ 557 h 690"/>
                <a:gd name="T70" fmla="*/ 547 w 886"/>
                <a:gd name="T71" fmla="*/ 552 h 690"/>
                <a:gd name="T72" fmla="*/ 509 w 886"/>
                <a:gd name="T73" fmla="*/ 614 h 690"/>
                <a:gd name="T74" fmla="*/ 497 w 886"/>
                <a:gd name="T75" fmla="*/ 673 h 690"/>
                <a:gd name="T76" fmla="*/ 466 w 886"/>
                <a:gd name="T77" fmla="*/ 654 h 690"/>
                <a:gd name="T78" fmla="*/ 414 w 886"/>
                <a:gd name="T79" fmla="*/ 648 h 690"/>
                <a:gd name="T80" fmla="*/ 388 w 886"/>
                <a:gd name="T81" fmla="*/ 656 h 690"/>
                <a:gd name="T82" fmla="*/ 360 w 886"/>
                <a:gd name="T83" fmla="*/ 679 h 690"/>
                <a:gd name="T84" fmla="*/ 302 w 886"/>
                <a:gd name="T85" fmla="*/ 675 h 690"/>
                <a:gd name="T86" fmla="*/ 226 w 886"/>
                <a:gd name="T87" fmla="*/ 661 h 690"/>
                <a:gd name="T88" fmla="*/ 205 w 886"/>
                <a:gd name="T89" fmla="*/ 631 h 690"/>
                <a:gd name="T90" fmla="*/ 203 w 886"/>
                <a:gd name="T91" fmla="*/ 599 h 690"/>
                <a:gd name="T92" fmla="*/ 146 w 886"/>
                <a:gd name="T93" fmla="*/ 555 h 690"/>
                <a:gd name="T94" fmla="*/ 105 w 886"/>
                <a:gd name="T95" fmla="*/ 511 h 690"/>
                <a:gd name="T96" fmla="*/ 70 w 886"/>
                <a:gd name="T97" fmla="*/ 475 h 690"/>
                <a:gd name="T98" fmla="*/ 29 w 886"/>
                <a:gd name="T99" fmla="*/ 432 h 690"/>
                <a:gd name="T100" fmla="*/ 1 w 886"/>
                <a:gd name="T101" fmla="*/ 405 h 690"/>
                <a:gd name="T102" fmla="*/ 24 w 886"/>
                <a:gd name="T103" fmla="*/ 360 h 690"/>
                <a:gd name="T104" fmla="*/ 26 w 886"/>
                <a:gd name="T105" fmla="*/ 302 h 690"/>
                <a:gd name="T106" fmla="*/ 67 w 886"/>
                <a:gd name="T107" fmla="*/ 284 h 690"/>
                <a:gd name="T108" fmla="*/ 70 w 886"/>
                <a:gd name="T109" fmla="*/ 245 h 690"/>
                <a:gd name="T110" fmla="*/ 75 w 886"/>
                <a:gd name="T111" fmla="*/ 221 h 690"/>
                <a:gd name="T112" fmla="*/ 84 w 886"/>
                <a:gd name="T113" fmla="*/ 197 h 690"/>
                <a:gd name="T114" fmla="*/ 106 w 886"/>
                <a:gd name="T115" fmla="*/ 151 h 690"/>
                <a:gd name="T116" fmla="*/ 102 w 886"/>
                <a:gd name="T117" fmla="*/ 94 h 690"/>
                <a:gd name="T118" fmla="*/ 104 w 886"/>
                <a:gd name="T119" fmla="*/ 62 h 690"/>
                <a:gd name="T120" fmla="*/ 147 w 886"/>
                <a:gd name="T121" fmla="*/ 57 h 690"/>
                <a:gd name="T122" fmla="*/ 182 w 886"/>
                <a:gd name="T123" fmla="*/ 63 h 690"/>
                <a:gd name="T124" fmla="*/ 218 w 886"/>
                <a:gd name="T125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6" h="690">
                  <a:moveTo>
                    <a:pt x="230" y="31"/>
                  </a:moveTo>
                  <a:lnTo>
                    <a:pt x="230" y="31"/>
                  </a:lnTo>
                  <a:lnTo>
                    <a:pt x="231" y="32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5"/>
                  </a:lnTo>
                  <a:lnTo>
                    <a:pt x="231" y="41"/>
                  </a:lnTo>
                  <a:lnTo>
                    <a:pt x="231" y="43"/>
                  </a:lnTo>
                  <a:lnTo>
                    <a:pt x="232" y="44"/>
                  </a:lnTo>
                  <a:lnTo>
                    <a:pt x="232" y="46"/>
                  </a:lnTo>
                  <a:lnTo>
                    <a:pt x="232" y="47"/>
                  </a:lnTo>
                  <a:lnTo>
                    <a:pt x="232" y="48"/>
                  </a:lnTo>
                  <a:lnTo>
                    <a:pt x="233" y="49"/>
                  </a:lnTo>
                  <a:lnTo>
                    <a:pt x="234" y="49"/>
                  </a:lnTo>
                  <a:lnTo>
                    <a:pt x="234" y="50"/>
                  </a:lnTo>
                  <a:lnTo>
                    <a:pt x="235" y="51"/>
                  </a:lnTo>
                  <a:lnTo>
                    <a:pt x="236" y="51"/>
                  </a:lnTo>
                  <a:lnTo>
                    <a:pt x="237" y="52"/>
                  </a:lnTo>
                  <a:lnTo>
                    <a:pt x="238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3" y="52"/>
                  </a:lnTo>
                  <a:lnTo>
                    <a:pt x="244" y="52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1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7" y="51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5" y="51"/>
                  </a:lnTo>
                  <a:lnTo>
                    <a:pt x="267" y="51"/>
                  </a:lnTo>
                  <a:lnTo>
                    <a:pt x="278" y="50"/>
                  </a:lnTo>
                  <a:lnTo>
                    <a:pt x="283" y="50"/>
                  </a:lnTo>
                  <a:lnTo>
                    <a:pt x="285" y="49"/>
                  </a:lnTo>
                  <a:lnTo>
                    <a:pt x="287" y="49"/>
                  </a:lnTo>
                  <a:lnTo>
                    <a:pt x="289" y="49"/>
                  </a:lnTo>
                  <a:lnTo>
                    <a:pt x="290" y="49"/>
                  </a:lnTo>
                  <a:lnTo>
                    <a:pt x="290" y="49"/>
                  </a:lnTo>
                  <a:lnTo>
                    <a:pt x="291" y="49"/>
                  </a:lnTo>
                  <a:lnTo>
                    <a:pt x="292" y="48"/>
                  </a:lnTo>
                  <a:lnTo>
                    <a:pt x="293" y="48"/>
                  </a:lnTo>
                  <a:lnTo>
                    <a:pt x="293" y="47"/>
                  </a:lnTo>
                  <a:lnTo>
                    <a:pt x="294" y="45"/>
                  </a:lnTo>
                  <a:lnTo>
                    <a:pt x="296" y="43"/>
                  </a:lnTo>
                  <a:lnTo>
                    <a:pt x="297" y="41"/>
                  </a:lnTo>
                  <a:lnTo>
                    <a:pt x="298" y="39"/>
                  </a:lnTo>
                  <a:lnTo>
                    <a:pt x="299" y="36"/>
                  </a:lnTo>
                  <a:lnTo>
                    <a:pt x="300" y="35"/>
                  </a:lnTo>
                  <a:lnTo>
                    <a:pt x="301" y="34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9" y="31"/>
                  </a:lnTo>
                  <a:lnTo>
                    <a:pt x="311" y="31"/>
                  </a:lnTo>
                  <a:lnTo>
                    <a:pt x="312" y="30"/>
                  </a:lnTo>
                  <a:lnTo>
                    <a:pt x="314" y="30"/>
                  </a:lnTo>
                  <a:lnTo>
                    <a:pt x="315" y="30"/>
                  </a:lnTo>
                  <a:lnTo>
                    <a:pt x="316" y="30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2"/>
                  </a:lnTo>
                  <a:lnTo>
                    <a:pt x="323" y="33"/>
                  </a:lnTo>
                  <a:lnTo>
                    <a:pt x="324" y="34"/>
                  </a:lnTo>
                  <a:lnTo>
                    <a:pt x="325" y="35"/>
                  </a:lnTo>
                  <a:lnTo>
                    <a:pt x="326" y="36"/>
                  </a:lnTo>
                  <a:lnTo>
                    <a:pt x="328" y="38"/>
                  </a:lnTo>
                  <a:lnTo>
                    <a:pt x="328" y="39"/>
                  </a:lnTo>
                  <a:lnTo>
                    <a:pt x="329" y="40"/>
                  </a:lnTo>
                  <a:lnTo>
                    <a:pt x="330" y="40"/>
                  </a:lnTo>
                  <a:lnTo>
                    <a:pt x="331" y="41"/>
                  </a:lnTo>
                  <a:lnTo>
                    <a:pt x="331" y="41"/>
                  </a:lnTo>
                  <a:lnTo>
                    <a:pt x="334" y="42"/>
                  </a:lnTo>
                  <a:lnTo>
                    <a:pt x="336" y="43"/>
                  </a:lnTo>
                  <a:lnTo>
                    <a:pt x="338" y="44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40" y="46"/>
                  </a:lnTo>
                  <a:lnTo>
                    <a:pt x="341" y="47"/>
                  </a:lnTo>
                  <a:lnTo>
                    <a:pt x="342" y="48"/>
                  </a:lnTo>
                  <a:lnTo>
                    <a:pt x="342" y="49"/>
                  </a:lnTo>
                  <a:lnTo>
                    <a:pt x="343" y="49"/>
                  </a:lnTo>
                  <a:lnTo>
                    <a:pt x="344" y="52"/>
                  </a:lnTo>
                  <a:lnTo>
                    <a:pt x="344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5" y="53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3" y="55"/>
                  </a:lnTo>
                  <a:lnTo>
                    <a:pt x="354" y="55"/>
                  </a:lnTo>
                  <a:lnTo>
                    <a:pt x="355" y="55"/>
                  </a:lnTo>
                  <a:lnTo>
                    <a:pt x="358" y="54"/>
                  </a:lnTo>
                  <a:lnTo>
                    <a:pt x="358" y="54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4" y="50"/>
                  </a:lnTo>
                  <a:lnTo>
                    <a:pt x="365" y="49"/>
                  </a:lnTo>
                  <a:lnTo>
                    <a:pt x="366" y="48"/>
                  </a:lnTo>
                  <a:lnTo>
                    <a:pt x="368" y="48"/>
                  </a:lnTo>
                  <a:lnTo>
                    <a:pt x="369" y="47"/>
                  </a:lnTo>
                  <a:lnTo>
                    <a:pt x="370" y="47"/>
                  </a:lnTo>
                  <a:lnTo>
                    <a:pt x="372" y="47"/>
                  </a:lnTo>
                  <a:lnTo>
                    <a:pt x="374" y="47"/>
                  </a:lnTo>
                  <a:lnTo>
                    <a:pt x="375" y="47"/>
                  </a:lnTo>
                  <a:lnTo>
                    <a:pt x="375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6"/>
                  </a:lnTo>
                  <a:lnTo>
                    <a:pt x="376" y="46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6" y="40"/>
                  </a:lnTo>
                  <a:lnTo>
                    <a:pt x="377" y="39"/>
                  </a:lnTo>
                  <a:lnTo>
                    <a:pt x="377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9" y="39"/>
                  </a:lnTo>
                  <a:lnTo>
                    <a:pt x="380" y="39"/>
                  </a:lnTo>
                  <a:lnTo>
                    <a:pt x="384" y="41"/>
                  </a:lnTo>
                  <a:lnTo>
                    <a:pt x="385" y="42"/>
                  </a:lnTo>
                  <a:lnTo>
                    <a:pt x="386" y="43"/>
                  </a:lnTo>
                  <a:lnTo>
                    <a:pt x="389" y="44"/>
                  </a:lnTo>
                  <a:lnTo>
                    <a:pt x="390" y="44"/>
                  </a:lnTo>
                  <a:lnTo>
                    <a:pt x="391" y="45"/>
                  </a:lnTo>
                  <a:lnTo>
                    <a:pt x="396" y="48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0" y="50"/>
                  </a:lnTo>
                  <a:lnTo>
                    <a:pt x="401" y="50"/>
                  </a:lnTo>
                  <a:lnTo>
                    <a:pt x="401" y="50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404" y="48"/>
                  </a:lnTo>
                  <a:lnTo>
                    <a:pt x="406" y="47"/>
                  </a:lnTo>
                  <a:lnTo>
                    <a:pt x="408" y="47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1" y="46"/>
                  </a:lnTo>
                  <a:lnTo>
                    <a:pt x="412" y="46"/>
                  </a:lnTo>
                  <a:lnTo>
                    <a:pt x="415" y="46"/>
                  </a:lnTo>
                  <a:lnTo>
                    <a:pt x="416" y="47"/>
                  </a:lnTo>
                  <a:lnTo>
                    <a:pt x="417" y="47"/>
                  </a:lnTo>
                  <a:lnTo>
                    <a:pt x="418" y="47"/>
                  </a:lnTo>
                  <a:lnTo>
                    <a:pt x="419" y="47"/>
                  </a:lnTo>
                  <a:lnTo>
                    <a:pt x="422" y="49"/>
                  </a:lnTo>
                  <a:lnTo>
                    <a:pt x="423" y="49"/>
                  </a:lnTo>
                  <a:lnTo>
                    <a:pt x="425" y="50"/>
                  </a:lnTo>
                  <a:lnTo>
                    <a:pt x="426" y="50"/>
                  </a:lnTo>
                  <a:lnTo>
                    <a:pt x="429" y="51"/>
                  </a:lnTo>
                  <a:lnTo>
                    <a:pt x="434" y="51"/>
                  </a:lnTo>
                  <a:lnTo>
                    <a:pt x="436" y="51"/>
                  </a:lnTo>
                  <a:lnTo>
                    <a:pt x="439" y="52"/>
                  </a:lnTo>
                  <a:lnTo>
                    <a:pt x="440" y="51"/>
                  </a:lnTo>
                  <a:lnTo>
                    <a:pt x="441" y="51"/>
                  </a:lnTo>
                  <a:lnTo>
                    <a:pt x="444" y="51"/>
                  </a:lnTo>
                  <a:lnTo>
                    <a:pt x="446" y="50"/>
                  </a:lnTo>
                  <a:lnTo>
                    <a:pt x="448" y="50"/>
                  </a:lnTo>
                  <a:lnTo>
                    <a:pt x="451" y="49"/>
                  </a:lnTo>
                  <a:lnTo>
                    <a:pt x="451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2" y="55"/>
                  </a:lnTo>
                  <a:lnTo>
                    <a:pt x="451" y="56"/>
                  </a:lnTo>
                  <a:lnTo>
                    <a:pt x="451" y="57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4" y="59"/>
                  </a:lnTo>
                  <a:lnTo>
                    <a:pt x="454" y="60"/>
                  </a:lnTo>
                  <a:lnTo>
                    <a:pt x="455" y="60"/>
                  </a:lnTo>
                  <a:lnTo>
                    <a:pt x="456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3" y="61"/>
                  </a:lnTo>
                  <a:lnTo>
                    <a:pt x="465" y="62"/>
                  </a:lnTo>
                  <a:lnTo>
                    <a:pt x="468" y="62"/>
                  </a:lnTo>
                  <a:lnTo>
                    <a:pt x="470" y="63"/>
                  </a:lnTo>
                  <a:lnTo>
                    <a:pt x="471" y="64"/>
                  </a:lnTo>
                  <a:lnTo>
                    <a:pt x="472" y="65"/>
                  </a:lnTo>
                  <a:lnTo>
                    <a:pt x="475" y="66"/>
                  </a:lnTo>
                  <a:lnTo>
                    <a:pt x="476" y="67"/>
                  </a:lnTo>
                  <a:lnTo>
                    <a:pt x="476" y="67"/>
                  </a:lnTo>
                  <a:lnTo>
                    <a:pt x="477" y="67"/>
                  </a:lnTo>
                  <a:lnTo>
                    <a:pt x="477" y="67"/>
                  </a:lnTo>
                  <a:lnTo>
                    <a:pt x="478" y="67"/>
                  </a:lnTo>
                  <a:lnTo>
                    <a:pt x="478" y="67"/>
                  </a:lnTo>
                  <a:lnTo>
                    <a:pt x="479" y="67"/>
                  </a:lnTo>
                  <a:lnTo>
                    <a:pt x="480" y="67"/>
                  </a:lnTo>
                  <a:lnTo>
                    <a:pt x="480" y="66"/>
                  </a:lnTo>
                  <a:lnTo>
                    <a:pt x="481" y="65"/>
                  </a:lnTo>
                  <a:lnTo>
                    <a:pt x="482" y="62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7" y="58"/>
                  </a:lnTo>
                  <a:lnTo>
                    <a:pt x="489" y="56"/>
                  </a:lnTo>
                  <a:lnTo>
                    <a:pt x="493" y="52"/>
                  </a:lnTo>
                  <a:lnTo>
                    <a:pt x="495" y="50"/>
                  </a:lnTo>
                  <a:lnTo>
                    <a:pt x="498" y="48"/>
                  </a:lnTo>
                  <a:lnTo>
                    <a:pt x="499" y="48"/>
                  </a:lnTo>
                  <a:lnTo>
                    <a:pt x="500" y="47"/>
                  </a:lnTo>
                  <a:lnTo>
                    <a:pt x="502" y="47"/>
                  </a:lnTo>
                  <a:lnTo>
                    <a:pt x="507" y="45"/>
                  </a:lnTo>
                  <a:lnTo>
                    <a:pt x="508" y="45"/>
                  </a:lnTo>
                  <a:lnTo>
                    <a:pt x="510" y="44"/>
                  </a:lnTo>
                  <a:lnTo>
                    <a:pt x="511" y="43"/>
                  </a:lnTo>
                  <a:lnTo>
                    <a:pt x="513" y="43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4" y="41"/>
                  </a:lnTo>
                  <a:lnTo>
                    <a:pt x="515" y="40"/>
                  </a:lnTo>
                  <a:lnTo>
                    <a:pt x="515" y="39"/>
                  </a:lnTo>
                  <a:lnTo>
                    <a:pt x="515" y="38"/>
                  </a:lnTo>
                  <a:lnTo>
                    <a:pt x="514" y="37"/>
                  </a:lnTo>
                  <a:lnTo>
                    <a:pt x="514" y="34"/>
                  </a:lnTo>
                  <a:lnTo>
                    <a:pt x="513" y="31"/>
                  </a:lnTo>
                  <a:lnTo>
                    <a:pt x="512" y="29"/>
                  </a:lnTo>
                  <a:lnTo>
                    <a:pt x="512" y="28"/>
                  </a:lnTo>
                  <a:lnTo>
                    <a:pt x="512" y="27"/>
                  </a:lnTo>
                  <a:lnTo>
                    <a:pt x="512" y="25"/>
                  </a:lnTo>
                  <a:lnTo>
                    <a:pt x="512" y="24"/>
                  </a:lnTo>
                  <a:lnTo>
                    <a:pt x="513" y="20"/>
                  </a:lnTo>
                  <a:lnTo>
                    <a:pt x="514" y="19"/>
                  </a:lnTo>
                  <a:lnTo>
                    <a:pt x="514" y="17"/>
                  </a:lnTo>
                  <a:lnTo>
                    <a:pt x="514" y="15"/>
                  </a:lnTo>
                  <a:lnTo>
                    <a:pt x="514" y="14"/>
                  </a:lnTo>
                  <a:lnTo>
                    <a:pt x="514" y="14"/>
                  </a:lnTo>
                  <a:lnTo>
                    <a:pt x="515" y="13"/>
                  </a:lnTo>
                  <a:lnTo>
                    <a:pt x="515" y="12"/>
                  </a:lnTo>
                  <a:lnTo>
                    <a:pt x="516" y="11"/>
                  </a:lnTo>
                  <a:lnTo>
                    <a:pt x="518" y="10"/>
                  </a:lnTo>
                  <a:lnTo>
                    <a:pt x="518" y="9"/>
                  </a:lnTo>
                  <a:lnTo>
                    <a:pt x="519" y="8"/>
                  </a:lnTo>
                  <a:lnTo>
                    <a:pt x="520" y="7"/>
                  </a:lnTo>
                  <a:lnTo>
                    <a:pt x="521" y="6"/>
                  </a:lnTo>
                  <a:lnTo>
                    <a:pt x="521" y="5"/>
                  </a:lnTo>
                  <a:lnTo>
                    <a:pt x="522" y="4"/>
                  </a:lnTo>
                  <a:lnTo>
                    <a:pt x="525" y="2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1"/>
                  </a:lnTo>
                  <a:lnTo>
                    <a:pt x="536" y="3"/>
                  </a:lnTo>
                  <a:lnTo>
                    <a:pt x="537" y="4"/>
                  </a:lnTo>
                  <a:lnTo>
                    <a:pt x="540" y="5"/>
                  </a:lnTo>
                  <a:lnTo>
                    <a:pt x="545" y="8"/>
                  </a:lnTo>
                  <a:lnTo>
                    <a:pt x="547" y="8"/>
                  </a:lnTo>
                  <a:lnTo>
                    <a:pt x="548" y="9"/>
                  </a:lnTo>
                  <a:lnTo>
                    <a:pt x="549" y="10"/>
                  </a:lnTo>
                  <a:lnTo>
                    <a:pt x="550" y="11"/>
                  </a:lnTo>
                  <a:lnTo>
                    <a:pt x="555" y="15"/>
                  </a:lnTo>
                  <a:lnTo>
                    <a:pt x="557" y="17"/>
                  </a:lnTo>
                  <a:lnTo>
                    <a:pt x="559" y="18"/>
                  </a:lnTo>
                  <a:lnTo>
                    <a:pt x="560" y="19"/>
                  </a:lnTo>
                  <a:lnTo>
                    <a:pt x="561" y="20"/>
                  </a:lnTo>
                  <a:lnTo>
                    <a:pt x="563" y="20"/>
                  </a:lnTo>
                  <a:lnTo>
                    <a:pt x="563" y="20"/>
                  </a:lnTo>
                  <a:lnTo>
                    <a:pt x="564" y="21"/>
                  </a:lnTo>
                  <a:lnTo>
                    <a:pt x="564" y="21"/>
                  </a:lnTo>
                  <a:lnTo>
                    <a:pt x="565" y="20"/>
                  </a:lnTo>
                  <a:lnTo>
                    <a:pt x="566" y="20"/>
                  </a:lnTo>
                  <a:lnTo>
                    <a:pt x="568" y="19"/>
                  </a:lnTo>
                  <a:lnTo>
                    <a:pt x="569" y="18"/>
                  </a:lnTo>
                  <a:lnTo>
                    <a:pt x="570" y="18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75" y="18"/>
                  </a:lnTo>
                  <a:lnTo>
                    <a:pt x="575" y="19"/>
                  </a:lnTo>
                  <a:lnTo>
                    <a:pt x="576" y="21"/>
                  </a:lnTo>
                  <a:lnTo>
                    <a:pt x="577" y="23"/>
                  </a:lnTo>
                  <a:lnTo>
                    <a:pt x="578" y="25"/>
                  </a:lnTo>
                  <a:lnTo>
                    <a:pt x="579" y="27"/>
                  </a:lnTo>
                  <a:lnTo>
                    <a:pt x="581" y="31"/>
                  </a:lnTo>
                  <a:lnTo>
                    <a:pt x="583" y="35"/>
                  </a:lnTo>
                  <a:lnTo>
                    <a:pt x="584" y="37"/>
                  </a:lnTo>
                  <a:lnTo>
                    <a:pt x="585" y="38"/>
                  </a:lnTo>
                  <a:lnTo>
                    <a:pt x="586" y="39"/>
                  </a:lnTo>
                  <a:lnTo>
                    <a:pt x="586" y="40"/>
                  </a:lnTo>
                  <a:lnTo>
                    <a:pt x="588" y="41"/>
                  </a:lnTo>
                  <a:lnTo>
                    <a:pt x="589" y="42"/>
                  </a:lnTo>
                  <a:lnTo>
                    <a:pt x="590" y="42"/>
                  </a:lnTo>
                  <a:lnTo>
                    <a:pt x="591" y="43"/>
                  </a:lnTo>
                  <a:lnTo>
                    <a:pt x="592" y="43"/>
                  </a:lnTo>
                  <a:lnTo>
                    <a:pt x="593" y="43"/>
                  </a:lnTo>
                  <a:lnTo>
                    <a:pt x="594" y="43"/>
                  </a:lnTo>
                  <a:lnTo>
                    <a:pt x="595" y="43"/>
                  </a:lnTo>
                  <a:lnTo>
                    <a:pt x="596" y="43"/>
                  </a:lnTo>
                  <a:lnTo>
                    <a:pt x="597" y="43"/>
                  </a:lnTo>
                  <a:lnTo>
                    <a:pt x="598" y="43"/>
                  </a:lnTo>
                  <a:lnTo>
                    <a:pt x="598" y="43"/>
                  </a:lnTo>
                  <a:lnTo>
                    <a:pt x="599" y="42"/>
                  </a:lnTo>
                  <a:lnTo>
                    <a:pt x="600" y="42"/>
                  </a:lnTo>
                  <a:lnTo>
                    <a:pt x="600" y="42"/>
                  </a:lnTo>
                  <a:lnTo>
                    <a:pt x="600" y="43"/>
                  </a:lnTo>
                  <a:lnTo>
                    <a:pt x="601" y="49"/>
                  </a:lnTo>
                  <a:lnTo>
                    <a:pt x="601" y="50"/>
                  </a:lnTo>
                  <a:lnTo>
                    <a:pt x="601" y="52"/>
                  </a:lnTo>
                  <a:lnTo>
                    <a:pt x="601" y="53"/>
                  </a:lnTo>
                  <a:lnTo>
                    <a:pt x="601" y="54"/>
                  </a:lnTo>
                  <a:lnTo>
                    <a:pt x="601" y="54"/>
                  </a:lnTo>
                  <a:lnTo>
                    <a:pt x="601" y="55"/>
                  </a:lnTo>
                  <a:lnTo>
                    <a:pt x="600" y="56"/>
                  </a:lnTo>
                  <a:lnTo>
                    <a:pt x="600" y="57"/>
                  </a:lnTo>
                  <a:lnTo>
                    <a:pt x="599" y="58"/>
                  </a:lnTo>
                  <a:lnTo>
                    <a:pt x="598" y="58"/>
                  </a:lnTo>
                  <a:lnTo>
                    <a:pt x="597" y="59"/>
                  </a:lnTo>
                  <a:lnTo>
                    <a:pt x="595" y="59"/>
                  </a:lnTo>
                  <a:lnTo>
                    <a:pt x="594" y="60"/>
                  </a:lnTo>
                  <a:lnTo>
                    <a:pt x="593" y="60"/>
                  </a:lnTo>
                  <a:lnTo>
                    <a:pt x="592" y="61"/>
                  </a:lnTo>
                  <a:lnTo>
                    <a:pt x="592" y="62"/>
                  </a:lnTo>
                  <a:lnTo>
                    <a:pt x="591" y="62"/>
                  </a:lnTo>
                  <a:lnTo>
                    <a:pt x="591" y="62"/>
                  </a:lnTo>
                  <a:lnTo>
                    <a:pt x="591" y="63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591" y="65"/>
                  </a:lnTo>
                  <a:lnTo>
                    <a:pt x="591" y="66"/>
                  </a:lnTo>
                  <a:lnTo>
                    <a:pt x="592" y="67"/>
                  </a:lnTo>
                  <a:lnTo>
                    <a:pt x="595" y="71"/>
                  </a:lnTo>
                  <a:lnTo>
                    <a:pt x="595" y="72"/>
                  </a:lnTo>
                  <a:lnTo>
                    <a:pt x="596" y="74"/>
                  </a:lnTo>
                  <a:lnTo>
                    <a:pt x="596" y="75"/>
                  </a:lnTo>
                  <a:lnTo>
                    <a:pt x="597" y="77"/>
                  </a:lnTo>
                  <a:lnTo>
                    <a:pt x="597" y="78"/>
                  </a:lnTo>
                  <a:lnTo>
                    <a:pt x="597" y="79"/>
                  </a:lnTo>
                  <a:lnTo>
                    <a:pt x="598" y="82"/>
                  </a:lnTo>
                  <a:lnTo>
                    <a:pt x="598" y="84"/>
                  </a:lnTo>
                  <a:lnTo>
                    <a:pt x="598" y="85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597" y="92"/>
                  </a:lnTo>
                  <a:lnTo>
                    <a:pt x="597" y="96"/>
                  </a:lnTo>
                  <a:lnTo>
                    <a:pt x="597" y="97"/>
                  </a:lnTo>
                  <a:lnTo>
                    <a:pt x="597" y="100"/>
                  </a:lnTo>
                  <a:lnTo>
                    <a:pt x="596" y="102"/>
                  </a:lnTo>
                  <a:lnTo>
                    <a:pt x="596" y="103"/>
                  </a:lnTo>
                  <a:lnTo>
                    <a:pt x="595" y="105"/>
                  </a:lnTo>
                  <a:lnTo>
                    <a:pt x="595" y="107"/>
                  </a:lnTo>
                  <a:lnTo>
                    <a:pt x="593" y="112"/>
                  </a:lnTo>
                  <a:lnTo>
                    <a:pt x="591" y="116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89" y="122"/>
                  </a:lnTo>
                  <a:lnTo>
                    <a:pt x="589" y="123"/>
                  </a:lnTo>
                  <a:lnTo>
                    <a:pt x="589" y="124"/>
                  </a:lnTo>
                  <a:lnTo>
                    <a:pt x="590" y="125"/>
                  </a:lnTo>
                  <a:lnTo>
                    <a:pt x="590" y="126"/>
                  </a:lnTo>
                  <a:lnTo>
                    <a:pt x="590" y="126"/>
                  </a:lnTo>
                  <a:lnTo>
                    <a:pt x="590" y="127"/>
                  </a:lnTo>
                  <a:lnTo>
                    <a:pt x="589" y="132"/>
                  </a:lnTo>
                  <a:lnTo>
                    <a:pt x="588" y="136"/>
                  </a:lnTo>
                  <a:lnTo>
                    <a:pt x="587" y="138"/>
                  </a:lnTo>
                  <a:lnTo>
                    <a:pt x="586" y="140"/>
                  </a:lnTo>
                  <a:lnTo>
                    <a:pt x="585" y="144"/>
                  </a:lnTo>
                  <a:lnTo>
                    <a:pt x="585" y="145"/>
                  </a:lnTo>
                  <a:lnTo>
                    <a:pt x="584" y="147"/>
                  </a:lnTo>
                  <a:lnTo>
                    <a:pt x="584" y="149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3"/>
                  </a:lnTo>
                  <a:lnTo>
                    <a:pt x="585" y="153"/>
                  </a:lnTo>
                  <a:lnTo>
                    <a:pt x="585" y="154"/>
                  </a:lnTo>
                  <a:lnTo>
                    <a:pt x="586" y="156"/>
                  </a:lnTo>
                  <a:lnTo>
                    <a:pt x="587" y="157"/>
                  </a:lnTo>
                  <a:lnTo>
                    <a:pt x="588" y="158"/>
                  </a:lnTo>
                  <a:lnTo>
                    <a:pt x="590" y="160"/>
                  </a:lnTo>
                  <a:lnTo>
                    <a:pt x="593" y="162"/>
                  </a:lnTo>
                  <a:lnTo>
                    <a:pt x="594" y="163"/>
                  </a:lnTo>
                  <a:lnTo>
                    <a:pt x="595" y="164"/>
                  </a:lnTo>
                  <a:lnTo>
                    <a:pt x="595" y="165"/>
                  </a:lnTo>
                  <a:lnTo>
                    <a:pt x="596" y="166"/>
                  </a:lnTo>
                  <a:lnTo>
                    <a:pt x="597" y="168"/>
                  </a:lnTo>
                  <a:lnTo>
                    <a:pt x="598" y="169"/>
                  </a:lnTo>
                  <a:lnTo>
                    <a:pt x="598" y="169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597" y="171"/>
                  </a:lnTo>
                  <a:lnTo>
                    <a:pt x="597" y="172"/>
                  </a:lnTo>
                  <a:lnTo>
                    <a:pt x="595" y="174"/>
                  </a:lnTo>
                  <a:lnTo>
                    <a:pt x="594" y="176"/>
                  </a:lnTo>
                  <a:lnTo>
                    <a:pt x="593" y="178"/>
                  </a:lnTo>
                  <a:lnTo>
                    <a:pt x="592" y="179"/>
                  </a:lnTo>
                  <a:lnTo>
                    <a:pt x="591" y="180"/>
                  </a:lnTo>
                  <a:lnTo>
                    <a:pt x="591" y="181"/>
                  </a:lnTo>
                  <a:lnTo>
                    <a:pt x="591" y="182"/>
                  </a:lnTo>
                  <a:lnTo>
                    <a:pt x="591" y="183"/>
                  </a:lnTo>
                  <a:lnTo>
                    <a:pt x="591" y="184"/>
                  </a:lnTo>
                  <a:lnTo>
                    <a:pt x="591" y="185"/>
                  </a:lnTo>
                  <a:lnTo>
                    <a:pt x="592" y="186"/>
                  </a:lnTo>
                  <a:lnTo>
                    <a:pt x="592" y="187"/>
                  </a:lnTo>
                  <a:lnTo>
                    <a:pt x="593" y="189"/>
                  </a:lnTo>
                  <a:lnTo>
                    <a:pt x="596" y="193"/>
                  </a:lnTo>
                  <a:lnTo>
                    <a:pt x="599" y="197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5" y="204"/>
                  </a:lnTo>
                  <a:lnTo>
                    <a:pt x="606" y="205"/>
                  </a:lnTo>
                  <a:lnTo>
                    <a:pt x="609" y="208"/>
                  </a:lnTo>
                  <a:lnTo>
                    <a:pt x="611" y="210"/>
                  </a:lnTo>
                  <a:lnTo>
                    <a:pt x="614" y="213"/>
                  </a:lnTo>
                  <a:lnTo>
                    <a:pt x="617" y="215"/>
                  </a:lnTo>
                  <a:lnTo>
                    <a:pt x="619" y="217"/>
                  </a:lnTo>
                  <a:lnTo>
                    <a:pt x="620" y="217"/>
                  </a:lnTo>
                  <a:lnTo>
                    <a:pt x="620" y="217"/>
                  </a:lnTo>
                  <a:lnTo>
                    <a:pt x="622" y="218"/>
                  </a:lnTo>
                  <a:lnTo>
                    <a:pt x="623" y="218"/>
                  </a:lnTo>
                  <a:lnTo>
                    <a:pt x="624" y="218"/>
                  </a:lnTo>
                  <a:lnTo>
                    <a:pt x="625" y="218"/>
                  </a:lnTo>
                  <a:lnTo>
                    <a:pt x="626" y="217"/>
                  </a:lnTo>
                  <a:lnTo>
                    <a:pt x="628" y="217"/>
                  </a:lnTo>
                  <a:lnTo>
                    <a:pt x="633" y="214"/>
                  </a:lnTo>
                  <a:lnTo>
                    <a:pt x="635" y="213"/>
                  </a:lnTo>
                  <a:lnTo>
                    <a:pt x="637" y="213"/>
                  </a:lnTo>
                  <a:lnTo>
                    <a:pt x="638" y="212"/>
                  </a:lnTo>
                  <a:lnTo>
                    <a:pt x="640" y="212"/>
                  </a:lnTo>
                  <a:lnTo>
                    <a:pt x="641" y="212"/>
                  </a:lnTo>
                  <a:lnTo>
                    <a:pt x="642" y="212"/>
                  </a:lnTo>
                  <a:lnTo>
                    <a:pt x="643" y="212"/>
                  </a:lnTo>
                  <a:lnTo>
                    <a:pt x="644" y="212"/>
                  </a:lnTo>
                  <a:lnTo>
                    <a:pt x="645" y="213"/>
                  </a:lnTo>
                  <a:lnTo>
                    <a:pt x="646" y="213"/>
                  </a:lnTo>
                  <a:lnTo>
                    <a:pt x="647" y="214"/>
                  </a:lnTo>
                  <a:lnTo>
                    <a:pt x="650" y="217"/>
                  </a:lnTo>
                  <a:lnTo>
                    <a:pt x="652" y="218"/>
                  </a:lnTo>
                  <a:lnTo>
                    <a:pt x="654" y="220"/>
                  </a:lnTo>
                  <a:lnTo>
                    <a:pt x="656" y="221"/>
                  </a:lnTo>
                  <a:lnTo>
                    <a:pt x="658" y="221"/>
                  </a:lnTo>
                  <a:lnTo>
                    <a:pt x="659" y="222"/>
                  </a:lnTo>
                  <a:lnTo>
                    <a:pt x="664" y="224"/>
                  </a:lnTo>
                  <a:lnTo>
                    <a:pt x="666" y="224"/>
                  </a:lnTo>
                  <a:lnTo>
                    <a:pt x="668" y="225"/>
                  </a:lnTo>
                  <a:lnTo>
                    <a:pt x="669" y="226"/>
                  </a:lnTo>
                  <a:lnTo>
                    <a:pt x="670" y="226"/>
                  </a:lnTo>
                  <a:lnTo>
                    <a:pt x="670" y="227"/>
                  </a:lnTo>
                  <a:lnTo>
                    <a:pt x="671" y="227"/>
                  </a:lnTo>
                  <a:lnTo>
                    <a:pt x="671" y="228"/>
                  </a:lnTo>
                  <a:lnTo>
                    <a:pt x="672" y="229"/>
                  </a:lnTo>
                  <a:lnTo>
                    <a:pt x="672" y="230"/>
                  </a:lnTo>
                  <a:lnTo>
                    <a:pt x="672" y="230"/>
                  </a:lnTo>
                  <a:lnTo>
                    <a:pt x="672" y="231"/>
                  </a:lnTo>
                  <a:lnTo>
                    <a:pt x="671" y="233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0" y="235"/>
                  </a:lnTo>
                  <a:lnTo>
                    <a:pt x="670" y="236"/>
                  </a:lnTo>
                  <a:lnTo>
                    <a:pt x="669" y="236"/>
                  </a:lnTo>
                  <a:lnTo>
                    <a:pt x="668" y="237"/>
                  </a:lnTo>
                  <a:lnTo>
                    <a:pt x="667" y="238"/>
                  </a:lnTo>
                  <a:lnTo>
                    <a:pt x="666" y="238"/>
                  </a:lnTo>
                  <a:lnTo>
                    <a:pt x="666" y="238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7" y="239"/>
                  </a:lnTo>
                  <a:lnTo>
                    <a:pt x="668" y="240"/>
                  </a:lnTo>
                  <a:lnTo>
                    <a:pt x="669" y="240"/>
                  </a:lnTo>
                  <a:lnTo>
                    <a:pt x="670" y="241"/>
                  </a:lnTo>
                  <a:lnTo>
                    <a:pt x="671" y="241"/>
                  </a:lnTo>
                  <a:lnTo>
                    <a:pt x="672" y="241"/>
                  </a:lnTo>
                  <a:lnTo>
                    <a:pt x="676" y="242"/>
                  </a:lnTo>
                  <a:lnTo>
                    <a:pt x="678" y="242"/>
                  </a:lnTo>
                  <a:lnTo>
                    <a:pt x="679" y="242"/>
                  </a:lnTo>
                  <a:lnTo>
                    <a:pt x="680" y="243"/>
                  </a:lnTo>
                  <a:lnTo>
                    <a:pt x="680" y="243"/>
                  </a:lnTo>
                  <a:lnTo>
                    <a:pt x="681" y="243"/>
                  </a:lnTo>
                  <a:lnTo>
                    <a:pt x="682" y="244"/>
                  </a:lnTo>
                  <a:lnTo>
                    <a:pt x="683" y="245"/>
                  </a:lnTo>
                  <a:lnTo>
                    <a:pt x="685" y="246"/>
                  </a:lnTo>
                  <a:lnTo>
                    <a:pt x="686" y="248"/>
                  </a:lnTo>
                  <a:lnTo>
                    <a:pt x="689" y="252"/>
                  </a:lnTo>
                  <a:lnTo>
                    <a:pt x="690" y="252"/>
                  </a:lnTo>
                  <a:lnTo>
                    <a:pt x="691" y="253"/>
                  </a:lnTo>
                  <a:lnTo>
                    <a:pt x="692" y="254"/>
                  </a:lnTo>
                  <a:lnTo>
                    <a:pt x="693" y="254"/>
                  </a:lnTo>
                  <a:lnTo>
                    <a:pt x="693" y="255"/>
                  </a:lnTo>
                  <a:lnTo>
                    <a:pt x="694" y="255"/>
                  </a:lnTo>
                  <a:lnTo>
                    <a:pt x="696" y="256"/>
                  </a:lnTo>
                  <a:lnTo>
                    <a:pt x="698" y="256"/>
                  </a:lnTo>
                  <a:lnTo>
                    <a:pt x="699" y="256"/>
                  </a:lnTo>
                  <a:lnTo>
                    <a:pt x="701" y="256"/>
                  </a:lnTo>
                  <a:lnTo>
                    <a:pt x="702" y="256"/>
                  </a:lnTo>
                  <a:lnTo>
                    <a:pt x="704" y="255"/>
                  </a:lnTo>
                  <a:lnTo>
                    <a:pt x="705" y="254"/>
                  </a:lnTo>
                  <a:lnTo>
                    <a:pt x="709" y="252"/>
                  </a:lnTo>
                  <a:lnTo>
                    <a:pt x="711" y="252"/>
                  </a:lnTo>
                  <a:lnTo>
                    <a:pt x="712" y="251"/>
                  </a:lnTo>
                  <a:lnTo>
                    <a:pt x="712" y="251"/>
                  </a:lnTo>
                  <a:lnTo>
                    <a:pt x="713" y="251"/>
                  </a:lnTo>
                  <a:lnTo>
                    <a:pt x="714" y="251"/>
                  </a:lnTo>
                  <a:lnTo>
                    <a:pt x="715" y="251"/>
                  </a:lnTo>
                  <a:lnTo>
                    <a:pt x="716" y="252"/>
                  </a:lnTo>
                  <a:lnTo>
                    <a:pt x="723" y="253"/>
                  </a:lnTo>
                  <a:lnTo>
                    <a:pt x="728" y="255"/>
                  </a:lnTo>
                  <a:lnTo>
                    <a:pt x="731" y="256"/>
                  </a:lnTo>
                  <a:lnTo>
                    <a:pt x="733" y="257"/>
                  </a:lnTo>
                  <a:lnTo>
                    <a:pt x="735" y="258"/>
                  </a:lnTo>
                  <a:lnTo>
                    <a:pt x="736" y="259"/>
                  </a:lnTo>
                  <a:lnTo>
                    <a:pt x="737" y="259"/>
                  </a:lnTo>
                  <a:lnTo>
                    <a:pt x="738" y="261"/>
                  </a:lnTo>
                  <a:lnTo>
                    <a:pt x="739" y="262"/>
                  </a:lnTo>
                  <a:lnTo>
                    <a:pt x="740" y="262"/>
                  </a:lnTo>
                  <a:lnTo>
                    <a:pt x="741" y="263"/>
                  </a:lnTo>
                  <a:lnTo>
                    <a:pt x="741" y="263"/>
                  </a:lnTo>
                  <a:lnTo>
                    <a:pt x="742" y="263"/>
                  </a:lnTo>
                  <a:lnTo>
                    <a:pt x="747" y="262"/>
                  </a:lnTo>
                  <a:lnTo>
                    <a:pt x="749" y="262"/>
                  </a:lnTo>
                  <a:lnTo>
                    <a:pt x="753" y="261"/>
                  </a:lnTo>
                  <a:lnTo>
                    <a:pt x="755" y="260"/>
                  </a:lnTo>
                  <a:lnTo>
                    <a:pt x="756" y="260"/>
                  </a:lnTo>
                  <a:lnTo>
                    <a:pt x="760" y="260"/>
                  </a:lnTo>
                  <a:lnTo>
                    <a:pt x="764" y="259"/>
                  </a:lnTo>
                  <a:lnTo>
                    <a:pt x="765" y="259"/>
                  </a:lnTo>
                  <a:lnTo>
                    <a:pt x="767" y="259"/>
                  </a:lnTo>
                  <a:lnTo>
                    <a:pt x="769" y="259"/>
                  </a:lnTo>
                  <a:lnTo>
                    <a:pt x="770" y="259"/>
                  </a:lnTo>
                  <a:lnTo>
                    <a:pt x="771" y="260"/>
                  </a:lnTo>
                  <a:lnTo>
                    <a:pt x="772" y="260"/>
                  </a:lnTo>
                  <a:lnTo>
                    <a:pt x="773" y="260"/>
                  </a:lnTo>
                  <a:lnTo>
                    <a:pt x="774" y="261"/>
                  </a:lnTo>
                  <a:lnTo>
                    <a:pt x="774" y="262"/>
                  </a:lnTo>
                  <a:lnTo>
                    <a:pt x="775" y="263"/>
                  </a:lnTo>
                  <a:lnTo>
                    <a:pt x="776" y="264"/>
                  </a:lnTo>
                  <a:lnTo>
                    <a:pt x="776" y="265"/>
                  </a:lnTo>
                  <a:lnTo>
                    <a:pt x="777" y="266"/>
                  </a:lnTo>
                  <a:lnTo>
                    <a:pt x="777" y="269"/>
                  </a:lnTo>
                  <a:lnTo>
                    <a:pt x="778" y="271"/>
                  </a:lnTo>
                  <a:lnTo>
                    <a:pt x="778" y="272"/>
                  </a:lnTo>
                  <a:lnTo>
                    <a:pt x="778" y="274"/>
                  </a:lnTo>
                  <a:lnTo>
                    <a:pt x="778" y="275"/>
                  </a:lnTo>
                  <a:lnTo>
                    <a:pt x="778" y="276"/>
                  </a:lnTo>
                  <a:lnTo>
                    <a:pt x="778" y="279"/>
                  </a:lnTo>
                  <a:lnTo>
                    <a:pt x="777" y="283"/>
                  </a:lnTo>
                  <a:lnTo>
                    <a:pt x="777" y="286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7" y="291"/>
                  </a:lnTo>
                  <a:lnTo>
                    <a:pt x="778" y="293"/>
                  </a:lnTo>
                  <a:lnTo>
                    <a:pt x="779" y="295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1" y="299"/>
                  </a:lnTo>
                  <a:lnTo>
                    <a:pt x="782" y="300"/>
                  </a:lnTo>
                  <a:lnTo>
                    <a:pt x="785" y="302"/>
                  </a:lnTo>
                  <a:lnTo>
                    <a:pt x="786" y="304"/>
                  </a:lnTo>
                  <a:lnTo>
                    <a:pt x="790" y="306"/>
                  </a:lnTo>
                  <a:lnTo>
                    <a:pt x="794" y="310"/>
                  </a:lnTo>
                  <a:lnTo>
                    <a:pt x="795" y="311"/>
                  </a:lnTo>
                  <a:lnTo>
                    <a:pt x="797" y="312"/>
                  </a:lnTo>
                  <a:lnTo>
                    <a:pt x="799" y="314"/>
                  </a:lnTo>
                  <a:lnTo>
                    <a:pt x="806" y="318"/>
                  </a:lnTo>
                  <a:lnTo>
                    <a:pt x="809" y="320"/>
                  </a:lnTo>
                  <a:lnTo>
                    <a:pt x="810" y="320"/>
                  </a:lnTo>
                  <a:lnTo>
                    <a:pt x="811" y="320"/>
                  </a:lnTo>
                  <a:lnTo>
                    <a:pt x="811" y="320"/>
                  </a:lnTo>
                  <a:lnTo>
                    <a:pt x="812" y="320"/>
                  </a:lnTo>
                  <a:lnTo>
                    <a:pt x="812" y="320"/>
                  </a:lnTo>
                  <a:lnTo>
                    <a:pt x="813" y="320"/>
                  </a:lnTo>
                  <a:lnTo>
                    <a:pt x="815" y="319"/>
                  </a:lnTo>
                  <a:lnTo>
                    <a:pt x="816" y="319"/>
                  </a:lnTo>
                  <a:lnTo>
                    <a:pt x="818" y="318"/>
                  </a:lnTo>
                  <a:lnTo>
                    <a:pt x="819" y="318"/>
                  </a:lnTo>
                  <a:lnTo>
                    <a:pt x="820" y="319"/>
                  </a:lnTo>
                  <a:lnTo>
                    <a:pt x="821" y="319"/>
                  </a:lnTo>
                  <a:lnTo>
                    <a:pt x="822" y="319"/>
                  </a:lnTo>
                  <a:lnTo>
                    <a:pt x="827" y="320"/>
                  </a:lnTo>
                  <a:lnTo>
                    <a:pt x="828" y="321"/>
                  </a:lnTo>
                  <a:lnTo>
                    <a:pt x="830" y="321"/>
                  </a:lnTo>
                  <a:lnTo>
                    <a:pt x="832" y="321"/>
                  </a:lnTo>
                  <a:lnTo>
                    <a:pt x="835" y="321"/>
                  </a:lnTo>
                  <a:lnTo>
                    <a:pt x="839" y="321"/>
                  </a:lnTo>
                  <a:lnTo>
                    <a:pt x="841" y="321"/>
                  </a:lnTo>
                  <a:lnTo>
                    <a:pt x="843" y="321"/>
                  </a:lnTo>
                  <a:lnTo>
                    <a:pt x="844" y="320"/>
                  </a:lnTo>
                  <a:lnTo>
                    <a:pt x="846" y="320"/>
                  </a:lnTo>
                  <a:lnTo>
                    <a:pt x="849" y="318"/>
                  </a:lnTo>
                  <a:lnTo>
                    <a:pt x="851" y="318"/>
                  </a:lnTo>
                  <a:lnTo>
                    <a:pt x="853" y="317"/>
                  </a:lnTo>
                  <a:lnTo>
                    <a:pt x="857" y="317"/>
                  </a:lnTo>
                  <a:lnTo>
                    <a:pt x="857" y="317"/>
                  </a:lnTo>
                  <a:lnTo>
                    <a:pt x="859" y="316"/>
                  </a:lnTo>
                  <a:lnTo>
                    <a:pt x="861" y="315"/>
                  </a:lnTo>
                  <a:lnTo>
                    <a:pt x="861" y="315"/>
                  </a:lnTo>
                  <a:lnTo>
                    <a:pt x="862" y="315"/>
                  </a:lnTo>
                  <a:lnTo>
                    <a:pt x="863" y="315"/>
                  </a:lnTo>
                  <a:lnTo>
                    <a:pt x="864" y="315"/>
                  </a:lnTo>
                  <a:lnTo>
                    <a:pt x="864" y="315"/>
                  </a:lnTo>
                  <a:lnTo>
                    <a:pt x="865" y="315"/>
                  </a:lnTo>
                  <a:lnTo>
                    <a:pt x="866" y="315"/>
                  </a:lnTo>
                  <a:lnTo>
                    <a:pt x="867" y="316"/>
                  </a:lnTo>
                  <a:lnTo>
                    <a:pt x="868" y="316"/>
                  </a:lnTo>
                  <a:lnTo>
                    <a:pt x="869" y="317"/>
                  </a:lnTo>
                  <a:lnTo>
                    <a:pt x="870" y="318"/>
                  </a:lnTo>
                  <a:lnTo>
                    <a:pt x="871" y="318"/>
                  </a:lnTo>
                  <a:lnTo>
                    <a:pt x="871" y="319"/>
                  </a:lnTo>
                  <a:lnTo>
                    <a:pt x="871" y="320"/>
                  </a:lnTo>
                  <a:lnTo>
                    <a:pt x="872" y="321"/>
                  </a:lnTo>
                  <a:lnTo>
                    <a:pt x="872" y="322"/>
                  </a:lnTo>
                  <a:lnTo>
                    <a:pt x="872" y="322"/>
                  </a:lnTo>
                  <a:lnTo>
                    <a:pt x="871" y="323"/>
                  </a:lnTo>
                  <a:lnTo>
                    <a:pt x="871" y="324"/>
                  </a:lnTo>
                  <a:lnTo>
                    <a:pt x="871" y="325"/>
                  </a:lnTo>
                  <a:lnTo>
                    <a:pt x="871" y="326"/>
                  </a:lnTo>
                  <a:lnTo>
                    <a:pt x="871" y="327"/>
                  </a:lnTo>
                  <a:lnTo>
                    <a:pt x="872" y="327"/>
                  </a:lnTo>
                  <a:lnTo>
                    <a:pt x="872" y="328"/>
                  </a:lnTo>
                  <a:lnTo>
                    <a:pt x="873" y="329"/>
                  </a:lnTo>
                  <a:lnTo>
                    <a:pt x="874" y="330"/>
                  </a:lnTo>
                  <a:lnTo>
                    <a:pt x="876" y="331"/>
                  </a:lnTo>
                  <a:lnTo>
                    <a:pt x="878" y="333"/>
                  </a:lnTo>
                  <a:lnTo>
                    <a:pt x="880" y="333"/>
                  </a:lnTo>
                  <a:lnTo>
                    <a:pt x="880" y="334"/>
                  </a:lnTo>
                  <a:lnTo>
                    <a:pt x="881" y="335"/>
                  </a:lnTo>
                  <a:lnTo>
                    <a:pt x="884" y="339"/>
                  </a:lnTo>
                  <a:lnTo>
                    <a:pt x="885" y="340"/>
                  </a:lnTo>
                  <a:lnTo>
                    <a:pt x="885" y="341"/>
                  </a:lnTo>
                  <a:lnTo>
                    <a:pt x="886" y="342"/>
                  </a:lnTo>
                  <a:lnTo>
                    <a:pt x="886" y="343"/>
                  </a:lnTo>
                  <a:lnTo>
                    <a:pt x="886" y="344"/>
                  </a:lnTo>
                  <a:lnTo>
                    <a:pt x="885" y="345"/>
                  </a:lnTo>
                  <a:lnTo>
                    <a:pt x="885" y="347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50"/>
                  </a:lnTo>
                  <a:lnTo>
                    <a:pt x="882" y="350"/>
                  </a:lnTo>
                  <a:lnTo>
                    <a:pt x="882" y="351"/>
                  </a:lnTo>
                  <a:lnTo>
                    <a:pt x="880" y="351"/>
                  </a:lnTo>
                  <a:lnTo>
                    <a:pt x="879" y="352"/>
                  </a:lnTo>
                  <a:lnTo>
                    <a:pt x="876" y="353"/>
                  </a:lnTo>
                  <a:lnTo>
                    <a:pt x="873" y="353"/>
                  </a:lnTo>
                  <a:lnTo>
                    <a:pt x="872" y="354"/>
                  </a:lnTo>
                  <a:lnTo>
                    <a:pt x="871" y="354"/>
                  </a:lnTo>
                  <a:lnTo>
                    <a:pt x="870" y="354"/>
                  </a:lnTo>
                  <a:lnTo>
                    <a:pt x="870" y="355"/>
                  </a:lnTo>
                  <a:lnTo>
                    <a:pt x="869" y="355"/>
                  </a:lnTo>
                  <a:lnTo>
                    <a:pt x="868" y="356"/>
                  </a:lnTo>
                  <a:lnTo>
                    <a:pt x="867" y="359"/>
                  </a:lnTo>
                  <a:lnTo>
                    <a:pt x="866" y="361"/>
                  </a:lnTo>
                  <a:lnTo>
                    <a:pt x="865" y="362"/>
                  </a:lnTo>
                  <a:lnTo>
                    <a:pt x="864" y="364"/>
                  </a:lnTo>
                  <a:lnTo>
                    <a:pt x="864" y="365"/>
                  </a:lnTo>
                  <a:lnTo>
                    <a:pt x="863" y="368"/>
                  </a:lnTo>
                  <a:lnTo>
                    <a:pt x="863" y="369"/>
                  </a:lnTo>
                  <a:lnTo>
                    <a:pt x="863" y="370"/>
                  </a:lnTo>
                  <a:lnTo>
                    <a:pt x="862" y="371"/>
                  </a:lnTo>
                  <a:lnTo>
                    <a:pt x="861" y="372"/>
                  </a:lnTo>
                  <a:lnTo>
                    <a:pt x="859" y="376"/>
                  </a:lnTo>
                  <a:lnTo>
                    <a:pt x="859" y="377"/>
                  </a:lnTo>
                  <a:lnTo>
                    <a:pt x="858" y="378"/>
                  </a:lnTo>
                  <a:lnTo>
                    <a:pt x="857" y="382"/>
                  </a:lnTo>
                  <a:lnTo>
                    <a:pt x="856" y="383"/>
                  </a:lnTo>
                  <a:lnTo>
                    <a:pt x="856" y="384"/>
                  </a:lnTo>
                  <a:lnTo>
                    <a:pt x="855" y="385"/>
                  </a:lnTo>
                  <a:lnTo>
                    <a:pt x="854" y="386"/>
                  </a:lnTo>
                  <a:lnTo>
                    <a:pt x="851" y="390"/>
                  </a:lnTo>
                  <a:lnTo>
                    <a:pt x="849" y="392"/>
                  </a:lnTo>
                  <a:lnTo>
                    <a:pt x="848" y="392"/>
                  </a:lnTo>
                  <a:lnTo>
                    <a:pt x="846" y="395"/>
                  </a:lnTo>
                  <a:lnTo>
                    <a:pt x="845" y="397"/>
                  </a:lnTo>
                  <a:lnTo>
                    <a:pt x="844" y="39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43" y="401"/>
                  </a:lnTo>
                  <a:lnTo>
                    <a:pt x="843" y="402"/>
                  </a:lnTo>
                  <a:lnTo>
                    <a:pt x="843" y="402"/>
                  </a:lnTo>
                  <a:lnTo>
                    <a:pt x="843" y="403"/>
                  </a:lnTo>
                  <a:lnTo>
                    <a:pt x="843" y="404"/>
                  </a:lnTo>
                  <a:lnTo>
                    <a:pt x="843" y="404"/>
                  </a:lnTo>
                  <a:lnTo>
                    <a:pt x="844" y="404"/>
                  </a:lnTo>
                  <a:lnTo>
                    <a:pt x="845" y="405"/>
                  </a:lnTo>
                  <a:lnTo>
                    <a:pt x="845" y="405"/>
                  </a:lnTo>
                  <a:lnTo>
                    <a:pt x="848" y="405"/>
                  </a:lnTo>
                  <a:lnTo>
                    <a:pt x="849" y="405"/>
                  </a:lnTo>
                  <a:lnTo>
                    <a:pt x="850" y="405"/>
                  </a:lnTo>
                  <a:lnTo>
                    <a:pt x="851" y="406"/>
                  </a:lnTo>
                  <a:lnTo>
                    <a:pt x="852" y="406"/>
                  </a:lnTo>
                  <a:lnTo>
                    <a:pt x="852" y="406"/>
                  </a:lnTo>
                  <a:lnTo>
                    <a:pt x="853" y="407"/>
                  </a:lnTo>
                  <a:lnTo>
                    <a:pt x="854" y="408"/>
                  </a:lnTo>
                  <a:lnTo>
                    <a:pt x="855" y="409"/>
                  </a:lnTo>
                  <a:lnTo>
                    <a:pt x="856" y="412"/>
                  </a:lnTo>
                  <a:lnTo>
                    <a:pt x="857" y="413"/>
                  </a:lnTo>
                  <a:lnTo>
                    <a:pt x="858" y="414"/>
                  </a:lnTo>
                  <a:lnTo>
                    <a:pt x="859" y="415"/>
                  </a:lnTo>
                  <a:lnTo>
                    <a:pt x="860" y="416"/>
                  </a:lnTo>
                  <a:lnTo>
                    <a:pt x="862" y="417"/>
                  </a:lnTo>
                  <a:lnTo>
                    <a:pt x="864" y="418"/>
                  </a:lnTo>
                  <a:lnTo>
                    <a:pt x="867" y="419"/>
                  </a:lnTo>
                  <a:lnTo>
                    <a:pt x="869" y="421"/>
                  </a:lnTo>
                  <a:lnTo>
                    <a:pt x="871" y="421"/>
                  </a:lnTo>
                  <a:lnTo>
                    <a:pt x="872" y="422"/>
                  </a:lnTo>
                  <a:lnTo>
                    <a:pt x="875" y="424"/>
                  </a:lnTo>
                  <a:lnTo>
                    <a:pt x="876" y="425"/>
                  </a:lnTo>
                  <a:lnTo>
                    <a:pt x="877" y="426"/>
                  </a:lnTo>
                  <a:lnTo>
                    <a:pt x="877" y="427"/>
                  </a:lnTo>
                  <a:lnTo>
                    <a:pt x="878" y="428"/>
                  </a:lnTo>
                  <a:lnTo>
                    <a:pt x="879" y="429"/>
                  </a:lnTo>
                  <a:lnTo>
                    <a:pt x="879" y="430"/>
                  </a:lnTo>
                  <a:lnTo>
                    <a:pt x="881" y="433"/>
                  </a:lnTo>
                  <a:lnTo>
                    <a:pt x="881" y="434"/>
                  </a:lnTo>
                  <a:lnTo>
                    <a:pt x="882" y="435"/>
                  </a:lnTo>
                  <a:lnTo>
                    <a:pt x="882" y="435"/>
                  </a:lnTo>
                  <a:lnTo>
                    <a:pt x="882" y="436"/>
                  </a:lnTo>
                  <a:lnTo>
                    <a:pt x="880" y="438"/>
                  </a:lnTo>
                  <a:lnTo>
                    <a:pt x="879" y="439"/>
                  </a:lnTo>
                  <a:lnTo>
                    <a:pt x="879" y="439"/>
                  </a:lnTo>
                  <a:lnTo>
                    <a:pt x="878" y="439"/>
                  </a:lnTo>
                  <a:lnTo>
                    <a:pt x="878" y="440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5" y="440"/>
                  </a:lnTo>
                  <a:lnTo>
                    <a:pt x="875" y="441"/>
                  </a:lnTo>
                  <a:lnTo>
                    <a:pt x="875" y="442"/>
                  </a:lnTo>
                  <a:lnTo>
                    <a:pt x="875" y="442"/>
                  </a:lnTo>
                  <a:lnTo>
                    <a:pt x="874" y="444"/>
                  </a:lnTo>
                  <a:lnTo>
                    <a:pt x="874" y="445"/>
                  </a:lnTo>
                  <a:lnTo>
                    <a:pt x="873" y="446"/>
                  </a:lnTo>
                  <a:lnTo>
                    <a:pt x="872" y="446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2" y="447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8"/>
                  </a:lnTo>
                  <a:lnTo>
                    <a:pt x="873" y="449"/>
                  </a:lnTo>
                  <a:lnTo>
                    <a:pt x="872" y="449"/>
                  </a:lnTo>
                  <a:lnTo>
                    <a:pt x="870" y="450"/>
                  </a:lnTo>
                  <a:lnTo>
                    <a:pt x="870" y="451"/>
                  </a:lnTo>
                  <a:lnTo>
                    <a:pt x="869" y="451"/>
                  </a:lnTo>
                  <a:lnTo>
                    <a:pt x="868" y="451"/>
                  </a:lnTo>
                  <a:lnTo>
                    <a:pt x="868" y="452"/>
                  </a:lnTo>
                  <a:lnTo>
                    <a:pt x="867" y="452"/>
                  </a:lnTo>
                  <a:lnTo>
                    <a:pt x="867" y="453"/>
                  </a:lnTo>
                  <a:lnTo>
                    <a:pt x="865" y="458"/>
                  </a:lnTo>
                  <a:lnTo>
                    <a:pt x="864" y="460"/>
                  </a:lnTo>
                  <a:lnTo>
                    <a:pt x="863" y="461"/>
                  </a:lnTo>
                  <a:lnTo>
                    <a:pt x="863" y="461"/>
                  </a:lnTo>
                  <a:lnTo>
                    <a:pt x="862" y="461"/>
                  </a:lnTo>
                  <a:lnTo>
                    <a:pt x="861" y="460"/>
                  </a:lnTo>
                  <a:lnTo>
                    <a:pt x="859" y="459"/>
                  </a:lnTo>
                  <a:lnTo>
                    <a:pt x="857" y="458"/>
                  </a:lnTo>
                  <a:lnTo>
                    <a:pt x="855" y="456"/>
                  </a:lnTo>
                  <a:lnTo>
                    <a:pt x="853" y="454"/>
                  </a:lnTo>
                  <a:lnTo>
                    <a:pt x="851" y="452"/>
                  </a:lnTo>
                  <a:lnTo>
                    <a:pt x="849" y="450"/>
                  </a:lnTo>
                  <a:lnTo>
                    <a:pt x="845" y="445"/>
                  </a:lnTo>
                  <a:lnTo>
                    <a:pt x="843" y="443"/>
                  </a:lnTo>
                  <a:lnTo>
                    <a:pt x="842" y="442"/>
                  </a:lnTo>
                  <a:lnTo>
                    <a:pt x="841" y="441"/>
                  </a:lnTo>
                  <a:lnTo>
                    <a:pt x="839" y="439"/>
                  </a:lnTo>
                  <a:lnTo>
                    <a:pt x="837" y="438"/>
                  </a:lnTo>
                  <a:lnTo>
                    <a:pt x="836" y="437"/>
                  </a:lnTo>
                  <a:lnTo>
                    <a:pt x="834" y="437"/>
                  </a:lnTo>
                  <a:lnTo>
                    <a:pt x="833" y="436"/>
                  </a:lnTo>
                  <a:lnTo>
                    <a:pt x="831" y="436"/>
                  </a:lnTo>
                  <a:lnTo>
                    <a:pt x="829" y="435"/>
                  </a:lnTo>
                  <a:lnTo>
                    <a:pt x="826" y="435"/>
                  </a:lnTo>
                  <a:lnTo>
                    <a:pt x="825" y="434"/>
                  </a:lnTo>
                  <a:lnTo>
                    <a:pt x="819" y="433"/>
                  </a:lnTo>
                  <a:lnTo>
                    <a:pt x="817" y="432"/>
                  </a:lnTo>
                  <a:lnTo>
                    <a:pt x="815" y="432"/>
                  </a:lnTo>
                  <a:lnTo>
                    <a:pt x="814" y="432"/>
                  </a:lnTo>
                  <a:lnTo>
                    <a:pt x="812" y="431"/>
                  </a:lnTo>
                  <a:lnTo>
                    <a:pt x="811" y="430"/>
                  </a:lnTo>
                  <a:lnTo>
                    <a:pt x="809" y="429"/>
                  </a:lnTo>
                  <a:lnTo>
                    <a:pt x="806" y="428"/>
                  </a:lnTo>
                  <a:lnTo>
                    <a:pt x="800" y="424"/>
                  </a:lnTo>
                  <a:lnTo>
                    <a:pt x="795" y="420"/>
                  </a:lnTo>
                  <a:lnTo>
                    <a:pt x="793" y="418"/>
                  </a:lnTo>
                  <a:lnTo>
                    <a:pt x="791" y="417"/>
                  </a:lnTo>
                  <a:lnTo>
                    <a:pt x="788" y="416"/>
                  </a:lnTo>
                  <a:lnTo>
                    <a:pt x="786" y="415"/>
                  </a:lnTo>
                  <a:lnTo>
                    <a:pt x="783" y="414"/>
                  </a:lnTo>
                  <a:lnTo>
                    <a:pt x="782" y="414"/>
                  </a:lnTo>
                  <a:lnTo>
                    <a:pt x="780" y="413"/>
                  </a:lnTo>
                  <a:lnTo>
                    <a:pt x="778" y="413"/>
                  </a:lnTo>
                  <a:lnTo>
                    <a:pt x="776" y="413"/>
                  </a:lnTo>
                  <a:lnTo>
                    <a:pt x="773" y="413"/>
                  </a:lnTo>
                  <a:lnTo>
                    <a:pt x="769" y="414"/>
                  </a:lnTo>
                  <a:lnTo>
                    <a:pt x="768" y="414"/>
                  </a:lnTo>
                  <a:lnTo>
                    <a:pt x="766" y="414"/>
                  </a:lnTo>
                  <a:lnTo>
                    <a:pt x="764" y="413"/>
                  </a:lnTo>
                  <a:lnTo>
                    <a:pt x="762" y="413"/>
                  </a:lnTo>
                  <a:lnTo>
                    <a:pt x="761" y="413"/>
                  </a:lnTo>
                  <a:lnTo>
                    <a:pt x="760" y="412"/>
                  </a:lnTo>
                  <a:lnTo>
                    <a:pt x="758" y="412"/>
                  </a:lnTo>
                  <a:lnTo>
                    <a:pt x="755" y="410"/>
                  </a:lnTo>
                  <a:lnTo>
                    <a:pt x="754" y="410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2" y="410"/>
                  </a:lnTo>
                  <a:lnTo>
                    <a:pt x="752" y="410"/>
                  </a:lnTo>
                  <a:lnTo>
                    <a:pt x="751" y="410"/>
                  </a:lnTo>
                  <a:lnTo>
                    <a:pt x="751" y="410"/>
                  </a:lnTo>
                  <a:lnTo>
                    <a:pt x="750" y="411"/>
                  </a:lnTo>
                  <a:lnTo>
                    <a:pt x="750" y="412"/>
                  </a:lnTo>
                  <a:lnTo>
                    <a:pt x="750" y="413"/>
                  </a:lnTo>
                  <a:lnTo>
                    <a:pt x="748" y="417"/>
                  </a:lnTo>
                  <a:lnTo>
                    <a:pt x="748" y="419"/>
                  </a:lnTo>
                  <a:lnTo>
                    <a:pt x="746" y="421"/>
                  </a:lnTo>
                  <a:lnTo>
                    <a:pt x="745" y="425"/>
                  </a:lnTo>
                  <a:lnTo>
                    <a:pt x="744" y="426"/>
                  </a:lnTo>
                  <a:lnTo>
                    <a:pt x="743" y="427"/>
                  </a:lnTo>
                  <a:lnTo>
                    <a:pt x="742" y="428"/>
                  </a:lnTo>
                  <a:lnTo>
                    <a:pt x="741" y="428"/>
                  </a:lnTo>
                  <a:lnTo>
                    <a:pt x="740" y="429"/>
                  </a:lnTo>
                  <a:lnTo>
                    <a:pt x="740" y="429"/>
                  </a:lnTo>
                  <a:lnTo>
                    <a:pt x="738" y="429"/>
                  </a:lnTo>
                  <a:lnTo>
                    <a:pt x="737" y="429"/>
                  </a:lnTo>
                  <a:lnTo>
                    <a:pt x="733" y="430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5" y="430"/>
                  </a:lnTo>
                  <a:lnTo>
                    <a:pt x="723" y="431"/>
                  </a:lnTo>
                  <a:lnTo>
                    <a:pt x="720" y="432"/>
                  </a:lnTo>
                  <a:lnTo>
                    <a:pt x="718" y="433"/>
                  </a:lnTo>
                  <a:lnTo>
                    <a:pt x="713" y="435"/>
                  </a:lnTo>
                  <a:lnTo>
                    <a:pt x="711" y="436"/>
                  </a:lnTo>
                  <a:lnTo>
                    <a:pt x="710" y="436"/>
                  </a:lnTo>
                  <a:lnTo>
                    <a:pt x="709" y="436"/>
                  </a:lnTo>
                  <a:lnTo>
                    <a:pt x="708" y="437"/>
                  </a:lnTo>
                  <a:lnTo>
                    <a:pt x="705" y="437"/>
                  </a:lnTo>
                  <a:lnTo>
                    <a:pt x="703" y="437"/>
                  </a:lnTo>
                  <a:lnTo>
                    <a:pt x="703" y="437"/>
                  </a:lnTo>
                  <a:lnTo>
                    <a:pt x="702" y="437"/>
                  </a:lnTo>
                  <a:lnTo>
                    <a:pt x="701" y="436"/>
                  </a:lnTo>
                  <a:lnTo>
                    <a:pt x="701" y="436"/>
                  </a:lnTo>
                  <a:lnTo>
                    <a:pt x="700" y="436"/>
                  </a:lnTo>
                  <a:lnTo>
                    <a:pt x="700" y="436"/>
                  </a:lnTo>
                  <a:lnTo>
                    <a:pt x="700" y="435"/>
                  </a:lnTo>
                  <a:lnTo>
                    <a:pt x="700" y="435"/>
                  </a:lnTo>
                  <a:lnTo>
                    <a:pt x="700" y="434"/>
                  </a:lnTo>
                  <a:lnTo>
                    <a:pt x="699" y="433"/>
                  </a:lnTo>
                  <a:lnTo>
                    <a:pt x="699" y="432"/>
                  </a:lnTo>
                  <a:lnTo>
                    <a:pt x="700" y="427"/>
                  </a:lnTo>
                  <a:lnTo>
                    <a:pt x="700" y="426"/>
                  </a:lnTo>
                  <a:lnTo>
                    <a:pt x="700" y="425"/>
                  </a:lnTo>
                  <a:lnTo>
                    <a:pt x="699" y="424"/>
                  </a:lnTo>
                  <a:lnTo>
                    <a:pt x="699" y="422"/>
                  </a:lnTo>
                  <a:lnTo>
                    <a:pt x="698" y="419"/>
                  </a:lnTo>
                  <a:lnTo>
                    <a:pt x="698" y="418"/>
                  </a:lnTo>
                  <a:lnTo>
                    <a:pt x="697" y="414"/>
                  </a:lnTo>
                  <a:lnTo>
                    <a:pt x="696" y="411"/>
                  </a:lnTo>
                  <a:lnTo>
                    <a:pt x="695" y="410"/>
                  </a:lnTo>
                  <a:lnTo>
                    <a:pt x="695" y="409"/>
                  </a:lnTo>
                  <a:lnTo>
                    <a:pt x="694" y="409"/>
                  </a:lnTo>
                  <a:lnTo>
                    <a:pt x="693" y="408"/>
                  </a:lnTo>
                  <a:lnTo>
                    <a:pt x="693" y="407"/>
                  </a:lnTo>
                  <a:lnTo>
                    <a:pt x="692" y="406"/>
                  </a:lnTo>
                  <a:lnTo>
                    <a:pt x="690" y="405"/>
                  </a:lnTo>
                  <a:lnTo>
                    <a:pt x="689" y="404"/>
                  </a:lnTo>
                  <a:lnTo>
                    <a:pt x="687" y="404"/>
                  </a:lnTo>
                  <a:lnTo>
                    <a:pt x="685" y="404"/>
                  </a:lnTo>
                  <a:lnTo>
                    <a:pt x="683" y="403"/>
                  </a:lnTo>
                  <a:lnTo>
                    <a:pt x="680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68" y="402"/>
                  </a:lnTo>
                  <a:lnTo>
                    <a:pt x="666" y="402"/>
                  </a:lnTo>
                  <a:lnTo>
                    <a:pt x="665" y="402"/>
                  </a:lnTo>
                  <a:lnTo>
                    <a:pt x="663" y="401"/>
                  </a:lnTo>
                  <a:lnTo>
                    <a:pt x="662" y="401"/>
                  </a:lnTo>
                  <a:lnTo>
                    <a:pt x="661" y="400"/>
                  </a:lnTo>
                  <a:lnTo>
                    <a:pt x="660" y="399"/>
                  </a:lnTo>
                  <a:lnTo>
                    <a:pt x="659" y="398"/>
                  </a:lnTo>
                  <a:lnTo>
                    <a:pt x="656" y="396"/>
                  </a:lnTo>
                  <a:lnTo>
                    <a:pt x="655" y="395"/>
                  </a:lnTo>
                  <a:lnTo>
                    <a:pt x="654" y="395"/>
                  </a:lnTo>
                  <a:lnTo>
                    <a:pt x="654" y="394"/>
                  </a:lnTo>
                  <a:lnTo>
                    <a:pt x="653" y="394"/>
                  </a:lnTo>
                  <a:lnTo>
                    <a:pt x="652" y="393"/>
                  </a:lnTo>
                  <a:lnTo>
                    <a:pt x="651" y="393"/>
                  </a:lnTo>
                  <a:lnTo>
                    <a:pt x="646" y="392"/>
                  </a:lnTo>
                  <a:lnTo>
                    <a:pt x="641" y="391"/>
                  </a:lnTo>
                  <a:lnTo>
                    <a:pt x="640" y="391"/>
                  </a:lnTo>
                  <a:lnTo>
                    <a:pt x="639" y="391"/>
                  </a:lnTo>
                  <a:lnTo>
                    <a:pt x="638" y="391"/>
                  </a:lnTo>
                  <a:lnTo>
                    <a:pt x="636" y="391"/>
                  </a:lnTo>
                  <a:lnTo>
                    <a:pt x="635" y="392"/>
                  </a:lnTo>
                  <a:lnTo>
                    <a:pt x="633" y="392"/>
                  </a:lnTo>
                  <a:lnTo>
                    <a:pt x="631" y="393"/>
                  </a:lnTo>
                  <a:lnTo>
                    <a:pt x="630" y="394"/>
                  </a:lnTo>
                  <a:lnTo>
                    <a:pt x="629" y="395"/>
                  </a:lnTo>
                  <a:lnTo>
                    <a:pt x="629" y="395"/>
                  </a:lnTo>
                  <a:lnTo>
                    <a:pt x="628" y="396"/>
                  </a:lnTo>
                  <a:lnTo>
                    <a:pt x="628" y="396"/>
                  </a:lnTo>
                  <a:lnTo>
                    <a:pt x="628" y="397"/>
                  </a:lnTo>
                  <a:lnTo>
                    <a:pt x="627" y="400"/>
                  </a:lnTo>
                  <a:lnTo>
                    <a:pt x="627" y="402"/>
                  </a:lnTo>
                  <a:lnTo>
                    <a:pt x="626" y="403"/>
                  </a:lnTo>
                  <a:lnTo>
                    <a:pt x="626" y="405"/>
                  </a:lnTo>
                  <a:lnTo>
                    <a:pt x="625" y="407"/>
                  </a:lnTo>
                  <a:lnTo>
                    <a:pt x="623" y="410"/>
                  </a:lnTo>
                  <a:lnTo>
                    <a:pt x="622" y="412"/>
                  </a:lnTo>
                  <a:lnTo>
                    <a:pt x="622" y="413"/>
                  </a:lnTo>
                  <a:lnTo>
                    <a:pt x="621" y="415"/>
                  </a:lnTo>
                  <a:lnTo>
                    <a:pt x="621" y="417"/>
                  </a:lnTo>
                  <a:lnTo>
                    <a:pt x="620" y="418"/>
                  </a:lnTo>
                  <a:lnTo>
                    <a:pt x="620" y="420"/>
                  </a:lnTo>
                  <a:lnTo>
                    <a:pt x="620" y="421"/>
                  </a:lnTo>
                  <a:lnTo>
                    <a:pt x="620" y="423"/>
                  </a:lnTo>
                  <a:lnTo>
                    <a:pt x="620" y="426"/>
                  </a:lnTo>
                  <a:lnTo>
                    <a:pt x="620" y="429"/>
                  </a:lnTo>
                  <a:lnTo>
                    <a:pt x="620" y="432"/>
                  </a:lnTo>
                  <a:lnTo>
                    <a:pt x="621" y="436"/>
                  </a:lnTo>
                  <a:lnTo>
                    <a:pt x="621" y="442"/>
                  </a:lnTo>
                  <a:lnTo>
                    <a:pt x="622" y="447"/>
                  </a:lnTo>
                  <a:lnTo>
                    <a:pt x="622" y="449"/>
                  </a:lnTo>
                  <a:lnTo>
                    <a:pt x="624" y="457"/>
                  </a:lnTo>
                  <a:lnTo>
                    <a:pt x="624" y="459"/>
                  </a:lnTo>
                  <a:lnTo>
                    <a:pt x="624" y="461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4" y="467"/>
                  </a:lnTo>
                  <a:lnTo>
                    <a:pt x="624" y="469"/>
                  </a:lnTo>
                  <a:lnTo>
                    <a:pt x="623" y="472"/>
                  </a:lnTo>
                  <a:lnTo>
                    <a:pt x="621" y="481"/>
                  </a:lnTo>
                  <a:lnTo>
                    <a:pt x="621" y="482"/>
                  </a:lnTo>
                  <a:lnTo>
                    <a:pt x="620" y="485"/>
                  </a:lnTo>
                  <a:lnTo>
                    <a:pt x="620" y="486"/>
                  </a:lnTo>
                  <a:lnTo>
                    <a:pt x="619" y="489"/>
                  </a:lnTo>
                  <a:lnTo>
                    <a:pt x="619" y="491"/>
                  </a:lnTo>
                  <a:lnTo>
                    <a:pt x="619" y="493"/>
                  </a:lnTo>
                  <a:lnTo>
                    <a:pt x="619" y="496"/>
                  </a:lnTo>
                  <a:lnTo>
                    <a:pt x="619" y="501"/>
                  </a:lnTo>
                  <a:lnTo>
                    <a:pt x="619" y="502"/>
                  </a:lnTo>
                  <a:lnTo>
                    <a:pt x="619" y="503"/>
                  </a:lnTo>
                  <a:lnTo>
                    <a:pt x="619" y="504"/>
                  </a:lnTo>
                  <a:lnTo>
                    <a:pt x="618" y="505"/>
                  </a:lnTo>
                  <a:lnTo>
                    <a:pt x="617" y="508"/>
                  </a:lnTo>
                  <a:lnTo>
                    <a:pt x="616" y="511"/>
                  </a:lnTo>
                  <a:lnTo>
                    <a:pt x="614" y="517"/>
                  </a:lnTo>
                  <a:lnTo>
                    <a:pt x="613" y="522"/>
                  </a:lnTo>
                  <a:lnTo>
                    <a:pt x="612" y="524"/>
                  </a:lnTo>
                  <a:lnTo>
                    <a:pt x="612" y="526"/>
                  </a:lnTo>
                  <a:lnTo>
                    <a:pt x="612" y="528"/>
                  </a:lnTo>
                  <a:lnTo>
                    <a:pt x="611" y="531"/>
                  </a:lnTo>
                  <a:lnTo>
                    <a:pt x="611" y="533"/>
                  </a:lnTo>
                  <a:lnTo>
                    <a:pt x="611" y="535"/>
                  </a:lnTo>
                  <a:lnTo>
                    <a:pt x="611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2" y="540"/>
                  </a:lnTo>
                  <a:lnTo>
                    <a:pt x="613" y="541"/>
                  </a:lnTo>
                  <a:lnTo>
                    <a:pt x="615" y="544"/>
                  </a:lnTo>
                  <a:lnTo>
                    <a:pt x="616" y="545"/>
                  </a:lnTo>
                  <a:lnTo>
                    <a:pt x="616" y="546"/>
                  </a:lnTo>
                  <a:lnTo>
                    <a:pt x="617" y="547"/>
                  </a:lnTo>
                  <a:lnTo>
                    <a:pt x="617" y="548"/>
                  </a:lnTo>
                  <a:lnTo>
                    <a:pt x="617" y="550"/>
                  </a:lnTo>
                  <a:lnTo>
                    <a:pt x="617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5" y="554"/>
                  </a:lnTo>
                  <a:lnTo>
                    <a:pt x="614" y="555"/>
                  </a:lnTo>
                  <a:lnTo>
                    <a:pt x="612" y="556"/>
                  </a:lnTo>
                  <a:lnTo>
                    <a:pt x="611" y="557"/>
                  </a:lnTo>
                  <a:lnTo>
                    <a:pt x="610" y="557"/>
                  </a:lnTo>
                  <a:lnTo>
                    <a:pt x="609" y="557"/>
                  </a:lnTo>
                  <a:lnTo>
                    <a:pt x="607" y="557"/>
                  </a:lnTo>
                  <a:lnTo>
                    <a:pt x="604" y="557"/>
                  </a:lnTo>
                  <a:lnTo>
                    <a:pt x="602" y="556"/>
                  </a:lnTo>
                  <a:lnTo>
                    <a:pt x="595" y="555"/>
                  </a:lnTo>
                  <a:lnTo>
                    <a:pt x="591" y="553"/>
                  </a:lnTo>
                  <a:lnTo>
                    <a:pt x="589" y="553"/>
                  </a:lnTo>
                  <a:lnTo>
                    <a:pt x="587" y="552"/>
                  </a:lnTo>
                  <a:lnTo>
                    <a:pt x="582" y="550"/>
                  </a:lnTo>
                  <a:lnTo>
                    <a:pt x="581" y="550"/>
                  </a:lnTo>
                  <a:lnTo>
                    <a:pt x="578" y="548"/>
                  </a:lnTo>
                  <a:lnTo>
                    <a:pt x="577" y="548"/>
                  </a:lnTo>
                  <a:lnTo>
                    <a:pt x="575" y="547"/>
                  </a:lnTo>
                  <a:lnTo>
                    <a:pt x="573" y="547"/>
                  </a:lnTo>
                  <a:lnTo>
                    <a:pt x="567" y="546"/>
                  </a:lnTo>
                  <a:lnTo>
                    <a:pt x="563" y="545"/>
                  </a:lnTo>
                  <a:lnTo>
                    <a:pt x="561" y="545"/>
                  </a:lnTo>
                  <a:lnTo>
                    <a:pt x="560" y="545"/>
                  </a:lnTo>
                  <a:lnTo>
                    <a:pt x="558" y="545"/>
                  </a:lnTo>
                  <a:lnTo>
                    <a:pt x="557" y="545"/>
                  </a:lnTo>
                  <a:lnTo>
                    <a:pt x="555" y="545"/>
                  </a:lnTo>
                  <a:lnTo>
                    <a:pt x="554" y="545"/>
                  </a:lnTo>
                  <a:lnTo>
                    <a:pt x="553" y="546"/>
                  </a:lnTo>
                  <a:lnTo>
                    <a:pt x="552" y="546"/>
                  </a:lnTo>
                  <a:lnTo>
                    <a:pt x="551" y="546"/>
                  </a:lnTo>
                  <a:lnTo>
                    <a:pt x="551" y="547"/>
                  </a:lnTo>
                  <a:lnTo>
                    <a:pt x="550" y="548"/>
                  </a:lnTo>
                  <a:lnTo>
                    <a:pt x="549" y="548"/>
                  </a:lnTo>
                  <a:lnTo>
                    <a:pt x="548" y="549"/>
                  </a:lnTo>
                  <a:lnTo>
                    <a:pt x="548" y="551"/>
                  </a:lnTo>
                  <a:lnTo>
                    <a:pt x="547" y="552"/>
                  </a:lnTo>
                  <a:lnTo>
                    <a:pt x="547" y="553"/>
                  </a:lnTo>
                  <a:lnTo>
                    <a:pt x="546" y="558"/>
                  </a:lnTo>
                  <a:lnTo>
                    <a:pt x="545" y="565"/>
                  </a:lnTo>
                  <a:lnTo>
                    <a:pt x="544" y="567"/>
                  </a:lnTo>
                  <a:lnTo>
                    <a:pt x="544" y="571"/>
                  </a:lnTo>
                  <a:lnTo>
                    <a:pt x="543" y="573"/>
                  </a:lnTo>
                  <a:lnTo>
                    <a:pt x="543" y="574"/>
                  </a:lnTo>
                  <a:lnTo>
                    <a:pt x="542" y="575"/>
                  </a:lnTo>
                  <a:lnTo>
                    <a:pt x="542" y="576"/>
                  </a:lnTo>
                  <a:lnTo>
                    <a:pt x="541" y="578"/>
                  </a:lnTo>
                  <a:lnTo>
                    <a:pt x="539" y="580"/>
                  </a:lnTo>
                  <a:lnTo>
                    <a:pt x="537" y="582"/>
                  </a:lnTo>
                  <a:lnTo>
                    <a:pt x="535" y="585"/>
                  </a:lnTo>
                  <a:lnTo>
                    <a:pt x="534" y="586"/>
                  </a:lnTo>
                  <a:lnTo>
                    <a:pt x="532" y="588"/>
                  </a:lnTo>
                  <a:lnTo>
                    <a:pt x="531" y="589"/>
                  </a:lnTo>
                  <a:lnTo>
                    <a:pt x="529" y="590"/>
                  </a:lnTo>
                  <a:lnTo>
                    <a:pt x="525" y="593"/>
                  </a:lnTo>
                  <a:lnTo>
                    <a:pt x="520" y="597"/>
                  </a:lnTo>
                  <a:lnTo>
                    <a:pt x="518" y="598"/>
                  </a:lnTo>
                  <a:lnTo>
                    <a:pt x="517" y="600"/>
                  </a:lnTo>
                  <a:lnTo>
                    <a:pt x="516" y="601"/>
                  </a:lnTo>
                  <a:lnTo>
                    <a:pt x="515" y="602"/>
                  </a:lnTo>
                  <a:lnTo>
                    <a:pt x="514" y="604"/>
                  </a:lnTo>
                  <a:lnTo>
                    <a:pt x="512" y="606"/>
                  </a:lnTo>
                  <a:lnTo>
                    <a:pt x="511" y="609"/>
                  </a:lnTo>
                  <a:lnTo>
                    <a:pt x="510" y="611"/>
                  </a:lnTo>
                  <a:lnTo>
                    <a:pt x="509" y="614"/>
                  </a:lnTo>
                  <a:lnTo>
                    <a:pt x="508" y="618"/>
                  </a:lnTo>
                  <a:lnTo>
                    <a:pt x="507" y="620"/>
                  </a:lnTo>
                  <a:lnTo>
                    <a:pt x="507" y="622"/>
                  </a:lnTo>
                  <a:lnTo>
                    <a:pt x="507" y="624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7" y="637"/>
                  </a:lnTo>
                  <a:lnTo>
                    <a:pt x="507" y="640"/>
                  </a:lnTo>
                  <a:lnTo>
                    <a:pt x="507" y="642"/>
                  </a:lnTo>
                  <a:lnTo>
                    <a:pt x="507" y="645"/>
                  </a:lnTo>
                  <a:lnTo>
                    <a:pt x="506" y="652"/>
                  </a:lnTo>
                  <a:lnTo>
                    <a:pt x="506" y="657"/>
                  </a:lnTo>
                  <a:lnTo>
                    <a:pt x="506" y="658"/>
                  </a:lnTo>
                  <a:lnTo>
                    <a:pt x="506" y="660"/>
                  </a:lnTo>
                  <a:lnTo>
                    <a:pt x="505" y="661"/>
                  </a:lnTo>
                  <a:lnTo>
                    <a:pt x="505" y="663"/>
                  </a:lnTo>
                  <a:lnTo>
                    <a:pt x="504" y="664"/>
                  </a:lnTo>
                  <a:lnTo>
                    <a:pt x="504" y="666"/>
                  </a:lnTo>
                  <a:lnTo>
                    <a:pt x="503" y="667"/>
                  </a:lnTo>
                  <a:lnTo>
                    <a:pt x="502" y="668"/>
                  </a:lnTo>
                  <a:lnTo>
                    <a:pt x="501" y="670"/>
                  </a:lnTo>
                  <a:lnTo>
                    <a:pt x="500" y="671"/>
                  </a:lnTo>
                  <a:lnTo>
                    <a:pt x="500" y="671"/>
                  </a:lnTo>
                  <a:lnTo>
                    <a:pt x="499" y="672"/>
                  </a:lnTo>
                  <a:lnTo>
                    <a:pt x="498" y="672"/>
                  </a:lnTo>
                  <a:lnTo>
                    <a:pt x="498" y="672"/>
                  </a:lnTo>
                  <a:lnTo>
                    <a:pt x="497" y="673"/>
                  </a:lnTo>
                  <a:lnTo>
                    <a:pt x="496" y="673"/>
                  </a:lnTo>
                  <a:lnTo>
                    <a:pt x="495" y="673"/>
                  </a:lnTo>
                  <a:lnTo>
                    <a:pt x="494" y="673"/>
                  </a:lnTo>
                  <a:lnTo>
                    <a:pt x="492" y="674"/>
                  </a:lnTo>
                  <a:lnTo>
                    <a:pt x="491" y="674"/>
                  </a:lnTo>
                  <a:lnTo>
                    <a:pt x="490" y="673"/>
                  </a:lnTo>
                  <a:lnTo>
                    <a:pt x="489" y="673"/>
                  </a:lnTo>
                  <a:lnTo>
                    <a:pt x="488" y="673"/>
                  </a:lnTo>
                  <a:lnTo>
                    <a:pt x="487" y="673"/>
                  </a:lnTo>
                  <a:lnTo>
                    <a:pt x="486" y="672"/>
                  </a:lnTo>
                  <a:lnTo>
                    <a:pt x="486" y="672"/>
                  </a:lnTo>
                  <a:lnTo>
                    <a:pt x="485" y="671"/>
                  </a:lnTo>
                  <a:lnTo>
                    <a:pt x="484" y="670"/>
                  </a:lnTo>
                  <a:lnTo>
                    <a:pt x="483" y="670"/>
                  </a:lnTo>
                  <a:lnTo>
                    <a:pt x="482" y="668"/>
                  </a:lnTo>
                  <a:lnTo>
                    <a:pt x="479" y="664"/>
                  </a:lnTo>
                  <a:lnTo>
                    <a:pt x="478" y="663"/>
                  </a:lnTo>
                  <a:lnTo>
                    <a:pt x="477" y="662"/>
                  </a:lnTo>
                  <a:lnTo>
                    <a:pt x="476" y="661"/>
                  </a:lnTo>
                  <a:lnTo>
                    <a:pt x="474" y="660"/>
                  </a:lnTo>
                  <a:lnTo>
                    <a:pt x="473" y="660"/>
                  </a:lnTo>
                  <a:lnTo>
                    <a:pt x="471" y="659"/>
                  </a:lnTo>
                  <a:lnTo>
                    <a:pt x="470" y="658"/>
                  </a:lnTo>
                  <a:lnTo>
                    <a:pt x="469" y="658"/>
                  </a:lnTo>
                  <a:lnTo>
                    <a:pt x="468" y="657"/>
                  </a:lnTo>
                  <a:lnTo>
                    <a:pt x="467" y="656"/>
                  </a:lnTo>
                  <a:lnTo>
                    <a:pt x="466" y="655"/>
                  </a:lnTo>
                  <a:lnTo>
                    <a:pt x="466" y="654"/>
                  </a:lnTo>
                  <a:lnTo>
                    <a:pt x="463" y="651"/>
                  </a:lnTo>
                  <a:lnTo>
                    <a:pt x="462" y="650"/>
                  </a:lnTo>
                  <a:lnTo>
                    <a:pt x="461" y="649"/>
                  </a:lnTo>
                  <a:lnTo>
                    <a:pt x="461" y="648"/>
                  </a:lnTo>
                  <a:lnTo>
                    <a:pt x="460" y="648"/>
                  </a:lnTo>
                  <a:lnTo>
                    <a:pt x="459" y="648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8"/>
                  </a:lnTo>
                  <a:lnTo>
                    <a:pt x="455" y="648"/>
                  </a:lnTo>
                  <a:lnTo>
                    <a:pt x="454" y="649"/>
                  </a:lnTo>
                  <a:lnTo>
                    <a:pt x="445" y="654"/>
                  </a:lnTo>
                  <a:lnTo>
                    <a:pt x="444" y="655"/>
                  </a:lnTo>
                  <a:lnTo>
                    <a:pt x="442" y="656"/>
                  </a:lnTo>
                  <a:lnTo>
                    <a:pt x="441" y="656"/>
                  </a:lnTo>
                  <a:lnTo>
                    <a:pt x="440" y="657"/>
                  </a:lnTo>
                  <a:lnTo>
                    <a:pt x="439" y="657"/>
                  </a:lnTo>
                  <a:lnTo>
                    <a:pt x="438" y="657"/>
                  </a:lnTo>
                  <a:lnTo>
                    <a:pt x="437" y="657"/>
                  </a:lnTo>
                  <a:lnTo>
                    <a:pt x="436" y="657"/>
                  </a:lnTo>
                  <a:lnTo>
                    <a:pt x="435" y="657"/>
                  </a:lnTo>
                  <a:lnTo>
                    <a:pt x="434" y="656"/>
                  </a:lnTo>
                  <a:lnTo>
                    <a:pt x="430" y="655"/>
                  </a:lnTo>
                  <a:lnTo>
                    <a:pt x="424" y="653"/>
                  </a:lnTo>
                  <a:lnTo>
                    <a:pt x="422" y="652"/>
                  </a:lnTo>
                  <a:lnTo>
                    <a:pt x="417" y="650"/>
                  </a:lnTo>
                  <a:lnTo>
                    <a:pt x="415" y="649"/>
                  </a:lnTo>
                  <a:lnTo>
                    <a:pt x="414" y="648"/>
                  </a:lnTo>
                  <a:lnTo>
                    <a:pt x="413" y="648"/>
                  </a:lnTo>
                  <a:lnTo>
                    <a:pt x="412" y="647"/>
                  </a:lnTo>
                  <a:lnTo>
                    <a:pt x="411" y="646"/>
                  </a:lnTo>
                  <a:lnTo>
                    <a:pt x="409" y="643"/>
                  </a:lnTo>
                  <a:lnTo>
                    <a:pt x="407" y="642"/>
                  </a:lnTo>
                  <a:lnTo>
                    <a:pt x="403" y="638"/>
                  </a:lnTo>
                  <a:lnTo>
                    <a:pt x="401" y="636"/>
                  </a:lnTo>
                  <a:lnTo>
                    <a:pt x="400" y="635"/>
                  </a:lnTo>
                  <a:lnTo>
                    <a:pt x="399" y="634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5" y="634"/>
                  </a:lnTo>
                  <a:lnTo>
                    <a:pt x="394" y="635"/>
                  </a:lnTo>
                  <a:lnTo>
                    <a:pt x="393" y="635"/>
                  </a:lnTo>
                  <a:lnTo>
                    <a:pt x="393" y="636"/>
                  </a:lnTo>
                  <a:lnTo>
                    <a:pt x="392" y="636"/>
                  </a:lnTo>
                  <a:lnTo>
                    <a:pt x="392" y="637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4"/>
                  </a:lnTo>
                  <a:lnTo>
                    <a:pt x="390" y="646"/>
                  </a:lnTo>
                  <a:lnTo>
                    <a:pt x="390" y="648"/>
                  </a:lnTo>
                  <a:lnTo>
                    <a:pt x="389" y="651"/>
                  </a:lnTo>
                  <a:lnTo>
                    <a:pt x="388" y="655"/>
                  </a:lnTo>
                  <a:lnTo>
                    <a:pt x="388" y="656"/>
                  </a:lnTo>
                  <a:lnTo>
                    <a:pt x="387" y="658"/>
                  </a:lnTo>
                  <a:lnTo>
                    <a:pt x="387" y="659"/>
                  </a:lnTo>
                  <a:lnTo>
                    <a:pt x="386" y="661"/>
                  </a:lnTo>
                  <a:lnTo>
                    <a:pt x="385" y="662"/>
                  </a:lnTo>
                  <a:lnTo>
                    <a:pt x="384" y="663"/>
                  </a:lnTo>
                  <a:lnTo>
                    <a:pt x="383" y="664"/>
                  </a:lnTo>
                  <a:lnTo>
                    <a:pt x="382" y="665"/>
                  </a:lnTo>
                  <a:lnTo>
                    <a:pt x="381" y="666"/>
                  </a:lnTo>
                  <a:lnTo>
                    <a:pt x="381" y="667"/>
                  </a:lnTo>
                  <a:lnTo>
                    <a:pt x="380" y="667"/>
                  </a:lnTo>
                  <a:lnTo>
                    <a:pt x="379" y="667"/>
                  </a:lnTo>
                  <a:lnTo>
                    <a:pt x="378" y="668"/>
                  </a:lnTo>
                  <a:lnTo>
                    <a:pt x="377" y="668"/>
                  </a:lnTo>
                  <a:lnTo>
                    <a:pt x="372" y="668"/>
                  </a:lnTo>
                  <a:lnTo>
                    <a:pt x="370" y="669"/>
                  </a:lnTo>
                  <a:lnTo>
                    <a:pt x="368" y="669"/>
                  </a:lnTo>
                  <a:lnTo>
                    <a:pt x="367" y="669"/>
                  </a:lnTo>
                  <a:lnTo>
                    <a:pt x="367" y="670"/>
                  </a:lnTo>
                  <a:lnTo>
                    <a:pt x="366" y="670"/>
                  </a:lnTo>
                  <a:lnTo>
                    <a:pt x="365" y="671"/>
                  </a:lnTo>
                  <a:lnTo>
                    <a:pt x="365" y="671"/>
                  </a:lnTo>
                  <a:lnTo>
                    <a:pt x="364" y="673"/>
                  </a:lnTo>
                  <a:lnTo>
                    <a:pt x="363" y="675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2" y="678"/>
                  </a:lnTo>
                  <a:lnTo>
                    <a:pt x="361" y="679"/>
                  </a:lnTo>
                  <a:lnTo>
                    <a:pt x="360" y="679"/>
                  </a:lnTo>
                  <a:lnTo>
                    <a:pt x="359" y="680"/>
                  </a:lnTo>
                  <a:lnTo>
                    <a:pt x="358" y="680"/>
                  </a:lnTo>
                  <a:lnTo>
                    <a:pt x="356" y="681"/>
                  </a:lnTo>
                  <a:lnTo>
                    <a:pt x="354" y="682"/>
                  </a:lnTo>
                  <a:lnTo>
                    <a:pt x="353" y="682"/>
                  </a:lnTo>
                  <a:lnTo>
                    <a:pt x="352" y="682"/>
                  </a:lnTo>
                  <a:lnTo>
                    <a:pt x="351" y="683"/>
                  </a:lnTo>
                  <a:lnTo>
                    <a:pt x="350" y="684"/>
                  </a:lnTo>
                  <a:lnTo>
                    <a:pt x="349" y="684"/>
                  </a:lnTo>
                  <a:lnTo>
                    <a:pt x="346" y="687"/>
                  </a:lnTo>
                  <a:lnTo>
                    <a:pt x="345" y="688"/>
                  </a:lnTo>
                  <a:lnTo>
                    <a:pt x="344" y="689"/>
                  </a:lnTo>
                  <a:lnTo>
                    <a:pt x="343" y="690"/>
                  </a:lnTo>
                  <a:lnTo>
                    <a:pt x="342" y="690"/>
                  </a:lnTo>
                  <a:lnTo>
                    <a:pt x="340" y="690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8" y="690"/>
                  </a:lnTo>
                  <a:lnTo>
                    <a:pt x="337" y="689"/>
                  </a:lnTo>
                  <a:lnTo>
                    <a:pt x="333" y="688"/>
                  </a:lnTo>
                  <a:lnTo>
                    <a:pt x="328" y="685"/>
                  </a:lnTo>
                  <a:lnTo>
                    <a:pt x="324" y="683"/>
                  </a:lnTo>
                  <a:lnTo>
                    <a:pt x="313" y="678"/>
                  </a:lnTo>
                  <a:lnTo>
                    <a:pt x="311" y="677"/>
                  </a:lnTo>
                  <a:lnTo>
                    <a:pt x="309" y="676"/>
                  </a:lnTo>
                  <a:lnTo>
                    <a:pt x="308" y="676"/>
                  </a:lnTo>
                  <a:lnTo>
                    <a:pt x="307" y="675"/>
                  </a:lnTo>
                  <a:lnTo>
                    <a:pt x="302" y="675"/>
                  </a:lnTo>
                  <a:lnTo>
                    <a:pt x="299" y="674"/>
                  </a:lnTo>
                  <a:lnTo>
                    <a:pt x="297" y="674"/>
                  </a:lnTo>
                  <a:lnTo>
                    <a:pt x="291" y="671"/>
                  </a:lnTo>
                  <a:lnTo>
                    <a:pt x="284" y="669"/>
                  </a:lnTo>
                  <a:lnTo>
                    <a:pt x="280" y="668"/>
                  </a:lnTo>
                  <a:lnTo>
                    <a:pt x="279" y="668"/>
                  </a:lnTo>
                  <a:lnTo>
                    <a:pt x="277" y="667"/>
                  </a:lnTo>
                  <a:lnTo>
                    <a:pt x="274" y="667"/>
                  </a:lnTo>
                  <a:lnTo>
                    <a:pt x="269" y="667"/>
                  </a:lnTo>
                  <a:lnTo>
                    <a:pt x="268" y="667"/>
                  </a:lnTo>
                  <a:lnTo>
                    <a:pt x="266" y="667"/>
                  </a:lnTo>
                  <a:lnTo>
                    <a:pt x="260" y="666"/>
                  </a:lnTo>
                  <a:lnTo>
                    <a:pt x="258" y="665"/>
                  </a:lnTo>
                  <a:lnTo>
                    <a:pt x="254" y="665"/>
                  </a:lnTo>
                  <a:lnTo>
                    <a:pt x="253" y="665"/>
                  </a:lnTo>
                  <a:lnTo>
                    <a:pt x="251" y="665"/>
                  </a:lnTo>
                  <a:lnTo>
                    <a:pt x="246" y="666"/>
                  </a:lnTo>
                  <a:lnTo>
                    <a:pt x="244" y="666"/>
                  </a:lnTo>
                  <a:lnTo>
                    <a:pt x="242" y="666"/>
                  </a:lnTo>
                  <a:lnTo>
                    <a:pt x="241" y="666"/>
                  </a:lnTo>
                  <a:lnTo>
                    <a:pt x="240" y="666"/>
                  </a:lnTo>
                  <a:lnTo>
                    <a:pt x="239" y="666"/>
                  </a:lnTo>
                  <a:lnTo>
                    <a:pt x="238" y="665"/>
                  </a:lnTo>
                  <a:lnTo>
                    <a:pt x="235" y="664"/>
                  </a:lnTo>
                  <a:lnTo>
                    <a:pt x="234" y="663"/>
                  </a:lnTo>
                  <a:lnTo>
                    <a:pt x="231" y="663"/>
                  </a:lnTo>
                  <a:lnTo>
                    <a:pt x="227" y="662"/>
                  </a:lnTo>
                  <a:lnTo>
                    <a:pt x="226" y="661"/>
                  </a:lnTo>
                  <a:lnTo>
                    <a:pt x="225" y="661"/>
                  </a:lnTo>
                  <a:lnTo>
                    <a:pt x="224" y="661"/>
                  </a:lnTo>
                  <a:lnTo>
                    <a:pt x="222" y="659"/>
                  </a:lnTo>
                  <a:lnTo>
                    <a:pt x="219" y="656"/>
                  </a:lnTo>
                  <a:lnTo>
                    <a:pt x="218" y="655"/>
                  </a:lnTo>
                  <a:lnTo>
                    <a:pt x="217" y="655"/>
                  </a:lnTo>
                  <a:lnTo>
                    <a:pt x="216" y="653"/>
                  </a:lnTo>
                  <a:lnTo>
                    <a:pt x="215" y="652"/>
                  </a:lnTo>
                  <a:lnTo>
                    <a:pt x="215" y="651"/>
                  </a:lnTo>
                  <a:lnTo>
                    <a:pt x="214" y="650"/>
                  </a:lnTo>
                  <a:lnTo>
                    <a:pt x="213" y="647"/>
                  </a:lnTo>
                  <a:lnTo>
                    <a:pt x="212" y="646"/>
                  </a:lnTo>
                  <a:lnTo>
                    <a:pt x="212" y="645"/>
                  </a:lnTo>
                  <a:lnTo>
                    <a:pt x="211" y="645"/>
                  </a:lnTo>
                  <a:lnTo>
                    <a:pt x="211" y="644"/>
                  </a:lnTo>
                  <a:lnTo>
                    <a:pt x="209" y="642"/>
                  </a:lnTo>
                  <a:lnTo>
                    <a:pt x="208" y="641"/>
                  </a:lnTo>
                  <a:lnTo>
                    <a:pt x="207" y="640"/>
                  </a:lnTo>
                  <a:lnTo>
                    <a:pt x="206" y="639"/>
                  </a:lnTo>
                  <a:lnTo>
                    <a:pt x="205" y="638"/>
                  </a:lnTo>
                  <a:lnTo>
                    <a:pt x="205" y="637"/>
                  </a:lnTo>
                  <a:lnTo>
                    <a:pt x="204" y="636"/>
                  </a:lnTo>
                  <a:lnTo>
                    <a:pt x="204" y="635"/>
                  </a:lnTo>
                  <a:lnTo>
                    <a:pt x="204" y="634"/>
                  </a:lnTo>
                  <a:lnTo>
                    <a:pt x="204" y="634"/>
                  </a:lnTo>
                  <a:lnTo>
                    <a:pt x="205" y="633"/>
                  </a:lnTo>
                  <a:lnTo>
                    <a:pt x="205" y="632"/>
                  </a:lnTo>
                  <a:lnTo>
                    <a:pt x="205" y="631"/>
                  </a:lnTo>
                  <a:lnTo>
                    <a:pt x="206" y="630"/>
                  </a:lnTo>
                  <a:lnTo>
                    <a:pt x="207" y="630"/>
                  </a:lnTo>
                  <a:lnTo>
                    <a:pt x="207" y="629"/>
                  </a:lnTo>
                  <a:lnTo>
                    <a:pt x="209" y="628"/>
                  </a:lnTo>
                  <a:lnTo>
                    <a:pt x="210" y="627"/>
                  </a:lnTo>
                  <a:lnTo>
                    <a:pt x="211" y="626"/>
                  </a:lnTo>
                  <a:lnTo>
                    <a:pt x="215" y="625"/>
                  </a:lnTo>
                  <a:lnTo>
                    <a:pt x="216" y="624"/>
                  </a:lnTo>
                  <a:lnTo>
                    <a:pt x="216" y="624"/>
                  </a:lnTo>
                  <a:lnTo>
                    <a:pt x="217" y="623"/>
                  </a:lnTo>
                  <a:lnTo>
                    <a:pt x="217" y="622"/>
                  </a:lnTo>
                  <a:lnTo>
                    <a:pt x="218" y="622"/>
                  </a:lnTo>
                  <a:lnTo>
                    <a:pt x="218" y="621"/>
                  </a:lnTo>
                  <a:lnTo>
                    <a:pt x="219" y="620"/>
                  </a:lnTo>
                  <a:lnTo>
                    <a:pt x="219" y="618"/>
                  </a:lnTo>
                  <a:lnTo>
                    <a:pt x="219" y="617"/>
                  </a:lnTo>
                  <a:lnTo>
                    <a:pt x="219" y="616"/>
                  </a:lnTo>
                  <a:lnTo>
                    <a:pt x="218" y="615"/>
                  </a:lnTo>
                  <a:lnTo>
                    <a:pt x="218" y="614"/>
                  </a:lnTo>
                  <a:lnTo>
                    <a:pt x="217" y="614"/>
                  </a:lnTo>
                  <a:lnTo>
                    <a:pt x="217" y="613"/>
                  </a:lnTo>
                  <a:lnTo>
                    <a:pt x="216" y="612"/>
                  </a:lnTo>
                  <a:lnTo>
                    <a:pt x="212" y="609"/>
                  </a:lnTo>
                  <a:lnTo>
                    <a:pt x="210" y="608"/>
                  </a:lnTo>
                  <a:lnTo>
                    <a:pt x="209" y="607"/>
                  </a:lnTo>
                  <a:lnTo>
                    <a:pt x="208" y="605"/>
                  </a:lnTo>
                  <a:lnTo>
                    <a:pt x="205" y="601"/>
                  </a:lnTo>
                  <a:lnTo>
                    <a:pt x="203" y="599"/>
                  </a:lnTo>
                  <a:lnTo>
                    <a:pt x="201" y="597"/>
                  </a:lnTo>
                  <a:lnTo>
                    <a:pt x="200" y="595"/>
                  </a:lnTo>
                  <a:lnTo>
                    <a:pt x="198" y="594"/>
                  </a:lnTo>
                  <a:lnTo>
                    <a:pt x="197" y="593"/>
                  </a:lnTo>
                  <a:lnTo>
                    <a:pt x="196" y="592"/>
                  </a:lnTo>
                  <a:lnTo>
                    <a:pt x="195" y="591"/>
                  </a:lnTo>
                  <a:lnTo>
                    <a:pt x="194" y="591"/>
                  </a:lnTo>
                  <a:lnTo>
                    <a:pt x="193" y="590"/>
                  </a:lnTo>
                  <a:lnTo>
                    <a:pt x="190" y="589"/>
                  </a:lnTo>
                  <a:lnTo>
                    <a:pt x="186" y="588"/>
                  </a:lnTo>
                  <a:lnTo>
                    <a:pt x="184" y="587"/>
                  </a:lnTo>
                  <a:lnTo>
                    <a:pt x="182" y="586"/>
                  </a:lnTo>
                  <a:lnTo>
                    <a:pt x="180" y="585"/>
                  </a:lnTo>
                  <a:lnTo>
                    <a:pt x="178" y="584"/>
                  </a:lnTo>
                  <a:lnTo>
                    <a:pt x="177" y="584"/>
                  </a:lnTo>
                  <a:lnTo>
                    <a:pt x="172" y="580"/>
                  </a:lnTo>
                  <a:lnTo>
                    <a:pt x="171" y="579"/>
                  </a:lnTo>
                  <a:lnTo>
                    <a:pt x="170" y="578"/>
                  </a:lnTo>
                  <a:lnTo>
                    <a:pt x="168" y="577"/>
                  </a:lnTo>
                  <a:lnTo>
                    <a:pt x="167" y="575"/>
                  </a:lnTo>
                  <a:lnTo>
                    <a:pt x="165" y="573"/>
                  </a:lnTo>
                  <a:lnTo>
                    <a:pt x="159" y="566"/>
                  </a:lnTo>
                  <a:lnTo>
                    <a:pt x="156" y="564"/>
                  </a:lnTo>
                  <a:lnTo>
                    <a:pt x="154" y="562"/>
                  </a:lnTo>
                  <a:lnTo>
                    <a:pt x="152" y="560"/>
                  </a:lnTo>
                  <a:lnTo>
                    <a:pt x="150" y="559"/>
                  </a:lnTo>
                  <a:lnTo>
                    <a:pt x="148" y="557"/>
                  </a:lnTo>
                  <a:lnTo>
                    <a:pt x="146" y="555"/>
                  </a:lnTo>
                  <a:lnTo>
                    <a:pt x="144" y="554"/>
                  </a:lnTo>
                  <a:lnTo>
                    <a:pt x="142" y="553"/>
                  </a:lnTo>
                  <a:lnTo>
                    <a:pt x="140" y="552"/>
                  </a:lnTo>
                  <a:lnTo>
                    <a:pt x="138" y="551"/>
                  </a:lnTo>
                  <a:lnTo>
                    <a:pt x="136" y="550"/>
                  </a:lnTo>
                  <a:lnTo>
                    <a:pt x="134" y="549"/>
                  </a:lnTo>
                  <a:lnTo>
                    <a:pt x="125" y="547"/>
                  </a:lnTo>
                  <a:lnTo>
                    <a:pt x="123" y="546"/>
                  </a:lnTo>
                  <a:lnTo>
                    <a:pt x="121" y="545"/>
                  </a:lnTo>
                  <a:lnTo>
                    <a:pt x="120" y="545"/>
                  </a:lnTo>
                  <a:lnTo>
                    <a:pt x="118" y="544"/>
                  </a:lnTo>
                  <a:lnTo>
                    <a:pt x="117" y="543"/>
                  </a:lnTo>
                  <a:lnTo>
                    <a:pt x="117" y="543"/>
                  </a:lnTo>
                  <a:lnTo>
                    <a:pt x="116" y="542"/>
                  </a:lnTo>
                  <a:lnTo>
                    <a:pt x="115" y="541"/>
                  </a:lnTo>
                  <a:lnTo>
                    <a:pt x="115" y="539"/>
                  </a:lnTo>
                  <a:lnTo>
                    <a:pt x="114" y="537"/>
                  </a:lnTo>
                  <a:lnTo>
                    <a:pt x="114" y="536"/>
                  </a:lnTo>
                  <a:lnTo>
                    <a:pt x="113" y="532"/>
                  </a:lnTo>
                  <a:lnTo>
                    <a:pt x="113" y="530"/>
                  </a:lnTo>
                  <a:lnTo>
                    <a:pt x="113" y="529"/>
                  </a:lnTo>
                  <a:lnTo>
                    <a:pt x="112" y="527"/>
                  </a:lnTo>
                  <a:lnTo>
                    <a:pt x="111" y="524"/>
                  </a:lnTo>
                  <a:lnTo>
                    <a:pt x="108" y="518"/>
                  </a:lnTo>
                  <a:lnTo>
                    <a:pt x="107" y="516"/>
                  </a:lnTo>
                  <a:lnTo>
                    <a:pt x="107" y="514"/>
                  </a:lnTo>
                  <a:lnTo>
                    <a:pt x="105" y="512"/>
                  </a:lnTo>
                  <a:lnTo>
                    <a:pt x="105" y="511"/>
                  </a:lnTo>
                  <a:lnTo>
                    <a:pt x="104" y="511"/>
                  </a:lnTo>
                  <a:lnTo>
                    <a:pt x="103" y="510"/>
                  </a:lnTo>
                  <a:lnTo>
                    <a:pt x="103" y="509"/>
                  </a:lnTo>
                  <a:lnTo>
                    <a:pt x="99" y="507"/>
                  </a:lnTo>
                  <a:lnTo>
                    <a:pt x="98" y="506"/>
                  </a:lnTo>
                  <a:lnTo>
                    <a:pt x="97" y="505"/>
                  </a:lnTo>
                  <a:lnTo>
                    <a:pt x="97" y="504"/>
                  </a:lnTo>
                  <a:lnTo>
                    <a:pt x="96" y="504"/>
                  </a:lnTo>
                  <a:lnTo>
                    <a:pt x="95" y="503"/>
                  </a:lnTo>
                  <a:lnTo>
                    <a:pt x="95" y="501"/>
                  </a:lnTo>
                  <a:lnTo>
                    <a:pt x="94" y="500"/>
                  </a:lnTo>
                  <a:lnTo>
                    <a:pt x="93" y="498"/>
                  </a:lnTo>
                  <a:lnTo>
                    <a:pt x="92" y="496"/>
                  </a:lnTo>
                  <a:lnTo>
                    <a:pt x="90" y="490"/>
                  </a:lnTo>
                  <a:lnTo>
                    <a:pt x="88" y="485"/>
                  </a:lnTo>
                  <a:lnTo>
                    <a:pt x="87" y="482"/>
                  </a:lnTo>
                  <a:lnTo>
                    <a:pt x="86" y="480"/>
                  </a:lnTo>
                  <a:lnTo>
                    <a:pt x="85" y="479"/>
                  </a:lnTo>
                  <a:lnTo>
                    <a:pt x="84" y="477"/>
                  </a:lnTo>
                  <a:lnTo>
                    <a:pt x="83" y="476"/>
                  </a:lnTo>
                  <a:lnTo>
                    <a:pt x="82" y="475"/>
                  </a:lnTo>
                  <a:lnTo>
                    <a:pt x="82" y="475"/>
                  </a:lnTo>
                  <a:lnTo>
                    <a:pt x="81" y="475"/>
                  </a:lnTo>
                  <a:lnTo>
                    <a:pt x="80" y="474"/>
                  </a:lnTo>
                  <a:lnTo>
                    <a:pt x="79" y="474"/>
                  </a:lnTo>
                  <a:lnTo>
                    <a:pt x="75" y="475"/>
                  </a:lnTo>
                  <a:lnTo>
                    <a:pt x="72" y="475"/>
                  </a:lnTo>
                  <a:lnTo>
                    <a:pt x="70" y="475"/>
                  </a:lnTo>
                  <a:lnTo>
                    <a:pt x="66" y="475"/>
                  </a:lnTo>
                  <a:lnTo>
                    <a:pt x="65" y="475"/>
                  </a:lnTo>
                  <a:lnTo>
                    <a:pt x="63" y="475"/>
                  </a:lnTo>
                  <a:lnTo>
                    <a:pt x="61" y="474"/>
                  </a:lnTo>
                  <a:lnTo>
                    <a:pt x="60" y="474"/>
                  </a:lnTo>
                  <a:lnTo>
                    <a:pt x="58" y="473"/>
                  </a:lnTo>
                  <a:lnTo>
                    <a:pt x="58" y="473"/>
                  </a:lnTo>
                  <a:lnTo>
                    <a:pt x="57" y="472"/>
                  </a:lnTo>
                  <a:lnTo>
                    <a:pt x="56" y="471"/>
                  </a:lnTo>
                  <a:lnTo>
                    <a:pt x="55" y="470"/>
                  </a:lnTo>
                  <a:lnTo>
                    <a:pt x="51" y="466"/>
                  </a:lnTo>
                  <a:lnTo>
                    <a:pt x="50" y="465"/>
                  </a:lnTo>
                  <a:lnTo>
                    <a:pt x="49" y="463"/>
                  </a:lnTo>
                  <a:lnTo>
                    <a:pt x="47" y="461"/>
                  </a:lnTo>
                  <a:lnTo>
                    <a:pt x="46" y="458"/>
                  </a:lnTo>
                  <a:lnTo>
                    <a:pt x="43" y="453"/>
                  </a:lnTo>
                  <a:lnTo>
                    <a:pt x="42" y="450"/>
                  </a:lnTo>
                  <a:lnTo>
                    <a:pt x="40" y="444"/>
                  </a:lnTo>
                  <a:lnTo>
                    <a:pt x="37" y="439"/>
                  </a:lnTo>
                  <a:lnTo>
                    <a:pt x="36" y="435"/>
                  </a:lnTo>
                  <a:lnTo>
                    <a:pt x="35" y="434"/>
                  </a:lnTo>
                  <a:lnTo>
                    <a:pt x="35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2"/>
                  </a:lnTo>
                  <a:lnTo>
                    <a:pt x="33" y="432"/>
                  </a:lnTo>
                  <a:lnTo>
                    <a:pt x="32" y="432"/>
                  </a:lnTo>
                  <a:lnTo>
                    <a:pt x="29" y="432"/>
                  </a:lnTo>
                  <a:lnTo>
                    <a:pt x="28" y="432"/>
                  </a:lnTo>
                  <a:lnTo>
                    <a:pt x="27" y="432"/>
                  </a:lnTo>
                  <a:lnTo>
                    <a:pt x="26" y="431"/>
                  </a:lnTo>
                  <a:lnTo>
                    <a:pt x="25" y="430"/>
                  </a:lnTo>
                  <a:lnTo>
                    <a:pt x="24" y="429"/>
                  </a:lnTo>
                  <a:lnTo>
                    <a:pt x="23" y="427"/>
                  </a:lnTo>
                  <a:lnTo>
                    <a:pt x="21" y="424"/>
                  </a:lnTo>
                  <a:lnTo>
                    <a:pt x="20" y="423"/>
                  </a:lnTo>
                  <a:lnTo>
                    <a:pt x="19" y="422"/>
                  </a:lnTo>
                  <a:lnTo>
                    <a:pt x="18" y="421"/>
                  </a:lnTo>
                  <a:lnTo>
                    <a:pt x="17" y="420"/>
                  </a:lnTo>
                  <a:lnTo>
                    <a:pt x="16" y="419"/>
                  </a:lnTo>
                  <a:lnTo>
                    <a:pt x="15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2" y="418"/>
                  </a:lnTo>
                  <a:lnTo>
                    <a:pt x="10" y="417"/>
                  </a:lnTo>
                  <a:lnTo>
                    <a:pt x="8" y="417"/>
                  </a:lnTo>
                  <a:lnTo>
                    <a:pt x="6" y="417"/>
                  </a:lnTo>
                  <a:lnTo>
                    <a:pt x="5" y="417"/>
                  </a:lnTo>
                  <a:lnTo>
                    <a:pt x="4" y="417"/>
                  </a:lnTo>
                  <a:lnTo>
                    <a:pt x="4" y="417"/>
                  </a:lnTo>
                  <a:lnTo>
                    <a:pt x="4" y="415"/>
                  </a:lnTo>
                  <a:lnTo>
                    <a:pt x="2" y="410"/>
                  </a:lnTo>
                  <a:lnTo>
                    <a:pt x="1" y="409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1" y="395"/>
                  </a:lnTo>
                  <a:lnTo>
                    <a:pt x="1" y="393"/>
                  </a:lnTo>
                  <a:lnTo>
                    <a:pt x="2" y="389"/>
                  </a:lnTo>
                  <a:lnTo>
                    <a:pt x="2" y="387"/>
                  </a:lnTo>
                  <a:lnTo>
                    <a:pt x="3" y="384"/>
                  </a:lnTo>
                  <a:lnTo>
                    <a:pt x="3" y="383"/>
                  </a:lnTo>
                  <a:lnTo>
                    <a:pt x="4" y="381"/>
                  </a:lnTo>
                  <a:lnTo>
                    <a:pt x="5" y="379"/>
                  </a:lnTo>
                  <a:lnTo>
                    <a:pt x="6" y="376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10" y="370"/>
                  </a:lnTo>
                  <a:lnTo>
                    <a:pt x="11" y="369"/>
                  </a:lnTo>
                  <a:lnTo>
                    <a:pt x="12" y="368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9" y="364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3" y="362"/>
                  </a:lnTo>
                  <a:lnTo>
                    <a:pt x="23" y="361"/>
                  </a:lnTo>
                  <a:lnTo>
                    <a:pt x="24" y="360"/>
                  </a:lnTo>
                  <a:lnTo>
                    <a:pt x="25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6" y="356"/>
                  </a:lnTo>
                  <a:lnTo>
                    <a:pt x="27" y="355"/>
                  </a:lnTo>
                  <a:lnTo>
                    <a:pt x="27" y="353"/>
                  </a:lnTo>
                  <a:lnTo>
                    <a:pt x="27" y="351"/>
                  </a:lnTo>
                  <a:lnTo>
                    <a:pt x="27" y="349"/>
                  </a:lnTo>
                  <a:lnTo>
                    <a:pt x="27" y="347"/>
                  </a:lnTo>
                  <a:lnTo>
                    <a:pt x="25" y="341"/>
                  </a:lnTo>
                  <a:lnTo>
                    <a:pt x="25" y="340"/>
                  </a:lnTo>
                  <a:lnTo>
                    <a:pt x="24" y="338"/>
                  </a:lnTo>
                  <a:lnTo>
                    <a:pt x="23" y="334"/>
                  </a:lnTo>
                  <a:lnTo>
                    <a:pt x="22" y="333"/>
                  </a:lnTo>
                  <a:lnTo>
                    <a:pt x="22" y="331"/>
                  </a:lnTo>
                  <a:lnTo>
                    <a:pt x="22" y="330"/>
                  </a:lnTo>
                  <a:lnTo>
                    <a:pt x="22" y="329"/>
                  </a:lnTo>
                  <a:lnTo>
                    <a:pt x="22" y="327"/>
                  </a:lnTo>
                  <a:lnTo>
                    <a:pt x="23" y="324"/>
                  </a:lnTo>
                  <a:lnTo>
                    <a:pt x="23" y="322"/>
                  </a:lnTo>
                  <a:lnTo>
                    <a:pt x="24" y="320"/>
                  </a:lnTo>
                  <a:lnTo>
                    <a:pt x="24" y="314"/>
                  </a:lnTo>
                  <a:lnTo>
                    <a:pt x="24" y="312"/>
                  </a:lnTo>
                  <a:lnTo>
                    <a:pt x="25" y="309"/>
                  </a:lnTo>
                  <a:lnTo>
                    <a:pt x="26" y="304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28" y="302"/>
                  </a:lnTo>
                  <a:lnTo>
                    <a:pt x="29" y="302"/>
                  </a:lnTo>
                  <a:lnTo>
                    <a:pt x="30" y="302"/>
                  </a:lnTo>
                  <a:lnTo>
                    <a:pt x="35" y="303"/>
                  </a:lnTo>
                  <a:lnTo>
                    <a:pt x="37" y="303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0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0"/>
                  </a:lnTo>
                  <a:lnTo>
                    <a:pt x="50" y="298"/>
                  </a:lnTo>
                  <a:lnTo>
                    <a:pt x="54" y="295"/>
                  </a:lnTo>
                  <a:lnTo>
                    <a:pt x="55" y="294"/>
                  </a:lnTo>
                  <a:lnTo>
                    <a:pt x="57" y="293"/>
                  </a:lnTo>
                  <a:lnTo>
                    <a:pt x="59" y="292"/>
                  </a:lnTo>
                  <a:lnTo>
                    <a:pt x="63" y="290"/>
                  </a:lnTo>
                  <a:lnTo>
                    <a:pt x="64" y="290"/>
                  </a:lnTo>
                  <a:lnTo>
                    <a:pt x="65" y="290"/>
                  </a:lnTo>
                  <a:lnTo>
                    <a:pt x="65" y="289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67" y="284"/>
                  </a:lnTo>
                  <a:lnTo>
                    <a:pt x="69" y="279"/>
                  </a:lnTo>
                  <a:lnTo>
                    <a:pt x="69" y="277"/>
                  </a:lnTo>
                  <a:lnTo>
                    <a:pt x="70" y="276"/>
                  </a:lnTo>
                  <a:lnTo>
                    <a:pt x="71" y="275"/>
                  </a:lnTo>
                  <a:lnTo>
                    <a:pt x="72" y="273"/>
                  </a:lnTo>
                  <a:lnTo>
                    <a:pt x="73" y="272"/>
                  </a:lnTo>
                  <a:lnTo>
                    <a:pt x="75" y="270"/>
                  </a:lnTo>
                  <a:lnTo>
                    <a:pt x="75" y="269"/>
                  </a:lnTo>
                  <a:lnTo>
                    <a:pt x="76" y="269"/>
                  </a:lnTo>
                  <a:lnTo>
                    <a:pt x="76" y="268"/>
                  </a:lnTo>
                  <a:lnTo>
                    <a:pt x="76" y="267"/>
                  </a:lnTo>
                  <a:lnTo>
                    <a:pt x="76" y="266"/>
                  </a:lnTo>
                  <a:lnTo>
                    <a:pt x="76" y="265"/>
                  </a:lnTo>
                  <a:lnTo>
                    <a:pt x="76" y="264"/>
                  </a:lnTo>
                  <a:lnTo>
                    <a:pt x="76" y="262"/>
                  </a:lnTo>
                  <a:lnTo>
                    <a:pt x="75" y="261"/>
                  </a:lnTo>
                  <a:lnTo>
                    <a:pt x="75" y="260"/>
                  </a:lnTo>
                  <a:lnTo>
                    <a:pt x="74" y="259"/>
                  </a:lnTo>
                  <a:lnTo>
                    <a:pt x="72" y="256"/>
                  </a:lnTo>
                  <a:lnTo>
                    <a:pt x="71" y="255"/>
                  </a:lnTo>
                  <a:lnTo>
                    <a:pt x="70" y="253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9" y="247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0" y="244"/>
                  </a:lnTo>
                  <a:lnTo>
                    <a:pt x="71" y="243"/>
                  </a:lnTo>
                  <a:lnTo>
                    <a:pt x="72" y="242"/>
                  </a:lnTo>
                  <a:lnTo>
                    <a:pt x="74" y="241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7" y="237"/>
                  </a:lnTo>
                  <a:lnTo>
                    <a:pt x="79" y="236"/>
                  </a:lnTo>
                  <a:lnTo>
                    <a:pt x="79" y="236"/>
                  </a:lnTo>
                  <a:lnTo>
                    <a:pt x="80" y="236"/>
                  </a:lnTo>
                  <a:lnTo>
                    <a:pt x="80" y="235"/>
                  </a:lnTo>
                  <a:lnTo>
                    <a:pt x="81" y="235"/>
                  </a:lnTo>
                  <a:lnTo>
                    <a:pt x="81" y="234"/>
                  </a:lnTo>
                  <a:lnTo>
                    <a:pt x="82" y="232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27"/>
                  </a:lnTo>
                  <a:lnTo>
                    <a:pt x="78" y="226"/>
                  </a:lnTo>
                  <a:lnTo>
                    <a:pt x="77" y="225"/>
                  </a:lnTo>
                  <a:lnTo>
                    <a:pt x="76" y="225"/>
                  </a:lnTo>
                  <a:lnTo>
                    <a:pt x="76" y="224"/>
                  </a:lnTo>
                  <a:lnTo>
                    <a:pt x="76" y="223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0"/>
                  </a:lnTo>
                  <a:lnTo>
                    <a:pt x="75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5" y="217"/>
                  </a:lnTo>
                  <a:lnTo>
                    <a:pt x="75" y="217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7" y="216"/>
                  </a:lnTo>
                  <a:lnTo>
                    <a:pt x="80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3" y="211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84" y="209"/>
                  </a:lnTo>
                  <a:lnTo>
                    <a:pt x="84" y="208"/>
                  </a:lnTo>
                  <a:lnTo>
                    <a:pt x="84" y="207"/>
                  </a:lnTo>
                  <a:lnTo>
                    <a:pt x="84" y="206"/>
                  </a:lnTo>
                  <a:lnTo>
                    <a:pt x="83" y="204"/>
                  </a:lnTo>
                  <a:lnTo>
                    <a:pt x="83" y="202"/>
                  </a:lnTo>
                  <a:lnTo>
                    <a:pt x="83" y="201"/>
                  </a:lnTo>
                  <a:lnTo>
                    <a:pt x="83" y="200"/>
                  </a:lnTo>
                  <a:lnTo>
                    <a:pt x="84" y="199"/>
                  </a:lnTo>
                  <a:lnTo>
                    <a:pt x="84" y="197"/>
                  </a:lnTo>
                  <a:lnTo>
                    <a:pt x="84" y="196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2"/>
                  </a:lnTo>
                  <a:lnTo>
                    <a:pt x="89" y="191"/>
                  </a:lnTo>
                  <a:lnTo>
                    <a:pt x="91" y="189"/>
                  </a:lnTo>
                  <a:lnTo>
                    <a:pt x="94" y="187"/>
                  </a:lnTo>
                  <a:lnTo>
                    <a:pt x="98" y="184"/>
                  </a:lnTo>
                  <a:lnTo>
                    <a:pt x="99" y="183"/>
                  </a:lnTo>
                  <a:lnTo>
                    <a:pt x="100" y="183"/>
                  </a:lnTo>
                  <a:lnTo>
                    <a:pt x="100" y="181"/>
                  </a:lnTo>
                  <a:lnTo>
                    <a:pt x="101" y="180"/>
                  </a:lnTo>
                  <a:lnTo>
                    <a:pt x="102" y="178"/>
                  </a:lnTo>
                  <a:lnTo>
                    <a:pt x="103" y="174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08" y="165"/>
                  </a:lnTo>
                  <a:lnTo>
                    <a:pt x="109" y="163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0" y="158"/>
                  </a:lnTo>
                  <a:lnTo>
                    <a:pt x="110" y="156"/>
                  </a:lnTo>
                  <a:lnTo>
                    <a:pt x="109" y="155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6" y="151"/>
                  </a:lnTo>
                  <a:lnTo>
                    <a:pt x="105" y="150"/>
                  </a:lnTo>
                  <a:lnTo>
                    <a:pt x="104" y="148"/>
                  </a:lnTo>
                  <a:lnTo>
                    <a:pt x="102" y="144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0" y="137"/>
                  </a:lnTo>
                  <a:lnTo>
                    <a:pt x="100" y="135"/>
                  </a:lnTo>
                  <a:lnTo>
                    <a:pt x="100" y="133"/>
                  </a:lnTo>
                  <a:lnTo>
                    <a:pt x="100" y="131"/>
                  </a:lnTo>
                  <a:lnTo>
                    <a:pt x="101" y="127"/>
                  </a:lnTo>
                  <a:lnTo>
                    <a:pt x="101" y="125"/>
                  </a:lnTo>
                  <a:lnTo>
                    <a:pt x="101" y="124"/>
                  </a:lnTo>
                  <a:lnTo>
                    <a:pt x="102" y="122"/>
                  </a:lnTo>
                  <a:lnTo>
                    <a:pt x="103" y="120"/>
                  </a:lnTo>
                  <a:lnTo>
                    <a:pt x="104" y="119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07" y="111"/>
                  </a:lnTo>
                  <a:lnTo>
                    <a:pt x="107" y="109"/>
                  </a:lnTo>
                  <a:lnTo>
                    <a:pt x="106" y="108"/>
                  </a:lnTo>
                  <a:lnTo>
                    <a:pt x="105" y="105"/>
                  </a:lnTo>
                  <a:lnTo>
                    <a:pt x="104" y="102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2" y="96"/>
                  </a:lnTo>
                  <a:lnTo>
                    <a:pt x="102" y="94"/>
                  </a:lnTo>
                  <a:lnTo>
                    <a:pt x="102" y="88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1" y="83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98" y="79"/>
                  </a:lnTo>
                  <a:lnTo>
                    <a:pt x="97" y="78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6"/>
                  </a:lnTo>
                  <a:lnTo>
                    <a:pt x="97" y="75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7" y="72"/>
                  </a:lnTo>
                  <a:lnTo>
                    <a:pt x="99" y="66"/>
                  </a:lnTo>
                  <a:lnTo>
                    <a:pt x="99" y="65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4" y="61"/>
                  </a:lnTo>
                  <a:lnTo>
                    <a:pt x="104" y="62"/>
                  </a:lnTo>
                  <a:lnTo>
                    <a:pt x="106" y="62"/>
                  </a:lnTo>
                  <a:lnTo>
                    <a:pt x="108" y="61"/>
                  </a:lnTo>
                  <a:lnTo>
                    <a:pt x="109" y="61"/>
                  </a:lnTo>
                  <a:lnTo>
                    <a:pt x="113" y="60"/>
                  </a:lnTo>
                  <a:lnTo>
                    <a:pt x="119" y="58"/>
                  </a:lnTo>
                  <a:lnTo>
                    <a:pt x="121" y="57"/>
                  </a:lnTo>
                  <a:lnTo>
                    <a:pt x="124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6" y="56"/>
                  </a:lnTo>
                  <a:lnTo>
                    <a:pt x="127" y="56"/>
                  </a:lnTo>
                  <a:lnTo>
                    <a:pt x="127" y="56"/>
                  </a:lnTo>
                  <a:lnTo>
                    <a:pt x="128" y="56"/>
                  </a:lnTo>
                  <a:lnTo>
                    <a:pt x="129" y="57"/>
                  </a:lnTo>
                  <a:lnTo>
                    <a:pt x="132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4" y="61"/>
                  </a:lnTo>
                  <a:lnTo>
                    <a:pt x="135" y="61"/>
                  </a:lnTo>
                  <a:lnTo>
                    <a:pt x="136" y="61"/>
                  </a:lnTo>
                  <a:lnTo>
                    <a:pt x="136" y="61"/>
                  </a:lnTo>
                  <a:lnTo>
                    <a:pt x="137" y="60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3" y="58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7" y="57"/>
                  </a:lnTo>
                  <a:lnTo>
                    <a:pt x="148" y="57"/>
                  </a:lnTo>
                  <a:lnTo>
                    <a:pt x="148" y="57"/>
                  </a:lnTo>
                  <a:lnTo>
                    <a:pt x="149" y="58"/>
                  </a:lnTo>
                  <a:lnTo>
                    <a:pt x="150" y="58"/>
                  </a:lnTo>
                  <a:lnTo>
                    <a:pt x="153" y="61"/>
                  </a:lnTo>
                  <a:lnTo>
                    <a:pt x="154" y="61"/>
                  </a:lnTo>
                  <a:lnTo>
                    <a:pt x="156" y="62"/>
                  </a:lnTo>
                  <a:lnTo>
                    <a:pt x="157" y="63"/>
                  </a:lnTo>
                  <a:lnTo>
                    <a:pt x="158" y="63"/>
                  </a:lnTo>
                  <a:lnTo>
                    <a:pt x="159" y="64"/>
                  </a:lnTo>
                  <a:lnTo>
                    <a:pt x="159" y="65"/>
                  </a:lnTo>
                  <a:lnTo>
                    <a:pt x="160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7" y="68"/>
                  </a:lnTo>
                  <a:lnTo>
                    <a:pt x="168" y="68"/>
                  </a:lnTo>
                  <a:lnTo>
                    <a:pt x="170" y="68"/>
                  </a:lnTo>
                  <a:lnTo>
                    <a:pt x="171" y="68"/>
                  </a:lnTo>
                  <a:lnTo>
                    <a:pt x="172" y="67"/>
                  </a:lnTo>
                  <a:lnTo>
                    <a:pt x="174" y="67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4"/>
                  </a:lnTo>
                  <a:lnTo>
                    <a:pt x="179" y="64"/>
                  </a:lnTo>
                  <a:lnTo>
                    <a:pt x="180" y="63"/>
                  </a:lnTo>
                  <a:lnTo>
                    <a:pt x="182" y="63"/>
                  </a:lnTo>
                  <a:lnTo>
                    <a:pt x="183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1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4" y="59"/>
                  </a:lnTo>
                  <a:lnTo>
                    <a:pt x="196" y="58"/>
                  </a:lnTo>
                  <a:lnTo>
                    <a:pt x="197" y="57"/>
                  </a:lnTo>
                  <a:lnTo>
                    <a:pt x="198" y="57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1" y="56"/>
                  </a:lnTo>
                  <a:lnTo>
                    <a:pt x="202" y="55"/>
                  </a:lnTo>
                  <a:lnTo>
                    <a:pt x="203" y="55"/>
                  </a:lnTo>
                  <a:lnTo>
                    <a:pt x="204" y="53"/>
                  </a:lnTo>
                  <a:lnTo>
                    <a:pt x="205" y="51"/>
                  </a:lnTo>
                  <a:lnTo>
                    <a:pt x="205" y="50"/>
                  </a:lnTo>
                  <a:lnTo>
                    <a:pt x="206" y="49"/>
                  </a:lnTo>
                  <a:lnTo>
                    <a:pt x="207" y="46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09" y="41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1" y="39"/>
                  </a:lnTo>
                  <a:lnTo>
                    <a:pt x="213" y="38"/>
                  </a:lnTo>
                  <a:lnTo>
                    <a:pt x="218" y="36"/>
                  </a:lnTo>
                  <a:lnTo>
                    <a:pt x="221" y="34"/>
                  </a:lnTo>
                  <a:lnTo>
                    <a:pt x="223" y="33"/>
                  </a:lnTo>
                  <a:lnTo>
                    <a:pt x="225" y="33"/>
                  </a:lnTo>
                  <a:lnTo>
                    <a:pt x="227" y="32"/>
                  </a:lnTo>
                  <a:lnTo>
                    <a:pt x="230" y="31"/>
                  </a:lnTo>
                  <a:lnTo>
                    <a:pt x="230" y="31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2" name="Freeform 265">
              <a:extLst>
                <a:ext uri="{FF2B5EF4-FFF2-40B4-BE49-F238E27FC236}">
                  <a16:creationId xmlns:a16="http://schemas.microsoft.com/office/drawing/2014/main" id="{ED9BE990-DE87-4C28-9980-0EEF66489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272" y="4047424"/>
              <a:ext cx="1041400" cy="935038"/>
            </a:xfrm>
            <a:custGeom>
              <a:avLst/>
              <a:gdLst>
                <a:gd name="T0" fmla="*/ 6 w 656"/>
                <a:gd name="T1" fmla="*/ 51 h 589"/>
                <a:gd name="T2" fmla="*/ 37 w 656"/>
                <a:gd name="T3" fmla="*/ 51 h 589"/>
                <a:gd name="T4" fmla="*/ 70 w 656"/>
                <a:gd name="T5" fmla="*/ 35 h 589"/>
                <a:gd name="T6" fmla="*/ 96 w 656"/>
                <a:gd name="T7" fmla="*/ 36 h 589"/>
                <a:gd name="T8" fmla="*/ 114 w 656"/>
                <a:gd name="T9" fmla="*/ 52 h 589"/>
                <a:gd name="T10" fmla="*/ 136 w 656"/>
                <a:gd name="T11" fmla="*/ 48 h 589"/>
                <a:gd name="T12" fmla="*/ 147 w 656"/>
                <a:gd name="T13" fmla="*/ 39 h 589"/>
                <a:gd name="T14" fmla="*/ 171 w 656"/>
                <a:gd name="T15" fmla="*/ 50 h 589"/>
                <a:gd name="T16" fmla="*/ 195 w 656"/>
                <a:gd name="T17" fmla="*/ 50 h 589"/>
                <a:gd name="T18" fmla="*/ 222 w 656"/>
                <a:gd name="T19" fmla="*/ 51 h 589"/>
                <a:gd name="T20" fmla="*/ 238 w 656"/>
                <a:gd name="T21" fmla="*/ 62 h 589"/>
                <a:gd name="T22" fmla="*/ 255 w 656"/>
                <a:gd name="T23" fmla="*/ 59 h 589"/>
                <a:gd name="T24" fmla="*/ 285 w 656"/>
                <a:gd name="T25" fmla="*/ 40 h 589"/>
                <a:gd name="T26" fmla="*/ 285 w 656"/>
                <a:gd name="T27" fmla="*/ 13 h 589"/>
                <a:gd name="T28" fmla="*/ 302 w 656"/>
                <a:gd name="T29" fmla="*/ 0 h 589"/>
                <a:gd name="T30" fmla="*/ 334 w 656"/>
                <a:gd name="T31" fmla="*/ 21 h 589"/>
                <a:gd name="T32" fmla="*/ 348 w 656"/>
                <a:gd name="T33" fmla="*/ 25 h 589"/>
                <a:gd name="T34" fmla="*/ 367 w 656"/>
                <a:gd name="T35" fmla="*/ 43 h 589"/>
                <a:gd name="T36" fmla="*/ 368 w 656"/>
                <a:gd name="T37" fmla="*/ 58 h 589"/>
                <a:gd name="T38" fmla="*/ 366 w 656"/>
                <a:gd name="T39" fmla="*/ 74 h 589"/>
                <a:gd name="T40" fmla="*/ 365 w 656"/>
                <a:gd name="T41" fmla="*/ 107 h 589"/>
                <a:gd name="T42" fmla="*/ 355 w 656"/>
                <a:gd name="T43" fmla="*/ 145 h 589"/>
                <a:gd name="T44" fmla="*/ 367 w 656"/>
                <a:gd name="T45" fmla="*/ 168 h 589"/>
                <a:gd name="T46" fmla="*/ 362 w 656"/>
                <a:gd name="T47" fmla="*/ 186 h 589"/>
                <a:gd name="T48" fmla="*/ 393 w 656"/>
                <a:gd name="T49" fmla="*/ 218 h 589"/>
                <a:gd name="T50" fmla="*/ 420 w 656"/>
                <a:gd name="T51" fmla="*/ 217 h 589"/>
                <a:gd name="T52" fmla="*/ 442 w 656"/>
                <a:gd name="T53" fmla="*/ 231 h 589"/>
                <a:gd name="T54" fmla="*/ 441 w 656"/>
                <a:gd name="T55" fmla="*/ 241 h 589"/>
                <a:gd name="T56" fmla="*/ 463 w 656"/>
                <a:gd name="T57" fmla="*/ 255 h 589"/>
                <a:gd name="T58" fmla="*/ 493 w 656"/>
                <a:gd name="T59" fmla="*/ 253 h 589"/>
                <a:gd name="T60" fmla="*/ 526 w 656"/>
                <a:gd name="T61" fmla="*/ 260 h 589"/>
                <a:gd name="T62" fmla="*/ 548 w 656"/>
                <a:gd name="T63" fmla="*/ 271 h 589"/>
                <a:gd name="T64" fmla="*/ 555 w 656"/>
                <a:gd name="T65" fmla="*/ 302 h 589"/>
                <a:gd name="T66" fmla="*/ 588 w 656"/>
                <a:gd name="T67" fmla="*/ 318 h 589"/>
                <a:gd name="T68" fmla="*/ 623 w 656"/>
                <a:gd name="T69" fmla="*/ 317 h 589"/>
                <a:gd name="T70" fmla="*/ 641 w 656"/>
                <a:gd name="T71" fmla="*/ 319 h 589"/>
                <a:gd name="T72" fmla="*/ 650 w 656"/>
                <a:gd name="T73" fmla="*/ 334 h 589"/>
                <a:gd name="T74" fmla="*/ 646 w 656"/>
                <a:gd name="T75" fmla="*/ 353 h 589"/>
                <a:gd name="T76" fmla="*/ 631 w 656"/>
                <a:gd name="T77" fmla="*/ 372 h 589"/>
                <a:gd name="T78" fmla="*/ 613 w 656"/>
                <a:gd name="T79" fmla="*/ 401 h 589"/>
                <a:gd name="T80" fmla="*/ 625 w 656"/>
                <a:gd name="T81" fmla="*/ 409 h 589"/>
                <a:gd name="T82" fmla="*/ 649 w 656"/>
                <a:gd name="T83" fmla="*/ 429 h 589"/>
                <a:gd name="T84" fmla="*/ 645 w 656"/>
                <a:gd name="T85" fmla="*/ 442 h 589"/>
                <a:gd name="T86" fmla="*/ 638 w 656"/>
                <a:gd name="T87" fmla="*/ 452 h 589"/>
                <a:gd name="T88" fmla="*/ 612 w 656"/>
                <a:gd name="T89" fmla="*/ 442 h 589"/>
                <a:gd name="T90" fmla="*/ 579 w 656"/>
                <a:gd name="T91" fmla="*/ 429 h 589"/>
                <a:gd name="T92" fmla="*/ 534 w 656"/>
                <a:gd name="T93" fmla="*/ 413 h 589"/>
                <a:gd name="T94" fmla="*/ 518 w 656"/>
                <a:gd name="T95" fmla="*/ 419 h 589"/>
                <a:gd name="T96" fmla="*/ 488 w 656"/>
                <a:gd name="T97" fmla="*/ 433 h 589"/>
                <a:gd name="T98" fmla="*/ 469 w 656"/>
                <a:gd name="T99" fmla="*/ 433 h 589"/>
                <a:gd name="T100" fmla="*/ 460 w 656"/>
                <a:gd name="T101" fmla="*/ 405 h 589"/>
                <a:gd name="T102" fmla="*/ 429 w 656"/>
                <a:gd name="T103" fmla="*/ 398 h 589"/>
                <a:gd name="T104" fmla="*/ 400 w 656"/>
                <a:gd name="T105" fmla="*/ 394 h 589"/>
                <a:gd name="T106" fmla="*/ 390 w 656"/>
                <a:gd name="T107" fmla="*/ 420 h 589"/>
                <a:gd name="T108" fmla="*/ 393 w 656"/>
                <a:gd name="T109" fmla="*/ 472 h 589"/>
                <a:gd name="T110" fmla="*/ 383 w 656"/>
                <a:gd name="T111" fmla="*/ 522 h 589"/>
                <a:gd name="T112" fmla="*/ 387 w 656"/>
                <a:gd name="T113" fmla="*/ 550 h 589"/>
                <a:gd name="T114" fmla="*/ 352 w 656"/>
                <a:gd name="T115" fmla="*/ 550 h 589"/>
                <a:gd name="T116" fmla="*/ 321 w 656"/>
                <a:gd name="T117" fmla="*/ 547 h 589"/>
                <a:gd name="T118" fmla="*/ 307 w 656"/>
                <a:gd name="T119" fmla="*/ 582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6" h="589">
                  <a:moveTo>
                    <a:pt x="0" y="31"/>
                  </a:moveTo>
                  <a:lnTo>
                    <a:pt x="0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1" y="35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4" y="50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3" y="52"/>
                  </a:lnTo>
                  <a:lnTo>
                    <a:pt x="24" y="52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1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48" y="50"/>
                  </a:lnTo>
                  <a:lnTo>
                    <a:pt x="53" y="50"/>
                  </a:lnTo>
                  <a:lnTo>
                    <a:pt x="55" y="49"/>
                  </a:lnTo>
                  <a:lnTo>
                    <a:pt x="57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1" y="49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6" y="43"/>
                  </a:lnTo>
                  <a:lnTo>
                    <a:pt x="67" y="41"/>
                  </a:lnTo>
                  <a:lnTo>
                    <a:pt x="68" y="39"/>
                  </a:lnTo>
                  <a:lnTo>
                    <a:pt x="69" y="36"/>
                  </a:lnTo>
                  <a:lnTo>
                    <a:pt x="70" y="35"/>
                  </a:lnTo>
                  <a:lnTo>
                    <a:pt x="71" y="34"/>
                  </a:lnTo>
                  <a:lnTo>
                    <a:pt x="72" y="33"/>
                  </a:lnTo>
                  <a:lnTo>
                    <a:pt x="73" y="33"/>
                  </a:lnTo>
                  <a:lnTo>
                    <a:pt x="74" y="32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2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6" y="30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91" y="32"/>
                  </a:lnTo>
                  <a:lnTo>
                    <a:pt x="93" y="33"/>
                  </a:lnTo>
                  <a:lnTo>
                    <a:pt x="94" y="34"/>
                  </a:lnTo>
                  <a:lnTo>
                    <a:pt x="95" y="35"/>
                  </a:lnTo>
                  <a:lnTo>
                    <a:pt x="96" y="36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1" y="41"/>
                  </a:lnTo>
                  <a:lnTo>
                    <a:pt x="101" y="41"/>
                  </a:lnTo>
                  <a:lnTo>
                    <a:pt x="104" y="42"/>
                  </a:lnTo>
                  <a:lnTo>
                    <a:pt x="106" y="43"/>
                  </a:lnTo>
                  <a:lnTo>
                    <a:pt x="108" y="44"/>
                  </a:lnTo>
                  <a:lnTo>
                    <a:pt x="109" y="45"/>
                  </a:lnTo>
                  <a:lnTo>
                    <a:pt x="109" y="45"/>
                  </a:lnTo>
                  <a:lnTo>
                    <a:pt x="110" y="46"/>
                  </a:lnTo>
                  <a:lnTo>
                    <a:pt x="111" y="47"/>
                  </a:lnTo>
                  <a:lnTo>
                    <a:pt x="112" y="48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4" y="52"/>
                  </a:lnTo>
                  <a:lnTo>
                    <a:pt x="114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6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4" y="55"/>
                  </a:lnTo>
                  <a:lnTo>
                    <a:pt x="125" y="55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29" y="53"/>
                  </a:lnTo>
                  <a:lnTo>
                    <a:pt x="130" y="53"/>
                  </a:lnTo>
                  <a:lnTo>
                    <a:pt x="134" y="50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9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6" y="47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6" y="41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6" y="40"/>
                  </a:lnTo>
                  <a:lnTo>
                    <a:pt x="147" y="39"/>
                  </a:lnTo>
                  <a:lnTo>
                    <a:pt x="147" y="39"/>
                  </a:lnTo>
                  <a:lnTo>
                    <a:pt x="148" y="39"/>
                  </a:lnTo>
                  <a:lnTo>
                    <a:pt x="148" y="38"/>
                  </a:lnTo>
                  <a:lnTo>
                    <a:pt x="149" y="39"/>
                  </a:lnTo>
                  <a:lnTo>
                    <a:pt x="150" y="39"/>
                  </a:lnTo>
                  <a:lnTo>
                    <a:pt x="154" y="41"/>
                  </a:lnTo>
                  <a:lnTo>
                    <a:pt x="155" y="42"/>
                  </a:lnTo>
                  <a:lnTo>
                    <a:pt x="156" y="43"/>
                  </a:lnTo>
                  <a:lnTo>
                    <a:pt x="159" y="44"/>
                  </a:lnTo>
                  <a:lnTo>
                    <a:pt x="160" y="44"/>
                  </a:lnTo>
                  <a:lnTo>
                    <a:pt x="161" y="45"/>
                  </a:lnTo>
                  <a:lnTo>
                    <a:pt x="166" y="48"/>
                  </a:lnTo>
                  <a:lnTo>
                    <a:pt x="167" y="49"/>
                  </a:lnTo>
                  <a:lnTo>
                    <a:pt x="169" y="50"/>
                  </a:lnTo>
                  <a:lnTo>
                    <a:pt x="170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2" y="50"/>
                  </a:lnTo>
                  <a:lnTo>
                    <a:pt x="172" y="50"/>
                  </a:lnTo>
                  <a:lnTo>
                    <a:pt x="174" y="48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6"/>
                  </a:lnTo>
                  <a:lnTo>
                    <a:pt x="179" y="46"/>
                  </a:lnTo>
                  <a:lnTo>
                    <a:pt x="181" y="46"/>
                  </a:lnTo>
                  <a:lnTo>
                    <a:pt x="182" y="46"/>
                  </a:lnTo>
                  <a:lnTo>
                    <a:pt x="185" y="46"/>
                  </a:lnTo>
                  <a:lnTo>
                    <a:pt x="186" y="47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9" y="47"/>
                  </a:lnTo>
                  <a:lnTo>
                    <a:pt x="192" y="49"/>
                  </a:lnTo>
                  <a:lnTo>
                    <a:pt x="193" y="49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9" y="51"/>
                  </a:lnTo>
                  <a:lnTo>
                    <a:pt x="204" y="51"/>
                  </a:lnTo>
                  <a:lnTo>
                    <a:pt x="206" y="51"/>
                  </a:lnTo>
                  <a:lnTo>
                    <a:pt x="209" y="52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4" y="51"/>
                  </a:lnTo>
                  <a:lnTo>
                    <a:pt x="216" y="50"/>
                  </a:lnTo>
                  <a:lnTo>
                    <a:pt x="218" y="50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49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2" y="55"/>
                  </a:lnTo>
                  <a:lnTo>
                    <a:pt x="221" y="56"/>
                  </a:lnTo>
                  <a:lnTo>
                    <a:pt x="221" y="57"/>
                  </a:lnTo>
                  <a:lnTo>
                    <a:pt x="222" y="57"/>
                  </a:lnTo>
                  <a:lnTo>
                    <a:pt x="222" y="58"/>
                  </a:lnTo>
                  <a:lnTo>
                    <a:pt x="222" y="58"/>
                  </a:lnTo>
                  <a:lnTo>
                    <a:pt x="223" y="59"/>
                  </a:lnTo>
                  <a:lnTo>
                    <a:pt x="224" y="59"/>
                  </a:lnTo>
                  <a:lnTo>
                    <a:pt x="224" y="60"/>
                  </a:lnTo>
                  <a:lnTo>
                    <a:pt x="225" y="60"/>
                  </a:lnTo>
                  <a:lnTo>
                    <a:pt x="226" y="60"/>
                  </a:lnTo>
                  <a:lnTo>
                    <a:pt x="228" y="60"/>
                  </a:lnTo>
                  <a:lnTo>
                    <a:pt x="231" y="61"/>
                  </a:lnTo>
                  <a:lnTo>
                    <a:pt x="233" y="61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40" y="63"/>
                  </a:lnTo>
                  <a:lnTo>
                    <a:pt x="241" y="64"/>
                  </a:lnTo>
                  <a:lnTo>
                    <a:pt x="242" y="65"/>
                  </a:lnTo>
                  <a:lnTo>
                    <a:pt x="245" y="66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8" y="67"/>
                  </a:lnTo>
                  <a:lnTo>
                    <a:pt x="249" y="67"/>
                  </a:lnTo>
                  <a:lnTo>
                    <a:pt x="250" y="67"/>
                  </a:lnTo>
                  <a:lnTo>
                    <a:pt x="250" y="66"/>
                  </a:lnTo>
                  <a:lnTo>
                    <a:pt x="251" y="65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5" y="59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63" y="52"/>
                  </a:lnTo>
                  <a:lnTo>
                    <a:pt x="265" y="50"/>
                  </a:lnTo>
                  <a:lnTo>
                    <a:pt x="268" y="48"/>
                  </a:lnTo>
                  <a:lnTo>
                    <a:pt x="269" y="48"/>
                  </a:lnTo>
                  <a:lnTo>
                    <a:pt x="270" y="47"/>
                  </a:lnTo>
                  <a:lnTo>
                    <a:pt x="272" y="47"/>
                  </a:lnTo>
                  <a:lnTo>
                    <a:pt x="277" y="45"/>
                  </a:lnTo>
                  <a:lnTo>
                    <a:pt x="278" y="45"/>
                  </a:lnTo>
                  <a:lnTo>
                    <a:pt x="280" y="44"/>
                  </a:lnTo>
                  <a:lnTo>
                    <a:pt x="281" y="43"/>
                  </a:lnTo>
                  <a:lnTo>
                    <a:pt x="283" y="43"/>
                  </a:lnTo>
                  <a:lnTo>
                    <a:pt x="283" y="42"/>
                  </a:lnTo>
                  <a:lnTo>
                    <a:pt x="284" y="42"/>
                  </a:lnTo>
                  <a:lnTo>
                    <a:pt x="284" y="41"/>
                  </a:lnTo>
                  <a:lnTo>
                    <a:pt x="285" y="40"/>
                  </a:lnTo>
                  <a:lnTo>
                    <a:pt x="285" y="39"/>
                  </a:lnTo>
                  <a:lnTo>
                    <a:pt x="285" y="38"/>
                  </a:lnTo>
                  <a:lnTo>
                    <a:pt x="284" y="37"/>
                  </a:lnTo>
                  <a:lnTo>
                    <a:pt x="284" y="34"/>
                  </a:lnTo>
                  <a:lnTo>
                    <a:pt x="283" y="31"/>
                  </a:lnTo>
                  <a:lnTo>
                    <a:pt x="282" y="29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5"/>
                  </a:lnTo>
                  <a:lnTo>
                    <a:pt x="282" y="24"/>
                  </a:lnTo>
                  <a:lnTo>
                    <a:pt x="283" y="20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5"/>
                  </a:lnTo>
                  <a:lnTo>
                    <a:pt x="284" y="14"/>
                  </a:lnTo>
                  <a:lnTo>
                    <a:pt x="284" y="14"/>
                  </a:lnTo>
                  <a:lnTo>
                    <a:pt x="285" y="13"/>
                  </a:lnTo>
                  <a:lnTo>
                    <a:pt x="285" y="12"/>
                  </a:lnTo>
                  <a:lnTo>
                    <a:pt x="286" y="11"/>
                  </a:lnTo>
                  <a:lnTo>
                    <a:pt x="288" y="10"/>
                  </a:lnTo>
                  <a:lnTo>
                    <a:pt x="288" y="9"/>
                  </a:lnTo>
                  <a:lnTo>
                    <a:pt x="289" y="8"/>
                  </a:lnTo>
                  <a:lnTo>
                    <a:pt x="290" y="7"/>
                  </a:lnTo>
                  <a:lnTo>
                    <a:pt x="291" y="6"/>
                  </a:lnTo>
                  <a:lnTo>
                    <a:pt x="291" y="5"/>
                  </a:lnTo>
                  <a:lnTo>
                    <a:pt x="292" y="4"/>
                  </a:lnTo>
                  <a:lnTo>
                    <a:pt x="295" y="2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1"/>
                  </a:lnTo>
                  <a:lnTo>
                    <a:pt x="306" y="3"/>
                  </a:lnTo>
                  <a:lnTo>
                    <a:pt x="307" y="4"/>
                  </a:lnTo>
                  <a:lnTo>
                    <a:pt x="310" y="5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8" y="9"/>
                  </a:lnTo>
                  <a:lnTo>
                    <a:pt x="319" y="10"/>
                  </a:lnTo>
                  <a:lnTo>
                    <a:pt x="320" y="11"/>
                  </a:lnTo>
                  <a:lnTo>
                    <a:pt x="325" y="15"/>
                  </a:lnTo>
                  <a:lnTo>
                    <a:pt x="327" y="17"/>
                  </a:lnTo>
                  <a:lnTo>
                    <a:pt x="329" y="18"/>
                  </a:lnTo>
                  <a:lnTo>
                    <a:pt x="330" y="19"/>
                  </a:lnTo>
                  <a:lnTo>
                    <a:pt x="331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1"/>
                  </a:lnTo>
                  <a:lnTo>
                    <a:pt x="334" y="21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8" y="19"/>
                  </a:lnTo>
                  <a:lnTo>
                    <a:pt x="339" y="18"/>
                  </a:lnTo>
                  <a:lnTo>
                    <a:pt x="340" y="18"/>
                  </a:lnTo>
                  <a:lnTo>
                    <a:pt x="342" y="17"/>
                  </a:lnTo>
                  <a:lnTo>
                    <a:pt x="342" y="17"/>
                  </a:lnTo>
                  <a:lnTo>
                    <a:pt x="343" y="17"/>
                  </a:lnTo>
                  <a:lnTo>
                    <a:pt x="343" y="17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5" y="19"/>
                  </a:lnTo>
                  <a:lnTo>
                    <a:pt x="346" y="21"/>
                  </a:lnTo>
                  <a:lnTo>
                    <a:pt x="347" y="23"/>
                  </a:lnTo>
                  <a:lnTo>
                    <a:pt x="348" y="25"/>
                  </a:lnTo>
                  <a:lnTo>
                    <a:pt x="349" y="27"/>
                  </a:lnTo>
                  <a:lnTo>
                    <a:pt x="351" y="31"/>
                  </a:lnTo>
                  <a:lnTo>
                    <a:pt x="353" y="35"/>
                  </a:lnTo>
                  <a:lnTo>
                    <a:pt x="354" y="37"/>
                  </a:lnTo>
                  <a:lnTo>
                    <a:pt x="355" y="38"/>
                  </a:lnTo>
                  <a:lnTo>
                    <a:pt x="356" y="39"/>
                  </a:lnTo>
                  <a:lnTo>
                    <a:pt x="356" y="40"/>
                  </a:lnTo>
                  <a:lnTo>
                    <a:pt x="358" y="41"/>
                  </a:lnTo>
                  <a:lnTo>
                    <a:pt x="359" y="42"/>
                  </a:lnTo>
                  <a:lnTo>
                    <a:pt x="360" y="42"/>
                  </a:lnTo>
                  <a:lnTo>
                    <a:pt x="361" y="43"/>
                  </a:lnTo>
                  <a:lnTo>
                    <a:pt x="362" y="43"/>
                  </a:lnTo>
                  <a:lnTo>
                    <a:pt x="363" y="43"/>
                  </a:lnTo>
                  <a:lnTo>
                    <a:pt x="364" y="43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3"/>
                  </a:lnTo>
                  <a:lnTo>
                    <a:pt x="369" y="42"/>
                  </a:lnTo>
                  <a:lnTo>
                    <a:pt x="370" y="42"/>
                  </a:lnTo>
                  <a:lnTo>
                    <a:pt x="370" y="42"/>
                  </a:lnTo>
                  <a:lnTo>
                    <a:pt x="370" y="43"/>
                  </a:lnTo>
                  <a:lnTo>
                    <a:pt x="371" y="49"/>
                  </a:lnTo>
                  <a:lnTo>
                    <a:pt x="371" y="50"/>
                  </a:lnTo>
                  <a:lnTo>
                    <a:pt x="371" y="52"/>
                  </a:lnTo>
                  <a:lnTo>
                    <a:pt x="371" y="53"/>
                  </a:lnTo>
                  <a:lnTo>
                    <a:pt x="371" y="54"/>
                  </a:lnTo>
                  <a:lnTo>
                    <a:pt x="371" y="54"/>
                  </a:lnTo>
                  <a:lnTo>
                    <a:pt x="371" y="55"/>
                  </a:lnTo>
                  <a:lnTo>
                    <a:pt x="370" y="56"/>
                  </a:lnTo>
                  <a:lnTo>
                    <a:pt x="370" y="57"/>
                  </a:lnTo>
                  <a:lnTo>
                    <a:pt x="369" y="58"/>
                  </a:lnTo>
                  <a:lnTo>
                    <a:pt x="368" y="58"/>
                  </a:lnTo>
                  <a:lnTo>
                    <a:pt x="367" y="59"/>
                  </a:lnTo>
                  <a:lnTo>
                    <a:pt x="365" y="59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2" y="61"/>
                  </a:lnTo>
                  <a:lnTo>
                    <a:pt x="362" y="62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1" y="63"/>
                  </a:lnTo>
                  <a:lnTo>
                    <a:pt x="361" y="64"/>
                  </a:lnTo>
                  <a:lnTo>
                    <a:pt x="361" y="64"/>
                  </a:lnTo>
                  <a:lnTo>
                    <a:pt x="361" y="65"/>
                  </a:lnTo>
                  <a:lnTo>
                    <a:pt x="361" y="66"/>
                  </a:lnTo>
                  <a:lnTo>
                    <a:pt x="362" y="67"/>
                  </a:lnTo>
                  <a:lnTo>
                    <a:pt x="365" y="71"/>
                  </a:lnTo>
                  <a:lnTo>
                    <a:pt x="365" y="72"/>
                  </a:lnTo>
                  <a:lnTo>
                    <a:pt x="366" y="74"/>
                  </a:lnTo>
                  <a:lnTo>
                    <a:pt x="366" y="75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79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5"/>
                  </a:lnTo>
                  <a:lnTo>
                    <a:pt x="367" y="89"/>
                  </a:lnTo>
                  <a:lnTo>
                    <a:pt x="367" y="91"/>
                  </a:lnTo>
                  <a:lnTo>
                    <a:pt x="367" y="92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7" y="100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5" y="105"/>
                  </a:lnTo>
                  <a:lnTo>
                    <a:pt x="365" y="107"/>
                  </a:lnTo>
                  <a:lnTo>
                    <a:pt x="363" y="112"/>
                  </a:lnTo>
                  <a:lnTo>
                    <a:pt x="361" y="116"/>
                  </a:lnTo>
                  <a:lnTo>
                    <a:pt x="360" y="120"/>
                  </a:lnTo>
                  <a:lnTo>
                    <a:pt x="360" y="121"/>
                  </a:lnTo>
                  <a:lnTo>
                    <a:pt x="359" y="122"/>
                  </a:lnTo>
                  <a:lnTo>
                    <a:pt x="359" y="123"/>
                  </a:lnTo>
                  <a:lnTo>
                    <a:pt x="359" y="124"/>
                  </a:lnTo>
                  <a:lnTo>
                    <a:pt x="360" y="125"/>
                  </a:lnTo>
                  <a:lnTo>
                    <a:pt x="360" y="126"/>
                  </a:lnTo>
                  <a:lnTo>
                    <a:pt x="360" y="126"/>
                  </a:lnTo>
                  <a:lnTo>
                    <a:pt x="360" y="127"/>
                  </a:lnTo>
                  <a:lnTo>
                    <a:pt x="359" y="132"/>
                  </a:lnTo>
                  <a:lnTo>
                    <a:pt x="358" y="136"/>
                  </a:lnTo>
                  <a:lnTo>
                    <a:pt x="357" y="138"/>
                  </a:lnTo>
                  <a:lnTo>
                    <a:pt x="356" y="140"/>
                  </a:lnTo>
                  <a:lnTo>
                    <a:pt x="355" y="144"/>
                  </a:lnTo>
                  <a:lnTo>
                    <a:pt x="355" y="145"/>
                  </a:lnTo>
                  <a:lnTo>
                    <a:pt x="354" y="147"/>
                  </a:lnTo>
                  <a:lnTo>
                    <a:pt x="354" y="149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5" y="153"/>
                  </a:lnTo>
                  <a:lnTo>
                    <a:pt x="355" y="153"/>
                  </a:lnTo>
                  <a:lnTo>
                    <a:pt x="355" y="154"/>
                  </a:lnTo>
                  <a:lnTo>
                    <a:pt x="356" y="156"/>
                  </a:lnTo>
                  <a:lnTo>
                    <a:pt x="357" y="157"/>
                  </a:lnTo>
                  <a:lnTo>
                    <a:pt x="358" y="158"/>
                  </a:lnTo>
                  <a:lnTo>
                    <a:pt x="360" y="160"/>
                  </a:lnTo>
                  <a:lnTo>
                    <a:pt x="363" y="162"/>
                  </a:lnTo>
                  <a:lnTo>
                    <a:pt x="364" y="163"/>
                  </a:lnTo>
                  <a:lnTo>
                    <a:pt x="365" y="164"/>
                  </a:lnTo>
                  <a:lnTo>
                    <a:pt x="365" y="165"/>
                  </a:lnTo>
                  <a:lnTo>
                    <a:pt x="366" y="166"/>
                  </a:lnTo>
                  <a:lnTo>
                    <a:pt x="367" y="168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8" y="170"/>
                  </a:lnTo>
                  <a:lnTo>
                    <a:pt x="368" y="170"/>
                  </a:lnTo>
                  <a:lnTo>
                    <a:pt x="367" y="171"/>
                  </a:lnTo>
                  <a:lnTo>
                    <a:pt x="367" y="172"/>
                  </a:lnTo>
                  <a:lnTo>
                    <a:pt x="365" y="174"/>
                  </a:lnTo>
                  <a:lnTo>
                    <a:pt x="364" y="176"/>
                  </a:lnTo>
                  <a:lnTo>
                    <a:pt x="363" y="178"/>
                  </a:lnTo>
                  <a:lnTo>
                    <a:pt x="362" y="179"/>
                  </a:lnTo>
                  <a:lnTo>
                    <a:pt x="361" y="180"/>
                  </a:lnTo>
                  <a:lnTo>
                    <a:pt x="361" y="181"/>
                  </a:lnTo>
                  <a:lnTo>
                    <a:pt x="361" y="182"/>
                  </a:lnTo>
                  <a:lnTo>
                    <a:pt x="361" y="183"/>
                  </a:lnTo>
                  <a:lnTo>
                    <a:pt x="361" y="184"/>
                  </a:lnTo>
                  <a:lnTo>
                    <a:pt x="361" y="185"/>
                  </a:lnTo>
                  <a:lnTo>
                    <a:pt x="362" y="186"/>
                  </a:lnTo>
                  <a:lnTo>
                    <a:pt x="362" y="187"/>
                  </a:lnTo>
                  <a:lnTo>
                    <a:pt x="363" y="189"/>
                  </a:lnTo>
                  <a:lnTo>
                    <a:pt x="366" y="193"/>
                  </a:lnTo>
                  <a:lnTo>
                    <a:pt x="369" y="197"/>
                  </a:lnTo>
                  <a:lnTo>
                    <a:pt x="369" y="198"/>
                  </a:lnTo>
                  <a:lnTo>
                    <a:pt x="370" y="199"/>
                  </a:lnTo>
                  <a:lnTo>
                    <a:pt x="375" y="204"/>
                  </a:lnTo>
                  <a:lnTo>
                    <a:pt x="376" y="205"/>
                  </a:lnTo>
                  <a:lnTo>
                    <a:pt x="379" y="208"/>
                  </a:lnTo>
                  <a:lnTo>
                    <a:pt x="381" y="210"/>
                  </a:lnTo>
                  <a:lnTo>
                    <a:pt x="384" y="213"/>
                  </a:lnTo>
                  <a:lnTo>
                    <a:pt x="387" y="215"/>
                  </a:lnTo>
                  <a:lnTo>
                    <a:pt x="389" y="217"/>
                  </a:lnTo>
                  <a:lnTo>
                    <a:pt x="390" y="217"/>
                  </a:lnTo>
                  <a:lnTo>
                    <a:pt x="390" y="217"/>
                  </a:lnTo>
                  <a:lnTo>
                    <a:pt x="392" y="218"/>
                  </a:lnTo>
                  <a:lnTo>
                    <a:pt x="393" y="218"/>
                  </a:lnTo>
                  <a:lnTo>
                    <a:pt x="394" y="218"/>
                  </a:lnTo>
                  <a:lnTo>
                    <a:pt x="395" y="218"/>
                  </a:lnTo>
                  <a:lnTo>
                    <a:pt x="396" y="217"/>
                  </a:lnTo>
                  <a:lnTo>
                    <a:pt x="398" y="217"/>
                  </a:lnTo>
                  <a:lnTo>
                    <a:pt x="403" y="214"/>
                  </a:lnTo>
                  <a:lnTo>
                    <a:pt x="405" y="213"/>
                  </a:lnTo>
                  <a:lnTo>
                    <a:pt x="407" y="213"/>
                  </a:lnTo>
                  <a:lnTo>
                    <a:pt x="408" y="212"/>
                  </a:lnTo>
                  <a:lnTo>
                    <a:pt x="410" y="212"/>
                  </a:lnTo>
                  <a:lnTo>
                    <a:pt x="411" y="212"/>
                  </a:lnTo>
                  <a:lnTo>
                    <a:pt x="412" y="212"/>
                  </a:lnTo>
                  <a:lnTo>
                    <a:pt x="413" y="212"/>
                  </a:lnTo>
                  <a:lnTo>
                    <a:pt x="414" y="212"/>
                  </a:lnTo>
                  <a:lnTo>
                    <a:pt x="415" y="213"/>
                  </a:lnTo>
                  <a:lnTo>
                    <a:pt x="416" y="213"/>
                  </a:lnTo>
                  <a:lnTo>
                    <a:pt x="417" y="214"/>
                  </a:lnTo>
                  <a:lnTo>
                    <a:pt x="420" y="217"/>
                  </a:lnTo>
                  <a:lnTo>
                    <a:pt x="422" y="218"/>
                  </a:lnTo>
                  <a:lnTo>
                    <a:pt x="424" y="220"/>
                  </a:lnTo>
                  <a:lnTo>
                    <a:pt x="426" y="221"/>
                  </a:lnTo>
                  <a:lnTo>
                    <a:pt x="428" y="221"/>
                  </a:lnTo>
                  <a:lnTo>
                    <a:pt x="429" y="222"/>
                  </a:lnTo>
                  <a:lnTo>
                    <a:pt x="434" y="224"/>
                  </a:lnTo>
                  <a:lnTo>
                    <a:pt x="436" y="224"/>
                  </a:lnTo>
                  <a:lnTo>
                    <a:pt x="438" y="225"/>
                  </a:lnTo>
                  <a:lnTo>
                    <a:pt x="439" y="226"/>
                  </a:lnTo>
                  <a:lnTo>
                    <a:pt x="440" y="226"/>
                  </a:lnTo>
                  <a:lnTo>
                    <a:pt x="440" y="227"/>
                  </a:lnTo>
                  <a:lnTo>
                    <a:pt x="441" y="227"/>
                  </a:lnTo>
                  <a:lnTo>
                    <a:pt x="441" y="228"/>
                  </a:lnTo>
                  <a:lnTo>
                    <a:pt x="442" y="229"/>
                  </a:lnTo>
                  <a:lnTo>
                    <a:pt x="442" y="230"/>
                  </a:lnTo>
                  <a:lnTo>
                    <a:pt x="442" y="230"/>
                  </a:lnTo>
                  <a:lnTo>
                    <a:pt x="442" y="231"/>
                  </a:lnTo>
                  <a:lnTo>
                    <a:pt x="441" y="233"/>
                  </a:lnTo>
                  <a:lnTo>
                    <a:pt x="441" y="234"/>
                  </a:lnTo>
                  <a:lnTo>
                    <a:pt x="441" y="234"/>
                  </a:lnTo>
                  <a:lnTo>
                    <a:pt x="440" y="235"/>
                  </a:lnTo>
                  <a:lnTo>
                    <a:pt x="440" y="236"/>
                  </a:lnTo>
                  <a:lnTo>
                    <a:pt x="439" y="236"/>
                  </a:lnTo>
                  <a:lnTo>
                    <a:pt x="438" y="237"/>
                  </a:lnTo>
                  <a:lnTo>
                    <a:pt x="437" y="238"/>
                  </a:lnTo>
                  <a:lnTo>
                    <a:pt x="436" y="238"/>
                  </a:lnTo>
                  <a:lnTo>
                    <a:pt x="436" y="238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7" y="239"/>
                  </a:lnTo>
                  <a:lnTo>
                    <a:pt x="438" y="240"/>
                  </a:lnTo>
                  <a:lnTo>
                    <a:pt x="439" y="240"/>
                  </a:lnTo>
                  <a:lnTo>
                    <a:pt x="440" y="241"/>
                  </a:lnTo>
                  <a:lnTo>
                    <a:pt x="441" y="241"/>
                  </a:lnTo>
                  <a:lnTo>
                    <a:pt x="442" y="241"/>
                  </a:lnTo>
                  <a:lnTo>
                    <a:pt x="446" y="242"/>
                  </a:lnTo>
                  <a:lnTo>
                    <a:pt x="448" y="242"/>
                  </a:lnTo>
                  <a:lnTo>
                    <a:pt x="449" y="242"/>
                  </a:lnTo>
                  <a:lnTo>
                    <a:pt x="450" y="243"/>
                  </a:lnTo>
                  <a:lnTo>
                    <a:pt x="450" y="243"/>
                  </a:lnTo>
                  <a:lnTo>
                    <a:pt x="451" y="243"/>
                  </a:lnTo>
                  <a:lnTo>
                    <a:pt x="452" y="244"/>
                  </a:lnTo>
                  <a:lnTo>
                    <a:pt x="453" y="245"/>
                  </a:lnTo>
                  <a:lnTo>
                    <a:pt x="455" y="246"/>
                  </a:lnTo>
                  <a:lnTo>
                    <a:pt x="456" y="248"/>
                  </a:lnTo>
                  <a:lnTo>
                    <a:pt x="459" y="252"/>
                  </a:lnTo>
                  <a:lnTo>
                    <a:pt x="460" y="252"/>
                  </a:lnTo>
                  <a:lnTo>
                    <a:pt x="461" y="253"/>
                  </a:lnTo>
                  <a:lnTo>
                    <a:pt x="462" y="254"/>
                  </a:lnTo>
                  <a:lnTo>
                    <a:pt x="463" y="254"/>
                  </a:lnTo>
                  <a:lnTo>
                    <a:pt x="463" y="255"/>
                  </a:lnTo>
                  <a:lnTo>
                    <a:pt x="464" y="255"/>
                  </a:lnTo>
                  <a:lnTo>
                    <a:pt x="466" y="256"/>
                  </a:lnTo>
                  <a:lnTo>
                    <a:pt x="468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2" y="256"/>
                  </a:lnTo>
                  <a:lnTo>
                    <a:pt x="474" y="255"/>
                  </a:lnTo>
                  <a:lnTo>
                    <a:pt x="475" y="254"/>
                  </a:lnTo>
                  <a:lnTo>
                    <a:pt x="479" y="252"/>
                  </a:lnTo>
                  <a:lnTo>
                    <a:pt x="481" y="252"/>
                  </a:lnTo>
                  <a:lnTo>
                    <a:pt x="482" y="251"/>
                  </a:lnTo>
                  <a:lnTo>
                    <a:pt x="482" y="251"/>
                  </a:lnTo>
                  <a:lnTo>
                    <a:pt x="483" y="251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2"/>
                  </a:lnTo>
                  <a:lnTo>
                    <a:pt x="493" y="253"/>
                  </a:lnTo>
                  <a:lnTo>
                    <a:pt x="498" y="255"/>
                  </a:lnTo>
                  <a:lnTo>
                    <a:pt x="501" y="256"/>
                  </a:lnTo>
                  <a:lnTo>
                    <a:pt x="503" y="257"/>
                  </a:lnTo>
                  <a:lnTo>
                    <a:pt x="505" y="258"/>
                  </a:lnTo>
                  <a:lnTo>
                    <a:pt x="506" y="259"/>
                  </a:lnTo>
                  <a:lnTo>
                    <a:pt x="507" y="259"/>
                  </a:lnTo>
                  <a:lnTo>
                    <a:pt x="508" y="261"/>
                  </a:lnTo>
                  <a:lnTo>
                    <a:pt x="509" y="262"/>
                  </a:lnTo>
                  <a:lnTo>
                    <a:pt x="510" y="262"/>
                  </a:lnTo>
                  <a:lnTo>
                    <a:pt x="511" y="263"/>
                  </a:lnTo>
                  <a:lnTo>
                    <a:pt x="511" y="263"/>
                  </a:lnTo>
                  <a:lnTo>
                    <a:pt x="512" y="263"/>
                  </a:lnTo>
                  <a:lnTo>
                    <a:pt x="517" y="262"/>
                  </a:lnTo>
                  <a:lnTo>
                    <a:pt x="519" y="262"/>
                  </a:lnTo>
                  <a:lnTo>
                    <a:pt x="523" y="261"/>
                  </a:lnTo>
                  <a:lnTo>
                    <a:pt x="525" y="260"/>
                  </a:lnTo>
                  <a:lnTo>
                    <a:pt x="526" y="260"/>
                  </a:lnTo>
                  <a:lnTo>
                    <a:pt x="530" y="260"/>
                  </a:lnTo>
                  <a:lnTo>
                    <a:pt x="534" y="259"/>
                  </a:lnTo>
                  <a:lnTo>
                    <a:pt x="535" y="259"/>
                  </a:lnTo>
                  <a:lnTo>
                    <a:pt x="537" y="259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1" y="260"/>
                  </a:lnTo>
                  <a:lnTo>
                    <a:pt x="542" y="260"/>
                  </a:lnTo>
                  <a:lnTo>
                    <a:pt x="543" y="260"/>
                  </a:lnTo>
                  <a:lnTo>
                    <a:pt x="544" y="261"/>
                  </a:lnTo>
                  <a:lnTo>
                    <a:pt x="544" y="262"/>
                  </a:lnTo>
                  <a:lnTo>
                    <a:pt x="545" y="263"/>
                  </a:lnTo>
                  <a:lnTo>
                    <a:pt x="546" y="264"/>
                  </a:lnTo>
                  <a:lnTo>
                    <a:pt x="546" y="265"/>
                  </a:lnTo>
                  <a:lnTo>
                    <a:pt x="547" y="266"/>
                  </a:lnTo>
                  <a:lnTo>
                    <a:pt x="547" y="269"/>
                  </a:lnTo>
                  <a:lnTo>
                    <a:pt x="548" y="271"/>
                  </a:lnTo>
                  <a:lnTo>
                    <a:pt x="548" y="272"/>
                  </a:lnTo>
                  <a:lnTo>
                    <a:pt x="548" y="274"/>
                  </a:lnTo>
                  <a:lnTo>
                    <a:pt x="548" y="275"/>
                  </a:lnTo>
                  <a:lnTo>
                    <a:pt x="548" y="276"/>
                  </a:lnTo>
                  <a:lnTo>
                    <a:pt x="548" y="279"/>
                  </a:lnTo>
                  <a:lnTo>
                    <a:pt x="547" y="283"/>
                  </a:lnTo>
                  <a:lnTo>
                    <a:pt x="547" y="286"/>
                  </a:lnTo>
                  <a:lnTo>
                    <a:pt x="547" y="288"/>
                  </a:lnTo>
                  <a:lnTo>
                    <a:pt x="547" y="290"/>
                  </a:lnTo>
                  <a:lnTo>
                    <a:pt x="547" y="291"/>
                  </a:lnTo>
                  <a:lnTo>
                    <a:pt x="548" y="293"/>
                  </a:lnTo>
                  <a:lnTo>
                    <a:pt x="549" y="295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2" y="300"/>
                  </a:lnTo>
                  <a:lnTo>
                    <a:pt x="555" y="302"/>
                  </a:lnTo>
                  <a:lnTo>
                    <a:pt x="556" y="304"/>
                  </a:lnTo>
                  <a:lnTo>
                    <a:pt x="560" y="306"/>
                  </a:lnTo>
                  <a:lnTo>
                    <a:pt x="564" y="310"/>
                  </a:lnTo>
                  <a:lnTo>
                    <a:pt x="565" y="311"/>
                  </a:lnTo>
                  <a:lnTo>
                    <a:pt x="567" y="312"/>
                  </a:lnTo>
                  <a:lnTo>
                    <a:pt x="569" y="314"/>
                  </a:lnTo>
                  <a:lnTo>
                    <a:pt x="576" y="318"/>
                  </a:lnTo>
                  <a:lnTo>
                    <a:pt x="579" y="320"/>
                  </a:lnTo>
                  <a:lnTo>
                    <a:pt x="580" y="320"/>
                  </a:lnTo>
                  <a:lnTo>
                    <a:pt x="581" y="320"/>
                  </a:lnTo>
                  <a:lnTo>
                    <a:pt x="581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3" y="320"/>
                  </a:lnTo>
                  <a:lnTo>
                    <a:pt x="585" y="319"/>
                  </a:lnTo>
                  <a:lnTo>
                    <a:pt x="586" y="319"/>
                  </a:lnTo>
                  <a:lnTo>
                    <a:pt x="588" y="318"/>
                  </a:lnTo>
                  <a:lnTo>
                    <a:pt x="589" y="318"/>
                  </a:lnTo>
                  <a:lnTo>
                    <a:pt x="590" y="319"/>
                  </a:lnTo>
                  <a:lnTo>
                    <a:pt x="591" y="319"/>
                  </a:lnTo>
                  <a:lnTo>
                    <a:pt x="592" y="319"/>
                  </a:lnTo>
                  <a:lnTo>
                    <a:pt x="597" y="320"/>
                  </a:lnTo>
                  <a:lnTo>
                    <a:pt x="598" y="321"/>
                  </a:lnTo>
                  <a:lnTo>
                    <a:pt x="600" y="321"/>
                  </a:lnTo>
                  <a:lnTo>
                    <a:pt x="602" y="321"/>
                  </a:lnTo>
                  <a:lnTo>
                    <a:pt x="605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4" y="320"/>
                  </a:lnTo>
                  <a:lnTo>
                    <a:pt x="616" y="320"/>
                  </a:lnTo>
                  <a:lnTo>
                    <a:pt x="619" y="318"/>
                  </a:lnTo>
                  <a:lnTo>
                    <a:pt x="621" y="318"/>
                  </a:lnTo>
                  <a:lnTo>
                    <a:pt x="623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9" y="316"/>
                  </a:lnTo>
                  <a:lnTo>
                    <a:pt x="631" y="315"/>
                  </a:lnTo>
                  <a:lnTo>
                    <a:pt x="631" y="315"/>
                  </a:lnTo>
                  <a:lnTo>
                    <a:pt x="632" y="315"/>
                  </a:lnTo>
                  <a:lnTo>
                    <a:pt x="633" y="315"/>
                  </a:lnTo>
                  <a:lnTo>
                    <a:pt x="634" y="315"/>
                  </a:lnTo>
                  <a:lnTo>
                    <a:pt x="634" y="315"/>
                  </a:lnTo>
                  <a:lnTo>
                    <a:pt x="635" y="315"/>
                  </a:lnTo>
                  <a:lnTo>
                    <a:pt x="636" y="315"/>
                  </a:lnTo>
                  <a:lnTo>
                    <a:pt x="637" y="316"/>
                  </a:lnTo>
                  <a:lnTo>
                    <a:pt x="638" y="316"/>
                  </a:lnTo>
                  <a:lnTo>
                    <a:pt x="639" y="317"/>
                  </a:lnTo>
                  <a:lnTo>
                    <a:pt x="640" y="318"/>
                  </a:lnTo>
                  <a:lnTo>
                    <a:pt x="641" y="318"/>
                  </a:lnTo>
                  <a:lnTo>
                    <a:pt x="641" y="319"/>
                  </a:lnTo>
                  <a:lnTo>
                    <a:pt x="641" y="320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1" y="323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2" y="327"/>
                  </a:lnTo>
                  <a:lnTo>
                    <a:pt x="642" y="328"/>
                  </a:lnTo>
                  <a:lnTo>
                    <a:pt x="643" y="329"/>
                  </a:lnTo>
                  <a:lnTo>
                    <a:pt x="644" y="330"/>
                  </a:lnTo>
                  <a:lnTo>
                    <a:pt x="646" y="331"/>
                  </a:lnTo>
                  <a:lnTo>
                    <a:pt x="648" y="333"/>
                  </a:lnTo>
                  <a:lnTo>
                    <a:pt x="650" y="333"/>
                  </a:lnTo>
                  <a:lnTo>
                    <a:pt x="650" y="334"/>
                  </a:lnTo>
                  <a:lnTo>
                    <a:pt x="651" y="335"/>
                  </a:lnTo>
                  <a:lnTo>
                    <a:pt x="654" y="339"/>
                  </a:lnTo>
                  <a:lnTo>
                    <a:pt x="655" y="340"/>
                  </a:lnTo>
                  <a:lnTo>
                    <a:pt x="655" y="341"/>
                  </a:lnTo>
                  <a:lnTo>
                    <a:pt x="656" y="342"/>
                  </a:lnTo>
                  <a:lnTo>
                    <a:pt x="656" y="343"/>
                  </a:lnTo>
                  <a:lnTo>
                    <a:pt x="656" y="344"/>
                  </a:lnTo>
                  <a:lnTo>
                    <a:pt x="655" y="345"/>
                  </a:lnTo>
                  <a:lnTo>
                    <a:pt x="655" y="347"/>
                  </a:lnTo>
                  <a:lnTo>
                    <a:pt x="654" y="349"/>
                  </a:lnTo>
                  <a:lnTo>
                    <a:pt x="654" y="349"/>
                  </a:lnTo>
                  <a:lnTo>
                    <a:pt x="653" y="350"/>
                  </a:lnTo>
                  <a:lnTo>
                    <a:pt x="652" y="350"/>
                  </a:lnTo>
                  <a:lnTo>
                    <a:pt x="652" y="351"/>
                  </a:lnTo>
                  <a:lnTo>
                    <a:pt x="650" y="351"/>
                  </a:lnTo>
                  <a:lnTo>
                    <a:pt x="649" y="352"/>
                  </a:lnTo>
                  <a:lnTo>
                    <a:pt x="646" y="353"/>
                  </a:lnTo>
                  <a:lnTo>
                    <a:pt x="643" y="353"/>
                  </a:lnTo>
                  <a:lnTo>
                    <a:pt x="642" y="354"/>
                  </a:lnTo>
                  <a:lnTo>
                    <a:pt x="641" y="354"/>
                  </a:lnTo>
                  <a:lnTo>
                    <a:pt x="640" y="354"/>
                  </a:lnTo>
                  <a:lnTo>
                    <a:pt x="640" y="355"/>
                  </a:lnTo>
                  <a:lnTo>
                    <a:pt x="639" y="355"/>
                  </a:lnTo>
                  <a:lnTo>
                    <a:pt x="638" y="356"/>
                  </a:lnTo>
                  <a:lnTo>
                    <a:pt x="637" y="359"/>
                  </a:lnTo>
                  <a:lnTo>
                    <a:pt x="636" y="361"/>
                  </a:lnTo>
                  <a:lnTo>
                    <a:pt x="635" y="362"/>
                  </a:lnTo>
                  <a:lnTo>
                    <a:pt x="634" y="364"/>
                  </a:lnTo>
                  <a:lnTo>
                    <a:pt x="634" y="365"/>
                  </a:lnTo>
                  <a:lnTo>
                    <a:pt x="633" y="368"/>
                  </a:lnTo>
                  <a:lnTo>
                    <a:pt x="633" y="369"/>
                  </a:lnTo>
                  <a:lnTo>
                    <a:pt x="633" y="370"/>
                  </a:lnTo>
                  <a:lnTo>
                    <a:pt x="632" y="371"/>
                  </a:lnTo>
                  <a:lnTo>
                    <a:pt x="631" y="372"/>
                  </a:lnTo>
                  <a:lnTo>
                    <a:pt x="629" y="376"/>
                  </a:lnTo>
                  <a:lnTo>
                    <a:pt x="629" y="377"/>
                  </a:lnTo>
                  <a:lnTo>
                    <a:pt x="628" y="378"/>
                  </a:lnTo>
                  <a:lnTo>
                    <a:pt x="627" y="382"/>
                  </a:lnTo>
                  <a:lnTo>
                    <a:pt x="626" y="383"/>
                  </a:lnTo>
                  <a:lnTo>
                    <a:pt x="626" y="384"/>
                  </a:lnTo>
                  <a:lnTo>
                    <a:pt x="625" y="385"/>
                  </a:lnTo>
                  <a:lnTo>
                    <a:pt x="624" y="386"/>
                  </a:lnTo>
                  <a:lnTo>
                    <a:pt x="621" y="390"/>
                  </a:lnTo>
                  <a:lnTo>
                    <a:pt x="619" y="392"/>
                  </a:lnTo>
                  <a:lnTo>
                    <a:pt x="618" y="392"/>
                  </a:lnTo>
                  <a:lnTo>
                    <a:pt x="616" y="395"/>
                  </a:lnTo>
                  <a:lnTo>
                    <a:pt x="615" y="397"/>
                  </a:lnTo>
                  <a:lnTo>
                    <a:pt x="614" y="398"/>
                  </a:lnTo>
                  <a:lnTo>
                    <a:pt x="613" y="400"/>
                  </a:lnTo>
                  <a:lnTo>
                    <a:pt x="613" y="400"/>
                  </a:lnTo>
                  <a:lnTo>
                    <a:pt x="613" y="401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3"/>
                  </a:lnTo>
                  <a:lnTo>
                    <a:pt x="613" y="404"/>
                  </a:lnTo>
                  <a:lnTo>
                    <a:pt x="613" y="404"/>
                  </a:lnTo>
                  <a:lnTo>
                    <a:pt x="614" y="404"/>
                  </a:lnTo>
                  <a:lnTo>
                    <a:pt x="615" y="405"/>
                  </a:lnTo>
                  <a:lnTo>
                    <a:pt x="615" y="405"/>
                  </a:lnTo>
                  <a:lnTo>
                    <a:pt x="618" y="405"/>
                  </a:lnTo>
                  <a:lnTo>
                    <a:pt x="619" y="405"/>
                  </a:lnTo>
                  <a:lnTo>
                    <a:pt x="620" y="405"/>
                  </a:lnTo>
                  <a:lnTo>
                    <a:pt x="621" y="406"/>
                  </a:lnTo>
                  <a:lnTo>
                    <a:pt x="622" y="406"/>
                  </a:lnTo>
                  <a:lnTo>
                    <a:pt x="622" y="406"/>
                  </a:lnTo>
                  <a:lnTo>
                    <a:pt x="623" y="407"/>
                  </a:lnTo>
                  <a:lnTo>
                    <a:pt x="624" y="408"/>
                  </a:lnTo>
                  <a:lnTo>
                    <a:pt x="625" y="409"/>
                  </a:lnTo>
                  <a:lnTo>
                    <a:pt x="626" y="412"/>
                  </a:lnTo>
                  <a:lnTo>
                    <a:pt x="627" y="413"/>
                  </a:lnTo>
                  <a:lnTo>
                    <a:pt x="628" y="414"/>
                  </a:lnTo>
                  <a:lnTo>
                    <a:pt x="629" y="415"/>
                  </a:lnTo>
                  <a:lnTo>
                    <a:pt x="630" y="416"/>
                  </a:lnTo>
                  <a:lnTo>
                    <a:pt x="632" y="417"/>
                  </a:lnTo>
                  <a:lnTo>
                    <a:pt x="634" y="418"/>
                  </a:lnTo>
                  <a:lnTo>
                    <a:pt x="637" y="419"/>
                  </a:lnTo>
                  <a:lnTo>
                    <a:pt x="639" y="421"/>
                  </a:lnTo>
                  <a:lnTo>
                    <a:pt x="641" y="421"/>
                  </a:lnTo>
                  <a:lnTo>
                    <a:pt x="642" y="422"/>
                  </a:lnTo>
                  <a:lnTo>
                    <a:pt x="645" y="424"/>
                  </a:lnTo>
                  <a:lnTo>
                    <a:pt x="646" y="425"/>
                  </a:lnTo>
                  <a:lnTo>
                    <a:pt x="647" y="426"/>
                  </a:lnTo>
                  <a:lnTo>
                    <a:pt x="647" y="427"/>
                  </a:lnTo>
                  <a:lnTo>
                    <a:pt x="648" y="428"/>
                  </a:lnTo>
                  <a:lnTo>
                    <a:pt x="649" y="429"/>
                  </a:lnTo>
                  <a:lnTo>
                    <a:pt x="649" y="430"/>
                  </a:lnTo>
                  <a:lnTo>
                    <a:pt x="651" y="433"/>
                  </a:lnTo>
                  <a:lnTo>
                    <a:pt x="651" y="434"/>
                  </a:lnTo>
                  <a:lnTo>
                    <a:pt x="652" y="435"/>
                  </a:lnTo>
                  <a:lnTo>
                    <a:pt x="652" y="435"/>
                  </a:lnTo>
                  <a:lnTo>
                    <a:pt x="652" y="436"/>
                  </a:lnTo>
                  <a:lnTo>
                    <a:pt x="650" y="438"/>
                  </a:lnTo>
                  <a:lnTo>
                    <a:pt x="649" y="439"/>
                  </a:lnTo>
                  <a:lnTo>
                    <a:pt x="649" y="439"/>
                  </a:lnTo>
                  <a:lnTo>
                    <a:pt x="648" y="439"/>
                  </a:lnTo>
                  <a:lnTo>
                    <a:pt x="648" y="440"/>
                  </a:lnTo>
                  <a:lnTo>
                    <a:pt x="646" y="440"/>
                  </a:lnTo>
                  <a:lnTo>
                    <a:pt x="646" y="440"/>
                  </a:lnTo>
                  <a:lnTo>
                    <a:pt x="645" y="440"/>
                  </a:lnTo>
                  <a:lnTo>
                    <a:pt x="645" y="441"/>
                  </a:lnTo>
                  <a:lnTo>
                    <a:pt x="645" y="442"/>
                  </a:lnTo>
                  <a:lnTo>
                    <a:pt x="645" y="442"/>
                  </a:lnTo>
                  <a:lnTo>
                    <a:pt x="644" y="444"/>
                  </a:lnTo>
                  <a:lnTo>
                    <a:pt x="644" y="445"/>
                  </a:lnTo>
                  <a:lnTo>
                    <a:pt x="643" y="446"/>
                  </a:lnTo>
                  <a:lnTo>
                    <a:pt x="642" y="446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2" y="447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8"/>
                  </a:lnTo>
                  <a:lnTo>
                    <a:pt x="643" y="449"/>
                  </a:lnTo>
                  <a:lnTo>
                    <a:pt x="642" y="449"/>
                  </a:lnTo>
                  <a:lnTo>
                    <a:pt x="640" y="450"/>
                  </a:lnTo>
                  <a:lnTo>
                    <a:pt x="640" y="451"/>
                  </a:lnTo>
                  <a:lnTo>
                    <a:pt x="639" y="451"/>
                  </a:lnTo>
                  <a:lnTo>
                    <a:pt x="638" y="451"/>
                  </a:lnTo>
                  <a:lnTo>
                    <a:pt x="638" y="452"/>
                  </a:lnTo>
                  <a:lnTo>
                    <a:pt x="637" y="452"/>
                  </a:lnTo>
                  <a:lnTo>
                    <a:pt x="637" y="453"/>
                  </a:lnTo>
                  <a:lnTo>
                    <a:pt x="635" y="458"/>
                  </a:lnTo>
                  <a:lnTo>
                    <a:pt x="634" y="460"/>
                  </a:lnTo>
                  <a:lnTo>
                    <a:pt x="633" y="461"/>
                  </a:lnTo>
                  <a:lnTo>
                    <a:pt x="633" y="461"/>
                  </a:lnTo>
                  <a:lnTo>
                    <a:pt x="632" y="461"/>
                  </a:lnTo>
                  <a:lnTo>
                    <a:pt x="631" y="460"/>
                  </a:lnTo>
                  <a:lnTo>
                    <a:pt x="629" y="459"/>
                  </a:lnTo>
                  <a:lnTo>
                    <a:pt x="627" y="458"/>
                  </a:lnTo>
                  <a:lnTo>
                    <a:pt x="625" y="456"/>
                  </a:lnTo>
                  <a:lnTo>
                    <a:pt x="623" y="454"/>
                  </a:lnTo>
                  <a:lnTo>
                    <a:pt x="621" y="452"/>
                  </a:lnTo>
                  <a:lnTo>
                    <a:pt x="619" y="450"/>
                  </a:lnTo>
                  <a:lnTo>
                    <a:pt x="615" y="445"/>
                  </a:lnTo>
                  <a:lnTo>
                    <a:pt x="613" y="443"/>
                  </a:lnTo>
                  <a:lnTo>
                    <a:pt x="612" y="442"/>
                  </a:lnTo>
                  <a:lnTo>
                    <a:pt x="611" y="441"/>
                  </a:lnTo>
                  <a:lnTo>
                    <a:pt x="609" y="439"/>
                  </a:lnTo>
                  <a:lnTo>
                    <a:pt x="607" y="438"/>
                  </a:lnTo>
                  <a:lnTo>
                    <a:pt x="606" y="437"/>
                  </a:lnTo>
                  <a:lnTo>
                    <a:pt x="604" y="437"/>
                  </a:lnTo>
                  <a:lnTo>
                    <a:pt x="603" y="436"/>
                  </a:lnTo>
                  <a:lnTo>
                    <a:pt x="601" y="436"/>
                  </a:lnTo>
                  <a:lnTo>
                    <a:pt x="599" y="435"/>
                  </a:lnTo>
                  <a:lnTo>
                    <a:pt x="596" y="435"/>
                  </a:lnTo>
                  <a:lnTo>
                    <a:pt x="595" y="434"/>
                  </a:lnTo>
                  <a:lnTo>
                    <a:pt x="589" y="433"/>
                  </a:lnTo>
                  <a:lnTo>
                    <a:pt x="587" y="432"/>
                  </a:lnTo>
                  <a:lnTo>
                    <a:pt x="585" y="432"/>
                  </a:lnTo>
                  <a:lnTo>
                    <a:pt x="584" y="432"/>
                  </a:lnTo>
                  <a:lnTo>
                    <a:pt x="582" y="431"/>
                  </a:lnTo>
                  <a:lnTo>
                    <a:pt x="581" y="430"/>
                  </a:lnTo>
                  <a:lnTo>
                    <a:pt x="579" y="429"/>
                  </a:lnTo>
                  <a:lnTo>
                    <a:pt x="576" y="428"/>
                  </a:lnTo>
                  <a:lnTo>
                    <a:pt x="570" y="424"/>
                  </a:lnTo>
                  <a:lnTo>
                    <a:pt x="565" y="420"/>
                  </a:lnTo>
                  <a:lnTo>
                    <a:pt x="563" y="418"/>
                  </a:lnTo>
                  <a:lnTo>
                    <a:pt x="561" y="417"/>
                  </a:lnTo>
                  <a:lnTo>
                    <a:pt x="558" y="416"/>
                  </a:lnTo>
                  <a:lnTo>
                    <a:pt x="556" y="415"/>
                  </a:lnTo>
                  <a:lnTo>
                    <a:pt x="553" y="414"/>
                  </a:lnTo>
                  <a:lnTo>
                    <a:pt x="552" y="414"/>
                  </a:lnTo>
                  <a:lnTo>
                    <a:pt x="550" y="413"/>
                  </a:lnTo>
                  <a:lnTo>
                    <a:pt x="548" y="413"/>
                  </a:lnTo>
                  <a:lnTo>
                    <a:pt x="546" y="413"/>
                  </a:lnTo>
                  <a:lnTo>
                    <a:pt x="543" y="413"/>
                  </a:lnTo>
                  <a:lnTo>
                    <a:pt x="539" y="414"/>
                  </a:lnTo>
                  <a:lnTo>
                    <a:pt x="538" y="414"/>
                  </a:lnTo>
                  <a:lnTo>
                    <a:pt x="536" y="414"/>
                  </a:lnTo>
                  <a:lnTo>
                    <a:pt x="534" y="413"/>
                  </a:lnTo>
                  <a:lnTo>
                    <a:pt x="532" y="413"/>
                  </a:lnTo>
                  <a:lnTo>
                    <a:pt x="531" y="413"/>
                  </a:lnTo>
                  <a:lnTo>
                    <a:pt x="530" y="412"/>
                  </a:lnTo>
                  <a:lnTo>
                    <a:pt x="528" y="412"/>
                  </a:lnTo>
                  <a:lnTo>
                    <a:pt x="525" y="410"/>
                  </a:lnTo>
                  <a:lnTo>
                    <a:pt x="524" y="410"/>
                  </a:lnTo>
                  <a:lnTo>
                    <a:pt x="523" y="410"/>
                  </a:lnTo>
                  <a:lnTo>
                    <a:pt x="523" y="410"/>
                  </a:lnTo>
                  <a:lnTo>
                    <a:pt x="522" y="410"/>
                  </a:lnTo>
                  <a:lnTo>
                    <a:pt x="522" y="410"/>
                  </a:lnTo>
                  <a:lnTo>
                    <a:pt x="521" y="410"/>
                  </a:lnTo>
                  <a:lnTo>
                    <a:pt x="521" y="410"/>
                  </a:lnTo>
                  <a:lnTo>
                    <a:pt x="520" y="411"/>
                  </a:lnTo>
                  <a:lnTo>
                    <a:pt x="520" y="412"/>
                  </a:lnTo>
                  <a:lnTo>
                    <a:pt x="520" y="413"/>
                  </a:lnTo>
                  <a:lnTo>
                    <a:pt x="518" y="417"/>
                  </a:lnTo>
                  <a:lnTo>
                    <a:pt x="518" y="419"/>
                  </a:lnTo>
                  <a:lnTo>
                    <a:pt x="516" y="421"/>
                  </a:lnTo>
                  <a:lnTo>
                    <a:pt x="515" y="425"/>
                  </a:lnTo>
                  <a:lnTo>
                    <a:pt x="514" y="426"/>
                  </a:lnTo>
                  <a:lnTo>
                    <a:pt x="513" y="427"/>
                  </a:lnTo>
                  <a:lnTo>
                    <a:pt x="512" y="428"/>
                  </a:lnTo>
                  <a:lnTo>
                    <a:pt x="511" y="428"/>
                  </a:lnTo>
                  <a:lnTo>
                    <a:pt x="510" y="429"/>
                  </a:lnTo>
                  <a:lnTo>
                    <a:pt x="510" y="429"/>
                  </a:lnTo>
                  <a:lnTo>
                    <a:pt x="508" y="429"/>
                  </a:lnTo>
                  <a:lnTo>
                    <a:pt x="507" y="429"/>
                  </a:lnTo>
                  <a:lnTo>
                    <a:pt x="503" y="430"/>
                  </a:lnTo>
                  <a:lnTo>
                    <a:pt x="499" y="430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3" y="431"/>
                  </a:lnTo>
                  <a:lnTo>
                    <a:pt x="490" y="432"/>
                  </a:lnTo>
                  <a:lnTo>
                    <a:pt x="488" y="433"/>
                  </a:lnTo>
                  <a:lnTo>
                    <a:pt x="483" y="435"/>
                  </a:lnTo>
                  <a:lnTo>
                    <a:pt x="481" y="436"/>
                  </a:lnTo>
                  <a:lnTo>
                    <a:pt x="480" y="436"/>
                  </a:lnTo>
                  <a:lnTo>
                    <a:pt x="479" y="436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73" y="437"/>
                  </a:lnTo>
                  <a:lnTo>
                    <a:pt x="473" y="437"/>
                  </a:lnTo>
                  <a:lnTo>
                    <a:pt x="472" y="437"/>
                  </a:lnTo>
                  <a:lnTo>
                    <a:pt x="471" y="436"/>
                  </a:lnTo>
                  <a:lnTo>
                    <a:pt x="471" y="436"/>
                  </a:lnTo>
                  <a:lnTo>
                    <a:pt x="470" y="436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5"/>
                  </a:lnTo>
                  <a:lnTo>
                    <a:pt x="470" y="434"/>
                  </a:lnTo>
                  <a:lnTo>
                    <a:pt x="469" y="433"/>
                  </a:lnTo>
                  <a:lnTo>
                    <a:pt x="469" y="432"/>
                  </a:lnTo>
                  <a:lnTo>
                    <a:pt x="470" y="427"/>
                  </a:lnTo>
                  <a:lnTo>
                    <a:pt x="470" y="426"/>
                  </a:lnTo>
                  <a:lnTo>
                    <a:pt x="470" y="425"/>
                  </a:lnTo>
                  <a:lnTo>
                    <a:pt x="469" y="424"/>
                  </a:lnTo>
                  <a:lnTo>
                    <a:pt x="469" y="422"/>
                  </a:lnTo>
                  <a:lnTo>
                    <a:pt x="468" y="419"/>
                  </a:lnTo>
                  <a:lnTo>
                    <a:pt x="468" y="418"/>
                  </a:lnTo>
                  <a:lnTo>
                    <a:pt x="467" y="414"/>
                  </a:lnTo>
                  <a:lnTo>
                    <a:pt x="466" y="411"/>
                  </a:lnTo>
                  <a:lnTo>
                    <a:pt x="465" y="410"/>
                  </a:lnTo>
                  <a:lnTo>
                    <a:pt x="465" y="409"/>
                  </a:lnTo>
                  <a:lnTo>
                    <a:pt x="464" y="409"/>
                  </a:lnTo>
                  <a:lnTo>
                    <a:pt x="463" y="408"/>
                  </a:lnTo>
                  <a:lnTo>
                    <a:pt x="463" y="407"/>
                  </a:lnTo>
                  <a:lnTo>
                    <a:pt x="462" y="406"/>
                  </a:lnTo>
                  <a:lnTo>
                    <a:pt x="460" y="405"/>
                  </a:lnTo>
                  <a:lnTo>
                    <a:pt x="459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3" y="403"/>
                  </a:lnTo>
                  <a:lnTo>
                    <a:pt x="450" y="403"/>
                  </a:lnTo>
                  <a:lnTo>
                    <a:pt x="448" y="403"/>
                  </a:lnTo>
                  <a:lnTo>
                    <a:pt x="444" y="403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2"/>
                  </a:lnTo>
                  <a:lnTo>
                    <a:pt x="436" y="402"/>
                  </a:lnTo>
                  <a:lnTo>
                    <a:pt x="435" y="402"/>
                  </a:lnTo>
                  <a:lnTo>
                    <a:pt x="433" y="401"/>
                  </a:lnTo>
                  <a:lnTo>
                    <a:pt x="432" y="401"/>
                  </a:lnTo>
                  <a:lnTo>
                    <a:pt x="431" y="400"/>
                  </a:lnTo>
                  <a:lnTo>
                    <a:pt x="430" y="399"/>
                  </a:lnTo>
                  <a:lnTo>
                    <a:pt x="429" y="398"/>
                  </a:lnTo>
                  <a:lnTo>
                    <a:pt x="426" y="396"/>
                  </a:lnTo>
                  <a:lnTo>
                    <a:pt x="425" y="395"/>
                  </a:lnTo>
                  <a:lnTo>
                    <a:pt x="424" y="395"/>
                  </a:lnTo>
                  <a:lnTo>
                    <a:pt x="424" y="394"/>
                  </a:lnTo>
                  <a:lnTo>
                    <a:pt x="423" y="394"/>
                  </a:lnTo>
                  <a:lnTo>
                    <a:pt x="422" y="393"/>
                  </a:lnTo>
                  <a:lnTo>
                    <a:pt x="421" y="393"/>
                  </a:lnTo>
                  <a:lnTo>
                    <a:pt x="416" y="392"/>
                  </a:lnTo>
                  <a:lnTo>
                    <a:pt x="411" y="391"/>
                  </a:lnTo>
                  <a:lnTo>
                    <a:pt x="410" y="391"/>
                  </a:lnTo>
                  <a:lnTo>
                    <a:pt x="409" y="391"/>
                  </a:lnTo>
                  <a:lnTo>
                    <a:pt x="408" y="391"/>
                  </a:lnTo>
                  <a:lnTo>
                    <a:pt x="406" y="391"/>
                  </a:lnTo>
                  <a:lnTo>
                    <a:pt x="405" y="392"/>
                  </a:lnTo>
                  <a:lnTo>
                    <a:pt x="403" y="392"/>
                  </a:lnTo>
                  <a:lnTo>
                    <a:pt x="401" y="393"/>
                  </a:lnTo>
                  <a:lnTo>
                    <a:pt x="400" y="394"/>
                  </a:lnTo>
                  <a:lnTo>
                    <a:pt x="399" y="395"/>
                  </a:lnTo>
                  <a:lnTo>
                    <a:pt x="399" y="395"/>
                  </a:lnTo>
                  <a:lnTo>
                    <a:pt x="398" y="396"/>
                  </a:lnTo>
                  <a:lnTo>
                    <a:pt x="398" y="396"/>
                  </a:lnTo>
                  <a:lnTo>
                    <a:pt x="398" y="397"/>
                  </a:lnTo>
                  <a:lnTo>
                    <a:pt x="397" y="400"/>
                  </a:lnTo>
                  <a:lnTo>
                    <a:pt x="397" y="402"/>
                  </a:lnTo>
                  <a:lnTo>
                    <a:pt x="396" y="403"/>
                  </a:lnTo>
                  <a:lnTo>
                    <a:pt x="396" y="405"/>
                  </a:lnTo>
                  <a:lnTo>
                    <a:pt x="395" y="407"/>
                  </a:lnTo>
                  <a:lnTo>
                    <a:pt x="393" y="410"/>
                  </a:lnTo>
                  <a:lnTo>
                    <a:pt x="392" y="412"/>
                  </a:lnTo>
                  <a:lnTo>
                    <a:pt x="392" y="413"/>
                  </a:lnTo>
                  <a:lnTo>
                    <a:pt x="391" y="415"/>
                  </a:lnTo>
                  <a:lnTo>
                    <a:pt x="391" y="417"/>
                  </a:lnTo>
                  <a:lnTo>
                    <a:pt x="390" y="418"/>
                  </a:lnTo>
                  <a:lnTo>
                    <a:pt x="390" y="420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6"/>
                  </a:lnTo>
                  <a:lnTo>
                    <a:pt x="390" y="429"/>
                  </a:lnTo>
                  <a:lnTo>
                    <a:pt x="390" y="432"/>
                  </a:lnTo>
                  <a:lnTo>
                    <a:pt x="391" y="436"/>
                  </a:lnTo>
                  <a:lnTo>
                    <a:pt x="391" y="442"/>
                  </a:lnTo>
                  <a:lnTo>
                    <a:pt x="392" y="447"/>
                  </a:lnTo>
                  <a:lnTo>
                    <a:pt x="392" y="449"/>
                  </a:lnTo>
                  <a:lnTo>
                    <a:pt x="394" y="457"/>
                  </a:lnTo>
                  <a:lnTo>
                    <a:pt x="394" y="459"/>
                  </a:lnTo>
                  <a:lnTo>
                    <a:pt x="394" y="461"/>
                  </a:lnTo>
                  <a:lnTo>
                    <a:pt x="394" y="463"/>
                  </a:lnTo>
                  <a:lnTo>
                    <a:pt x="394" y="465"/>
                  </a:lnTo>
                  <a:lnTo>
                    <a:pt x="394" y="467"/>
                  </a:lnTo>
                  <a:lnTo>
                    <a:pt x="394" y="469"/>
                  </a:lnTo>
                  <a:lnTo>
                    <a:pt x="393" y="472"/>
                  </a:lnTo>
                  <a:lnTo>
                    <a:pt x="391" y="481"/>
                  </a:lnTo>
                  <a:lnTo>
                    <a:pt x="391" y="482"/>
                  </a:lnTo>
                  <a:lnTo>
                    <a:pt x="390" y="485"/>
                  </a:lnTo>
                  <a:lnTo>
                    <a:pt x="390" y="486"/>
                  </a:lnTo>
                  <a:lnTo>
                    <a:pt x="389" y="489"/>
                  </a:lnTo>
                  <a:lnTo>
                    <a:pt x="389" y="491"/>
                  </a:lnTo>
                  <a:lnTo>
                    <a:pt x="389" y="493"/>
                  </a:lnTo>
                  <a:lnTo>
                    <a:pt x="389" y="496"/>
                  </a:lnTo>
                  <a:lnTo>
                    <a:pt x="389" y="501"/>
                  </a:lnTo>
                  <a:lnTo>
                    <a:pt x="389" y="502"/>
                  </a:lnTo>
                  <a:lnTo>
                    <a:pt x="389" y="503"/>
                  </a:lnTo>
                  <a:lnTo>
                    <a:pt x="389" y="504"/>
                  </a:lnTo>
                  <a:lnTo>
                    <a:pt x="388" y="505"/>
                  </a:lnTo>
                  <a:lnTo>
                    <a:pt x="387" y="508"/>
                  </a:lnTo>
                  <a:lnTo>
                    <a:pt x="386" y="511"/>
                  </a:lnTo>
                  <a:lnTo>
                    <a:pt x="384" y="517"/>
                  </a:lnTo>
                  <a:lnTo>
                    <a:pt x="383" y="522"/>
                  </a:lnTo>
                  <a:lnTo>
                    <a:pt x="382" y="524"/>
                  </a:lnTo>
                  <a:lnTo>
                    <a:pt x="382" y="526"/>
                  </a:lnTo>
                  <a:lnTo>
                    <a:pt x="382" y="528"/>
                  </a:lnTo>
                  <a:lnTo>
                    <a:pt x="381" y="531"/>
                  </a:lnTo>
                  <a:lnTo>
                    <a:pt x="381" y="533"/>
                  </a:lnTo>
                  <a:lnTo>
                    <a:pt x="381" y="535"/>
                  </a:lnTo>
                  <a:lnTo>
                    <a:pt x="381" y="536"/>
                  </a:lnTo>
                  <a:lnTo>
                    <a:pt x="382" y="538"/>
                  </a:lnTo>
                  <a:lnTo>
                    <a:pt x="382" y="539"/>
                  </a:lnTo>
                  <a:lnTo>
                    <a:pt x="382" y="540"/>
                  </a:lnTo>
                  <a:lnTo>
                    <a:pt x="383" y="541"/>
                  </a:lnTo>
                  <a:lnTo>
                    <a:pt x="385" y="544"/>
                  </a:lnTo>
                  <a:lnTo>
                    <a:pt x="386" y="545"/>
                  </a:lnTo>
                  <a:lnTo>
                    <a:pt x="386" y="546"/>
                  </a:lnTo>
                  <a:lnTo>
                    <a:pt x="387" y="547"/>
                  </a:lnTo>
                  <a:lnTo>
                    <a:pt x="387" y="548"/>
                  </a:lnTo>
                  <a:lnTo>
                    <a:pt x="387" y="550"/>
                  </a:lnTo>
                  <a:lnTo>
                    <a:pt x="387" y="551"/>
                  </a:lnTo>
                  <a:lnTo>
                    <a:pt x="386" y="552"/>
                  </a:lnTo>
                  <a:lnTo>
                    <a:pt x="386" y="553"/>
                  </a:lnTo>
                  <a:lnTo>
                    <a:pt x="385" y="554"/>
                  </a:lnTo>
                  <a:lnTo>
                    <a:pt x="384" y="555"/>
                  </a:lnTo>
                  <a:lnTo>
                    <a:pt x="382" y="556"/>
                  </a:lnTo>
                  <a:lnTo>
                    <a:pt x="381" y="557"/>
                  </a:lnTo>
                  <a:lnTo>
                    <a:pt x="380" y="557"/>
                  </a:lnTo>
                  <a:lnTo>
                    <a:pt x="379" y="557"/>
                  </a:lnTo>
                  <a:lnTo>
                    <a:pt x="377" y="557"/>
                  </a:lnTo>
                  <a:lnTo>
                    <a:pt x="374" y="557"/>
                  </a:lnTo>
                  <a:lnTo>
                    <a:pt x="372" y="556"/>
                  </a:lnTo>
                  <a:lnTo>
                    <a:pt x="365" y="555"/>
                  </a:lnTo>
                  <a:lnTo>
                    <a:pt x="361" y="553"/>
                  </a:lnTo>
                  <a:lnTo>
                    <a:pt x="359" y="553"/>
                  </a:lnTo>
                  <a:lnTo>
                    <a:pt x="357" y="552"/>
                  </a:lnTo>
                  <a:lnTo>
                    <a:pt x="352" y="550"/>
                  </a:lnTo>
                  <a:lnTo>
                    <a:pt x="351" y="550"/>
                  </a:lnTo>
                  <a:lnTo>
                    <a:pt x="348" y="548"/>
                  </a:lnTo>
                  <a:lnTo>
                    <a:pt x="347" y="548"/>
                  </a:lnTo>
                  <a:lnTo>
                    <a:pt x="345" y="547"/>
                  </a:lnTo>
                  <a:lnTo>
                    <a:pt x="343" y="547"/>
                  </a:lnTo>
                  <a:lnTo>
                    <a:pt x="337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0" y="545"/>
                  </a:lnTo>
                  <a:lnTo>
                    <a:pt x="328" y="545"/>
                  </a:lnTo>
                  <a:lnTo>
                    <a:pt x="327" y="545"/>
                  </a:lnTo>
                  <a:lnTo>
                    <a:pt x="325" y="545"/>
                  </a:lnTo>
                  <a:lnTo>
                    <a:pt x="324" y="545"/>
                  </a:lnTo>
                  <a:lnTo>
                    <a:pt x="323" y="546"/>
                  </a:lnTo>
                  <a:lnTo>
                    <a:pt x="322" y="546"/>
                  </a:lnTo>
                  <a:lnTo>
                    <a:pt x="321" y="546"/>
                  </a:lnTo>
                  <a:lnTo>
                    <a:pt x="321" y="547"/>
                  </a:lnTo>
                  <a:lnTo>
                    <a:pt x="320" y="548"/>
                  </a:lnTo>
                  <a:lnTo>
                    <a:pt x="319" y="548"/>
                  </a:lnTo>
                  <a:lnTo>
                    <a:pt x="318" y="549"/>
                  </a:lnTo>
                  <a:lnTo>
                    <a:pt x="318" y="551"/>
                  </a:lnTo>
                  <a:lnTo>
                    <a:pt x="317" y="552"/>
                  </a:lnTo>
                  <a:lnTo>
                    <a:pt x="317" y="553"/>
                  </a:lnTo>
                  <a:lnTo>
                    <a:pt x="316" y="558"/>
                  </a:lnTo>
                  <a:lnTo>
                    <a:pt x="315" y="565"/>
                  </a:lnTo>
                  <a:lnTo>
                    <a:pt x="314" y="567"/>
                  </a:lnTo>
                  <a:lnTo>
                    <a:pt x="314" y="571"/>
                  </a:lnTo>
                  <a:lnTo>
                    <a:pt x="313" y="573"/>
                  </a:lnTo>
                  <a:lnTo>
                    <a:pt x="313" y="574"/>
                  </a:lnTo>
                  <a:lnTo>
                    <a:pt x="312" y="575"/>
                  </a:lnTo>
                  <a:lnTo>
                    <a:pt x="312" y="576"/>
                  </a:lnTo>
                  <a:lnTo>
                    <a:pt x="311" y="578"/>
                  </a:lnTo>
                  <a:lnTo>
                    <a:pt x="309" y="580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4" y="586"/>
                  </a:lnTo>
                  <a:lnTo>
                    <a:pt x="302" y="588"/>
                  </a:lnTo>
                  <a:lnTo>
                    <a:pt x="301" y="58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3" name="Freeform 266">
              <a:extLst>
                <a:ext uri="{FF2B5EF4-FFF2-40B4-BE49-F238E27FC236}">
                  <a16:creationId xmlns:a16="http://schemas.microsoft.com/office/drawing/2014/main" id="{4D7A98A7-351C-487E-8D02-8A7C3441F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47" y="4096637"/>
              <a:ext cx="842963" cy="1046163"/>
            </a:xfrm>
            <a:custGeom>
              <a:avLst/>
              <a:gdLst>
                <a:gd name="T0" fmla="*/ 510 w 531"/>
                <a:gd name="T1" fmla="*/ 580 h 659"/>
                <a:gd name="T2" fmla="*/ 507 w 531"/>
                <a:gd name="T3" fmla="*/ 614 h 659"/>
                <a:gd name="T4" fmla="*/ 500 w 531"/>
                <a:gd name="T5" fmla="*/ 640 h 659"/>
                <a:gd name="T6" fmla="*/ 489 w 531"/>
                <a:gd name="T7" fmla="*/ 642 h 659"/>
                <a:gd name="T8" fmla="*/ 476 w 531"/>
                <a:gd name="T9" fmla="*/ 630 h 659"/>
                <a:gd name="T10" fmla="*/ 461 w 531"/>
                <a:gd name="T11" fmla="*/ 618 h 659"/>
                <a:gd name="T12" fmla="*/ 441 w 531"/>
                <a:gd name="T13" fmla="*/ 625 h 659"/>
                <a:gd name="T14" fmla="*/ 415 w 531"/>
                <a:gd name="T15" fmla="*/ 618 h 659"/>
                <a:gd name="T16" fmla="*/ 398 w 531"/>
                <a:gd name="T17" fmla="*/ 603 h 659"/>
                <a:gd name="T18" fmla="*/ 391 w 531"/>
                <a:gd name="T19" fmla="*/ 613 h 659"/>
                <a:gd name="T20" fmla="*/ 382 w 531"/>
                <a:gd name="T21" fmla="*/ 634 h 659"/>
                <a:gd name="T22" fmla="*/ 366 w 531"/>
                <a:gd name="T23" fmla="*/ 639 h 659"/>
                <a:gd name="T24" fmla="*/ 356 w 531"/>
                <a:gd name="T25" fmla="*/ 650 h 659"/>
                <a:gd name="T26" fmla="*/ 340 w 531"/>
                <a:gd name="T27" fmla="*/ 659 h 659"/>
                <a:gd name="T28" fmla="*/ 307 w 531"/>
                <a:gd name="T29" fmla="*/ 644 h 659"/>
                <a:gd name="T30" fmla="*/ 266 w 531"/>
                <a:gd name="T31" fmla="*/ 636 h 659"/>
                <a:gd name="T32" fmla="*/ 238 w 531"/>
                <a:gd name="T33" fmla="*/ 634 h 659"/>
                <a:gd name="T34" fmla="*/ 216 w 531"/>
                <a:gd name="T35" fmla="*/ 622 h 659"/>
                <a:gd name="T36" fmla="*/ 206 w 531"/>
                <a:gd name="T37" fmla="*/ 608 h 659"/>
                <a:gd name="T38" fmla="*/ 207 w 531"/>
                <a:gd name="T39" fmla="*/ 598 h 659"/>
                <a:gd name="T40" fmla="*/ 219 w 531"/>
                <a:gd name="T41" fmla="*/ 587 h 659"/>
                <a:gd name="T42" fmla="*/ 205 w 531"/>
                <a:gd name="T43" fmla="*/ 570 h 659"/>
                <a:gd name="T44" fmla="*/ 184 w 531"/>
                <a:gd name="T45" fmla="*/ 556 h 659"/>
                <a:gd name="T46" fmla="*/ 156 w 531"/>
                <a:gd name="T47" fmla="*/ 533 h 659"/>
                <a:gd name="T48" fmla="*/ 125 w 531"/>
                <a:gd name="T49" fmla="*/ 516 h 659"/>
                <a:gd name="T50" fmla="*/ 113 w 531"/>
                <a:gd name="T51" fmla="*/ 501 h 659"/>
                <a:gd name="T52" fmla="*/ 103 w 531"/>
                <a:gd name="T53" fmla="*/ 478 h 659"/>
                <a:gd name="T54" fmla="*/ 88 w 531"/>
                <a:gd name="T55" fmla="*/ 454 h 659"/>
                <a:gd name="T56" fmla="*/ 72 w 531"/>
                <a:gd name="T57" fmla="*/ 444 h 659"/>
                <a:gd name="T58" fmla="*/ 51 w 531"/>
                <a:gd name="T59" fmla="*/ 435 h 659"/>
                <a:gd name="T60" fmla="*/ 34 w 531"/>
                <a:gd name="T61" fmla="*/ 402 h 659"/>
                <a:gd name="T62" fmla="*/ 21 w 531"/>
                <a:gd name="T63" fmla="*/ 393 h 659"/>
                <a:gd name="T64" fmla="*/ 6 w 531"/>
                <a:gd name="T65" fmla="*/ 386 h 659"/>
                <a:gd name="T66" fmla="*/ 0 w 531"/>
                <a:gd name="T67" fmla="*/ 368 h 659"/>
                <a:gd name="T68" fmla="*/ 9 w 531"/>
                <a:gd name="T69" fmla="*/ 340 h 659"/>
                <a:gd name="T70" fmla="*/ 23 w 531"/>
                <a:gd name="T71" fmla="*/ 330 h 659"/>
                <a:gd name="T72" fmla="*/ 25 w 531"/>
                <a:gd name="T73" fmla="*/ 310 h 659"/>
                <a:gd name="T74" fmla="*/ 24 w 531"/>
                <a:gd name="T75" fmla="*/ 283 h 659"/>
                <a:gd name="T76" fmla="*/ 37 w 531"/>
                <a:gd name="T77" fmla="*/ 272 h 659"/>
                <a:gd name="T78" fmla="*/ 55 w 531"/>
                <a:gd name="T79" fmla="*/ 263 h 659"/>
                <a:gd name="T80" fmla="*/ 70 w 531"/>
                <a:gd name="T81" fmla="*/ 245 h 659"/>
                <a:gd name="T82" fmla="*/ 76 w 531"/>
                <a:gd name="T83" fmla="*/ 231 h 659"/>
                <a:gd name="T84" fmla="*/ 69 w 531"/>
                <a:gd name="T85" fmla="*/ 215 h 659"/>
                <a:gd name="T86" fmla="*/ 80 w 531"/>
                <a:gd name="T87" fmla="*/ 204 h 659"/>
                <a:gd name="T88" fmla="*/ 77 w 531"/>
                <a:gd name="T89" fmla="*/ 194 h 659"/>
                <a:gd name="T90" fmla="*/ 75 w 531"/>
                <a:gd name="T91" fmla="*/ 186 h 659"/>
                <a:gd name="T92" fmla="*/ 84 w 531"/>
                <a:gd name="T93" fmla="*/ 178 h 659"/>
                <a:gd name="T94" fmla="*/ 86 w 531"/>
                <a:gd name="T95" fmla="*/ 163 h 659"/>
                <a:gd name="T96" fmla="*/ 104 w 531"/>
                <a:gd name="T97" fmla="*/ 141 h 659"/>
                <a:gd name="T98" fmla="*/ 108 w 531"/>
                <a:gd name="T99" fmla="*/ 123 h 659"/>
                <a:gd name="T100" fmla="*/ 101 w 531"/>
                <a:gd name="T101" fmla="*/ 94 h 659"/>
                <a:gd name="T102" fmla="*/ 105 w 531"/>
                <a:gd name="T103" fmla="*/ 74 h 659"/>
                <a:gd name="T104" fmla="*/ 100 w 531"/>
                <a:gd name="T105" fmla="*/ 50 h 659"/>
                <a:gd name="T106" fmla="*/ 100 w 531"/>
                <a:gd name="T107" fmla="*/ 33 h 659"/>
                <a:gd name="T108" fmla="*/ 109 w 531"/>
                <a:gd name="T109" fmla="*/ 30 h 659"/>
                <a:gd name="T110" fmla="*/ 132 w 531"/>
                <a:gd name="T111" fmla="*/ 29 h 659"/>
                <a:gd name="T112" fmla="*/ 146 w 531"/>
                <a:gd name="T113" fmla="*/ 26 h 659"/>
                <a:gd name="T114" fmla="*/ 159 w 531"/>
                <a:gd name="T115" fmla="*/ 34 h 659"/>
                <a:gd name="T116" fmla="*/ 175 w 531"/>
                <a:gd name="T117" fmla="*/ 35 h 659"/>
                <a:gd name="T118" fmla="*/ 194 w 531"/>
                <a:gd name="T119" fmla="*/ 28 h 659"/>
                <a:gd name="T120" fmla="*/ 206 w 531"/>
                <a:gd name="T121" fmla="*/ 18 h 659"/>
                <a:gd name="T122" fmla="*/ 225 w 531"/>
                <a:gd name="T123" fmla="*/ 2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1" h="659">
                  <a:moveTo>
                    <a:pt x="531" y="558"/>
                  </a:moveTo>
                  <a:lnTo>
                    <a:pt x="529" y="559"/>
                  </a:lnTo>
                  <a:lnTo>
                    <a:pt x="525" y="562"/>
                  </a:lnTo>
                  <a:lnTo>
                    <a:pt x="520" y="566"/>
                  </a:lnTo>
                  <a:lnTo>
                    <a:pt x="518" y="567"/>
                  </a:lnTo>
                  <a:lnTo>
                    <a:pt x="517" y="569"/>
                  </a:lnTo>
                  <a:lnTo>
                    <a:pt x="516" y="570"/>
                  </a:lnTo>
                  <a:lnTo>
                    <a:pt x="515" y="571"/>
                  </a:lnTo>
                  <a:lnTo>
                    <a:pt x="514" y="573"/>
                  </a:lnTo>
                  <a:lnTo>
                    <a:pt x="512" y="575"/>
                  </a:lnTo>
                  <a:lnTo>
                    <a:pt x="511" y="578"/>
                  </a:lnTo>
                  <a:lnTo>
                    <a:pt x="510" y="580"/>
                  </a:lnTo>
                  <a:lnTo>
                    <a:pt x="509" y="583"/>
                  </a:lnTo>
                  <a:lnTo>
                    <a:pt x="508" y="587"/>
                  </a:lnTo>
                  <a:lnTo>
                    <a:pt x="507" y="589"/>
                  </a:lnTo>
                  <a:lnTo>
                    <a:pt x="507" y="591"/>
                  </a:lnTo>
                  <a:lnTo>
                    <a:pt x="507" y="593"/>
                  </a:lnTo>
                  <a:lnTo>
                    <a:pt x="506" y="595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07" y="606"/>
                  </a:lnTo>
                  <a:lnTo>
                    <a:pt x="507" y="609"/>
                  </a:lnTo>
                  <a:lnTo>
                    <a:pt x="507" y="611"/>
                  </a:lnTo>
                  <a:lnTo>
                    <a:pt x="507" y="614"/>
                  </a:lnTo>
                  <a:lnTo>
                    <a:pt x="506" y="621"/>
                  </a:lnTo>
                  <a:lnTo>
                    <a:pt x="506" y="626"/>
                  </a:lnTo>
                  <a:lnTo>
                    <a:pt x="506" y="627"/>
                  </a:lnTo>
                  <a:lnTo>
                    <a:pt x="506" y="629"/>
                  </a:lnTo>
                  <a:lnTo>
                    <a:pt x="505" y="630"/>
                  </a:lnTo>
                  <a:lnTo>
                    <a:pt x="505" y="632"/>
                  </a:lnTo>
                  <a:lnTo>
                    <a:pt x="504" y="633"/>
                  </a:lnTo>
                  <a:lnTo>
                    <a:pt x="504" y="635"/>
                  </a:lnTo>
                  <a:lnTo>
                    <a:pt x="503" y="636"/>
                  </a:lnTo>
                  <a:lnTo>
                    <a:pt x="502" y="637"/>
                  </a:lnTo>
                  <a:lnTo>
                    <a:pt x="501" y="639"/>
                  </a:lnTo>
                  <a:lnTo>
                    <a:pt x="500" y="640"/>
                  </a:lnTo>
                  <a:lnTo>
                    <a:pt x="500" y="640"/>
                  </a:lnTo>
                  <a:lnTo>
                    <a:pt x="499" y="641"/>
                  </a:lnTo>
                  <a:lnTo>
                    <a:pt x="498" y="641"/>
                  </a:lnTo>
                  <a:lnTo>
                    <a:pt x="498" y="641"/>
                  </a:lnTo>
                  <a:lnTo>
                    <a:pt x="497" y="642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4" y="642"/>
                  </a:lnTo>
                  <a:lnTo>
                    <a:pt x="492" y="643"/>
                  </a:lnTo>
                  <a:lnTo>
                    <a:pt x="491" y="643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7" y="642"/>
                  </a:lnTo>
                  <a:lnTo>
                    <a:pt x="486" y="641"/>
                  </a:lnTo>
                  <a:lnTo>
                    <a:pt x="486" y="641"/>
                  </a:lnTo>
                  <a:lnTo>
                    <a:pt x="485" y="640"/>
                  </a:lnTo>
                  <a:lnTo>
                    <a:pt x="484" y="639"/>
                  </a:lnTo>
                  <a:lnTo>
                    <a:pt x="483" y="639"/>
                  </a:lnTo>
                  <a:lnTo>
                    <a:pt x="482" y="637"/>
                  </a:lnTo>
                  <a:lnTo>
                    <a:pt x="479" y="633"/>
                  </a:lnTo>
                  <a:lnTo>
                    <a:pt x="478" y="632"/>
                  </a:lnTo>
                  <a:lnTo>
                    <a:pt x="477" y="631"/>
                  </a:lnTo>
                  <a:lnTo>
                    <a:pt x="476" y="630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1" y="628"/>
                  </a:lnTo>
                  <a:lnTo>
                    <a:pt x="470" y="627"/>
                  </a:lnTo>
                  <a:lnTo>
                    <a:pt x="469" y="627"/>
                  </a:lnTo>
                  <a:lnTo>
                    <a:pt x="468" y="626"/>
                  </a:lnTo>
                  <a:lnTo>
                    <a:pt x="467" y="625"/>
                  </a:lnTo>
                  <a:lnTo>
                    <a:pt x="466" y="624"/>
                  </a:lnTo>
                  <a:lnTo>
                    <a:pt x="466" y="623"/>
                  </a:lnTo>
                  <a:lnTo>
                    <a:pt x="463" y="620"/>
                  </a:lnTo>
                  <a:lnTo>
                    <a:pt x="462" y="619"/>
                  </a:lnTo>
                  <a:lnTo>
                    <a:pt x="461" y="618"/>
                  </a:lnTo>
                  <a:lnTo>
                    <a:pt x="461" y="617"/>
                  </a:lnTo>
                  <a:lnTo>
                    <a:pt x="460" y="617"/>
                  </a:lnTo>
                  <a:lnTo>
                    <a:pt x="459" y="617"/>
                  </a:lnTo>
                  <a:lnTo>
                    <a:pt x="458" y="616"/>
                  </a:lnTo>
                  <a:lnTo>
                    <a:pt x="457" y="617"/>
                  </a:lnTo>
                  <a:lnTo>
                    <a:pt x="456" y="617"/>
                  </a:lnTo>
                  <a:lnTo>
                    <a:pt x="455" y="617"/>
                  </a:lnTo>
                  <a:lnTo>
                    <a:pt x="454" y="618"/>
                  </a:lnTo>
                  <a:lnTo>
                    <a:pt x="445" y="623"/>
                  </a:lnTo>
                  <a:lnTo>
                    <a:pt x="444" y="624"/>
                  </a:lnTo>
                  <a:lnTo>
                    <a:pt x="442" y="625"/>
                  </a:lnTo>
                  <a:lnTo>
                    <a:pt x="441" y="625"/>
                  </a:lnTo>
                  <a:lnTo>
                    <a:pt x="440" y="626"/>
                  </a:lnTo>
                  <a:lnTo>
                    <a:pt x="439" y="626"/>
                  </a:lnTo>
                  <a:lnTo>
                    <a:pt x="438" y="626"/>
                  </a:lnTo>
                  <a:lnTo>
                    <a:pt x="437" y="626"/>
                  </a:lnTo>
                  <a:lnTo>
                    <a:pt x="436" y="626"/>
                  </a:lnTo>
                  <a:lnTo>
                    <a:pt x="435" y="626"/>
                  </a:lnTo>
                  <a:lnTo>
                    <a:pt x="434" y="625"/>
                  </a:lnTo>
                  <a:lnTo>
                    <a:pt x="430" y="624"/>
                  </a:lnTo>
                  <a:lnTo>
                    <a:pt x="424" y="622"/>
                  </a:lnTo>
                  <a:lnTo>
                    <a:pt x="422" y="621"/>
                  </a:lnTo>
                  <a:lnTo>
                    <a:pt x="417" y="619"/>
                  </a:lnTo>
                  <a:lnTo>
                    <a:pt x="415" y="618"/>
                  </a:lnTo>
                  <a:lnTo>
                    <a:pt x="414" y="617"/>
                  </a:lnTo>
                  <a:lnTo>
                    <a:pt x="413" y="617"/>
                  </a:lnTo>
                  <a:lnTo>
                    <a:pt x="412" y="616"/>
                  </a:lnTo>
                  <a:lnTo>
                    <a:pt x="411" y="615"/>
                  </a:lnTo>
                  <a:lnTo>
                    <a:pt x="409" y="612"/>
                  </a:lnTo>
                  <a:lnTo>
                    <a:pt x="407" y="611"/>
                  </a:lnTo>
                  <a:lnTo>
                    <a:pt x="403" y="607"/>
                  </a:lnTo>
                  <a:lnTo>
                    <a:pt x="401" y="605"/>
                  </a:lnTo>
                  <a:lnTo>
                    <a:pt x="400" y="604"/>
                  </a:lnTo>
                  <a:lnTo>
                    <a:pt x="399" y="603"/>
                  </a:lnTo>
                  <a:lnTo>
                    <a:pt x="398" y="603"/>
                  </a:lnTo>
                  <a:lnTo>
                    <a:pt x="398" y="603"/>
                  </a:lnTo>
                  <a:lnTo>
                    <a:pt x="396" y="603"/>
                  </a:lnTo>
                  <a:lnTo>
                    <a:pt x="396" y="603"/>
                  </a:lnTo>
                  <a:lnTo>
                    <a:pt x="395" y="603"/>
                  </a:lnTo>
                  <a:lnTo>
                    <a:pt x="394" y="604"/>
                  </a:lnTo>
                  <a:lnTo>
                    <a:pt x="393" y="604"/>
                  </a:lnTo>
                  <a:lnTo>
                    <a:pt x="393" y="605"/>
                  </a:lnTo>
                  <a:lnTo>
                    <a:pt x="392" y="605"/>
                  </a:lnTo>
                  <a:lnTo>
                    <a:pt x="392" y="606"/>
                  </a:lnTo>
                  <a:lnTo>
                    <a:pt x="391" y="606"/>
                  </a:lnTo>
                  <a:lnTo>
                    <a:pt x="391" y="607"/>
                  </a:lnTo>
                  <a:lnTo>
                    <a:pt x="391" y="608"/>
                  </a:lnTo>
                  <a:lnTo>
                    <a:pt x="391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89" y="620"/>
                  </a:lnTo>
                  <a:lnTo>
                    <a:pt x="388" y="624"/>
                  </a:lnTo>
                  <a:lnTo>
                    <a:pt x="388" y="625"/>
                  </a:lnTo>
                  <a:lnTo>
                    <a:pt x="387" y="627"/>
                  </a:lnTo>
                  <a:lnTo>
                    <a:pt x="387" y="628"/>
                  </a:lnTo>
                  <a:lnTo>
                    <a:pt x="386" y="630"/>
                  </a:lnTo>
                  <a:lnTo>
                    <a:pt x="385" y="631"/>
                  </a:lnTo>
                  <a:lnTo>
                    <a:pt x="384" y="632"/>
                  </a:lnTo>
                  <a:lnTo>
                    <a:pt x="383" y="633"/>
                  </a:lnTo>
                  <a:lnTo>
                    <a:pt x="382" y="634"/>
                  </a:lnTo>
                  <a:lnTo>
                    <a:pt x="381" y="635"/>
                  </a:lnTo>
                  <a:lnTo>
                    <a:pt x="381" y="636"/>
                  </a:lnTo>
                  <a:lnTo>
                    <a:pt x="380" y="636"/>
                  </a:lnTo>
                  <a:lnTo>
                    <a:pt x="379" y="636"/>
                  </a:lnTo>
                  <a:lnTo>
                    <a:pt x="378" y="637"/>
                  </a:lnTo>
                  <a:lnTo>
                    <a:pt x="377" y="637"/>
                  </a:lnTo>
                  <a:lnTo>
                    <a:pt x="372" y="637"/>
                  </a:lnTo>
                  <a:lnTo>
                    <a:pt x="370" y="638"/>
                  </a:lnTo>
                  <a:lnTo>
                    <a:pt x="368" y="638"/>
                  </a:lnTo>
                  <a:lnTo>
                    <a:pt x="367" y="638"/>
                  </a:lnTo>
                  <a:lnTo>
                    <a:pt x="367" y="639"/>
                  </a:lnTo>
                  <a:lnTo>
                    <a:pt x="366" y="639"/>
                  </a:lnTo>
                  <a:lnTo>
                    <a:pt x="365" y="640"/>
                  </a:lnTo>
                  <a:lnTo>
                    <a:pt x="365" y="640"/>
                  </a:lnTo>
                  <a:lnTo>
                    <a:pt x="364" y="642"/>
                  </a:lnTo>
                  <a:lnTo>
                    <a:pt x="363" y="644"/>
                  </a:lnTo>
                  <a:lnTo>
                    <a:pt x="362" y="646"/>
                  </a:lnTo>
                  <a:lnTo>
                    <a:pt x="362" y="646"/>
                  </a:lnTo>
                  <a:lnTo>
                    <a:pt x="362" y="647"/>
                  </a:lnTo>
                  <a:lnTo>
                    <a:pt x="361" y="648"/>
                  </a:lnTo>
                  <a:lnTo>
                    <a:pt x="360" y="648"/>
                  </a:lnTo>
                  <a:lnTo>
                    <a:pt x="359" y="649"/>
                  </a:lnTo>
                  <a:lnTo>
                    <a:pt x="358" y="649"/>
                  </a:lnTo>
                  <a:lnTo>
                    <a:pt x="356" y="650"/>
                  </a:lnTo>
                  <a:lnTo>
                    <a:pt x="354" y="651"/>
                  </a:lnTo>
                  <a:lnTo>
                    <a:pt x="353" y="651"/>
                  </a:lnTo>
                  <a:lnTo>
                    <a:pt x="352" y="651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9" y="653"/>
                  </a:lnTo>
                  <a:lnTo>
                    <a:pt x="346" y="656"/>
                  </a:lnTo>
                  <a:lnTo>
                    <a:pt x="345" y="657"/>
                  </a:lnTo>
                  <a:lnTo>
                    <a:pt x="344" y="658"/>
                  </a:lnTo>
                  <a:lnTo>
                    <a:pt x="343" y="659"/>
                  </a:lnTo>
                  <a:lnTo>
                    <a:pt x="342" y="659"/>
                  </a:lnTo>
                  <a:lnTo>
                    <a:pt x="340" y="659"/>
                  </a:lnTo>
                  <a:lnTo>
                    <a:pt x="339" y="659"/>
                  </a:lnTo>
                  <a:lnTo>
                    <a:pt x="339" y="659"/>
                  </a:lnTo>
                  <a:lnTo>
                    <a:pt x="338" y="659"/>
                  </a:lnTo>
                  <a:lnTo>
                    <a:pt x="337" y="658"/>
                  </a:lnTo>
                  <a:lnTo>
                    <a:pt x="333" y="657"/>
                  </a:lnTo>
                  <a:lnTo>
                    <a:pt x="328" y="654"/>
                  </a:lnTo>
                  <a:lnTo>
                    <a:pt x="324" y="652"/>
                  </a:lnTo>
                  <a:lnTo>
                    <a:pt x="313" y="647"/>
                  </a:lnTo>
                  <a:lnTo>
                    <a:pt x="311" y="646"/>
                  </a:lnTo>
                  <a:lnTo>
                    <a:pt x="309" y="645"/>
                  </a:lnTo>
                  <a:lnTo>
                    <a:pt x="308" y="645"/>
                  </a:lnTo>
                  <a:lnTo>
                    <a:pt x="307" y="644"/>
                  </a:lnTo>
                  <a:lnTo>
                    <a:pt x="302" y="644"/>
                  </a:lnTo>
                  <a:lnTo>
                    <a:pt x="299" y="643"/>
                  </a:lnTo>
                  <a:lnTo>
                    <a:pt x="297" y="643"/>
                  </a:lnTo>
                  <a:lnTo>
                    <a:pt x="291" y="640"/>
                  </a:lnTo>
                  <a:lnTo>
                    <a:pt x="284" y="638"/>
                  </a:lnTo>
                  <a:lnTo>
                    <a:pt x="280" y="637"/>
                  </a:lnTo>
                  <a:lnTo>
                    <a:pt x="279" y="637"/>
                  </a:lnTo>
                  <a:lnTo>
                    <a:pt x="277" y="636"/>
                  </a:lnTo>
                  <a:lnTo>
                    <a:pt x="274" y="636"/>
                  </a:lnTo>
                  <a:lnTo>
                    <a:pt x="269" y="636"/>
                  </a:lnTo>
                  <a:lnTo>
                    <a:pt x="268" y="636"/>
                  </a:lnTo>
                  <a:lnTo>
                    <a:pt x="266" y="636"/>
                  </a:lnTo>
                  <a:lnTo>
                    <a:pt x="260" y="635"/>
                  </a:lnTo>
                  <a:lnTo>
                    <a:pt x="258" y="634"/>
                  </a:lnTo>
                  <a:lnTo>
                    <a:pt x="254" y="634"/>
                  </a:lnTo>
                  <a:lnTo>
                    <a:pt x="253" y="634"/>
                  </a:lnTo>
                  <a:lnTo>
                    <a:pt x="251" y="634"/>
                  </a:lnTo>
                  <a:lnTo>
                    <a:pt x="246" y="635"/>
                  </a:lnTo>
                  <a:lnTo>
                    <a:pt x="244" y="635"/>
                  </a:lnTo>
                  <a:lnTo>
                    <a:pt x="242" y="635"/>
                  </a:lnTo>
                  <a:lnTo>
                    <a:pt x="241" y="635"/>
                  </a:lnTo>
                  <a:lnTo>
                    <a:pt x="240" y="635"/>
                  </a:lnTo>
                  <a:lnTo>
                    <a:pt x="239" y="635"/>
                  </a:lnTo>
                  <a:lnTo>
                    <a:pt x="238" y="634"/>
                  </a:lnTo>
                  <a:lnTo>
                    <a:pt x="235" y="633"/>
                  </a:lnTo>
                  <a:lnTo>
                    <a:pt x="234" y="632"/>
                  </a:lnTo>
                  <a:lnTo>
                    <a:pt x="231" y="632"/>
                  </a:lnTo>
                  <a:lnTo>
                    <a:pt x="227" y="631"/>
                  </a:lnTo>
                  <a:lnTo>
                    <a:pt x="226" y="630"/>
                  </a:lnTo>
                  <a:lnTo>
                    <a:pt x="225" y="630"/>
                  </a:lnTo>
                  <a:lnTo>
                    <a:pt x="224" y="630"/>
                  </a:lnTo>
                  <a:lnTo>
                    <a:pt x="222" y="628"/>
                  </a:lnTo>
                  <a:lnTo>
                    <a:pt x="219" y="625"/>
                  </a:lnTo>
                  <a:lnTo>
                    <a:pt x="218" y="624"/>
                  </a:lnTo>
                  <a:lnTo>
                    <a:pt x="217" y="624"/>
                  </a:lnTo>
                  <a:lnTo>
                    <a:pt x="216" y="622"/>
                  </a:lnTo>
                  <a:lnTo>
                    <a:pt x="215" y="621"/>
                  </a:lnTo>
                  <a:lnTo>
                    <a:pt x="215" y="620"/>
                  </a:lnTo>
                  <a:lnTo>
                    <a:pt x="214" y="619"/>
                  </a:lnTo>
                  <a:lnTo>
                    <a:pt x="213" y="616"/>
                  </a:lnTo>
                  <a:lnTo>
                    <a:pt x="212" y="615"/>
                  </a:lnTo>
                  <a:lnTo>
                    <a:pt x="212" y="614"/>
                  </a:lnTo>
                  <a:lnTo>
                    <a:pt x="211" y="614"/>
                  </a:lnTo>
                  <a:lnTo>
                    <a:pt x="211" y="613"/>
                  </a:lnTo>
                  <a:lnTo>
                    <a:pt x="209" y="611"/>
                  </a:lnTo>
                  <a:lnTo>
                    <a:pt x="208" y="610"/>
                  </a:lnTo>
                  <a:lnTo>
                    <a:pt x="207" y="609"/>
                  </a:lnTo>
                  <a:lnTo>
                    <a:pt x="206" y="608"/>
                  </a:lnTo>
                  <a:lnTo>
                    <a:pt x="205" y="607"/>
                  </a:lnTo>
                  <a:lnTo>
                    <a:pt x="205" y="606"/>
                  </a:lnTo>
                  <a:lnTo>
                    <a:pt x="204" y="605"/>
                  </a:lnTo>
                  <a:lnTo>
                    <a:pt x="204" y="604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5" y="602"/>
                  </a:lnTo>
                  <a:lnTo>
                    <a:pt x="205" y="601"/>
                  </a:lnTo>
                  <a:lnTo>
                    <a:pt x="205" y="600"/>
                  </a:lnTo>
                  <a:lnTo>
                    <a:pt x="206" y="599"/>
                  </a:lnTo>
                  <a:lnTo>
                    <a:pt x="207" y="599"/>
                  </a:lnTo>
                  <a:lnTo>
                    <a:pt x="207" y="598"/>
                  </a:lnTo>
                  <a:lnTo>
                    <a:pt x="209" y="597"/>
                  </a:lnTo>
                  <a:lnTo>
                    <a:pt x="210" y="596"/>
                  </a:lnTo>
                  <a:lnTo>
                    <a:pt x="211" y="595"/>
                  </a:lnTo>
                  <a:lnTo>
                    <a:pt x="215" y="594"/>
                  </a:lnTo>
                  <a:lnTo>
                    <a:pt x="216" y="593"/>
                  </a:lnTo>
                  <a:lnTo>
                    <a:pt x="216" y="593"/>
                  </a:lnTo>
                  <a:lnTo>
                    <a:pt x="217" y="592"/>
                  </a:lnTo>
                  <a:lnTo>
                    <a:pt x="217" y="591"/>
                  </a:lnTo>
                  <a:lnTo>
                    <a:pt x="218" y="591"/>
                  </a:lnTo>
                  <a:lnTo>
                    <a:pt x="218" y="590"/>
                  </a:lnTo>
                  <a:lnTo>
                    <a:pt x="219" y="589"/>
                  </a:lnTo>
                  <a:lnTo>
                    <a:pt x="219" y="587"/>
                  </a:lnTo>
                  <a:lnTo>
                    <a:pt x="219" y="586"/>
                  </a:lnTo>
                  <a:lnTo>
                    <a:pt x="219" y="585"/>
                  </a:lnTo>
                  <a:lnTo>
                    <a:pt x="218" y="584"/>
                  </a:lnTo>
                  <a:lnTo>
                    <a:pt x="218" y="583"/>
                  </a:lnTo>
                  <a:lnTo>
                    <a:pt x="217" y="583"/>
                  </a:lnTo>
                  <a:lnTo>
                    <a:pt x="217" y="582"/>
                  </a:lnTo>
                  <a:lnTo>
                    <a:pt x="216" y="581"/>
                  </a:lnTo>
                  <a:lnTo>
                    <a:pt x="212" y="578"/>
                  </a:lnTo>
                  <a:lnTo>
                    <a:pt x="210" y="577"/>
                  </a:lnTo>
                  <a:lnTo>
                    <a:pt x="209" y="576"/>
                  </a:lnTo>
                  <a:lnTo>
                    <a:pt x="208" y="574"/>
                  </a:lnTo>
                  <a:lnTo>
                    <a:pt x="205" y="570"/>
                  </a:lnTo>
                  <a:lnTo>
                    <a:pt x="203" y="568"/>
                  </a:lnTo>
                  <a:lnTo>
                    <a:pt x="201" y="566"/>
                  </a:lnTo>
                  <a:lnTo>
                    <a:pt x="200" y="564"/>
                  </a:lnTo>
                  <a:lnTo>
                    <a:pt x="198" y="563"/>
                  </a:lnTo>
                  <a:lnTo>
                    <a:pt x="197" y="562"/>
                  </a:lnTo>
                  <a:lnTo>
                    <a:pt x="196" y="561"/>
                  </a:lnTo>
                  <a:lnTo>
                    <a:pt x="195" y="560"/>
                  </a:lnTo>
                  <a:lnTo>
                    <a:pt x="194" y="560"/>
                  </a:lnTo>
                  <a:lnTo>
                    <a:pt x="193" y="559"/>
                  </a:lnTo>
                  <a:lnTo>
                    <a:pt x="190" y="558"/>
                  </a:lnTo>
                  <a:lnTo>
                    <a:pt x="186" y="557"/>
                  </a:lnTo>
                  <a:lnTo>
                    <a:pt x="184" y="556"/>
                  </a:lnTo>
                  <a:lnTo>
                    <a:pt x="182" y="555"/>
                  </a:lnTo>
                  <a:lnTo>
                    <a:pt x="180" y="554"/>
                  </a:lnTo>
                  <a:lnTo>
                    <a:pt x="178" y="553"/>
                  </a:lnTo>
                  <a:lnTo>
                    <a:pt x="177" y="553"/>
                  </a:lnTo>
                  <a:lnTo>
                    <a:pt x="172" y="549"/>
                  </a:lnTo>
                  <a:lnTo>
                    <a:pt x="171" y="548"/>
                  </a:lnTo>
                  <a:lnTo>
                    <a:pt x="170" y="547"/>
                  </a:lnTo>
                  <a:lnTo>
                    <a:pt x="168" y="546"/>
                  </a:lnTo>
                  <a:lnTo>
                    <a:pt x="167" y="544"/>
                  </a:lnTo>
                  <a:lnTo>
                    <a:pt x="165" y="542"/>
                  </a:lnTo>
                  <a:lnTo>
                    <a:pt x="159" y="535"/>
                  </a:lnTo>
                  <a:lnTo>
                    <a:pt x="156" y="533"/>
                  </a:lnTo>
                  <a:lnTo>
                    <a:pt x="154" y="531"/>
                  </a:lnTo>
                  <a:lnTo>
                    <a:pt x="152" y="529"/>
                  </a:lnTo>
                  <a:lnTo>
                    <a:pt x="150" y="528"/>
                  </a:lnTo>
                  <a:lnTo>
                    <a:pt x="148" y="526"/>
                  </a:lnTo>
                  <a:lnTo>
                    <a:pt x="146" y="524"/>
                  </a:lnTo>
                  <a:lnTo>
                    <a:pt x="144" y="523"/>
                  </a:lnTo>
                  <a:lnTo>
                    <a:pt x="142" y="522"/>
                  </a:lnTo>
                  <a:lnTo>
                    <a:pt x="140" y="521"/>
                  </a:lnTo>
                  <a:lnTo>
                    <a:pt x="138" y="520"/>
                  </a:lnTo>
                  <a:lnTo>
                    <a:pt x="136" y="519"/>
                  </a:lnTo>
                  <a:lnTo>
                    <a:pt x="134" y="518"/>
                  </a:lnTo>
                  <a:lnTo>
                    <a:pt x="125" y="516"/>
                  </a:lnTo>
                  <a:lnTo>
                    <a:pt x="123" y="515"/>
                  </a:lnTo>
                  <a:lnTo>
                    <a:pt x="121" y="514"/>
                  </a:lnTo>
                  <a:lnTo>
                    <a:pt x="120" y="514"/>
                  </a:lnTo>
                  <a:lnTo>
                    <a:pt x="118" y="513"/>
                  </a:lnTo>
                  <a:lnTo>
                    <a:pt x="117" y="512"/>
                  </a:lnTo>
                  <a:lnTo>
                    <a:pt x="117" y="512"/>
                  </a:lnTo>
                  <a:lnTo>
                    <a:pt x="116" y="511"/>
                  </a:lnTo>
                  <a:lnTo>
                    <a:pt x="115" y="510"/>
                  </a:lnTo>
                  <a:lnTo>
                    <a:pt x="115" y="508"/>
                  </a:lnTo>
                  <a:lnTo>
                    <a:pt x="114" y="506"/>
                  </a:lnTo>
                  <a:lnTo>
                    <a:pt x="114" y="505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2" y="496"/>
                  </a:lnTo>
                  <a:lnTo>
                    <a:pt x="111" y="493"/>
                  </a:lnTo>
                  <a:lnTo>
                    <a:pt x="108" y="487"/>
                  </a:lnTo>
                  <a:lnTo>
                    <a:pt x="107" y="485"/>
                  </a:lnTo>
                  <a:lnTo>
                    <a:pt x="107" y="483"/>
                  </a:lnTo>
                  <a:lnTo>
                    <a:pt x="105" y="481"/>
                  </a:lnTo>
                  <a:lnTo>
                    <a:pt x="105" y="480"/>
                  </a:lnTo>
                  <a:lnTo>
                    <a:pt x="104" y="480"/>
                  </a:lnTo>
                  <a:lnTo>
                    <a:pt x="103" y="479"/>
                  </a:lnTo>
                  <a:lnTo>
                    <a:pt x="103" y="478"/>
                  </a:lnTo>
                  <a:lnTo>
                    <a:pt x="99" y="476"/>
                  </a:lnTo>
                  <a:lnTo>
                    <a:pt x="98" y="475"/>
                  </a:lnTo>
                  <a:lnTo>
                    <a:pt x="97" y="474"/>
                  </a:lnTo>
                  <a:lnTo>
                    <a:pt x="97" y="473"/>
                  </a:lnTo>
                  <a:lnTo>
                    <a:pt x="96" y="473"/>
                  </a:lnTo>
                  <a:lnTo>
                    <a:pt x="95" y="472"/>
                  </a:lnTo>
                  <a:lnTo>
                    <a:pt x="95" y="470"/>
                  </a:lnTo>
                  <a:lnTo>
                    <a:pt x="94" y="469"/>
                  </a:lnTo>
                  <a:lnTo>
                    <a:pt x="93" y="467"/>
                  </a:lnTo>
                  <a:lnTo>
                    <a:pt x="92" y="465"/>
                  </a:lnTo>
                  <a:lnTo>
                    <a:pt x="90" y="459"/>
                  </a:lnTo>
                  <a:lnTo>
                    <a:pt x="88" y="454"/>
                  </a:lnTo>
                  <a:lnTo>
                    <a:pt x="87" y="451"/>
                  </a:lnTo>
                  <a:lnTo>
                    <a:pt x="86" y="449"/>
                  </a:lnTo>
                  <a:lnTo>
                    <a:pt x="85" y="448"/>
                  </a:lnTo>
                  <a:lnTo>
                    <a:pt x="84" y="446"/>
                  </a:lnTo>
                  <a:lnTo>
                    <a:pt x="83" y="445"/>
                  </a:lnTo>
                  <a:lnTo>
                    <a:pt x="82" y="444"/>
                  </a:lnTo>
                  <a:lnTo>
                    <a:pt x="82" y="444"/>
                  </a:lnTo>
                  <a:lnTo>
                    <a:pt x="81" y="444"/>
                  </a:lnTo>
                  <a:lnTo>
                    <a:pt x="80" y="443"/>
                  </a:lnTo>
                  <a:lnTo>
                    <a:pt x="79" y="443"/>
                  </a:lnTo>
                  <a:lnTo>
                    <a:pt x="75" y="444"/>
                  </a:lnTo>
                  <a:lnTo>
                    <a:pt x="72" y="444"/>
                  </a:lnTo>
                  <a:lnTo>
                    <a:pt x="70" y="444"/>
                  </a:lnTo>
                  <a:lnTo>
                    <a:pt x="66" y="444"/>
                  </a:lnTo>
                  <a:lnTo>
                    <a:pt x="65" y="444"/>
                  </a:lnTo>
                  <a:lnTo>
                    <a:pt x="63" y="444"/>
                  </a:lnTo>
                  <a:lnTo>
                    <a:pt x="61" y="443"/>
                  </a:lnTo>
                  <a:lnTo>
                    <a:pt x="60" y="443"/>
                  </a:lnTo>
                  <a:lnTo>
                    <a:pt x="58" y="442"/>
                  </a:lnTo>
                  <a:lnTo>
                    <a:pt x="58" y="442"/>
                  </a:lnTo>
                  <a:lnTo>
                    <a:pt x="57" y="441"/>
                  </a:lnTo>
                  <a:lnTo>
                    <a:pt x="56" y="440"/>
                  </a:lnTo>
                  <a:lnTo>
                    <a:pt x="55" y="439"/>
                  </a:lnTo>
                  <a:lnTo>
                    <a:pt x="51" y="435"/>
                  </a:lnTo>
                  <a:lnTo>
                    <a:pt x="50" y="434"/>
                  </a:lnTo>
                  <a:lnTo>
                    <a:pt x="49" y="432"/>
                  </a:lnTo>
                  <a:lnTo>
                    <a:pt x="47" y="430"/>
                  </a:lnTo>
                  <a:lnTo>
                    <a:pt x="46" y="427"/>
                  </a:lnTo>
                  <a:lnTo>
                    <a:pt x="43" y="422"/>
                  </a:lnTo>
                  <a:lnTo>
                    <a:pt x="42" y="419"/>
                  </a:lnTo>
                  <a:lnTo>
                    <a:pt x="40" y="413"/>
                  </a:lnTo>
                  <a:lnTo>
                    <a:pt x="37" y="408"/>
                  </a:lnTo>
                  <a:lnTo>
                    <a:pt x="36" y="404"/>
                  </a:lnTo>
                  <a:lnTo>
                    <a:pt x="35" y="403"/>
                  </a:lnTo>
                  <a:lnTo>
                    <a:pt x="35" y="402"/>
                  </a:lnTo>
                  <a:lnTo>
                    <a:pt x="34" y="402"/>
                  </a:lnTo>
                  <a:lnTo>
                    <a:pt x="34" y="402"/>
                  </a:lnTo>
                  <a:lnTo>
                    <a:pt x="34" y="401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29" y="401"/>
                  </a:lnTo>
                  <a:lnTo>
                    <a:pt x="28" y="401"/>
                  </a:lnTo>
                  <a:lnTo>
                    <a:pt x="27" y="401"/>
                  </a:lnTo>
                  <a:lnTo>
                    <a:pt x="26" y="400"/>
                  </a:lnTo>
                  <a:lnTo>
                    <a:pt x="25" y="399"/>
                  </a:lnTo>
                  <a:lnTo>
                    <a:pt x="24" y="398"/>
                  </a:lnTo>
                  <a:lnTo>
                    <a:pt x="23" y="396"/>
                  </a:lnTo>
                  <a:lnTo>
                    <a:pt x="21" y="393"/>
                  </a:lnTo>
                  <a:lnTo>
                    <a:pt x="20" y="392"/>
                  </a:lnTo>
                  <a:lnTo>
                    <a:pt x="19" y="391"/>
                  </a:lnTo>
                  <a:lnTo>
                    <a:pt x="18" y="390"/>
                  </a:lnTo>
                  <a:lnTo>
                    <a:pt x="17" y="389"/>
                  </a:lnTo>
                  <a:lnTo>
                    <a:pt x="16" y="388"/>
                  </a:lnTo>
                  <a:lnTo>
                    <a:pt x="15" y="388"/>
                  </a:lnTo>
                  <a:lnTo>
                    <a:pt x="14" y="387"/>
                  </a:lnTo>
                  <a:lnTo>
                    <a:pt x="13" y="387"/>
                  </a:lnTo>
                  <a:lnTo>
                    <a:pt x="12" y="387"/>
                  </a:lnTo>
                  <a:lnTo>
                    <a:pt x="10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5" y="386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4" y="384"/>
                  </a:lnTo>
                  <a:lnTo>
                    <a:pt x="2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0" y="372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2" y="358"/>
                  </a:lnTo>
                  <a:lnTo>
                    <a:pt x="2" y="356"/>
                  </a:lnTo>
                  <a:lnTo>
                    <a:pt x="3" y="353"/>
                  </a:lnTo>
                  <a:lnTo>
                    <a:pt x="3" y="352"/>
                  </a:lnTo>
                  <a:lnTo>
                    <a:pt x="4" y="350"/>
                  </a:lnTo>
                  <a:lnTo>
                    <a:pt x="5" y="348"/>
                  </a:lnTo>
                  <a:lnTo>
                    <a:pt x="6" y="345"/>
                  </a:lnTo>
                  <a:lnTo>
                    <a:pt x="8" y="342"/>
                  </a:lnTo>
                  <a:lnTo>
                    <a:pt x="9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2" y="337"/>
                  </a:lnTo>
                  <a:lnTo>
                    <a:pt x="13" y="336"/>
                  </a:lnTo>
                  <a:lnTo>
                    <a:pt x="14" y="336"/>
                  </a:lnTo>
                  <a:lnTo>
                    <a:pt x="15" y="335"/>
                  </a:lnTo>
                  <a:lnTo>
                    <a:pt x="16" y="335"/>
                  </a:lnTo>
                  <a:lnTo>
                    <a:pt x="19" y="333"/>
                  </a:lnTo>
                  <a:lnTo>
                    <a:pt x="20" y="333"/>
                  </a:lnTo>
                  <a:lnTo>
                    <a:pt x="21" y="332"/>
                  </a:lnTo>
                  <a:lnTo>
                    <a:pt x="23" y="331"/>
                  </a:lnTo>
                  <a:lnTo>
                    <a:pt x="23" y="330"/>
                  </a:lnTo>
                  <a:lnTo>
                    <a:pt x="24" y="329"/>
                  </a:lnTo>
                  <a:lnTo>
                    <a:pt x="25" y="328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6" y="326"/>
                  </a:lnTo>
                  <a:lnTo>
                    <a:pt x="26" y="325"/>
                  </a:lnTo>
                  <a:lnTo>
                    <a:pt x="27" y="324"/>
                  </a:lnTo>
                  <a:lnTo>
                    <a:pt x="27" y="322"/>
                  </a:lnTo>
                  <a:lnTo>
                    <a:pt x="27" y="320"/>
                  </a:lnTo>
                  <a:lnTo>
                    <a:pt x="27" y="318"/>
                  </a:lnTo>
                  <a:lnTo>
                    <a:pt x="27" y="316"/>
                  </a:lnTo>
                  <a:lnTo>
                    <a:pt x="25" y="310"/>
                  </a:lnTo>
                  <a:lnTo>
                    <a:pt x="25" y="309"/>
                  </a:lnTo>
                  <a:lnTo>
                    <a:pt x="24" y="307"/>
                  </a:lnTo>
                  <a:lnTo>
                    <a:pt x="23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6"/>
                  </a:lnTo>
                  <a:lnTo>
                    <a:pt x="23" y="293"/>
                  </a:lnTo>
                  <a:lnTo>
                    <a:pt x="23" y="291"/>
                  </a:lnTo>
                  <a:lnTo>
                    <a:pt x="24" y="289"/>
                  </a:lnTo>
                  <a:lnTo>
                    <a:pt x="24" y="283"/>
                  </a:lnTo>
                  <a:lnTo>
                    <a:pt x="24" y="281"/>
                  </a:lnTo>
                  <a:lnTo>
                    <a:pt x="25" y="278"/>
                  </a:lnTo>
                  <a:lnTo>
                    <a:pt x="26" y="273"/>
                  </a:lnTo>
                  <a:lnTo>
                    <a:pt x="26" y="272"/>
                  </a:lnTo>
                  <a:lnTo>
                    <a:pt x="26" y="271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9" y="271"/>
                  </a:lnTo>
                  <a:lnTo>
                    <a:pt x="30" y="271"/>
                  </a:lnTo>
                  <a:lnTo>
                    <a:pt x="35" y="272"/>
                  </a:lnTo>
                  <a:lnTo>
                    <a:pt x="37" y="272"/>
                  </a:lnTo>
                  <a:lnTo>
                    <a:pt x="38" y="272"/>
                  </a:lnTo>
                  <a:lnTo>
                    <a:pt x="39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5" y="270"/>
                  </a:lnTo>
                  <a:lnTo>
                    <a:pt x="46" y="270"/>
                  </a:lnTo>
                  <a:lnTo>
                    <a:pt x="48" y="269"/>
                  </a:lnTo>
                  <a:lnTo>
                    <a:pt x="50" y="267"/>
                  </a:lnTo>
                  <a:lnTo>
                    <a:pt x="54" y="264"/>
                  </a:lnTo>
                  <a:lnTo>
                    <a:pt x="55" y="263"/>
                  </a:lnTo>
                  <a:lnTo>
                    <a:pt x="57" y="262"/>
                  </a:lnTo>
                  <a:lnTo>
                    <a:pt x="59" y="261"/>
                  </a:lnTo>
                  <a:lnTo>
                    <a:pt x="63" y="259"/>
                  </a:lnTo>
                  <a:lnTo>
                    <a:pt x="64" y="259"/>
                  </a:lnTo>
                  <a:lnTo>
                    <a:pt x="65" y="259"/>
                  </a:lnTo>
                  <a:lnTo>
                    <a:pt x="65" y="25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67" y="253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0" y="245"/>
                  </a:lnTo>
                  <a:lnTo>
                    <a:pt x="71" y="244"/>
                  </a:lnTo>
                  <a:lnTo>
                    <a:pt x="72" y="242"/>
                  </a:lnTo>
                  <a:lnTo>
                    <a:pt x="73" y="241"/>
                  </a:lnTo>
                  <a:lnTo>
                    <a:pt x="75" y="239"/>
                  </a:lnTo>
                  <a:lnTo>
                    <a:pt x="75" y="238"/>
                  </a:lnTo>
                  <a:lnTo>
                    <a:pt x="76" y="238"/>
                  </a:lnTo>
                  <a:lnTo>
                    <a:pt x="76" y="237"/>
                  </a:lnTo>
                  <a:lnTo>
                    <a:pt x="76" y="236"/>
                  </a:lnTo>
                  <a:lnTo>
                    <a:pt x="76" y="235"/>
                  </a:lnTo>
                  <a:lnTo>
                    <a:pt x="76" y="234"/>
                  </a:lnTo>
                  <a:lnTo>
                    <a:pt x="76" y="233"/>
                  </a:lnTo>
                  <a:lnTo>
                    <a:pt x="76" y="231"/>
                  </a:lnTo>
                  <a:lnTo>
                    <a:pt x="75" y="230"/>
                  </a:lnTo>
                  <a:lnTo>
                    <a:pt x="75" y="229"/>
                  </a:lnTo>
                  <a:lnTo>
                    <a:pt x="74" y="228"/>
                  </a:lnTo>
                  <a:lnTo>
                    <a:pt x="72" y="225"/>
                  </a:lnTo>
                  <a:lnTo>
                    <a:pt x="71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9" y="219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9" y="215"/>
                  </a:lnTo>
                  <a:lnTo>
                    <a:pt x="70" y="214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0"/>
                  </a:lnTo>
                  <a:lnTo>
                    <a:pt x="75" y="207"/>
                  </a:lnTo>
                  <a:lnTo>
                    <a:pt x="76" y="207"/>
                  </a:lnTo>
                  <a:lnTo>
                    <a:pt x="77" y="206"/>
                  </a:lnTo>
                  <a:lnTo>
                    <a:pt x="79" y="205"/>
                  </a:lnTo>
                  <a:lnTo>
                    <a:pt x="79" y="205"/>
                  </a:lnTo>
                  <a:lnTo>
                    <a:pt x="80" y="205"/>
                  </a:lnTo>
                  <a:lnTo>
                    <a:pt x="80" y="204"/>
                  </a:lnTo>
                  <a:lnTo>
                    <a:pt x="81" y="204"/>
                  </a:lnTo>
                  <a:lnTo>
                    <a:pt x="81" y="203"/>
                  </a:lnTo>
                  <a:lnTo>
                    <a:pt x="82" y="201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9"/>
                  </a:lnTo>
                  <a:lnTo>
                    <a:pt x="82" y="199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79" y="196"/>
                  </a:lnTo>
                  <a:lnTo>
                    <a:pt x="78" y="195"/>
                  </a:lnTo>
                  <a:lnTo>
                    <a:pt x="77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5" y="191"/>
                  </a:lnTo>
                  <a:lnTo>
                    <a:pt x="75" y="190"/>
                  </a:lnTo>
                  <a:lnTo>
                    <a:pt x="75" y="190"/>
                  </a:lnTo>
                  <a:lnTo>
                    <a:pt x="75" y="189"/>
                  </a:lnTo>
                  <a:lnTo>
                    <a:pt x="75" y="188"/>
                  </a:lnTo>
                  <a:lnTo>
                    <a:pt x="75" y="187"/>
                  </a:lnTo>
                  <a:lnTo>
                    <a:pt x="75" y="187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7" y="185"/>
                  </a:lnTo>
                  <a:lnTo>
                    <a:pt x="80" y="183"/>
                  </a:lnTo>
                  <a:lnTo>
                    <a:pt x="81" y="182"/>
                  </a:lnTo>
                  <a:lnTo>
                    <a:pt x="81" y="182"/>
                  </a:lnTo>
                  <a:lnTo>
                    <a:pt x="82" y="181"/>
                  </a:lnTo>
                  <a:lnTo>
                    <a:pt x="82" y="181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83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6"/>
                  </a:lnTo>
                  <a:lnTo>
                    <a:pt x="84" y="175"/>
                  </a:lnTo>
                  <a:lnTo>
                    <a:pt x="83" y="173"/>
                  </a:lnTo>
                  <a:lnTo>
                    <a:pt x="83" y="171"/>
                  </a:lnTo>
                  <a:lnTo>
                    <a:pt x="83" y="170"/>
                  </a:lnTo>
                  <a:lnTo>
                    <a:pt x="83" y="169"/>
                  </a:lnTo>
                  <a:lnTo>
                    <a:pt x="84" y="168"/>
                  </a:lnTo>
                  <a:lnTo>
                    <a:pt x="84" y="166"/>
                  </a:lnTo>
                  <a:lnTo>
                    <a:pt x="84" y="165"/>
                  </a:lnTo>
                  <a:lnTo>
                    <a:pt x="85" y="164"/>
                  </a:lnTo>
                  <a:lnTo>
                    <a:pt x="86" y="163"/>
                  </a:lnTo>
                  <a:lnTo>
                    <a:pt x="88" y="161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4" y="156"/>
                  </a:lnTo>
                  <a:lnTo>
                    <a:pt x="98" y="153"/>
                  </a:lnTo>
                  <a:lnTo>
                    <a:pt x="99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1" y="149"/>
                  </a:lnTo>
                  <a:lnTo>
                    <a:pt x="102" y="147"/>
                  </a:lnTo>
                  <a:lnTo>
                    <a:pt x="103" y="143"/>
                  </a:lnTo>
                  <a:lnTo>
                    <a:pt x="104" y="141"/>
                  </a:lnTo>
                  <a:lnTo>
                    <a:pt x="105" y="139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8" y="134"/>
                  </a:lnTo>
                  <a:lnTo>
                    <a:pt x="109" y="132"/>
                  </a:lnTo>
                  <a:lnTo>
                    <a:pt x="109" y="129"/>
                  </a:lnTo>
                  <a:lnTo>
                    <a:pt x="110" y="128"/>
                  </a:lnTo>
                  <a:lnTo>
                    <a:pt x="110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9" y="123"/>
                  </a:lnTo>
                  <a:lnTo>
                    <a:pt x="108" y="123"/>
                  </a:lnTo>
                  <a:lnTo>
                    <a:pt x="106" y="120"/>
                  </a:lnTo>
                  <a:lnTo>
                    <a:pt x="105" y="119"/>
                  </a:lnTo>
                  <a:lnTo>
                    <a:pt x="104" y="117"/>
                  </a:lnTo>
                  <a:lnTo>
                    <a:pt x="102" y="113"/>
                  </a:lnTo>
                  <a:lnTo>
                    <a:pt x="101" y="111"/>
                  </a:lnTo>
                  <a:lnTo>
                    <a:pt x="101" y="109"/>
                  </a:lnTo>
                  <a:lnTo>
                    <a:pt x="100" y="106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100" y="100"/>
                  </a:lnTo>
                  <a:lnTo>
                    <a:pt x="101" y="96"/>
                  </a:lnTo>
                  <a:lnTo>
                    <a:pt x="101" y="94"/>
                  </a:lnTo>
                  <a:lnTo>
                    <a:pt x="101" y="93"/>
                  </a:lnTo>
                  <a:lnTo>
                    <a:pt x="102" y="91"/>
                  </a:lnTo>
                  <a:lnTo>
                    <a:pt x="103" y="89"/>
                  </a:lnTo>
                  <a:lnTo>
                    <a:pt x="104" y="88"/>
                  </a:lnTo>
                  <a:lnTo>
                    <a:pt x="107" y="83"/>
                  </a:lnTo>
                  <a:lnTo>
                    <a:pt x="108" y="82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07" y="80"/>
                  </a:lnTo>
                  <a:lnTo>
                    <a:pt x="107" y="78"/>
                  </a:lnTo>
                  <a:lnTo>
                    <a:pt x="106" y="77"/>
                  </a:lnTo>
                  <a:lnTo>
                    <a:pt x="105" y="74"/>
                  </a:lnTo>
                  <a:lnTo>
                    <a:pt x="104" y="71"/>
                  </a:lnTo>
                  <a:lnTo>
                    <a:pt x="103" y="69"/>
                  </a:lnTo>
                  <a:lnTo>
                    <a:pt x="103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57"/>
                  </a:lnTo>
                  <a:lnTo>
                    <a:pt x="101" y="56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98" y="48"/>
                  </a:lnTo>
                  <a:lnTo>
                    <a:pt x="97" y="47"/>
                  </a:lnTo>
                  <a:lnTo>
                    <a:pt x="97" y="46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4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3"/>
                  </a:lnTo>
                  <a:lnTo>
                    <a:pt x="100" y="32"/>
                  </a:lnTo>
                  <a:lnTo>
                    <a:pt x="101" y="31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30"/>
                  </a:lnTo>
                  <a:lnTo>
                    <a:pt x="104" y="31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3" y="29"/>
                  </a:lnTo>
                  <a:lnTo>
                    <a:pt x="119" y="27"/>
                  </a:lnTo>
                  <a:lnTo>
                    <a:pt x="121" y="26"/>
                  </a:lnTo>
                  <a:lnTo>
                    <a:pt x="124" y="25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9" y="26"/>
                  </a:lnTo>
                  <a:lnTo>
                    <a:pt x="132" y="29"/>
                  </a:lnTo>
                  <a:lnTo>
                    <a:pt x="133" y="29"/>
                  </a:lnTo>
                  <a:lnTo>
                    <a:pt x="133" y="30"/>
                  </a:lnTo>
                  <a:lnTo>
                    <a:pt x="134" y="30"/>
                  </a:lnTo>
                  <a:lnTo>
                    <a:pt x="135" y="30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7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7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49" y="27"/>
                  </a:lnTo>
                  <a:lnTo>
                    <a:pt x="150" y="27"/>
                  </a:lnTo>
                  <a:lnTo>
                    <a:pt x="153" y="30"/>
                  </a:lnTo>
                  <a:lnTo>
                    <a:pt x="154" y="30"/>
                  </a:lnTo>
                  <a:lnTo>
                    <a:pt x="156" y="31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59" y="34"/>
                  </a:lnTo>
                  <a:lnTo>
                    <a:pt x="160" y="34"/>
                  </a:lnTo>
                  <a:lnTo>
                    <a:pt x="161" y="34"/>
                  </a:lnTo>
                  <a:lnTo>
                    <a:pt x="163" y="35"/>
                  </a:lnTo>
                  <a:lnTo>
                    <a:pt x="164" y="36"/>
                  </a:lnTo>
                  <a:lnTo>
                    <a:pt x="166" y="36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2" y="36"/>
                  </a:lnTo>
                  <a:lnTo>
                    <a:pt x="174" y="36"/>
                  </a:lnTo>
                  <a:lnTo>
                    <a:pt x="175" y="35"/>
                  </a:lnTo>
                  <a:lnTo>
                    <a:pt x="176" y="35"/>
                  </a:lnTo>
                  <a:lnTo>
                    <a:pt x="178" y="33"/>
                  </a:lnTo>
                  <a:lnTo>
                    <a:pt x="179" y="33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3" y="31"/>
                  </a:lnTo>
                  <a:lnTo>
                    <a:pt x="188" y="31"/>
                  </a:lnTo>
                  <a:lnTo>
                    <a:pt x="189" y="31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2" y="29"/>
                  </a:lnTo>
                  <a:lnTo>
                    <a:pt x="194" y="28"/>
                  </a:lnTo>
                  <a:lnTo>
                    <a:pt x="196" y="27"/>
                  </a:lnTo>
                  <a:lnTo>
                    <a:pt x="197" y="26"/>
                  </a:lnTo>
                  <a:lnTo>
                    <a:pt x="198" y="26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2" y="24"/>
                  </a:lnTo>
                  <a:lnTo>
                    <a:pt x="203" y="24"/>
                  </a:lnTo>
                  <a:lnTo>
                    <a:pt x="204" y="22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8"/>
                  </a:lnTo>
                  <a:lnTo>
                    <a:pt x="207" y="15"/>
                  </a:lnTo>
                  <a:lnTo>
                    <a:pt x="208" y="12"/>
                  </a:lnTo>
                  <a:lnTo>
                    <a:pt x="209" y="11"/>
                  </a:lnTo>
                  <a:lnTo>
                    <a:pt x="209" y="10"/>
                  </a:lnTo>
                  <a:lnTo>
                    <a:pt x="210" y="9"/>
                  </a:lnTo>
                  <a:lnTo>
                    <a:pt x="210" y="9"/>
                  </a:lnTo>
                  <a:lnTo>
                    <a:pt x="211" y="8"/>
                  </a:lnTo>
                  <a:lnTo>
                    <a:pt x="213" y="7"/>
                  </a:lnTo>
                  <a:lnTo>
                    <a:pt x="218" y="5"/>
                  </a:lnTo>
                  <a:lnTo>
                    <a:pt x="221" y="3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7" y="1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4" name="Freeform 267">
              <a:extLst>
                <a:ext uri="{FF2B5EF4-FFF2-40B4-BE49-F238E27FC236}">
                  <a16:creationId xmlns:a16="http://schemas.microsoft.com/office/drawing/2014/main" id="{4EF879AF-3F2B-4638-A620-F04910505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960438" cy="1206500"/>
            </a:xfrm>
            <a:custGeom>
              <a:avLst/>
              <a:gdLst>
                <a:gd name="T0" fmla="*/ 405 w 605"/>
                <a:gd name="T1" fmla="*/ 2 h 760"/>
                <a:gd name="T2" fmla="*/ 424 w 605"/>
                <a:gd name="T3" fmla="*/ 15 h 760"/>
                <a:gd name="T4" fmla="*/ 433 w 605"/>
                <a:gd name="T5" fmla="*/ 31 h 760"/>
                <a:gd name="T6" fmla="*/ 439 w 605"/>
                <a:gd name="T7" fmla="*/ 47 h 760"/>
                <a:gd name="T8" fmla="*/ 477 w 605"/>
                <a:gd name="T9" fmla="*/ 46 h 760"/>
                <a:gd name="T10" fmla="*/ 476 w 605"/>
                <a:gd name="T11" fmla="*/ 57 h 760"/>
                <a:gd name="T12" fmla="*/ 518 w 605"/>
                <a:gd name="T13" fmla="*/ 73 h 760"/>
                <a:gd name="T14" fmla="*/ 556 w 605"/>
                <a:gd name="T15" fmla="*/ 93 h 760"/>
                <a:gd name="T16" fmla="*/ 574 w 605"/>
                <a:gd name="T17" fmla="*/ 109 h 760"/>
                <a:gd name="T18" fmla="*/ 605 w 605"/>
                <a:gd name="T19" fmla="*/ 153 h 760"/>
                <a:gd name="T20" fmla="*/ 594 w 605"/>
                <a:gd name="T21" fmla="*/ 192 h 760"/>
                <a:gd name="T22" fmla="*/ 589 w 605"/>
                <a:gd name="T23" fmla="*/ 226 h 760"/>
                <a:gd name="T24" fmla="*/ 578 w 605"/>
                <a:gd name="T25" fmla="*/ 251 h 760"/>
                <a:gd name="T26" fmla="*/ 554 w 605"/>
                <a:gd name="T27" fmla="*/ 252 h 760"/>
                <a:gd name="T28" fmla="*/ 540 w 605"/>
                <a:gd name="T29" fmla="*/ 279 h 760"/>
                <a:gd name="T30" fmla="*/ 547 w 605"/>
                <a:gd name="T31" fmla="*/ 288 h 760"/>
                <a:gd name="T32" fmla="*/ 550 w 605"/>
                <a:gd name="T33" fmla="*/ 303 h 760"/>
                <a:gd name="T34" fmla="*/ 549 w 605"/>
                <a:gd name="T35" fmla="*/ 314 h 760"/>
                <a:gd name="T36" fmla="*/ 568 w 605"/>
                <a:gd name="T37" fmla="*/ 324 h 760"/>
                <a:gd name="T38" fmla="*/ 569 w 605"/>
                <a:gd name="T39" fmla="*/ 368 h 760"/>
                <a:gd name="T40" fmla="*/ 571 w 605"/>
                <a:gd name="T41" fmla="*/ 394 h 760"/>
                <a:gd name="T42" fmla="*/ 575 w 605"/>
                <a:gd name="T43" fmla="*/ 429 h 760"/>
                <a:gd name="T44" fmla="*/ 573 w 605"/>
                <a:gd name="T45" fmla="*/ 471 h 760"/>
                <a:gd name="T46" fmla="*/ 572 w 605"/>
                <a:gd name="T47" fmla="*/ 510 h 760"/>
                <a:gd name="T48" fmla="*/ 555 w 605"/>
                <a:gd name="T49" fmla="*/ 538 h 760"/>
                <a:gd name="T50" fmla="*/ 548 w 605"/>
                <a:gd name="T51" fmla="*/ 553 h 760"/>
                <a:gd name="T52" fmla="*/ 546 w 605"/>
                <a:gd name="T53" fmla="*/ 570 h 760"/>
                <a:gd name="T54" fmla="*/ 548 w 605"/>
                <a:gd name="T55" fmla="*/ 596 h 760"/>
                <a:gd name="T56" fmla="*/ 526 w 605"/>
                <a:gd name="T57" fmla="*/ 624 h 760"/>
                <a:gd name="T58" fmla="*/ 497 w 605"/>
                <a:gd name="T59" fmla="*/ 638 h 760"/>
                <a:gd name="T60" fmla="*/ 498 w 605"/>
                <a:gd name="T61" fmla="*/ 686 h 760"/>
                <a:gd name="T62" fmla="*/ 476 w 605"/>
                <a:gd name="T63" fmla="*/ 710 h 760"/>
                <a:gd name="T64" fmla="*/ 473 w 605"/>
                <a:gd name="T65" fmla="*/ 745 h 760"/>
                <a:gd name="T66" fmla="*/ 452 w 605"/>
                <a:gd name="T67" fmla="*/ 760 h 760"/>
                <a:gd name="T68" fmla="*/ 414 w 605"/>
                <a:gd name="T69" fmla="*/ 726 h 760"/>
                <a:gd name="T70" fmla="*/ 382 w 605"/>
                <a:gd name="T71" fmla="*/ 660 h 760"/>
                <a:gd name="T72" fmla="*/ 336 w 605"/>
                <a:gd name="T73" fmla="*/ 643 h 760"/>
                <a:gd name="T74" fmla="*/ 312 w 605"/>
                <a:gd name="T75" fmla="*/ 608 h 760"/>
                <a:gd name="T76" fmla="*/ 272 w 605"/>
                <a:gd name="T77" fmla="*/ 556 h 760"/>
                <a:gd name="T78" fmla="*/ 252 w 605"/>
                <a:gd name="T79" fmla="*/ 521 h 760"/>
                <a:gd name="T80" fmla="*/ 199 w 605"/>
                <a:gd name="T81" fmla="*/ 491 h 760"/>
                <a:gd name="T82" fmla="*/ 167 w 605"/>
                <a:gd name="T83" fmla="*/ 493 h 760"/>
                <a:gd name="T84" fmla="*/ 139 w 605"/>
                <a:gd name="T85" fmla="*/ 458 h 760"/>
                <a:gd name="T86" fmla="*/ 101 w 605"/>
                <a:gd name="T87" fmla="*/ 426 h 760"/>
                <a:gd name="T88" fmla="*/ 94 w 605"/>
                <a:gd name="T89" fmla="*/ 373 h 760"/>
                <a:gd name="T90" fmla="*/ 68 w 605"/>
                <a:gd name="T91" fmla="*/ 344 h 760"/>
                <a:gd name="T92" fmla="*/ 49 w 605"/>
                <a:gd name="T93" fmla="*/ 302 h 760"/>
                <a:gd name="T94" fmla="*/ 45 w 605"/>
                <a:gd name="T95" fmla="*/ 266 h 760"/>
                <a:gd name="T96" fmla="*/ 2 w 605"/>
                <a:gd name="T97" fmla="*/ 229 h 760"/>
                <a:gd name="T98" fmla="*/ 25 w 605"/>
                <a:gd name="T99" fmla="*/ 197 h 760"/>
                <a:gd name="T100" fmla="*/ 47 w 605"/>
                <a:gd name="T101" fmla="*/ 147 h 760"/>
                <a:gd name="T102" fmla="*/ 89 w 605"/>
                <a:gd name="T103" fmla="*/ 123 h 760"/>
                <a:gd name="T104" fmla="*/ 117 w 605"/>
                <a:gd name="T105" fmla="*/ 127 h 760"/>
                <a:gd name="T106" fmla="*/ 134 w 605"/>
                <a:gd name="T107" fmla="*/ 112 h 760"/>
                <a:gd name="T108" fmla="*/ 176 w 605"/>
                <a:gd name="T109" fmla="*/ 104 h 760"/>
                <a:gd name="T110" fmla="*/ 220 w 605"/>
                <a:gd name="T111" fmla="*/ 112 h 760"/>
                <a:gd name="T112" fmla="*/ 241 w 605"/>
                <a:gd name="T113" fmla="*/ 85 h 760"/>
                <a:gd name="T114" fmla="*/ 283 w 605"/>
                <a:gd name="T115" fmla="*/ 58 h 760"/>
                <a:gd name="T116" fmla="*/ 324 w 605"/>
                <a:gd name="T117" fmla="*/ 51 h 760"/>
                <a:gd name="T118" fmla="*/ 353 w 605"/>
                <a:gd name="T119" fmla="*/ 64 h 760"/>
                <a:gd name="T120" fmla="*/ 366 w 605"/>
                <a:gd name="T121" fmla="*/ 34 h 760"/>
                <a:gd name="T122" fmla="*/ 378 w 605"/>
                <a:gd name="T123" fmla="*/ 15 h 760"/>
                <a:gd name="T124" fmla="*/ 393 w 605"/>
                <a:gd name="T125" fmla="*/ 1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760">
                  <a:moveTo>
                    <a:pt x="395" y="0"/>
                  </a:moveTo>
                  <a:lnTo>
                    <a:pt x="395" y="1"/>
                  </a:lnTo>
                  <a:lnTo>
                    <a:pt x="395" y="1"/>
                  </a:lnTo>
                  <a:lnTo>
                    <a:pt x="395" y="1"/>
                  </a:lnTo>
                  <a:lnTo>
                    <a:pt x="395" y="3"/>
                  </a:lnTo>
                  <a:lnTo>
                    <a:pt x="395" y="4"/>
                  </a:lnTo>
                  <a:lnTo>
                    <a:pt x="395" y="5"/>
                  </a:lnTo>
                  <a:lnTo>
                    <a:pt x="396" y="7"/>
                  </a:lnTo>
                  <a:lnTo>
                    <a:pt x="396" y="7"/>
                  </a:lnTo>
                  <a:lnTo>
                    <a:pt x="397" y="8"/>
                  </a:lnTo>
                  <a:lnTo>
                    <a:pt x="397" y="8"/>
                  </a:lnTo>
                  <a:lnTo>
                    <a:pt x="398" y="8"/>
                  </a:lnTo>
                  <a:lnTo>
                    <a:pt x="399" y="8"/>
                  </a:lnTo>
                  <a:lnTo>
                    <a:pt x="399" y="8"/>
                  </a:lnTo>
                  <a:lnTo>
                    <a:pt x="400" y="8"/>
                  </a:lnTo>
                  <a:lnTo>
                    <a:pt x="400" y="7"/>
                  </a:lnTo>
                  <a:lnTo>
                    <a:pt x="401" y="6"/>
                  </a:lnTo>
                  <a:lnTo>
                    <a:pt x="403" y="4"/>
                  </a:lnTo>
                  <a:lnTo>
                    <a:pt x="404" y="3"/>
                  </a:lnTo>
                  <a:lnTo>
                    <a:pt x="404" y="3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8" y="4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3" y="10"/>
                  </a:lnTo>
                  <a:lnTo>
                    <a:pt x="413" y="11"/>
                  </a:lnTo>
                  <a:lnTo>
                    <a:pt x="414" y="14"/>
                  </a:lnTo>
                  <a:lnTo>
                    <a:pt x="415" y="15"/>
                  </a:lnTo>
                  <a:lnTo>
                    <a:pt x="415" y="15"/>
                  </a:lnTo>
                  <a:lnTo>
                    <a:pt x="415" y="16"/>
                  </a:lnTo>
                  <a:lnTo>
                    <a:pt x="416" y="16"/>
                  </a:lnTo>
                  <a:lnTo>
                    <a:pt x="417" y="16"/>
                  </a:lnTo>
                  <a:lnTo>
                    <a:pt x="417" y="16"/>
                  </a:lnTo>
                  <a:lnTo>
                    <a:pt x="418" y="16"/>
                  </a:lnTo>
                  <a:lnTo>
                    <a:pt x="419" y="16"/>
                  </a:lnTo>
                  <a:lnTo>
                    <a:pt x="422" y="15"/>
                  </a:lnTo>
                  <a:lnTo>
                    <a:pt x="423" y="15"/>
                  </a:lnTo>
                  <a:lnTo>
                    <a:pt x="424" y="15"/>
                  </a:lnTo>
                  <a:lnTo>
                    <a:pt x="426" y="14"/>
                  </a:lnTo>
                  <a:lnTo>
                    <a:pt x="427" y="13"/>
                  </a:lnTo>
                  <a:lnTo>
                    <a:pt x="428" y="12"/>
                  </a:lnTo>
                  <a:lnTo>
                    <a:pt x="429" y="11"/>
                  </a:lnTo>
                  <a:lnTo>
                    <a:pt x="430" y="10"/>
                  </a:lnTo>
                  <a:lnTo>
                    <a:pt x="430" y="11"/>
                  </a:lnTo>
                  <a:lnTo>
                    <a:pt x="430" y="12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7"/>
                  </a:lnTo>
                  <a:lnTo>
                    <a:pt x="435" y="19"/>
                  </a:lnTo>
                  <a:lnTo>
                    <a:pt x="435" y="20"/>
                  </a:lnTo>
                  <a:lnTo>
                    <a:pt x="436" y="21"/>
                  </a:lnTo>
                  <a:lnTo>
                    <a:pt x="436" y="22"/>
                  </a:lnTo>
                  <a:lnTo>
                    <a:pt x="436" y="24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36" y="26"/>
                  </a:lnTo>
                  <a:lnTo>
                    <a:pt x="435" y="27"/>
                  </a:lnTo>
                  <a:lnTo>
                    <a:pt x="435" y="28"/>
                  </a:lnTo>
                  <a:lnTo>
                    <a:pt x="433" y="31"/>
                  </a:lnTo>
                  <a:lnTo>
                    <a:pt x="431" y="33"/>
                  </a:lnTo>
                  <a:lnTo>
                    <a:pt x="430" y="34"/>
                  </a:lnTo>
                  <a:lnTo>
                    <a:pt x="429" y="38"/>
                  </a:lnTo>
                  <a:lnTo>
                    <a:pt x="428" y="39"/>
                  </a:lnTo>
                  <a:lnTo>
                    <a:pt x="428" y="40"/>
                  </a:lnTo>
                  <a:lnTo>
                    <a:pt x="427" y="41"/>
                  </a:lnTo>
                  <a:lnTo>
                    <a:pt x="427" y="42"/>
                  </a:lnTo>
                  <a:lnTo>
                    <a:pt x="427" y="43"/>
                  </a:lnTo>
                  <a:lnTo>
                    <a:pt x="427" y="43"/>
                  </a:lnTo>
                  <a:lnTo>
                    <a:pt x="427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29" y="46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5" y="47"/>
                  </a:lnTo>
                  <a:lnTo>
                    <a:pt x="436" y="47"/>
                  </a:lnTo>
                  <a:lnTo>
                    <a:pt x="437" y="48"/>
                  </a:lnTo>
                  <a:lnTo>
                    <a:pt x="438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2" y="46"/>
                  </a:lnTo>
                  <a:lnTo>
                    <a:pt x="445" y="45"/>
                  </a:lnTo>
                  <a:lnTo>
                    <a:pt x="447" y="44"/>
                  </a:lnTo>
                  <a:lnTo>
                    <a:pt x="448" y="44"/>
                  </a:lnTo>
                  <a:lnTo>
                    <a:pt x="449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5" y="44"/>
                  </a:lnTo>
                  <a:lnTo>
                    <a:pt x="458" y="44"/>
                  </a:lnTo>
                  <a:lnTo>
                    <a:pt x="461" y="45"/>
                  </a:lnTo>
                  <a:lnTo>
                    <a:pt x="463" y="45"/>
                  </a:lnTo>
                  <a:lnTo>
                    <a:pt x="464" y="45"/>
                  </a:lnTo>
                  <a:lnTo>
                    <a:pt x="465" y="45"/>
                  </a:lnTo>
                  <a:lnTo>
                    <a:pt x="469" y="44"/>
                  </a:lnTo>
                  <a:lnTo>
                    <a:pt x="471" y="44"/>
                  </a:lnTo>
                  <a:lnTo>
                    <a:pt x="472" y="44"/>
                  </a:lnTo>
                  <a:lnTo>
                    <a:pt x="473" y="45"/>
                  </a:lnTo>
                  <a:lnTo>
                    <a:pt x="474" y="45"/>
                  </a:lnTo>
                  <a:lnTo>
                    <a:pt x="475" y="45"/>
                  </a:lnTo>
                  <a:lnTo>
                    <a:pt x="477" y="46"/>
                  </a:lnTo>
                  <a:lnTo>
                    <a:pt x="478" y="47"/>
                  </a:lnTo>
                  <a:lnTo>
                    <a:pt x="479" y="47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9" y="49"/>
                  </a:lnTo>
                  <a:lnTo>
                    <a:pt x="476" y="50"/>
                  </a:lnTo>
                  <a:lnTo>
                    <a:pt x="475" y="51"/>
                  </a:lnTo>
                  <a:lnTo>
                    <a:pt x="474" y="51"/>
                  </a:lnTo>
                  <a:lnTo>
                    <a:pt x="474" y="52"/>
                  </a:lnTo>
                  <a:lnTo>
                    <a:pt x="473" y="52"/>
                  </a:lnTo>
                  <a:lnTo>
                    <a:pt x="473" y="53"/>
                  </a:lnTo>
                  <a:lnTo>
                    <a:pt x="473" y="53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74" y="55"/>
                  </a:lnTo>
                  <a:lnTo>
                    <a:pt x="474" y="55"/>
                  </a:lnTo>
                  <a:lnTo>
                    <a:pt x="474" y="56"/>
                  </a:lnTo>
                  <a:lnTo>
                    <a:pt x="476" y="57"/>
                  </a:lnTo>
                  <a:lnTo>
                    <a:pt x="477" y="58"/>
                  </a:lnTo>
                  <a:lnTo>
                    <a:pt x="478" y="59"/>
                  </a:lnTo>
                  <a:lnTo>
                    <a:pt x="479" y="60"/>
                  </a:lnTo>
                  <a:lnTo>
                    <a:pt x="484" y="62"/>
                  </a:lnTo>
                  <a:lnTo>
                    <a:pt x="487" y="64"/>
                  </a:lnTo>
                  <a:lnTo>
                    <a:pt x="489" y="65"/>
                  </a:lnTo>
                  <a:lnTo>
                    <a:pt x="494" y="69"/>
                  </a:lnTo>
                  <a:lnTo>
                    <a:pt x="496" y="70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0" y="72"/>
                  </a:lnTo>
                  <a:lnTo>
                    <a:pt x="502" y="73"/>
                  </a:lnTo>
                  <a:lnTo>
                    <a:pt x="503" y="73"/>
                  </a:lnTo>
                  <a:lnTo>
                    <a:pt x="505" y="74"/>
                  </a:lnTo>
                  <a:lnTo>
                    <a:pt x="507" y="74"/>
                  </a:lnTo>
                  <a:lnTo>
                    <a:pt x="509" y="74"/>
                  </a:lnTo>
                  <a:lnTo>
                    <a:pt x="511" y="74"/>
                  </a:lnTo>
                  <a:lnTo>
                    <a:pt x="513" y="74"/>
                  </a:lnTo>
                  <a:lnTo>
                    <a:pt x="514" y="74"/>
                  </a:lnTo>
                  <a:lnTo>
                    <a:pt x="516" y="74"/>
                  </a:lnTo>
                  <a:lnTo>
                    <a:pt x="518" y="73"/>
                  </a:lnTo>
                  <a:lnTo>
                    <a:pt x="519" y="73"/>
                  </a:lnTo>
                  <a:lnTo>
                    <a:pt x="524" y="72"/>
                  </a:lnTo>
                  <a:lnTo>
                    <a:pt x="526" y="72"/>
                  </a:lnTo>
                  <a:lnTo>
                    <a:pt x="527" y="71"/>
                  </a:lnTo>
                  <a:lnTo>
                    <a:pt x="529" y="71"/>
                  </a:lnTo>
                  <a:lnTo>
                    <a:pt x="530" y="72"/>
                  </a:lnTo>
                  <a:lnTo>
                    <a:pt x="532" y="72"/>
                  </a:lnTo>
                  <a:lnTo>
                    <a:pt x="533" y="72"/>
                  </a:lnTo>
                  <a:lnTo>
                    <a:pt x="534" y="73"/>
                  </a:lnTo>
                  <a:lnTo>
                    <a:pt x="535" y="74"/>
                  </a:lnTo>
                  <a:lnTo>
                    <a:pt x="536" y="74"/>
                  </a:lnTo>
                  <a:lnTo>
                    <a:pt x="537" y="75"/>
                  </a:lnTo>
                  <a:lnTo>
                    <a:pt x="538" y="77"/>
                  </a:lnTo>
                  <a:lnTo>
                    <a:pt x="542" y="81"/>
                  </a:lnTo>
                  <a:lnTo>
                    <a:pt x="544" y="83"/>
                  </a:lnTo>
                  <a:lnTo>
                    <a:pt x="545" y="84"/>
                  </a:lnTo>
                  <a:lnTo>
                    <a:pt x="548" y="87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6" y="93"/>
                  </a:lnTo>
                  <a:lnTo>
                    <a:pt x="557" y="93"/>
                  </a:lnTo>
                  <a:lnTo>
                    <a:pt x="562" y="94"/>
                  </a:lnTo>
                  <a:lnTo>
                    <a:pt x="563" y="94"/>
                  </a:lnTo>
                  <a:lnTo>
                    <a:pt x="564" y="95"/>
                  </a:lnTo>
                  <a:lnTo>
                    <a:pt x="566" y="95"/>
                  </a:lnTo>
                  <a:lnTo>
                    <a:pt x="567" y="96"/>
                  </a:lnTo>
                  <a:lnTo>
                    <a:pt x="568" y="97"/>
                  </a:lnTo>
                  <a:lnTo>
                    <a:pt x="569" y="97"/>
                  </a:lnTo>
                  <a:lnTo>
                    <a:pt x="570" y="98"/>
                  </a:lnTo>
                  <a:lnTo>
                    <a:pt x="570" y="99"/>
                  </a:lnTo>
                  <a:lnTo>
                    <a:pt x="571" y="99"/>
                  </a:lnTo>
                  <a:lnTo>
                    <a:pt x="571" y="100"/>
                  </a:lnTo>
                  <a:lnTo>
                    <a:pt x="571" y="101"/>
                  </a:lnTo>
                  <a:lnTo>
                    <a:pt x="571" y="102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3" y="108"/>
                  </a:lnTo>
                  <a:lnTo>
                    <a:pt x="573" y="108"/>
                  </a:lnTo>
                  <a:lnTo>
                    <a:pt x="574" y="108"/>
                  </a:lnTo>
                  <a:lnTo>
                    <a:pt x="574" y="109"/>
                  </a:lnTo>
                  <a:lnTo>
                    <a:pt x="575" y="109"/>
                  </a:lnTo>
                  <a:lnTo>
                    <a:pt x="579" y="110"/>
                  </a:lnTo>
                  <a:lnTo>
                    <a:pt x="583" y="111"/>
                  </a:lnTo>
                  <a:lnTo>
                    <a:pt x="586" y="112"/>
                  </a:lnTo>
                  <a:lnTo>
                    <a:pt x="588" y="113"/>
                  </a:lnTo>
                  <a:lnTo>
                    <a:pt x="591" y="114"/>
                  </a:lnTo>
                  <a:lnTo>
                    <a:pt x="600" y="119"/>
                  </a:lnTo>
                  <a:lnTo>
                    <a:pt x="601" y="120"/>
                  </a:lnTo>
                  <a:lnTo>
                    <a:pt x="602" y="120"/>
                  </a:lnTo>
                  <a:lnTo>
                    <a:pt x="602" y="121"/>
                  </a:lnTo>
                  <a:lnTo>
                    <a:pt x="603" y="121"/>
                  </a:lnTo>
                  <a:lnTo>
                    <a:pt x="603" y="122"/>
                  </a:lnTo>
                  <a:lnTo>
                    <a:pt x="603" y="123"/>
                  </a:lnTo>
                  <a:lnTo>
                    <a:pt x="603" y="130"/>
                  </a:lnTo>
                  <a:lnTo>
                    <a:pt x="603" y="132"/>
                  </a:lnTo>
                  <a:lnTo>
                    <a:pt x="604" y="137"/>
                  </a:lnTo>
                  <a:lnTo>
                    <a:pt x="604" y="143"/>
                  </a:lnTo>
                  <a:lnTo>
                    <a:pt x="605" y="145"/>
                  </a:lnTo>
                  <a:lnTo>
                    <a:pt x="605" y="150"/>
                  </a:lnTo>
                  <a:lnTo>
                    <a:pt x="605" y="152"/>
                  </a:lnTo>
                  <a:lnTo>
                    <a:pt x="605" y="153"/>
                  </a:lnTo>
                  <a:lnTo>
                    <a:pt x="605" y="154"/>
                  </a:lnTo>
                  <a:lnTo>
                    <a:pt x="604" y="155"/>
                  </a:lnTo>
                  <a:lnTo>
                    <a:pt x="604" y="156"/>
                  </a:lnTo>
                  <a:lnTo>
                    <a:pt x="604" y="157"/>
                  </a:lnTo>
                  <a:lnTo>
                    <a:pt x="603" y="158"/>
                  </a:lnTo>
                  <a:lnTo>
                    <a:pt x="600" y="160"/>
                  </a:lnTo>
                  <a:lnTo>
                    <a:pt x="600" y="160"/>
                  </a:lnTo>
                  <a:lnTo>
                    <a:pt x="599" y="161"/>
                  </a:lnTo>
                  <a:lnTo>
                    <a:pt x="598" y="162"/>
                  </a:lnTo>
                  <a:lnTo>
                    <a:pt x="598" y="163"/>
                  </a:lnTo>
                  <a:lnTo>
                    <a:pt x="597" y="165"/>
                  </a:lnTo>
                  <a:lnTo>
                    <a:pt x="596" y="168"/>
                  </a:lnTo>
                  <a:lnTo>
                    <a:pt x="595" y="172"/>
                  </a:lnTo>
                  <a:lnTo>
                    <a:pt x="594" y="174"/>
                  </a:lnTo>
                  <a:lnTo>
                    <a:pt x="594" y="176"/>
                  </a:lnTo>
                  <a:lnTo>
                    <a:pt x="593" y="182"/>
                  </a:lnTo>
                  <a:lnTo>
                    <a:pt x="593" y="183"/>
                  </a:lnTo>
                  <a:lnTo>
                    <a:pt x="593" y="186"/>
                  </a:lnTo>
                  <a:lnTo>
                    <a:pt x="594" y="189"/>
                  </a:lnTo>
                  <a:lnTo>
                    <a:pt x="594" y="191"/>
                  </a:lnTo>
                  <a:lnTo>
                    <a:pt x="594" y="192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3" y="197"/>
                  </a:lnTo>
                  <a:lnTo>
                    <a:pt x="592" y="199"/>
                  </a:lnTo>
                  <a:lnTo>
                    <a:pt x="591" y="203"/>
                  </a:lnTo>
                  <a:lnTo>
                    <a:pt x="590" y="204"/>
                  </a:lnTo>
                  <a:lnTo>
                    <a:pt x="590" y="205"/>
                  </a:lnTo>
                  <a:lnTo>
                    <a:pt x="590" y="206"/>
                  </a:lnTo>
                  <a:lnTo>
                    <a:pt x="590" y="207"/>
                  </a:lnTo>
                  <a:lnTo>
                    <a:pt x="590" y="209"/>
                  </a:lnTo>
                  <a:lnTo>
                    <a:pt x="590" y="213"/>
                  </a:lnTo>
                  <a:lnTo>
                    <a:pt x="590" y="215"/>
                  </a:lnTo>
                  <a:lnTo>
                    <a:pt x="590" y="216"/>
                  </a:lnTo>
                  <a:lnTo>
                    <a:pt x="589" y="218"/>
                  </a:lnTo>
                  <a:lnTo>
                    <a:pt x="589" y="219"/>
                  </a:lnTo>
                  <a:lnTo>
                    <a:pt x="589" y="221"/>
                  </a:lnTo>
                  <a:lnTo>
                    <a:pt x="588" y="223"/>
                  </a:lnTo>
                  <a:lnTo>
                    <a:pt x="588" y="224"/>
                  </a:lnTo>
                  <a:lnTo>
                    <a:pt x="588" y="225"/>
                  </a:lnTo>
                  <a:lnTo>
                    <a:pt x="588" y="226"/>
                  </a:lnTo>
                  <a:lnTo>
                    <a:pt x="589" y="226"/>
                  </a:lnTo>
                  <a:lnTo>
                    <a:pt x="589" y="227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9"/>
                  </a:lnTo>
                  <a:lnTo>
                    <a:pt x="594" y="230"/>
                  </a:lnTo>
                  <a:lnTo>
                    <a:pt x="594" y="231"/>
                  </a:lnTo>
                  <a:lnTo>
                    <a:pt x="594" y="232"/>
                  </a:lnTo>
                  <a:lnTo>
                    <a:pt x="594" y="233"/>
                  </a:lnTo>
                  <a:lnTo>
                    <a:pt x="594" y="233"/>
                  </a:lnTo>
                  <a:lnTo>
                    <a:pt x="594" y="234"/>
                  </a:lnTo>
                  <a:lnTo>
                    <a:pt x="593" y="235"/>
                  </a:lnTo>
                  <a:lnTo>
                    <a:pt x="593" y="236"/>
                  </a:lnTo>
                  <a:lnTo>
                    <a:pt x="592" y="236"/>
                  </a:lnTo>
                  <a:lnTo>
                    <a:pt x="590" y="238"/>
                  </a:lnTo>
                  <a:lnTo>
                    <a:pt x="586" y="241"/>
                  </a:lnTo>
                  <a:lnTo>
                    <a:pt x="585" y="243"/>
                  </a:lnTo>
                  <a:lnTo>
                    <a:pt x="583" y="244"/>
                  </a:lnTo>
                  <a:lnTo>
                    <a:pt x="582" y="245"/>
                  </a:lnTo>
                  <a:lnTo>
                    <a:pt x="580" y="249"/>
                  </a:lnTo>
                  <a:lnTo>
                    <a:pt x="579" y="250"/>
                  </a:lnTo>
                  <a:lnTo>
                    <a:pt x="578" y="251"/>
                  </a:lnTo>
                  <a:lnTo>
                    <a:pt x="577" y="251"/>
                  </a:lnTo>
                  <a:lnTo>
                    <a:pt x="577" y="252"/>
                  </a:lnTo>
                  <a:lnTo>
                    <a:pt x="576" y="252"/>
                  </a:lnTo>
                  <a:lnTo>
                    <a:pt x="575" y="252"/>
                  </a:lnTo>
                  <a:lnTo>
                    <a:pt x="574" y="252"/>
                  </a:lnTo>
                  <a:lnTo>
                    <a:pt x="574" y="252"/>
                  </a:lnTo>
                  <a:lnTo>
                    <a:pt x="573" y="252"/>
                  </a:lnTo>
                  <a:lnTo>
                    <a:pt x="572" y="252"/>
                  </a:lnTo>
                  <a:lnTo>
                    <a:pt x="571" y="251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6" y="248"/>
                  </a:lnTo>
                  <a:lnTo>
                    <a:pt x="565" y="248"/>
                  </a:lnTo>
                  <a:lnTo>
                    <a:pt x="564" y="248"/>
                  </a:lnTo>
                  <a:lnTo>
                    <a:pt x="562" y="248"/>
                  </a:lnTo>
                  <a:lnTo>
                    <a:pt x="561" y="249"/>
                  </a:lnTo>
                  <a:lnTo>
                    <a:pt x="560" y="249"/>
                  </a:lnTo>
                  <a:lnTo>
                    <a:pt x="559" y="250"/>
                  </a:lnTo>
                  <a:lnTo>
                    <a:pt x="557" y="251"/>
                  </a:lnTo>
                  <a:lnTo>
                    <a:pt x="555" y="251"/>
                  </a:lnTo>
                  <a:lnTo>
                    <a:pt x="554" y="252"/>
                  </a:lnTo>
                  <a:lnTo>
                    <a:pt x="552" y="254"/>
                  </a:lnTo>
                  <a:lnTo>
                    <a:pt x="551" y="254"/>
                  </a:lnTo>
                  <a:lnTo>
                    <a:pt x="550" y="256"/>
                  </a:lnTo>
                  <a:lnTo>
                    <a:pt x="549" y="257"/>
                  </a:lnTo>
                  <a:lnTo>
                    <a:pt x="547" y="258"/>
                  </a:lnTo>
                  <a:lnTo>
                    <a:pt x="546" y="259"/>
                  </a:lnTo>
                  <a:lnTo>
                    <a:pt x="545" y="261"/>
                  </a:lnTo>
                  <a:lnTo>
                    <a:pt x="541" y="266"/>
                  </a:lnTo>
                  <a:lnTo>
                    <a:pt x="540" y="268"/>
                  </a:lnTo>
                  <a:lnTo>
                    <a:pt x="539" y="269"/>
                  </a:lnTo>
                  <a:lnTo>
                    <a:pt x="539" y="270"/>
                  </a:lnTo>
                  <a:lnTo>
                    <a:pt x="538" y="271"/>
                  </a:lnTo>
                  <a:lnTo>
                    <a:pt x="538" y="273"/>
                  </a:lnTo>
                  <a:lnTo>
                    <a:pt x="538" y="274"/>
                  </a:lnTo>
                  <a:lnTo>
                    <a:pt x="538" y="275"/>
                  </a:lnTo>
                  <a:lnTo>
                    <a:pt x="538" y="276"/>
                  </a:lnTo>
                  <a:lnTo>
                    <a:pt x="538" y="277"/>
                  </a:lnTo>
                  <a:lnTo>
                    <a:pt x="539" y="278"/>
                  </a:lnTo>
                  <a:lnTo>
                    <a:pt x="539" y="278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79"/>
                  </a:lnTo>
                  <a:lnTo>
                    <a:pt x="543" y="279"/>
                  </a:lnTo>
                  <a:lnTo>
                    <a:pt x="545" y="279"/>
                  </a:lnTo>
                  <a:lnTo>
                    <a:pt x="547" y="279"/>
                  </a:lnTo>
                  <a:lnTo>
                    <a:pt x="549" y="279"/>
                  </a:lnTo>
                  <a:lnTo>
                    <a:pt x="550" y="279"/>
                  </a:lnTo>
                  <a:lnTo>
                    <a:pt x="552" y="279"/>
                  </a:lnTo>
                  <a:lnTo>
                    <a:pt x="553" y="279"/>
                  </a:lnTo>
                  <a:lnTo>
                    <a:pt x="554" y="280"/>
                  </a:lnTo>
                  <a:lnTo>
                    <a:pt x="554" y="280"/>
                  </a:lnTo>
                  <a:lnTo>
                    <a:pt x="555" y="281"/>
                  </a:lnTo>
                  <a:lnTo>
                    <a:pt x="555" y="281"/>
                  </a:lnTo>
                  <a:lnTo>
                    <a:pt x="555" y="282"/>
                  </a:lnTo>
                  <a:lnTo>
                    <a:pt x="556" y="282"/>
                  </a:lnTo>
                  <a:lnTo>
                    <a:pt x="555" y="283"/>
                  </a:lnTo>
                  <a:lnTo>
                    <a:pt x="555" y="283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2" y="285"/>
                  </a:lnTo>
                  <a:lnTo>
                    <a:pt x="547" y="288"/>
                  </a:lnTo>
                  <a:lnTo>
                    <a:pt x="546" y="288"/>
                  </a:lnTo>
                  <a:lnTo>
                    <a:pt x="546" y="288"/>
                  </a:lnTo>
                  <a:lnTo>
                    <a:pt x="546" y="289"/>
                  </a:lnTo>
                  <a:lnTo>
                    <a:pt x="546" y="289"/>
                  </a:lnTo>
                  <a:lnTo>
                    <a:pt x="546" y="290"/>
                  </a:lnTo>
                  <a:lnTo>
                    <a:pt x="546" y="291"/>
                  </a:lnTo>
                  <a:lnTo>
                    <a:pt x="546" y="292"/>
                  </a:lnTo>
                  <a:lnTo>
                    <a:pt x="546" y="292"/>
                  </a:lnTo>
                  <a:lnTo>
                    <a:pt x="547" y="293"/>
                  </a:lnTo>
                  <a:lnTo>
                    <a:pt x="547" y="294"/>
                  </a:lnTo>
                  <a:lnTo>
                    <a:pt x="549" y="296"/>
                  </a:lnTo>
                  <a:lnTo>
                    <a:pt x="550" y="297"/>
                  </a:lnTo>
                  <a:lnTo>
                    <a:pt x="550" y="298"/>
                  </a:lnTo>
                  <a:lnTo>
                    <a:pt x="551" y="299"/>
                  </a:lnTo>
                  <a:lnTo>
                    <a:pt x="551" y="300"/>
                  </a:lnTo>
                  <a:lnTo>
                    <a:pt x="552" y="301"/>
                  </a:lnTo>
                  <a:lnTo>
                    <a:pt x="552" y="301"/>
                  </a:lnTo>
                  <a:lnTo>
                    <a:pt x="551" y="302"/>
                  </a:lnTo>
                  <a:lnTo>
                    <a:pt x="551" y="302"/>
                  </a:lnTo>
                  <a:lnTo>
                    <a:pt x="551" y="303"/>
                  </a:lnTo>
                  <a:lnTo>
                    <a:pt x="550" y="303"/>
                  </a:lnTo>
                  <a:lnTo>
                    <a:pt x="549" y="304"/>
                  </a:lnTo>
                  <a:lnTo>
                    <a:pt x="548" y="304"/>
                  </a:lnTo>
                  <a:lnTo>
                    <a:pt x="547" y="304"/>
                  </a:lnTo>
                  <a:lnTo>
                    <a:pt x="545" y="304"/>
                  </a:lnTo>
                  <a:lnTo>
                    <a:pt x="544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5"/>
                  </a:lnTo>
                  <a:lnTo>
                    <a:pt x="543" y="306"/>
                  </a:lnTo>
                  <a:lnTo>
                    <a:pt x="544" y="306"/>
                  </a:lnTo>
                  <a:lnTo>
                    <a:pt x="545" y="307"/>
                  </a:lnTo>
                  <a:lnTo>
                    <a:pt x="547" y="308"/>
                  </a:lnTo>
                  <a:lnTo>
                    <a:pt x="548" y="309"/>
                  </a:lnTo>
                  <a:lnTo>
                    <a:pt x="549" y="310"/>
                  </a:lnTo>
                  <a:lnTo>
                    <a:pt x="549" y="310"/>
                  </a:lnTo>
                  <a:lnTo>
                    <a:pt x="550" y="311"/>
                  </a:lnTo>
                  <a:lnTo>
                    <a:pt x="550" y="312"/>
                  </a:lnTo>
                  <a:lnTo>
                    <a:pt x="550" y="313"/>
                  </a:lnTo>
                  <a:lnTo>
                    <a:pt x="549" y="314"/>
                  </a:lnTo>
                  <a:lnTo>
                    <a:pt x="549" y="314"/>
                  </a:lnTo>
                  <a:lnTo>
                    <a:pt x="549" y="315"/>
                  </a:lnTo>
                  <a:lnTo>
                    <a:pt x="549" y="315"/>
                  </a:lnTo>
                  <a:lnTo>
                    <a:pt x="550" y="315"/>
                  </a:lnTo>
                  <a:lnTo>
                    <a:pt x="550" y="316"/>
                  </a:lnTo>
                  <a:lnTo>
                    <a:pt x="551" y="316"/>
                  </a:lnTo>
                  <a:lnTo>
                    <a:pt x="551" y="316"/>
                  </a:lnTo>
                  <a:lnTo>
                    <a:pt x="552" y="316"/>
                  </a:lnTo>
                  <a:lnTo>
                    <a:pt x="553" y="316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59" y="317"/>
                  </a:lnTo>
                  <a:lnTo>
                    <a:pt x="561" y="317"/>
                  </a:lnTo>
                  <a:lnTo>
                    <a:pt x="562" y="318"/>
                  </a:lnTo>
                  <a:lnTo>
                    <a:pt x="564" y="318"/>
                  </a:lnTo>
                  <a:lnTo>
                    <a:pt x="565" y="319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67" y="321"/>
                  </a:lnTo>
                  <a:lnTo>
                    <a:pt x="567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68" y="326"/>
                  </a:lnTo>
                  <a:lnTo>
                    <a:pt x="568" y="329"/>
                  </a:lnTo>
                  <a:lnTo>
                    <a:pt x="568" y="331"/>
                  </a:lnTo>
                  <a:lnTo>
                    <a:pt x="568" y="334"/>
                  </a:lnTo>
                  <a:lnTo>
                    <a:pt x="568" y="335"/>
                  </a:lnTo>
                  <a:lnTo>
                    <a:pt x="567" y="337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5" y="347"/>
                  </a:lnTo>
                  <a:lnTo>
                    <a:pt x="565" y="352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5" y="363"/>
                  </a:lnTo>
                  <a:lnTo>
                    <a:pt x="565" y="364"/>
                  </a:lnTo>
                  <a:lnTo>
                    <a:pt x="565" y="365"/>
                  </a:lnTo>
                  <a:lnTo>
                    <a:pt x="565" y="365"/>
                  </a:lnTo>
                  <a:lnTo>
                    <a:pt x="565" y="366"/>
                  </a:lnTo>
                  <a:lnTo>
                    <a:pt x="566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69" y="368"/>
                  </a:lnTo>
                  <a:lnTo>
                    <a:pt x="570" y="369"/>
                  </a:lnTo>
                  <a:lnTo>
                    <a:pt x="571" y="370"/>
                  </a:lnTo>
                  <a:lnTo>
                    <a:pt x="572" y="371"/>
                  </a:lnTo>
                  <a:lnTo>
                    <a:pt x="573" y="372"/>
                  </a:lnTo>
                  <a:lnTo>
                    <a:pt x="573" y="373"/>
                  </a:lnTo>
                  <a:lnTo>
                    <a:pt x="574" y="375"/>
                  </a:lnTo>
                  <a:lnTo>
                    <a:pt x="574" y="377"/>
                  </a:lnTo>
                  <a:lnTo>
                    <a:pt x="575" y="379"/>
                  </a:lnTo>
                  <a:lnTo>
                    <a:pt x="575" y="380"/>
                  </a:lnTo>
                  <a:lnTo>
                    <a:pt x="575" y="382"/>
                  </a:lnTo>
                  <a:lnTo>
                    <a:pt x="575" y="384"/>
                  </a:lnTo>
                  <a:lnTo>
                    <a:pt x="575" y="386"/>
                  </a:lnTo>
                  <a:lnTo>
                    <a:pt x="575" y="388"/>
                  </a:lnTo>
                  <a:lnTo>
                    <a:pt x="575" y="390"/>
                  </a:lnTo>
                  <a:lnTo>
                    <a:pt x="574" y="390"/>
                  </a:lnTo>
                  <a:lnTo>
                    <a:pt x="574" y="390"/>
                  </a:lnTo>
                  <a:lnTo>
                    <a:pt x="573" y="390"/>
                  </a:lnTo>
                  <a:lnTo>
                    <a:pt x="573" y="391"/>
                  </a:lnTo>
                  <a:lnTo>
                    <a:pt x="572" y="392"/>
                  </a:lnTo>
                  <a:lnTo>
                    <a:pt x="572" y="393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69" y="401"/>
                  </a:lnTo>
                  <a:lnTo>
                    <a:pt x="569" y="403"/>
                  </a:lnTo>
                  <a:lnTo>
                    <a:pt x="569" y="403"/>
                  </a:lnTo>
                  <a:lnTo>
                    <a:pt x="569" y="404"/>
                  </a:lnTo>
                  <a:lnTo>
                    <a:pt x="569" y="405"/>
                  </a:lnTo>
                  <a:lnTo>
                    <a:pt x="569" y="405"/>
                  </a:lnTo>
                  <a:lnTo>
                    <a:pt x="569" y="406"/>
                  </a:lnTo>
                  <a:lnTo>
                    <a:pt x="569" y="407"/>
                  </a:lnTo>
                  <a:lnTo>
                    <a:pt x="570" y="408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1"/>
                  </a:lnTo>
                  <a:lnTo>
                    <a:pt x="573" y="412"/>
                  </a:lnTo>
                  <a:lnTo>
                    <a:pt x="573" y="414"/>
                  </a:lnTo>
                  <a:lnTo>
                    <a:pt x="573" y="416"/>
                  </a:lnTo>
                  <a:lnTo>
                    <a:pt x="574" y="417"/>
                  </a:lnTo>
                  <a:lnTo>
                    <a:pt x="574" y="423"/>
                  </a:lnTo>
                  <a:lnTo>
                    <a:pt x="574" y="425"/>
                  </a:lnTo>
                  <a:lnTo>
                    <a:pt x="575" y="428"/>
                  </a:lnTo>
                  <a:lnTo>
                    <a:pt x="575" y="429"/>
                  </a:lnTo>
                  <a:lnTo>
                    <a:pt x="576" y="431"/>
                  </a:lnTo>
                  <a:lnTo>
                    <a:pt x="577" y="434"/>
                  </a:lnTo>
                  <a:lnTo>
                    <a:pt x="578" y="437"/>
                  </a:lnTo>
                  <a:lnTo>
                    <a:pt x="579" y="438"/>
                  </a:lnTo>
                  <a:lnTo>
                    <a:pt x="579" y="440"/>
                  </a:lnTo>
                  <a:lnTo>
                    <a:pt x="580" y="441"/>
                  </a:lnTo>
                  <a:lnTo>
                    <a:pt x="580" y="441"/>
                  </a:lnTo>
                  <a:lnTo>
                    <a:pt x="580" y="442"/>
                  </a:lnTo>
                  <a:lnTo>
                    <a:pt x="579" y="443"/>
                  </a:lnTo>
                  <a:lnTo>
                    <a:pt x="576" y="448"/>
                  </a:lnTo>
                  <a:lnTo>
                    <a:pt x="575" y="449"/>
                  </a:lnTo>
                  <a:lnTo>
                    <a:pt x="574" y="451"/>
                  </a:lnTo>
                  <a:lnTo>
                    <a:pt x="573" y="453"/>
                  </a:lnTo>
                  <a:lnTo>
                    <a:pt x="573" y="454"/>
                  </a:lnTo>
                  <a:lnTo>
                    <a:pt x="573" y="456"/>
                  </a:lnTo>
                  <a:lnTo>
                    <a:pt x="572" y="460"/>
                  </a:lnTo>
                  <a:lnTo>
                    <a:pt x="572" y="462"/>
                  </a:lnTo>
                  <a:lnTo>
                    <a:pt x="572" y="464"/>
                  </a:lnTo>
                  <a:lnTo>
                    <a:pt x="572" y="466"/>
                  </a:lnTo>
                  <a:lnTo>
                    <a:pt x="573" y="469"/>
                  </a:lnTo>
                  <a:lnTo>
                    <a:pt x="573" y="471"/>
                  </a:lnTo>
                  <a:lnTo>
                    <a:pt x="574" y="473"/>
                  </a:lnTo>
                  <a:lnTo>
                    <a:pt x="576" y="477"/>
                  </a:lnTo>
                  <a:lnTo>
                    <a:pt x="577" y="479"/>
                  </a:lnTo>
                  <a:lnTo>
                    <a:pt x="578" y="480"/>
                  </a:lnTo>
                  <a:lnTo>
                    <a:pt x="580" y="483"/>
                  </a:lnTo>
                  <a:lnTo>
                    <a:pt x="581" y="483"/>
                  </a:lnTo>
                  <a:lnTo>
                    <a:pt x="581" y="484"/>
                  </a:lnTo>
                  <a:lnTo>
                    <a:pt x="582" y="485"/>
                  </a:lnTo>
                  <a:lnTo>
                    <a:pt x="582" y="487"/>
                  </a:lnTo>
                  <a:lnTo>
                    <a:pt x="582" y="488"/>
                  </a:lnTo>
                  <a:lnTo>
                    <a:pt x="581" y="489"/>
                  </a:lnTo>
                  <a:lnTo>
                    <a:pt x="581" y="492"/>
                  </a:lnTo>
                  <a:lnTo>
                    <a:pt x="580" y="494"/>
                  </a:lnTo>
                  <a:lnTo>
                    <a:pt x="580" y="495"/>
                  </a:lnTo>
                  <a:lnTo>
                    <a:pt x="579" y="496"/>
                  </a:lnTo>
                  <a:lnTo>
                    <a:pt x="577" y="499"/>
                  </a:lnTo>
                  <a:lnTo>
                    <a:pt x="576" y="501"/>
                  </a:lnTo>
                  <a:lnTo>
                    <a:pt x="575" y="503"/>
                  </a:lnTo>
                  <a:lnTo>
                    <a:pt x="574" y="507"/>
                  </a:lnTo>
                  <a:lnTo>
                    <a:pt x="573" y="509"/>
                  </a:lnTo>
                  <a:lnTo>
                    <a:pt x="572" y="510"/>
                  </a:lnTo>
                  <a:lnTo>
                    <a:pt x="572" y="512"/>
                  </a:lnTo>
                  <a:lnTo>
                    <a:pt x="571" y="512"/>
                  </a:lnTo>
                  <a:lnTo>
                    <a:pt x="570" y="513"/>
                  </a:lnTo>
                  <a:lnTo>
                    <a:pt x="566" y="516"/>
                  </a:lnTo>
                  <a:lnTo>
                    <a:pt x="563" y="518"/>
                  </a:lnTo>
                  <a:lnTo>
                    <a:pt x="561" y="520"/>
                  </a:lnTo>
                  <a:lnTo>
                    <a:pt x="560" y="521"/>
                  </a:lnTo>
                  <a:lnTo>
                    <a:pt x="558" y="523"/>
                  </a:lnTo>
                  <a:lnTo>
                    <a:pt x="557" y="524"/>
                  </a:lnTo>
                  <a:lnTo>
                    <a:pt x="556" y="525"/>
                  </a:lnTo>
                  <a:lnTo>
                    <a:pt x="556" y="526"/>
                  </a:lnTo>
                  <a:lnTo>
                    <a:pt x="556" y="528"/>
                  </a:lnTo>
                  <a:lnTo>
                    <a:pt x="555" y="529"/>
                  </a:lnTo>
                  <a:lnTo>
                    <a:pt x="555" y="530"/>
                  </a:lnTo>
                  <a:lnTo>
                    <a:pt x="555" y="531"/>
                  </a:lnTo>
                  <a:lnTo>
                    <a:pt x="555" y="533"/>
                  </a:lnTo>
                  <a:lnTo>
                    <a:pt x="556" y="535"/>
                  </a:lnTo>
                  <a:lnTo>
                    <a:pt x="556" y="536"/>
                  </a:lnTo>
                  <a:lnTo>
                    <a:pt x="556" y="537"/>
                  </a:lnTo>
                  <a:lnTo>
                    <a:pt x="556" y="538"/>
                  </a:lnTo>
                  <a:lnTo>
                    <a:pt x="555" y="538"/>
                  </a:lnTo>
                  <a:lnTo>
                    <a:pt x="555" y="539"/>
                  </a:lnTo>
                  <a:lnTo>
                    <a:pt x="555" y="540"/>
                  </a:lnTo>
                  <a:lnTo>
                    <a:pt x="554" y="541"/>
                  </a:lnTo>
                  <a:lnTo>
                    <a:pt x="554" y="541"/>
                  </a:lnTo>
                  <a:lnTo>
                    <a:pt x="553" y="542"/>
                  </a:lnTo>
                  <a:lnTo>
                    <a:pt x="553" y="542"/>
                  </a:lnTo>
                  <a:lnTo>
                    <a:pt x="552" y="543"/>
                  </a:lnTo>
                  <a:lnTo>
                    <a:pt x="549" y="545"/>
                  </a:lnTo>
                  <a:lnTo>
                    <a:pt x="548" y="545"/>
                  </a:lnTo>
                  <a:lnTo>
                    <a:pt x="548" y="545"/>
                  </a:lnTo>
                  <a:lnTo>
                    <a:pt x="547" y="546"/>
                  </a:lnTo>
                  <a:lnTo>
                    <a:pt x="547" y="546"/>
                  </a:lnTo>
                  <a:lnTo>
                    <a:pt x="547" y="547"/>
                  </a:lnTo>
                  <a:lnTo>
                    <a:pt x="547" y="547"/>
                  </a:lnTo>
                  <a:lnTo>
                    <a:pt x="547" y="548"/>
                  </a:lnTo>
                  <a:lnTo>
                    <a:pt x="547" y="549"/>
                  </a:lnTo>
                  <a:lnTo>
                    <a:pt x="547" y="550"/>
                  </a:lnTo>
                  <a:lnTo>
                    <a:pt x="547" y="550"/>
                  </a:lnTo>
                  <a:lnTo>
                    <a:pt x="547" y="551"/>
                  </a:lnTo>
                  <a:lnTo>
                    <a:pt x="548" y="552"/>
                  </a:lnTo>
                  <a:lnTo>
                    <a:pt x="548" y="553"/>
                  </a:lnTo>
                  <a:lnTo>
                    <a:pt x="548" y="554"/>
                  </a:lnTo>
                  <a:lnTo>
                    <a:pt x="549" y="554"/>
                  </a:lnTo>
                  <a:lnTo>
                    <a:pt x="550" y="555"/>
                  </a:lnTo>
                  <a:lnTo>
                    <a:pt x="551" y="556"/>
                  </a:lnTo>
                  <a:lnTo>
                    <a:pt x="553" y="558"/>
                  </a:lnTo>
                  <a:lnTo>
                    <a:pt x="553" y="558"/>
                  </a:lnTo>
                  <a:lnTo>
                    <a:pt x="554" y="559"/>
                  </a:lnTo>
                  <a:lnTo>
                    <a:pt x="554" y="559"/>
                  </a:lnTo>
                  <a:lnTo>
                    <a:pt x="554" y="560"/>
                  </a:lnTo>
                  <a:lnTo>
                    <a:pt x="554" y="560"/>
                  </a:lnTo>
                  <a:lnTo>
                    <a:pt x="554" y="561"/>
                  </a:lnTo>
                  <a:lnTo>
                    <a:pt x="553" y="563"/>
                  </a:lnTo>
                  <a:lnTo>
                    <a:pt x="553" y="564"/>
                  </a:lnTo>
                  <a:lnTo>
                    <a:pt x="552" y="564"/>
                  </a:lnTo>
                  <a:lnTo>
                    <a:pt x="552" y="565"/>
                  </a:lnTo>
                  <a:lnTo>
                    <a:pt x="551" y="565"/>
                  </a:lnTo>
                  <a:lnTo>
                    <a:pt x="551" y="565"/>
                  </a:lnTo>
                  <a:lnTo>
                    <a:pt x="549" y="566"/>
                  </a:lnTo>
                  <a:lnTo>
                    <a:pt x="548" y="567"/>
                  </a:lnTo>
                  <a:lnTo>
                    <a:pt x="547" y="567"/>
                  </a:lnTo>
                  <a:lnTo>
                    <a:pt x="546" y="570"/>
                  </a:lnTo>
                  <a:lnTo>
                    <a:pt x="544" y="571"/>
                  </a:lnTo>
                  <a:lnTo>
                    <a:pt x="543" y="572"/>
                  </a:lnTo>
                  <a:lnTo>
                    <a:pt x="542" y="573"/>
                  </a:lnTo>
                  <a:lnTo>
                    <a:pt x="542" y="574"/>
                  </a:lnTo>
                  <a:lnTo>
                    <a:pt x="541" y="575"/>
                  </a:lnTo>
                  <a:lnTo>
                    <a:pt x="541" y="576"/>
                  </a:lnTo>
                  <a:lnTo>
                    <a:pt x="541" y="577"/>
                  </a:lnTo>
                  <a:lnTo>
                    <a:pt x="541" y="578"/>
                  </a:lnTo>
                  <a:lnTo>
                    <a:pt x="541" y="579"/>
                  </a:lnTo>
                  <a:lnTo>
                    <a:pt x="541" y="580"/>
                  </a:lnTo>
                  <a:lnTo>
                    <a:pt x="542" y="582"/>
                  </a:lnTo>
                  <a:lnTo>
                    <a:pt x="543" y="584"/>
                  </a:lnTo>
                  <a:lnTo>
                    <a:pt x="544" y="585"/>
                  </a:lnTo>
                  <a:lnTo>
                    <a:pt x="546" y="588"/>
                  </a:lnTo>
                  <a:lnTo>
                    <a:pt x="547" y="589"/>
                  </a:lnTo>
                  <a:lnTo>
                    <a:pt x="547" y="590"/>
                  </a:lnTo>
                  <a:lnTo>
                    <a:pt x="548" y="591"/>
                  </a:lnTo>
                  <a:lnTo>
                    <a:pt x="548" y="593"/>
                  </a:lnTo>
                  <a:lnTo>
                    <a:pt x="548" y="594"/>
                  </a:lnTo>
                  <a:lnTo>
                    <a:pt x="548" y="595"/>
                  </a:lnTo>
                  <a:lnTo>
                    <a:pt x="548" y="596"/>
                  </a:lnTo>
                  <a:lnTo>
                    <a:pt x="548" y="597"/>
                  </a:lnTo>
                  <a:lnTo>
                    <a:pt x="548" y="598"/>
                  </a:lnTo>
                  <a:lnTo>
                    <a:pt x="547" y="598"/>
                  </a:lnTo>
                  <a:lnTo>
                    <a:pt x="547" y="599"/>
                  </a:lnTo>
                  <a:lnTo>
                    <a:pt x="545" y="601"/>
                  </a:lnTo>
                  <a:lnTo>
                    <a:pt x="544" y="602"/>
                  </a:lnTo>
                  <a:lnTo>
                    <a:pt x="543" y="604"/>
                  </a:lnTo>
                  <a:lnTo>
                    <a:pt x="542" y="605"/>
                  </a:lnTo>
                  <a:lnTo>
                    <a:pt x="541" y="606"/>
                  </a:lnTo>
                  <a:lnTo>
                    <a:pt x="541" y="608"/>
                  </a:lnTo>
                  <a:lnTo>
                    <a:pt x="539" y="613"/>
                  </a:lnTo>
                  <a:lnTo>
                    <a:pt x="538" y="617"/>
                  </a:lnTo>
                  <a:lnTo>
                    <a:pt x="538" y="617"/>
                  </a:lnTo>
                  <a:lnTo>
                    <a:pt x="537" y="618"/>
                  </a:lnTo>
                  <a:lnTo>
                    <a:pt x="537" y="619"/>
                  </a:lnTo>
                  <a:lnTo>
                    <a:pt x="536" y="619"/>
                  </a:lnTo>
                  <a:lnTo>
                    <a:pt x="535" y="619"/>
                  </a:lnTo>
                  <a:lnTo>
                    <a:pt x="531" y="621"/>
                  </a:lnTo>
                  <a:lnTo>
                    <a:pt x="529" y="622"/>
                  </a:lnTo>
                  <a:lnTo>
                    <a:pt x="527" y="623"/>
                  </a:lnTo>
                  <a:lnTo>
                    <a:pt x="526" y="624"/>
                  </a:lnTo>
                  <a:lnTo>
                    <a:pt x="522" y="627"/>
                  </a:lnTo>
                  <a:lnTo>
                    <a:pt x="520" y="629"/>
                  </a:lnTo>
                  <a:lnTo>
                    <a:pt x="518" y="630"/>
                  </a:lnTo>
                  <a:lnTo>
                    <a:pt x="517" y="630"/>
                  </a:lnTo>
                  <a:lnTo>
                    <a:pt x="516" y="631"/>
                  </a:lnTo>
                  <a:lnTo>
                    <a:pt x="514" y="631"/>
                  </a:lnTo>
                  <a:lnTo>
                    <a:pt x="513" y="632"/>
                  </a:lnTo>
                  <a:lnTo>
                    <a:pt x="512" y="632"/>
                  </a:lnTo>
                  <a:lnTo>
                    <a:pt x="511" y="632"/>
                  </a:lnTo>
                  <a:lnTo>
                    <a:pt x="510" y="632"/>
                  </a:lnTo>
                  <a:lnTo>
                    <a:pt x="509" y="632"/>
                  </a:lnTo>
                  <a:lnTo>
                    <a:pt x="507" y="632"/>
                  </a:lnTo>
                  <a:lnTo>
                    <a:pt x="502" y="631"/>
                  </a:lnTo>
                  <a:lnTo>
                    <a:pt x="501" y="631"/>
                  </a:lnTo>
                  <a:lnTo>
                    <a:pt x="500" y="631"/>
                  </a:lnTo>
                  <a:lnTo>
                    <a:pt x="499" y="631"/>
                  </a:lnTo>
                  <a:lnTo>
                    <a:pt x="499" y="631"/>
                  </a:lnTo>
                  <a:lnTo>
                    <a:pt x="498" y="631"/>
                  </a:lnTo>
                  <a:lnTo>
                    <a:pt x="498" y="632"/>
                  </a:lnTo>
                  <a:lnTo>
                    <a:pt x="498" y="633"/>
                  </a:lnTo>
                  <a:lnTo>
                    <a:pt x="497" y="638"/>
                  </a:lnTo>
                  <a:lnTo>
                    <a:pt x="496" y="641"/>
                  </a:lnTo>
                  <a:lnTo>
                    <a:pt x="496" y="643"/>
                  </a:lnTo>
                  <a:lnTo>
                    <a:pt x="496" y="649"/>
                  </a:lnTo>
                  <a:lnTo>
                    <a:pt x="495" y="651"/>
                  </a:lnTo>
                  <a:lnTo>
                    <a:pt x="495" y="653"/>
                  </a:lnTo>
                  <a:lnTo>
                    <a:pt x="494" y="656"/>
                  </a:lnTo>
                  <a:lnTo>
                    <a:pt x="494" y="658"/>
                  </a:lnTo>
                  <a:lnTo>
                    <a:pt x="494" y="659"/>
                  </a:lnTo>
                  <a:lnTo>
                    <a:pt x="494" y="660"/>
                  </a:lnTo>
                  <a:lnTo>
                    <a:pt x="494" y="662"/>
                  </a:lnTo>
                  <a:lnTo>
                    <a:pt x="495" y="663"/>
                  </a:lnTo>
                  <a:lnTo>
                    <a:pt x="496" y="667"/>
                  </a:lnTo>
                  <a:lnTo>
                    <a:pt x="497" y="669"/>
                  </a:lnTo>
                  <a:lnTo>
                    <a:pt x="497" y="670"/>
                  </a:lnTo>
                  <a:lnTo>
                    <a:pt x="499" y="676"/>
                  </a:lnTo>
                  <a:lnTo>
                    <a:pt x="499" y="678"/>
                  </a:lnTo>
                  <a:lnTo>
                    <a:pt x="499" y="680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8" y="685"/>
                  </a:lnTo>
                  <a:lnTo>
                    <a:pt x="498" y="686"/>
                  </a:lnTo>
                  <a:lnTo>
                    <a:pt x="498" y="687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96" y="689"/>
                  </a:lnTo>
                  <a:lnTo>
                    <a:pt x="495" y="690"/>
                  </a:lnTo>
                  <a:lnTo>
                    <a:pt x="495" y="691"/>
                  </a:lnTo>
                  <a:lnTo>
                    <a:pt x="493" y="692"/>
                  </a:lnTo>
                  <a:lnTo>
                    <a:pt x="492" y="693"/>
                  </a:lnTo>
                  <a:lnTo>
                    <a:pt x="491" y="693"/>
                  </a:lnTo>
                  <a:lnTo>
                    <a:pt x="488" y="695"/>
                  </a:lnTo>
                  <a:lnTo>
                    <a:pt x="487" y="695"/>
                  </a:lnTo>
                  <a:lnTo>
                    <a:pt x="486" y="696"/>
                  </a:lnTo>
                  <a:lnTo>
                    <a:pt x="485" y="696"/>
                  </a:lnTo>
                  <a:lnTo>
                    <a:pt x="484" y="697"/>
                  </a:lnTo>
                  <a:lnTo>
                    <a:pt x="483" y="698"/>
                  </a:lnTo>
                  <a:lnTo>
                    <a:pt x="482" y="699"/>
                  </a:lnTo>
                  <a:lnTo>
                    <a:pt x="481" y="700"/>
                  </a:lnTo>
                  <a:lnTo>
                    <a:pt x="480" y="702"/>
                  </a:lnTo>
                  <a:lnTo>
                    <a:pt x="478" y="705"/>
                  </a:lnTo>
                  <a:lnTo>
                    <a:pt x="477" y="708"/>
                  </a:lnTo>
                  <a:lnTo>
                    <a:pt x="476" y="710"/>
                  </a:lnTo>
                  <a:lnTo>
                    <a:pt x="475" y="712"/>
                  </a:lnTo>
                  <a:lnTo>
                    <a:pt x="475" y="713"/>
                  </a:lnTo>
                  <a:lnTo>
                    <a:pt x="474" y="716"/>
                  </a:lnTo>
                  <a:lnTo>
                    <a:pt x="474" y="718"/>
                  </a:lnTo>
                  <a:lnTo>
                    <a:pt x="473" y="722"/>
                  </a:lnTo>
                  <a:lnTo>
                    <a:pt x="473" y="724"/>
                  </a:lnTo>
                  <a:lnTo>
                    <a:pt x="472" y="726"/>
                  </a:lnTo>
                  <a:lnTo>
                    <a:pt x="472" y="728"/>
                  </a:lnTo>
                  <a:lnTo>
                    <a:pt x="472" y="730"/>
                  </a:lnTo>
                  <a:lnTo>
                    <a:pt x="472" y="732"/>
                  </a:lnTo>
                  <a:lnTo>
                    <a:pt x="473" y="734"/>
                  </a:lnTo>
                  <a:lnTo>
                    <a:pt x="473" y="735"/>
                  </a:lnTo>
                  <a:lnTo>
                    <a:pt x="473" y="736"/>
                  </a:lnTo>
                  <a:lnTo>
                    <a:pt x="473" y="738"/>
                  </a:lnTo>
                  <a:lnTo>
                    <a:pt x="474" y="739"/>
                  </a:lnTo>
                  <a:lnTo>
                    <a:pt x="476" y="744"/>
                  </a:lnTo>
                  <a:lnTo>
                    <a:pt x="476" y="746"/>
                  </a:lnTo>
                  <a:lnTo>
                    <a:pt x="476" y="746"/>
                  </a:lnTo>
                  <a:lnTo>
                    <a:pt x="475" y="746"/>
                  </a:lnTo>
                  <a:lnTo>
                    <a:pt x="474" y="745"/>
                  </a:lnTo>
                  <a:lnTo>
                    <a:pt x="473" y="745"/>
                  </a:lnTo>
                  <a:lnTo>
                    <a:pt x="472" y="745"/>
                  </a:lnTo>
                  <a:lnTo>
                    <a:pt x="471" y="745"/>
                  </a:lnTo>
                  <a:lnTo>
                    <a:pt x="469" y="745"/>
                  </a:lnTo>
                  <a:lnTo>
                    <a:pt x="468" y="745"/>
                  </a:lnTo>
                  <a:lnTo>
                    <a:pt x="466" y="746"/>
                  </a:lnTo>
                  <a:lnTo>
                    <a:pt x="465" y="747"/>
                  </a:lnTo>
                  <a:lnTo>
                    <a:pt x="463" y="747"/>
                  </a:lnTo>
                  <a:lnTo>
                    <a:pt x="462" y="748"/>
                  </a:lnTo>
                  <a:lnTo>
                    <a:pt x="461" y="749"/>
                  </a:lnTo>
                  <a:lnTo>
                    <a:pt x="460" y="750"/>
                  </a:lnTo>
                  <a:lnTo>
                    <a:pt x="459" y="751"/>
                  </a:lnTo>
                  <a:lnTo>
                    <a:pt x="459" y="752"/>
                  </a:lnTo>
                  <a:lnTo>
                    <a:pt x="458" y="753"/>
                  </a:lnTo>
                  <a:lnTo>
                    <a:pt x="456" y="757"/>
                  </a:lnTo>
                  <a:lnTo>
                    <a:pt x="455" y="758"/>
                  </a:lnTo>
                  <a:lnTo>
                    <a:pt x="455" y="758"/>
                  </a:lnTo>
                  <a:lnTo>
                    <a:pt x="455" y="759"/>
                  </a:lnTo>
                  <a:lnTo>
                    <a:pt x="454" y="759"/>
                  </a:lnTo>
                  <a:lnTo>
                    <a:pt x="454" y="759"/>
                  </a:lnTo>
                  <a:lnTo>
                    <a:pt x="453" y="759"/>
                  </a:lnTo>
                  <a:lnTo>
                    <a:pt x="452" y="760"/>
                  </a:lnTo>
                  <a:lnTo>
                    <a:pt x="451" y="759"/>
                  </a:lnTo>
                  <a:lnTo>
                    <a:pt x="450" y="759"/>
                  </a:lnTo>
                  <a:lnTo>
                    <a:pt x="449" y="759"/>
                  </a:lnTo>
                  <a:lnTo>
                    <a:pt x="448" y="758"/>
                  </a:lnTo>
                  <a:lnTo>
                    <a:pt x="446" y="757"/>
                  </a:lnTo>
                  <a:lnTo>
                    <a:pt x="442" y="755"/>
                  </a:lnTo>
                  <a:lnTo>
                    <a:pt x="440" y="753"/>
                  </a:lnTo>
                  <a:lnTo>
                    <a:pt x="436" y="750"/>
                  </a:lnTo>
                  <a:lnTo>
                    <a:pt x="430" y="746"/>
                  </a:lnTo>
                  <a:lnTo>
                    <a:pt x="427" y="744"/>
                  </a:lnTo>
                  <a:lnTo>
                    <a:pt x="424" y="742"/>
                  </a:lnTo>
                  <a:lnTo>
                    <a:pt x="423" y="741"/>
                  </a:lnTo>
                  <a:lnTo>
                    <a:pt x="421" y="739"/>
                  </a:lnTo>
                  <a:lnTo>
                    <a:pt x="419" y="737"/>
                  </a:lnTo>
                  <a:lnTo>
                    <a:pt x="418" y="735"/>
                  </a:lnTo>
                  <a:lnTo>
                    <a:pt x="417" y="734"/>
                  </a:lnTo>
                  <a:lnTo>
                    <a:pt x="416" y="732"/>
                  </a:lnTo>
                  <a:lnTo>
                    <a:pt x="416" y="731"/>
                  </a:lnTo>
                  <a:lnTo>
                    <a:pt x="415" y="730"/>
                  </a:lnTo>
                  <a:lnTo>
                    <a:pt x="415" y="728"/>
                  </a:lnTo>
                  <a:lnTo>
                    <a:pt x="414" y="726"/>
                  </a:lnTo>
                  <a:lnTo>
                    <a:pt x="414" y="720"/>
                  </a:lnTo>
                  <a:lnTo>
                    <a:pt x="413" y="714"/>
                  </a:lnTo>
                  <a:lnTo>
                    <a:pt x="413" y="709"/>
                  </a:lnTo>
                  <a:lnTo>
                    <a:pt x="413" y="707"/>
                  </a:lnTo>
                  <a:lnTo>
                    <a:pt x="412" y="704"/>
                  </a:lnTo>
                  <a:lnTo>
                    <a:pt x="412" y="702"/>
                  </a:lnTo>
                  <a:lnTo>
                    <a:pt x="411" y="699"/>
                  </a:lnTo>
                  <a:lnTo>
                    <a:pt x="410" y="694"/>
                  </a:lnTo>
                  <a:lnTo>
                    <a:pt x="409" y="692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89"/>
                  </a:lnTo>
                  <a:lnTo>
                    <a:pt x="406" y="687"/>
                  </a:lnTo>
                  <a:lnTo>
                    <a:pt x="403" y="683"/>
                  </a:lnTo>
                  <a:lnTo>
                    <a:pt x="399" y="679"/>
                  </a:lnTo>
                  <a:lnTo>
                    <a:pt x="395" y="674"/>
                  </a:lnTo>
                  <a:lnTo>
                    <a:pt x="388" y="666"/>
                  </a:lnTo>
                  <a:lnTo>
                    <a:pt x="387" y="665"/>
                  </a:lnTo>
                  <a:lnTo>
                    <a:pt x="385" y="663"/>
                  </a:lnTo>
                  <a:lnTo>
                    <a:pt x="384" y="661"/>
                  </a:lnTo>
                  <a:lnTo>
                    <a:pt x="382" y="660"/>
                  </a:lnTo>
                  <a:lnTo>
                    <a:pt x="380" y="657"/>
                  </a:lnTo>
                  <a:lnTo>
                    <a:pt x="378" y="656"/>
                  </a:lnTo>
                  <a:lnTo>
                    <a:pt x="376" y="655"/>
                  </a:lnTo>
                  <a:lnTo>
                    <a:pt x="374" y="653"/>
                  </a:lnTo>
                  <a:lnTo>
                    <a:pt x="372" y="651"/>
                  </a:lnTo>
                  <a:lnTo>
                    <a:pt x="370" y="650"/>
                  </a:lnTo>
                  <a:lnTo>
                    <a:pt x="368" y="649"/>
                  </a:lnTo>
                  <a:lnTo>
                    <a:pt x="365" y="647"/>
                  </a:lnTo>
                  <a:lnTo>
                    <a:pt x="364" y="647"/>
                  </a:lnTo>
                  <a:lnTo>
                    <a:pt x="363" y="646"/>
                  </a:lnTo>
                  <a:lnTo>
                    <a:pt x="360" y="646"/>
                  </a:lnTo>
                  <a:lnTo>
                    <a:pt x="358" y="646"/>
                  </a:lnTo>
                  <a:lnTo>
                    <a:pt x="356" y="645"/>
                  </a:lnTo>
                  <a:lnTo>
                    <a:pt x="353" y="645"/>
                  </a:lnTo>
                  <a:lnTo>
                    <a:pt x="347" y="645"/>
                  </a:lnTo>
                  <a:lnTo>
                    <a:pt x="344" y="645"/>
                  </a:lnTo>
                  <a:lnTo>
                    <a:pt x="343" y="645"/>
                  </a:lnTo>
                  <a:lnTo>
                    <a:pt x="341" y="645"/>
                  </a:lnTo>
                  <a:lnTo>
                    <a:pt x="340" y="644"/>
                  </a:lnTo>
                  <a:lnTo>
                    <a:pt x="338" y="644"/>
                  </a:lnTo>
                  <a:lnTo>
                    <a:pt x="336" y="643"/>
                  </a:lnTo>
                  <a:lnTo>
                    <a:pt x="334" y="642"/>
                  </a:lnTo>
                  <a:lnTo>
                    <a:pt x="332" y="641"/>
                  </a:lnTo>
                  <a:lnTo>
                    <a:pt x="330" y="640"/>
                  </a:lnTo>
                  <a:lnTo>
                    <a:pt x="328" y="639"/>
                  </a:lnTo>
                  <a:lnTo>
                    <a:pt x="326" y="637"/>
                  </a:lnTo>
                  <a:lnTo>
                    <a:pt x="324" y="636"/>
                  </a:lnTo>
                  <a:lnTo>
                    <a:pt x="323" y="634"/>
                  </a:lnTo>
                  <a:lnTo>
                    <a:pt x="321" y="633"/>
                  </a:lnTo>
                  <a:lnTo>
                    <a:pt x="320" y="631"/>
                  </a:lnTo>
                  <a:lnTo>
                    <a:pt x="320" y="630"/>
                  </a:lnTo>
                  <a:lnTo>
                    <a:pt x="319" y="629"/>
                  </a:lnTo>
                  <a:lnTo>
                    <a:pt x="318" y="627"/>
                  </a:lnTo>
                  <a:lnTo>
                    <a:pt x="318" y="625"/>
                  </a:lnTo>
                  <a:lnTo>
                    <a:pt x="317" y="623"/>
                  </a:lnTo>
                  <a:lnTo>
                    <a:pt x="316" y="617"/>
                  </a:lnTo>
                  <a:lnTo>
                    <a:pt x="315" y="615"/>
                  </a:lnTo>
                  <a:lnTo>
                    <a:pt x="315" y="613"/>
                  </a:lnTo>
                  <a:lnTo>
                    <a:pt x="314" y="612"/>
                  </a:lnTo>
                  <a:lnTo>
                    <a:pt x="313" y="610"/>
                  </a:lnTo>
                  <a:lnTo>
                    <a:pt x="313" y="609"/>
                  </a:lnTo>
                  <a:lnTo>
                    <a:pt x="312" y="608"/>
                  </a:lnTo>
                  <a:lnTo>
                    <a:pt x="311" y="606"/>
                  </a:lnTo>
                  <a:lnTo>
                    <a:pt x="308" y="603"/>
                  </a:lnTo>
                  <a:lnTo>
                    <a:pt x="303" y="597"/>
                  </a:lnTo>
                  <a:lnTo>
                    <a:pt x="296" y="590"/>
                  </a:lnTo>
                  <a:lnTo>
                    <a:pt x="295" y="589"/>
                  </a:lnTo>
                  <a:lnTo>
                    <a:pt x="294" y="588"/>
                  </a:lnTo>
                  <a:lnTo>
                    <a:pt x="293" y="587"/>
                  </a:lnTo>
                  <a:lnTo>
                    <a:pt x="292" y="585"/>
                  </a:lnTo>
                  <a:lnTo>
                    <a:pt x="292" y="584"/>
                  </a:lnTo>
                  <a:lnTo>
                    <a:pt x="290" y="580"/>
                  </a:lnTo>
                  <a:lnTo>
                    <a:pt x="289" y="578"/>
                  </a:lnTo>
                  <a:lnTo>
                    <a:pt x="287" y="576"/>
                  </a:lnTo>
                  <a:lnTo>
                    <a:pt x="284" y="572"/>
                  </a:lnTo>
                  <a:lnTo>
                    <a:pt x="283" y="571"/>
                  </a:lnTo>
                  <a:lnTo>
                    <a:pt x="282" y="569"/>
                  </a:lnTo>
                  <a:lnTo>
                    <a:pt x="279" y="564"/>
                  </a:lnTo>
                  <a:lnTo>
                    <a:pt x="279" y="563"/>
                  </a:lnTo>
                  <a:lnTo>
                    <a:pt x="278" y="562"/>
                  </a:lnTo>
                  <a:lnTo>
                    <a:pt x="277" y="561"/>
                  </a:lnTo>
                  <a:lnTo>
                    <a:pt x="276" y="560"/>
                  </a:lnTo>
                  <a:lnTo>
                    <a:pt x="272" y="556"/>
                  </a:lnTo>
                  <a:lnTo>
                    <a:pt x="270" y="555"/>
                  </a:lnTo>
                  <a:lnTo>
                    <a:pt x="269" y="553"/>
                  </a:lnTo>
                  <a:lnTo>
                    <a:pt x="267" y="551"/>
                  </a:lnTo>
                  <a:lnTo>
                    <a:pt x="266" y="549"/>
                  </a:lnTo>
                  <a:lnTo>
                    <a:pt x="265" y="548"/>
                  </a:lnTo>
                  <a:lnTo>
                    <a:pt x="261" y="545"/>
                  </a:lnTo>
                  <a:lnTo>
                    <a:pt x="260" y="544"/>
                  </a:lnTo>
                  <a:lnTo>
                    <a:pt x="260" y="543"/>
                  </a:lnTo>
                  <a:lnTo>
                    <a:pt x="259" y="542"/>
                  </a:lnTo>
                  <a:lnTo>
                    <a:pt x="258" y="541"/>
                  </a:lnTo>
                  <a:lnTo>
                    <a:pt x="258" y="539"/>
                  </a:lnTo>
                  <a:lnTo>
                    <a:pt x="257" y="538"/>
                  </a:lnTo>
                  <a:lnTo>
                    <a:pt x="257" y="536"/>
                  </a:lnTo>
                  <a:lnTo>
                    <a:pt x="256" y="530"/>
                  </a:lnTo>
                  <a:lnTo>
                    <a:pt x="255" y="528"/>
                  </a:lnTo>
                  <a:lnTo>
                    <a:pt x="255" y="527"/>
                  </a:lnTo>
                  <a:lnTo>
                    <a:pt x="255" y="525"/>
                  </a:lnTo>
                  <a:lnTo>
                    <a:pt x="254" y="524"/>
                  </a:lnTo>
                  <a:lnTo>
                    <a:pt x="254" y="523"/>
                  </a:lnTo>
                  <a:lnTo>
                    <a:pt x="253" y="522"/>
                  </a:lnTo>
                  <a:lnTo>
                    <a:pt x="252" y="521"/>
                  </a:lnTo>
                  <a:lnTo>
                    <a:pt x="249" y="517"/>
                  </a:lnTo>
                  <a:lnTo>
                    <a:pt x="245" y="514"/>
                  </a:lnTo>
                  <a:lnTo>
                    <a:pt x="241" y="509"/>
                  </a:lnTo>
                  <a:lnTo>
                    <a:pt x="238" y="506"/>
                  </a:lnTo>
                  <a:lnTo>
                    <a:pt x="236" y="504"/>
                  </a:lnTo>
                  <a:lnTo>
                    <a:pt x="234" y="503"/>
                  </a:lnTo>
                  <a:lnTo>
                    <a:pt x="233" y="501"/>
                  </a:lnTo>
                  <a:lnTo>
                    <a:pt x="231" y="500"/>
                  </a:lnTo>
                  <a:lnTo>
                    <a:pt x="230" y="499"/>
                  </a:lnTo>
                  <a:lnTo>
                    <a:pt x="228" y="498"/>
                  </a:lnTo>
                  <a:lnTo>
                    <a:pt x="226" y="497"/>
                  </a:lnTo>
                  <a:lnTo>
                    <a:pt x="224" y="496"/>
                  </a:lnTo>
                  <a:lnTo>
                    <a:pt x="222" y="495"/>
                  </a:lnTo>
                  <a:lnTo>
                    <a:pt x="221" y="495"/>
                  </a:lnTo>
                  <a:lnTo>
                    <a:pt x="217" y="493"/>
                  </a:lnTo>
                  <a:lnTo>
                    <a:pt x="214" y="493"/>
                  </a:lnTo>
                  <a:lnTo>
                    <a:pt x="206" y="491"/>
                  </a:lnTo>
                  <a:lnTo>
                    <a:pt x="204" y="491"/>
                  </a:lnTo>
                  <a:lnTo>
                    <a:pt x="201" y="490"/>
                  </a:lnTo>
                  <a:lnTo>
                    <a:pt x="200" y="491"/>
                  </a:lnTo>
                  <a:lnTo>
                    <a:pt x="199" y="491"/>
                  </a:lnTo>
                  <a:lnTo>
                    <a:pt x="199" y="491"/>
                  </a:lnTo>
                  <a:lnTo>
                    <a:pt x="198" y="491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3"/>
                  </a:lnTo>
                  <a:lnTo>
                    <a:pt x="195" y="495"/>
                  </a:lnTo>
                  <a:lnTo>
                    <a:pt x="194" y="496"/>
                  </a:lnTo>
                  <a:lnTo>
                    <a:pt x="194" y="496"/>
                  </a:lnTo>
                  <a:lnTo>
                    <a:pt x="193" y="497"/>
                  </a:lnTo>
                  <a:lnTo>
                    <a:pt x="192" y="497"/>
                  </a:lnTo>
                  <a:lnTo>
                    <a:pt x="192" y="497"/>
                  </a:lnTo>
                  <a:lnTo>
                    <a:pt x="191" y="497"/>
                  </a:lnTo>
                  <a:lnTo>
                    <a:pt x="189" y="497"/>
                  </a:lnTo>
                  <a:lnTo>
                    <a:pt x="187" y="497"/>
                  </a:lnTo>
                  <a:lnTo>
                    <a:pt x="184" y="496"/>
                  </a:lnTo>
                  <a:lnTo>
                    <a:pt x="180" y="495"/>
                  </a:lnTo>
                  <a:lnTo>
                    <a:pt x="179" y="495"/>
                  </a:lnTo>
                  <a:lnTo>
                    <a:pt x="177" y="494"/>
                  </a:lnTo>
                  <a:lnTo>
                    <a:pt x="172" y="494"/>
                  </a:lnTo>
                  <a:lnTo>
                    <a:pt x="169" y="494"/>
                  </a:lnTo>
                  <a:lnTo>
                    <a:pt x="167" y="493"/>
                  </a:lnTo>
                  <a:lnTo>
                    <a:pt x="165" y="493"/>
                  </a:lnTo>
                  <a:lnTo>
                    <a:pt x="163" y="492"/>
                  </a:lnTo>
                  <a:lnTo>
                    <a:pt x="161" y="492"/>
                  </a:lnTo>
                  <a:lnTo>
                    <a:pt x="159" y="491"/>
                  </a:lnTo>
                  <a:lnTo>
                    <a:pt x="157" y="490"/>
                  </a:lnTo>
                  <a:lnTo>
                    <a:pt x="156" y="489"/>
                  </a:lnTo>
                  <a:lnTo>
                    <a:pt x="155" y="489"/>
                  </a:lnTo>
                  <a:lnTo>
                    <a:pt x="154" y="488"/>
                  </a:lnTo>
                  <a:lnTo>
                    <a:pt x="153" y="487"/>
                  </a:lnTo>
                  <a:lnTo>
                    <a:pt x="152" y="485"/>
                  </a:lnTo>
                  <a:lnTo>
                    <a:pt x="152" y="485"/>
                  </a:lnTo>
                  <a:lnTo>
                    <a:pt x="149" y="481"/>
                  </a:lnTo>
                  <a:lnTo>
                    <a:pt x="147" y="476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4" y="470"/>
                  </a:lnTo>
                  <a:lnTo>
                    <a:pt x="143" y="465"/>
                  </a:lnTo>
                  <a:lnTo>
                    <a:pt x="142" y="463"/>
                  </a:lnTo>
                  <a:lnTo>
                    <a:pt x="141" y="461"/>
                  </a:lnTo>
                  <a:lnTo>
                    <a:pt x="140" y="460"/>
                  </a:lnTo>
                  <a:lnTo>
                    <a:pt x="139" y="458"/>
                  </a:lnTo>
                  <a:lnTo>
                    <a:pt x="138" y="456"/>
                  </a:lnTo>
                  <a:lnTo>
                    <a:pt x="137" y="455"/>
                  </a:lnTo>
                  <a:lnTo>
                    <a:pt x="136" y="453"/>
                  </a:lnTo>
                  <a:lnTo>
                    <a:pt x="133" y="450"/>
                  </a:lnTo>
                  <a:lnTo>
                    <a:pt x="131" y="448"/>
                  </a:lnTo>
                  <a:lnTo>
                    <a:pt x="124" y="442"/>
                  </a:lnTo>
                  <a:lnTo>
                    <a:pt x="122" y="441"/>
                  </a:lnTo>
                  <a:lnTo>
                    <a:pt x="120" y="440"/>
                  </a:lnTo>
                  <a:lnTo>
                    <a:pt x="118" y="439"/>
                  </a:lnTo>
                  <a:lnTo>
                    <a:pt x="116" y="438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4"/>
                  </a:lnTo>
                  <a:lnTo>
                    <a:pt x="106" y="433"/>
                  </a:lnTo>
                  <a:lnTo>
                    <a:pt x="105" y="431"/>
                  </a:lnTo>
                  <a:lnTo>
                    <a:pt x="104" y="430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101" y="426"/>
                  </a:lnTo>
                  <a:lnTo>
                    <a:pt x="101" y="425"/>
                  </a:lnTo>
                  <a:lnTo>
                    <a:pt x="100" y="422"/>
                  </a:lnTo>
                  <a:lnTo>
                    <a:pt x="99" y="418"/>
                  </a:lnTo>
                  <a:lnTo>
                    <a:pt x="98" y="415"/>
                  </a:lnTo>
                  <a:lnTo>
                    <a:pt x="97" y="411"/>
                  </a:lnTo>
                  <a:lnTo>
                    <a:pt x="95" y="406"/>
                  </a:lnTo>
                  <a:lnTo>
                    <a:pt x="94" y="405"/>
                  </a:lnTo>
                  <a:lnTo>
                    <a:pt x="94" y="403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4" y="399"/>
                  </a:lnTo>
                  <a:lnTo>
                    <a:pt x="95" y="396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87"/>
                  </a:lnTo>
                  <a:lnTo>
                    <a:pt x="95" y="382"/>
                  </a:lnTo>
                  <a:lnTo>
                    <a:pt x="95" y="380"/>
                  </a:lnTo>
                  <a:lnTo>
                    <a:pt x="95" y="378"/>
                  </a:lnTo>
                  <a:lnTo>
                    <a:pt x="95" y="376"/>
                  </a:lnTo>
                  <a:lnTo>
                    <a:pt x="94" y="374"/>
                  </a:lnTo>
                  <a:lnTo>
                    <a:pt x="94" y="373"/>
                  </a:lnTo>
                  <a:lnTo>
                    <a:pt x="93" y="372"/>
                  </a:lnTo>
                  <a:lnTo>
                    <a:pt x="92" y="371"/>
                  </a:lnTo>
                  <a:lnTo>
                    <a:pt x="91" y="370"/>
                  </a:lnTo>
                  <a:lnTo>
                    <a:pt x="90" y="369"/>
                  </a:lnTo>
                  <a:lnTo>
                    <a:pt x="87" y="368"/>
                  </a:lnTo>
                  <a:lnTo>
                    <a:pt x="85" y="367"/>
                  </a:lnTo>
                  <a:lnTo>
                    <a:pt x="82" y="366"/>
                  </a:lnTo>
                  <a:lnTo>
                    <a:pt x="81" y="365"/>
                  </a:lnTo>
                  <a:lnTo>
                    <a:pt x="80" y="365"/>
                  </a:lnTo>
                  <a:lnTo>
                    <a:pt x="78" y="364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6" y="361"/>
                  </a:lnTo>
                  <a:lnTo>
                    <a:pt x="75" y="359"/>
                  </a:lnTo>
                  <a:lnTo>
                    <a:pt x="73" y="356"/>
                  </a:lnTo>
                  <a:lnTo>
                    <a:pt x="72" y="354"/>
                  </a:lnTo>
                  <a:lnTo>
                    <a:pt x="71" y="352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9" y="346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7" y="340"/>
                  </a:lnTo>
                  <a:lnTo>
                    <a:pt x="67" y="332"/>
                  </a:lnTo>
                  <a:lnTo>
                    <a:pt x="66" y="330"/>
                  </a:lnTo>
                  <a:lnTo>
                    <a:pt x="66" y="328"/>
                  </a:lnTo>
                  <a:lnTo>
                    <a:pt x="65" y="326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2" y="315"/>
                  </a:lnTo>
                  <a:lnTo>
                    <a:pt x="61" y="313"/>
                  </a:lnTo>
                  <a:lnTo>
                    <a:pt x="60" y="312"/>
                  </a:lnTo>
                  <a:lnTo>
                    <a:pt x="59" y="310"/>
                  </a:lnTo>
                  <a:lnTo>
                    <a:pt x="58" y="310"/>
                  </a:lnTo>
                  <a:lnTo>
                    <a:pt x="57" y="309"/>
                  </a:lnTo>
                  <a:lnTo>
                    <a:pt x="57" y="308"/>
                  </a:lnTo>
                  <a:lnTo>
                    <a:pt x="53" y="307"/>
                  </a:lnTo>
                  <a:lnTo>
                    <a:pt x="53" y="306"/>
                  </a:lnTo>
                  <a:lnTo>
                    <a:pt x="52" y="306"/>
                  </a:lnTo>
                  <a:lnTo>
                    <a:pt x="51" y="305"/>
                  </a:lnTo>
                  <a:lnTo>
                    <a:pt x="51" y="304"/>
                  </a:lnTo>
                  <a:lnTo>
                    <a:pt x="49" y="302"/>
                  </a:lnTo>
                  <a:lnTo>
                    <a:pt x="48" y="301"/>
                  </a:lnTo>
                  <a:lnTo>
                    <a:pt x="48" y="300"/>
                  </a:lnTo>
                  <a:lnTo>
                    <a:pt x="48" y="298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2"/>
                  </a:lnTo>
                  <a:lnTo>
                    <a:pt x="47" y="291"/>
                  </a:lnTo>
                  <a:lnTo>
                    <a:pt x="47" y="290"/>
                  </a:lnTo>
                  <a:lnTo>
                    <a:pt x="47" y="288"/>
                  </a:lnTo>
                  <a:lnTo>
                    <a:pt x="48" y="285"/>
                  </a:lnTo>
                  <a:lnTo>
                    <a:pt x="48" y="282"/>
                  </a:lnTo>
                  <a:lnTo>
                    <a:pt x="49" y="278"/>
                  </a:lnTo>
                  <a:lnTo>
                    <a:pt x="49" y="277"/>
                  </a:lnTo>
                  <a:lnTo>
                    <a:pt x="49" y="276"/>
                  </a:lnTo>
                  <a:lnTo>
                    <a:pt x="49" y="274"/>
                  </a:lnTo>
                  <a:lnTo>
                    <a:pt x="49" y="272"/>
                  </a:lnTo>
                  <a:lnTo>
                    <a:pt x="48" y="271"/>
                  </a:lnTo>
                  <a:lnTo>
                    <a:pt x="47" y="269"/>
                  </a:lnTo>
                  <a:lnTo>
                    <a:pt x="47" y="268"/>
                  </a:lnTo>
                  <a:lnTo>
                    <a:pt x="46" y="267"/>
                  </a:lnTo>
                  <a:lnTo>
                    <a:pt x="45" y="266"/>
                  </a:lnTo>
                  <a:lnTo>
                    <a:pt x="44" y="265"/>
                  </a:lnTo>
                  <a:lnTo>
                    <a:pt x="43" y="265"/>
                  </a:lnTo>
                  <a:lnTo>
                    <a:pt x="42" y="264"/>
                  </a:lnTo>
                  <a:lnTo>
                    <a:pt x="37" y="262"/>
                  </a:lnTo>
                  <a:lnTo>
                    <a:pt x="35" y="261"/>
                  </a:lnTo>
                  <a:lnTo>
                    <a:pt x="34" y="261"/>
                  </a:lnTo>
                  <a:lnTo>
                    <a:pt x="30" y="258"/>
                  </a:lnTo>
                  <a:lnTo>
                    <a:pt x="23" y="254"/>
                  </a:lnTo>
                  <a:lnTo>
                    <a:pt x="20" y="252"/>
                  </a:lnTo>
                  <a:lnTo>
                    <a:pt x="19" y="252"/>
                  </a:lnTo>
                  <a:lnTo>
                    <a:pt x="17" y="251"/>
                  </a:lnTo>
                  <a:lnTo>
                    <a:pt x="16" y="250"/>
                  </a:lnTo>
                  <a:lnTo>
                    <a:pt x="15" y="249"/>
                  </a:lnTo>
                  <a:lnTo>
                    <a:pt x="14" y="248"/>
                  </a:lnTo>
                  <a:lnTo>
                    <a:pt x="13" y="247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5" name="Freeform 268">
              <a:extLst>
                <a:ext uri="{FF2B5EF4-FFF2-40B4-BE49-F238E27FC236}">
                  <a16:creationId xmlns:a16="http://schemas.microsoft.com/office/drawing/2014/main" id="{C5B9A62C-DA8A-4D3F-9726-4CE424603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897" y="3525137"/>
              <a:ext cx="941388" cy="1206500"/>
            </a:xfrm>
            <a:custGeom>
              <a:avLst/>
              <a:gdLst>
                <a:gd name="T0" fmla="*/ 389 w 593"/>
                <a:gd name="T1" fmla="*/ 6 h 760"/>
                <a:gd name="T2" fmla="*/ 403 w 593"/>
                <a:gd name="T3" fmla="*/ 16 h 760"/>
                <a:gd name="T4" fmla="*/ 421 w 593"/>
                <a:gd name="T5" fmla="*/ 15 h 760"/>
                <a:gd name="T6" fmla="*/ 416 w 593"/>
                <a:gd name="T7" fmla="*/ 40 h 760"/>
                <a:gd name="T8" fmla="*/ 428 w 593"/>
                <a:gd name="T9" fmla="*/ 47 h 760"/>
                <a:gd name="T10" fmla="*/ 461 w 593"/>
                <a:gd name="T11" fmla="*/ 45 h 760"/>
                <a:gd name="T12" fmla="*/ 461 w 593"/>
                <a:gd name="T13" fmla="*/ 53 h 760"/>
                <a:gd name="T14" fmla="*/ 487 w 593"/>
                <a:gd name="T15" fmla="*/ 72 h 760"/>
                <a:gd name="T16" fmla="*/ 518 w 593"/>
                <a:gd name="T17" fmla="*/ 72 h 760"/>
                <a:gd name="T18" fmla="*/ 550 w 593"/>
                <a:gd name="T19" fmla="*/ 94 h 760"/>
                <a:gd name="T20" fmla="*/ 561 w 593"/>
                <a:gd name="T21" fmla="*/ 108 h 760"/>
                <a:gd name="T22" fmla="*/ 591 w 593"/>
                <a:gd name="T23" fmla="*/ 132 h 760"/>
                <a:gd name="T24" fmla="*/ 585 w 593"/>
                <a:gd name="T25" fmla="*/ 165 h 760"/>
                <a:gd name="T26" fmla="*/ 578 w 593"/>
                <a:gd name="T27" fmla="*/ 205 h 760"/>
                <a:gd name="T28" fmla="*/ 580 w 593"/>
                <a:gd name="T29" fmla="*/ 228 h 760"/>
                <a:gd name="T30" fmla="*/ 567 w 593"/>
                <a:gd name="T31" fmla="*/ 250 h 760"/>
                <a:gd name="T32" fmla="*/ 549 w 593"/>
                <a:gd name="T33" fmla="*/ 249 h 760"/>
                <a:gd name="T34" fmla="*/ 526 w 593"/>
                <a:gd name="T35" fmla="*/ 271 h 760"/>
                <a:gd name="T36" fmla="*/ 540 w 593"/>
                <a:gd name="T37" fmla="*/ 279 h 760"/>
                <a:gd name="T38" fmla="*/ 534 w 593"/>
                <a:gd name="T39" fmla="*/ 289 h 760"/>
                <a:gd name="T40" fmla="*/ 538 w 593"/>
                <a:gd name="T41" fmla="*/ 303 h 760"/>
                <a:gd name="T42" fmla="*/ 538 w 593"/>
                <a:gd name="T43" fmla="*/ 311 h 760"/>
                <a:gd name="T44" fmla="*/ 550 w 593"/>
                <a:gd name="T45" fmla="*/ 318 h 760"/>
                <a:gd name="T46" fmla="*/ 553 w 593"/>
                <a:gd name="T47" fmla="*/ 347 h 760"/>
                <a:gd name="T48" fmla="*/ 561 w 593"/>
                <a:gd name="T49" fmla="*/ 373 h 760"/>
                <a:gd name="T50" fmla="*/ 559 w 593"/>
                <a:gd name="T51" fmla="*/ 395 h 760"/>
                <a:gd name="T52" fmla="*/ 562 w 593"/>
                <a:gd name="T53" fmla="*/ 423 h 760"/>
                <a:gd name="T54" fmla="*/ 561 w 593"/>
                <a:gd name="T55" fmla="*/ 454 h 760"/>
                <a:gd name="T56" fmla="*/ 570 w 593"/>
                <a:gd name="T57" fmla="*/ 488 h 760"/>
                <a:gd name="T58" fmla="*/ 549 w 593"/>
                <a:gd name="T59" fmla="*/ 520 h 760"/>
                <a:gd name="T60" fmla="*/ 543 w 593"/>
                <a:gd name="T61" fmla="*/ 540 h 760"/>
                <a:gd name="T62" fmla="*/ 535 w 593"/>
                <a:gd name="T63" fmla="*/ 551 h 760"/>
                <a:gd name="T64" fmla="*/ 540 w 593"/>
                <a:gd name="T65" fmla="*/ 565 h 760"/>
                <a:gd name="T66" fmla="*/ 530 w 593"/>
                <a:gd name="T67" fmla="*/ 582 h 760"/>
                <a:gd name="T68" fmla="*/ 531 w 593"/>
                <a:gd name="T69" fmla="*/ 604 h 760"/>
                <a:gd name="T70" fmla="*/ 506 w 593"/>
                <a:gd name="T71" fmla="*/ 630 h 760"/>
                <a:gd name="T72" fmla="*/ 486 w 593"/>
                <a:gd name="T73" fmla="*/ 633 h 760"/>
                <a:gd name="T74" fmla="*/ 487 w 593"/>
                <a:gd name="T75" fmla="*/ 678 h 760"/>
                <a:gd name="T76" fmla="*/ 474 w 593"/>
                <a:gd name="T77" fmla="*/ 696 h 760"/>
                <a:gd name="T78" fmla="*/ 460 w 593"/>
                <a:gd name="T79" fmla="*/ 728 h 760"/>
                <a:gd name="T80" fmla="*/ 456 w 593"/>
                <a:gd name="T81" fmla="*/ 745 h 760"/>
                <a:gd name="T82" fmla="*/ 440 w 593"/>
                <a:gd name="T83" fmla="*/ 760 h 760"/>
                <a:gd name="T84" fmla="*/ 404 w 593"/>
                <a:gd name="T85" fmla="*/ 732 h 760"/>
                <a:gd name="T86" fmla="*/ 394 w 593"/>
                <a:gd name="T87" fmla="*/ 687 h 760"/>
                <a:gd name="T88" fmla="*/ 352 w 593"/>
                <a:gd name="T89" fmla="*/ 647 h 760"/>
                <a:gd name="T90" fmla="*/ 314 w 593"/>
                <a:gd name="T91" fmla="*/ 637 h 760"/>
                <a:gd name="T92" fmla="*/ 299 w 593"/>
                <a:gd name="T93" fmla="*/ 606 h 760"/>
                <a:gd name="T94" fmla="*/ 266 w 593"/>
                <a:gd name="T95" fmla="*/ 562 h 760"/>
                <a:gd name="T96" fmla="*/ 244 w 593"/>
                <a:gd name="T97" fmla="*/ 530 h 760"/>
                <a:gd name="T98" fmla="*/ 216 w 593"/>
                <a:gd name="T99" fmla="*/ 498 h 760"/>
                <a:gd name="T100" fmla="*/ 183 w 593"/>
                <a:gd name="T101" fmla="*/ 495 h 760"/>
                <a:gd name="T102" fmla="*/ 151 w 593"/>
                <a:gd name="T103" fmla="*/ 492 h 760"/>
                <a:gd name="T104" fmla="*/ 129 w 593"/>
                <a:gd name="T105" fmla="*/ 461 h 760"/>
                <a:gd name="T106" fmla="*/ 93 w 593"/>
                <a:gd name="T107" fmla="*/ 431 h 760"/>
                <a:gd name="T108" fmla="*/ 82 w 593"/>
                <a:gd name="T109" fmla="*/ 399 h 760"/>
                <a:gd name="T110" fmla="*/ 70 w 593"/>
                <a:gd name="T111" fmla="*/ 366 h 760"/>
                <a:gd name="T112" fmla="*/ 55 w 593"/>
                <a:gd name="T113" fmla="*/ 332 h 760"/>
                <a:gd name="T114" fmla="*/ 39 w 593"/>
                <a:gd name="T115" fmla="*/ 304 h 760"/>
                <a:gd name="T116" fmla="*/ 37 w 593"/>
                <a:gd name="T117" fmla="*/ 272 h 760"/>
                <a:gd name="T118" fmla="*/ 4 w 593"/>
                <a:gd name="T119" fmla="*/ 25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3" h="760">
                  <a:moveTo>
                    <a:pt x="383" y="0"/>
                  </a:moveTo>
                  <a:lnTo>
                    <a:pt x="383" y="1"/>
                  </a:lnTo>
                  <a:lnTo>
                    <a:pt x="383" y="1"/>
                  </a:lnTo>
                  <a:lnTo>
                    <a:pt x="383" y="1"/>
                  </a:lnTo>
                  <a:lnTo>
                    <a:pt x="383" y="3"/>
                  </a:lnTo>
                  <a:lnTo>
                    <a:pt x="383" y="4"/>
                  </a:lnTo>
                  <a:lnTo>
                    <a:pt x="383" y="5"/>
                  </a:lnTo>
                  <a:lnTo>
                    <a:pt x="384" y="7"/>
                  </a:lnTo>
                  <a:lnTo>
                    <a:pt x="384" y="7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8" y="7"/>
                  </a:lnTo>
                  <a:lnTo>
                    <a:pt x="389" y="6"/>
                  </a:lnTo>
                  <a:lnTo>
                    <a:pt x="391" y="4"/>
                  </a:lnTo>
                  <a:lnTo>
                    <a:pt x="392" y="3"/>
                  </a:lnTo>
                  <a:lnTo>
                    <a:pt x="392" y="3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6" y="4"/>
                  </a:lnTo>
                  <a:lnTo>
                    <a:pt x="398" y="6"/>
                  </a:lnTo>
                  <a:lnTo>
                    <a:pt x="400" y="8"/>
                  </a:lnTo>
                  <a:lnTo>
                    <a:pt x="401" y="10"/>
                  </a:lnTo>
                  <a:lnTo>
                    <a:pt x="401" y="11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6"/>
                  </a:lnTo>
                  <a:lnTo>
                    <a:pt x="404" y="16"/>
                  </a:lnTo>
                  <a:lnTo>
                    <a:pt x="405" y="16"/>
                  </a:lnTo>
                  <a:lnTo>
                    <a:pt x="405" y="16"/>
                  </a:lnTo>
                  <a:lnTo>
                    <a:pt x="406" y="16"/>
                  </a:lnTo>
                  <a:lnTo>
                    <a:pt x="407" y="16"/>
                  </a:lnTo>
                  <a:lnTo>
                    <a:pt x="410" y="15"/>
                  </a:lnTo>
                  <a:lnTo>
                    <a:pt x="411" y="15"/>
                  </a:lnTo>
                  <a:lnTo>
                    <a:pt x="412" y="15"/>
                  </a:lnTo>
                  <a:lnTo>
                    <a:pt x="414" y="14"/>
                  </a:lnTo>
                  <a:lnTo>
                    <a:pt x="415" y="13"/>
                  </a:lnTo>
                  <a:lnTo>
                    <a:pt x="416" y="12"/>
                  </a:lnTo>
                  <a:lnTo>
                    <a:pt x="417" y="11"/>
                  </a:lnTo>
                  <a:lnTo>
                    <a:pt x="418" y="10"/>
                  </a:lnTo>
                  <a:lnTo>
                    <a:pt x="418" y="11"/>
                  </a:lnTo>
                  <a:lnTo>
                    <a:pt x="418" y="12"/>
                  </a:lnTo>
                  <a:lnTo>
                    <a:pt x="420" y="14"/>
                  </a:lnTo>
                  <a:lnTo>
                    <a:pt x="421" y="15"/>
                  </a:lnTo>
                  <a:lnTo>
                    <a:pt x="422" y="17"/>
                  </a:lnTo>
                  <a:lnTo>
                    <a:pt x="423" y="19"/>
                  </a:lnTo>
                  <a:lnTo>
                    <a:pt x="423" y="20"/>
                  </a:lnTo>
                  <a:lnTo>
                    <a:pt x="424" y="21"/>
                  </a:lnTo>
                  <a:lnTo>
                    <a:pt x="424" y="22"/>
                  </a:lnTo>
                  <a:lnTo>
                    <a:pt x="424" y="24"/>
                  </a:lnTo>
                  <a:lnTo>
                    <a:pt x="424" y="25"/>
                  </a:lnTo>
                  <a:lnTo>
                    <a:pt x="424" y="25"/>
                  </a:lnTo>
                  <a:lnTo>
                    <a:pt x="424" y="26"/>
                  </a:lnTo>
                  <a:lnTo>
                    <a:pt x="423" y="27"/>
                  </a:lnTo>
                  <a:lnTo>
                    <a:pt x="423" y="28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8" y="34"/>
                  </a:lnTo>
                  <a:lnTo>
                    <a:pt x="417" y="38"/>
                  </a:lnTo>
                  <a:lnTo>
                    <a:pt x="416" y="39"/>
                  </a:lnTo>
                  <a:lnTo>
                    <a:pt x="416" y="40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5" y="43"/>
                  </a:lnTo>
                  <a:lnTo>
                    <a:pt x="415" y="43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8" y="46"/>
                  </a:lnTo>
                  <a:lnTo>
                    <a:pt x="419" y="46"/>
                  </a:lnTo>
                  <a:lnTo>
                    <a:pt x="423" y="47"/>
                  </a:lnTo>
                  <a:lnTo>
                    <a:pt x="424" y="47"/>
                  </a:lnTo>
                  <a:lnTo>
                    <a:pt x="425" y="48"/>
                  </a:lnTo>
                  <a:lnTo>
                    <a:pt x="426" y="47"/>
                  </a:lnTo>
                  <a:lnTo>
                    <a:pt x="427" y="47"/>
                  </a:lnTo>
                  <a:lnTo>
                    <a:pt x="428" y="47"/>
                  </a:lnTo>
                  <a:lnTo>
                    <a:pt x="430" y="46"/>
                  </a:lnTo>
                  <a:lnTo>
                    <a:pt x="433" y="45"/>
                  </a:lnTo>
                  <a:lnTo>
                    <a:pt x="435" y="44"/>
                  </a:lnTo>
                  <a:lnTo>
                    <a:pt x="436" y="44"/>
                  </a:lnTo>
                  <a:lnTo>
                    <a:pt x="437" y="44"/>
                  </a:lnTo>
                  <a:lnTo>
                    <a:pt x="440" y="44"/>
                  </a:lnTo>
                  <a:lnTo>
                    <a:pt x="442" y="44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9" y="45"/>
                  </a:lnTo>
                  <a:lnTo>
                    <a:pt x="451" y="45"/>
                  </a:lnTo>
                  <a:lnTo>
                    <a:pt x="452" y="45"/>
                  </a:lnTo>
                  <a:lnTo>
                    <a:pt x="453" y="45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0" y="44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3" y="45"/>
                  </a:lnTo>
                  <a:lnTo>
                    <a:pt x="465" y="46"/>
                  </a:lnTo>
                  <a:lnTo>
                    <a:pt x="466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49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1"/>
                  </a:lnTo>
                  <a:lnTo>
                    <a:pt x="462" y="52"/>
                  </a:lnTo>
                  <a:lnTo>
                    <a:pt x="461" y="52"/>
                  </a:lnTo>
                  <a:lnTo>
                    <a:pt x="461" y="53"/>
                  </a:lnTo>
                  <a:lnTo>
                    <a:pt x="461" y="53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1" y="54"/>
                  </a:lnTo>
                  <a:lnTo>
                    <a:pt x="462" y="55"/>
                  </a:lnTo>
                  <a:lnTo>
                    <a:pt x="462" y="55"/>
                  </a:lnTo>
                  <a:lnTo>
                    <a:pt x="462" y="56"/>
                  </a:lnTo>
                  <a:lnTo>
                    <a:pt x="464" y="57"/>
                  </a:lnTo>
                  <a:lnTo>
                    <a:pt x="465" y="58"/>
                  </a:lnTo>
                  <a:lnTo>
                    <a:pt x="466" y="59"/>
                  </a:lnTo>
                  <a:lnTo>
                    <a:pt x="467" y="60"/>
                  </a:lnTo>
                  <a:lnTo>
                    <a:pt x="472" y="62"/>
                  </a:lnTo>
                  <a:lnTo>
                    <a:pt x="475" y="64"/>
                  </a:lnTo>
                  <a:lnTo>
                    <a:pt x="477" y="65"/>
                  </a:lnTo>
                  <a:lnTo>
                    <a:pt x="482" y="69"/>
                  </a:lnTo>
                  <a:lnTo>
                    <a:pt x="484" y="70"/>
                  </a:lnTo>
                  <a:lnTo>
                    <a:pt x="485" y="71"/>
                  </a:lnTo>
                  <a:lnTo>
                    <a:pt x="487" y="72"/>
                  </a:lnTo>
                  <a:lnTo>
                    <a:pt x="488" y="72"/>
                  </a:lnTo>
                  <a:lnTo>
                    <a:pt x="490" y="73"/>
                  </a:lnTo>
                  <a:lnTo>
                    <a:pt x="491" y="73"/>
                  </a:lnTo>
                  <a:lnTo>
                    <a:pt x="493" y="74"/>
                  </a:lnTo>
                  <a:lnTo>
                    <a:pt x="495" y="74"/>
                  </a:lnTo>
                  <a:lnTo>
                    <a:pt x="497" y="74"/>
                  </a:lnTo>
                  <a:lnTo>
                    <a:pt x="499" y="74"/>
                  </a:lnTo>
                  <a:lnTo>
                    <a:pt x="501" y="74"/>
                  </a:lnTo>
                  <a:lnTo>
                    <a:pt x="502" y="74"/>
                  </a:lnTo>
                  <a:lnTo>
                    <a:pt x="504" y="74"/>
                  </a:lnTo>
                  <a:lnTo>
                    <a:pt x="506" y="73"/>
                  </a:lnTo>
                  <a:lnTo>
                    <a:pt x="507" y="73"/>
                  </a:lnTo>
                  <a:lnTo>
                    <a:pt x="512" y="72"/>
                  </a:lnTo>
                  <a:lnTo>
                    <a:pt x="514" y="72"/>
                  </a:lnTo>
                  <a:lnTo>
                    <a:pt x="515" y="71"/>
                  </a:lnTo>
                  <a:lnTo>
                    <a:pt x="517" y="71"/>
                  </a:lnTo>
                  <a:lnTo>
                    <a:pt x="518" y="72"/>
                  </a:lnTo>
                  <a:lnTo>
                    <a:pt x="520" y="72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4" y="74"/>
                  </a:lnTo>
                  <a:lnTo>
                    <a:pt x="525" y="75"/>
                  </a:lnTo>
                  <a:lnTo>
                    <a:pt x="526" y="77"/>
                  </a:lnTo>
                  <a:lnTo>
                    <a:pt x="530" y="81"/>
                  </a:lnTo>
                  <a:lnTo>
                    <a:pt x="532" y="83"/>
                  </a:lnTo>
                  <a:lnTo>
                    <a:pt x="533" y="84"/>
                  </a:lnTo>
                  <a:lnTo>
                    <a:pt x="536" y="87"/>
                  </a:lnTo>
                  <a:lnTo>
                    <a:pt x="540" y="91"/>
                  </a:lnTo>
                  <a:lnTo>
                    <a:pt x="541" y="92"/>
                  </a:lnTo>
                  <a:lnTo>
                    <a:pt x="542" y="92"/>
                  </a:lnTo>
                  <a:lnTo>
                    <a:pt x="544" y="93"/>
                  </a:lnTo>
                  <a:lnTo>
                    <a:pt x="545" y="93"/>
                  </a:lnTo>
                  <a:lnTo>
                    <a:pt x="550" y="94"/>
                  </a:lnTo>
                  <a:lnTo>
                    <a:pt x="551" y="94"/>
                  </a:lnTo>
                  <a:lnTo>
                    <a:pt x="552" y="95"/>
                  </a:lnTo>
                  <a:lnTo>
                    <a:pt x="554" y="95"/>
                  </a:lnTo>
                  <a:lnTo>
                    <a:pt x="555" y="96"/>
                  </a:lnTo>
                  <a:lnTo>
                    <a:pt x="556" y="97"/>
                  </a:lnTo>
                  <a:lnTo>
                    <a:pt x="557" y="97"/>
                  </a:lnTo>
                  <a:lnTo>
                    <a:pt x="558" y="98"/>
                  </a:lnTo>
                  <a:lnTo>
                    <a:pt x="558" y="99"/>
                  </a:lnTo>
                  <a:lnTo>
                    <a:pt x="559" y="99"/>
                  </a:lnTo>
                  <a:lnTo>
                    <a:pt x="559" y="100"/>
                  </a:lnTo>
                  <a:lnTo>
                    <a:pt x="559" y="101"/>
                  </a:lnTo>
                  <a:lnTo>
                    <a:pt x="559" y="102"/>
                  </a:lnTo>
                  <a:lnTo>
                    <a:pt x="560" y="106"/>
                  </a:lnTo>
                  <a:lnTo>
                    <a:pt x="560" y="107"/>
                  </a:lnTo>
                  <a:lnTo>
                    <a:pt x="561" y="107"/>
                  </a:lnTo>
                  <a:lnTo>
                    <a:pt x="561" y="108"/>
                  </a:lnTo>
                  <a:lnTo>
                    <a:pt x="561" y="108"/>
                  </a:lnTo>
                  <a:lnTo>
                    <a:pt x="562" y="108"/>
                  </a:lnTo>
                  <a:lnTo>
                    <a:pt x="562" y="109"/>
                  </a:lnTo>
                  <a:lnTo>
                    <a:pt x="563" y="109"/>
                  </a:lnTo>
                  <a:lnTo>
                    <a:pt x="567" y="110"/>
                  </a:lnTo>
                  <a:lnTo>
                    <a:pt x="571" y="111"/>
                  </a:lnTo>
                  <a:lnTo>
                    <a:pt x="574" y="112"/>
                  </a:lnTo>
                  <a:lnTo>
                    <a:pt x="576" y="113"/>
                  </a:lnTo>
                  <a:lnTo>
                    <a:pt x="579" y="114"/>
                  </a:lnTo>
                  <a:lnTo>
                    <a:pt x="588" y="119"/>
                  </a:lnTo>
                  <a:lnTo>
                    <a:pt x="589" y="120"/>
                  </a:lnTo>
                  <a:lnTo>
                    <a:pt x="590" y="120"/>
                  </a:lnTo>
                  <a:lnTo>
                    <a:pt x="590" y="121"/>
                  </a:lnTo>
                  <a:lnTo>
                    <a:pt x="591" y="121"/>
                  </a:lnTo>
                  <a:lnTo>
                    <a:pt x="591" y="122"/>
                  </a:lnTo>
                  <a:lnTo>
                    <a:pt x="591" y="123"/>
                  </a:lnTo>
                  <a:lnTo>
                    <a:pt x="591" y="130"/>
                  </a:lnTo>
                  <a:lnTo>
                    <a:pt x="591" y="132"/>
                  </a:lnTo>
                  <a:lnTo>
                    <a:pt x="592" y="137"/>
                  </a:lnTo>
                  <a:lnTo>
                    <a:pt x="592" y="143"/>
                  </a:lnTo>
                  <a:lnTo>
                    <a:pt x="593" y="145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2" y="155"/>
                  </a:lnTo>
                  <a:lnTo>
                    <a:pt x="592" y="156"/>
                  </a:lnTo>
                  <a:lnTo>
                    <a:pt x="592" y="157"/>
                  </a:lnTo>
                  <a:lnTo>
                    <a:pt x="591" y="158"/>
                  </a:lnTo>
                  <a:lnTo>
                    <a:pt x="588" y="160"/>
                  </a:lnTo>
                  <a:lnTo>
                    <a:pt x="588" y="160"/>
                  </a:lnTo>
                  <a:lnTo>
                    <a:pt x="587" y="161"/>
                  </a:lnTo>
                  <a:lnTo>
                    <a:pt x="586" y="162"/>
                  </a:lnTo>
                  <a:lnTo>
                    <a:pt x="586" y="163"/>
                  </a:lnTo>
                  <a:lnTo>
                    <a:pt x="585" y="165"/>
                  </a:lnTo>
                  <a:lnTo>
                    <a:pt x="584" y="168"/>
                  </a:lnTo>
                  <a:lnTo>
                    <a:pt x="583" y="172"/>
                  </a:lnTo>
                  <a:lnTo>
                    <a:pt x="582" y="174"/>
                  </a:lnTo>
                  <a:lnTo>
                    <a:pt x="582" y="176"/>
                  </a:lnTo>
                  <a:lnTo>
                    <a:pt x="581" y="182"/>
                  </a:lnTo>
                  <a:lnTo>
                    <a:pt x="581" y="183"/>
                  </a:lnTo>
                  <a:lnTo>
                    <a:pt x="581" y="186"/>
                  </a:lnTo>
                  <a:lnTo>
                    <a:pt x="582" y="189"/>
                  </a:lnTo>
                  <a:lnTo>
                    <a:pt x="582" y="191"/>
                  </a:lnTo>
                  <a:lnTo>
                    <a:pt x="582" y="192"/>
                  </a:lnTo>
                  <a:lnTo>
                    <a:pt x="581" y="194"/>
                  </a:lnTo>
                  <a:lnTo>
                    <a:pt x="581" y="195"/>
                  </a:lnTo>
                  <a:lnTo>
                    <a:pt x="581" y="197"/>
                  </a:lnTo>
                  <a:lnTo>
                    <a:pt x="580" y="199"/>
                  </a:lnTo>
                  <a:lnTo>
                    <a:pt x="579" y="203"/>
                  </a:lnTo>
                  <a:lnTo>
                    <a:pt x="578" y="204"/>
                  </a:lnTo>
                  <a:lnTo>
                    <a:pt x="578" y="205"/>
                  </a:lnTo>
                  <a:lnTo>
                    <a:pt x="578" y="206"/>
                  </a:lnTo>
                  <a:lnTo>
                    <a:pt x="578" y="207"/>
                  </a:lnTo>
                  <a:lnTo>
                    <a:pt x="578" y="209"/>
                  </a:lnTo>
                  <a:lnTo>
                    <a:pt x="578" y="213"/>
                  </a:lnTo>
                  <a:lnTo>
                    <a:pt x="578" y="215"/>
                  </a:lnTo>
                  <a:lnTo>
                    <a:pt x="578" y="216"/>
                  </a:lnTo>
                  <a:lnTo>
                    <a:pt x="577" y="218"/>
                  </a:lnTo>
                  <a:lnTo>
                    <a:pt x="577" y="219"/>
                  </a:lnTo>
                  <a:lnTo>
                    <a:pt x="577" y="221"/>
                  </a:lnTo>
                  <a:lnTo>
                    <a:pt x="576" y="223"/>
                  </a:lnTo>
                  <a:lnTo>
                    <a:pt x="576" y="224"/>
                  </a:lnTo>
                  <a:lnTo>
                    <a:pt x="576" y="225"/>
                  </a:lnTo>
                  <a:lnTo>
                    <a:pt x="576" y="226"/>
                  </a:lnTo>
                  <a:lnTo>
                    <a:pt x="577" y="226"/>
                  </a:lnTo>
                  <a:lnTo>
                    <a:pt x="577" y="227"/>
                  </a:lnTo>
                  <a:lnTo>
                    <a:pt x="579" y="228"/>
                  </a:lnTo>
                  <a:lnTo>
                    <a:pt x="580" y="228"/>
                  </a:lnTo>
                  <a:lnTo>
                    <a:pt x="581" y="229"/>
                  </a:lnTo>
                  <a:lnTo>
                    <a:pt x="582" y="230"/>
                  </a:lnTo>
                  <a:lnTo>
                    <a:pt x="582" y="231"/>
                  </a:lnTo>
                  <a:lnTo>
                    <a:pt x="582" y="232"/>
                  </a:lnTo>
                  <a:lnTo>
                    <a:pt x="582" y="233"/>
                  </a:lnTo>
                  <a:lnTo>
                    <a:pt x="582" y="233"/>
                  </a:lnTo>
                  <a:lnTo>
                    <a:pt x="582" y="234"/>
                  </a:lnTo>
                  <a:lnTo>
                    <a:pt x="581" y="235"/>
                  </a:lnTo>
                  <a:lnTo>
                    <a:pt x="581" y="236"/>
                  </a:lnTo>
                  <a:lnTo>
                    <a:pt x="580" y="236"/>
                  </a:lnTo>
                  <a:lnTo>
                    <a:pt x="578" y="238"/>
                  </a:lnTo>
                  <a:lnTo>
                    <a:pt x="574" y="241"/>
                  </a:lnTo>
                  <a:lnTo>
                    <a:pt x="573" y="243"/>
                  </a:lnTo>
                  <a:lnTo>
                    <a:pt x="571" y="244"/>
                  </a:lnTo>
                  <a:lnTo>
                    <a:pt x="570" y="245"/>
                  </a:lnTo>
                  <a:lnTo>
                    <a:pt x="568" y="249"/>
                  </a:lnTo>
                  <a:lnTo>
                    <a:pt x="567" y="250"/>
                  </a:lnTo>
                  <a:lnTo>
                    <a:pt x="566" y="251"/>
                  </a:lnTo>
                  <a:lnTo>
                    <a:pt x="565" y="251"/>
                  </a:lnTo>
                  <a:lnTo>
                    <a:pt x="565" y="252"/>
                  </a:lnTo>
                  <a:lnTo>
                    <a:pt x="564" y="252"/>
                  </a:lnTo>
                  <a:lnTo>
                    <a:pt x="563" y="252"/>
                  </a:lnTo>
                  <a:lnTo>
                    <a:pt x="562" y="252"/>
                  </a:lnTo>
                  <a:lnTo>
                    <a:pt x="562" y="252"/>
                  </a:lnTo>
                  <a:lnTo>
                    <a:pt x="561" y="252"/>
                  </a:lnTo>
                  <a:lnTo>
                    <a:pt x="560" y="252"/>
                  </a:lnTo>
                  <a:lnTo>
                    <a:pt x="559" y="251"/>
                  </a:lnTo>
                  <a:lnTo>
                    <a:pt x="555" y="249"/>
                  </a:lnTo>
                  <a:lnTo>
                    <a:pt x="554" y="249"/>
                  </a:lnTo>
                  <a:lnTo>
                    <a:pt x="554" y="248"/>
                  </a:lnTo>
                  <a:lnTo>
                    <a:pt x="553" y="248"/>
                  </a:lnTo>
                  <a:lnTo>
                    <a:pt x="552" y="248"/>
                  </a:lnTo>
                  <a:lnTo>
                    <a:pt x="550" y="248"/>
                  </a:lnTo>
                  <a:lnTo>
                    <a:pt x="549" y="249"/>
                  </a:lnTo>
                  <a:lnTo>
                    <a:pt x="548" y="249"/>
                  </a:lnTo>
                  <a:lnTo>
                    <a:pt x="547" y="250"/>
                  </a:lnTo>
                  <a:lnTo>
                    <a:pt x="545" y="251"/>
                  </a:lnTo>
                  <a:lnTo>
                    <a:pt x="543" y="251"/>
                  </a:lnTo>
                  <a:lnTo>
                    <a:pt x="542" y="252"/>
                  </a:lnTo>
                  <a:lnTo>
                    <a:pt x="540" y="254"/>
                  </a:lnTo>
                  <a:lnTo>
                    <a:pt x="539" y="254"/>
                  </a:lnTo>
                  <a:lnTo>
                    <a:pt x="538" y="256"/>
                  </a:lnTo>
                  <a:lnTo>
                    <a:pt x="537" y="257"/>
                  </a:lnTo>
                  <a:lnTo>
                    <a:pt x="535" y="258"/>
                  </a:lnTo>
                  <a:lnTo>
                    <a:pt x="534" y="259"/>
                  </a:lnTo>
                  <a:lnTo>
                    <a:pt x="533" y="261"/>
                  </a:lnTo>
                  <a:lnTo>
                    <a:pt x="529" y="266"/>
                  </a:lnTo>
                  <a:lnTo>
                    <a:pt x="528" y="268"/>
                  </a:lnTo>
                  <a:lnTo>
                    <a:pt x="527" y="269"/>
                  </a:lnTo>
                  <a:lnTo>
                    <a:pt x="527" y="270"/>
                  </a:lnTo>
                  <a:lnTo>
                    <a:pt x="526" y="271"/>
                  </a:lnTo>
                  <a:lnTo>
                    <a:pt x="526" y="273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6" y="277"/>
                  </a:lnTo>
                  <a:lnTo>
                    <a:pt x="527" y="278"/>
                  </a:lnTo>
                  <a:lnTo>
                    <a:pt x="527" y="278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29" y="279"/>
                  </a:lnTo>
                  <a:lnTo>
                    <a:pt x="530" y="279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8" y="279"/>
                  </a:lnTo>
                  <a:lnTo>
                    <a:pt x="540" y="279"/>
                  </a:lnTo>
                  <a:lnTo>
                    <a:pt x="541" y="279"/>
                  </a:lnTo>
                  <a:lnTo>
                    <a:pt x="542" y="280"/>
                  </a:lnTo>
                  <a:lnTo>
                    <a:pt x="542" y="280"/>
                  </a:lnTo>
                  <a:lnTo>
                    <a:pt x="543" y="281"/>
                  </a:lnTo>
                  <a:lnTo>
                    <a:pt x="543" y="281"/>
                  </a:lnTo>
                  <a:lnTo>
                    <a:pt x="543" y="282"/>
                  </a:lnTo>
                  <a:lnTo>
                    <a:pt x="544" y="282"/>
                  </a:lnTo>
                  <a:lnTo>
                    <a:pt x="543" y="283"/>
                  </a:lnTo>
                  <a:lnTo>
                    <a:pt x="543" y="283"/>
                  </a:lnTo>
                  <a:lnTo>
                    <a:pt x="542" y="284"/>
                  </a:lnTo>
                  <a:lnTo>
                    <a:pt x="542" y="284"/>
                  </a:lnTo>
                  <a:lnTo>
                    <a:pt x="540" y="285"/>
                  </a:lnTo>
                  <a:lnTo>
                    <a:pt x="535" y="288"/>
                  </a:lnTo>
                  <a:lnTo>
                    <a:pt x="534" y="288"/>
                  </a:lnTo>
                  <a:lnTo>
                    <a:pt x="534" y="288"/>
                  </a:lnTo>
                  <a:lnTo>
                    <a:pt x="534" y="289"/>
                  </a:lnTo>
                  <a:lnTo>
                    <a:pt x="534" y="289"/>
                  </a:lnTo>
                  <a:lnTo>
                    <a:pt x="534" y="290"/>
                  </a:lnTo>
                  <a:lnTo>
                    <a:pt x="534" y="291"/>
                  </a:lnTo>
                  <a:lnTo>
                    <a:pt x="534" y="292"/>
                  </a:lnTo>
                  <a:lnTo>
                    <a:pt x="534" y="292"/>
                  </a:lnTo>
                  <a:lnTo>
                    <a:pt x="535" y="293"/>
                  </a:lnTo>
                  <a:lnTo>
                    <a:pt x="535" y="294"/>
                  </a:lnTo>
                  <a:lnTo>
                    <a:pt x="537" y="296"/>
                  </a:lnTo>
                  <a:lnTo>
                    <a:pt x="538" y="297"/>
                  </a:lnTo>
                  <a:lnTo>
                    <a:pt x="538" y="298"/>
                  </a:lnTo>
                  <a:lnTo>
                    <a:pt x="539" y="299"/>
                  </a:lnTo>
                  <a:lnTo>
                    <a:pt x="539" y="300"/>
                  </a:lnTo>
                  <a:lnTo>
                    <a:pt x="540" y="301"/>
                  </a:lnTo>
                  <a:lnTo>
                    <a:pt x="540" y="301"/>
                  </a:lnTo>
                  <a:lnTo>
                    <a:pt x="539" y="302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3"/>
                  </a:lnTo>
                  <a:lnTo>
                    <a:pt x="537" y="304"/>
                  </a:lnTo>
                  <a:lnTo>
                    <a:pt x="536" y="304"/>
                  </a:lnTo>
                  <a:lnTo>
                    <a:pt x="535" y="304"/>
                  </a:lnTo>
                  <a:lnTo>
                    <a:pt x="533" y="304"/>
                  </a:lnTo>
                  <a:lnTo>
                    <a:pt x="532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5"/>
                  </a:lnTo>
                  <a:lnTo>
                    <a:pt x="531" y="306"/>
                  </a:lnTo>
                  <a:lnTo>
                    <a:pt x="532" y="306"/>
                  </a:lnTo>
                  <a:lnTo>
                    <a:pt x="533" y="307"/>
                  </a:lnTo>
                  <a:lnTo>
                    <a:pt x="535" y="308"/>
                  </a:lnTo>
                  <a:lnTo>
                    <a:pt x="536" y="309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8" y="311"/>
                  </a:lnTo>
                  <a:lnTo>
                    <a:pt x="538" y="312"/>
                  </a:lnTo>
                  <a:lnTo>
                    <a:pt x="538" y="313"/>
                  </a:lnTo>
                  <a:lnTo>
                    <a:pt x="537" y="314"/>
                  </a:lnTo>
                  <a:lnTo>
                    <a:pt x="537" y="314"/>
                  </a:lnTo>
                  <a:lnTo>
                    <a:pt x="537" y="315"/>
                  </a:lnTo>
                  <a:lnTo>
                    <a:pt x="537" y="315"/>
                  </a:lnTo>
                  <a:lnTo>
                    <a:pt x="538" y="315"/>
                  </a:lnTo>
                  <a:lnTo>
                    <a:pt x="538" y="316"/>
                  </a:lnTo>
                  <a:lnTo>
                    <a:pt x="539" y="316"/>
                  </a:lnTo>
                  <a:lnTo>
                    <a:pt x="539" y="316"/>
                  </a:lnTo>
                  <a:lnTo>
                    <a:pt x="540" y="316"/>
                  </a:lnTo>
                  <a:lnTo>
                    <a:pt x="541" y="316"/>
                  </a:lnTo>
                  <a:lnTo>
                    <a:pt x="544" y="316"/>
                  </a:lnTo>
                  <a:lnTo>
                    <a:pt x="546" y="316"/>
                  </a:lnTo>
                  <a:lnTo>
                    <a:pt x="547" y="317"/>
                  </a:lnTo>
                  <a:lnTo>
                    <a:pt x="549" y="317"/>
                  </a:lnTo>
                  <a:lnTo>
                    <a:pt x="550" y="318"/>
                  </a:lnTo>
                  <a:lnTo>
                    <a:pt x="552" y="318"/>
                  </a:lnTo>
                  <a:lnTo>
                    <a:pt x="553" y="319"/>
                  </a:lnTo>
                  <a:lnTo>
                    <a:pt x="554" y="320"/>
                  </a:lnTo>
                  <a:lnTo>
                    <a:pt x="554" y="320"/>
                  </a:lnTo>
                  <a:lnTo>
                    <a:pt x="555" y="321"/>
                  </a:lnTo>
                  <a:lnTo>
                    <a:pt x="555" y="322"/>
                  </a:lnTo>
                  <a:lnTo>
                    <a:pt x="556" y="322"/>
                  </a:lnTo>
                  <a:lnTo>
                    <a:pt x="556" y="324"/>
                  </a:lnTo>
                  <a:lnTo>
                    <a:pt x="556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6" y="335"/>
                  </a:lnTo>
                  <a:lnTo>
                    <a:pt x="555" y="337"/>
                  </a:lnTo>
                  <a:lnTo>
                    <a:pt x="554" y="343"/>
                  </a:lnTo>
                  <a:lnTo>
                    <a:pt x="554" y="345"/>
                  </a:lnTo>
                  <a:lnTo>
                    <a:pt x="553" y="347"/>
                  </a:lnTo>
                  <a:lnTo>
                    <a:pt x="553" y="352"/>
                  </a:lnTo>
                  <a:lnTo>
                    <a:pt x="553" y="356"/>
                  </a:lnTo>
                  <a:lnTo>
                    <a:pt x="553" y="357"/>
                  </a:lnTo>
                  <a:lnTo>
                    <a:pt x="553" y="363"/>
                  </a:lnTo>
                  <a:lnTo>
                    <a:pt x="553" y="364"/>
                  </a:lnTo>
                  <a:lnTo>
                    <a:pt x="553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4" y="366"/>
                  </a:lnTo>
                  <a:lnTo>
                    <a:pt x="554" y="367"/>
                  </a:lnTo>
                  <a:lnTo>
                    <a:pt x="556" y="368"/>
                  </a:lnTo>
                  <a:lnTo>
                    <a:pt x="557" y="368"/>
                  </a:lnTo>
                  <a:lnTo>
                    <a:pt x="558" y="369"/>
                  </a:lnTo>
                  <a:lnTo>
                    <a:pt x="559" y="370"/>
                  </a:lnTo>
                  <a:lnTo>
                    <a:pt x="560" y="371"/>
                  </a:lnTo>
                  <a:lnTo>
                    <a:pt x="561" y="372"/>
                  </a:lnTo>
                  <a:lnTo>
                    <a:pt x="561" y="373"/>
                  </a:lnTo>
                  <a:lnTo>
                    <a:pt x="562" y="375"/>
                  </a:lnTo>
                  <a:lnTo>
                    <a:pt x="562" y="377"/>
                  </a:lnTo>
                  <a:lnTo>
                    <a:pt x="563" y="379"/>
                  </a:lnTo>
                  <a:lnTo>
                    <a:pt x="563" y="380"/>
                  </a:lnTo>
                  <a:lnTo>
                    <a:pt x="563" y="382"/>
                  </a:lnTo>
                  <a:lnTo>
                    <a:pt x="563" y="384"/>
                  </a:lnTo>
                  <a:lnTo>
                    <a:pt x="563" y="386"/>
                  </a:lnTo>
                  <a:lnTo>
                    <a:pt x="563" y="388"/>
                  </a:lnTo>
                  <a:lnTo>
                    <a:pt x="563" y="390"/>
                  </a:lnTo>
                  <a:lnTo>
                    <a:pt x="562" y="390"/>
                  </a:lnTo>
                  <a:lnTo>
                    <a:pt x="562" y="390"/>
                  </a:lnTo>
                  <a:lnTo>
                    <a:pt x="561" y="390"/>
                  </a:lnTo>
                  <a:lnTo>
                    <a:pt x="561" y="391"/>
                  </a:lnTo>
                  <a:lnTo>
                    <a:pt x="560" y="392"/>
                  </a:lnTo>
                  <a:lnTo>
                    <a:pt x="560" y="393"/>
                  </a:lnTo>
                  <a:lnTo>
                    <a:pt x="559" y="394"/>
                  </a:lnTo>
                  <a:lnTo>
                    <a:pt x="559" y="395"/>
                  </a:lnTo>
                  <a:lnTo>
                    <a:pt x="557" y="401"/>
                  </a:lnTo>
                  <a:lnTo>
                    <a:pt x="557" y="403"/>
                  </a:lnTo>
                  <a:lnTo>
                    <a:pt x="557" y="403"/>
                  </a:lnTo>
                  <a:lnTo>
                    <a:pt x="557" y="404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7" y="406"/>
                  </a:lnTo>
                  <a:lnTo>
                    <a:pt x="557" y="407"/>
                  </a:lnTo>
                  <a:lnTo>
                    <a:pt x="558" y="408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0" y="411"/>
                  </a:lnTo>
                  <a:lnTo>
                    <a:pt x="561" y="412"/>
                  </a:lnTo>
                  <a:lnTo>
                    <a:pt x="561" y="414"/>
                  </a:lnTo>
                  <a:lnTo>
                    <a:pt x="561" y="416"/>
                  </a:lnTo>
                  <a:lnTo>
                    <a:pt x="562" y="417"/>
                  </a:lnTo>
                  <a:lnTo>
                    <a:pt x="562" y="423"/>
                  </a:lnTo>
                  <a:lnTo>
                    <a:pt x="562" y="425"/>
                  </a:lnTo>
                  <a:lnTo>
                    <a:pt x="563" y="428"/>
                  </a:lnTo>
                  <a:lnTo>
                    <a:pt x="563" y="429"/>
                  </a:lnTo>
                  <a:lnTo>
                    <a:pt x="564" y="431"/>
                  </a:lnTo>
                  <a:lnTo>
                    <a:pt x="565" y="434"/>
                  </a:lnTo>
                  <a:lnTo>
                    <a:pt x="566" y="437"/>
                  </a:lnTo>
                  <a:lnTo>
                    <a:pt x="567" y="438"/>
                  </a:lnTo>
                  <a:lnTo>
                    <a:pt x="567" y="440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68" y="442"/>
                  </a:lnTo>
                  <a:lnTo>
                    <a:pt x="567" y="443"/>
                  </a:lnTo>
                  <a:lnTo>
                    <a:pt x="564" y="448"/>
                  </a:lnTo>
                  <a:lnTo>
                    <a:pt x="563" y="449"/>
                  </a:lnTo>
                  <a:lnTo>
                    <a:pt x="562" y="451"/>
                  </a:lnTo>
                  <a:lnTo>
                    <a:pt x="561" y="453"/>
                  </a:lnTo>
                  <a:lnTo>
                    <a:pt x="561" y="454"/>
                  </a:lnTo>
                  <a:lnTo>
                    <a:pt x="561" y="456"/>
                  </a:lnTo>
                  <a:lnTo>
                    <a:pt x="560" y="460"/>
                  </a:lnTo>
                  <a:lnTo>
                    <a:pt x="560" y="462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62" y="473"/>
                  </a:lnTo>
                  <a:lnTo>
                    <a:pt x="564" y="477"/>
                  </a:lnTo>
                  <a:lnTo>
                    <a:pt x="565" y="479"/>
                  </a:lnTo>
                  <a:lnTo>
                    <a:pt x="566" y="480"/>
                  </a:lnTo>
                  <a:lnTo>
                    <a:pt x="568" y="483"/>
                  </a:lnTo>
                  <a:lnTo>
                    <a:pt x="569" y="483"/>
                  </a:lnTo>
                  <a:lnTo>
                    <a:pt x="569" y="484"/>
                  </a:lnTo>
                  <a:lnTo>
                    <a:pt x="570" y="485"/>
                  </a:lnTo>
                  <a:lnTo>
                    <a:pt x="570" y="487"/>
                  </a:lnTo>
                  <a:lnTo>
                    <a:pt x="570" y="488"/>
                  </a:lnTo>
                  <a:lnTo>
                    <a:pt x="569" y="489"/>
                  </a:lnTo>
                  <a:lnTo>
                    <a:pt x="569" y="492"/>
                  </a:lnTo>
                  <a:lnTo>
                    <a:pt x="568" y="494"/>
                  </a:lnTo>
                  <a:lnTo>
                    <a:pt x="568" y="495"/>
                  </a:lnTo>
                  <a:lnTo>
                    <a:pt x="567" y="496"/>
                  </a:lnTo>
                  <a:lnTo>
                    <a:pt x="565" y="499"/>
                  </a:lnTo>
                  <a:lnTo>
                    <a:pt x="564" y="501"/>
                  </a:lnTo>
                  <a:lnTo>
                    <a:pt x="563" y="503"/>
                  </a:lnTo>
                  <a:lnTo>
                    <a:pt x="562" y="507"/>
                  </a:lnTo>
                  <a:lnTo>
                    <a:pt x="561" y="509"/>
                  </a:lnTo>
                  <a:lnTo>
                    <a:pt x="560" y="510"/>
                  </a:lnTo>
                  <a:lnTo>
                    <a:pt x="560" y="512"/>
                  </a:lnTo>
                  <a:lnTo>
                    <a:pt x="559" y="512"/>
                  </a:lnTo>
                  <a:lnTo>
                    <a:pt x="558" y="513"/>
                  </a:lnTo>
                  <a:lnTo>
                    <a:pt x="554" y="516"/>
                  </a:lnTo>
                  <a:lnTo>
                    <a:pt x="551" y="518"/>
                  </a:lnTo>
                  <a:lnTo>
                    <a:pt x="549" y="520"/>
                  </a:lnTo>
                  <a:lnTo>
                    <a:pt x="548" y="521"/>
                  </a:lnTo>
                  <a:lnTo>
                    <a:pt x="546" y="523"/>
                  </a:lnTo>
                  <a:lnTo>
                    <a:pt x="545" y="524"/>
                  </a:lnTo>
                  <a:lnTo>
                    <a:pt x="544" y="525"/>
                  </a:lnTo>
                  <a:lnTo>
                    <a:pt x="544" y="526"/>
                  </a:lnTo>
                  <a:lnTo>
                    <a:pt x="544" y="528"/>
                  </a:lnTo>
                  <a:lnTo>
                    <a:pt x="543" y="529"/>
                  </a:lnTo>
                  <a:lnTo>
                    <a:pt x="543" y="530"/>
                  </a:lnTo>
                  <a:lnTo>
                    <a:pt x="543" y="531"/>
                  </a:lnTo>
                  <a:lnTo>
                    <a:pt x="543" y="533"/>
                  </a:lnTo>
                  <a:lnTo>
                    <a:pt x="544" y="535"/>
                  </a:lnTo>
                  <a:lnTo>
                    <a:pt x="544" y="536"/>
                  </a:lnTo>
                  <a:lnTo>
                    <a:pt x="544" y="537"/>
                  </a:lnTo>
                  <a:lnTo>
                    <a:pt x="544" y="538"/>
                  </a:lnTo>
                  <a:lnTo>
                    <a:pt x="543" y="538"/>
                  </a:lnTo>
                  <a:lnTo>
                    <a:pt x="543" y="539"/>
                  </a:lnTo>
                  <a:lnTo>
                    <a:pt x="543" y="540"/>
                  </a:lnTo>
                  <a:lnTo>
                    <a:pt x="542" y="541"/>
                  </a:lnTo>
                  <a:lnTo>
                    <a:pt x="542" y="541"/>
                  </a:lnTo>
                  <a:lnTo>
                    <a:pt x="541" y="542"/>
                  </a:lnTo>
                  <a:lnTo>
                    <a:pt x="541" y="542"/>
                  </a:lnTo>
                  <a:lnTo>
                    <a:pt x="540" y="543"/>
                  </a:lnTo>
                  <a:lnTo>
                    <a:pt x="537" y="545"/>
                  </a:lnTo>
                  <a:lnTo>
                    <a:pt x="536" y="545"/>
                  </a:lnTo>
                  <a:lnTo>
                    <a:pt x="536" y="545"/>
                  </a:lnTo>
                  <a:lnTo>
                    <a:pt x="535" y="546"/>
                  </a:lnTo>
                  <a:lnTo>
                    <a:pt x="535" y="546"/>
                  </a:lnTo>
                  <a:lnTo>
                    <a:pt x="535" y="547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5" y="549"/>
                  </a:lnTo>
                  <a:lnTo>
                    <a:pt x="535" y="550"/>
                  </a:lnTo>
                  <a:lnTo>
                    <a:pt x="535" y="550"/>
                  </a:lnTo>
                  <a:lnTo>
                    <a:pt x="535" y="551"/>
                  </a:lnTo>
                  <a:lnTo>
                    <a:pt x="536" y="552"/>
                  </a:lnTo>
                  <a:lnTo>
                    <a:pt x="536" y="553"/>
                  </a:lnTo>
                  <a:lnTo>
                    <a:pt x="536" y="554"/>
                  </a:lnTo>
                  <a:lnTo>
                    <a:pt x="537" y="554"/>
                  </a:lnTo>
                  <a:lnTo>
                    <a:pt x="538" y="555"/>
                  </a:lnTo>
                  <a:lnTo>
                    <a:pt x="539" y="556"/>
                  </a:lnTo>
                  <a:lnTo>
                    <a:pt x="541" y="558"/>
                  </a:lnTo>
                  <a:lnTo>
                    <a:pt x="541" y="558"/>
                  </a:lnTo>
                  <a:lnTo>
                    <a:pt x="542" y="559"/>
                  </a:lnTo>
                  <a:lnTo>
                    <a:pt x="542" y="559"/>
                  </a:lnTo>
                  <a:lnTo>
                    <a:pt x="542" y="560"/>
                  </a:lnTo>
                  <a:lnTo>
                    <a:pt x="542" y="560"/>
                  </a:lnTo>
                  <a:lnTo>
                    <a:pt x="542" y="561"/>
                  </a:lnTo>
                  <a:lnTo>
                    <a:pt x="541" y="563"/>
                  </a:lnTo>
                  <a:lnTo>
                    <a:pt x="541" y="564"/>
                  </a:lnTo>
                  <a:lnTo>
                    <a:pt x="540" y="564"/>
                  </a:lnTo>
                  <a:lnTo>
                    <a:pt x="540" y="565"/>
                  </a:lnTo>
                  <a:lnTo>
                    <a:pt x="539" y="565"/>
                  </a:lnTo>
                  <a:lnTo>
                    <a:pt x="539" y="565"/>
                  </a:lnTo>
                  <a:lnTo>
                    <a:pt x="537" y="566"/>
                  </a:lnTo>
                  <a:lnTo>
                    <a:pt x="536" y="567"/>
                  </a:lnTo>
                  <a:lnTo>
                    <a:pt x="535" y="567"/>
                  </a:lnTo>
                  <a:lnTo>
                    <a:pt x="534" y="570"/>
                  </a:lnTo>
                  <a:lnTo>
                    <a:pt x="532" y="571"/>
                  </a:lnTo>
                  <a:lnTo>
                    <a:pt x="531" y="572"/>
                  </a:lnTo>
                  <a:lnTo>
                    <a:pt x="530" y="573"/>
                  </a:lnTo>
                  <a:lnTo>
                    <a:pt x="530" y="574"/>
                  </a:lnTo>
                  <a:lnTo>
                    <a:pt x="529" y="575"/>
                  </a:lnTo>
                  <a:lnTo>
                    <a:pt x="529" y="576"/>
                  </a:lnTo>
                  <a:lnTo>
                    <a:pt x="529" y="577"/>
                  </a:lnTo>
                  <a:lnTo>
                    <a:pt x="529" y="578"/>
                  </a:lnTo>
                  <a:lnTo>
                    <a:pt x="529" y="579"/>
                  </a:lnTo>
                  <a:lnTo>
                    <a:pt x="529" y="580"/>
                  </a:lnTo>
                  <a:lnTo>
                    <a:pt x="530" y="582"/>
                  </a:lnTo>
                  <a:lnTo>
                    <a:pt x="531" y="584"/>
                  </a:lnTo>
                  <a:lnTo>
                    <a:pt x="532" y="585"/>
                  </a:lnTo>
                  <a:lnTo>
                    <a:pt x="534" y="588"/>
                  </a:lnTo>
                  <a:lnTo>
                    <a:pt x="535" y="589"/>
                  </a:lnTo>
                  <a:lnTo>
                    <a:pt x="535" y="590"/>
                  </a:lnTo>
                  <a:lnTo>
                    <a:pt x="536" y="591"/>
                  </a:lnTo>
                  <a:lnTo>
                    <a:pt x="536" y="593"/>
                  </a:lnTo>
                  <a:lnTo>
                    <a:pt x="536" y="594"/>
                  </a:lnTo>
                  <a:lnTo>
                    <a:pt x="536" y="595"/>
                  </a:lnTo>
                  <a:lnTo>
                    <a:pt x="536" y="596"/>
                  </a:lnTo>
                  <a:lnTo>
                    <a:pt x="536" y="597"/>
                  </a:lnTo>
                  <a:lnTo>
                    <a:pt x="536" y="598"/>
                  </a:lnTo>
                  <a:lnTo>
                    <a:pt x="535" y="598"/>
                  </a:lnTo>
                  <a:lnTo>
                    <a:pt x="535" y="599"/>
                  </a:lnTo>
                  <a:lnTo>
                    <a:pt x="533" y="601"/>
                  </a:lnTo>
                  <a:lnTo>
                    <a:pt x="532" y="602"/>
                  </a:lnTo>
                  <a:lnTo>
                    <a:pt x="531" y="604"/>
                  </a:lnTo>
                  <a:lnTo>
                    <a:pt x="530" y="605"/>
                  </a:lnTo>
                  <a:lnTo>
                    <a:pt x="529" y="606"/>
                  </a:lnTo>
                  <a:lnTo>
                    <a:pt x="529" y="608"/>
                  </a:lnTo>
                  <a:lnTo>
                    <a:pt x="527" y="613"/>
                  </a:lnTo>
                  <a:lnTo>
                    <a:pt x="526" y="617"/>
                  </a:lnTo>
                  <a:lnTo>
                    <a:pt x="526" y="617"/>
                  </a:lnTo>
                  <a:lnTo>
                    <a:pt x="525" y="618"/>
                  </a:lnTo>
                  <a:lnTo>
                    <a:pt x="525" y="619"/>
                  </a:lnTo>
                  <a:lnTo>
                    <a:pt x="524" y="619"/>
                  </a:lnTo>
                  <a:lnTo>
                    <a:pt x="523" y="619"/>
                  </a:lnTo>
                  <a:lnTo>
                    <a:pt x="519" y="621"/>
                  </a:lnTo>
                  <a:lnTo>
                    <a:pt x="517" y="622"/>
                  </a:lnTo>
                  <a:lnTo>
                    <a:pt x="515" y="623"/>
                  </a:lnTo>
                  <a:lnTo>
                    <a:pt x="514" y="624"/>
                  </a:lnTo>
                  <a:lnTo>
                    <a:pt x="510" y="627"/>
                  </a:lnTo>
                  <a:lnTo>
                    <a:pt x="508" y="629"/>
                  </a:lnTo>
                  <a:lnTo>
                    <a:pt x="506" y="630"/>
                  </a:lnTo>
                  <a:lnTo>
                    <a:pt x="505" y="630"/>
                  </a:lnTo>
                  <a:lnTo>
                    <a:pt x="504" y="631"/>
                  </a:lnTo>
                  <a:lnTo>
                    <a:pt x="502" y="631"/>
                  </a:lnTo>
                  <a:lnTo>
                    <a:pt x="501" y="632"/>
                  </a:lnTo>
                  <a:lnTo>
                    <a:pt x="500" y="632"/>
                  </a:lnTo>
                  <a:lnTo>
                    <a:pt x="499" y="632"/>
                  </a:lnTo>
                  <a:lnTo>
                    <a:pt x="498" y="632"/>
                  </a:lnTo>
                  <a:lnTo>
                    <a:pt x="497" y="632"/>
                  </a:lnTo>
                  <a:lnTo>
                    <a:pt x="495" y="632"/>
                  </a:lnTo>
                  <a:lnTo>
                    <a:pt x="490" y="631"/>
                  </a:lnTo>
                  <a:lnTo>
                    <a:pt x="489" y="631"/>
                  </a:lnTo>
                  <a:lnTo>
                    <a:pt x="488" y="631"/>
                  </a:lnTo>
                  <a:lnTo>
                    <a:pt x="487" y="631"/>
                  </a:lnTo>
                  <a:lnTo>
                    <a:pt x="487" y="631"/>
                  </a:lnTo>
                  <a:lnTo>
                    <a:pt x="486" y="631"/>
                  </a:lnTo>
                  <a:lnTo>
                    <a:pt x="486" y="632"/>
                  </a:lnTo>
                  <a:lnTo>
                    <a:pt x="486" y="633"/>
                  </a:lnTo>
                  <a:lnTo>
                    <a:pt x="485" y="638"/>
                  </a:lnTo>
                  <a:lnTo>
                    <a:pt x="484" y="641"/>
                  </a:lnTo>
                  <a:lnTo>
                    <a:pt x="484" y="643"/>
                  </a:lnTo>
                  <a:lnTo>
                    <a:pt x="484" y="649"/>
                  </a:lnTo>
                  <a:lnTo>
                    <a:pt x="483" y="651"/>
                  </a:lnTo>
                  <a:lnTo>
                    <a:pt x="483" y="653"/>
                  </a:lnTo>
                  <a:lnTo>
                    <a:pt x="482" y="656"/>
                  </a:lnTo>
                  <a:lnTo>
                    <a:pt x="482" y="658"/>
                  </a:lnTo>
                  <a:lnTo>
                    <a:pt x="482" y="659"/>
                  </a:lnTo>
                  <a:lnTo>
                    <a:pt x="482" y="660"/>
                  </a:lnTo>
                  <a:lnTo>
                    <a:pt x="482" y="662"/>
                  </a:lnTo>
                  <a:lnTo>
                    <a:pt x="483" y="663"/>
                  </a:lnTo>
                  <a:lnTo>
                    <a:pt x="484" y="667"/>
                  </a:lnTo>
                  <a:lnTo>
                    <a:pt x="485" y="669"/>
                  </a:lnTo>
                  <a:lnTo>
                    <a:pt x="485" y="670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7" y="680"/>
                  </a:lnTo>
                  <a:lnTo>
                    <a:pt x="487" y="682"/>
                  </a:lnTo>
                  <a:lnTo>
                    <a:pt x="487" y="684"/>
                  </a:lnTo>
                  <a:lnTo>
                    <a:pt x="486" y="685"/>
                  </a:lnTo>
                  <a:lnTo>
                    <a:pt x="486" y="686"/>
                  </a:lnTo>
                  <a:lnTo>
                    <a:pt x="486" y="687"/>
                  </a:lnTo>
                  <a:lnTo>
                    <a:pt x="485" y="688"/>
                  </a:lnTo>
                  <a:lnTo>
                    <a:pt x="485" y="688"/>
                  </a:lnTo>
                  <a:lnTo>
                    <a:pt x="484" y="689"/>
                  </a:lnTo>
                  <a:lnTo>
                    <a:pt x="483" y="690"/>
                  </a:lnTo>
                  <a:lnTo>
                    <a:pt x="483" y="691"/>
                  </a:lnTo>
                  <a:lnTo>
                    <a:pt x="481" y="692"/>
                  </a:lnTo>
                  <a:lnTo>
                    <a:pt x="480" y="693"/>
                  </a:lnTo>
                  <a:lnTo>
                    <a:pt x="479" y="693"/>
                  </a:lnTo>
                  <a:lnTo>
                    <a:pt x="476" y="695"/>
                  </a:lnTo>
                  <a:lnTo>
                    <a:pt x="475" y="695"/>
                  </a:lnTo>
                  <a:lnTo>
                    <a:pt x="474" y="696"/>
                  </a:lnTo>
                  <a:lnTo>
                    <a:pt x="473" y="696"/>
                  </a:lnTo>
                  <a:lnTo>
                    <a:pt x="472" y="697"/>
                  </a:lnTo>
                  <a:lnTo>
                    <a:pt x="471" y="698"/>
                  </a:lnTo>
                  <a:lnTo>
                    <a:pt x="470" y="699"/>
                  </a:lnTo>
                  <a:lnTo>
                    <a:pt x="469" y="700"/>
                  </a:lnTo>
                  <a:lnTo>
                    <a:pt x="468" y="702"/>
                  </a:lnTo>
                  <a:lnTo>
                    <a:pt x="466" y="705"/>
                  </a:lnTo>
                  <a:lnTo>
                    <a:pt x="465" y="708"/>
                  </a:lnTo>
                  <a:lnTo>
                    <a:pt x="464" y="710"/>
                  </a:lnTo>
                  <a:lnTo>
                    <a:pt x="463" y="712"/>
                  </a:lnTo>
                  <a:lnTo>
                    <a:pt x="463" y="713"/>
                  </a:lnTo>
                  <a:lnTo>
                    <a:pt x="462" y="716"/>
                  </a:lnTo>
                  <a:lnTo>
                    <a:pt x="462" y="718"/>
                  </a:lnTo>
                  <a:lnTo>
                    <a:pt x="461" y="722"/>
                  </a:lnTo>
                  <a:lnTo>
                    <a:pt x="461" y="724"/>
                  </a:lnTo>
                  <a:lnTo>
                    <a:pt x="460" y="726"/>
                  </a:lnTo>
                  <a:lnTo>
                    <a:pt x="460" y="728"/>
                  </a:lnTo>
                  <a:lnTo>
                    <a:pt x="460" y="730"/>
                  </a:lnTo>
                  <a:lnTo>
                    <a:pt x="460" y="732"/>
                  </a:lnTo>
                  <a:lnTo>
                    <a:pt x="461" y="734"/>
                  </a:lnTo>
                  <a:lnTo>
                    <a:pt x="461" y="735"/>
                  </a:lnTo>
                  <a:lnTo>
                    <a:pt x="461" y="736"/>
                  </a:lnTo>
                  <a:lnTo>
                    <a:pt x="461" y="738"/>
                  </a:lnTo>
                  <a:lnTo>
                    <a:pt x="462" y="739"/>
                  </a:lnTo>
                  <a:lnTo>
                    <a:pt x="464" y="744"/>
                  </a:lnTo>
                  <a:lnTo>
                    <a:pt x="464" y="746"/>
                  </a:lnTo>
                  <a:lnTo>
                    <a:pt x="464" y="746"/>
                  </a:lnTo>
                  <a:lnTo>
                    <a:pt x="463" y="746"/>
                  </a:lnTo>
                  <a:lnTo>
                    <a:pt x="462" y="745"/>
                  </a:lnTo>
                  <a:lnTo>
                    <a:pt x="461" y="745"/>
                  </a:lnTo>
                  <a:lnTo>
                    <a:pt x="460" y="745"/>
                  </a:lnTo>
                  <a:lnTo>
                    <a:pt x="459" y="745"/>
                  </a:lnTo>
                  <a:lnTo>
                    <a:pt x="457" y="745"/>
                  </a:lnTo>
                  <a:lnTo>
                    <a:pt x="456" y="745"/>
                  </a:lnTo>
                  <a:lnTo>
                    <a:pt x="454" y="746"/>
                  </a:lnTo>
                  <a:lnTo>
                    <a:pt x="453" y="747"/>
                  </a:lnTo>
                  <a:lnTo>
                    <a:pt x="451" y="747"/>
                  </a:lnTo>
                  <a:lnTo>
                    <a:pt x="450" y="748"/>
                  </a:lnTo>
                  <a:lnTo>
                    <a:pt x="449" y="749"/>
                  </a:lnTo>
                  <a:lnTo>
                    <a:pt x="448" y="750"/>
                  </a:lnTo>
                  <a:lnTo>
                    <a:pt x="447" y="751"/>
                  </a:lnTo>
                  <a:lnTo>
                    <a:pt x="447" y="752"/>
                  </a:lnTo>
                  <a:lnTo>
                    <a:pt x="446" y="753"/>
                  </a:lnTo>
                  <a:lnTo>
                    <a:pt x="444" y="757"/>
                  </a:lnTo>
                  <a:lnTo>
                    <a:pt x="443" y="758"/>
                  </a:lnTo>
                  <a:lnTo>
                    <a:pt x="443" y="758"/>
                  </a:lnTo>
                  <a:lnTo>
                    <a:pt x="443" y="759"/>
                  </a:lnTo>
                  <a:lnTo>
                    <a:pt x="442" y="759"/>
                  </a:lnTo>
                  <a:lnTo>
                    <a:pt x="442" y="759"/>
                  </a:lnTo>
                  <a:lnTo>
                    <a:pt x="441" y="759"/>
                  </a:lnTo>
                  <a:lnTo>
                    <a:pt x="440" y="760"/>
                  </a:lnTo>
                  <a:lnTo>
                    <a:pt x="439" y="759"/>
                  </a:lnTo>
                  <a:lnTo>
                    <a:pt x="438" y="759"/>
                  </a:lnTo>
                  <a:lnTo>
                    <a:pt x="437" y="759"/>
                  </a:lnTo>
                  <a:lnTo>
                    <a:pt x="436" y="758"/>
                  </a:lnTo>
                  <a:lnTo>
                    <a:pt x="434" y="757"/>
                  </a:lnTo>
                  <a:lnTo>
                    <a:pt x="430" y="755"/>
                  </a:lnTo>
                  <a:lnTo>
                    <a:pt x="428" y="753"/>
                  </a:lnTo>
                  <a:lnTo>
                    <a:pt x="424" y="750"/>
                  </a:lnTo>
                  <a:lnTo>
                    <a:pt x="418" y="746"/>
                  </a:lnTo>
                  <a:lnTo>
                    <a:pt x="415" y="744"/>
                  </a:lnTo>
                  <a:lnTo>
                    <a:pt x="412" y="742"/>
                  </a:lnTo>
                  <a:lnTo>
                    <a:pt x="411" y="741"/>
                  </a:lnTo>
                  <a:lnTo>
                    <a:pt x="409" y="739"/>
                  </a:lnTo>
                  <a:lnTo>
                    <a:pt x="407" y="737"/>
                  </a:lnTo>
                  <a:lnTo>
                    <a:pt x="406" y="735"/>
                  </a:lnTo>
                  <a:lnTo>
                    <a:pt x="405" y="734"/>
                  </a:lnTo>
                  <a:lnTo>
                    <a:pt x="404" y="732"/>
                  </a:lnTo>
                  <a:lnTo>
                    <a:pt x="404" y="731"/>
                  </a:lnTo>
                  <a:lnTo>
                    <a:pt x="403" y="730"/>
                  </a:lnTo>
                  <a:lnTo>
                    <a:pt x="403" y="728"/>
                  </a:lnTo>
                  <a:lnTo>
                    <a:pt x="402" y="726"/>
                  </a:lnTo>
                  <a:lnTo>
                    <a:pt x="402" y="720"/>
                  </a:lnTo>
                  <a:lnTo>
                    <a:pt x="401" y="714"/>
                  </a:lnTo>
                  <a:lnTo>
                    <a:pt x="401" y="709"/>
                  </a:lnTo>
                  <a:lnTo>
                    <a:pt x="401" y="707"/>
                  </a:lnTo>
                  <a:lnTo>
                    <a:pt x="400" y="704"/>
                  </a:lnTo>
                  <a:lnTo>
                    <a:pt x="400" y="702"/>
                  </a:lnTo>
                  <a:lnTo>
                    <a:pt x="399" y="699"/>
                  </a:lnTo>
                  <a:lnTo>
                    <a:pt x="398" y="694"/>
                  </a:lnTo>
                  <a:lnTo>
                    <a:pt x="397" y="692"/>
                  </a:lnTo>
                  <a:lnTo>
                    <a:pt x="396" y="691"/>
                  </a:lnTo>
                  <a:lnTo>
                    <a:pt x="396" y="690"/>
                  </a:lnTo>
                  <a:lnTo>
                    <a:pt x="395" y="689"/>
                  </a:lnTo>
                  <a:lnTo>
                    <a:pt x="394" y="687"/>
                  </a:lnTo>
                  <a:lnTo>
                    <a:pt x="391" y="683"/>
                  </a:lnTo>
                  <a:lnTo>
                    <a:pt x="387" y="679"/>
                  </a:lnTo>
                  <a:lnTo>
                    <a:pt x="383" y="674"/>
                  </a:lnTo>
                  <a:lnTo>
                    <a:pt x="376" y="666"/>
                  </a:lnTo>
                  <a:lnTo>
                    <a:pt x="375" y="665"/>
                  </a:lnTo>
                  <a:lnTo>
                    <a:pt x="373" y="663"/>
                  </a:lnTo>
                  <a:lnTo>
                    <a:pt x="372" y="661"/>
                  </a:lnTo>
                  <a:lnTo>
                    <a:pt x="370" y="660"/>
                  </a:lnTo>
                  <a:lnTo>
                    <a:pt x="368" y="657"/>
                  </a:lnTo>
                  <a:lnTo>
                    <a:pt x="366" y="656"/>
                  </a:lnTo>
                  <a:lnTo>
                    <a:pt x="364" y="655"/>
                  </a:lnTo>
                  <a:lnTo>
                    <a:pt x="362" y="653"/>
                  </a:lnTo>
                  <a:lnTo>
                    <a:pt x="360" y="651"/>
                  </a:lnTo>
                  <a:lnTo>
                    <a:pt x="358" y="650"/>
                  </a:lnTo>
                  <a:lnTo>
                    <a:pt x="356" y="649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6"/>
                  </a:lnTo>
                  <a:lnTo>
                    <a:pt x="348" y="646"/>
                  </a:lnTo>
                  <a:lnTo>
                    <a:pt x="346" y="646"/>
                  </a:lnTo>
                  <a:lnTo>
                    <a:pt x="344" y="645"/>
                  </a:lnTo>
                  <a:lnTo>
                    <a:pt x="341" y="645"/>
                  </a:lnTo>
                  <a:lnTo>
                    <a:pt x="335" y="645"/>
                  </a:lnTo>
                  <a:lnTo>
                    <a:pt x="332" y="645"/>
                  </a:lnTo>
                  <a:lnTo>
                    <a:pt x="331" y="645"/>
                  </a:lnTo>
                  <a:lnTo>
                    <a:pt x="329" y="645"/>
                  </a:lnTo>
                  <a:lnTo>
                    <a:pt x="328" y="644"/>
                  </a:lnTo>
                  <a:lnTo>
                    <a:pt x="326" y="644"/>
                  </a:lnTo>
                  <a:lnTo>
                    <a:pt x="324" y="643"/>
                  </a:lnTo>
                  <a:lnTo>
                    <a:pt x="322" y="642"/>
                  </a:lnTo>
                  <a:lnTo>
                    <a:pt x="320" y="641"/>
                  </a:lnTo>
                  <a:lnTo>
                    <a:pt x="318" y="640"/>
                  </a:lnTo>
                  <a:lnTo>
                    <a:pt x="316" y="639"/>
                  </a:lnTo>
                  <a:lnTo>
                    <a:pt x="314" y="637"/>
                  </a:lnTo>
                  <a:lnTo>
                    <a:pt x="312" y="636"/>
                  </a:lnTo>
                  <a:lnTo>
                    <a:pt x="311" y="634"/>
                  </a:lnTo>
                  <a:lnTo>
                    <a:pt x="309" y="633"/>
                  </a:lnTo>
                  <a:lnTo>
                    <a:pt x="308" y="631"/>
                  </a:lnTo>
                  <a:lnTo>
                    <a:pt x="308" y="630"/>
                  </a:lnTo>
                  <a:lnTo>
                    <a:pt x="307" y="629"/>
                  </a:lnTo>
                  <a:lnTo>
                    <a:pt x="306" y="627"/>
                  </a:lnTo>
                  <a:lnTo>
                    <a:pt x="306" y="625"/>
                  </a:lnTo>
                  <a:lnTo>
                    <a:pt x="305" y="623"/>
                  </a:lnTo>
                  <a:lnTo>
                    <a:pt x="304" y="617"/>
                  </a:lnTo>
                  <a:lnTo>
                    <a:pt x="303" y="615"/>
                  </a:lnTo>
                  <a:lnTo>
                    <a:pt x="303" y="613"/>
                  </a:lnTo>
                  <a:lnTo>
                    <a:pt x="302" y="612"/>
                  </a:lnTo>
                  <a:lnTo>
                    <a:pt x="301" y="610"/>
                  </a:lnTo>
                  <a:lnTo>
                    <a:pt x="301" y="609"/>
                  </a:lnTo>
                  <a:lnTo>
                    <a:pt x="300" y="608"/>
                  </a:lnTo>
                  <a:lnTo>
                    <a:pt x="299" y="606"/>
                  </a:lnTo>
                  <a:lnTo>
                    <a:pt x="296" y="603"/>
                  </a:lnTo>
                  <a:lnTo>
                    <a:pt x="291" y="597"/>
                  </a:lnTo>
                  <a:lnTo>
                    <a:pt x="284" y="590"/>
                  </a:lnTo>
                  <a:lnTo>
                    <a:pt x="283" y="589"/>
                  </a:lnTo>
                  <a:lnTo>
                    <a:pt x="282" y="588"/>
                  </a:lnTo>
                  <a:lnTo>
                    <a:pt x="281" y="587"/>
                  </a:lnTo>
                  <a:lnTo>
                    <a:pt x="280" y="585"/>
                  </a:lnTo>
                  <a:lnTo>
                    <a:pt x="280" y="584"/>
                  </a:lnTo>
                  <a:lnTo>
                    <a:pt x="278" y="580"/>
                  </a:lnTo>
                  <a:lnTo>
                    <a:pt x="277" y="578"/>
                  </a:lnTo>
                  <a:lnTo>
                    <a:pt x="275" y="576"/>
                  </a:lnTo>
                  <a:lnTo>
                    <a:pt x="272" y="572"/>
                  </a:lnTo>
                  <a:lnTo>
                    <a:pt x="271" y="571"/>
                  </a:lnTo>
                  <a:lnTo>
                    <a:pt x="270" y="569"/>
                  </a:lnTo>
                  <a:lnTo>
                    <a:pt x="267" y="564"/>
                  </a:lnTo>
                  <a:lnTo>
                    <a:pt x="267" y="563"/>
                  </a:lnTo>
                  <a:lnTo>
                    <a:pt x="266" y="562"/>
                  </a:lnTo>
                  <a:lnTo>
                    <a:pt x="265" y="561"/>
                  </a:lnTo>
                  <a:lnTo>
                    <a:pt x="264" y="560"/>
                  </a:lnTo>
                  <a:lnTo>
                    <a:pt x="260" y="556"/>
                  </a:lnTo>
                  <a:lnTo>
                    <a:pt x="258" y="555"/>
                  </a:lnTo>
                  <a:lnTo>
                    <a:pt x="257" y="553"/>
                  </a:lnTo>
                  <a:lnTo>
                    <a:pt x="255" y="551"/>
                  </a:lnTo>
                  <a:lnTo>
                    <a:pt x="254" y="549"/>
                  </a:lnTo>
                  <a:lnTo>
                    <a:pt x="253" y="548"/>
                  </a:lnTo>
                  <a:lnTo>
                    <a:pt x="249" y="545"/>
                  </a:lnTo>
                  <a:lnTo>
                    <a:pt x="248" y="544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6" y="539"/>
                  </a:lnTo>
                  <a:lnTo>
                    <a:pt x="245" y="538"/>
                  </a:lnTo>
                  <a:lnTo>
                    <a:pt x="245" y="536"/>
                  </a:lnTo>
                  <a:lnTo>
                    <a:pt x="244" y="530"/>
                  </a:lnTo>
                  <a:lnTo>
                    <a:pt x="243" y="528"/>
                  </a:lnTo>
                  <a:lnTo>
                    <a:pt x="243" y="527"/>
                  </a:lnTo>
                  <a:lnTo>
                    <a:pt x="243" y="525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1" y="522"/>
                  </a:lnTo>
                  <a:lnTo>
                    <a:pt x="240" y="521"/>
                  </a:lnTo>
                  <a:lnTo>
                    <a:pt x="237" y="517"/>
                  </a:lnTo>
                  <a:lnTo>
                    <a:pt x="233" y="514"/>
                  </a:lnTo>
                  <a:lnTo>
                    <a:pt x="229" y="509"/>
                  </a:lnTo>
                  <a:lnTo>
                    <a:pt x="226" y="506"/>
                  </a:lnTo>
                  <a:lnTo>
                    <a:pt x="224" y="504"/>
                  </a:lnTo>
                  <a:lnTo>
                    <a:pt x="222" y="503"/>
                  </a:lnTo>
                  <a:lnTo>
                    <a:pt x="221" y="501"/>
                  </a:lnTo>
                  <a:lnTo>
                    <a:pt x="219" y="500"/>
                  </a:lnTo>
                  <a:lnTo>
                    <a:pt x="218" y="499"/>
                  </a:lnTo>
                  <a:lnTo>
                    <a:pt x="216" y="498"/>
                  </a:lnTo>
                  <a:lnTo>
                    <a:pt x="214" y="497"/>
                  </a:lnTo>
                  <a:lnTo>
                    <a:pt x="212" y="496"/>
                  </a:lnTo>
                  <a:lnTo>
                    <a:pt x="210" y="495"/>
                  </a:lnTo>
                  <a:lnTo>
                    <a:pt x="209" y="495"/>
                  </a:lnTo>
                  <a:lnTo>
                    <a:pt x="205" y="493"/>
                  </a:lnTo>
                  <a:lnTo>
                    <a:pt x="202" y="493"/>
                  </a:lnTo>
                  <a:lnTo>
                    <a:pt x="194" y="491"/>
                  </a:lnTo>
                  <a:lnTo>
                    <a:pt x="192" y="491"/>
                  </a:lnTo>
                  <a:lnTo>
                    <a:pt x="189" y="490"/>
                  </a:lnTo>
                  <a:lnTo>
                    <a:pt x="188" y="491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6" y="491"/>
                  </a:lnTo>
                  <a:lnTo>
                    <a:pt x="185" y="492"/>
                  </a:lnTo>
                  <a:lnTo>
                    <a:pt x="184" y="492"/>
                  </a:lnTo>
                  <a:lnTo>
                    <a:pt x="184" y="493"/>
                  </a:lnTo>
                  <a:lnTo>
                    <a:pt x="183" y="495"/>
                  </a:lnTo>
                  <a:lnTo>
                    <a:pt x="182" y="496"/>
                  </a:lnTo>
                  <a:lnTo>
                    <a:pt x="182" y="496"/>
                  </a:lnTo>
                  <a:lnTo>
                    <a:pt x="181" y="497"/>
                  </a:lnTo>
                  <a:lnTo>
                    <a:pt x="180" y="497"/>
                  </a:lnTo>
                  <a:lnTo>
                    <a:pt x="180" y="497"/>
                  </a:lnTo>
                  <a:lnTo>
                    <a:pt x="179" y="497"/>
                  </a:lnTo>
                  <a:lnTo>
                    <a:pt x="177" y="497"/>
                  </a:lnTo>
                  <a:lnTo>
                    <a:pt x="175" y="497"/>
                  </a:lnTo>
                  <a:lnTo>
                    <a:pt x="172" y="496"/>
                  </a:lnTo>
                  <a:lnTo>
                    <a:pt x="168" y="495"/>
                  </a:lnTo>
                  <a:lnTo>
                    <a:pt x="167" y="495"/>
                  </a:lnTo>
                  <a:lnTo>
                    <a:pt x="165" y="494"/>
                  </a:lnTo>
                  <a:lnTo>
                    <a:pt x="160" y="494"/>
                  </a:lnTo>
                  <a:lnTo>
                    <a:pt x="157" y="494"/>
                  </a:lnTo>
                  <a:lnTo>
                    <a:pt x="155" y="493"/>
                  </a:lnTo>
                  <a:lnTo>
                    <a:pt x="153" y="493"/>
                  </a:lnTo>
                  <a:lnTo>
                    <a:pt x="151" y="492"/>
                  </a:lnTo>
                  <a:lnTo>
                    <a:pt x="149" y="492"/>
                  </a:lnTo>
                  <a:lnTo>
                    <a:pt x="147" y="491"/>
                  </a:lnTo>
                  <a:lnTo>
                    <a:pt x="145" y="490"/>
                  </a:lnTo>
                  <a:lnTo>
                    <a:pt x="144" y="489"/>
                  </a:lnTo>
                  <a:lnTo>
                    <a:pt x="143" y="489"/>
                  </a:lnTo>
                  <a:lnTo>
                    <a:pt x="142" y="488"/>
                  </a:lnTo>
                  <a:lnTo>
                    <a:pt x="141" y="487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37" y="481"/>
                  </a:lnTo>
                  <a:lnTo>
                    <a:pt x="135" y="476"/>
                  </a:lnTo>
                  <a:lnTo>
                    <a:pt x="133" y="473"/>
                  </a:lnTo>
                  <a:lnTo>
                    <a:pt x="133" y="471"/>
                  </a:lnTo>
                  <a:lnTo>
                    <a:pt x="132" y="470"/>
                  </a:lnTo>
                  <a:lnTo>
                    <a:pt x="131" y="465"/>
                  </a:lnTo>
                  <a:lnTo>
                    <a:pt x="130" y="463"/>
                  </a:lnTo>
                  <a:lnTo>
                    <a:pt x="129" y="461"/>
                  </a:lnTo>
                  <a:lnTo>
                    <a:pt x="128" y="460"/>
                  </a:lnTo>
                  <a:lnTo>
                    <a:pt x="127" y="458"/>
                  </a:lnTo>
                  <a:lnTo>
                    <a:pt x="126" y="456"/>
                  </a:lnTo>
                  <a:lnTo>
                    <a:pt x="125" y="455"/>
                  </a:lnTo>
                  <a:lnTo>
                    <a:pt x="124" y="453"/>
                  </a:lnTo>
                  <a:lnTo>
                    <a:pt x="121" y="450"/>
                  </a:lnTo>
                  <a:lnTo>
                    <a:pt x="119" y="448"/>
                  </a:lnTo>
                  <a:lnTo>
                    <a:pt x="112" y="442"/>
                  </a:lnTo>
                  <a:lnTo>
                    <a:pt x="110" y="441"/>
                  </a:lnTo>
                  <a:lnTo>
                    <a:pt x="108" y="440"/>
                  </a:lnTo>
                  <a:lnTo>
                    <a:pt x="106" y="439"/>
                  </a:lnTo>
                  <a:lnTo>
                    <a:pt x="104" y="438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4"/>
                  </a:lnTo>
                  <a:lnTo>
                    <a:pt x="94" y="433"/>
                  </a:lnTo>
                  <a:lnTo>
                    <a:pt x="93" y="431"/>
                  </a:lnTo>
                  <a:lnTo>
                    <a:pt x="92" y="430"/>
                  </a:lnTo>
                  <a:lnTo>
                    <a:pt x="91" y="429"/>
                  </a:lnTo>
                  <a:lnTo>
                    <a:pt x="90" y="429"/>
                  </a:lnTo>
                  <a:lnTo>
                    <a:pt x="90" y="428"/>
                  </a:lnTo>
                  <a:lnTo>
                    <a:pt x="89" y="427"/>
                  </a:lnTo>
                  <a:lnTo>
                    <a:pt x="89" y="426"/>
                  </a:lnTo>
                  <a:lnTo>
                    <a:pt x="89" y="425"/>
                  </a:lnTo>
                  <a:lnTo>
                    <a:pt x="88" y="422"/>
                  </a:lnTo>
                  <a:lnTo>
                    <a:pt x="87" y="418"/>
                  </a:lnTo>
                  <a:lnTo>
                    <a:pt x="86" y="415"/>
                  </a:lnTo>
                  <a:lnTo>
                    <a:pt x="85" y="411"/>
                  </a:lnTo>
                  <a:lnTo>
                    <a:pt x="83" y="406"/>
                  </a:lnTo>
                  <a:lnTo>
                    <a:pt x="82" y="405"/>
                  </a:lnTo>
                  <a:lnTo>
                    <a:pt x="82" y="403"/>
                  </a:lnTo>
                  <a:lnTo>
                    <a:pt x="82" y="402"/>
                  </a:lnTo>
                  <a:lnTo>
                    <a:pt x="82" y="400"/>
                  </a:lnTo>
                  <a:lnTo>
                    <a:pt x="82" y="399"/>
                  </a:lnTo>
                  <a:lnTo>
                    <a:pt x="83" y="396"/>
                  </a:lnTo>
                  <a:lnTo>
                    <a:pt x="83" y="393"/>
                  </a:lnTo>
                  <a:lnTo>
                    <a:pt x="83" y="391"/>
                  </a:lnTo>
                  <a:lnTo>
                    <a:pt x="83" y="387"/>
                  </a:lnTo>
                  <a:lnTo>
                    <a:pt x="83" y="382"/>
                  </a:lnTo>
                  <a:lnTo>
                    <a:pt x="83" y="380"/>
                  </a:lnTo>
                  <a:lnTo>
                    <a:pt x="83" y="378"/>
                  </a:lnTo>
                  <a:lnTo>
                    <a:pt x="83" y="376"/>
                  </a:lnTo>
                  <a:lnTo>
                    <a:pt x="82" y="374"/>
                  </a:lnTo>
                  <a:lnTo>
                    <a:pt x="82" y="373"/>
                  </a:lnTo>
                  <a:lnTo>
                    <a:pt x="81" y="372"/>
                  </a:lnTo>
                  <a:lnTo>
                    <a:pt x="80" y="371"/>
                  </a:lnTo>
                  <a:lnTo>
                    <a:pt x="79" y="370"/>
                  </a:lnTo>
                  <a:lnTo>
                    <a:pt x="78" y="369"/>
                  </a:lnTo>
                  <a:lnTo>
                    <a:pt x="75" y="368"/>
                  </a:lnTo>
                  <a:lnTo>
                    <a:pt x="73" y="367"/>
                  </a:lnTo>
                  <a:lnTo>
                    <a:pt x="70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6" y="364"/>
                  </a:lnTo>
                  <a:lnTo>
                    <a:pt x="65" y="363"/>
                  </a:lnTo>
                  <a:lnTo>
                    <a:pt x="65" y="362"/>
                  </a:lnTo>
                  <a:lnTo>
                    <a:pt x="64" y="361"/>
                  </a:lnTo>
                  <a:lnTo>
                    <a:pt x="63" y="359"/>
                  </a:lnTo>
                  <a:lnTo>
                    <a:pt x="61" y="356"/>
                  </a:lnTo>
                  <a:lnTo>
                    <a:pt x="60" y="354"/>
                  </a:lnTo>
                  <a:lnTo>
                    <a:pt x="59" y="352"/>
                  </a:lnTo>
                  <a:lnTo>
                    <a:pt x="58" y="350"/>
                  </a:lnTo>
                  <a:lnTo>
                    <a:pt x="57" y="348"/>
                  </a:lnTo>
                  <a:lnTo>
                    <a:pt x="57" y="346"/>
                  </a:lnTo>
                  <a:lnTo>
                    <a:pt x="56" y="344"/>
                  </a:lnTo>
                  <a:lnTo>
                    <a:pt x="56" y="342"/>
                  </a:lnTo>
                  <a:lnTo>
                    <a:pt x="55" y="340"/>
                  </a:lnTo>
                  <a:lnTo>
                    <a:pt x="55" y="332"/>
                  </a:lnTo>
                  <a:lnTo>
                    <a:pt x="54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1" y="319"/>
                  </a:lnTo>
                  <a:lnTo>
                    <a:pt x="51" y="317"/>
                  </a:lnTo>
                  <a:lnTo>
                    <a:pt x="50" y="315"/>
                  </a:lnTo>
                  <a:lnTo>
                    <a:pt x="49" y="313"/>
                  </a:lnTo>
                  <a:lnTo>
                    <a:pt x="48" y="312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5" y="309"/>
                  </a:lnTo>
                  <a:lnTo>
                    <a:pt x="45" y="308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0" y="306"/>
                  </a:lnTo>
                  <a:lnTo>
                    <a:pt x="39" y="305"/>
                  </a:lnTo>
                  <a:lnTo>
                    <a:pt x="39" y="304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295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1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6" y="285"/>
                  </a:lnTo>
                  <a:lnTo>
                    <a:pt x="36" y="282"/>
                  </a:lnTo>
                  <a:lnTo>
                    <a:pt x="37" y="278"/>
                  </a:lnTo>
                  <a:lnTo>
                    <a:pt x="37" y="277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7" y="272"/>
                  </a:lnTo>
                  <a:lnTo>
                    <a:pt x="36" y="271"/>
                  </a:lnTo>
                  <a:lnTo>
                    <a:pt x="35" y="269"/>
                  </a:lnTo>
                  <a:lnTo>
                    <a:pt x="35" y="268"/>
                  </a:lnTo>
                  <a:lnTo>
                    <a:pt x="34" y="267"/>
                  </a:lnTo>
                  <a:lnTo>
                    <a:pt x="33" y="266"/>
                  </a:lnTo>
                  <a:lnTo>
                    <a:pt x="32" y="265"/>
                  </a:lnTo>
                  <a:lnTo>
                    <a:pt x="31" y="265"/>
                  </a:lnTo>
                  <a:lnTo>
                    <a:pt x="30" y="264"/>
                  </a:lnTo>
                  <a:lnTo>
                    <a:pt x="25" y="262"/>
                  </a:lnTo>
                  <a:lnTo>
                    <a:pt x="23" y="261"/>
                  </a:lnTo>
                  <a:lnTo>
                    <a:pt x="22" y="261"/>
                  </a:lnTo>
                  <a:lnTo>
                    <a:pt x="18" y="258"/>
                  </a:lnTo>
                  <a:lnTo>
                    <a:pt x="11" y="254"/>
                  </a:lnTo>
                  <a:lnTo>
                    <a:pt x="8" y="252"/>
                  </a:lnTo>
                  <a:lnTo>
                    <a:pt x="7" y="252"/>
                  </a:lnTo>
                  <a:lnTo>
                    <a:pt x="5" y="251"/>
                  </a:lnTo>
                  <a:lnTo>
                    <a:pt x="4" y="250"/>
                  </a:lnTo>
                  <a:lnTo>
                    <a:pt x="3" y="249"/>
                  </a:lnTo>
                  <a:lnTo>
                    <a:pt x="2" y="248"/>
                  </a:lnTo>
                  <a:lnTo>
                    <a:pt x="1" y="247"/>
                  </a:lnTo>
                  <a:lnTo>
                    <a:pt x="0" y="2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6" name="Freeform 269">
              <a:extLst>
                <a:ext uri="{FF2B5EF4-FFF2-40B4-BE49-F238E27FC236}">
                  <a16:creationId xmlns:a16="http://schemas.microsoft.com/office/drawing/2014/main" id="{06F4997E-D9FC-4345-BF1C-BF32693BF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847" y="3525137"/>
              <a:ext cx="627063" cy="388938"/>
            </a:xfrm>
            <a:custGeom>
              <a:avLst/>
              <a:gdLst>
                <a:gd name="T0" fmla="*/ 3 w 395"/>
                <a:gd name="T1" fmla="*/ 231 h 245"/>
                <a:gd name="T2" fmla="*/ 0 w 395"/>
                <a:gd name="T3" fmla="*/ 221 h 245"/>
                <a:gd name="T4" fmla="*/ 2 w 395"/>
                <a:gd name="T5" fmla="*/ 214 h 245"/>
                <a:gd name="T6" fmla="*/ 8 w 395"/>
                <a:gd name="T7" fmla="*/ 208 h 245"/>
                <a:gd name="T8" fmla="*/ 23 w 395"/>
                <a:gd name="T9" fmla="*/ 199 h 245"/>
                <a:gd name="T10" fmla="*/ 27 w 395"/>
                <a:gd name="T11" fmla="*/ 194 h 245"/>
                <a:gd name="T12" fmla="*/ 32 w 395"/>
                <a:gd name="T13" fmla="*/ 171 h 245"/>
                <a:gd name="T14" fmla="*/ 36 w 395"/>
                <a:gd name="T15" fmla="*/ 164 h 245"/>
                <a:gd name="T16" fmla="*/ 43 w 395"/>
                <a:gd name="T17" fmla="*/ 154 h 245"/>
                <a:gd name="T18" fmla="*/ 52 w 395"/>
                <a:gd name="T19" fmla="*/ 139 h 245"/>
                <a:gd name="T20" fmla="*/ 62 w 395"/>
                <a:gd name="T21" fmla="*/ 124 h 245"/>
                <a:gd name="T22" fmla="*/ 73 w 395"/>
                <a:gd name="T23" fmla="*/ 123 h 245"/>
                <a:gd name="T24" fmla="*/ 84 w 395"/>
                <a:gd name="T25" fmla="*/ 125 h 245"/>
                <a:gd name="T26" fmla="*/ 91 w 395"/>
                <a:gd name="T27" fmla="*/ 121 h 245"/>
                <a:gd name="T28" fmla="*/ 99 w 395"/>
                <a:gd name="T29" fmla="*/ 117 h 245"/>
                <a:gd name="T30" fmla="*/ 107 w 395"/>
                <a:gd name="T31" fmla="*/ 118 h 245"/>
                <a:gd name="T32" fmla="*/ 113 w 395"/>
                <a:gd name="T33" fmla="*/ 123 h 245"/>
                <a:gd name="T34" fmla="*/ 117 w 395"/>
                <a:gd name="T35" fmla="*/ 127 h 245"/>
                <a:gd name="T36" fmla="*/ 119 w 395"/>
                <a:gd name="T37" fmla="*/ 127 h 245"/>
                <a:gd name="T38" fmla="*/ 122 w 395"/>
                <a:gd name="T39" fmla="*/ 121 h 245"/>
                <a:gd name="T40" fmla="*/ 129 w 395"/>
                <a:gd name="T41" fmla="*/ 117 h 245"/>
                <a:gd name="T42" fmla="*/ 133 w 395"/>
                <a:gd name="T43" fmla="*/ 112 h 245"/>
                <a:gd name="T44" fmla="*/ 142 w 395"/>
                <a:gd name="T45" fmla="*/ 109 h 245"/>
                <a:gd name="T46" fmla="*/ 155 w 395"/>
                <a:gd name="T47" fmla="*/ 106 h 245"/>
                <a:gd name="T48" fmla="*/ 166 w 395"/>
                <a:gd name="T49" fmla="*/ 103 h 245"/>
                <a:gd name="T50" fmla="*/ 173 w 395"/>
                <a:gd name="T51" fmla="*/ 103 h 245"/>
                <a:gd name="T52" fmla="*/ 186 w 395"/>
                <a:gd name="T53" fmla="*/ 107 h 245"/>
                <a:gd name="T54" fmla="*/ 196 w 395"/>
                <a:gd name="T55" fmla="*/ 110 h 245"/>
                <a:gd name="T56" fmla="*/ 206 w 395"/>
                <a:gd name="T57" fmla="*/ 110 h 245"/>
                <a:gd name="T58" fmla="*/ 213 w 395"/>
                <a:gd name="T59" fmla="*/ 110 h 245"/>
                <a:gd name="T60" fmla="*/ 222 w 395"/>
                <a:gd name="T61" fmla="*/ 113 h 245"/>
                <a:gd name="T62" fmla="*/ 230 w 395"/>
                <a:gd name="T63" fmla="*/ 110 h 245"/>
                <a:gd name="T64" fmla="*/ 238 w 395"/>
                <a:gd name="T65" fmla="*/ 103 h 245"/>
                <a:gd name="T66" fmla="*/ 241 w 395"/>
                <a:gd name="T67" fmla="*/ 92 h 245"/>
                <a:gd name="T68" fmla="*/ 241 w 395"/>
                <a:gd name="T69" fmla="*/ 84 h 245"/>
                <a:gd name="T70" fmla="*/ 245 w 395"/>
                <a:gd name="T71" fmla="*/ 80 h 245"/>
                <a:gd name="T72" fmla="*/ 257 w 395"/>
                <a:gd name="T73" fmla="*/ 74 h 245"/>
                <a:gd name="T74" fmla="*/ 271 w 395"/>
                <a:gd name="T75" fmla="*/ 66 h 245"/>
                <a:gd name="T76" fmla="*/ 283 w 395"/>
                <a:gd name="T77" fmla="*/ 58 h 245"/>
                <a:gd name="T78" fmla="*/ 293 w 395"/>
                <a:gd name="T79" fmla="*/ 48 h 245"/>
                <a:gd name="T80" fmla="*/ 298 w 395"/>
                <a:gd name="T81" fmla="*/ 46 h 245"/>
                <a:gd name="T82" fmla="*/ 308 w 395"/>
                <a:gd name="T83" fmla="*/ 48 h 245"/>
                <a:gd name="T84" fmla="*/ 323 w 395"/>
                <a:gd name="T85" fmla="*/ 51 h 245"/>
                <a:gd name="T86" fmla="*/ 330 w 395"/>
                <a:gd name="T87" fmla="*/ 55 h 245"/>
                <a:gd name="T88" fmla="*/ 341 w 395"/>
                <a:gd name="T89" fmla="*/ 63 h 245"/>
                <a:gd name="T90" fmla="*/ 347 w 395"/>
                <a:gd name="T91" fmla="*/ 66 h 245"/>
                <a:gd name="T92" fmla="*/ 351 w 395"/>
                <a:gd name="T93" fmla="*/ 65 h 245"/>
                <a:gd name="T94" fmla="*/ 354 w 395"/>
                <a:gd name="T95" fmla="*/ 60 h 245"/>
                <a:gd name="T96" fmla="*/ 357 w 395"/>
                <a:gd name="T97" fmla="*/ 44 h 245"/>
                <a:gd name="T98" fmla="*/ 357 w 395"/>
                <a:gd name="T99" fmla="*/ 38 h 245"/>
                <a:gd name="T100" fmla="*/ 361 w 395"/>
                <a:gd name="T101" fmla="*/ 35 h 245"/>
                <a:gd name="T102" fmla="*/ 372 w 395"/>
                <a:gd name="T103" fmla="*/ 31 h 245"/>
                <a:gd name="T104" fmla="*/ 379 w 395"/>
                <a:gd name="T105" fmla="*/ 27 h 245"/>
                <a:gd name="T106" fmla="*/ 381 w 395"/>
                <a:gd name="T107" fmla="*/ 22 h 245"/>
                <a:gd name="T108" fmla="*/ 380 w 395"/>
                <a:gd name="T109" fmla="*/ 19 h 245"/>
                <a:gd name="T110" fmla="*/ 378 w 395"/>
                <a:gd name="T111" fmla="*/ 14 h 245"/>
                <a:gd name="T112" fmla="*/ 380 w 395"/>
                <a:gd name="T113" fmla="*/ 6 h 245"/>
                <a:gd name="T114" fmla="*/ 384 w 395"/>
                <a:gd name="T115" fmla="*/ 3 h 245"/>
                <a:gd name="T116" fmla="*/ 387 w 395"/>
                <a:gd name="T117" fmla="*/ 2 h 245"/>
                <a:gd name="T118" fmla="*/ 393 w 395"/>
                <a:gd name="T119" fmla="*/ 1 h 245"/>
                <a:gd name="T120" fmla="*/ 395 w 395"/>
                <a:gd name="T1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5" h="245">
                  <a:moveTo>
                    <a:pt x="12" y="245"/>
                  </a:moveTo>
                  <a:lnTo>
                    <a:pt x="11" y="244"/>
                  </a:lnTo>
                  <a:lnTo>
                    <a:pt x="9" y="241"/>
                  </a:lnTo>
                  <a:lnTo>
                    <a:pt x="6" y="236"/>
                  </a:lnTo>
                  <a:lnTo>
                    <a:pt x="3" y="231"/>
                  </a:lnTo>
                  <a:lnTo>
                    <a:pt x="2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1" y="217"/>
                  </a:lnTo>
                  <a:lnTo>
                    <a:pt x="1" y="215"/>
                  </a:lnTo>
                  <a:lnTo>
                    <a:pt x="2" y="214"/>
                  </a:lnTo>
                  <a:lnTo>
                    <a:pt x="3" y="213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6" y="210"/>
                  </a:lnTo>
                  <a:lnTo>
                    <a:pt x="8" y="208"/>
                  </a:lnTo>
                  <a:lnTo>
                    <a:pt x="11" y="206"/>
                  </a:lnTo>
                  <a:lnTo>
                    <a:pt x="19" y="202"/>
                  </a:lnTo>
                  <a:lnTo>
                    <a:pt x="20" y="201"/>
                  </a:lnTo>
                  <a:lnTo>
                    <a:pt x="22" y="200"/>
                  </a:lnTo>
                  <a:lnTo>
                    <a:pt x="23" y="199"/>
                  </a:lnTo>
                  <a:lnTo>
                    <a:pt x="24" y="198"/>
                  </a:lnTo>
                  <a:lnTo>
                    <a:pt x="25" y="197"/>
                  </a:lnTo>
                  <a:lnTo>
                    <a:pt x="26" y="196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7" y="192"/>
                  </a:lnTo>
                  <a:lnTo>
                    <a:pt x="28" y="188"/>
                  </a:lnTo>
                  <a:lnTo>
                    <a:pt x="28" y="183"/>
                  </a:lnTo>
                  <a:lnTo>
                    <a:pt x="29" y="180"/>
                  </a:lnTo>
                  <a:lnTo>
                    <a:pt x="32" y="171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5" y="165"/>
                  </a:lnTo>
                  <a:lnTo>
                    <a:pt x="36" y="164"/>
                  </a:lnTo>
                  <a:lnTo>
                    <a:pt x="38" y="162"/>
                  </a:lnTo>
                  <a:lnTo>
                    <a:pt x="39" y="161"/>
                  </a:lnTo>
                  <a:lnTo>
                    <a:pt x="40" y="160"/>
                  </a:lnTo>
                  <a:lnTo>
                    <a:pt x="41" y="158"/>
                  </a:lnTo>
                  <a:lnTo>
                    <a:pt x="43" y="154"/>
                  </a:lnTo>
                  <a:lnTo>
                    <a:pt x="44" y="153"/>
                  </a:lnTo>
                  <a:lnTo>
                    <a:pt x="46" y="149"/>
                  </a:lnTo>
                  <a:lnTo>
                    <a:pt x="47" y="147"/>
                  </a:lnTo>
                  <a:lnTo>
                    <a:pt x="48" y="145"/>
                  </a:lnTo>
                  <a:lnTo>
                    <a:pt x="52" y="139"/>
                  </a:lnTo>
                  <a:lnTo>
                    <a:pt x="54" y="135"/>
                  </a:lnTo>
                  <a:lnTo>
                    <a:pt x="55" y="134"/>
                  </a:lnTo>
                  <a:lnTo>
                    <a:pt x="57" y="131"/>
                  </a:lnTo>
                  <a:lnTo>
                    <a:pt x="58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73" y="123"/>
                  </a:lnTo>
                  <a:lnTo>
                    <a:pt x="79" y="125"/>
                  </a:lnTo>
                  <a:lnTo>
                    <a:pt x="81" y="125"/>
                  </a:lnTo>
                  <a:lnTo>
                    <a:pt x="82" y="125"/>
                  </a:lnTo>
                  <a:lnTo>
                    <a:pt x="83" y="125"/>
                  </a:lnTo>
                  <a:lnTo>
                    <a:pt x="84" y="125"/>
                  </a:lnTo>
                  <a:lnTo>
                    <a:pt x="85" y="125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9" y="123"/>
                  </a:lnTo>
                  <a:lnTo>
                    <a:pt x="91" y="121"/>
                  </a:lnTo>
                  <a:lnTo>
                    <a:pt x="92" y="120"/>
                  </a:lnTo>
                  <a:lnTo>
                    <a:pt x="94" y="119"/>
                  </a:lnTo>
                  <a:lnTo>
                    <a:pt x="96" y="118"/>
                  </a:lnTo>
                  <a:lnTo>
                    <a:pt x="98" y="118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4" y="117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08" y="119"/>
                  </a:lnTo>
                  <a:lnTo>
                    <a:pt x="110" y="120"/>
                  </a:lnTo>
                  <a:lnTo>
                    <a:pt x="111" y="121"/>
                  </a:lnTo>
                  <a:lnTo>
                    <a:pt x="112" y="122"/>
                  </a:lnTo>
                  <a:lnTo>
                    <a:pt x="113" y="123"/>
                  </a:lnTo>
                  <a:lnTo>
                    <a:pt x="115" y="126"/>
                  </a:lnTo>
                  <a:lnTo>
                    <a:pt x="116" y="127"/>
                  </a:lnTo>
                  <a:lnTo>
                    <a:pt x="116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9" y="127"/>
                  </a:lnTo>
                  <a:lnTo>
                    <a:pt x="119" y="127"/>
                  </a:lnTo>
                  <a:lnTo>
                    <a:pt x="119" y="126"/>
                  </a:lnTo>
                  <a:lnTo>
                    <a:pt x="120" y="124"/>
                  </a:lnTo>
                  <a:lnTo>
                    <a:pt x="120" y="123"/>
                  </a:lnTo>
                  <a:lnTo>
                    <a:pt x="121" y="122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0"/>
                  </a:lnTo>
                  <a:lnTo>
                    <a:pt x="125" y="119"/>
                  </a:lnTo>
                  <a:lnTo>
                    <a:pt x="128" y="117"/>
                  </a:lnTo>
                  <a:lnTo>
                    <a:pt x="129" y="117"/>
                  </a:lnTo>
                  <a:lnTo>
                    <a:pt x="130" y="116"/>
                  </a:lnTo>
                  <a:lnTo>
                    <a:pt x="131" y="115"/>
                  </a:lnTo>
                  <a:lnTo>
                    <a:pt x="132" y="113"/>
                  </a:lnTo>
                  <a:lnTo>
                    <a:pt x="133" y="113"/>
                  </a:lnTo>
                  <a:lnTo>
                    <a:pt x="133" y="112"/>
                  </a:lnTo>
                  <a:lnTo>
                    <a:pt x="134" y="112"/>
                  </a:lnTo>
                  <a:lnTo>
                    <a:pt x="136" y="111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2" y="109"/>
                  </a:lnTo>
                  <a:lnTo>
                    <a:pt x="146" y="108"/>
                  </a:lnTo>
                  <a:lnTo>
                    <a:pt x="147" y="107"/>
                  </a:lnTo>
                  <a:lnTo>
                    <a:pt x="149" y="107"/>
                  </a:lnTo>
                  <a:lnTo>
                    <a:pt x="154" y="106"/>
                  </a:lnTo>
                  <a:lnTo>
                    <a:pt x="155" y="106"/>
                  </a:lnTo>
                  <a:lnTo>
                    <a:pt x="158" y="106"/>
                  </a:lnTo>
                  <a:lnTo>
                    <a:pt x="159" y="106"/>
                  </a:lnTo>
                  <a:lnTo>
                    <a:pt x="161" y="105"/>
                  </a:lnTo>
                  <a:lnTo>
                    <a:pt x="165" y="104"/>
                  </a:lnTo>
                  <a:lnTo>
                    <a:pt x="166" y="103"/>
                  </a:lnTo>
                  <a:lnTo>
                    <a:pt x="167" y="103"/>
                  </a:lnTo>
                  <a:lnTo>
                    <a:pt x="168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3" y="103"/>
                  </a:lnTo>
                  <a:lnTo>
                    <a:pt x="174" y="104"/>
                  </a:lnTo>
                  <a:lnTo>
                    <a:pt x="176" y="104"/>
                  </a:lnTo>
                  <a:lnTo>
                    <a:pt x="178" y="105"/>
                  </a:lnTo>
                  <a:lnTo>
                    <a:pt x="180" y="106"/>
                  </a:lnTo>
                  <a:lnTo>
                    <a:pt x="186" y="107"/>
                  </a:lnTo>
                  <a:lnTo>
                    <a:pt x="188" y="108"/>
                  </a:lnTo>
                  <a:lnTo>
                    <a:pt x="192" y="110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6" y="110"/>
                  </a:lnTo>
                  <a:lnTo>
                    <a:pt x="197" y="110"/>
                  </a:lnTo>
                  <a:lnTo>
                    <a:pt x="200" y="110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9"/>
                  </a:lnTo>
                  <a:lnTo>
                    <a:pt x="212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9" y="112"/>
                  </a:lnTo>
                  <a:lnTo>
                    <a:pt x="220" y="112"/>
                  </a:lnTo>
                  <a:lnTo>
                    <a:pt x="221" y="112"/>
                  </a:lnTo>
                  <a:lnTo>
                    <a:pt x="222" y="113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6" y="112"/>
                  </a:lnTo>
                  <a:lnTo>
                    <a:pt x="228" y="111"/>
                  </a:lnTo>
                  <a:lnTo>
                    <a:pt x="230" y="110"/>
                  </a:lnTo>
                  <a:lnTo>
                    <a:pt x="231" y="109"/>
                  </a:lnTo>
                  <a:lnTo>
                    <a:pt x="233" y="108"/>
                  </a:lnTo>
                  <a:lnTo>
                    <a:pt x="235" y="106"/>
                  </a:lnTo>
                  <a:lnTo>
                    <a:pt x="236" y="104"/>
                  </a:lnTo>
                  <a:lnTo>
                    <a:pt x="238" y="103"/>
                  </a:lnTo>
                  <a:lnTo>
                    <a:pt x="238" y="101"/>
                  </a:lnTo>
                  <a:lnTo>
                    <a:pt x="239" y="101"/>
                  </a:lnTo>
                  <a:lnTo>
                    <a:pt x="239" y="100"/>
                  </a:lnTo>
                  <a:lnTo>
                    <a:pt x="241" y="93"/>
                  </a:lnTo>
                  <a:lnTo>
                    <a:pt x="241" y="92"/>
                  </a:lnTo>
                  <a:lnTo>
                    <a:pt x="241" y="91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1" y="85"/>
                  </a:lnTo>
                  <a:lnTo>
                    <a:pt x="241" y="84"/>
                  </a:lnTo>
                  <a:lnTo>
                    <a:pt x="242" y="83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4" y="81"/>
                  </a:lnTo>
                  <a:lnTo>
                    <a:pt x="245" y="80"/>
                  </a:lnTo>
                  <a:lnTo>
                    <a:pt x="246" y="80"/>
                  </a:lnTo>
                  <a:lnTo>
                    <a:pt x="249" y="78"/>
                  </a:lnTo>
                  <a:lnTo>
                    <a:pt x="254" y="76"/>
                  </a:lnTo>
                  <a:lnTo>
                    <a:pt x="255" y="76"/>
                  </a:lnTo>
                  <a:lnTo>
                    <a:pt x="257" y="74"/>
                  </a:lnTo>
                  <a:lnTo>
                    <a:pt x="258" y="73"/>
                  </a:lnTo>
                  <a:lnTo>
                    <a:pt x="260" y="72"/>
                  </a:lnTo>
                  <a:lnTo>
                    <a:pt x="263" y="71"/>
                  </a:lnTo>
                  <a:lnTo>
                    <a:pt x="264" y="70"/>
                  </a:lnTo>
                  <a:lnTo>
                    <a:pt x="271" y="66"/>
                  </a:lnTo>
                  <a:lnTo>
                    <a:pt x="274" y="64"/>
                  </a:lnTo>
                  <a:lnTo>
                    <a:pt x="276" y="62"/>
                  </a:lnTo>
                  <a:lnTo>
                    <a:pt x="279" y="60"/>
                  </a:lnTo>
                  <a:lnTo>
                    <a:pt x="282" y="58"/>
                  </a:lnTo>
                  <a:lnTo>
                    <a:pt x="283" y="58"/>
                  </a:lnTo>
                  <a:lnTo>
                    <a:pt x="285" y="56"/>
                  </a:lnTo>
                  <a:lnTo>
                    <a:pt x="288" y="54"/>
                  </a:lnTo>
                  <a:lnTo>
                    <a:pt x="291" y="51"/>
                  </a:lnTo>
                  <a:lnTo>
                    <a:pt x="293" y="49"/>
                  </a:lnTo>
                  <a:lnTo>
                    <a:pt x="293" y="48"/>
                  </a:lnTo>
                  <a:lnTo>
                    <a:pt x="294" y="48"/>
                  </a:lnTo>
                  <a:lnTo>
                    <a:pt x="295" y="47"/>
                  </a:lnTo>
                  <a:lnTo>
                    <a:pt x="296" y="47"/>
                  </a:lnTo>
                  <a:lnTo>
                    <a:pt x="297" y="46"/>
                  </a:lnTo>
                  <a:lnTo>
                    <a:pt x="298" y="46"/>
                  </a:lnTo>
                  <a:lnTo>
                    <a:pt x="298" y="46"/>
                  </a:lnTo>
                  <a:lnTo>
                    <a:pt x="299" y="46"/>
                  </a:lnTo>
                  <a:lnTo>
                    <a:pt x="303" y="47"/>
                  </a:lnTo>
                  <a:lnTo>
                    <a:pt x="306" y="48"/>
                  </a:lnTo>
                  <a:lnTo>
                    <a:pt x="308" y="48"/>
                  </a:lnTo>
                  <a:lnTo>
                    <a:pt x="312" y="49"/>
                  </a:lnTo>
                  <a:lnTo>
                    <a:pt x="317" y="49"/>
                  </a:lnTo>
                  <a:lnTo>
                    <a:pt x="318" y="49"/>
                  </a:lnTo>
                  <a:lnTo>
                    <a:pt x="320" y="50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5" y="51"/>
                  </a:lnTo>
                  <a:lnTo>
                    <a:pt x="326" y="52"/>
                  </a:lnTo>
                  <a:lnTo>
                    <a:pt x="328" y="54"/>
                  </a:lnTo>
                  <a:lnTo>
                    <a:pt x="330" y="55"/>
                  </a:lnTo>
                  <a:lnTo>
                    <a:pt x="333" y="57"/>
                  </a:lnTo>
                  <a:lnTo>
                    <a:pt x="333" y="58"/>
                  </a:lnTo>
                  <a:lnTo>
                    <a:pt x="335" y="59"/>
                  </a:lnTo>
                  <a:lnTo>
                    <a:pt x="339" y="62"/>
                  </a:lnTo>
                  <a:lnTo>
                    <a:pt x="341" y="63"/>
                  </a:lnTo>
                  <a:lnTo>
                    <a:pt x="343" y="64"/>
                  </a:lnTo>
                  <a:lnTo>
                    <a:pt x="344" y="65"/>
                  </a:lnTo>
                  <a:lnTo>
                    <a:pt x="345" y="65"/>
                  </a:lnTo>
                  <a:lnTo>
                    <a:pt x="346" y="66"/>
                  </a:lnTo>
                  <a:lnTo>
                    <a:pt x="347" y="66"/>
                  </a:lnTo>
                  <a:lnTo>
                    <a:pt x="348" y="66"/>
                  </a:lnTo>
                  <a:lnTo>
                    <a:pt x="349" y="66"/>
                  </a:lnTo>
                  <a:lnTo>
                    <a:pt x="350" y="66"/>
                  </a:lnTo>
                  <a:lnTo>
                    <a:pt x="351" y="66"/>
                  </a:lnTo>
                  <a:lnTo>
                    <a:pt x="351" y="65"/>
                  </a:lnTo>
                  <a:lnTo>
                    <a:pt x="352" y="65"/>
                  </a:lnTo>
                  <a:lnTo>
                    <a:pt x="353" y="64"/>
                  </a:lnTo>
                  <a:lnTo>
                    <a:pt x="353" y="63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52"/>
                  </a:lnTo>
                  <a:lnTo>
                    <a:pt x="357" y="50"/>
                  </a:lnTo>
                  <a:lnTo>
                    <a:pt x="357" y="49"/>
                  </a:lnTo>
                  <a:lnTo>
                    <a:pt x="357" y="47"/>
                  </a:lnTo>
                  <a:lnTo>
                    <a:pt x="357" y="44"/>
                  </a:lnTo>
                  <a:lnTo>
                    <a:pt x="357" y="43"/>
                  </a:lnTo>
                  <a:lnTo>
                    <a:pt x="356" y="41"/>
                  </a:lnTo>
                  <a:lnTo>
                    <a:pt x="356" y="40"/>
                  </a:lnTo>
                  <a:lnTo>
                    <a:pt x="357" y="39"/>
                  </a:lnTo>
                  <a:lnTo>
                    <a:pt x="357" y="38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8" y="36"/>
                  </a:lnTo>
                  <a:lnTo>
                    <a:pt x="359" y="36"/>
                  </a:lnTo>
                  <a:lnTo>
                    <a:pt x="361" y="35"/>
                  </a:lnTo>
                  <a:lnTo>
                    <a:pt x="363" y="35"/>
                  </a:lnTo>
                  <a:lnTo>
                    <a:pt x="364" y="35"/>
                  </a:lnTo>
                  <a:lnTo>
                    <a:pt x="366" y="34"/>
                  </a:lnTo>
                  <a:lnTo>
                    <a:pt x="371" y="32"/>
                  </a:lnTo>
                  <a:lnTo>
                    <a:pt x="372" y="31"/>
                  </a:lnTo>
                  <a:lnTo>
                    <a:pt x="373" y="31"/>
                  </a:lnTo>
                  <a:lnTo>
                    <a:pt x="375" y="29"/>
                  </a:lnTo>
                  <a:lnTo>
                    <a:pt x="377" y="28"/>
                  </a:lnTo>
                  <a:lnTo>
                    <a:pt x="378" y="28"/>
                  </a:lnTo>
                  <a:lnTo>
                    <a:pt x="379" y="27"/>
                  </a:lnTo>
                  <a:lnTo>
                    <a:pt x="379" y="26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81" y="24"/>
                  </a:lnTo>
                  <a:lnTo>
                    <a:pt x="381" y="22"/>
                  </a:lnTo>
                  <a:lnTo>
                    <a:pt x="381" y="22"/>
                  </a:lnTo>
                  <a:lnTo>
                    <a:pt x="381" y="21"/>
                  </a:lnTo>
                  <a:lnTo>
                    <a:pt x="381" y="20"/>
                  </a:lnTo>
                  <a:lnTo>
                    <a:pt x="380" y="20"/>
                  </a:lnTo>
                  <a:lnTo>
                    <a:pt x="380" y="19"/>
                  </a:lnTo>
                  <a:lnTo>
                    <a:pt x="378" y="17"/>
                  </a:lnTo>
                  <a:lnTo>
                    <a:pt x="378" y="16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78" y="14"/>
                  </a:lnTo>
                  <a:lnTo>
                    <a:pt x="378" y="13"/>
                  </a:lnTo>
                  <a:lnTo>
                    <a:pt x="378" y="12"/>
                  </a:lnTo>
                  <a:lnTo>
                    <a:pt x="378" y="10"/>
                  </a:lnTo>
                  <a:lnTo>
                    <a:pt x="379" y="8"/>
                  </a:lnTo>
                  <a:lnTo>
                    <a:pt x="380" y="6"/>
                  </a:lnTo>
                  <a:lnTo>
                    <a:pt x="381" y="5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3" y="3"/>
                  </a:lnTo>
                  <a:lnTo>
                    <a:pt x="384" y="3"/>
                  </a:lnTo>
                  <a:lnTo>
                    <a:pt x="385" y="3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90" y="2"/>
                  </a:lnTo>
                  <a:lnTo>
                    <a:pt x="393" y="2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4" y="1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7" name="Freeform 270">
              <a:extLst>
                <a:ext uri="{FF2B5EF4-FFF2-40B4-BE49-F238E27FC236}">
                  <a16:creationId xmlns:a16="http://schemas.microsoft.com/office/drawing/2014/main" id="{92D823B4-F9DD-415E-A56E-0D73E109B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109" y="3145724"/>
              <a:ext cx="796925" cy="581025"/>
            </a:xfrm>
            <a:custGeom>
              <a:avLst/>
              <a:gdLst>
                <a:gd name="T0" fmla="*/ 347 w 502"/>
                <a:gd name="T1" fmla="*/ 27 h 366"/>
                <a:gd name="T2" fmla="*/ 372 w 502"/>
                <a:gd name="T3" fmla="*/ 45 h 366"/>
                <a:gd name="T4" fmla="*/ 410 w 502"/>
                <a:gd name="T5" fmla="*/ 52 h 366"/>
                <a:gd name="T6" fmla="*/ 422 w 502"/>
                <a:gd name="T7" fmla="*/ 69 h 366"/>
                <a:gd name="T8" fmla="*/ 433 w 502"/>
                <a:gd name="T9" fmla="*/ 73 h 366"/>
                <a:gd name="T10" fmla="*/ 466 w 502"/>
                <a:gd name="T11" fmla="*/ 73 h 366"/>
                <a:gd name="T12" fmla="*/ 477 w 502"/>
                <a:gd name="T13" fmla="*/ 90 h 366"/>
                <a:gd name="T14" fmla="*/ 472 w 502"/>
                <a:gd name="T15" fmla="*/ 121 h 366"/>
                <a:gd name="T16" fmla="*/ 474 w 502"/>
                <a:gd name="T17" fmla="*/ 148 h 366"/>
                <a:gd name="T18" fmla="*/ 482 w 502"/>
                <a:gd name="T19" fmla="*/ 168 h 366"/>
                <a:gd name="T20" fmla="*/ 494 w 502"/>
                <a:gd name="T21" fmla="*/ 199 h 366"/>
                <a:gd name="T22" fmla="*/ 492 w 502"/>
                <a:gd name="T23" fmla="*/ 213 h 366"/>
                <a:gd name="T24" fmla="*/ 477 w 502"/>
                <a:gd name="T25" fmla="*/ 216 h 366"/>
                <a:gd name="T26" fmla="*/ 489 w 502"/>
                <a:gd name="T27" fmla="*/ 225 h 366"/>
                <a:gd name="T28" fmla="*/ 500 w 502"/>
                <a:gd name="T29" fmla="*/ 242 h 366"/>
                <a:gd name="T30" fmla="*/ 497 w 502"/>
                <a:gd name="T31" fmla="*/ 259 h 366"/>
                <a:gd name="T32" fmla="*/ 488 w 502"/>
                <a:gd name="T33" fmla="*/ 271 h 366"/>
                <a:gd name="T34" fmla="*/ 474 w 502"/>
                <a:gd name="T35" fmla="*/ 286 h 366"/>
                <a:gd name="T36" fmla="*/ 463 w 502"/>
                <a:gd name="T37" fmla="*/ 305 h 366"/>
                <a:gd name="T38" fmla="*/ 437 w 502"/>
                <a:gd name="T39" fmla="*/ 289 h 366"/>
                <a:gd name="T40" fmla="*/ 410 w 502"/>
                <a:gd name="T41" fmla="*/ 288 h 366"/>
                <a:gd name="T42" fmla="*/ 372 w 502"/>
                <a:gd name="T43" fmla="*/ 315 h 366"/>
                <a:gd name="T44" fmla="*/ 358 w 502"/>
                <a:gd name="T45" fmla="*/ 332 h 366"/>
                <a:gd name="T46" fmla="*/ 338 w 502"/>
                <a:gd name="T47" fmla="*/ 351 h 366"/>
                <a:gd name="T48" fmla="*/ 312 w 502"/>
                <a:gd name="T49" fmla="*/ 349 h 366"/>
                <a:gd name="T50" fmla="*/ 282 w 502"/>
                <a:gd name="T51" fmla="*/ 343 h 366"/>
                <a:gd name="T52" fmla="*/ 250 w 502"/>
                <a:gd name="T53" fmla="*/ 352 h 366"/>
                <a:gd name="T54" fmla="*/ 236 w 502"/>
                <a:gd name="T55" fmla="*/ 366 h 366"/>
                <a:gd name="T56" fmla="*/ 222 w 502"/>
                <a:gd name="T57" fmla="*/ 357 h 366"/>
                <a:gd name="T58" fmla="*/ 200 w 502"/>
                <a:gd name="T59" fmla="*/ 364 h 366"/>
                <a:gd name="T60" fmla="*/ 175 w 502"/>
                <a:gd name="T61" fmla="*/ 351 h 366"/>
                <a:gd name="T62" fmla="*/ 152 w 502"/>
                <a:gd name="T63" fmla="*/ 331 h 366"/>
                <a:gd name="T64" fmla="*/ 156 w 502"/>
                <a:gd name="T65" fmla="*/ 312 h 366"/>
                <a:gd name="T66" fmla="*/ 135 w 502"/>
                <a:gd name="T67" fmla="*/ 302 h 366"/>
                <a:gd name="T68" fmla="*/ 113 w 502"/>
                <a:gd name="T69" fmla="*/ 285 h 366"/>
                <a:gd name="T70" fmla="*/ 87 w 502"/>
                <a:gd name="T71" fmla="*/ 265 h 366"/>
                <a:gd name="T72" fmla="*/ 65 w 502"/>
                <a:gd name="T73" fmla="*/ 252 h 366"/>
                <a:gd name="T74" fmla="*/ 56 w 502"/>
                <a:gd name="T75" fmla="*/ 231 h 366"/>
                <a:gd name="T76" fmla="*/ 39 w 502"/>
                <a:gd name="T77" fmla="*/ 214 h 366"/>
                <a:gd name="T78" fmla="*/ 43 w 502"/>
                <a:gd name="T79" fmla="*/ 178 h 366"/>
                <a:gd name="T80" fmla="*/ 26 w 502"/>
                <a:gd name="T81" fmla="*/ 150 h 366"/>
                <a:gd name="T82" fmla="*/ 4 w 502"/>
                <a:gd name="T83" fmla="*/ 133 h 366"/>
                <a:gd name="T84" fmla="*/ 3 w 502"/>
                <a:gd name="T85" fmla="*/ 119 h 366"/>
                <a:gd name="T86" fmla="*/ 13 w 502"/>
                <a:gd name="T87" fmla="*/ 103 h 366"/>
                <a:gd name="T88" fmla="*/ 6 w 502"/>
                <a:gd name="T89" fmla="*/ 82 h 366"/>
                <a:gd name="T90" fmla="*/ 34 w 502"/>
                <a:gd name="T91" fmla="*/ 83 h 366"/>
                <a:gd name="T92" fmla="*/ 46 w 502"/>
                <a:gd name="T93" fmla="*/ 110 h 366"/>
                <a:gd name="T94" fmla="*/ 66 w 502"/>
                <a:gd name="T95" fmla="*/ 123 h 366"/>
                <a:gd name="T96" fmla="*/ 63 w 502"/>
                <a:gd name="T97" fmla="*/ 134 h 366"/>
                <a:gd name="T98" fmla="*/ 76 w 502"/>
                <a:gd name="T99" fmla="*/ 159 h 366"/>
                <a:gd name="T100" fmla="*/ 83 w 502"/>
                <a:gd name="T101" fmla="*/ 179 h 366"/>
                <a:gd name="T102" fmla="*/ 95 w 502"/>
                <a:gd name="T103" fmla="*/ 172 h 366"/>
                <a:gd name="T104" fmla="*/ 98 w 502"/>
                <a:gd name="T105" fmla="*/ 140 h 366"/>
                <a:gd name="T106" fmla="*/ 106 w 502"/>
                <a:gd name="T107" fmla="*/ 128 h 366"/>
                <a:gd name="T108" fmla="*/ 126 w 502"/>
                <a:gd name="T109" fmla="*/ 98 h 366"/>
                <a:gd name="T110" fmla="*/ 142 w 502"/>
                <a:gd name="T111" fmla="*/ 79 h 366"/>
                <a:gd name="T112" fmla="*/ 164 w 502"/>
                <a:gd name="T113" fmla="*/ 62 h 366"/>
                <a:gd name="T114" fmla="*/ 182 w 502"/>
                <a:gd name="T115" fmla="*/ 38 h 366"/>
                <a:gd name="T116" fmla="*/ 242 w 502"/>
                <a:gd name="T117" fmla="*/ 30 h 366"/>
                <a:gd name="T118" fmla="*/ 270 w 502"/>
                <a:gd name="T119" fmla="*/ 20 h 366"/>
                <a:gd name="T120" fmla="*/ 295 w 502"/>
                <a:gd name="T121" fmla="*/ 1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2" h="366">
                  <a:moveTo>
                    <a:pt x="308" y="1"/>
                  </a:moveTo>
                  <a:lnTo>
                    <a:pt x="310" y="2"/>
                  </a:lnTo>
                  <a:lnTo>
                    <a:pt x="312" y="4"/>
                  </a:lnTo>
                  <a:lnTo>
                    <a:pt x="314" y="5"/>
                  </a:lnTo>
                  <a:lnTo>
                    <a:pt x="320" y="10"/>
                  </a:lnTo>
                  <a:lnTo>
                    <a:pt x="327" y="14"/>
                  </a:lnTo>
                  <a:lnTo>
                    <a:pt x="331" y="17"/>
                  </a:lnTo>
                  <a:lnTo>
                    <a:pt x="333" y="18"/>
                  </a:lnTo>
                  <a:lnTo>
                    <a:pt x="337" y="21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1" y="25"/>
                  </a:lnTo>
                  <a:lnTo>
                    <a:pt x="344" y="26"/>
                  </a:lnTo>
                  <a:lnTo>
                    <a:pt x="345" y="26"/>
                  </a:lnTo>
                  <a:lnTo>
                    <a:pt x="347" y="27"/>
                  </a:lnTo>
                  <a:lnTo>
                    <a:pt x="349" y="29"/>
                  </a:lnTo>
                  <a:lnTo>
                    <a:pt x="352" y="32"/>
                  </a:lnTo>
                  <a:lnTo>
                    <a:pt x="354" y="33"/>
                  </a:lnTo>
                  <a:lnTo>
                    <a:pt x="356" y="36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58" y="38"/>
                  </a:lnTo>
                  <a:lnTo>
                    <a:pt x="358" y="38"/>
                  </a:lnTo>
                  <a:lnTo>
                    <a:pt x="359" y="38"/>
                  </a:lnTo>
                  <a:lnTo>
                    <a:pt x="359" y="38"/>
                  </a:lnTo>
                  <a:lnTo>
                    <a:pt x="364" y="41"/>
                  </a:lnTo>
                  <a:lnTo>
                    <a:pt x="366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2" y="45"/>
                  </a:lnTo>
                  <a:lnTo>
                    <a:pt x="376" y="46"/>
                  </a:lnTo>
                  <a:lnTo>
                    <a:pt x="379" y="46"/>
                  </a:lnTo>
                  <a:lnTo>
                    <a:pt x="381" y="46"/>
                  </a:lnTo>
                  <a:lnTo>
                    <a:pt x="386" y="47"/>
                  </a:lnTo>
                  <a:lnTo>
                    <a:pt x="388" y="47"/>
                  </a:lnTo>
                  <a:lnTo>
                    <a:pt x="389" y="47"/>
                  </a:lnTo>
                  <a:lnTo>
                    <a:pt x="394" y="49"/>
                  </a:lnTo>
                  <a:lnTo>
                    <a:pt x="397" y="49"/>
                  </a:lnTo>
                  <a:lnTo>
                    <a:pt x="399" y="50"/>
                  </a:lnTo>
                  <a:lnTo>
                    <a:pt x="402" y="50"/>
                  </a:lnTo>
                  <a:lnTo>
                    <a:pt x="404" y="50"/>
                  </a:lnTo>
                  <a:lnTo>
                    <a:pt x="406" y="51"/>
                  </a:lnTo>
                  <a:lnTo>
                    <a:pt x="408" y="51"/>
                  </a:lnTo>
                  <a:lnTo>
                    <a:pt x="409" y="51"/>
                  </a:lnTo>
                  <a:lnTo>
                    <a:pt x="410" y="52"/>
                  </a:lnTo>
                  <a:lnTo>
                    <a:pt x="412" y="53"/>
                  </a:lnTo>
                  <a:lnTo>
                    <a:pt x="416" y="55"/>
                  </a:lnTo>
                  <a:lnTo>
                    <a:pt x="418" y="56"/>
                  </a:lnTo>
                  <a:lnTo>
                    <a:pt x="419" y="56"/>
                  </a:lnTo>
                  <a:lnTo>
                    <a:pt x="419" y="57"/>
                  </a:lnTo>
                  <a:lnTo>
                    <a:pt x="420" y="58"/>
                  </a:lnTo>
                  <a:lnTo>
                    <a:pt x="420" y="58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2" y="62"/>
                  </a:lnTo>
                  <a:lnTo>
                    <a:pt x="422" y="63"/>
                  </a:lnTo>
                  <a:lnTo>
                    <a:pt x="422" y="66"/>
                  </a:lnTo>
                  <a:lnTo>
                    <a:pt x="422" y="68"/>
                  </a:lnTo>
                  <a:lnTo>
                    <a:pt x="422" y="69"/>
                  </a:lnTo>
                  <a:lnTo>
                    <a:pt x="422" y="70"/>
                  </a:lnTo>
                  <a:lnTo>
                    <a:pt x="422" y="70"/>
                  </a:lnTo>
                  <a:lnTo>
                    <a:pt x="423" y="71"/>
                  </a:lnTo>
                  <a:lnTo>
                    <a:pt x="423" y="71"/>
                  </a:lnTo>
                  <a:lnTo>
                    <a:pt x="424" y="72"/>
                  </a:lnTo>
                  <a:lnTo>
                    <a:pt x="424" y="72"/>
                  </a:lnTo>
                  <a:lnTo>
                    <a:pt x="425" y="72"/>
                  </a:lnTo>
                  <a:lnTo>
                    <a:pt x="426" y="73"/>
                  </a:lnTo>
                  <a:lnTo>
                    <a:pt x="427" y="73"/>
                  </a:lnTo>
                  <a:lnTo>
                    <a:pt x="427" y="73"/>
                  </a:lnTo>
                  <a:lnTo>
                    <a:pt x="428" y="74"/>
                  </a:lnTo>
                  <a:lnTo>
                    <a:pt x="429" y="74"/>
                  </a:lnTo>
                  <a:lnTo>
                    <a:pt x="429" y="73"/>
                  </a:lnTo>
                  <a:lnTo>
                    <a:pt x="430" y="73"/>
                  </a:lnTo>
                  <a:lnTo>
                    <a:pt x="433" y="73"/>
                  </a:lnTo>
                  <a:lnTo>
                    <a:pt x="435" y="72"/>
                  </a:lnTo>
                  <a:lnTo>
                    <a:pt x="436" y="72"/>
                  </a:lnTo>
                  <a:lnTo>
                    <a:pt x="437" y="72"/>
                  </a:lnTo>
                  <a:lnTo>
                    <a:pt x="439" y="72"/>
                  </a:lnTo>
                  <a:lnTo>
                    <a:pt x="441" y="72"/>
                  </a:lnTo>
                  <a:lnTo>
                    <a:pt x="446" y="73"/>
                  </a:lnTo>
                  <a:lnTo>
                    <a:pt x="449" y="73"/>
                  </a:lnTo>
                  <a:lnTo>
                    <a:pt x="451" y="73"/>
                  </a:lnTo>
                  <a:lnTo>
                    <a:pt x="456" y="73"/>
                  </a:lnTo>
                  <a:lnTo>
                    <a:pt x="457" y="73"/>
                  </a:lnTo>
                  <a:lnTo>
                    <a:pt x="458" y="73"/>
                  </a:lnTo>
                  <a:lnTo>
                    <a:pt x="464" y="73"/>
                  </a:lnTo>
                  <a:lnTo>
                    <a:pt x="465" y="72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8" y="73"/>
                  </a:lnTo>
                  <a:lnTo>
                    <a:pt x="469" y="74"/>
                  </a:lnTo>
                  <a:lnTo>
                    <a:pt x="470" y="75"/>
                  </a:lnTo>
                  <a:lnTo>
                    <a:pt x="471" y="75"/>
                  </a:lnTo>
                  <a:lnTo>
                    <a:pt x="472" y="76"/>
                  </a:lnTo>
                  <a:lnTo>
                    <a:pt x="472" y="77"/>
                  </a:lnTo>
                  <a:lnTo>
                    <a:pt x="473" y="79"/>
                  </a:lnTo>
                  <a:lnTo>
                    <a:pt x="474" y="80"/>
                  </a:lnTo>
                  <a:lnTo>
                    <a:pt x="475" y="82"/>
                  </a:lnTo>
                  <a:lnTo>
                    <a:pt x="476" y="84"/>
                  </a:lnTo>
                  <a:lnTo>
                    <a:pt x="476" y="85"/>
                  </a:lnTo>
                  <a:lnTo>
                    <a:pt x="476" y="87"/>
                  </a:lnTo>
                  <a:lnTo>
                    <a:pt x="476" y="88"/>
                  </a:lnTo>
                  <a:lnTo>
                    <a:pt x="477" y="90"/>
                  </a:lnTo>
                  <a:lnTo>
                    <a:pt x="477" y="91"/>
                  </a:lnTo>
                  <a:lnTo>
                    <a:pt x="476" y="93"/>
                  </a:lnTo>
                  <a:lnTo>
                    <a:pt x="476" y="95"/>
                  </a:lnTo>
                  <a:lnTo>
                    <a:pt x="475" y="99"/>
                  </a:lnTo>
                  <a:lnTo>
                    <a:pt x="475" y="100"/>
                  </a:lnTo>
                  <a:lnTo>
                    <a:pt x="474" y="101"/>
                  </a:lnTo>
                  <a:lnTo>
                    <a:pt x="474" y="102"/>
                  </a:lnTo>
                  <a:lnTo>
                    <a:pt x="474" y="103"/>
                  </a:lnTo>
                  <a:lnTo>
                    <a:pt x="474" y="108"/>
                  </a:lnTo>
                  <a:lnTo>
                    <a:pt x="474" y="109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3" y="114"/>
                  </a:lnTo>
                  <a:lnTo>
                    <a:pt x="472" y="119"/>
                  </a:lnTo>
                  <a:lnTo>
                    <a:pt x="472" y="121"/>
                  </a:lnTo>
                  <a:lnTo>
                    <a:pt x="471" y="123"/>
                  </a:lnTo>
                  <a:lnTo>
                    <a:pt x="471" y="124"/>
                  </a:lnTo>
                  <a:lnTo>
                    <a:pt x="472" y="125"/>
                  </a:lnTo>
                  <a:lnTo>
                    <a:pt x="472" y="126"/>
                  </a:lnTo>
                  <a:lnTo>
                    <a:pt x="473" y="129"/>
                  </a:lnTo>
                  <a:lnTo>
                    <a:pt x="474" y="131"/>
                  </a:lnTo>
                  <a:lnTo>
                    <a:pt x="475" y="135"/>
                  </a:lnTo>
                  <a:lnTo>
                    <a:pt x="475" y="137"/>
                  </a:lnTo>
                  <a:lnTo>
                    <a:pt x="475" y="139"/>
                  </a:lnTo>
                  <a:lnTo>
                    <a:pt x="475" y="141"/>
                  </a:lnTo>
                  <a:lnTo>
                    <a:pt x="475" y="142"/>
                  </a:lnTo>
                  <a:lnTo>
                    <a:pt x="474" y="145"/>
                  </a:lnTo>
                  <a:lnTo>
                    <a:pt x="474" y="146"/>
                  </a:lnTo>
                  <a:lnTo>
                    <a:pt x="474" y="147"/>
                  </a:lnTo>
                  <a:lnTo>
                    <a:pt x="474" y="148"/>
                  </a:lnTo>
                  <a:lnTo>
                    <a:pt x="474" y="149"/>
                  </a:lnTo>
                  <a:lnTo>
                    <a:pt x="475" y="150"/>
                  </a:lnTo>
                  <a:lnTo>
                    <a:pt x="475" y="151"/>
                  </a:lnTo>
                  <a:lnTo>
                    <a:pt x="476" y="151"/>
                  </a:lnTo>
                  <a:lnTo>
                    <a:pt x="477" y="152"/>
                  </a:lnTo>
                  <a:lnTo>
                    <a:pt x="479" y="154"/>
                  </a:lnTo>
                  <a:lnTo>
                    <a:pt x="480" y="155"/>
                  </a:lnTo>
                  <a:lnTo>
                    <a:pt x="480" y="156"/>
                  </a:lnTo>
                  <a:lnTo>
                    <a:pt x="481" y="157"/>
                  </a:lnTo>
                  <a:lnTo>
                    <a:pt x="481" y="158"/>
                  </a:lnTo>
                  <a:lnTo>
                    <a:pt x="481" y="161"/>
                  </a:lnTo>
                  <a:lnTo>
                    <a:pt x="481" y="162"/>
                  </a:lnTo>
                  <a:lnTo>
                    <a:pt x="481" y="166"/>
                  </a:lnTo>
                  <a:lnTo>
                    <a:pt x="481" y="167"/>
                  </a:lnTo>
                  <a:lnTo>
                    <a:pt x="482" y="168"/>
                  </a:lnTo>
                  <a:lnTo>
                    <a:pt x="482" y="169"/>
                  </a:lnTo>
                  <a:lnTo>
                    <a:pt x="483" y="169"/>
                  </a:lnTo>
                  <a:lnTo>
                    <a:pt x="485" y="173"/>
                  </a:lnTo>
                  <a:lnTo>
                    <a:pt x="486" y="175"/>
                  </a:lnTo>
                  <a:lnTo>
                    <a:pt x="488" y="178"/>
                  </a:lnTo>
                  <a:lnTo>
                    <a:pt x="489" y="180"/>
                  </a:lnTo>
                  <a:lnTo>
                    <a:pt x="491" y="185"/>
                  </a:lnTo>
                  <a:lnTo>
                    <a:pt x="492" y="188"/>
                  </a:lnTo>
                  <a:lnTo>
                    <a:pt x="493" y="190"/>
                  </a:lnTo>
                  <a:lnTo>
                    <a:pt x="494" y="194"/>
                  </a:lnTo>
                  <a:lnTo>
                    <a:pt x="494" y="196"/>
                  </a:lnTo>
                  <a:lnTo>
                    <a:pt x="494" y="197"/>
                  </a:lnTo>
                  <a:lnTo>
                    <a:pt x="494" y="198"/>
                  </a:lnTo>
                  <a:lnTo>
                    <a:pt x="494" y="199"/>
                  </a:lnTo>
                  <a:lnTo>
                    <a:pt x="494" y="199"/>
                  </a:lnTo>
                  <a:lnTo>
                    <a:pt x="494" y="200"/>
                  </a:lnTo>
                  <a:lnTo>
                    <a:pt x="494" y="201"/>
                  </a:lnTo>
                  <a:lnTo>
                    <a:pt x="493" y="202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92" y="205"/>
                  </a:lnTo>
                  <a:lnTo>
                    <a:pt x="492" y="206"/>
                  </a:lnTo>
                  <a:lnTo>
                    <a:pt x="492" y="207"/>
                  </a:lnTo>
                  <a:lnTo>
                    <a:pt x="493" y="209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2"/>
                  </a:lnTo>
                  <a:lnTo>
                    <a:pt x="493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92" y="214"/>
                  </a:lnTo>
                  <a:lnTo>
                    <a:pt x="491" y="214"/>
                  </a:lnTo>
                  <a:lnTo>
                    <a:pt x="491" y="214"/>
                  </a:lnTo>
                  <a:lnTo>
                    <a:pt x="490" y="214"/>
                  </a:lnTo>
                  <a:lnTo>
                    <a:pt x="487" y="213"/>
                  </a:lnTo>
                  <a:lnTo>
                    <a:pt x="484" y="213"/>
                  </a:lnTo>
                  <a:lnTo>
                    <a:pt x="483" y="213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80" y="214"/>
                  </a:lnTo>
                  <a:lnTo>
                    <a:pt x="479" y="214"/>
                  </a:lnTo>
                  <a:lnTo>
                    <a:pt x="478" y="214"/>
                  </a:lnTo>
                  <a:lnTo>
                    <a:pt x="478" y="215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6" y="217"/>
                  </a:lnTo>
                  <a:lnTo>
                    <a:pt x="476" y="218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19"/>
                  </a:lnTo>
                  <a:lnTo>
                    <a:pt x="476" y="220"/>
                  </a:lnTo>
                  <a:lnTo>
                    <a:pt x="477" y="220"/>
                  </a:lnTo>
                  <a:lnTo>
                    <a:pt x="478" y="221"/>
                  </a:lnTo>
                  <a:lnTo>
                    <a:pt x="479" y="222"/>
                  </a:lnTo>
                  <a:lnTo>
                    <a:pt x="480" y="222"/>
                  </a:lnTo>
                  <a:lnTo>
                    <a:pt x="481" y="223"/>
                  </a:lnTo>
                  <a:lnTo>
                    <a:pt x="486" y="224"/>
                  </a:lnTo>
                  <a:lnTo>
                    <a:pt x="487" y="224"/>
                  </a:lnTo>
                  <a:lnTo>
                    <a:pt x="488" y="224"/>
                  </a:lnTo>
                  <a:lnTo>
                    <a:pt x="489" y="225"/>
                  </a:lnTo>
                  <a:lnTo>
                    <a:pt x="491" y="226"/>
                  </a:lnTo>
                  <a:lnTo>
                    <a:pt x="492" y="226"/>
                  </a:lnTo>
                  <a:lnTo>
                    <a:pt x="493" y="227"/>
                  </a:lnTo>
                  <a:lnTo>
                    <a:pt x="494" y="228"/>
                  </a:lnTo>
                  <a:lnTo>
                    <a:pt x="495" y="229"/>
                  </a:lnTo>
                  <a:lnTo>
                    <a:pt x="498" y="233"/>
                  </a:lnTo>
                  <a:lnTo>
                    <a:pt x="499" y="235"/>
                  </a:lnTo>
                  <a:lnTo>
                    <a:pt x="500" y="236"/>
                  </a:lnTo>
                  <a:lnTo>
                    <a:pt x="500" y="237"/>
                  </a:lnTo>
                  <a:lnTo>
                    <a:pt x="501" y="239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2"/>
                  </a:lnTo>
                  <a:lnTo>
                    <a:pt x="501" y="242"/>
                  </a:lnTo>
                  <a:lnTo>
                    <a:pt x="500" y="242"/>
                  </a:lnTo>
                  <a:lnTo>
                    <a:pt x="499" y="243"/>
                  </a:lnTo>
                  <a:lnTo>
                    <a:pt x="498" y="243"/>
                  </a:lnTo>
                  <a:lnTo>
                    <a:pt x="498" y="244"/>
                  </a:lnTo>
                  <a:lnTo>
                    <a:pt x="497" y="245"/>
                  </a:lnTo>
                  <a:lnTo>
                    <a:pt x="496" y="247"/>
                  </a:lnTo>
                  <a:lnTo>
                    <a:pt x="495" y="249"/>
                  </a:lnTo>
                  <a:lnTo>
                    <a:pt x="495" y="251"/>
                  </a:lnTo>
                  <a:lnTo>
                    <a:pt x="495" y="252"/>
                  </a:lnTo>
                  <a:lnTo>
                    <a:pt x="495" y="253"/>
                  </a:lnTo>
                  <a:lnTo>
                    <a:pt x="495" y="254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6"/>
                  </a:lnTo>
                  <a:lnTo>
                    <a:pt x="497" y="258"/>
                  </a:lnTo>
                  <a:lnTo>
                    <a:pt x="497" y="259"/>
                  </a:lnTo>
                  <a:lnTo>
                    <a:pt x="498" y="259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8" y="261"/>
                  </a:lnTo>
                  <a:lnTo>
                    <a:pt x="498" y="263"/>
                  </a:lnTo>
                  <a:lnTo>
                    <a:pt x="497" y="264"/>
                  </a:lnTo>
                  <a:lnTo>
                    <a:pt x="497" y="264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4" y="267"/>
                  </a:lnTo>
                  <a:lnTo>
                    <a:pt x="492" y="268"/>
                  </a:lnTo>
                  <a:lnTo>
                    <a:pt x="490" y="270"/>
                  </a:lnTo>
                  <a:lnTo>
                    <a:pt x="489" y="270"/>
                  </a:lnTo>
                  <a:lnTo>
                    <a:pt x="488" y="271"/>
                  </a:lnTo>
                  <a:lnTo>
                    <a:pt x="483" y="273"/>
                  </a:lnTo>
                  <a:lnTo>
                    <a:pt x="481" y="274"/>
                  </a:lnTo>
                  <a:lnTo>
                    <a:pt x="480" y="274"/>
                  </a:lnTo>
                  <a:lnTo>
                    <a:pt x="478" y="274"/>
                  </a:lnTo>
                  <a:lnTo>
                    <a:pt x="476" y="275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4" y="276"/>
                  </a:lnTo>
                  <a:lnTo>
                    <a:pt x="474" y="277"/>
                  </a:lnTo>
                  <a:lnTo>
                    <a:pt x="474" y="278"/>
                  </a:lnTo>
                  <a:lnTo>
                    <a:pt x="473" y="279"/>
                  </a:lnTo>
                  <a:lnTo>
                    <a:pt x="473" y="280"/>
                  </a:lnTo>
                  <a:lnTo>
                    <a:pt x="474" y="282"/>
                  </a:lnTo>
                  <a:lnTo>
                    <a:pt x="474" y="283"/>
                  </a:lnTo>
                  <a:lnTo>
                    <a:pt x="474" y="286"/>
                  </a:lnTo>
                  <a:lnTo>
                    <a:pt x="474" y="288"/>
                  </a:lnTo>
                  <a:lnTo>
                    <a:pt x="474" y="289"/>
                  </a:lnTo>
                  <a:lnTo>
                    <a:pt x="473" y="291"/>
                  </a:lnTo>
                  <a:lnTo>
                    <a:pt x="471" y="299"/>
                  </a:lnTo>
                  <a:lnTo>
                    <a:pt x="471" y="301"/>
                  </a:lnTo>
                  <a:lnTo>
                    <a:pt x="470" y="302"/>
                  </a:lnTo>
                  <a:lnTo>
                    <a:pt x="470" y="303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8" y="305"/>
                  </a:lnTo>
                  <a:lnTo>
                    <a:pt x="467" y="305"/>
                  </a:lnTo>
                  <a:lnTo>
                    <a:pt x="466" y="305"/>
                  </a:lnTo>
                  <a:lnTo>
                    <a:pt x="465" y="305"/>
                  </a:lnTo>
                  <a:lnTo>
                    <a:pt x="464" y="305"/>
                  </a:lnTo>
                  <a:lnTo>
                    <a:pt x="463" y="305"/>
                  </a:lnTo>
                  <a:lnTo>
                    <a:pt x="462" y="304"/>
                  </a:lnTo>
                  <a:lnTo>
                    <a:pt x="461" y="304"/>
                  </a:lnTo>
                  <a:lnTo>
                    <a:pt x="460" y="303"/>
                  </a:lnTo>
                  <a:lnTo>
                    <a:pt x="458" y="302"/>
                  </a:lnTo>
                  <a:lnTo>
                    <a:pt x="456" y="301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50" y="296"/>
                  </a:lnTo>
                  <a:lnTo>
                    <a:pt x="447" y="294"/>
                  </a:lnTo>
                  <a:lnTo>
                    <a:pt x="445" y="293"/>
                  </a:lnTo>
                  <a:lnTo>
                    <a:pt x="443" y="291"/>
                  </a:lnTo>
                  <a:lnTo>
                    <a:pt x="442" y="290"/>
                  </a:lnTo>
                  <a:lnTo>
                    <a:pt x="441" y="290"/>
                  </a:lnTo>
                  <a:lnTo>
                    <a:pt x="440" y="290"/>
                  </a:lnTo>
                  <a:lnTo>
                    <a:pt x="437" y="289"/>
                  </a:lnTo>
                  <a:lnTo>
                    <a:pt x="435" y="288"/>
                  </a:lnTo>
                  <a:lnTo>
                    <a:pt x="434" y="288"/>
                  </a:lnTo>
                  <a:lnTo>
                    <a:pt x="429" y="288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0" y="286"/>
                  </a:lnTo>
                  <a:lnTo>
                    <a:pt x="416" y="285"/>
                  </a:lnTo>
                  <a:lnTo>
                    <a:pt x="415" y="285"/>
                  </a:lnTo>
                  <a:lnTo>
                    <a:pt x="415" y="285"/>
                  </a:lnTo>
                  <a:lnTo>
                    <a:pt x="414" y="285"/>
                  </a:lnTo>
                  <a:lnTo>
                    <a:pt x="413" y="286"/>
                  </a:lnTo>
                  <a:lnTo>
                    <a:pt x="412" y="286"/>
                  </a:lnTo>
                  <a:lnTo>
                    <a:pt x="411" y="287"/>
                  </a:lnTo>
                  <a:lnTo>
                    <a:pt x="410" y="287"/>
                  </a:lnTo>
                  <a:lnTo>
                    <a:pt x="410" y="288"/>
                  </a:lnTo>
                  <a:lnTo>
                    <a:pt x="408" y="290"/>
                  </a:lnTo>
                  <a:lnTo>
                    <a:pt x="405" y="293"/>
                  </a:lnTo>
                  <a:lnTo>
                    <a:pt x="402" y="295"/>
                  </a:lnTo>
                  <a:lnTo>
                    <a:pt x="400" y="297"/>
                  </a:lnTo>
                  <a:lnTo>
                    <a:pt x="399" y="297"/>
                  </a:lnTo>
                  <a:lnTo>
                    <a:pt x="396" y="299"/>
                  </a:lnTo>
                  <a:lnTo>
                    <a:pt x="393" y="301"/>
                  </a:lnTo>
                  <a:lnTo>
                    <a:pt x="391" y="303"/>
                  </a:lnTo>
                  <a:lnTo>
                    <a:pt x="388" y="305"/>
                  </a:lnTo>
                  <a:lnTo>
                    <a:pt x="381" y="309"/>
                  </a:lnTo>
                  <a:lnTo>
                    <a:pt x="380" y="310"/>
                  </a:lnTo>
                  <a:lnTo>
                    <a:pt x="377" y="311"/>
                  </a:lnTo>
                  <a:lnTo>
                    <a:pt x="375" y="312"/>
                  </a:lnTo>
                  <a:lnTo>
                    <a:pt x="374" y="313"/>
                  </a:lnTo>
                  <a:lnTo>
                    <a:pt x="372" y="315"/>
                  </a:lnTo>
                  <a:lnTo>
                    <a:pt x="371" y="315"/>
                  </a:lnTo>
                  <a:lnTo>
                    <a:pt x="366" y="317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1" y="320"/>
                  </a:lnTo>
                  <a:lnTo>
                    <a:pt x="360" y="321"/>
                  </a:lnTo>
                  <a:lnTo>
                    <a:pt x="359" y="321"/>
                  </a:lnTo>
                  <a:lnTo>
                    <a:pt x="359" y="322"/>
                  </a:lnTo>
                  <a:lnTo>
                    <a:pt x="358" y="323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30"/>
                  </a:lnTo>
                  <a:lnTo>
                    <a:pt x="358" y="331"/>
                  </a:lnTo>
                  <a:lnTo>
                    <a:pt x="358" y="332"/>
                  </a:lnTo>
                  <a:lnTo>
                    <a:pt x="356" y="339"/>
                  </a:lnTo>
                  <a:lnTo>
                    <a:pt x="356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3" y="343"/>
                  </a:lnTo>
                  <a:lnTo>
                    <a:pt x="352" y="345"/>
                  </a:lnTo>
                  <a:lnTo>
                    <a:pt x="350" y="347"/>
                  </a:lnTo>
                  <a:lnTo>
                    <a:pt x="348" y="348"/>
                  </a:lnTo>
                  <a:lnTo>
                    <a:pt x="347" y="349"/>
                  </a:lnTo>
                  <a:lnTo>
                    <a:pt x="345" y="350"/>
                  </a:lnTo>
                  <a:lnTo>
                    <a:pt x="343" y="351"/>
                  </a:lnTo>
                  <a:lnTo>
                    <a:pt x="342" y="351"/>
                  </a:lnTo>
                  <a:lnTo>
                    <a:pt x="340" y="351"/>
                  </a:lnTo>
                  <a:lnTo>
                    <a:pt x="339" y="352"/>
                  </a:lnTo>
                  <a:lnTo>
                    <a:pt x="338" y="351"/>
                  </a:lnTo>
                  <a:lnTo>
                    <a:pt x="337" y="351"/>
                  </a:lnTo>
                  <a:lnTo>
                    <a:pt x="336" y="351"/>
                  </a:lnTo>
                  <a:lnTo>
                    <a:pt x="332" y="349"/>
                  </a:lnTo>
                  <a:lnTo>
                    <a:pt x="330" y="349"/>
                  </a:lnTo>
                  <a:lnTo>
                    <a:pt x="329" y="349"/>
                  </a:lnTo>
                  <a:lnTo>
                    <a:pt x="327" y="348"/>
                  </a:lnTo>
                  <a:lnTo>
                    <a:pt x="326" y="348"/>
                  </a:lnTo>
                  <a:lnTo>
                    <a:pt x="325" y="349"/>
                  </a:lnTo>
                  <a:lnTo>
                    <a:pt x="323" y="349"/>
                  </a:lnTo>
                  <a:lnTo>
                    <a:pt x="320" y="349"/>
                  </a:lnTo>
                  <a:lnTo>
                    <a:pt x="318" y="349"/>
                  </a:lnTo>
                  <a:lnTo>
                    <a:pt x="317" y="349"/>
                  </a:lnTo>
                  <a:lnTo>
                    <a:pt x="314" y="349"/>
                  </a:lnTo>
                  <a:lnTo>
                    <a:pt x="313" y="349"/>
                  </a:lnTo>
                  <a:lnTo>
                    <a:pt x="312" y="349"/>
                  </a:lnTo>
                  <a:lnTo>
                    <a:pt x="310" y="349"/>
                  </a:lnTo>
                  <a:lnTo>
                    <a:pt x="309" y="349"/>
                  </a:lnTo>
                  <a:lnTo>
                    <a:pt x="305" y="347"/>
                  </a:lnTo>
                  <a:lnTo>
                    <a:pt x="303" y="346"/>
                  </a:lnTo>
                  <a:lnTo>
                    <a:pt x="297" y="345"/>
                  </a:lnTo>
                  <a:lnTo>
                    <a:pt x="295" y="344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0" y="342"/>
                  </a:lnTo>
                  <a:lnTo>
                    <a:pt x="288" y="342"/>
                  </a:lnTo>
                  <a:lnTo>
                    <a:pt x="287" y="342"/>
                  </a:lnTo>
                  <a:lnTo>
                    <a:pt x="285" y="342"/>
                  </a:lnTo>
                  <a:lnTo>
                    <a:pt x="284" y="342"/>
                  </a:lnTo>
                  <a:lnTo>
                    <a:pt x="283" y="342"/>
                  </a:lnTo>
                  <a:lnTo>
                    <a:pt x="282" y="343"/>
                  </a:lnTo>
                  <a:lnTo>
                    <a:pt x="278" y="344"/>
                  </a:lnTo>
                  <a:lnTo>
                    <a:pt x="276" y="345"/>
                  </a:lnTo>
                  <a:lnTo>
                    <a:pt x="275" y="345"/>
                  </a:lnTo>
                  <a:lnTo>
                    <a:pt x="272" y="345"/>
                  </a:lnTo>
                  <a:lnTo>
                    <a:pt x="271" y="345"/>
                  </a:lnTo>
                  <a:lnTo>
                    <a:pt x="266" y="346"/>
                  </a:lnTo>
                  <a:lnTo>
                    <a:pt x="264" y="346"/>
                  </a:lnTo>
                  <a:lnTo>
                    <a:pt x="263" y="347"/>
                  </a:lnTo>
                  <a:lnTo>
                    <a:pt x="259" y="348"/>
                  </a:lnTo>
                  <a:lnTo>
                    <a:pt x="258" y="349"/>
                  </a:lnTo>
                  <a:lnTo>
                    <a:pt x="256" y="349"/>
                  </a:lnTo>
                  <a:lnTo>
                    <a:pt x="253" y="350"/>
                  </a:lnTo>
                  <a:lnTo>
                    <a:pt x="251" y="351"/>
                  </a:lnTo>
                  <a:lnTo>
                    <a:pt x="250" y="351"/>
                  </a:lnTo>
                  <a:lnTo>
                    <a:pt x="250" y="352"/>
                  </a:lnTo>
                  <a:lnTo>
                    <a:pt x="249" y="352"/>
                  </a:lnTo>
                  <a:lnTo>
                    <a:pt x="248" y="354"/>
                  </a:lnTo>
                  <a:lnTo>
                    <a:pt x="247" y="355"/>
                  </a:lnTo>
                  <a:lnTo>
                    <a:pt x="246" y="356"/>
                  </a:lnTo>
                  <a:lnTo>
                    <a:pt x="245" y="356"/>
                  </a:lnTo>
                  <a:lnTo>
                    <a:pt x="242" y="358"/>
                  </a:lnTo>
                  <a:lnTo>
                    <a:pt x="241" y="359"/>
                  </a:lnTo>
                  <a:lnTo>
                    <a:pt x="240" y="360"/>
                  </a:lnTo>
                  <a:lnTo>
                    <a:pt x="239" y="360"/>
                  </a:lnTo>
                  <a:lnTo>
                    <a:pt x="238" y="361"/>
                  </a:lnTo>
                  <a:lnTo>
                    <a:pt x="237" y="362"/>
                  </a:lnTo>
                  <a:lnTo>
                    <a:pt x="237" y="363"/>
                  </a:lnTo>
                  <a:lnTo>
                    <a:pt x="236" y="365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5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3" y="366"/>
                  </a:lnTo>
                  <a:lnTo>
                    <a:pt x="233" y="366"/>
                  </a:lnTo>
                  <a:lnTo>
                    <a:pt x="232" y="365"/>
                  </a:lnTo>
                  <a:lnTo>
                    <a:pt x="230" y="362"/>
                  </a:lnTo>
                  <a:lnTo>
                    <a:pt x="229" y="361"/>
                  </a:lnTo>
                  <a:lnTo>
                    <a:pt x="228" y="360"/>
                  </a:lnTo>
                  <a:lnTo>
                    <a:pt x="227" y="359"/>
                  </a:lnTo>
                  <a:lnTo>
                    <a:pt x="225" y="358"/>
                  </a:lnTo>
                  <a:lnTo>
                    <a:pt x="224" y="357"/>
                  </a:lnTo>
                  <a:lnTo>
                    <a:pt x="222" y="357"/>
                  </a:lnTo>
                  <a:lnTo>
                    <a:pt x="221" y="356"/>
                  </a:lnTo>
                  <a:lnTo>
                    <a:pt x="220" y="356"/>
                  </a:lnTo>
                  <a:lnTo>
                    <a:pt x="218" y="356"/>
                  </a:lnTo>
                  <a:lnTo>
                    <a:pt x="216" y="356"/>
                  </a:lnTo>
                  <a:lnTo>
                    <a:pt x="215" y="357"/>
                  </a:lnTo>
                  <a:lnTo>
                    <a:pt x="213" y="357"/>
                  </a:lnTo>
                  <a:lnTo>
                    <a:pt x="211" y="358"/>
                  </a:lnTo>
                  <a:lnTo>
                    <a:pt x="209" y="359"/>
                  </a:lnTo>
                  <a:lnTo>
                    <a:pt x="208" y="360"/>
                  </a:lnTo>
                  <a:lnTo>
                    <a:pt x="206" y="362"/>
                  </a:lnTo>
                  <a:lnTo>
                    <a:pt x="205" y="363"/>
                  </a:lnTo>
                  <a:lnTo>
                    <a:pt x="203" y="363"/>
                  </a:lnTo>
                  <a:lnTo>
                    <a:pt x="202" y="364"/>
                  </a:lnTo>
                  <a:lnTo>
                    <a:pt x="201" y="364"/>
                  </a:lnTo>
                  <a:lnTo>
                    <a:pt x="200" y="364"/>
                  </a:lnTo>
                  <a:lnTo>
                    <a:pt x="199" y="364"/>
                  </a:lnTo>
                  <a:lnTo>
                    <a:pt x="198" y="364"/>
                  </a:lnTo>
                  <a:lnTo>
                    <a:pt x="196" y="364"/>
                  </a:lnTo>
                  <a:lnTo>
                    <a:pt x="190" y="362"/>
                  </a:lnTo>
                  <a:lnTo>
                    <a:pt x="184" y="360"/>
                  </a:lnTo>
                  <a:lnTo>
                    <a:pt x="181" y="360"/>
                  </a:lnTo>
                  <a:lnTo>
                    <a:pt x="182" y="359"/>
                  </a:lnTo>
                  <a:lnTo>
                    <a:pt x="182" y="358"/>
                  </a:lnTo>
                  <a:lnTo>
                    <a:pt x="181" y="357"/>
                  </a:lnTo>
                  <a:lnTo>
                    <a:pt x="180" y="356"/>
                  </a:lnTo>
                  <a:lnTo>
                    <a:pt x="180" y="355"/>
                  </a:lnTo>
                  <a:lnTo>
                    <a:pt x="179" y="354"/>
                  </a:lnTo>
                  <a:lnTo>
                    <a:pt x="178" y="352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4" y="349"/>
                  </a:lnTo>
                  <a:lnTo>
                    <a:pt x="171" y="348"/>
                  </a:lnTo>
                  <a:lnTo>
                    <a:pt x="169" y="346"/>
                  </a:lnTo>
                  <a:lnTo>
                    <a:pt x="161" y="342"/>
                  </a:lnTo>
                  <a:lnTo>
                    <a:pt x="159" y="341"/>
                  </a:lnTo>
                  <a:lnTo>
                    <a:pt x="156" y="339"/>
                  </a:lnTo>
                  <a:lnTo>
                    <a:pt x="155" y="338"/>
                  </a:lnTo>
                  <a:lnTo>
                    <a:pt x="154" y="337"/>
                  </a:lnTo>
                  <a:lnTo>
                    <a:pt x="154" y="336"/>
                  </a:lnTo>
                  <a:lnTo>
                    <a:pt x="153" y="336"/>
                  </a:lnTo>
                  <a:lnTo>
                    <a:pt x="153" y="334"/>
                  </a:lnTo>
                  <a:lnTo>
                    <a:pt x="152" y="333"/>
                  </a:lnTo>
                  <a:lnTo>
                    <a:pt x="152" y="333"/>
                  </a:lnTo>
                  <a:lnTo>
                    <a:pt x="152" y="331"/>
                  </a:lnTo>
                  <a:lnTo>
                    <a:pt x="152" y="331"/>
                  </a:lnTo>
                  <a:lnTo>
                    <a:pt x="152" y="330"/>
                  </a:lnTo>
                  <a:lnTo>
                    <a:pt x="153" y="328"/>
                  </a:lnTo>
                  <a:lnTo>
                    <a:pt x="153" y="327"/>
                  </a:lnTo>
                  <a:lnTo>
                    <a:pt x="154" y="326"/>
                  </a:lnTo>
                  <a:lnTo>
                    <a:pt x="156" y="323"/>
                  </a:lnTo>
                  <a:lnTo>
                    <a:pt x="156" y="321"/>
                  </a:lnTo>
                  <a:lnTo>
                    <a:pt x="157" y="320"/>
                  </a:lnTo>
                  <a:lnTo>
                    <a:pt x="157" y="319"/>
                  </a:lnTo>
                  <a:lnTo>
                    <a:pt x="157" y="317"/>
                  </a:lnTo>
                  <a:lnTo>
                    <a:pt x="157" y="316"/>
                  </a:lnTo>
                  <a:lnTo>
                    <a:pt x="157" y="315"/>
                  </a:lnTo>
                  <a:lnTo>
                    <a:pt x="157" y="314"/>
                  </a:lnTo>
                  <a:lnTo>
                    <a:pt x="157" y="314"/>
                  </a:lnTo>
                  <a:lnTo>
                    <a:pt x="157" y="313"/>
                  </a:lnTo>
                  <a:lnTo>
                    <a:pt x="156" y="312"/>
                  </a:lnTo>
                  <a:lnTo>
                    <a:pt x="156" y="311"/>
                  </a:lnTo>
                  <a:lnTo>
                    <a:pt x="155" y="310"/>
                  </a:lnTo>
                  <a:lnTo>
                    <a:pt x="154" y="309"/>
                  </a:lnTo>
                  <a:lnTo>
                    <a:pt x="152" y="307"/>
                  </a:lnTo>
                  <a:lnTo>
                    <a:pt x="150" y="305"/>
                  </a:lnTo>
                  <a:lnTo>
                    <a:pt x="148" y="304"/>
                  </a:lnTo>
                  <a:lnTo>
                    <a:pt x="147" y="304"/>
                  </a:lnTo>
                  <a:lnTo>
                    <a:pt x="147" y="304"/>
                  </a:lnTo>
                  <a:lnTo>
                    <a:pt x="145" y="303"/>
                  </a:lnTo>
                  <a:lnTo>
                    <a:pt x="144" y="303"/>
                  </a:lnTo>
                  <a:lnTo>
                    <a:pt x="142" y="303"/>
                  </a:lnTo>
                  <a:lnTo>
                    <a:pt x="139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1"/>
                  </a:lnTo>
                  <a:lnTo>
                    <a:pt x="134" y="300"/>
                  </a:lnTo>
                  <a:lnTo>
                    <a:pt x="132" y="298"/>
                  </a:lnTo>
                  <a:lnTo>
                    <a:pt x="132" y="297"/>
                  </a:lnTo>
                  <a:lnTo>
                    <a:pt x="131" y="297"/>
                  </a:lnTo>
                  <a:lnTo>
                    <a:pt x="130" y="296"/>
                  </a:lnTo>
                  <a:lnTo>
                    <a:pt x="127" y="294"/>
                  </a:lnTo>
                  <a:lnTo>
                    <a:pt x="123" y="291"/>
                  </a:lnTo>
                  <a:lnTo>
                    <a:pt x="121" y="290"/>
                  </a:lnTo>
                  <a:lnTo>
                    <a:pt x="119" y="288"/>
                  </a:lnTo>
                  <a:lnTo>
                    <a:pt x="118" y="288"/>
                  </a:lnTo>
                  <a:lnTo>
                    <a:pt x="117" y="287"/>
                  </a:lnTo>
                  <a:lnTo>
                    <a:pt x="115" y="286"/>
                  </a:lnTo>
                  <a:lnTo>
                    <a:pt x="113" y="285"/>
                  </a:lnTo>
                  <a:lnTo>
                    <a:pt x="112" y="284"/>
                  </a:lnTo>
                  <a:lnTo>
                    <a:pt x="108" y="282"/>
                  </a:lnTo>
                  <a:lnTo>
                    <a:pt x="107" y="281"/>
                  </a:lnTo>
                  <a:lnTo>
                    <a:pt x="104" y="279"/>
                  </a:lnTo>
                  <a:lnTo>
                    <a:pt x="99" y="274"/>
                  </a:lnTo>
                  <a:lnTo>
                    <a:pt x="98" y="273"/>
                  </a:lnTo>
                  <a:lnTo>
                    <a:pt x="97" y="272"/>
                  </a:lnTo>
                  <a:lnTo>
                    <a:pt x="96" y="272"/>
                  </a:lnTo>
                  <a:lnTo>
                    <a:pt x="95" y="271"/>
                  </a:lnTo>
                  <a:lnTo>
                    <a:pt x="92" y="270"/>
                  </a:lnTo>
                  <a:lnTo>
                    <a:pt x="91" y="270"/>
                  </a:lnTo>
                  <a:lnTo>
                    <a:pt x="91" y="269"/>
                  </a:lnTo>
                  <a:lnTo>
                    <a:pt x="90" y="268"/>
                  </a:lnTo>
                  <a:lnTo>
                    <a:pt x="88" y="267"/>
                  </a:lnTo>
                  <a:lnTo>
                    <a:pt x="87" y="265"/>
                  </a:lnTo>
                  <a:lnTo>
                    <a:pt x="85" y="263"/>
                  </a:lnTo>
                  <a:lnTo>
                    <a:pt x="84" y="262"/>
                  </a:lnTo>
                  <a:lnTo>
                    <a:pt x="83" y="261"/>
                  </a:lnTo>
                  <a:lnTo>
                    <a:pt x="82" y="260"/>
                  </a:lnTo>
                  <a:lnTo>
                    <a:pt x="80" y="259"/>
                  </a:lnTo>
                  <a:lnTo>
                    <a:pt x="78" y="258"/>
                  </a:lnTo>
                  <a:lnTo>
                    <a:pt x="76" y="257"/>
                  </a:lnTo>
                  <a:lnTo>
                    <a:pt x="72" y="256"/>
                  </a:lnTo>
                  <a:lnTo>
                    <a:pt x="71" y="256"/>
                  </a:lnTo>
                  <a:lnTo>
                    <a:pt x="68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6" y="253"/>
                  </a:lnTo>
                  <a:lnTo>
                    <a:pt x="66" y="252"/>
                  </a:lnTo>
                  <a:lnTo>
                    <a:pt x="65" y="252"/>
                  </a:lnTo>
                  <a:lnTo>
                    <a:pt x="65" y="251"/>
                  </a:lnTo>
                  <a:lnTo>
                    <a:pt x="65" y="250"/>
                  </a:lnTo>
                  <a:lnTo>
                    <a:pt x="65" y="249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5" y="244"/>
                  </a:lnTo>
                  <a:lnTo>
                    <a:pt x="65" y="243"/>
                  </a:lnTo>
                  <a:lnTo>
                    <a:pt x="64" y="242"/>
                  </a:lnTo>
                  <a:lnTo>
                    <a:pt x="63" y="240"/>
                  </a:lnTo>
                  <a:lnTo>
                    <a:pt x="62" y="238"/>
                  </a:lnTo>
                  <a:lnTo>
                    <a:pt x="60" y="235"/>
                  </a:lnTo>
                  <a:lnTo>
                    <a:pt x="59" y="234"/>
                  </a:lnTo>
                  <a:lnTo>
                    <a:pt x="58" y="233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5" y="231"/>
                  </a:lnTo>
                  <a:lnTo>
                    <a:pt x="52" y="230"/>
                  </a:lnTo>
                  <a:lnTo>
                    <a:pt x="51" y="229"/>
                  </a:lnTo>
                  <a:lnTo>
                    <a:pt x="50" y="228"/>
                  </a:lnTo>
                  <a:lnTo>
                    <a:pt x="48" y="227"/>
                  </a:lnTo>
                  <a:lnTo>
                    <a:pt x="45" y="225"/>
                  </a:lnTo>
                  <a:lnTo>
                    <a:pt x="44" y="224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2" y="222"/>
                  </a:lnTo>
                  <a:lnTo>
                    <a:pt x="41" y="221"/>
                  </a:lnTo>
                  <a:lnTo>
                    <a:pt x="40" y="219"/>
                  </a:lnTo>
                  <a:lnTo>
                    <a:pt x="40" y="218"/>
                  </a:lnTo>
                  <a:lnTo>
                    <a:pt x="39" y="216"/>
                  </a:lnTo>
                  <a:lnTo>
                    <a:pt x="39" y="214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7"/>
                  </a:lnTo>
                  <a:lnTo>
                    <a:pt x="38" y="205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41" y="193"/>
                  </a:lnTo>
                  <a:lnTo>
                    <a:pt x="42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2" y="176"/>
                  </a:lnTo>
                  <a:lnTo>
                    <a:pt x="41" y="173"/>
                  </a:lnTo>
                  <a:lnTo>
                    <a:pt x="41" y="171"/>
                  </a:lnTo>
                  <a:lnTo>
                    <a:pt x="40" y="170"/>
                  </a:lnTo>
                  <a:lnTo>
                    <a:pt x="38" y="166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6" y="162"/>
                  </a:lnTo>
                  <a:lnTo>
                    <a:pt x="35" y="160"/>
                  </a:lnTo>
                  <a:lnTo>
                    <a:pt x="33" y="158"/>
                  </a:lnTo>
                  <a:lnTo>
                    <a:pt x="31" y="156"/>
                  </a:lnTo>
                  <a:lnTo>
                    <a:pt x="30" y="154"/>
                  </a:lnTo>
                  <a:lnTo>
                    <a:pt x="27" y="152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6"/>
                  </a:lnTo>
                  <a:lnTo>
                    <a:pt x="23" y="145"/>
                  </a:lnTo>
                  <a:lnTo>
                    <a:pt x="21" y="143"/>
                  </a:lnTo>
                  <a:lnTo>
                    <a:pt x="19" y="141"/>
                  </a:lnTo>
                  <a:lnTo>
                    <a:pt x="19" y="140"/>
                  </a:lnTo>
                  <a:lnTo>
                    <a:pt x="18" y="140"/>
                  </a:lnTo>
                  <a:lnTo>
                    <a:pt x="16" y="139"/>
                  </a:lnTo>
                  <a:lnTo>
                    <a:pt x="13" y="138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9" y="136"/>
                  </a:lnTo>
                  <a:lnTo>
                    <a:pt x="7" y="136"/>
                  </a:lnTo>
                  <a:lnTo>
                    <a:pt x="6" y="135"/>
                  </a:lnTo>
                  <a:lnTo>
                    <a:pt x="5" y="134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2" y="131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3" y="119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11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2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2"/>
                  </a:lnTo>
                  <a:lnTo>
                    <a:pt x="10" y="91"/>
                  </a:lnTo>
                  <a:lnTo>
                    <a:pt x="9" y="89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6" y="85"/>
                  </a:lnTo>
                  <a:lnTo>
                    <a:pt x="6" y="84"/>
                  </a:lnTo>
                  <a:lnTo>
                    <a:pt x="5" y="84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6" y="83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2" y="82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30" y="82"/>
                  </a:lnTo>
                  <a:lnTo>
                    <a:pt x="31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5" y="84"/>
                  </a:lnTo>
                  <a:lnTo>
                    <a:pt x="36" y="85"/>
                  </a:lnTo>
                  <a:lnTo>
                    <a:pt x="37" y="86"/>
                  </a:lnTo>
                  <a:lnTo>
                    <a:pt x="38" y="87"/>
                  </a:lnTo>
                  <a:lnTo>
                    <a:pt x="39" y="89"/>
                  </a:lnTo>
                  <a:lnTo>
                    <a:pt x="40" y="91"/>
                  </a:lnTo>
                  <a:lnTo>
                    <a:pt x="41" y="92"/>
                  </a:lnTo>
                  <a:lnTo>
                    <a:pt x="41" y="93"/>
                  </a:lnTo>
                  <a:lnTo>
                    <a:pt x="42" y="94"/>
                  </a:lnTo>
                  <a:lnTo>
                    <a:pt x="42" y="99"/>
                  </a:lnTo>
                  <a:lnTo>
                    <a:pt x="43" y="101"/>
                  </a:lnTo>
                  <a:lnTo>
                    <a:pt x="44" y="106"/>
                  </a:lnTo>
                  <a:lnTo>
                    <a:pt x="45" y="107"/>
                  </a:lnTo>
                  <a:lnTo>
                    <a:pt x="45" y="109"/>
                  </a:lnTo>
                  <a:lnTo>
                    <a:pt x="46" y="110"/>
                  </a:lnTo>
                  <a:lnTo>
                    <a:pt x="46" y="111"/>
                  </a:lnTo>
                  <a:lnTo>
                    <a:pt x="47" y="112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3" y="115"/>
                  </a:lnTo>
                  <a:lnTo>
                    <a:pt x="60" y="118"/>
                  </a:lnTo>
                  <a:lnTo>
                    <a:pt x="61" y="118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20"/>
                  </a:lnTo>
                  <a:lnTo>
                    <a:pt x="65" y="121"/>
                  </a:lnTo>
                  <a:lnTo>
                    <a:pt x="66" y="122"/>
                  </a:lnTo>
                  <a:lnTo>
                    <a:pt x="66" y="123"/>
                  </a:lnTo>
                  <a:lnTo>
                    <a:pt x="66" y="124"/>
                  </a:lnTo>
                  <a:lnTo>
                    <a:pt x="66" y="125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7"/>
                  </a:lnTo>
                  <a:lnTo>
                    <a:pt x="65" y="127"/>
                  </a:lnTo>
                  <a:lnTo>
                    <a:pt x="64" y="128"/>
                  </a:lnTo>
                  <a:lnTo>
                    <a:pt x="63" y="128"/>
                  </a:lnTo>
                  <a:lnTo>
                    <a:pt x="63" y="129"/>
                  </a:lnTo>
                  <a:lnTo>
                    <a:pt x="63" y="130"/>
                  </a:lnTo>
                  <a:lnTo>
                    <a:pt x="62" y="130"/>
                  </a:lnTo>
                  <a:lnTo>
                    <a:pt x="62" y="131"/>
                  </a:lnTo>
                  <a:lnTo>
                    <a:pt x="62" y="132"/>
                  </a:lnTo>
                  <a:lnTo>
                    <a:pt x="63" y="133"/>
                  </a:lnTo>
                  <a:lnTo>
                    <a:pt x="63" y="134"/>
                  </a:lnTo>
                  <a:lnTo>
                    <a:pt x="64" y="136"/>
                  </a:lnTo>
                  <a:lnTo>
                    <a:pt x="65" y="137"/>
                  </a:lnTo>
                  <a:lnTo>
                    <a:pt x="67" y="138"/>
                  </a:lnTo>
                  <a:lnTo>
                    <a:pt x="68" y="140"/>
                  </a:lnTo>
                  <a:lnTo>
                    <a:pt x="72" y="143"/>
                  </a:lnTo>
                  <a:lnTo>
                    <a:pt x="73" y="144"/>
                  </a:lnTo>
                  <a:lnTo>
                    <a:pt x="74" y="145"/>
                  </a:lnTo>
                  <a:lnTo>
                    <a:pt x="75" y="146"/>
                  </a:lnTo>
                  <a:lnTo>
                    <a:pt x="76" y="149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7" y="151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5" y="164"/>
                  </a:lnTo>
                  <a:lnTo>
                    <a:pt x="75" y="165"/>
                  </a:lnTo>
                  <a:lnTo>
                    <a:pt x="75" y="166"/>
                  </a:lnTo>
                  <a:lnTo>
                    <a:pt x="75" y="167"/>
                  </a:lnTo>
                  <a:lnTo>
                    <a:pt x="75" y="167"/>
                  </a:lnTo>
                  <a:lnTo>
                    <a:pt x="76" y="169"/>
                  </a:lnTo>
                  <a:lnTo>
                    <a:pt x="76" y="171"/>
                  </a:lnTo>
                  <a:lnTo>
                    <a:pt x="77" y="173"/>
                  </a:lnTo>
                  <a:lnTo>
                    <a:pt x="79" y="175"/>
                  </a:lnTo>
                  <a:lnTo>
                    <a:pt x="80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2" y="178"/>
                  </a:lnTo>
                  <a:lnTo>
                    <a:pt x="83" y="179"/>
                  </a:lnTo>
                  <a:lnTo>
                    <a:pt x="84" y="179"/>
                  </a:lnTo>
                  <a:lnTo>
                    <a:pt x="85" y="180"/>
                  </a:lnTo>
                  <a:lnTo>
                    <a:pt x="87" y="180"/>
                  </a:lnTo>
                  <a:lnTo>
                    <a:pt x="88" y="181"/>
                  </a:lnTo>
                  <a:lnTo>
                    <a:pt x="89" y="181"/>
                  </a:lnTo>
                  <a:lnTo>
                    <a:pt x="90" y="181"/>
                  </a:lnTo>
                  <a:lnTo>
                    <a:pt x="91" y="181"/>
                  </a:lnTo>
                  <a:lnTo>
                    <a:pt x="92" y="181"/>
                  </a:lnTo>
                  <a:lnTo>
                    <a:pt x="93" y="180"/>
                  </a:lnTo>
                  <a:lnTo>
                    <a:pt x="93" y="180"/>
                  </a:lnTo>
                  <a:lnTo>
                    <a:pt x="94" y="180"/>
                  </a:lnTo>
                  <a:lnTo>
                    <a:pt x="94" y="179"/>
                  </a:lnTo>
                  <a:lnTo>
                    <a:pt x="94" y="178"/>
                  </a:lnTo>
                  <a:lnTo>
                    <a:pt x="95" y="175"/>
                  </a:lnTo>
                  <a:lnTo>
                    <a:pt x="95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5" y="165"/>
                  </a:lnTo>
                  <a:lnTo>
                    <a:pt x="95" y="162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5" y="154"/>
                  </a:lnTo>
                  <a:lnTo>
                    <a:pt x="96" y="150"/>
                  </a:lnTo>
                  <a:lnTo>
                    <a:pt x="96" y="146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7" y="141"/>
                  </a:lnTo>
                  <a:lnTo>
                    <a:pt x="98" y="140"/>
                  </a:lnTo>
                  <a:lnTo>
                    <a:pt x="98" y="140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3" y="137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5" y="136"/>
                  </a:lnTo>
                  <a:lnTo>
                    <a:pt x="105" y="135"/>
                  </a:lnTo>
                  <a:lnTo>
                    <a:pt x="105" y="134"/>
                  </a:lnTo>
                  <a:lnTo>
                    <a:pt x="106" y="133"/>
                  </a:lnTo>
                  <a:lnTo>
                    <a:pt x="106" y="132"/>
                  </a:lnTo>
                  <a:lnTo>
                    <a:pt x="106" y="129"/>
                  </a:lnTo>
                  <a:lnTo>
                    <a:pt x="106" y="128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8" y="122"/>
                  </a:lnTo>
                  <a:lnTo>
                    <a:pt x="109" y="120"/>
                  </a:lnTo>
                  <a:lnTo>
                    <a:pt x="110" y="117"/>
                  </a:lnTo>
                  <a:lnTo>
                    <a:pt x="111" y="115"/>
                  </a:lnTo>
                  <a:lnTo>
                    <a:pt x="112" y="114"/>
                  </a:lnTo>
                  <a:lnTo>
                    <a:pt x="113" y="113"/>
                  </a:lnTo>
                  <a:lnTo>
                    <a:pt x="115" y="110"/>
                  </a:lnTo>
                  <a:lnTo>
                    <a:pt x="117" y="108"/>
                  </a:lnTo>
                  <a:lnTo>
                    <a:pt x="121" y="104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5" y="100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8" y="92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8"/>
                  </a:lnTo>
                  <a:lnTo>
                    <a:pt x="130" y="87"/>
                  </a:lnTo>
                  <a:lnTo>
                    <a:pt x="131" y="86"/>
                  </a:lnTo>
                  <a:lnTo>
                    <a:pt x="132" y="86"/>
                  </a:lnTo>
                  <a:lnTo>
                    <a:pt x="133" y="85"/>
                  </a:lnTo>
                  <a:lnTo>
                    <a:pt x="134" y="84"/>
                  </a:lnTo>
                  <a:lnTo>
                    <a:pt x="138" y="82"/>
                  </a:lnTo>
                  <a:lnTo>
                    <a:pt x="139" y="81"/>
                  </a:lnTo>
                  <a:lnTo>
                    <a:pt x="140" y="81"/>
                  </a:lnTo>
                  <a:lnTo>
                    <a:pt x="141" y="80"/>
                  </a:lnTo>
                  <a:lnTo>
                    <a:pt x="142" y="79"/>
                  </a:lnTo>
                  <a:lnTo>
                    <a:pt x="145" y="75"/>
                  </a:lnTo>
                  <a:lnTo>
                    <a:pt x="147" y="74"/>
                  </a:lnTo>
                  <a:lnTo>
                    <a:pt x="149" y="72"/>
                  </a:lnTo>
                  <a:lnTo>
                    <a:pt x="151" y="71"/>
                  </a:lnTo>
                  <a:lnTo>
                    <a:pt x="153" y="69"/>
                  </a:lnTo>
                  <a:lnTo>
                    <a:pt x="155" y="68"/>
                  </a:lnTo>
                  <a:lnTo>
                    <a:pt x="157" y="67"/>
                  </a:lnTo>
                  <a:lnTo>
                    <a:pt x="160" y="67"/>
                  </a:lnTo>
                  <a:lnTo>
                    <a:pt x="161" y="66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3" y="64"/>
                  </a:lnTo>
                  <a:lnTo>
                    <a:pt x="163" y="64"/>
                  </a:lnTo>
                  <a:lnTo>
                    <a:pt x="164" y="63"/>
                  </a:lnTo>
                  <a:lnTo>
                    <a:pt x="164" y="62"/>
                  </a:lnTo>
                  <a:lnTo>
                    <a:pt x="165" y="60"/>
                  </a:lnTo>
                  <a:lnTo>
                    <a:pt x="166" y="56"/>
                  </a:lnTo>
                  <a:lnTo>
                    <a:pt x="167" y="54"/>
                  </a:lnTo>
                  <a:lnTo>
                    <a:pt x="167" y="53"/>
                  </a:lnTo>
                  <a:lnTo>
                    <a:pt x="168" y="50"/>
                  </a:lnTo>
                  <a:lnTo>
                    <a:pt x="170" y="48"/>
                  </a:lnTo>
                  <a:lnTo>
                    <a:pt x="172" y="45"/>
                  </a:lnTo>
                  <a:lnTo>
                    <a:pt x="173" y="44"/>
                  </a:lnTo>
                  <a:lnTo>
                    <a:pt x="174" y="43"/>
                  </a:lnTo>
                  <a:lnTo>
                    <a:pt x="175" y="42"/>
                  </a:lnTo>
                  <a:lnTo>
                    <a:pt x="176" y="41"/>
                  </a:lnTo>
                  <a:lnTo>
                    <a:pt x="178" y="40"/>
                  </a:lnTo>
                  <a:lnTo>
                    <a:pt x="178" y="39"/>
                  </a:lnTo>
                  <a:lnTo>
                    <a:pt x="179" y="39"/>
                  </a:lnTo>
                  <a:lnTo>
                    <a:pt x="182" y="38"/>
                  </a:lnTo>
                  <a:lnTo>
                    <a:pt x="185" y="37"/>
                  </a:lnTo>
                  <a:lnTo>
                    <a:pt x="189" y="36"/>
                  </a:lnTo>
                  <a:lnTo>
                    <a:pt x="195" y="35"/>
                  </a:lnTo>
                  <a:lnTo>
                    <a:pt x="198" y="34"/>
                  </a:lnTo>
                  <a:lnTo>
                    <a:pt x="205" y="32"/>
                  </a:lnTo>
                  <a:lnTo>
                    <a:pt x="213" y="31"/>
                  </a:lnTo>
                  <a:lnTo>
                    <a:pt x="218" y="29"/>
                  </a:lnTo>
                  <a:lnTo>
                    <a:pt x="220" y="29"/>
                  </a:lnTo>
                  <a:lnTo>
                    <a:pt x="221" y="29"/>
                  </a:lnTo>
                  <a:lnTo>
                    <a:pt x="223" y="28"/>
                  </a:lnTo>
                  <a:lnTo>
                    <a:pt x="225" y="28"/>
                  </a:lnTo>
                  <a:lnTo>
                    <a:pt x="228" y="28"/>
                  </a:lnTo>
                  <a:lnTo>
                    <a:pt x="233" y="29"/>
                  </a:lnTo>
                  <a:lnTo>
                    <a:pt x="240" y="29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5" y="31"/>
                  </a:lnTo>
                  <a:lnTo>
                    <a:pt x="247" y="31"/>
                  </a:lnTo>
                  <a:lnTo>
                    <a:pt x="251" y="33"/>
                  </a:lnTo>
                  <a:lnTo>
                    <a:pt x="253" y="34"/>
                  </a:lnTo>
                  <a:lnTo>
                    <a:pt x="254" y="34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56" y="34"/>
                  </a:lnTo>
                  <a:lnTo>
                    <a:pt x="257" y="34"/>
                  </a:lnTo>
                  <a:lnTo>
                    <a:pt x="258" y="34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9" y="21"/>
                  </a:lnTo>
                  <a:lnTo>
                    <a:pt x="270" y="20"/>
                  </a:lnTo>
                  <a:lnTo>
                    <a:pt x="272" y="19"/>
                  </a:lnTo>
                  <a:lnTo>
                    <a:pt x="273" y="18"/>
                  </a:lnTo>
                  <a:lnTo>
                    <a:pt x="274" y="17"/>
                  </a:lnTo>
                  <a:lnTo>
                    <a:pt x="277" y="15"/>
                  </a:lnTo>
                  <a:lnTo>
                    <a:pt x="279" y="14"/>
                  </a:lnTo>
                  <a:lnTo>
                    <a:pt x="282" y="13"/>
                  </a:lnTo>
                  <a:lnTo>
                    <a:pt x="285" y="12"/>
                  </a:lnTo>
                  <a:lnTo>
                    <a:pt x="288" y="11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2" y="10"/>
                  </a:lnTo>
                  <a:lnTo>
                    <a:pt x="293" y="10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11"/>
                  </a:lnTo>
                  <a:lnTo>
                    <a:pt x="298" y="12"/>
                  </a:lnTo>
                  <a:lnTo>
                    <a:pt x="299" y="12"/>
                  </a:lnTo>
                  <a:lnTo>
                    <a:pt x="300" y="12"/>
                  </a:lnTo>
                  <a:lnTo>
                    <a:pt x="300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1" y="12"/>
                  </a:lnTo>
                  <a:lnTo>
                    <a:pt x="302" y="11"/>
                  </a:lnTo>
                  <a:lnTo>
                    <a:pt x="302" y="10"/>
                  </a:lnTo>
                  <a:lnTo>
                    <a:pt x="303" y="10"/>
                  </a:lnTo>
                  <a:lnTo>
                    <a:pt x="305" y="4"/>
                  </a:lnTo>
                  <a:lnTo>
                    <a:pt x="307" y="1"/>
                  </a:lnTo>
                  <a:lnTo>
                    <a:pt x="307" y="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8" name="Freeform 271">
              <a:extLst>
                <a:ext uri="{FF2B5EF4-FFF2-40B4-BE49-F238E27FC236}">
                  <a16:creationId xmlns:a16="http://schemas.microsoft.com/office/drawing/2014/main" id="{5501C6C9-F50B-4B56-9E93-6A571485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16 w 715"/>
                <a:gd name="T1" fmla="*/ 21 h 633"/>
                <a:gd name="T2" fmla="*/ 651 w 715"/>
                <a:gd name="T3" fmla="*/ 12 h 633"/>
                <a:gd name="T4" fmla="*/ 670 w 715"/>
                <a:gd name="T5" fmla="*/ 31 h 633"/>
                <a:gd name="T6" fmla="*/ 689 w 715"/>
                <a:gd name="T7" fmla="*/ 67 h 633"/>
                <a:gd name="T8" fmla="*/ 693 w 715"/>
                <a:gd name="T9" fmla="*/ 90 h 633"/>
                <a:gd name="T10" fmla="*/ 706 w 715"/>
                <a:gd name="T11" fmla="*/ 120 h 633"/>
                <a:gd name="T12" fmla="*/ 680 w 715"/>
                <a:gd name="T13" fmla="*/ 154 h 633"/>
                <a:gd name="T14" fmla="*/ 650 w 715"/>
                <a:gd name="T15" fmla="*/ 162 h 633"/>
                <a:gd name="T16" fmla="*/ 632 w 715"/>
                <a:gd name="T17" fmla="*/ 180 h 633"/>
                <a:gd name="T18" fmla="*/ 618 w 715"/>
                <a:gd name="T19" fmla="*/ 210 h 633"/>
                <a:gd name="T20" fmla="*/ 591 w 715"/>
                <a:gd name="T21" fmla="*/ 249 h 633"/>
                <a:gd name="T22" fmla="*/ 603 w 715"/>
                <a:gd name="T23" fmla="*/ 296 h 633"/>
                <a:gd name="T24" fmla="*/ 638 w 715"/>
                <a:gd name="T25" fmla="*/ 350 h 633"/>
                <a:gd name="T26" fmla="*/ 637 w 715"/>
                <a:gd name="T27" fmla="*/ 367 h 633"/>
                <a:gd name="T28" fmla="*/ 631 w 715"/>
                <a:gd name="T29" fmla="*/ 397 h 633"/>
                <a:gd name="T30" fmla="*/ 601 w 715"/>
                <a:gd name="T31" fmla="*/ 410 h 633"/>
                <a:gd name="T32" fmla="*/ 598 w 715"/>
                <a:gd name="T33" fmla="*/ 437 h 633"/>
                <a:gd name="T34" fmla="*/ 578 w 715"/>
                <a:gd name="T35" fmla="*/ 459 h 633"/>
                <a:gd name="T36" fmla="*/ 526 w 715"/>
                <a:gd name="T37" fmla="*/ 469 h 633"/>
                <a:gd name="T38" fmla="*/ 457 w 715"/>
                <a:gd name="T39" fmla="*/ 465 h 633"/>
                <a:gd name="T40" fmla="*/ 435 w 715"/>
                <a:gd name="T41" fmla="*/ 486 h 633"/>
                <a:gd name="T42" fmla="*/ 415 w 715"/>
                <a:gd name="T43" fmla="*/ 503 h 633"/>
                <a:gd name="T44" fmla="*/ 379 w 715"/>
                <a:gd name="T45" fmla="*/ 527 h 633"/>
                <a:gd name="T46" fmla="*/ 353 w 715"/>
                <a:gd name="T47" fmla="*/ 524 h 633"/>
                <a:gd name="T48" fmla="*/ 310 w 715"/>
                <a:gd name="T49" fmla="*/ 541 h 633"/>
                <a:gd name="T50" fmla="*/ 276 w 715"/>
                <a:gd name="T51" fmla="*/ 557 h 633"/>
                <a:gd name="T52" fmla="*/ 233 w 715"/>
                <a:gd name="T53" fmla="*/ 574 h 633"/>
                <a:gd name="T54" fmla="*/ 220 w 715"/>
                <a:gd name="T55" fmla="*/ 602 h 633"/>
                <a:gd name="T56" fmla="*/ 195 w 715"/>
                <a:gd name="T57" fmla="*/ 619 h 633"/>
                <a:gd name="T58" fmla="*/ 174 w 715"/>
                <a:gd name="T59" fmla="*/ 632 h 633"/>
                <a:gd name="T60" fmla="*/ 155 w 715"/>
                <a:gd name="T61" fmla="*/ 624 h 633"/>
                <a:gd name="T62" fmla="*/ 144 w 715"/>
                <a:gd name="T63" fmla="*/ 619 h 633"/>
                <a:gd name="T64" fmla="*/ 118 w 715"/>
                <a:gd name="T65" fmla="*/ 597 h 633"/>
                <a:gd name="T66" fmla="*/ 135 w 715"/>
                <a:gd name="T67" fmla="*/ 590 h 633"/>
                <a:gd name="T68" fmla="*/ 127 w 715"/>
                <a:gd name="T69" fmla="*/ 551 h 633"/>
                <a:gd name="T70" fmla="*/ 117 w 715"/>
                <a:gd name="T71" fmla="*/ 519 h 633"/>
                <a:gd name="T72" fmla="*/ 118 w 715"/>
                <a:gd name="T73" fmla="*/ 471 h 633"/>
                <a:gd name="T74" fmla="*/ 98 w 715"/>
                <a:gd name="T75" fmla="*/ 451 h 633"/>
                <a:gd name="T76" fmla="*/ 64 w 715"/>
                <a:gd name="T77" fmla="*/ 448 h 633"/>
                <a:gd name="T78" fmla="*/ 39 w 715"/>
                <a:gd name="T79" fmla="*/ 427 h 633"/>
                <a:gd name="T80" fmla="*/ 9 w 715"/>
                <a:gd name="T81" fmla="*/ 409 h 633"/>
                <a:gd name="T82" fmla="*/ 37 w 715"/>
                <a:gd name="T83" fmla="*/ 354 h 633"/>
                <a:gd name="T84" fmla="*/ 77 w 715"/>
                <a:gd name="T85" fmla="*/ 348 h 633"/>
                <a:gd name="T86" fmla="*/ 111 w 715"/>
                <a:gd name="T87" fmla="*/ 341 h 633"/>
                <a:gd name="T88" fmla="*/ 133 w 715"/>
                <a:gd name="T89" fmla="*/ 297 h 633"/>
                <a:gd name="T90" fmla="*/ 158 w 715"/>
                <a:gd name="T91" fmla="*/ 301 h 633"/>
                <a:gd name="T92" fmla="*/ 184 w 715"/>
                <a:gd name="T93" fmla="*/ 264 h 633"/>
                <a:gd name="T94" fmla="*/ 212 w 715"/>
                <a:gd name="T95" fmla="*/ 287 h 633"/>
                <a:gd name="T96" fmla="*/ 244 w 715"/>
                <a:gd name="T97" fmla="*/ 260 h 633"/>
                <a:gd name="T98" fmla="*/ 252 w 715"/>
                <a:gd name="T99" fmla="*/ 225 h 633"/>
                <a:gd name="T100" fmla="*/ 295 w 715"/>
                <a:gd name="T101" fmla="*/ 212 h 633"/>
                <a:gd name="T102" fmla="*/ 328 w 715"/>
                <a:gd name="T103" fmla="*/ 212 h 633"/>
                <a:gd name="T104" fmla="*/ 383 w 715"/>
                <a:gd name="T105" fmla="*/ 211 h 633"/>
                <a:gd name="T106" fmla="*/ 401 w 715"/>
                <a:gd name="T107" fmla="*/ 180 h 633"/>
                <a:gd name="T108" fmla="*/ 435 w 715"/>
                <a:gd name="T109" fmla="*/ 158 h 633"/>
                <a:gd name="T110" fmla="*/ 485 w 715"/>
                <a:gd name="T111" fmla="*/ 150 h 633"/>
                <a:gd name="T112" fmla="*/ 549 w 715"/>
                <a:gd name="T113" fmla="*/ 110 h 633"/>
                <a:gd name="T114" fmla="*/ 599 w 715"/>
                <a:gd name="T115" fmla="*/ 103 h 633"/>
                <a:gd name="T116" fmla="*/ 606 w 715"/>
                <a:gd name="T117" fmla="*/ 78 h 633"/>
                <a:gd name="T118" fmla="*/ 577 w 715"/>
                <a:gd name="T119" fmla="*/ 56 h 633"/>
                <a:gd name="T120" fmla="*/ 557 w 715"/>
                <a:gd name="T121" fmla="*/ 43 h 633"/>
                <a:gd name="T122" fmla="*/ 566 w 715"/>
                <a:gd name="T123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  <a:lnTo>
                    <a:pt x="124" y="305"/>
                  </a:lnTo>
                  <a:lnTo>
                    <a:pt x="125" y="304"/>
                  </a:lnTo>
                  <a:lnTo>
                    <a:pt x="125" y="303"/>
                  </a:lnTo>
                  <a:lnTo>
                    <a:pt x="126" y="302"/>
                  </a:lnTo>
                  <a:lnTo>
                    <a:pt x="127" y="301"/>
                  </a:lnTo>
                  <a:lnTo>
                    <a:pt x="128" y="300"/>
                  </a:lnTo>
                  <a:lnTo>
                    <a:pt x="129" y="299"/>
                  </a:lnTo>
                  <a:lnTo>
                    <a:pt x="130" y="299"/>
                  </a:lnTo>
                  <a:lnTo>
                    <a:pt x="131" y="298"/>
                  </a:lnTo>
                  <a:lnTo>
                    <a:pt x="132" y="298"/>
                  </a:lnTo>
                  <a:lnTo>
                    <a:pt x="133" y="297"/>
                  </a:lnTo>
                  <a:lnTo>
                    <a:pt x="134" y="297"/>
                  </a:lnTo>
                  <a:lnTo>
                    <a:pt x="135" y="297"/>
                  </a:lnTo>
                  <a:lnTo>
                    <a:pt x="136" y="297"/>
                  </a:lnTo>
                  <a:lnTo>
                    <a:pt x="137" y="298"/>
                  </a:lnTo>
                  <a:lnTo>
                    <a:pt x="139" y="298"/>
                  </a:lnTo>
                  <a:lnTo>
                    <a:pt x="140" y="299"/>
                  </a:lnTo>
                  <a:lnTo>
                    <a:pt x="141" y="299"/>
                  </a:lnTo>
                  <a:lnTo>
                    <a:pt x="142" y="300"/>
                  </a:lnTo>
                  <a:lnTo>
                    <a:pt x="145" y="302"/>
                  </a:lnTo>
                  <a:lnTo>
                    <a:pt x="146" y="303"/>
                  </a:lnTo>
                  <a:lnTo>
                    <a:pt x="148" y="303"/>
                  </a:lnTo>
                  <a:lnTo>
                    <a:pt x="149" y="304"/>
                  </a:lnTo>
                  <a:lnTo>
                    <a:pt x="150" y="304"/>
                  </a:lnTo>
                  <a:lnTo>
                    <a:pt x="151" y="304"/>
                  </a:lnTo>
                  <a:lnTo>
                    <a:pt x="152" y="304"/>
                  </a:lnTo>
                  <a:lnTo>
                    <a:pt x="153" y="304"/>
                  </a:lnTo>
                  <a:lnTo>
                    <a:pt x="154" y="303"/>
                  </a:lnTo>
                  <a:lnTo>
                    <a:pt x="155" y="303"/>
                  </a:lnTo>
                  <a:lnTo>
                    <a:pt x="156" y="303"/>
                  </a:lnTo>
                  <a:lnTo>
                    <a:pt x="156" y="302"/>
                  </a:lnTo>
                  <a:lnTo>
                    <a:pt x="157" y="302"/>
                  </a:lnTo>
                  <a:lnTo>
                    <a:pt x="158" y="301"/>
                  </a:lnTo>
                  <a:lnTo>
                    <a:pt x="158" y="301"/>
                  </a:lnTo>
                  <a:lnTo>
                    <a:pt x="159" y="300"/>
                  </a:lnTo>
                  <a:lnTo>
                    <a:pt x="159" y="298"/>
                  </a:lnTo>
                  <a:lnTo>
                    <a:pt x="161" y="294"/>
                  </a:lnTo>
                  <a:lnTo>
                    <a:pt x="162" y="292"/>
                  </a:lnTo>
                  <a:lnTo>
                    <a:pt x="163" y="290"/>
                  </a:lnTo>
                  <a:lnTo>
                    <a:pt x="163" y="289"/>
                  </a:lnTo>
                  <a:lnTo>
                    <a:pt x="164" y="289"/>
                  </a:lnTo>
                  <a:lnTo>
                    <a:pt x="165" y="287"/>
                  </a:lnTo>
                  <a:lnTo>
                    <a:pt x="168" y="285"/>
                  </a:lnTo>
                  <a:lnTo>
                    <a:pt x="170" y="284"/>
                  </a:lnTo>
                  <a:lnTo>
                    <a:pt x="173" y="281"/>
                  </a:lnTo>
                  <a:lnTo>
                    <a:pt x="176" y="279"/>
                  </a:lnTo>
                  <a:lnTo>
                    <a:pt x="177" y="278"/>
                  </a:lnTo>
                  <a:lnTo>
                    <a:pt x="178" y="278"/>
                  </a:lnTo>
                  <a:lnTo>
                    <a:pt x="178" y="277"/>
                  </a:lnTo>
                  <a:lnTo>
                    <a:pt x="179" y="276"/>
                  </a:lnTo>
                  <a:lnTo>
                    <a:pt x="180" y="274"/>
                  </a:lnTo>
                  <a:lnTo>
                    <a:pt x="181" y="272"/>
                  </a:lnTo>
                  <a:lnTo>
                    <a:pt x="182" y="270"/>
                  </a:lnTo>
                  <a:lnTo>
                    <a:pt x="183" y="266"/>
                  </a:lnTo>
                  <a:lnTo>
                    <a:pt x="183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4" y="263"/>
                  </a:lnTo>
                  <a:lnTo>
                    <a:pt x="185" y="263"/>
                  </a:lnTo>
                  <a:lnTo>
                    <a:pt x="186" y="263"/>
                  </a:lnTo>
                  <a:lnTo>
                    <a:pt x="186" y="263"/>
                  </a:lnTo>
                  <a:lnTo>
                    <a:pt x="187" y="263"/>
                  </a:lnTo>
                  <a:lnTo>
                    <a:pt x="188" y="264"/>
                  </a:lnTo>
                  <a:lnTo>
                    <a:pt x="189" y="264"/>
                  </a:lnTo>
                  <a:lnTo>
                    <a:pt x="189" y="265"/>
                  </a:lnTo>
                  <a:lnTo>
                    <a:pt x="190" y="265"/>
                  </a:lnTo>
                  <a:lnTo>
                    <a:pt x="192" y="267"/>
                  </a:lnTo>
                  <a:lnTo>
                    <a:pt x="194" y="269"/>
                  </a:lnTo>
                  <a:lnTo>
                    <a:pt x="195" y="271"/>
                  </a:lnTo>
                  <a:lnTo>
                    <a:pt x="198" y="276"/>
                  </a:lnTo>
                  <a:lnTo>
                    <a:pt x="199" y="278"/>
                  </a:lnTo>
                  <a:lnTo>
                    <a:pt x="200" y="279"/>
                  </a:lnTo>
                  <a:lnTo>
                    <a:pt x="201" y="281"/>
                  </a:lnTo>
                  <a:lnTo>
                    <a:pt x="203" y="282"/>
                  </a:lnTo>
                  <a:lnTo>
                    <a:pt x="205" y="283"/>
                  </a:lnTo>
                  <a:lnTo>
                    <a:pt x="207" y="285"/>
                  </a:lnTo>
                  <a:lnTo>
                    <a:pt x="208" y="285"/>
                  </a:lnTo>
                  <a:lnTo>
                    <a:pt x="209" y="286"/>
                  </a:lnTo>
                  <a:lnTo>
                    <a:pt x="212" y="287"/>
                  </a:lnTo>
                  <a:lnTo>
                    <a:pt x="214" y="288"/>
                  </a:lnTo>
                  <a:lnTo>
                    <a:pt x="215" y="288"/>
                  </a:lnTo>
                  <a:lnTo>
                    <a:pt x="216" y="288"/>
                  </a:lnTo>
                  <a:lnTo>
                    <a:pt x="217" y="288"/>
                  </a:lnTo>
                  <a:lnTo>
                    <a:pt x="218" y="288"/>
                  </a:lnTo>
                  <a:lnTo>
                    <a:pt x="219" y="288"/>
                  </a:lnTo>
                  <a:lnTo>
                    <a:pt x="219" y="288"/>
                  </a:lnTo>
                  <a:lnTo>
                    <a:pt x="220" y="287"/>
                  </a:lnTo>
                  <a:lnTo>
                    <a:pt x="221" y="287"/>
                  </a:lnTo>
                  <a:lnTo>
                    <a:pt x="222" y="286"/>
                  </a:lnTo>
                  <a:lnTo>
                    <a:pt x="223" y="286"/>
                  </a:lnTo>
                  <a:lnTo>
                    <a:pt x="225" y="285"/>
                  </a:lnTo>
                  <a:lnTo>
                    <a:pt x="227" y="283"/>
                  </a:lnTo>
                  <a:lnTo>
                    <a:pt x="231" y="278"/>
                  </a:lnTo>
                  <a:lnTo>
                    <a:pt x="235" y="274"/>
                  </a:lnTo>
                  <a:lnTo>
                    <a:pt x="240" y="269"/>
                  </a:lnTo>
                  <a:lnTo>
                    <a:pt x="241" y="268"/>
                  </a:lnTo>
                  <a:lnTo>
                    <a:pt x="242" y="267"/>
                  </a:lnTo>
                  <a:lnTo>
                    <a:pt x="242" y="266"/>
                  </a:lnTo>
                  <a:lnTo>
                    <a:pt x="243" y="265"/>
                  </a:lnTo>
                  <a:lnTo>
                    <a:pt x="243" y="263"/>
                  </a:lnTo>
                  <a:lnTo>
                    <a:pt x="244" y="262"/>
                  </a:lnTo>
                  <a:lnTo>
                    <a:pt x="244" y="260"/>
                  </a:lnTo>
                  <a:lnTo>
                    <a:pt x="244" y="259"/>
                  </a:lnTo>
                  <a:lnTo>
                    <a:pt x="244" y="258"/>
                  </a:lnTo>
                  <a:lnTo>
                    <a:pt x="244" y="257"/>
                  </a:lnTo>
                  <a:lnTo>
                    <a:pt x="245" y="255"/>
                  </a:lnTo>
                  <a:lnTo>
                    <a:pt x="246" y="253"/>
                  </a:lnTo>
                  <a:lnTo>
                    <a:pt x="247" y="251"/>
                  </a:lnTo>
                  <a:lnTo>
                    <a:pt x="249" y="248"/>
                  </a:lnTo>
                  <a:lnTo>
                    <a:pt x="250" y="247"/>
                  </a:lnTo>
                  <a:lnTo>
                    <a:pt x="250" y="246"/>
                  </a:lnTo>
                  <a:lnTo>
                    <a:pt x="250" y="245"/>
                  </a:lnTo>
                  <a:lnTo>
                    <a:pt x="251" y="244"/>
                  </a:lnTo>
                  <a:lnTo>
                    <a:pt x="251" y="243"/>
                  </a:lnTo>
                  <a:lnTo>
                    <a:pt x="251" y="242"/>
                  </a:lnTo>
                  <a:lnTo>
                    <a:pt x="251" y="241"/>
                  </a:lnTo>
                  <a:lnTo>
                    <a:pt x="251" y="238"/>
                  </a:lnTo>
                  <a:lnTo>
                    <a:pt x="251" y="236"/>
                  </a:lnTo>
                  <a:lnTo>
                    <a:pt x="250" y="232"/>
                  </a:lnTo>
                  <a:lnTo>
                    <a:pt x="250" y="230"/>
                  </a:lnTo>
                  <a:lnTo>
                    <a:pt x="250" y="229"/>
                  </a:lnTo>
                  <a:lnTo>
                    <a:pt x="250" y="227"/>
                  </a:lnTo>
                  <a:lnTo>
                    <a:pt x="251" y="227"/>
                  </a:lnTo>
                  <a:lnTo>
                    <a:pt x="251" y="226"/>
                  </a:lnTo>
                  <a:lnTo>
                    <a:pt x="252" y="225"/>
                  </a:lnTo>
                  <a:lnTo>
                    <a:pt x="252" y="224"/>
                  </a:lnTo>
                  <a:lnTo>
                    <a:pt x="253" y="224"/>
                  </a:lnTo>
                  <a:lnTo>
                    <a:pt x="254" y="223"/>
                  </a:lnTo>
                  <a:lnTo>
                    <a:pt x="255" y="222"/>
                  </a:lnTo>
                  <a:lnTo>
                    <a:pt x="256" y="222"/>
                  </a:lnTo>
                  <a:lnTo>
                    <a:pt x="257" y="221"/>
                  </a:lnTo>
                  <a:lnTo>
                    <a:pt x="259" y="221"/>
                  </a:lnTo>
                  <a:lnTo>
                    <a:pt x="260" y="220"/>
                  </a:lnTo>
                  <a:lnTo>
                    <a:pt x="262" y="220"/>
                  </a:lnTo>
                  <a:lnTo>
                    <a:pt x="263" y="220"/>
                  </a:lnTo>
                  <a:lnTo>
                    <a:pt x="266" y="220"/>
                  </a:lnTo>
                  <a:lnTo>
                    <a:pt x="273" y="220"/>
                  </a:lnTo>
                  <a:lnTo>
                    <a:pt x="276" y="220"/>
                  </a:lnTo>
                  <a:lnTo>
                    <a:pt x="278" y="219"/>
                  </a:lnTo>
                  <a:lnTo>
                    <a:pt x="281" y="219"/>
                  </a:lnTo>
                  <a:lnTo>
                    <a:pt x="283" y="218"/>
                  </a:lnTo>
                  <a:lnTo>
                    <a:pt x="284" y="218"/>
                  </a:lnTo>
                  <a:lnTo>
                    <a:pt x="285" y="217"/>
                  </a:lnTo>
                  <a:lnTo>
                    <a:pt x="287" y="216"/>
                  </a:lnTo>
                  <a:lnTo>
                    <a:pt x="289" y="215"/>
                  </a:lnTo>
                  <a:lnTo>
                    <a:pt x="291" y="214"/>
                  </a:lnTo>
                  <a:lnTo>
                    <a:pt x="293" y="212"/>
                  </a:lnTo>
                  <a:lnTo>
                    <a:pt x="295" y="212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9" y="210"/>
                  </a:lnTo>
                  <a:lnTo>
                    <a:pt x="301" y="210"/>
                  </a:lnTo>
                  <a:lnTo>
                    <a:pt x="302" y="210"/>
                  </a:lnTo>
                  <a:lnTo>
                    <a:pt x="303" y="210"/>
                  </a:lnTo>
                  <a:lnTo>
                    <a:pt x="305" y="210"/>
                  </a:lnTo>
                  <a:lnTo>
                    <a:pt x="306" y="211"/>
                  </a:lnTo>
                  <a:lnTo>
                    <a:pt x="307" y="211"/>
                  </a:lnTo>
                  <a:lnTo>
                    <a:pt x="308" y="211"/>
                  </a:lnTo>
                  <a:lnTo>
                    <a:pt x="313" y="214"/>
                  </a:lnTo>
                  <a:lnTo>
                    <a:pt x="315" y="214"/>
                  </a:lnTo>
                  <a:lnTo>
                    <a:pt x="316" y="215"/>
                  </a:lnTo>
                  <a:lnTo>
                    <a:pt x="317" y="215"/>
                  </a:lnTo>
                  <a:lnTo>
                    <a:pt x="318" y="215"/>
                  </a:lnTo>
                  <a:lnTo>
                    <a:pt x="319" y="215"/>
                  </a:lnTo>
                  <a:lnTo>
                    <a:pt x="320" y="215"/>
                  </a:lnTo>
                  <a:lnTo>
                    <a:pt x="321" y="215"/>
                  </a:lnTo>
                  <a:lnTo>
                    <a:pt x="321" y="215"/>
                  </a:lnTo>
                  <a:lnTo>
                    <a:pt x="322" y="215"/>
                  </a:lnTo>
                  <a:lnTo>
                    <a:pt x="323" y="214"/>
                  </a:lnTo>
                  <a:lnTo>
                    <a:pt x="325" y="213"/>
                  </a:lnTo>
                  <a:lnTo>
                    <a:pt x="328" y="212"/>
                  </a:lnTo>
                  <a:lnTo>
                    <a:pt x="330" y="211"/>
                  </a:lnTo>
                  <a:lnTo>
                    <a:pt x="331" y="210"/>
                  </a:lnTo>
                  <a:lnTo>
                    <a:pt x="333" y="210"/>
                  </a:lnTo>
                  <a:lnTo>
                    <a:pt x="338" y="210"/>
                  </a:lnTo>
                  <a:lnTo>
                    <a:pt x="344" y="208"/>
                  </a:lnTo>
                  <a:lnTo>
                    <a:pt x="345" y="208"/>
                  </a:lnTo>
                  <a:lnTo>
                    <a:pt x="347" y="208"/>
                  </a:lnTo>
                  <a:lnTo>
                    <a:pt x="350" y="208"/>
                  </a:lnTo>
                  <a:lnTo>
                    <a:pt x="352" y="208"/>
                  </a:lnTo>
                  <a:lnTo>
                    <a:pt x="355" y="208"/>
                  </a:lnTo>
                  <a:lnTo>
                    <a:pt x="357" y="208"/>
                  </a:lnTo>
                  <a:lnTo>
                    <a:pt x="360" y="209"/>
                  </a:lnTo>
                  <a:lnTo>
                    <a:pt x="362" y="209"/>
                  </a:lnTo>
                  <a:lnTo>
                    <a:pt x="364" y="210"/>
                  </a:lnTo>
                  <a:lnTo>
                    <a:pt x="368" y="211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9" y="212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4" y="210"/>
                  </a:lnTo>
                  <a:lnTo>
                    <a:pt x="385" y="209"/>
                  </a:lnTo>
                  <a:lnTo>
                    <a:pt x="388" y="207"/>
                  </a:lnTo>
                  <a:lnTo>
                    <a:pt x="389" y="206"/>
                  </a:lnTo>
                  <a:lnTo>
                    <a:pt x="391" y="205"/>
                  </a:lnTo>
                  <a:lnTo>
                    <a:pt x="394" y="204"/>
                  </a:lnTo>
                  <a:lnTo>
                    <a:pt x="395" y="204"/>
                  </a:lnTo>
                  <a:lnTo>
                    <a:pt x="396" y="203"/>
                  </a:lnTo>
                  <a:lnTo>
                    <a:pt x="397" y="202"/>
                  </a:lnTo>
                  <a:lnTo>
                    <a:pt x="398" y="202"/>
                  </a:lnTo>
                  <a:lnTo>
                    <a:pt x="399" y="201"/>
                  </a:lnTo>
                  <a:lnTo>
                    <a:pt x="399" y="200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400" y="197"/>
                  </a:lnTo>
                  <a:lnTo>
                    <a:pt x="401" y="195"/>
                  </a:lnTo>
                  <a:lnTo>
                    <a:pt x="401" y="193"/>
                  </a:lnTo>
                  <a:lnTo>
                    <a:pt x="400" y="189"/>
                  </a:lnTo>
                  <a:lnTo>
                    <a:pt x="400" y="187"/>
                  </a:lnTo>
                  <a:lnTo>
                    <a:pt x="400" y="185"/>
                  </a:lnTo>
                  <a:lnTo>
                    <a:pt x="401" y="183"/>
                  </a:lnTo>
                  <a:lnTo>
                    <a:pt x="401" y="182"/>
                  </a:lnTo>
                  <a:lnTo>
                    <a:pt x="401" y="180"/>
                  </a:lnTo>
                  <a:lnTo>
                    <a:pt x="402" y="179"/>
                  </a:lnTo>
                  <a:lnTo>
                    <a:pt x="402" y="178"/>
                  </a:lnTo>
                  <a:lnTo>
                    <a:pt x="403" y="176"/>
                  </a:lnTo>
                  <a:lnTo>
                    <a:pt x="403" y="175"/>
                  </a:lnTo>
                  <a:lnTo>
                    <a:pt x="404" y="175"/>
                  </a:lnTo>
                  <a:lnTo>
                    <a:pt x="405" y="174"/>
                  </a:lnTo>
                  <a:lnTo>
                    <a:pt x="405" y="173"/>
                  </a:lnTo>
                  <a:lnTo>
                    <a:pt x="406" y="173"/>
                  </a:lnTo>
                  <a:lnTo>
                    <a:pt x="407" y="173"/>
                  </a:lnTo>
                  <a:lnTo>
                    <a:pt x="407" y="172"/>
                  </a:lnTo>
                  <a:lnTo>
                    <a:pt x="409" y="172"/>
                  </a:lnTo>
                  <a:lnTo>
                    <a:pt x="413" y="171"/>
                  </a:lnTo>
                  <a:lnTo>
                    <a:pt x="415" y="171"/>
                  </a:lnTo>
                  <a:lnTo>
                    <a:pt x="417" y="170"/>
                  </a:lnTo>
                  <a:lnTo>
                    <a:pt x="419" y="169"/>
                  </a:lnTo>
                  <a:lnTo>
                    <a:pt x="421" y="168"/>
                  </a:lnTo>
                  <a:lnTo>
                    <a:pt x="423" y="166"/>
                  </a:lnTo>
                  <a:lnTo>
                    <a:pt x="425" y="165"/>
                  </a:lnTo>
                  <a:lnTo>
                    <a:pt x="427" y="162"/>
                  </a:lnTo>
                  <a:lnTo>
                    <a:pt x="429" y="161"/>
                  </a:lnTo>
                  <a:lnTo>
                    <a:pt x="430" y="160"/>
                  </a:lnTo>
                  <a:lnTo>
                    <a:pt x="432" y="159"/>
                  </a:lnTo>
                  <a:lnTo>
                    <a:pt x="435" y="158"/>
                  </a:lnTo>
                  <a:lnTo>
                    <a:pt x="437" y="157"/>
                  </a:lnTo>
                  <a:lnTo>
                    <a:pt x="439" y="156"/>
                  </a:lnTo>
                  <a:lnTo>
                    <a:pt x="440" y="156"/>
                  </a:lnTo>
                  <a:lnTo>
                    <a:pt x="441" y="156"/>
                  </a:lnTo>
                  <a:lnTo>
                    <a:pt x="442" y="156"/>
                  </a:lnTo>
                  <a:lnTo>
                    <a:pt x="444" y="157"/>
                  </a:lnTo>
                  <a:lnTo>
                    <a:pt x="445" y="157"/>
                  </a:lnTo>
                  <a:lnTo>
                    <a:pt x="449" y="158"/>
                  </a:lnTo>
                  <a:lnTo>
                    <a:pt x="453" y="159"/>
                  </a:lnTo>
                  <a:lnTo>
                    <a:pt x="456" y="160"/>
                  </a:lnTo>
                  <a:lnTo>
                    <a:pt x="458" y="160"/>
                  </a:lnTo>
                  <a:lnTo>
                    <a:pt x="459" y="160"/>
                  </a:lnTo>
                  <a:lnTo>
                    <a:pt x="460" y="160"/>
                  </a:lnTo>
                  <a:lnTo>
                    <a:pt x="465" y="159"/>
                  </a:lnTo>
                  <a:lnTo>
                    <a:pt x="469" y="159"/>
                  </a:lnTo>
                  <a:lnTo>
                    <a:pt x="470" y="158"/>
                  </a:lnTo>
                  <a:lnTo>
                    <a:pt x="472" y="158"/>
                  </a:lnTo>
                  <a:lnTo>
                    <a:pt x="474" y="157"/>
                  </a:lnTo>
                  <a:lnTo>
                    <a:pt x="475" y="156"/>
                  </a:lnTo>
                  <a:lnTo>
                    <a:pt x="477" y="155"/>
                  </a:lnTo>
                  <a:lnTo>
                    <a:pt x="481" y="152"/>
                  </a:lnTo>
                  <a:lnTo>
                    <a:pt x="483" y="151"/>
                  </a:lnTo>
                  <a:lnTo>
                    <a:pt x="485" y="150"/>
                  </a:lnTo>
                  <a:lnTo>
                    <a:pt x="489" y="148"/>
                  </a:lnTo>
                  <a:lnTo>
                    <a:pt x="500" y="143"/>
                  </a:lnTo>
                  <a:lnTo>
                    <a:pt x="507" y="140"/>
                  </a:lnTo>
                  <a:lnTo>
                    <a:pt x="511" y="138"/>
                  </a:lnTo>
                  <a:lnTo>
                    <a:pt x="514" y="137"/>
                  </a:lnTo>
                  <a:lnTo>
                    <a:pt x="521" y="134"/>
                  </a:lnTo>
                  <a:lnTo>
                    <a:pt x="524" y="133"/>
                  </a:lnTo>
                  <a:lnTo>
                    <a:pt x="528" y="132"/>
                  </a:lnTo>
                  <a:lnTo>
                    <a:pt x="529" y="131"/>
                  </a:lnTo>
                  <a:lnTo>
                    <a:pt x="530" y="130"/>
                  </a:lnTo>
                  <a:lnTo>
                    <a:pt x="533" y="129"/>
                  </a:lnTo>
                  <a:lnTo>
                    <a:pt x="535" y="127"/>
                  </a:lnTo>
                  <a:lnTo>
                    <a:pt x="537" y="126"/>
                  </a:lnTo>
                  <a:lnTo>
                    <a:pt x="538" y="124"/>
                  </a:lnTo>
                  <a:lnTo>
                    <a:pt x="539" y="123"/>
                  </a:lnTo>
                  <a:lnTo>
                    <a:pt x="540" y="121"/>
                  </a:lnTo>
                  <a:lnTo>
                    <a:pt x="541" y="119"/>
                  </a:lnTo>
                  <a:lnTo>
                    <a:pt x="544" y="115"/>
                  </a:lnTo>
                  <a:lnTo>
                    <a:pt x="545" y="114"/>
                  </a:lnTo>
                  <a:lnTo>
                    <a:pt x="546" y="112"/>
                  </a:lnTo>
                  <a:lnTo>
                    <a:pt x="546" y="112"/>
                  </a:lnTo>
                  <a:lnTo>
                    <a:pt x="548" y="111"/>
                  </a:lnTo>
                  <a:lnTo>
                    <a:pt x="549" y="110"/>
                  </a:lnTo>
                  <a:lnTo>
                    <a:pt x="550" y="109"/>
                  </a:lnTo>
                  <a:lnTo>
                    <a:pt x="553" y="109"/>
                  </a:lnTo>
                  <a:lnTo>
                    <a:pt x="555" y="108"/>
                  </a:lnTo>
                  <a:lnTo>
                    <a:pt x="556" y="108"/>
                  </a:lnTo>
                  <a:lnTo>
                    <a:pt x="558" y="108"/>
                  </a:lnTo>
                  <a:lnTo>
                    <a:pt x="559" y="108"/>
                  </a:lnTo>
                  <a:lnTo>
                    <a:pt x="561" y="108"/>
                  </a:lnTo>
                  <a:lnTo>
                    <a:pt x="563" y="108"/>
                  </a:lnTo>
                  <a:lnTo>
                    <a:pt x="567" y="109"/>
                  </a:lnTo>
                  <a:lnTo>
                    <a:pt x="568" y="109"/>
                  </a:lnTo>
                  <a:lnTo>
                    <a:pt x="570" y="109"/>
                  </a:lnTo>
                  <a:lnTo>
                    <a:pt x="572" y="109"/>
                  </a:lnTo>
                  <a:lnTo>
                    <a:pt x="573" y="109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1" y="108"/>
                  </a:lnTo>
                  <a:lnTo>
                    <a:pt x="583" y="108"/>
                  </a:lnTo>
                  <a:lnTo>
                    <a:pt x="585" y="107"/>
                  </a:lnTo>
                  <a:lnTo>
                    <a:pt x="588" y="106"/>
                  </a:lnTo>
                  <a:lnTo>
                    <a:pt x="591" y="105"/>
                  </a:lnTo>
                  <a:lnTo>
                    <a:pt x="592" y="104"/>
                  </a:lnTo>
                  <a:lnTo>
                    <a:pt x="594" y="104"/>
                  </a:lnTo>
                  <a:lnTo>
                    <a:pt x="599" y="103"/>
                  </a:lnTo>
                  <a:lnTo>
                    <a:pt x="600" y="102"/>
                  </a:lnTo>
                  <a:lnTo>
                    <a:pt x="602" y="102"/>
                  </a:lnTo>
                  <a:lnTo>
                    <a:pt x="603" y="101"/>
                  </a:lnTo>
                  <a:lnTo>
                    <a:pt x="603" y="101"/>
                  </a:lnTo>
                  <a:lnTo>
                    <a:pt x="604" y="100"/>
                  </a:lnTo>
                  <a:lnTo>
                    <a:pt x="605" y="100"/>
                  </a:lnTo>
                  <a:lnTo>
                    <a:pt x="606" y="98"/>
                  </a:lnTo>
                  <a:lnTo>
                    <a:pt x="606" y="97"/>
                  </a:lnTo>
                  <a:lnTo>
                    <a:pt x="607" y="96"/>
                  </a:lnTo>
                  <a:lnTo>
                    <a:pt x="608" y="93"/>
                  </a:lnTo>
                  <a:lnTo>
                    <a:pt x="609" y="89"/>
                  </a:lnTo>
                  <a:lnTo>
                    <a:pt x="610" y="87"/>
                  </a:lnTo>
                  <a:lnTo>
                    <a:pt x="610" y="86"/>
                  </a:lnTo>
                  <a:lnTo>
                    <a:pt x="610" y="85"/>
                  </a:lnTo>
                  <a:lnTo>
                    <a:pt x="610" y="84"/>
                  </a:lnTo>
                  <a:lnTo>
                    <a:pt x="610" y="83"/>
                  </a:lnTo>
                  <a:lnTo>
                    <a:pt x="610" y="82"/>
                  </a:lnTo>
                  <a:lnTo>
                    <a:pt x="610" y="81"/>
                  </a:lnTo>
                  <a:lnTo>
                    <a:pt x="609" y="81"/>
                  </a:lnTo>
                  <a:lnTo>
                    <a:pt x="609" y="80"/>
                  </a:lnTo>
                  <a:lnTo>
                    <a:pt x="608" y="79"/>
                  </a:lnTo>
                  <a:lnTo>
                    <a:pt x="607" y="78"/>
                  </a:lnTo>
                  <a:lnTo>
                    <a:pt x="606" y="78"/>
                  </a:lnTo>
                  <a:lnTo>
                    <a:pt x="605" y="77"/>
                  </a:lnTo>
                  <a:lnTo>
                    <a:pt x="604" y="77"/>
                  </a:lnTo>
                  <a:lnTo>
                    <a:pt x="601" y="75"/>
                  </a:lnTo>
                  <a:lnTo>
                    <a:pt x="595" y="73"/>
                  </a:lnTo>
                  <a:lnTo>
                    <a:pt x="591" y="72"/>
                  </a:lnTo>
                  <a:lnTo>
                    <a:pt x="585" y="69"/>
                  </a:lnTo>
                  <a:lnTo>
                    <a:pt x="583" y="69"/>
                  </a:lnTo>
                  <a:lnTo>
                    <a:pt x="582" y="68"/>
                  </a:lnTo>
                  <a:lnTo>
                    <a:pt x="581" y="67"/>
                  </a:lnTo>
                  <a:lnTo>
                    <a:pt x="580" y="67"/>
                  </a:lnTo>
                  <a:lnTo>
                    <a:pt x="579" y="66"/>
                  </a:lnTo>
                  <a:lnTo>
                    <a:pt x="579" y="65"/>
                  </a:lnTo>
                  <a:lnTo>
                    <a:pt x="578" y="65"/>
                  </a:lnTo>
                  <a:lnTo>
                    <a:pt x="578" y="64"/>
                  </a:lnTo>
                  <a:lnTo>
                    <a:pt x="577" y="63"/>
                  </a:lnTo>
                  <a:lnTo>
                    <a:pt x="577" y="61"/>
                  </a:lnTo>
                  <a:lnTo>
                    <a:pt x="576" y="60"/>
                  </a:lnTo>
                  <a:lnTo>
                    <a:pt x="576" y="60"/>
                  </a:lnTo>
                  <a:lnTo>
                    <a:pt x="576" y="59"/>
                  </a:lnTo>
                  <a:lnTo>
                    <a:pt x="576" y="58"/>
                  </a:lnTo>
                  <a:lnTo>
                    <a:pt x="576" y="58"/>
                  </a:lnTo>
                  <a:lnTo>
                    <a:pt x="576" y="57"/>
                  </a:lnTo>
                  <a:lnTo>
                    <a:pt x="577" y="56"/>
                  </a:lnTo>
                  <a:lnTo>
                    <a:pt x="578" y="54"/>
                  </a:lnTo>
                  <a:lnTo>
                    <a:pt x="578" y="53"/>
                  </a:lnTo>
                  <a:lnTo>
                    <a:pt x="579" y="52"/>
                  </a:lnTo>
                  <a:lnTo>
                    <a:pt x="579" y="52"/>
                  </a:lnTo>
                  <a:lnTo>
                    <a:pt x="579" y="51"/>
                  </a:lnTo>
                  <a:lnTo>
                    <a:pt x="578" y="50"/>
                  </a:lnTo>
                  <a:lnTo>
                    <a:pt x="578" y="50"/>
                  </a:lnTo>
                  <a:lnTo>
                    <a:pt x="577" y="49"/>
                  </a:lnTo>
                  <a:lnTo>
                    <a:pt x="577" y="49"/>
                  </a:lnTo>
                  <a:lnTo>
                    <a:pt x="576" y="49"/>
                  </a:lnTo>
                  <a:lnTo>
                    <a:pt x="575" y="49"/>
                  </a:lnTo>
                  <a:lnTo>
                    <a:pt x="574" y="48"/>
                  </a:lnTo>
                  <a:lnTo>
                    <a:pt x="570" y="49"/>
                  </a:lnTo>
                  <a:lnTo>
                    <a:pt x="568" y="48"/>
                  </a:lnTo>
                  <a:lnTo>
                    <a:pt x="565" y="48"/>
                  </a:lnTo>
                  <a:lnTo>
                    <a:pt x="564" y="48"/>
                  </a:lnTo>
                  <a:lnTo>
                    <a:pt x="564" y="48"/>
                  </a:lnTo>
                  <a:lnTo>
                    <a:pt x="562" y="47"/>
                  </a:lnTo>
                  <a:lnTo>
                    <a:pt x="561" y="46"/>
                  </a:lnTo>
                  <a:lnTo>
                    <a:pt x="560" y="46"/>
                  </a:lnTo>
                  <a:lnTo>
                    <a:pt x="559" y="45"/>
                  </a:lnTo>
                  <a:lnTo>
                    <a:pt x="558" y="44"/>
                  </a:lnTo>
                  <a:lnTo>
                    <a:pt x="557" y="43"/>
                  </a:lnTo>
                  <a:lnTo>
                    <a:pt x="557" y="42"/>
                  </a:lnTo>
                  <a:lnTo>
                    <a:pt x="556" y="41"/>
                  </a:lnTo>
                  <a:lnTo>
                    <a:pt x="556" y="41"/>
                  </a:lnTo>
                  <a:lnTo>
                    <a:pt x="556" y="40"/>
                  </a:lnTo>
                  <a:lnTo>
                    <a:pt x="556" y="38"/>
                  </a:lnTo>
                  <a:lnTo>
                    <a:pt x="556" y="35"/>
                  </a:lnTo>
                  <a:lnTo>
                    <a:pt x="556" y="34"/>
                  </a:lnTo>
                  <a:lnTo>
                    <a:pt x="557" y="33"/>
                  </a:lnTo>
                  <a:lnTo>
                    <a:pt x="557" y="32"/>
                  </a:lnTo>
                  <a:lnTo>
                    <a:pt x="557" y="31"/>
                  </a:lnTo>
                  <a:lnTo>
                    <a:pt x="559" y="27"/>
                  </a:lnTo>
                  <a:lnTo>
                    <a:pt x="560" y="26"/>
                  </a:lnTo>
                  <a:lnTo>
                    <a:pt x="561" y="24"/>
                  </a:lnTo>
                  <a:lnTo>
                    <a:pt x="561" y="22"/>
                  </a:lnTo>
                  <a:lnTo>
                    <a:pt x="562" y="21"/>
                  </a:lnTo>
                  <a:lnTo>
                    <a:pt x="562" y="19"/>
                  </a:lnTo>
                  <a:lnTo>
                    <a:pt x="563" y="18"/>
                  </a:lnTo>
                  <a:lnTo>
                    <a:pt x="564" y="13"/>
                  </a:lnTo>
                  <a:lnTo>
                    <a:pt x="564" y="12"/>
                  </a:lnTo>
                  <a:lnTo>
                    <a:pt x="564" y="11"/>
                  </a:lnTo>
                  <a:lnTo>
                    <a:pt x="565" y="10"/>
                  </a:lnTo>
                  <a:lnTo>
                    <a:pt x="565" y="10"/>
                  </a:lnTo>
                  <a:lnTo>
                    <a:pt x="566" y="8"/>
                  </a:lnTo>
                  <a:lnTo>
                    <a:pt x="571" y="2"/>
                  </a:lnTo>
                  <a:lnTo>
                    <a:pt x="572" y="1"/>
                  </a:lnTo>
                  <a:lnTo>
                    <a:pt x="573" y="0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59" name="Freeform 272">
              <a:extLst>
                <a:ext uri="{FF2B5EF4-FFF2-40B4-BE49-F238E27FC236}">
                  <a16:creationId xmlns:a16="http://schemas.microsoft.com/office/drawing/2014/main" id="{F7322E4D-DA3A-446A-B38B-ED9D5D29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34" y="2545649"/>
              <a:ext cx="1135063" cy="1004888"/>
            </a:xfrm>
            <a:custGeom>
              <a:avLst/>
              <a:gdLst>
                <a:gd name="T0" fmla="*/ 607 w 715"/>
                <a:gd name="T1" fmla="*/ 17 h 633"/>
                <a:gd name="T2" fmla="*/ 637 w 715"/>
                <a:gd name="T3" fmla="*/ 16 h 633"/>
                <a:gd name="T4" fmla="*/ 653 w 715"/>
                <a:gd name="T5" fmla="*/ 11 h 633"/>
                <a:gd name="T6" fmla="*/ 669 w 715"/>
                <a:gd name="T7" fmla="*/ 30 h 633"/>
                <a:gd name="T8" fmla="*/ 692 w 715"/>
                <a:gd name="T9" fmla="*/ 50 h 633"/>
                <a:gd name="T10" fmla="*/ 682 w 715"/>
                <a:gd name="T11" fmla="*/ 86 h 633"/>
                <a:gd name="T12" fmla="*/ 707 w 715"/>
                <a:gd name="T13" fmla="*/ 86 h 633"/>
                <a:gd name="T14" fmla="*/ 712 w 715"/>
                <a:gd name="T15" fmla="*/ 104 h 633"/>
                <a:gd name="T16" fmla="*/ 686 w 715"/>
                <a:gd name="T17" fmla="*/ 144 h 633"/>
                <a:gd name="T18" fmla="*/ 673 w 715"/>
                <a:gd name="T19" fmla="*/ 168 h 633"/>
                <a:gd name="T20" fmla="*/ 643 w 715"/>
                <a:gd name="T21" fmla="*/ 160 h 633"/>
                <a:gd name="T22" fmla="*/ 633 w 715"/>
                <a:gd name="T23" fmla="*/ 174 h 633"/>
                <a:gd name="T24" fmla="*/ 620 w 715"/>
                <a:gd name="T25" fmla="*/ 200 h 633"/>
                <a:gd name="T26" fmla="*/ 604 w 715"/>
                <a:gd name="T27" fmla="*/ 221 h 633"/>
                <a:gd name="T28" fmla="*/ 590 w 715"/>
                <a:gd name="T29" fmla="*/ 251 h 633"/>
                <a:gd name="T30" fmla="*/ 596 w 715"/>
                <a:gd name="T31" fmla="*/ 280 h 633"/>
                <a:gd name="T32" fmla="*/ 619 w 715"/>
                <a:gd name="T33" fmla="*/ 328 h 633"/>
                <a:gd name="T34" fmla="*/ 645 w 715"/>
                <a:gd name="T35" fmla="*/ 360 h 633"/>
                <a:gd name="T36" fmla="*/ 637 w 715"/>
                <a:gd name="T37" fmla="*/ 368 h 633"/>
                <a:gd name="T38" fmla="*/ 637 w 715"/>
                <a:gd name="T39" fmla="*/ 394 h 633"/>
                <a:gd name="T40" fmla="*/ 616 w 715"/>
                <a:gd name="T41" fmla="*/ 412 h 633"/>
                <a:gd name="T42" fmla="*/ 597 w 715"/>
                <a:gd name="T43" fmla="*/ 411 h 633"/>
                <a:gd name="T44" fmla="*/ 598 w 715"/>
                <a:gd name="T45" fmla="*/ 437 h 633"/>
                <a:gd name="T46" fmla="*/ 589 w 715"/>
                <a:gd name="T47" fmla="*/ 461 h 633"/>
                <a:gd name="T48" fmla="*/ 549 w 715"/>
                <a:gd name="T49" fmla="*/ 469 h 633"/>
                <a:gd name="T50" fmla="*/ 518 w 715"/>
                <a:gd name="T51" fmla="*/ 468 h 633"/>
                <a:gd name="T52" fmla="*/ 459 w 715"/>
                <a:gd name="T53" fmla="*/ 465 h 633"/>
                <a:gd name="T54" fmla="*/ 435 w 715"/>
                <a:gd name="T55" fmla="*/ 474 h 633"/>
                <a:gd name="T56" fmla="*/ 427 w 715"/>
                <a:gd name="T57" fmla="*/ 491 h 633"/>
                <a:gd name="T58" fmla="*/ 409 w 715"/>
                <a:gd name="T59" fmla="*/ 508 h 633"/>
                <a:gd name="T60" fmla="*/ 380 w 715"/>
                <a:gd name="T61" fmla="*/ 526 h 633"/>
                <a:gd name="T62" fmla="*/ 363 w 715"/>
                <a:gd name="T63" fmla="*/ 519 h 633"/>
                <a:gd name="T64" fmla="*/ 339 w 715"/>
                <a:gd name="T65" fmla="*/ 535 h 633"/>
                <a:gd name="T66" fmla="*/ 305 w 715"/>
                <a:gd name="T67" fmla="*/ 539 h 633"/>
                <a:gd name="T68" fmla="*/ 280 w 715"/>
                <a:gd name="T69" fmla="*/ 552 h 633"/>
                <a:gd name="T70" fmla="*/ 249 w 715"/>
                <a:gd name="T71" fmla="*/ 563 h 633"/>
                <a:gd name="T72" fmla="*/ 225 w 715"/>
                <a:gd name="T73" fmla="*/ 584 h 633"/>
                <a:gd name="T74" fmla="*/ 217 w 715"/>
                <a:gd name="T75" fmla="*/ 603 h 633"/>
                <a:gd name="T76" fmla="*/ 200 w 715"/>
                <a:gd name="T77" fmla="*/ 617 h 633"/>
                <a:gd name="T78" fmla="*/ 183 w 715"/>
                <a:gd name="T79" fmla="*/ 632 h 633"/>
                <a:gd name="T80" fmla="*/ 167 w 715"/>
                <a:gd name="T81" fmla="*/ 619 h 633"/>
                <a:gd name="T82" fmla="*/ 155 w 715"/>
                <a:gd name="T83" fmla="*/ 624 h 633"/>
                <a:gd name="T84" fmla="*/ 146 w 715"/>
                <a:gd name="T85" fmla="*/ 619 h 633"/>
                <a:gd name="T86" fmla="*/ 131 w 715"/>
                <a:gd name="T87" fmla="*/ 603 h 633"/>
                <a:gd name="T88" fmla="*/ 120 w 715"/>
                <a:gd name="T89" fmla="*/ 593 h 633"/>
                <a:gd name="T90" fmla="*/ 135 w 715"/>
                <a:gd name="T91" fmla="*/ 590 h 633"/>
                <a:gd name="T92" fmla="*/ 135 w 715"/>
                <a:gd name="T93" fmla="*/ 568 h 633"/>
                <a:gd name="T94" fmla="*/ 122 w 715"/>
                <a:gd name="T95" fmla="*/ 533 h 633"/>
                <a:gd name="T96" fmla="*/ 115 w 715"/>
                <a:gd name="T97" fmla="*/ 507 h 633"/>
                <a:gd name="T98" fmla="*/ 118 w 715"/>
                <a:gd name="T99" fmla="*/ 473 h 633"/>
                <a:gd name="T100" fmla="*/ 109 w 715"/>
                <a:gd name="T101" fmla="*/ 451 h 633"/>
                <a:gd name="T102" fmla="*/ 72 w 715"/>
                <a:gd name="T103" fmla="*/ 451 h 633"/>
                <a:gd name="T104" fmla="*/ 64 w 715"/>
                <a:gd name="T105" fmla="*/ 441 h 633"/>
                <a:gd name="T106" fmla="*/ 44 w 715"/>
                <a:gd name="T107" fmla="*/ 428 h 633"/>
                <a:gd name="T108" fmla="*/ 0 w 715"/>
                <a:gd name="T109" fmla="*/ 415 h 633"/>
                <a:gd name="T110" fmla="*/ 30 w 715"/>
                <a:gd name="T111" fmla="*/ 388 h 633"/>
                <a:gd name="T112" fmla="*/ 39 w 715"/>
                <a:gd name="T113" fmla="*/ 352 h 633"/>
                <a:gd name="T114" fmla="*/ 73 w 715"/>
                <a:gd name="T115" fmla="*/ 349 h 633"/>
                <a:gd name="T116" fmla="*/ 101 w 715"/>
                <a:gd name="T117" fmla="*/ 352 h 633"/>
                <a:gd name="T118" fmla="*/ 120 w 715"/>
                <a:gd name="T119" fmla="*/ 31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5" h="633">
                  <a:moveTo>
                    <a:pt x="573" y="0"/>
                  </a:moveTo>
                  <a:lnTo>
                    <a:pt x="574" y="0"/>
                  </a:lnTo>
                  <a:lnTo>
                    <a:pt x="575" y="1"/>
                  </a:lnTo>
                  <a:lnTo>
                    <a:pt x="577" y="2"/>
                  </a:lnTo>
                  <a:lnTo>
                    <a:pt x="582" y="5"/>
                  </a:lnTo>
                  <a:lnTo>
                    <a:pt x="584" y="6"/>
                  </a:lnTo>
                  <a:lnTo>
                    <a:pt x="586" y="7"/>
                  </a:lnTo>
                  <a:lnTo>
                    <a:pt x="587" y="7"/>
                  </a:lnTo>
                  <a:lnTo>
                    <a:pt x="589" y="8"/>
                  </a:lnTo>
                  <a:lnTo>
                    <a:pt x="594" y="9"/>
                  </a:lnTo>
                  <a:lnTo>
                    <a:pt x="596" y="10"/>
                  </a:lnTo>
                  <a:lnTo>
                    <a:pt x="597" y="10"/>
                  </a:lnTo>
                  <a:lnTo>
                    <a:pt x="599" y="11"/>
                  </a:lnTo>
                  <a:lnTo>
                    <a:pt x="601" y="12"/>
                  </a:lnTo>
                  <a:lnTo>
                    <a:pt x="603" y="13"/>
                  </a:lnTo>
                  <a:lnTo>
                    <a:pt x="604" y="14"/>
                  </a:lnTo>
                  <a:lnTo>
                    <a:pt x="607" y="17"/>
                  </a:lnTo>
                  <a:lnTo>
                    <a:pt x="608" y="18"/>
                  </a:lnTo>
                  <a:lnTo>
                    <a:pt x="610" y="19"/>
                  </a:lnTo>
                  <a:lnTo>
                    <a:pt x="611" y="20"/>
                  </a:lnTo>
                  <a:lnTo>
                    <a:pt x="613" y="20"/>
                  </a:lnTo>
                  <a:lnTo>
                    <a:pt x="615" y="21"/>
                  </a:lnTo>
                  <a:lnTo>
                    <a:pt x="616" y="21"/>
                  </a:lnTo>
                  <a:lnTo>
                    <a:pt x="618" y="21"/>
                  </a:lnTo>
                  <a:lnTo>
                    <a:pt x="619" y="21"/>
                  </a:lnTo>
                  <a:lnTo>
                    <a:pt x="620" y="21"/>
                  </a:lnTo>
                  <a:lnTo>
                    <a:pt x="622" y="21"/>
                  </a:lnTo>
                  <a:lnTo>
                    <a:pt x="623" y="20"/>
                  </a:lnTo>
                  <a:lnTo>
                    <a:pt x="625" y="20"/>
                  </a:lnTo>
                  <a:lnTo>
                    <a:pt x="630" y="18"/>
                  </a:lnTo>
                  <a:lnTo>
                    <a:pt x="631" y="17"/>
                  </a:lnTo>
                  <a:lnTo>
                    <a:pt x="633" y="17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9" y="16"/>
                  </a:lnTo>
                  <a:lnTo>
                    <a:pt x="640" y="17"/>
                  </a:lnTo>
                  <a:lnTo>
                    <a:pt x="643" y="17"/>
                  </a:lnTo>
                  <a:lnTo>
                    <a:pt x="644" y="17"/>
                  </a:lnTo>
                  <a:lnTo>
                    <a:pt x="646" y="17"/>
                  </a:lnTo>
                  <a:lnTo>
                    <a:pt x="647" y="17"/>
                  </a:lnTo>
                  <a:lnTo>
                    <a:pt x="647" y="17"/>
                  </a:lnTo>
                  <a:lnTo>
                    <a:pt x="648" y="17"/>
                  </a:lnTo>
                  <a:lnTo>
                    <a:pt x="649" y="16"/>
                  </a:lnTo>
                  <a:lnTo>
                    <a:pt x="649" y="16"/>
                  </a:lnTo>
                  <a:lnTo>
                    <a:pt x="650" y="15"/>
                  </a:lnTo>
                  <a:lnTo>
                    <a:pt x="651" y="12"/>
                  </a:lnTo>
                  <a:lnTo>
                    <a:pt x="652" y="12"/>
                  </a:lnTo>
                  <a:lnTo>
                    <a:pt x="652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3" y="11"/>
                  </a:lnTo>
                  <a:lnTo>
                    <a:pt x="654" y="11"/>
                  </a:lnTo>
                  <a:lnTo>
                    <a:pt x="654" y="12"/>
                  </a:lnTo>
                  <a:lnTo>
                    <a:pt x="654" y="12"/>
                  </a:lnTo>
                  <a:lnTo>
                    <a:pt x="655" y="12"/>
                  </a:lnTo>
                  <a:lnTo>
                    <a:pt x="655" y="13"/>
                  </a:lnTo>
                  <a:lnTo>
                    <a:pt x="655" y="16"/>
                  </a:lnTo>
                  <a:lnTo>
                    <a:pt x="656" y="17"/>
                  </a:lnTo>
                  <a:lnTo>
                    <a:pt x="656" y="18"/>
                  </a:lnTo>
                  <a:lnTo>
                    <a:pt x="656" y="19"/>
                  </a:lnTo>
                  <a:lnTo>
                    <a:pt x="657" y="20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9" y="22"/>
                  </a:lnTo>
                  <a:lnTo>
                    <a:pt x="661" y="23"/>
                  </a:lnTo>
                  <a:lnTo>
                    <a:pt x="665" y="26"/>
                  </a:lnTo>
                  <a:lnTo>
                    <a:pt x="666" y="28"/>
                  </a:lnTo>
                  <a:lnTo>
                    <a:pt x="669" y="30"/>
                  </a:lnTo>
                  <a:lnTo>
                    <a:pt x="670" y="31"/>
                  </a:lnTo>
                  <a:lnTo>
                    <a:pt x="671" y="31"/>
                  </a:lnTo>
                  <a:lnTo>
                    <a:pt x="672" y="32"/>
                  </a:lnTo>
                  <a:lnTo>
                    <a:pt x="674" y="32"/>
                  </a:lnTo>
                  <a:lnTo>
                    <a:pt x="678" y="33"/>
                  </a:lnTo>
                  <a:lnTo>
                    <a:pt x="679" y="33"/>
                  </a:lnTo>
                  <a:lnTo>
                    <a:pt x="680" y="34"/>
                  </a:lnTo>
                  <a:lnTo>
                    <a:pt x="681" y="34"/>
                  </a:lnTo>
                  <a:lnTo>
                    <a:pt x="682" y="35"/>
                  </a:lnTo>
                  <a:lnTo>
                    <a:pt x="684" y="36"/>
                  </a:lnTo>
                  <a:lnTo>
                    <a:pt x="685" y="38"/>
                  </a:lnTo>
                  <a:lnTo>
                    <a:pt x="687" y="40"/>
                  </a:lnTo>
                  <a:lnTo>
                    <a:pt x="689" y="42"/>
                  </a:lnTo>
                  <a:lnTo>
                    <a:pt x="690" y="45"/>
                  </a:lnTo>
                  <a:lnTo>
                    <a:pt x="691" y="46"/>
                  </a:lnTo>
                  <a:lnTo>
                    <a:pt x="692" y="48"/>
                  </a:lnTo>
                  <a:lnTo>
                    <a:pt x="692" y="50"/>
                  </a:lnTo>
                  <a:lnTo>
                    <a:pt x="693" y="52"/>
                  </a:lnTo>
                  <a:lnTo>
                    <a:pt x="693" y="54"/>
                  </a:lnTo>
                  <a:lnTo>
                    <a:pt x="692" y="56"/>
                  </a:lnTo>
                  <a:lnTo>
                    <a:pt x="692" y="58"/>
                  </a:lnTo>
                  <a:lnTo>
                    <a:pt x="691" y="61"/>
                  </a:lnTo>
                  <a:lnTo>
                    <a:pt x="691" y="64"/>
                  </a:lnTo>
                  <a:lnTo>
                    <a:pt x="689" y="67"/>
                  </a:lnTo>
                  <a:lnTo>
                    <a:pt x="688" y="71"/>
                  </a:lnTo>
                  <a:lnTo>
                    <a:pt x="686" y="74"/>
                  </a:lnTo>
                  <a:lnTo>
                    <a:pt x="684" y="78"/>
                  </a:lnTo>
                  <a:lnTo>
                    <a:pt x="684" y="79"/>
                  </a:lnTo>
                  <a:lnTo>
                    <a:pt x="683" y="81"/>
                  </a:lnTo>
                  <a:lnTo>
                    <a:pt x="683" y="82"/>
                  </a:lnTo>
                  <a:lnTo>
                    <a:pt x="682" y="83"/>
                  </a:lnTo>
                  <a:lnTo>
                    <a:pt x="682" y="84"/>
                  </a:lnTo>
                  <a:lnTo>
                    <a:pt x="682" y="85"/>
                  </a:lnTo>
                  <a:lnTo>
                    <a:pt x="682" y="86"/>
                  </a:lnTo>
                  <a:lnTo>
                    <a:pt x="682" y="86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88"/>
                  </a:lnTo>
                  <a:lnTo>
                    <a:pt x="684" y="89"/>
                  </a:lnTo>
                  <a:lnTo>
                    <a:pt x="685" y="89"/>
                  </a:lnTo>
                  <a:lnTo>
                    <a:pt x="686" y="90"/>
                  </a:lnTo>
                  <a:lnTo>
                    <a:pt x="686" y="90"/>
                  </a:lnTo>
                  <a:lnTo>
                    <a:pt x="687" y="90"/>
                  </a:lnTo>
                  <a:lnTo>
                    <a:pt x="688" y="90"/>
                  </a:lnTo>
                  <a:lnTo>
                    <a:pt x="689" y="90"/>
                  </a:lnTo>
                  <a:lnTo>
                    <a:pt x="691" y="90"/>
                  </a:lnTo>
                  <a:lnTo>
                    <a:pt x="693" y="90"/>
                  </a:lnTo>
                  <a:lnTo>
                    <a:pt x="696" y="89"/>
                  </a:lnTo>
                  <a:lnTo>
                    <a:pt x="702" y="87"/>
                  </a:lnTo>
                  <a:lnTo>
                    <a:pt x="705" y="86"/>
                  </a:lnTo>
                  <a:lnTo>
                    <a:pt x="707" y="86"/>
                  </a:lnTo>
                  <a:lnTo>
                    <a:pt x="708" y="86"/>
                  </a:lnTo>
                  <a:lnTo>
                    <a:pt x="709" y="86"/>
                  </a:lnTo>
                  <a:lnTo>
                    <a:pt x="710" y="86"/>
                  </a:lnTo>
                  <a:lnTo>
                    <a:pt x="711" y="86"/>
                  </a:lnTo>
                  <a:lnTo>
                    <a:pt x="712" y="86"/>
                  </a:lnTo>
                  <a:lnTo>
                    <a:pt x="713" y="86"/>
                  </a:lnTo>
                  <a:lnTo>
                    <a:pt x="713" y="87"/>
                  </a:lnTo>
                  <a:lnTo>
                    <a:pt x="714" y="88"/>
                  </a:lnTo>
                  <a:lnTo>
                    <a:pt x="714" y="88"/>
                  </a:lnTo>
                  <a:lnTo>
                    <a:pt x="715" y="89"/>
                  </a:lnTo>
                  <a:lnTo>
                    <a:pt x="715" y="90"/>
                  </a:lnTo>
                  <a:lnTo>
                    <a:pt x="715" y="92"/>
                  </a:lnTo>
                  <a:lnTo>
                    <a:pt x="715" y="94"/>
                  </a:lnTo>
                  <a:lnTo>
                    <a:pt x="715" y="96"/>
                  </a:lnTo>
                  <a:lnTo>
                    <a:pt x="714" y="98"/>
                  </a:lnTo>
                  <a:lnTo>
                    <a:pt x="714" y="100"/>
                  </a:lnTo>
                  <a:lnTo>
                    <a:pt x="712" y="104"/>
                  </a:lnTo>
                  <a:lnTo>
                    <a:pt x="711" y="107"/>
                  </a:lnTo>
                  <a:lnTo>
                    <a:pt x="706" y="120"/>
                  </a:lnTo>
                  <a:lnTo>
                    <a:pt x="703" y="128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0"/>
                  </a:lnTo>
                  <a:lnTo>
                    <a:pt x="702" y="131"/>
                  </a:lnTo>
                  <a:lnTo>
                    <a:pt x="702" y="131"/>
                  </a:lnTo>
                  <a:lnTo>
                    <a:pt x="701" y="132"/>
                  </a:lnTo>
                  <a:lnTo>
                    <a:pt x="701" y="133"/>
                  </a:lnTo>
                  <a:lnTo>
                    <a:pt x="699" y="134"/>
                  </a:lnTo>
                  <a:lnTo>
                    <a:pt x="697" y="136"/>
                  </a:lnTo>
                  <a:lnTo>
                    <a:pt x="696" y="137"/>
                  </a:lnTo>
                  <a:lnTo>
                    <a:pt x="693" y="139"/>
                  </a:lnTo>
                  <a:lnTo>
                    <a:pt x="692" y="140"/>
                  </a:lnTo>
                  <a:lnTo>
                    <a:pt x="688" y="143"/>
                  </a:lnTo>
                  <a:lnTo>
                    <a:pt x="686" y="144"/>
                  </a:lnTo>
                  <a:lnTo>
                    <a:pt x="685" y="145"/>
                  </a:lnTo>
                  <a:lnTo>
                    <a:pt x="684" y="145"/>
                  </a:lnTo>
                  <a:lnTo>
                    <a:pt x="683" y="146"/>
                  </a:lnTo>
                  <a:lnTo>
                    <a:pt x="683" y="147"/>
                  </a:lnTo>
                  <a:lnTo>
                    <a:pt x="682" y="148"/>
                  </a:lnTo>
                  <a:lnTo>
                    <a:pt x="682" y="149"/>
                  </a:lnTo>
                  <a:lnTo>
                    <a:pt x="681" y="152"/>
                  </a:lnTo>
                  <a:lnTo>
                    <a:pt x="680" y="154"/>
                  </a:lnTo>
                  <a:lnTo>
                    <a:pt x="678" y="161"/>
                  </a:lnTo>
                  <a:lnTo>
                    <a:pt x="677" y="163"/>
                  </a:lnTo>
                  <a:lnTo>
                    <a:pt x="677" y="164"/>
                  </a:lnTo>
                  <a:lnTo>
                    <a:pt x="676" y="165"/>
                  </a:lnTo>
                  <a:lnTo>
                    <a:pt x="676" y="166"/>
                  </a:lnTo>
                  <a:lnTo>
                    <a:pt x="675" y="167"/>
                  </a:lnTo>
                  <a:lnTo>
                    <a:pt x="674" y="167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2" y="169"/>
                  </a:lnTo>
                  <a:lnTo>
                    <a:pt x="671" y="169"/>
                  </a:lnTo>
                  <a:lnTo>
                    <a:pt x="670" y="169"/>
                  </a:lnTo>
                  <a:lnTo>
                    <a:pt x="669" y="169"/>
                  </a:lnTo>
                  <a:lnTo>
                    <a:pt x="668" y="170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4" y="169"/>
                  </a:lnTo>
                  <a:lnTo>
                    <a:pt x="662" y="169"/>
                  </a:lnTo>
                  <a:lnTo>
                    <a:pt x="660" y="168"/>
                  </a:lnTo>
                  <a:lnTo>
                    <a:pt x="658" y="167"/>
                  </a:lnTo>
                  <a:lnTo>
                    <a:pt x="657" y="166"/>
                  </a:lnTo>
                  <a:lnTo>
                    <a:pt x="653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6" y="161"/>
                  </a:lnTo>
                  <a:lnTo>
                    <a:pt x="643" y="160"/>
                  </a:lnTo>
                  <a:lnTo>
                    <a:pt x="642" y="159"/>
                  </a:lnTo>
                  <a:lnTo>
                    <a:pt x="641" y="159"/>
                  </a:lnTo>
                  <a:lnTo>
                    <a:pt x="640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5" y="160"/>
                  </a:lnTo>
                  <a:lnTo>
                    <a:pt x="634" y="160"/>
                  </a:lnTo>
                  <a:lnTo>
                    <a:pt x="633" y="161"/>
                  </a:lnTo>
                  <a:lnTo>
                    <a:pt x="633" y="161"/>
                  </a:lnTo>
                  <a:lnTo>
                    <a:pt x="632" y="161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2" y="170"/>
                  </a:lnTo>
                  <a:lnTo>
                    <a:pt x="633" y="172"/>
                  </a:lnTo>
                  <a:lnTo>
                    <a:pt x="633" y="174"/>
                  </a:lnTo>
                  <a:lnTo>
                    <a:pt x="633" y="175"/>
                  </a:lnTo>
                  <a:lnTo>
                    <a:pt x="632" y="179"/>
                  </a:lnTo>
                  <a:lnTo>
                    <a:pt x="632" y="180"/>
                  </a:lnTo>
                  <a:lnTo>
                    <a:pt x="631" y="181"/>
                  </a:lnTo>
                  <a:lnTo>
                    <a:pt x="631" y="182"/>
                  </a:lnTo>
                  <a:lnTo>
                    <a:pt x="630" y="183"/>
                  </a:lnTo>
                  <a:lnTo>
                    <a:pt x="629" y="184"/>
                  </a:lnTo>
                  <a:lnTo>
                    <a:pt x="627" y="187"/>
                  </a:lnTo>
                  <a:lnTo>
                    <a:pt x="626" y="188"/>
                  </a:lnTo>
                  <a:lnTo>
                    <a:pt x="625" y="189"/>
                  </a:lnTo>
                  <a:lnTo>
                    <a:pt x="624" y="190"/>
                  </a:lnTo>
                  <a:lnTo>
                    <a:pt x="624" y="191"/>
                  </a:lnTo>
                  <a:lnTo>
                    <a:pt x="623" y="193"/>
                  </a:lnTo>
                  <a:lnTo>
                    <a:pt x="622" y="194"/>
                  </a:lnTo>
                  <a:lnTo>
                    <a:pt x="622" y="196"/>
                  </a:lnTo>
                  <a:lnTo>
                    <a:pt x="621" y="198"/>
                  </a:lnTo>
                  <a:lnTo>
                    <a:pt x="620" y="200"/>
                  </a:lnTo>
                  <a:lnTo>
                    <a:pt x="620" y="202"/>
                  </a:lnTo>
                  <a:lnTo>
                    <a:pt x="620" y="203"/>
                  </a:lnTo>
                  <a:lnTo>
                    <a:pt x="620" y="204"/>
                  </a:lnTo>
                  <a:lnTo>
                    <a:pt x="620" y="207"/>
                  </a:lnTo>
                  <a:lnTo>
                    <a:pt x="620" y="208"/>
                  </a:lnTo>
                  <a:lnTo>
                    <a:pt x="619" y="208"/>
                  </a:lnTo>
                  <a:lnTo>
                    <a:pt x="619" y="209"/>
                  </a:lnTo>
                  <a:lnTo>
                    <a:pt x="618" y="209"/>
                  </a:lnTo>
                  <a:lnTo>
                    <a:pt x="618" y="210"/>
                  </a:lnTo>
                  <a:lnTo>
                    <a:pt x="618" y="210"/>
                  </a:lnTo>
                  <a:lnTo>
                    <a:pt x="616" y="211"/>
                  </a:lnTo>
                  <a:lnTo>
                    <a:pt x="615" y="211"/>
                  </a:lnTo>
                  <a:lnTo>
                    <a:pt x="614" y="212"/>
                  </a:lnTo>
                  <a:lnTo>
                    <a:pt x="611" y="215"/>
                  </a:lnTo>
                  <a:lnTo>
                    <a:pt x="606" y="219"/>
                  </a:lnTo>
                  <a:lnTo>
                    <a:pt x="605" y="220"/>
                  </a:lnTo>
                  <a:lnTo>
                    <a:pt x="604" y="221"/>
                  </a:lnTo>
                  <a:lnTo>
                    <a:pt x="603" y="222"/>
                  </a:lnTo>
                  <a:lnTo>
                    <a:pt x="602" y="223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0" y="227"/>
                  </a:lnTo>
                  <a:lnTo>
                    <a:pt x="599" y="229"/>
                  </a:lnTo>
                  <a:lnTo>
                    <a:pt x="599" y="231"/>
                  </a:lnTo>
                  <a:lnTo>
                    <a:pt x="598" y="232"/>
                  </a:lnTo>
                  <a:lnTo>
                    <a:pt x="598" y="237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7" y="241"/>
                  </a:lnTo>
                  <a:lnTo>
                    <a:pt x="596" y="242"/>
                  </a:lnTo>
                  <a:lnTo>
                    <a:pt x="592" y="247"/>
                  </a:lnTo>
                  <a:lnTo>
                    <a:pt x="591" y="249"/>
                  </a:lnTo>
                  <a:lnTo>
                    <a:pt x="591" y="250"/>
                  </a:lnTo>
                  <a:lnTo>
                    <a:pt x="590" y="251"/>
                  </a:lnTo>
                  <a:lnTo>
                    <a:pt x="590" y="252"/>
                  </a:lnTo>
                  <a:lnTo>
                    <a:pt x="590" y="253"/>
                  </a:lnTo>
                  <a:lnTo>
                    <a:pt x="589" y="255"/>
                  </a:lnTo>
                  <a:lnTo>
                    <a:pt x="589" y="256"/>
                  </a:lnTo>
                  <a:lnTo>
                    <a:pt x="589" y="257"/>
                  </a:lnTo>
                  <a:lnTo>
                    <a:pt x="589" y="258"/>
                  </a:lnTo>
                  <a:lnTo>
                    <a:pt x="590" y="259"/>
                  </a:lnTo>
                  <a:lnTo>
                    <a:pt x="590" y="260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5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5" y="273"/>
                  </a:lnTo>
                  <a:lnTo>
                    <a:pt x="595" y="277"/>
                  </a:lnTo>
                  <a:lnTo>
                    <a:pt x="596" y="279"/>
                  </a:lnTo>
                  <a:lnTo>
                    <a:pt x="596" y="280"/>
                  </a:lnTo>
                  <a:lnTo>
                    <a:pt x="597" y="283"/>
                  </a:lnTo>
                  <a:lnTo>
                    <a:pt x="598" y="285"/>
                  </a:lnTo>
                  <a:lnTo>
                    <a:pt x="601" y="290"/>
                  </a:lnTo>
                  <a:lnTo>
                    <a:pt x="603" y="296"/>
                  </a:lnTo>
                  <a:lnTo>
                    <a:pt x="604" y="298"/>
                  </a:lnTo>
                  <a:lnTo>
                    <a:pt x="605" y="300"/>
                  </a:lnTo>
                  <a:lnTo>
                    <a:pt x="607" y="302"/>
                  </a:lnTo>
                  <a:lnTo>
                    <a:pt x="608" y="304"/>
                  </a:lnTo>
                  <a:lnTo>
                    <a:pt x="610" y="306"/>
                  </a:lnTo>
                  <a:lnTo>
                    <a:pt x="610" y="307"/>
                  </a:lnTo>
                  <a:lnTo>
                    <a:pt x="612" y="310"/>
                  </a:lnTo>
                  <a:lnTo>
                    <a:pt x="613" y="313"/>
                  </a:lnTo>
                  <a:lnTo>
                    <a:pt x="614" y="315"/>
                  </a:lnTo>
                  <a:lnTo>
                    <a:pt x="615" y="317"/>
                  </a:lnTo>
                  <a:lnTo>
                    <a:pt x="618" y="325"/>
                  </a:lnTo>
                  <a:lnTo>
                    <a:pt x="619" y="327"/>
                  </a:lnTo>
                  <a:lnTo>
                    <a:pt x="619" y="328"/>
                  </a:lnTo>
                  <a:lnTo>
                    <a:pt x="623" y="335"/>
                  </a:lnTo>
                  <a:lnTo>
                    <a:pt x="626" y="340"/>
                  </a:lnTo>
                  <a:lnTo>
                    <a:pt x="627" y="341"/>
                  </a:lnTo>
                  <a:lnTo>
                    <a:pt x="627" y="342"/>
                  </a:lnTo>
                  <a:lnTo>
                    <a:pt x="628" y="344"/>
                  </a:lnTo>
                  <a:lnTo>
                    <a:pt x="629" y="344"/>
                  </a:lnTo>
                  <a:lnTo>
                    <a:pt x="631" y="345"/>
                  </a:lnTo>
                  <a:lnTo>
                    <a:pt x="634" y="347"/>
                  </a:lnTo>
                  <a:lnTo>
                    <a:pt x="636" y="348"/>
                  </a:lnTo>
                  <a:lnTo>
                    <a:pt x="638" y="350"/>
                  </a:lnTo>
                  <a:lnTo>
                    <a:pt x="639" y="351"/>
                  </a:lnTo>
                  <a:lnTo>
                    <a:pt x="640" y="352"/>
                  </a:lnTo>
                  <a:lnTo>
                    <a:pt x="641" y="354"/>
                  </a:lnTo>
                  <a:lnTo>
                    <a:pt x="642" y="355"/>
                  </a:lnTo>
                  <a:lnTo>
                    <a:pt x="643" y="356"/>
                  </a:lnTo>
                  <a:lnTo>
                    <a:pt x="644" y="358"/>
                  </a:lnTo>
                  <a:lnTo>
                    <a:pt x="645" y="360"/>
                  </a:lnTo>
                  <a:lnTo>
                    <a:pt x="645" y="360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5" y="361"/>
                  </a:lnTo>
                  <a:lnTo>
                    <a:pt x="644" y="360"/>
                  </a:lnTo>
                  <a:lnTo>
                    <a:pt x="643" y="361"/>
                  </a:lnTo>
                  <a:lnTo>
                    <a:pt x="643" y="361"/>
                  </a:lnTo>
                  <a:lnTo>
                    <a:pt x="642" y="361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0" y="363"/>
                  </a:lnTo>
                  <a:lnTo>
                    <a:pt x="639" y="364"/>
                  </a:lnTo>
                  <a:lnTo>
                    <a:pt x="638" y="365"/>
                  </a:lnTo>
                  <a:lnTo>
                    <a:pt x="637" y="366"/>
                  </a:lnTo>
                  <a:lnTo>
                    <a:pt x="637" y="367"/>
                  </a:lnTo>
                  <a:lnTo>
                    <a:pt x="637" y="368"/>
                  </a:lnTo>
                  <a:lnTo>
                    <a:pt x="637" y="369"/>
                  </a:lnTo>
                  <a:lnTo>
                    <a:pt x="636" y="370"/>
                  </a:lnTo>
                  <a:lnTo>
                    <a:pt x="636" y="371"/>
                  </a:lnTo>
                  <a:lnTo>
                    <a:pt x="636" y="372"/>
                  </a:lnTo>
                  <a:lnTo>
                    <a:pt x="637" y="374"/>
                  </a:lnTo>
                  <a:lnTo>
                    <a:pt x="638" y="378"/>
                  </a:lnTo>
                  <a:lnTo>
                    <a:pt x="638" y="381"/>
                  </a:lnTo>
                  <a:lnTo>
                    <a:pt x="638" y="383"/>
                  </a:lnTo>
                  <a:lnTo>
                    <a:pt x="639" y="387"/>
                  </a:lnTo>
                  <a:lnTo>
                    <a:pt x="639" y="388"/>
                  </a:lnTo>
                  <a:lnTo>
                    <a:pt x="639" y="389"/>
                  </a:lnTo>
                  <a:lnTo>
                    <a:pt x="638" y="390"/>
                  </a:lnTo>
                  <a:lnTo>
                    <a:pt x="638" y="391"/>
                  </a:lnTo>
                  <a:lnTo>
                    <a:pt x="638" y="392"/>
                  </a:lnTo>
                  <a:lnTo>
                    <a:pt x="637" y="393"/>
                  </a:lnTo>
                  <a:lnTo>
                    <a:pt x="637" y="394"/>
                  </a:lnTo>
                  <a:lnTo>
                    <a:pt x="637" y="394"/>
                  </a:lnTo>
                  <a:lnTo>
                    <a:pt x="636" y="395"/>
                  </a:lnTo>
                  <a:lnTo>
                    <a:pt x="636" y="395"/>
                  </a:lnTo>
                  <a:lnTo>
                    <a:pt x="635" y="395"/>
                  </a:lnTo>
                  <a:lnTo>
                    <a:pt x="634" y="396"/>
                  </a:lnTo>
                  <a:lnTo>
                    <a:pt x="631" y="397"/>
                  </a:lnTo>
                  <a:lnTo>
                    <a:pt x="627" y="398"/>
                  </a:lnTo>
                  <a:lnTo>
                    <a:pt x="623" y="399"/>
                  </a:lnTo>
                  <a:lnTo>
                    <a:pt x="622" y="399"/>
                  </a:lnTo>
                  <a:lnTo>
                    <a:pt x="621" y="400"/>
                  </a:lnTo>
                  <a:lnTo>
                    <a:pt x="621" y="400"/>
                  </a:lnTo>
                  <a:lnTo>
                    <a:pt x="620" y="401"/>
                  </a:lnTo>
                  <a:lnTo>
                    <a:pt x="618" y="405"/>
                  </a:lnTo>
                  <a:lnTo>
                    <a:pt x="616" y="409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6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5" y="413"/>
                  </a:lnTo>
                  <a:lnTo>
                    <a:pt x="615" y="413"/>
                  </a:lnTo>
                  <a:lnTo>
                    <a:pt x="614" y="413"/>
                  </a:lnTo>
                  <a:lnTo>
                    <a:pt x="613" y="413"/>
                  </a:lnTo>
                  <a:lnTo>
                    <a:pt x="612" y="413"/>
                  </a:lnTo>
                  <a:lnTo>
                    <a:pt x="610" y="413"/>
                  </a:lnTo>
                  <a:lnTo>
                    <a:pt x="609" y="412"/>
                  </a:lnTo>
                  <a:lnTo>
                    <a:pt x="607" y="412"/>
                  </a:lnTo>
                  <a:lnTo>
                    <a:pt x="602" y="410"/>
                  </a:lnTo>
                  <a:lnTo>
                    <a:pt x="601" y="410"/>
                  </a:lnTo>
                  <a:lnTo>
                    <a:pt x="600" y="410"/>
                  </a:lnTo>
                  <a:lnTo>
                    <a:pt x="600" y="410"/>
                  </a:lnTo>
                  <a:lnTo>
                    <a:pt x="599" y="410"/>
                  </a:lnTo>
                  <a:lnTo>
                    <a:pt x="598" y="410"/>
                  </a:lnTo>
                  <a:lnTo>
                    <a:pt x="598" y="410"/>
                  </a:lnTo>
                  <a:lnTo>
                    <a:pt x="597" y="411"/>
                  </a:lnTo>
                  <a:lnTo>
                    <a:pt x="596" y="411"/>
                  </a:lnTo>
                  <a:lnTo>
                    <a:pt x="596" y="411"/>
                  </a:lnTo>
                  <a:lnTo>
                    <a:pt x="596" y="412"/>
                  </a:lnTo>
                  <a:lnTo>
                    <a:pt x="596" y="412"/>
                  </a:lnTo>
                  <a:lnTo>
                    <a:pt x="596" y="413"/>
                  </a:lnTo>
                  <a:lnTo>
                    <a:pt x="596" y="417"/>
                  </a:lnTo>
                  <a:lnTo>
                    <a:pt x="596" y="420"/>
                  </a:lnTo>
                  <a:lnTo>
                    <a:pt x="596" y="421"/>
                  </a:lnTo>
                  <a:lnTo>
                    <a:pt x="596" y="422"/>
                  </a:lnTo>
                  <a:lnTo>
                    <a:pt x="596" y="424"/>
                  </a:lnTo>
                  <a:lnTo>
                    <a:pt x="596" y="426"/>
                  </a:lnTo>
                  <a:lnTo>
                    <a:pt x="596" y="427"/>
                  </a:lnTo>
                  <a:lnTo>
                    <a:pt x="597" y="428"/>
                  </a:lnTo>
                  <a:lnTo>
                    <a:pt x="598" y="432"/>
                  </a:lnTo>
                  <a:lnTo>
                    <a:pt x="598" y="434"/>
                  </a:lnTo>
                  <a:lnTo>
                    <a:pt x="598" y="435"/>
                  </a:lnTo>
                  <a:lnTo>
                    <a:pt x="598" y="437"/>
                  </a:lnTo>
                  <a:lnTo>
                    <a:pt x="598" y="439"/>
                  </a:lnTo>
                  <a:lnTo>
                    <a:pt x="598" y="440"/>
                  </a:lnTo>
                  <a:lnTo>
                    <a:pt x="598" y="442"/>
                  </a:lnTo>
                  <a:lnTo>
                    <a:pt x="598" y="443"/>
                  </a:lnTo>
                  <a:lnTo>
                    <a:pt x="597" y="447"/>
                  </a:lnTo>
                  <a:lnTo>
                    <a:pt x="596" y="453"/>
                  </a:lnTo>
                  <a:lnTo>
                    <a:pt x="596" y="454"/>
                  </a:lnTo>
                  <a:lnTo>
                    <a:pt x="596" y="455"/>
                  </a:lnTo>
                  <a:lnTo>
                    <a:pt x="595" y="456"/>
                  </a:lnTo>
                  <a:lnTo>
                    <a:pt x="594" y="458"/>
                  </a:lnTo>
                  <a:lnTo>
                    <a:pt x="594" y="458"/>
                  </a:lnTo>
                  <a:lnTo>
                    <a:pt x="593" y="459"/>
                  </a:lnTo>
                  <a:lnTo>
                    <a:pt x="593" y="459"/>
                  </a:lnTo>
                  <a:lnTo>
                    <a:pt x="592" y="460"/>
                  </a:lnTo>
                  <a:lnTo>
                    <a:pt x="591" y="460"/>
                  </a:lnTo>
                  <a:lnTo>
                    <a:pt x="590" y="460"/>
                  </a:lnTo>
                  <a:lnTo>
                    <a:pt x="589" y="461"/>
                  </a:lnTo>
                  <a:lnTo>
                    <a:pt x="588" y="461"/>
                  </a:lnTo>
                  <a:lnTo>
                    <a:pt x="587" y="460"/>
                  </a:lnTo>
                  <a:lnTo>
                    <a:pt x="583" y="460"/>
                  </a:lnTo>
                  <a:lnTo>
                    <a:pt x="581" y="459"/>
                  </a:lnTo>
                  <a:lnTo>
                    <a:pt x="580" y="459"/>
                  </a:lnTo>
                  <a:lnTo>
                    <a:pt x="578" y="459"/>
                  </a:lnTo>
                  <a:lnTo>
                    <a:pt x="572" y="460"/>
                  </a:lnTo>
                  <a:lnTo>
                    <a:pt x="569" y="460"/>
                  </a:lnTo>
                  <a:lnTo>
                    <a:pt x="560" y="462"/>
                  </a:lnTo>
                  <a:lnTo>
                    <a:pt x="558" y="462"/>
                  </a:lnTo>
                  <a:lnTo>
                    <a:pt x="557" y="462"/>
                  </a:lnTo>
                  <a:lnTo>
                    <a:pt x="556" y="463"/>
                  </a:lnTo>
                  <a:lnTo>
                    <a:pt x="555" y="463"/>
                  </a:lnTo>
                  <a:lnTo>
                    <a:pt x="554" y="464"/>
                  </a:lnTo>
                  <a:lnTo>
                    <a:pt x="553" y="465"/>
                  </a:lnTo>
                  <a:lnTo>
                    <a:pt x="550" y="468"/>
                  </a:lnTo>
                  <a:lnTo>
                    <a:pt x="549" y="469"/>
                  </a:lnTo>
                  <a:lnTo>
                    <a:pt x="548" y="470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5" y="472"/>
                  </a:lnTo>
                  <a:lnTo>
                    <a:pt x="544" y="472"/>
                  </a:lnTo>
                  <a:lnTo>
                    <a:pt x="543" y="472"/>
                  </a:lnTo>
                  <a:lnTo>
                    <a:pt x="542" y="472"/>
                  </a:lnTo>
                  <a:lnTo>
                    <a:pt x="540" y="472"/>
                  </a:lnTo>
                  <a:lnTo>
                    <a:pt x="538" y="471"/>
                  </a:lnTo>
                  <a:lnTo>
                    <a:pt x="533" y="470"/>
                  </a:lnTo>
                  <a:lnTo>
                    <a:pt x="528" y="470"/>
                  </a:lnTo>
                  <a:lnTo>
                    <a:pt x="526" y="469"/>
                  </a:lnTo>
                  <a:lnTo>
                    <a:pt x="522" y="468"/>
                  </a:lnTo>
                  <a:lnTo>
                    <a:pt x="521" y="468"/>
                  </a:lnTo>
                  <a:lnTo>
                    <a:pt x="520" y="468"/>
                  </a:lnTo>
                  <a:lnTo>
                    <a:pt x="519" y="468"/>
                  </a:lnTo>
                  <a:lnTo>
                    <a:pt x="518" y="468"/>
                  </a:lnTo>
                  <a:lnTo>
                    <a:pt x="517" y="469"/>
                  </a:lnTo>
                  <a:lnTo>
                    <a:pt x="515" y="470"/>
                  </a:lnTo>
                  <a:lnTo>
                    <a:pt x="513" y="470"/>
                  </a:lnTo>
                  <a:lnTo>
                    <a:pt x="510" y="471"/>
                  </a:lnTo>
                  <a:lnTo>
                    <a:pt x="507" y="472"/>
                  </a:lnTo>
                  <a:lnTo>
                    <a:pt x="504" y="472"/>
                  </a:lnTo>
                  <a:lnTo>
                    <a:pt x="501" y="472"/>
                  </a:lnTo>
                  <a:lnTo>
                    <a:pt x="498" y="472"/>
                  </a:lnTo>
                  <a:lnTo>
                    <a:pt x="494" y="472"/>
                  </a:lnTo>
                  <a:lnTo>
                    <a:pt x="491" y="472"/>
                  </a:lnTo>
                  <a:lnTo>
                    <a:pt x="482" y="471"/>
                  </a:lnTo>
                  <a:lnTo>
                    <a:pt x="479" y="470"/>
                  </a:lnTo>
                  <a:lnTo>
                    <a:pt x="477" y="470"/>
                  </a:lnTo>
                  <a:lnTo>
                    <a:pt x="473" y="469"/>
                  </a:lnTo>
                  <a:lnTo>
                    <a:pt x="467" y="467"/>
                  </a:lnTo>
                  <a:lnTo>
                    <a:pt x="462" y="466"/>
                  </a:lnTo>
                  <a:lnTo>
                    <a:pt x="459" y="465"/>
                  </a:lnTo>
                  <a:lnTo>
                    <a:pt x="457" y="465"/>
                  </a:lnTo>
                  <a:lnTo>
                    <a:pt x="450" y="464"/>
                  </a:lnTo>
                  <a:lnTo>
                    <a:pt x="448" y="464"/>
                  </a:lnTo>
                  <a:lnTo>
                    <a:pt x="447" y="464"/>
                  </a:lnTo>
                  <a:lnTo>
                    <a:pt x="446" y="465"/>
                  </a:lnTo>
                  <a:lnTo>
                    <a:pt x="445" y="465"/>
                  </a:lnTo>
                  <a:lnTo>
                    <a:pt x="444" y="465"/>
                  </a:lnTo>
                  <a:lnTo>
                    <a:pt x="442" y="466"/>
                  </a:lnTo>
                  <a:lnTo>
                    <a:pt x="441" y="467"/>
                  </a:lnTo>
                  <a:lnTo>
                    <a:pt x="440" y="467"/>
                  </a:lnTo>
                  <a:lnTo>
                    <a:pt x="439" y="468"/>
                  </a:lnTo>
                  <a:lnTo>
                    <a:pt x="438" y="469"/>
                  </a:lnTo>
                  <a:lnTo>
                    <a:pt x="437" y="470"/>
                  </a:lnTo>
                  <a:lnTo>
                    <a:pt x="436" y="472"/>
                  </a:lnTo>
                  <a:lnTo>
                    <a:pt x="436" y="473"/>
                  </a:lnTo>
                  <a:lnTo>
                    <a:pt x="436" y="473"/>
                  </a:lnTo>
                  <a:lnTo>
                    <a:pt x="435" y="474"/>
                  </a:lnTo>
                  <a:lnTo>
                    <a:pt x="435" y="475"/>
                  </a:lnTo>
                  <a:lnTo>
                    <a:pt x="435" y="476"/>
                  </a:lnTo>
                  <a:lnTo>
                    <a:pt x="435" y="478"/>
                  </a:lnTo>
                  <a:lnTo>
                    <a:pt x="435" y="481"/>
                  </a:lnTo>
                  <a:lnTo>
                    <a:pt x="435" y="482"/>
                  </a:lnTo>
                  <a:lnTo>
                    <a:pt x="435" y="484"/>
                  </a:lnTo>
                  <a:lnTo>
                    <a:pt x="435" y="486"/>
                  </a:lnTo>
                  <a:lnTo>
                    <a:pt x="435" y="487"/>
                  </a:lnTo>
                  <a:lnTo>
                    <a:pt x="435" y="488"/>
                  </a:lnTo>
                  <a:lnTo>
                    <a:pt x="434" y="488"/>
                  </a:lnTo>
                  <a:lnTo>
                    <a:pt x="434" y="489"/>
                  </a:lnTo>
                  <a:lnTo>
                    <a:pt x="433" y="489"/>
                  </a:lnTo>
                  <a:lnTo>
                    <a:pt x="433" y="490"/>
                  </a:lnTo>
                  <a:lnTo>
                    <a:pt x="432" y="490"/>
                  </a:lnTo>
                  <a:lnTo>
                    <a:pt x="431" y="490"/>
                  </a:lnTo>
                  <a:lnTo>
                    <a:pt x="429" y="491"/>
                  </a:lnTo>
                  <a:lnTo>
                    <a:pt x="427" y="491"/>
                  </a:lnTo>
                  <a:lnTo>
                    <a:pt x="425" y="491"/>
                  </a:lnTo>
                  <a:lnTo>
                    <a:pt x="424" y="491"/>
                  </a:lnTo>
                  <a:lnTo>
                    <a:pt x="423" y="491"/>
                  </a:lnTo>
                  <a:lnTo>
                    <a:pt x="422" y="492"/>
                  </a:lnTo>
                  <a:lnTo>
                    <a:pt x="422" y="493"/>
                  </a:lnTo>
                  <a:lnTo>
                    <a:pt x="422" y="493"/>
                  </a:lnTo>
                  <a:lnTo>
                    <a:pt x="421" y="495"/>
                  </a:lnTo>
                  <a:lnTo>
                    <a:pt x="421" y="496"/>
                  </a:lnTo>
                  <a:lnTo>
                    <a:pt x="420" y="498"/>
                  </a:lnTo>
                  <a:lnTo>
                    <a:pt x="419" y="499"/>
                  </a:lnTo>
                  <a:lnTo>
                    <a:pt x="418" y="500"/>
                  </a:lnTo>
                  <a:lnTo>
                    <a:pt x="417" y="501"/>
                  </a:lnTo>
                  <a:lnTo>
                    <a:pt x="415" y="503"/>
                  </a:lnTo>
                  <a:lnTo>
                    <a:pt x="414" y="505"/>
                  </a:lnTo>
                  <a:lnTo>
                    <a:pt x="413" y="505"/>
                  </a:lnTo>
                  <a:lnTo>
                    <a:pt x="411" y="506"/>
                  </a:lnTo>
                  <a:lnTo>
                    <a:pt x="409" y="508"/>
                  </a:lnTo>
                  <a:lnTo>
                    <a:pt x="407" y="508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0" y="511"/>
                  </a:lnTo>
                  <a:lnTo>
                    <a:pt x="399" y="511"/>
                  </a:lnTo>
                  <a:lnTo>
                    <a:pt x="397" y="512"/>
                  </a:lnTo>
                  <a:lnTo>
                    <a:pt x="395" y="512"/>
                  </a:lnTo>
                  <a:lnTo>
                    <a:pt x="394" y="513"/>
                  </a:lnTo>
                  <a:lnTo>
                    <a:pt x="393" y="514"/>
                  </a:lnTo>
                  <a:lnTo>
                    <a:pt x="392" y="514"/>
                  </a:lnTo>
                  <a:lnTo>
                    <a:pt x="390" y="516"/>
                  </a:lnTo>
                  <a:lnTo>
                    <a:pt x="389" y="517"/>
                  </a:lnTo>
                  <a:lnTo>
                    <a:pt x="388" y="517"/>
                  </a:lnTo>
                  <a:lnTo>
                    <a:pt x="386" y="520"/>
                  </a:lnTo>
                  <a:lnTo>
                    <a:pt x="383" y="523"/>
                  </a:lnTo>
                  <a:lnTo>
                    <a:pt x="382" y="525"/>
                  </a:lnTo>
                  <a:lnTo>
                    <a:pt x="380" y="526"/>
                  </a:lnTo>
                  <a:lnTo>
                    <a:pt x="380" y="526"/>
                  </a:lnTo>
                  <a:lnTo>
                    <a:pt x="379" y="527"/>
                  </a:lnTo>
                  <a:lnTo>
                    <a:pt x="378" y="527"/>
                  </a:lnTo>
                  <a:lnTo>
                    <a:pt x="378" y="527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5" y="527"/>
                  </a:lnTo>
                  <a:lnTo>
                    <a:pt x="374" y="527"/>
                  </a:lnTo>
                  <a:lnTo>
                    <a:pt x="374" y="527"/>
                  </a:lnTo>
                  <a:lnTo>
                    <a:pt x="373" y="527"/>
                  </a:lnTo>
                  <a:lnTo>
                    <a:pt x="372" y="526"/>
                  </a:lnTo>
                  <a:lnTo>
                    <a:pt x="371" y="525"/>
                  </a:lnTo>
                  <a:lnTo>
                    <a:pt x="368" y="522"/>
                  </a:lnTo>
                  <a:lnTo>
                    <a:pt x="367" y="521"/>
                  </a:lnTo>
                  <a:lnTo>
                    <a:pt x="366" y="521"/>
                  </a:lnTo>
                  <a:lnTo>
                    <a:pt x="365" y="520"/>
                  </a:lnTo>
                  <a:lnTo>
                    <a:pt x="363" y="519"/>
                  </a:lnTo>
                  <a:lnTo>
                    <a:pt x="362" y="519"/>
                  </a:lnTo>
                  <a:lnTo>
                    <a:pt x="361" y="519"/>
                  </a:lnTo>
                  <a:lnTo>
                    <a:pt x="360" y="519"/>
                  </a:lnTo>
                  <a:lnTo>
                    <a:pt x="359" y="520"/>
                  </a:lnTo>
                  <a:lnTo>
                    <a:pt x="357" y="521"/>
                  </a:lnTo>
                  <a:lnTo>
                    <a:pt x="356" y="522"/>
                  </a:lnTo>
                  <a:lnTo>
                    <a:pt x="355" y="523"/>
                  </a:lnTo>
                  <a:lnTo>
                    <a:pt x="353" y="524"/>
                  </a:lnTo>
                  <a:lnTo>
                    <a:pt x="349" y="529"/>
                  </a:lnTo>
                  <a:lnTo>
                    <a:pt x="347" y="530"/>
                  </a:lnTo>
                  <a:lnTo>
                    <a:pt x="346" y="531"/>
                  </a:lnTo>
                  <a:lnTo>
                    <a:pt x="344" y="533"/>
                  </a:lnTo>
                  <a:lnTo>
                    <a:pt x="343" y="533"/>
                  </a:lnTo>
                  <a:lnTo>
                    <a:pt x="342" y="534"/>
                  </a:lnTo>
                  <a:lnTo>
                    <a:pt x="342" y="534"/>
                  </a:lnTo>
                  <a:lnTo>
                    <a:pt x="340" y="534"/>
                  </a:lnTo>
                  <a:lnTo>
                    <a:pt x="339" y="535"/>
                  </a:lnTo>
                  <a:lnTo>
                    <a:pt x="338" y="536"/>
                  </a:lnTo>
                  <a:lnTo>
                    <a:pt x="335" y="538"/>
                  </a:lnTo>
                  <a:lnTo>
                    <a:pt x="334" y="539"/>
                  </a:lnTo>
                  <a:lnTo>
                    <a:pt x="332" y="539"/>
                  </a:lnTo>
                  <a:lnTo>
                    <a:pt x="331" y="540"/>
                  </a:lnTo>
                  <a:lnTo>
                    <a:pt x="329" y="540"/>
                  </a:lnTo>
                  <a:lnTo>
                    <a:pt x="328" y="541"/>
                  </a:lnTo>
                  <a:lnTo>
                    <a:pt x="326" y="541"/>
                  </a:lnTo>
                  <a:lnTo>
                    <a:pt x="324" y="541"/>
                  </a:lnTo>
                  <a:lnTo>
                    <a:pt x="317" y="541"/>
                  </a:lnTo>
                  <a:lnTo>
                    <a:pt x="315" y="541"/>
                  </a:lnTo>
                  <a:lnTo>
                    <a:pt x="313" y="541"/>
                  </a:lnTo>
                  <a:lnTo>
                    <a:pt x="312" y="541"/>
                  </a:lnTo>
                  <a:lnTo>
                    <a:pt x="310" y="541"/>
                  </a:lnTo>
                  <a:lnTo>
                    <a:pt x="308" y="540"/>
                  </a:lnTo>
                  <a:lnTo>
                    <a:pt x="306" y="540"/>
                  </a:lnTo>
                  <a:lnTo>
                    <a:pt x="305" y="539"/>
                  </a:lnTo>
                  <a:lnTo>
                    <a:pt x="304" y="539"/>
                  </a:lnTo>
                  <a:lnTo>
                    <a:pt x="303" y="538"/>
                  </a:lnTo>
                  <a:lnTo>
                    <a:pt x="301" y="537"/>
                  </a:lnTo>
                  <a:lnTo>
                    <a:pt x="301" y="537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9" y="537"/>
                  </a:lnTo>
                  <a:lnTo>
                    <a:pt x="299" y="537"/>
                  </a:lnTo>
                  <a:lnTo>
                    <a:pt x="298" y="537"/>
                  </a:lnTo>
                  <a:lnTo>
                    <a:pt x="297" y="538"/>
                  </a:lnTo>
                  <a:lnTo>
                    <a:pt x="296" y="539"/>
                  </a:lnTo>
                  <a:lnTo>
                    <a:pt x="294" y="540"/>
                  </a:lnTo>
                  <a:lnTo>
                    <a:pt x="288" y="545"/>
                  </a:lnTo>
                  <a:lnTo>
                    <a:pt x="285" y="548"/>
                  </a:lnTo>
                  <a:lnTo>
                    <a:pt x="282" y="551"/>
                  </a:lnTo>
                  <a:lnTo>
                    <a:pt x="281" y="551"/>
                  </a:lnTo>
                  <a:lnTo>
                    <a:pt x="280" y="552"/>
                  </a:lnTo>
                  <a:lnTo>
                    <a:pt x="279" y="554"/>
                  </a:lnTo>
                  <a:lnTo>
                    <a:pt x="277" y="556"/>
                  </a:lnTo>
                  <a:lnTo>
                    <a:pt x="276" y="557"/>
                  </a:lnTo>
                  <a:lnTo>
                    <a:pt x="274" y="558"/>
                  </a:lnTo>
                  <a:lnTo>
                    <a:pt x="273" y="559"/>
                  </a:lnTo>
                  <a:lnTo>
                    <a:pt x="272" y="560"/>
                  </a:lnTo>
                  <a:lnTo>
                    <a:pt x="270" y="561"/>
                  </a:lnTo>
                  <a:lnTo>
                    <a:pt x="267" y="562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61" y="563"/>
                  </a:lnTo>
                  <a:lnTo>
                    <a:pt x="259" y="563"/>
                  </a:lnTo>
                  <a:lnTo>
                    <a:pt x="257" y="563"/>
                  </a:lnTo>
                  <a:lnTo>
                    <a:pt x="254" y="563"/>
                  </a:lnTo>
                  <a:lnTo>
                    <a:pt x="252" y="563"/>
                  </a:lnTo>
                  <a:lnTo>
                    <a:pt x="251" y="563"/>
                  </a:lnTo>
                  <a:lnTo>
                    <a:pt x="249" y="563"/>
                  </a:lnTo>
                  <a:lnTo>
                    <a:pt x="247" y="564"/>
                  </a:lnTo>
                  <a:lnTo>
                    <a:pt x="246" y="564"/>
                  </a:lnTo>
                  <a:lnTo>
                    <a:pt x="244" y="565"/>
                  </a:lnTo>
                  <a:lnTo>
                    <a:pt x="243" y="566"/>
                  </a:lnTo>
                  <a:lnTo>
                    <a:pt x="240" y="568"/>
                  </a:lnTo>
                  <a:lnTo>
                    <a:pt x="238" y="570"/>
                  </a:lnTo>
                  <a:lnTo>
                    <a:pt x="237" y="571"/>
                  </a:lnTo>
                  <a:lnTo>
                    <a:pt x="234" y="573"/>
                  </a:lnTo>
                  <a:lnTo>
                    <a:pt x="233" y="574"/>
                  </a:lnTo>
                  <a:lnTo>
                    <a:pt x="231" y="576"/>
                  </a:lnTo>
                  <a:lnTo>
                    <a:pt x="228" y="578"/>
                  </a:lnTo>
                  <a:lnTo>
                    <a:pt x="227" y="579"/>
                  </a:lnTo>
                  <a:lnTo>
                    <a:pt x="226" y="580"/>
                  </a:lnTo>
                  <a:lnTo>
                    <a:pt x="226" y="580"/>
                  </a:lnTo>
                  <a:lnTo>
                    <a:pt x="225" y="581"/>
                  </a:lnTo>
                  <a:lnTo>
                    <a:pt x="225" y="583"/>
                  </a:lnTo>
                  <a:lnTo>
                    <a:pt x="225" y="584"/>
                  </a:lnTo>
                  <a:lnTo>
                    <a:pt x="224" y="587"/>
                  </a:lnTo>
                  <a:lnTo>
                    <a:pt x="224" y="589"/>
                  </a:lnTo>
                  <a:lnTo>
                    <a:pt x="224" y="590"/>
                  </a:lnTo>
                  <a:lnTo>
                    <a:pt x="223" y="592"/>
                  </a:lnTo>
                  <a:lnTo>
                    <a:pt x="223" y="593"/>
                  </a:lnTo>
                  <a:lnTo>
                    <a:pt x="223" y="594"/>
                  </a:lnTo>
                  <a:lnTo>
                    <a:pt x="223" y="596"/>
                  </a:lnTo>
                  <a:lnTo>
                    <a:pt x="223" y="597"/>
                  </a:lnTo>
                  <a:lnTo>
                    <a:pt x="222" y="599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2" y="600"/>
                  </a:lnTo>
                  <a:lnTo>
                    <a:pt x="221" y="601"/>
                  </a:lnTo>
                  <a:lnTo>
                    <a:pt x="221" y="601"/>
                  </a:lnTo>
                  <a:lnTo>
                    <a:pt x="220" y="602"/>
                  </a:lnTo>
                  <a:lnTo>
                    <a:pt x="218" y="603"/>
                  </a:lnTo>
                  <a:lnTo>
                    <a:pt x="217" y="603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6" y="605"/>
                  </a:lnTo>
                  <a:lnTo>
                    <a:pt x="214" y="609"/>
                  </a:lnTo>
                  <a:lnTo>
                    <a:pt x="214" y="610"/>
                  </a:lnTo>
                  <a:lnTo>
                    <a:pt x="213" y="611"/>
                  </a:lnTo>
                  <a:lnTo>
                    <a:pt x="211" y="613"/>
                  </a:lnTo>
                  <a:lnTo>
                    <a:pt x="211" y="614"/>
                  </a:lnTo>
                  <a:lnTo>
                    <a:pt x="210" y="614"/>
                  </a:lnTo>
                  <a:lnTo>
                    <a:pt x="210" y="615"/>
                  </a:lnTo>
                  <a:lnTo>
                    <a:pt x="209" y="615"/>
                  </a:lnTo>
                  <a:lnTo>
                    <a:pt x="208" y="615"/>
                  </a:lnTo>
                  <a:lnTo>
                    <a:pt x="207" y="616"/>
                  </a:lnTo>
                  <a:lnTo>
                    <a:pt x="206" y="616"/>
                  </a:lnTo>
                  <a:lnTo>
                    <a:pt x="203" y="616"/>
                  </a:lnTo>
                  <a:lnTo>
                    <a:pt x="201" y="616"/>
                  </a:lnTo>
                  <a:lnTo>
                    <a:pt x="200" y="617"/>
                  </a:lnTo>
                  <a:lnTo>
                    <a:pt x="199" y="617"/>
                  </a:lnTo>
                  <a:lnTo>
                    <a:pt x="198" y="617"/>
                  </a:lnTo>
                  <a:lnTo>
                    <a:pt x="197" y="618"/>
                  </a:lnTo>
                  <a:lnTo>
                    <a:pt x="195" y="619"/>
                  </a:lnTo>
                  <a:lnTo>
                    <a:pt x="194" y="620"/>
                  </a:lnTo>
                  <a:lnTo>
                    <a:pt x="192" y="622"/>
                  </a:lnTo>
                  <a:lnTo>
                    <a:pt x="190" y="623"/>
                  </a:lnTo>
                  <a:lnTo>
                    <a:pt x="190" y="624"/>
                  </a:lnTo>
                  <a:lnTo>
                    <a:pt x="189" y="625"/>
                  </a:lnTo>
                  <a:lnTo>
                    <a:pt x="189" y="626"/>
                  </a:lnTo>
                  <a:lnTo>
                    <a:pt x="188" y="627"/>
                  </a:lnTo>
                  <a:lnTo>
                    <a:pt x="189" y="627"/>
                  </a:lnTo>
                  <a:lnTo>
                    <a:pt x="188" y="628"/>
                  </a:lnTo>
                  <a:lnTo>
                    <a:pt x="187" y="629"/>
                  </a:lnTo>
                  <a:lnTo>
                    <a:pt x="186" y="630"/>
                  </a:lnTo>
                  <a:lnTo>
                    <a:pt x="185" y="631"/>
                  </a:lnTo>
                  <a:lnTo>
                    <a:pt x="183" y="632"/>
                  </a:lnTo>
                  <a:lnTo>
                    <a:pt x="182" y="632"/>
                  </a:lnTo>
                  <a:lnTo>
                    <a:pt x="181" y="632"/>
                  </a:lnTo>
                  <a:lnTo>
                    <a:pt x="178" y="633"/>
                  </a:lnTo>
                  <a:lnTo>
                    <a:pt x="177" y="633"/>
                  </a:lnTo>
                  <a:lnTo>
                    <a:pt x="176" y="633"/>
                  </a:lnTo>
                  <a:lnTo>
                    <a:pt x="176" y="633"/>
                  </a:lnTo>
                  <a:lnTo>
                    <a:pt x="175" y="633"/>
                  </a:lnTo>
                  <a:lnTo>
                    <a:pt x="174" y="633"/>
                  </a:lnTo>
                  <a:lnTo>
                    <a:pt x="174" y="632"/>
                  </a:lnTo>
                  <a:lnTo>
                    <a:pt x="174" y="632"/>
                  </a:lnTo>
                  <a:lnTo>
                    <a:pt x="173" y="631"/>
                  </a:lnTo>
                  <a:lnTo>
                    <a:pt x="172" y="628"/>
                  </a:lnTo>
                  <a:lnTo>
                    <a:pt x="172" y="627"/>
                  </a:lnTo>
                  <a:lnTo>
                    <a:pt x="171" y="625"/>
                  </a:lnTo>
                  <a:lnTo>
                    <a:pt x="169" y="623"/>
                  </a:lnTo>
                  <a:lnTo>
                    <a:pt x="167" y="621"/>
                  </a:lnTo>
                  <a:lnTo>
                    <a:pt x="167" y="619"/>
                  </a:lnTo>
                  <a:lnTo>
                    <a:pt x="166" y="619"/>
                  </a:lnTo>
                  <a:lnTo>
                    <a:pt x="166" y="619"/>
                  </a:lnTo>
                  <a:lnTo>
                    <a:pt x="165" y="619"/>
                  </a:lnTo>
                  <a:lnTo>
                    <a:pt x="164" y="619"/>
                  </a:lnTo>
                  <a:lnTo>
                    <a:pt x="163" y="620"/>
                  </a:lnTo>
                  <a:lnTo>
                    <a:pt x="163" y="620"/>
                  </a:lnTo>
                  <a:lnTo>
                    <a:pt x="162" y="621"/>
                  </a:lnTo>
                  <a:lnTo>
                    <a:pt x="160" y="623"/>
                  </a:lnTo>
                  <a:lnTo>
                    <a:pt x="159" y="624"/>
                  </a:lnTo>
                  <a:lnTo>
                    <a:pt x="159" y="625"/>
                  </a:lnTo>
                  <a:lnTo>
                    <a:pt x="158" y="625"/>
                  </a:lnTo>
                  <a:lnTo>
                    <a:pt x="158" y="625"/>
                  </a:lnTo>
                  <a:lnTo>
                    <a:pt x="157" y="625"/>
                  </a:lnTo>
                  <a:lnTo>
                    <a:pt x="156" y="625"/>
                  </a:lnTo>
                  <a:lnTo>
                    <a:pt x="156" y="625"/>
                  </a:lnTo>
                  <a:lnTo>
                    <a:pt x="155" y="624"/>
                  </a:lnTo>
                  <a:lnTo>
                    <a:pt x="155" y="624"/>
                  </a:lnTo>
                  <a:lnTo>
                    <a:pt x="154" y="622"/>
                  </a:lnTo>
                  <a:lnTo>
                    <a:pt x="154" y="621"/>
                  </a:lnTo>
                  <a:lnTo>
                    <a:pt x="154" y="620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8"/>
                  </a:lnTo>
                  <a:lnTo>
                    <a:pt x="154" y="617"/>
                  </a:lnTo>
                  <a:lnTo>
                    <a:pt x="153" y="617"/>
                  </a:lnTo>
                  <a:lnTo>
                    <a:pt x="153" y="617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2" y="618"/>
                  </a:lnTo>
                  <a:lnTo>
                    <a:pt x="152" y="619"/>
                  </a:lnTo>
                  <a:lnTo>
                    <a:pt x="149" y="619"/>
                  </a:lnTo>
                  <a:lnTo>
                    <a:pt x="147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6" y="619"/>
                  </a:lnTo>
                  <a:lnTo>
                    <a:pt x="145" y="619"/>
                  </a:lnTo>
                  <a:lnTo>
                    <a:pt x="145" y="619"/>
                  </a:lnTo>
                  <a:lnTo>
                    <a:pt x="144" y="620"/>
                  </a:lnTo>
                  <a:lnTo>
                    <a:pt x="144" y="619"/>
                  </a:lnTo>
                  <a:lnTo>
                    <a:pt x="144" y="619"/>
                  </a:lnTo>
                  <a:lnTo>
                    <a:pt x="143" y="617"/>
                  </a:lnTo>
                  <a:lnTo>
                    <a:pt x="142" y="615"/>
                  </a:lnTo>
                  <a:lnTo>
                    <a:pt x="142" y="614"/>
                  </a:lnTo>
                  <a:lnTo>
                    <a:pt x="141" y="613"/>
                  </a:lnTo>
                  <a:lnTo>
                    <a:pt x="140" y="611"/>
                  </a:lnTo>
                  <a:lnTo>
                    <a:pt x="137" y="607"/>
                  </a:lnTo>
                  <a:lnTo>
                    <a:pt x="136" y="606"/>
                  </a:lnTo>
                  <a:lnTo>
                    <a:pt x="135" y="605"/>
                  </a:lnTo>
                  <a:lnTo>
                    <a:pt x="134" y="604"/>
                  </a:lnTo>
                  <a:lnTo>
                    <a:pt x="133" y="604"/>
                  </a:lnTo>
                  <a:lnTo>
                    <a:pt x="131" y="603"/>
                  </a:lnTo>
                  <a:lnTo>
                    <a:pt x="130" y="602"/>
                  </a:lnTo>
                  <a:lnTo>
                    <a:pt x="129" y="602"/>
                  </a:lnTo>
                  <a:lnTo>
                    <a:pt x="128" y="602"/>
                  </a:lnTo>
                  <a:lnTo>
                    <a:pt x="123" y="601"/>
                  </a:lnTo>
                  <a:lnTo>
                    <a:pt x="122" y="600"/>
                  </a:lnTo>
                  <a:lnTo>
                    <a:pt x="121" y="600"/>
                  </a:lnTo>
                  <a:lnTo>
                    <a:pt x="120" y="599"/>
                  </a:lnTo>
                  <a:lnTo>
                    <a:pt x="119" y="598"/>
                  </a:lnTo>
                  <a:lnTo>
                    <a:pt x="118" y="598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7"/>
                  </a:lnTo>
                  <a:lnTo>
                    <a:pt x="118" y="596"/>
                  </a:lnTo>
                  <a:lnTo>
                    <a:pt x="118" y="595"/>
                  </a:lnTo>
                  <a:lnTo>
                    <a:pt x="119" y="594"/>
                  </a:lnTo>
                  <a:lnTo>
                    <a:pt x="119" y="593"/>
                  </a:lnTo>
                  <a:lnTo>
                    <a:pt x="120" y="593"/>
                  </a:lnTo>
                  <a:lnTo>
                    <a:pt x="120" y="592"/>
                  </a:lnTo>
                  <a:lnTo>
                    <a:pt x="121" y="592"/>
                  </a:lnTo>
                  <a:lnTo>
                    <a:pt x="122" y="592"/>
                  </a:lnTo>
                  <a:lnTo>
                    <a:pt x="123" y="591"/>
                  </a:lnTo>
                  <a:lnTo>
                    <a:pt x="124" y="591"/>
                  </a:lnTo>
                  <a:lnTo>
                    <a:pt x="125" y="591"/>
                  </a:lnTo>
                  <a:lnTo>
                    <a:pt x="126" y="591"/>
                  </a:lnTo>
                  <a:lnTo>
                    <a:pt x="129" y="591"/>
                  </a:lnTo>
                  <a:lnTo>
                    <a:pt x="132" y="592"/>
                  </a:lnTo>
                  <a:lnTo>
                    <a:pt x="133" y="592"/>
                  </a:lnTo>
                  <a:lnTo>
                    <a:pt x="133" y="592"/>
                  </a:lnTo>
                  <a:lnTo>
                    <a:pt x="134" y="592"/>
                  </a:lnTo>
                  <a:lnTo>
                    <a:pt x="134" y="591"/>
                  </a:lnTo>
                  <a:lnTo>
                    <a:pt x="134" y="591"/>
                  </a:lnTo>
                  <a:lnTo>
                    <a:pt x="135" y="591"/>
                  </a:lnTo>
                  <a:lnTo>
                    <a:pt x="135" y="590"/>
                  </a:lnTo>
                  <a:lnTo>
                    <a:pt x="135" y="590"/>
                  </a:lnTo>
                  <a:lnTo>
                    <a:pt x="135" y="589"/>
                  </a:lnTo>
                  <a:lnTo>
                    <a:pt x="135" y="587"/>
                  </a:lnTo>
                  <a:lnTo>
                    <a:pt x="134" y="585"/>
                  </a:lnTo>
                  <a:lnTo>
                    <a:pt x="134" y="584"/>
                  </a:lnTo>
                  <a:lnTo>
                    <a:pt x="134" y="583"/>
                  </a:lnTo>
                  <a:lnTo>
                    <a:pt x="134" y="582"/>
                  </a:lnTo>
                  <a:lnTo>
                    <a:pt x="134" y="582"/>
                  </a:lnTo>
                  <a:lnTo>
                    <a:pt x="135" y="580"/>
                  </a:lnTo>
                  <a:lnTo>
                    <a:pt x="136" y="579"/>
                  </a:lnTo>
                  <a:lnTo>
                    <a:pt x="136" y="578"/>
                  </a:lnTo>
                  <a:lnTo>
                    <a:pt x="136" y="577"/>
                  </a:lnTo>
                  <a:lnTo>
                    <a:pt x="136" y="577"/>
                  </a:lnTo>
                  <a:lnTo>
                    <a:pt x="136" y="576"/>
                  </a:lnTo>
                  <a:lnTo>
                    <a:pt x="136" y="575"/>
                  </a:lnTo>
                  <a:lnTo>
                    <a:pt x="136" y="574"/>
                  </a:lnTo>
                  <a:lnTo>
                    <a:pt x="136" y="572"/>
                  </a:lnTo>
                  <a:lnTo>
                    <a:pt x="135" y="568"/>
                  </a:lnTo>
                  <a:lnTo>
                    <a:pt x="134" y="566"/>
                  </a:lnTo>
                  <a:lnTo>
                    <a:pt x="133" y="563"/>
                  </a:lnTo>
                  <a:lnTo>
                    <a:pt x="131" y="558"/>
                  </a:lnTo>
                  <a:lnTo>
                    <a:pt x="130" y="556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5" y="547"/>
                  </a:lnTo>
                  <a:lnTo>
                    <a:pt x="124" y="547"/>
                  </a:lnTo>
                  <a:lnTo>
                    <a:pt x="124" y="546"/>
                  </a:lnTo>
                  <a:lnTo>
                    <a:pt x="123" y="545"/>
                  </a:lnTo>
                  <a:lnTo>
                    <a:pt x="123" y="544"/>
                  </a:lnTo>
                  <a:lnTo>
                    <a:pt x="123" y="540"/>
                  </a:lnTo>
                  <a:lnTo>
                    <a:pt x="123" y="539"/>
                  </a:lnTo>
                  <a:lnTo>
                    <a:pt x="123" y="536"/>
                  </a:lnTo>
                  <a:lnTo>
                    <a:pt x="123" y="535"/>
                  </a:lnTo>
                  <a:lnTo>
                    <a:pt x="122" y="534"/>
                  </a:lnTo>
                  <a:lnTo>
                    <a:pt x="122" y="533"/>
                  </a:lnTo>
                  <a:lnTo>
                    <a:pt x="121" y="532"/>
                  </a:lnTo>
                  <a:lnTo>
                    <a:pt x="119" y="530"/>
                  </a:lnTo>
                  <a:lnTo>
                    <a:pt x="118" y="529"/>
                  </a:lnTo>
                  <a:lnTo>
                    <a:pt x="117" y="529"/>
                  </a:lnTo>
                  <a:lnTo>
                    <a:pt x="117" y="528"/>
                  </a:lnTo>
                  <a:lnTo>
                    <a:pt x="116" y="527"/>
                  </a:lnTo>
                  <a:lnTo>
                    <a:pt x="116" y="526"/>
                  </a:lnTo>
                  <a:lnTo>
                    <a:pt x="116" y="525"/>
                  </a:lnTo>
                  <a:lnTo>
                    <a:pt x="116" y="524"/>
                  </a:lnTo>
                  <a:lnTo>
                    <a:pt x="116" y="523"/>
                  </a:lnTo>
                  <a:lnTo>
                    <a:pt x="117" y="520"/>
                  </a:lnTo>
                  <a:lnTo>
                    <a:pt x="117" y="519"/>
                  </a:lnTo>
                  <a:lnTo>
                    <a:pt x="117" y="517"/>
                  </a:lnTo>
                  <a:lnTo>
                    <a:pt x="117" y="515"/>
                  </a:lnTo>
                  <a:lnTo>
                    <a:pt x="117" y="513"/>
                  </a:lnTo>
                  <a:lnTo>
                    <a:pt x="116" y="509"/>
                  </a:lnTo>
                  <a:lnTo>
                    <a:pt x="115" y="507"/>
                  </a:lnTo>
                  <a:lnTo>
                    <a:pt x="114" y="504"/>
                  </a:lnTo>
                  <a:lnTo>
                    <a:pt x="114" y="503"/>
                  </a:lnTo>
                  <a:lnTo>
                    <a:pt x="113" y="502"/>
                  </a:lnTo>
                  <a:lnTo>
                    <a:pt x="113" y="501"/>
                  </a:lnTo>
                  <a:lnTo>
                    <a:pt x="114" y="499"/>
                  </a:lnTo>
                  <a:lnTo>
                    <a:pt x="114" y="497"/>
                  </a:lnTo>
                  <a:lnTo>
                    <a:pt x="115" y="492"/>
                  </a:lnTo>
                  <a:lnTo>
                    <a:pt x="116" y="489"/>
                  </a:lnTo>
                  <a:lnTo>
                    <a:pt x="116" y="488"/>
                  </a:lnTo>
                  <a:lnTo>
                    <a:pt x="116" y="487"/>
                  </a:lnTo>
                  <a:lnTo>
                    <a:pt x="116" y="486"/>
                  </a:lnTo>
                  <a:lnTo>
                    <a:pt x="116" y="481"/>
                  </a:lnTo>
                  <a:lnTo>
                    <a:pt x="116" y="480"/>
                  </a:lnTo>
                  <a:lnTo>
                    <a:pt x="116" y="479"/>
                  </a:lnTo>
                  <a:lnTo>
                    <a:pt x="117" y="478"/>
                  </a:lnTo>
                  <a:lnTo>
                    <a:pt x="117" y="477"/>
                  </a:lnTo>
                  <a:lnTo>
                    <a:pt x="118" y="473"/>
                  </a:lnTo>
                  <a:lnTo>
                    <a:pt x="118" y="471"/>
                  </a:lnTo>
                  <a:lnTo>
                    <a:pt x="119" y="469"/>
                  </a:lnTo>
                  <a:lnTo>
                    <a:pt x="119" y="468"/>
                  </a:lnTo>
                  <a:lnTo>
                    <a:pt x="118" y="466"/>
                  </a:lnTo>
                  <a:lnTo>
                    <a:pt x="118" y="465"/>
                  </a:lnTo>
                  <a:lnTo>
                    <a:pt x="118" y="463"/>
                  </a:lnTo>
                  <a:lnTo>
                    <a:pt x="118" y="462"/>
                  </a:lnTo>
                  <a:lnTo>
                    <a:pt x="117" y="460"/>
                  </a:lnTo>
                  <a:lnTo>
                    <a:pt x="116" y="458"/>
                  </a:lnTo>
                  <a:lnTo>
                    <a:pt x="115" y="457"/>
                  </a:lnTo>
                  <a:lnTo>
                    <a:pt x="114" y="455"/>
                  </a:lnTo>
                  <a:lnTo>
                    <a:pt x="114" y="454"/>
                  </a:lnTo>
                  <a:lnTo>
                    <a:pt x="113" y="453"/>
                  </a:lnTo>
                  <a:lnTo>
                    <a:pt x="112" y="453"/>
                  </a:lnTo>
                  <a:lnTo>
                    <a:pt x="111" y="452"/>
                  </a:lnTo>
                  <a:lnTo>
                    <a:pt x="110" y="451"/>
                  </a:lnTo>
                  <a:lnTo>
                    <a:pt x="109" y="451"/>
                  </a:lnTo>
                  <a:lnTo>
                    <a:pt x="108" y="451"/>
                  </a:lnTo>
                  <a:lnTo>
                    <a:pt x="108" y="451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0" y="451"/>
                  </a:lnTo>
                  <a:lnTo>
                    <a:pt x="99" y="451"/>
                  </a:lnTo>
                  <a:lnTo>
                    <a:pt x="98" y="451"/>
                  </a:lnTo>
                  <a:lnTo>
                    <a:pt x="93" y="451"/>
                  </a:lnTo>
                  <a:lnTo>
                    <a:pt x="91" y="451"/>
                  </a:lnTo>
                  <a:lnTo>
                    <a:pt x="88" y="451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8" y="450"/>
                  </a:lnTo>
                  <a:lnTo>
                    <a:pt x="77" y="450"/>
                  </a:lnTo>
                  <a:lnTo>
                    <a:pt x="75" y="451"/>
                  </a:lnTo>
                  <a:lnTo>
                    <a:pt x="72" y="451"/>
                  </a:lnTo>
                  <a:lnTo>
                    <a:pt x="71" y="451"/>
                  </a:lnTo>
                  <a:lnTo>
                    <a:pt x="71" y="452"/>
                  </a:lnTo>
                  <a:lnTo>
                    <a:pt x="70" y="452"/>
                  </a:lnTo>
                  <a:lnTo>
                    <a:pt x="69" y="451"/>
                  </a:lnTo>
                  <a:lnTo>
                    <a:pt x="69" y="451"/>
                  </a:lnTo>
                  <a:lnTo>
                    <a:pt x="68" y="451"/>
                  </a:lnTo>
                  <a:lnTo>
                    <a:pt x="67" y="450"/>
                  </a:lnTo>
                  <a:lnTo>
                    <a:pt x="66" y="450"/>
                  </a:lnTo>
                  <a:lnTo>
                    <a:pt x="66" y="450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64" y="448"/>
                  </a:lnTo>
                  <a:lnTo>
                    <a:pt x="64" y="448"/>
                  </a:lnTo>
                  <a:lnTo>
                    <a:pt x="64" y="447"/>
                  </a:lnTo>
                  <a:lnTo>
                    <a:pt x="64" y="446"/>
                  </a:lnTo>
                  <a:lnTo>
                    <a:pt x="64" y="444"/>
                  </a:lnTo>
                  <a:lnTo>
                    <a:pt x="64" y="441"/>
                  </a:lnTo>
                  <a:lnTo>
                    <a:pt x="64" y="440"/>
                  </a:lnTo>
                  <a:lnTo>
                    <a:pt x="63" y="439"/>
                  </a:lnTo>
                  <a:lnTo>
                    <a:pt x="63" y="438"/>
                  </a:lnTo>
                  <a:lnTo>
                    <a:pt x="63" y="437"/>
                  </a:lnTo>
                  <a:lnTo>
                    <a:pt x="62" y="436"/>
                  </a:lnTo>
                  <a:lnTo>
                    <a:pt x="62" y="436"/>
                  </a:lnTo>
                  <a:lnTo>
                    <a:pt x="61" y="435"/>
                  </a:lnTo>
                  <a:lnTo>
                    <a:pt x="61" y="434"/>
                  </a:lnTo>
                  <a:lnTo>
                    <a:pt x="60" y="434"/>
                  </a:lnTo>
                  <a:lnTo>
                    <a:pt x="58" y="433"/>
                  </a:lnTo>
                  <a:lnTo>
                    <a:pt x="54" y="431"/>
                  </a:lnTo>
                  <a:lnTo>
                    <a:pt x="52" y="430"/>
                  </a:lnTo>
                  <a:lnTo>
                    <a:pt x="51" y="429"/>
                  </a:lnTo>
                  <a:lnTo>
                    <a:pt x="50" y="429"/>
                  </a:lnTo>
                  <a:lnTo>
                    <a:pt x="48" y="429"/>
                  </a:lnTo>
                  <a:lnTo>
                    <a:pt x="46" y="428"/>
                  </a:lnTo>
                  <a:lnTo>
                    <a:pt x="44" y="428"/>
                  </a:lnTo>
                  <a:lnTo>
                    <a:pt x="41" y="428"/>
                  </a:lnTo>
                  <a:lnTo>
                    <a:pt x="39" y="427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8" y="425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18" y="424"/>
                  </a:lnTo>
                  <a:lnTo>
                    <a:pt x="14" y="423"/>
                  </a:lnTo>
                  <a:lnTo>
                    <a:pt x="11" y="422"/>
                  </a:lnTo>
                  <a:lnTo>
                    <a:pt x="10" y="421"/>
                  </a:lnTo>
                  <a:lnTo>
                    <a:pt x="8" y="421"/>
                  </a:lnTo>
                  <a:lnTo>
                    <a:pt x="6" y="419"/>
                  </a:lnTo>
                  <a:lnTo>
                    <a:pt x="1" y="416"/>
                  </a:lnTo>
                  <a:lnTo>
                    <a:pt x="1" y="41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" y="415"/>
                  </a:lnTo>
                  <a:lnTo>
                    <a:pt x="1" y="414"/>
                  </a:lnTo>
                  <a:lnTo>
                    <a:pt x="1" y="414"/>
                  </a:lnTo>
                  <a:lnTo>
                    <a:pt x="2" y="413"/>
                  </a:lnTo>
                  <a:lnTo>
                    <a:pt x="3" y="412"/>
                  </a:lnTo>
                  <a:lnTo>
                    <a:pt x="4" y="412"/>
                  </a:lnTo>
                  <a:lnTo>
                    <a:pt x="9" y="409"/>
                  </a:lnTo>
                  <a:lnTo>
                    <a:pt x="12" y="407"/>
                  </a:lnTo>
                  <a:lnTo>
                    <a:pt x="15" y="405"/>
                  </a:lnTo>
                  <a:lnTo>
                    <a:pt x="16" y="404"/>
                  </a:lnTo>
                  <a:lnTo>
                    <a:pt x="17" y="403"/>
                  </a:lnTo>
                  <a:lnTo>
                    <a:pt x="19" y="401"/>
                  </a:lnTo>
                  <a:lnTo>
                    <a:pt x="26" y="394"/>
                  </a:lnTo>
                  <a:lnTo>
                    <a:pt x="27" y="392"/>
                  </a:lnTo>
                  <a:lnTo>
                    <a:pt x="29" y="390"/>
                  </a:lnTo>
                  <a:lnTo>
                    <a:pt x="30" y="388"/>
                  </a:lnTo>
                  <a:lnTo>
                    <a:pt x="30" y="387"/>
                  </a:lnTo>
                  <a:lnTo>
                    <a:pt x="31" y="385"/>
                  </a:lnTo>
                  <a:lnTo>
                    <a:pt x="31" y="384"/>
                  </a:lnTo>
                  <a:lnTo>
                    <a:pt x="32" y="381"/>
                  </a:lnTo>
                  <a:lnTo>
                    <a:pt x="32" y="374"/>
                  </a:lnTo>
                  <a:lnTo>
                    <a:pt x="33" y="370"/>
                  </a:lnTo>
                  <a:lnTo>
                    <a:pt x="33" y="366"/>
                  </a:lnTo>
                  <a:lnTo>
                    <a:pt x="34" y="364"/>
                  </a:lnTo>
                  <a:lnTo>
                    <a:pt x="34" y="362"/>
                  </a:lnTo>
                  <a:lnTo>
                    <a:pt x="35" y="360"/>
                  </a:lnTo>
                  <a:lnTo>
                    <a:pt x="35" y="359"/>
                  </a:lnTo>
                  <a:lnTo>
                    <a:pt x="36" y="357"/>
                  </a:lnTo>
                  <a:lnTo>
                    <a:pt x="37" y="356"/>
                  </a:lnTo>
                  <a:lnTo>
                    <a:pt x="37" y="354"/>
                  </a:lnTo>
                  <a:lnTo>
                    <a:pt x="38" y="354"/>
                  </a:lnTo>
                  <a:lnTo>
                    <a:pt x="39" y="353"/>
                  </a:lnTo>
                  <a:lnTo>
                    <a:pt x="39" y="352"/>
                  </a:lnTo>
                  <a:lnTo>
                    <a:pt x="40" y="351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3" y="351"/>
                  </a:lnTo>
                  <a:lnTo>
                    <a:pt x="44" y="351"/>
                  </a:lnTo>
                  <a:lnTo>
                    <a:pt x="45" y="351"/>
                  </a:lnTo>
                  <a:lnTo>
                    <a:pt x="50" y="352"/>
                  </a:lnTo>
                  <a:lnTo>
                    <a:pt x="51" y="352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56" y="353"/>
                  </a:lnTo>
                  <a:lnTo>
                    <a:pt x="58" y="352"/>
                  </a:lnTo>
                  <a:lnTo>
                    <a:pt x="60" y="352"/>
                  </a:lnTo>
                  <a:lnTo>
                    <a:pt x="63" y="352"/>
                  </a:lnTo>
                  <a:lnTo>
                    <a:pt x="65" y="351"/>
                  </a:lnTo>
                  <a:lnTo>
                    <a:pt x="68" y="351"/>
                  </a:lnTo>
                  <a:lnTo>
                    <a:pt x="73" y="349"/>
                  </a:lnTo>
                  <a:lnTo>
                    <a:pt x="74" y="348"/>
                  </a:lnTo>
                  <a:lnTo>
                    <a:pt x="76" y="348"/>
                  </a:lnTo>
                  <a:lnTo>
                    <a:pt x="77" y="348"/>
                  </a:lnTo>
                  <a:lnTo>
                    <a:pt x="78" y="348"/>
                  </a:lnTo>
                  <a:lnTo>
                    <a:pt x="79" y="348"/>
                  </a:lnTo>
                  <a:lnTo>
                    <a:pt x="80" y="348"/>
                  </a:lnTo>
                  <a:lnTo>
                    <a:pt x="81" y="348"/>
                  </a:lnTo>
                  <a:lnTo>
                    <a:pt x="84" y="350"/>
                  </a:lnTo>
                  <a:lnTo>
                    <a:pt x="85" y="350"/>
                  </a:lnTo>
                  <a:lnTo>
                    <a:pt x="86" y="350"/>
                  </a:lnTo>
                  <a:lnTo>
                    <a:pt x="91" y="351"/>
                  </a:lnTo>
                  <a:lnTo>
                    <a:pt x="95" y="352"/>
                  </a:lnTo>
                  <a:lnTo>
                    <a:pt x="97" y="352"/>
                  </a:lnTo>
                  <a:lnTo>
                    <a:pt x="98" y="352"/>
                  </a:lnTo>
                  <a:lnTo>
                    <a:pt x="99" y="352"/>
                  </a:lnTo>
                  <a:lnTo>
                    <a:pt x="100" y="352"/>
                  </a:lnTo>
                  <a:lnTo>
                    <a:pt x="101" y="352"/>
                  </a:lnTo>
                  <a:lnTo>
                    <a:pt x="102" y="351"/>
                  </a:lnTo>
                  <a:lnTo>
                    <a:pt x="103" y="351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5" y="350"/>
                  </a:lnTo>
                  <a:lnTo>
                    <a:pt x="106" y="349"/>
                  </a:lnTo>
                  <a:lnTo>
                    <a:pt x="107" y="348"/>
                  </a:lnTo>
                  <a:lnTo>
                    <a:pt x="110" y="343"/>
                  </a:lnTo>
                  <a:lnTo>
                    <a:pt x="111" y="341"/>
                  </a:lnTo>
                  <a:lnTo>
                    <a:pt x="111" y="340"/>
                  </a:lnTo>
                  <a:lnTo>
                    <a:pt x="115" y="333"/>
                  </a:lnTo>
                  <a:lnTo>
                    <a:pt x="116" y="331"/>
                  </a:lnTo>
                  <a:lnTo>
                    <a:pt x="117" y="329"/>
                  </a:lnTo>
                  <a:lnTo>
                    <a:pt x="118" y="325"/>
                  </a:lnTo>
                  <a:lnTo>
                    <a:pt x="119" y="324"/>
                  </a:lnTo>
                  <a:lnTo>
                    <a:pt x="119" y="321"/>
                  </a:lnTo>
                  <a:lnTo>
                    <a:pt x="120" y="318"/>
                  </a:lnTo>
                  <a:lnTo>
                    <a:pt x="120" y="316"/>
                  </a:lnTo>
                  <a:lnTo>
                    <a:pt x="120" y="315"/>
                  </a:lnTo>
                  <a:lnTo>
                    <a:pt x="121" y="313"/>
                  </a:lnTo>
                  <a:lnTo>
                    <a:pt x="123" y="3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0" name="Freeform 273">
              <a:extLst>
                <a:ext uri="{FF2B5EF4-FFF2-40B4-BE49-F238E27FC236}">
                  <a16:creationId xmlns:a16="http://schemas.microsoft.com/office/drawing/2014/main" id="{9DCD0918-4F19-4C3C-A315-5DF147A2C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97" y="2545649"/>
              <a:ext cx="773113" cy="487363"/>
            </a:xfrm>
            <a:custGeom>
              <a:avLst/>
              <a:gdLst>
                <a:gd name="T0" fmla="*/ 5 w 487"/>
                <a:gd name="T1" fmla="*/ 300 h 307"/>
                <a:gd name="T2" fmla="*/ 12 w 487"/>
                <a:gd name="T3" fmla="*/ 297 h 307"/>
                <a:gd name="T4" fmla="*/ 22 w 487"/>
                <a:gd name="T5" fmla="*/ 302 h 307"/>
                <a:gd name="T6" fmla="*/ 30 w 487"/>
                <a:gd name="T7" fmla="*/ 304 h 307"/>
                <a:gd name="T8" fmla="*/ 35 w 487"/>
                <a:gd name="T9" fmla="*/ 301 h 307"/>
                <a:gd name="T10" fmla="*/ 41 w 487"/>
                <a:gd name="T11" fmla="*/ 289 h 307"/>
                <a:gd name="T12" fmla="*/ 55 w 487"/>
                <a:gd name="T13" fmla="*/ 278 h 307"/>
                <a:gd name="T14" fmla="*/ 60 w 487"/>
                <a:gd name="T15" fmla="*/ 265 h 307"/>
                <a:gd name="T16" fmla="*/ 63 w 487"/>
                <a:gd name="T17" fmla="*/ 263 h 307"/>
                <a:gd name="T18" fmla="*/ 71 w 487"/>
                <a:gd name="T19" fmla="*/ 269 h 307"/>
                <a:gd name="T20" fmla="*/ 82 w 487"/>
                <a:gd name="T21" fmla="*/ 283 h 307"/>
                <a:gd name="T22" fmla="*/ 93 w 487"/>
                <a:gd name="T23" fmla="*/ 288 h 307"/>
                <a:gd name="T24" fmla="*/ 99 w 487"/>
                <a:gd name="T25" fmla="*/ 286 h 307"/>
                <a:gd name="T26" fmla="*/ 118 w 487"/>
                <a:gd name="T27" fmla="*/ 268 h 307"/>
                <a:gd name="T28" fmla="*/ 121 w 487"/>
                <a:gd name="T29" fmla="*/ 259 h 307"/>
                <a:gd name="T30" fmla="*/ 127 w 487"/>
                <a:gd name="T31" fmla="*/ 247 h 307"/>
                <a:gd name="T32" fmla="*/ 128 w 487"/>
                <a:gd name="T33" fmla="*/ 238 h 307"/>
                <a:gd name="T34" fmla="*/ 128 w 487"/>
                <a:gd name="T35" fmla="*/ 226 h 307"/>
                <a:gd name="T36" fmla="*/ 134 w 487"/>
                <a:gd name="T37" fmla="*/ 221 h 307"/>
                <a:gd name="T38" fmla="*/ 153 w 487"/>
                <a:gd name="T39" fmla="*/ 220 h 307"/>
                <a:gd name="T40" fmla="*/ 166 w 487"/>
                <a:gd name="T41" fmla="*/ 215 h 307"/>
                <a:gd name="T42" fmla="*/ 178 w 487"/>
                <a:gd name="T43" fmla="*/ 210 h 307"/>
                <a:gd name="T44" fmla="*/ 190 w 487"/>
                <a:gd name="T45" fmla="*/ 214 h 307"/>
                <a:gd name="T46" fmla="*/ 198 w 487"/>
                <a:gd name="T47" fmla="*/ 215 h 307"/>
                <a:gd name="T48" fmla="*/ 208 w 487"/>
                <a:gd name="T49" fmla="*/ 210 h 307"/>
                <a:gd name="T50" fmla="*/ 229 w 487"/>
                <a:gd name="T51" fmla="*/ 208 h 307"/>
                <a:gd name="T52" fmla="*/ 246 w 487"/>
                <a:gd name="T53" fmla="*/ 212 h 307"/>
                <a:gd name="T54" fmla="*/ 260 w 487"/>
                <a:gd name="T55" fmla="*/ 211 h 307"/>
                <a:gd name="T56" fmla="*/ 272 w 487"/>
                <a:gd name="T57" fmla="*/ 204 h 307"/>
                <a:gd name="T58" fmla="*/ 277 w 487"/>
                <a:gd name="T59" fmla="*/ 198 h 307"/>
                <a:gd name="T60" fmla="*/ 278 w 487"/>
                <a:gd name="T61" fmla="*/ 183 h 307"/>
                <a:gd name="T62" fmla="*/ 281 w 487"/>
                <a:gd name="T63" fmla="*/ 175 h 307"/>
                <a:gd name="T64" fmla="*/ 290 w 487"/>
                <a:gd name="T65" fmla="*/ 171 h 307"/>
                <a:gd name="T66" fmla="*/ 304 w 487"/>
                <a:gd name="T67" fmla="*/ 162 h 307"/>
                <a:gd name="T68" fmla="*/ 317 w 487"/>
                <a:gd name="T69" fmla="*/ 156 h 307"/>
                <a:gd name="T70" fmla="*/ 333 w 487"/>
                <a:gd name="T71" fmla="*/ 160 h 307"/>
                <a:gd name="T72" fmla="*/ 349 w 487"/>
                <a:gd name="T73" fmla="*/ 158 h 307"/>
                <a:gd name="T74" fmla="*/ 366 w 487"/>
                <a:gd name="T75" fmla="*/ 148 h 307"/>
                <a:gd name="T76" fmla="*/ 405 w 487"/>
                <a:gd name="T77" fmla="*/ 132 h 307"/>
                <a:gd name="T78" fmla="*/ 416 w 487"/>
                <a:gd name="T79" fmla="*/ 123 h 307"/>
                <a:gd name="T80" fmla="*/ 425 w 487"/>
                <a:gd name="T81" fmla="*/ 111 h 307"/>
                <a:gd name="T82" fmla="*/ 436 w 487"/>
                <a:gd name="T83" fmla="*/ 108 h 307"/>
                <a:gd name="T84" fmla="*/ 450 w 487"/>
                <a:gd name="T85" fmla="*/ 109 h 307"/>
                <a:gd name="T86" fmla="*/ 468 w 487"/>
                <a:gd name="T87" fmla="*/ 105 h 307"/>
                <a:gd name="T88" fmla="*/ 480 w 487"/>
                <a:gd name="T89" fmla="*/ 101 h 307"/>
                <a:gd name="T90" fmla="*/ 486 w 487"/>
                <a:gd name="T91" fmla="*/ 89 h 307"/>
                <a:gd name="T92" fmla="*/ 487 w 487"/>
                <a:gd name="T93" fmla="*/ 81 h 307"/>
                <a:gd name="T94" fmla="*/ 481 w 487"/>
                <a:gd name="T95" fmla="*/ 77 h 307"/>
                <a:gd name="T96" fmla="*/ 458 w 487"/>
                <a:gd name="T97" fmla="*/ 67 h 307"/>
                <a:gd name="T98" fmla="*/ 454 w 487"/>
                <a:gd name="T99" fmla="*/ 61 h 307"/>
                <a:gd name="T100" fmla="*/ 454 w 487"/>
                <a:gd name="T101" fmla="*/ 56 h 307"/>
                <a:gd name="T102" fmla="*/ 455 w 487"/>
                <a:gd name="T103" fmla="*/ 50 h 307"/>
                <a:gd name="T104" fmla="*/ 445 w 487"/>
                <a:gd name="T105" fmla="*/ 48 h 307"/>
                <a:gd name="T106" fmla="*/ 436 w 487"/>
                <a:gd name="T107" fmla="*/ 45 h 307"/>
                <a:gd name="T108" fmla="*/ 433 w 487"/>
                <a:gd name="T109" fmla="*/ 38 h 307"/>
                <a:gd name="T110" fmla="*/ 437 w 487"/>
                <a:gd name="T111" fmla="*/ 26 h 307"/>
                <a:gd name="T112" fmla="*/ 441 w 487"/>
                <a:gd name="T113" fmla="*/ 12 h 307"/>
                <a:gd name="T114" fmla="*/ 450 w 487"/>
                <a:gd name="T115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307">
                  <a:moveTo>
                    <a:pt x="0" y="307"/>
                  </a:moveTo>
                  <a:lnTo>
                    <a:pt x="1" y="305"/>
                  </a:lnTo>
                  <a:lnTo>
                    <a:pt x="2" y="304"/>
                  </a:lnTo>
                  <a:lnTo>
                    <a:pt x="2" y="303"/>
                  </a:lnTo>
                  <a:lnTo>
                    <a:pt x="3" y="302"/>
                  </a:lnTo>
                  <a:lnTo>
                    <a:pt x="4" y="301"/>
                  </a:lnTo>
                  <a:lnTo>
                    <a:pt x="5" y="300"/>
                  </a:lnTo>
                  <a:lnTo>
                    <a:pt x="6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2" y="297"/>
                  </a:lnTo>
                  <a:lnTo>
                    <a:pt x="13" y="297"/>
                  </a:lnTo>
                  <a:lnTo>
                    <a:pt x="14" y="298"/>
                  </a:lnTo>
                  <a:lnTo>
                    <a:pt x="16" y="298"/>
                  </a:lnTo>
                  <a:lnTo>
                    <a:pt x="17" y="299"/>
                  </a:lnTo>
                  <a:lnTo>
                    <a:pt x="18" y="299"/>
                  </a:lnTo>
                  <a:lnTo>
                    <a:pt x="19" y="300"/>
                  </a:lnTo>
                  <a:lnTo>
                    <a:pt x="22" y="302"/>
                  </a:lnTo>
                  <a:lnTo>
                    <a:pt x="23" y="303"/>
                  </a:lnTo>
                  <a:lnTo>
                    <a:pt x="25" y="303"/>
                  </a:lnTo>
                  <a:lnTo>
                    <a:pt x="26" y="304"/>
                  </a:lnTo>
                  <a:lnTo>
                    <a:pt x="27" y="304"/>
                  </a:lnTo>
                  <a:lnTo>
                    <a:pt x="28" y="304"/>
                  </a:lnTo>
                  <a:lnTo>
                    <a:pt x="29" y="304"/>
                  </a:lnTo>
                  <a:lnTo>
                    <a:pt x="30" y="304"/>
                  </a:lnTo>
                  <a:lnTo>
                    <a:pt x="31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3" y="302"/>
                  </a:lnTo>
                  <a:lnTo>
                    <a:pt x="34" y="302"/>
                  </a:lnTo>
                  <a:lnTo>
                    <a:pt x="35" y="301"/>
                  </a:lnTo>
                  <a:lnTo>
                    <a:pt x="35" y="301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8" y="294"/>
                  </a:lnTo>
                  <a:lnTo>
                    <a:pt x="39" y="292"/>
                  </a:lnTo>
                  <a:lnTo>
                    <a:pt x="40" y="290"/>
                  </a:lnTo>
                  <a:lnTo>
                    <a:pt x="40" y="289"/>
                  </a:lnTo>
                  <a:lnTo>
                    <a:pt x="41" y="289"/>
                  </a:lnTo>
                  <a:lnTo>
                    <a:pt x="42" y="287"/>
                  </a:lnTo>
                  <a:lnTo>
                    <a:pt x="45" y="285"/>
                  </a:lnTo>
                  <a:lnTo>
                    <a:pt x="47" y="284"/>
                  </a:lnTo>
                  <a:lnTo>
                    <a:pt x="50" y="281"/>
                  </a:lnTo>
                  <a:lnTo>
                    <a:pt x="53" y="279"/>
                  </a:lnTo>
                  <a:lnTo>
                    <a:pt x="54" y="278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6" y="276"/>
                  </a:lnTo>
                  <a:lnTo>
                    <a:pt x="57" y="274"/>
                  </a:lnTo>
                  <a:lnTo>
                    <a:pt x="58" y="272"/>
                  </a:lnTo>
                  <a:lnTo>
                    <a:pt x="59" y="270"/>
                  </a:lnTo>
                  <a:lnTo>
                    <a:pt x="60" y="266"/>
                  </a:lnTo>
                  <a:lnTo>
                    <a:pt x="60" y="265"/>
                  </a:lnTo>
                  <a:lnTo>
                    <a:pt x="61" y="264"/>
                  </a:lnTo>
                  <a:lnTo>
                    <a:pt x="61" y="264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2" y="263"/>
                  </a:lnTo>
                  <a:lnTo>
                    <a:pt x="63" y="263"/>
                  </a:lnTo>
                  <a:lnTo>
                    <a:pt x="63" y="263"/>
                  </a:lnTo>
                  <a:lnTo>
                    <a:pt x="64" y="263"/>
                  </a:lnTo>
                  <a:lnTo>
                    <a:pt x="65" y="264"/>
                  </a:lnTo>
                  <a:lnTo>
                    <a:pt x="66" y="264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9" y="267"/>
                  </a:lnTo>
                  <a:lnTo>
                    <a:pt x="71" y="269"/>
                  </a:lnTo>
                  <a:lnTo>
                    <a:pt x="72" y="271"/>
                  </a:lnTo>
                  <a:lnTo>
                    <a:pt x="75" y="276"/>
                  </a:lnTo>
                  <a:lnTo>
                    <a:pt x="76" y="278"/>
                  </a:lnTo>
                  <a:lnTo>
                    <a:pt x="77" y="279"/>
                  </a:lnTo>
                  <a:lnTo>
                    <a:pt x="78" y="281"/>
                  </a:lnTo>
                  <a:lnTo>
                    <a:pt x="80" y="282"/>
                  </a:lnTo>
                  <a:lnTo>
                    <a:pt x="82" y="283"/>
                  </a:lnTo>
                  <a:lnTo>
                    <a:pt x="84" y="285"/>
                  </a:lnTo>
                  <a:lnTo>
                    <a:pt x="85" y="285"/>
                  </a:lnTo>
                  <a:lnTo>
                    <a:pt x="86" y="286"/>
                  </a:lnTo>
                  <a:lnTo>
                    <a:pt x="89" y="287"/>
                  </a:lnTo>
                  <a:lnTo>
                    <a:pt x="91" y="288"/>
                  </a:lnTo>
                  <a:lnTo>
                    <a:pt x="92" y="288"/>
                  </a:lnTo>
                  <a:lnTo>
                    <a:pt x="93" y="288"/>
                  </a:lnTo>
                  <a:lnTo>
                    <a:pt x="94" y="288"/>
                  </a:lnTo>
                  <a:lnTo>
                    <a:pt x="95" y="288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9" y="286"/>
                  </a:lnTo>
                  <a:lnTo>
                    <a:pt x="100" y="286"/>
                  </a:lnTo>
                  <a:lnTo>
                    <a:pt x="102" y="285"/>
                  </a:lnTo>
                  <a:lnTo>
                    <a:pt x="104" y="283"/>
                  </a:lnTo>
                  <a:lnTo>
                    <a:pt x="108" y="278"/>
                  </a:lnTo>
                  <a:lnTo>
                    <a:pt x="112" y="274"/>
                  </a:lnTo>
                  <a:lnTo>
                    <a:pt x="117" y="269"/>
                  </a:lnTo>
                  <a:lnTo>
                    <a:pt x="118" y="268"/>
                  </a:lnTo>
                  <a:lnTo>
                    <a:pt x="119" y="267"/>
                  </a:lnTo>
                  <a:lnTo>
                    <a:pt x="119" y="266"/>
                  </a:lnTo>
                  <a:lnTo>
                    <a:pt x="120" y="265"/>
                  </a:lnTo>
                  <a:lnTo>
                    <a:pt x="120" y="263"/>
                  </a:lnTo>
                  <a:lnTo>
                    <a:pt x="121" y="262"/>
                  </a:lnTo>
                  <a:lnTo>
                    <a:pt x="121" y="260"/>
                  </a:lnTo>
                  <a:lnTo>
                    <a:pt x="121" y="259"/>
                  </a:lnTo>
                  <a:lnTo>
                    <a:pt x="121" y="258"/>
                  </a:lnTo>
                  <a:lnTo>
                    <a:pt x="121" y="257"/>
                  </a:lnTo>
                  <a:lnTo>
                    <a:pt x="122" y="255"/>
                  </a:lnTo>
                  <a:lnTo>
                    <a:pt x="123" y="253"/>
                  </a:lnTo>
                  <a:lnTo>
                    <a:pt x="124" y="251"/>
                  </a:lnTo>
                  <a:lnTo>
                    <a:pt x="126" y="248"/>
                  </a:lnTo>
                  <a:lnTo>
                    <a:pt x="127" y="247"/>
                  </a:lnTo>
                  <a:lnTo>
                    <a:pt x="127" y="246"/>
                  </a:lnTo>
                  <a:lnTo>
                    <a:pt x="127" y="245"/>
                  </a:lnTo>
                  <a:lnTo>
                    <a:pt x="128" y="244"/>
                  </a:lnTo>
                  <a:lnTo>
                    <a:pt x="128" y="243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28" y="238"/>
                  </a:lnTo>
                  <a:lnTo>
                    <a:pt x="128" y="236"/>
                  </a:lnTo>
                  <a:lnTo>
                    <a:pt x="127" y="232"/>
                  </a:lnTo>
                  <a:lnTo>
                    <a:pt x="127" y="230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8" y="227"/>
                  </a:lnTo>
                  <a:lnTo>
                    <a:pt x="128" y="226"/>
                  </a:lnTo>
                  <a:lnTo>
                    <a:pt x="129" y="225"/>
                  </a:lnTo>
                  <a:lnTo>
                    <a:pt x="129" y="224"/>
                  </a:lnTo>
                  <a:lnTo>
                    <a:pt x="130" y="224"/>
                  </a:lnTo>
                  <a:lnTo>
                    <a:pt x="131" y="223"/>
                  </a:lnTo>
                  <a:lnTo>
                    <a:pt x="132" y="222"/>
                  </a:lnTo>
                  <a:lnTo>
                    <a:pt x="133" y="222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7" y="220"/>
                  </a:lnTo>
                  <a:lnTo>
                    <a:pt x="139" y="220"/>
                  </a:lnTo>
                  <a:lnTo>
                    <a:pt x="140" y="220"/>
                  </a:lnTo>
                  <a:lnTo>
                    <a:pt x="143" y="220"/>
                  </a:lnTo>
                  <a:lnTo>
                    <a:pt x="150" y="220"/>
                  </a:lnTo>
                  <a:lnTo>
                    <a:pt x="153" y="220"/>
                  </a:lnTo>
                  <a:lnTo>
                    <a:pt x="155" y="219"/>
                  </a:lnTo>
                  <a:lnTo>
                    <a:pt x="158" y="219"/>
                  </a:lnTo>
                  <a:lnTo>
                    <a:pt x="160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6"/>
                  </a:lnTo>
                  <a:lnTo>
                    <a:pt x="166" y="215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2" y="212"/>
                  </a:lnTo>
                  <a:lnTo>
                    <a:pt x="173" y="211"/>
                  </a:lnTo>
                  <a:lnTo>
                    <a:pt x="175" y="211"/>
                  </a:lnTo>
                  <a:lnTo>
                    <a:pt x="176" y="210"/>
                  </a:lnTo>
                  <a:lnTo>
                    <a:pt x="178" y="210"/>
                  </a:lnTo>
                  <a:lnTo>
                    <a:pt x="179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3" y="211"/>
                  </a:lnTo>
                  <a:lnTo>
                    <a:pt x="184" y="211"/>
                  </a:lnTo>
                  <a:lnTo>
                    <a:pt x="185" y="211"/>
                  </a:lnTo>
                  <a:lnTo>
                    <a:pt x="190" y="214"/>
                  </a:lnTo>
                  <a:lnTo>
                    <a:pt x="192" y="214"/>
                  </a:lnTo>
                  <a:lnTo>
                    <a:pt x="193" y="215"/>
                  </a:lnTo>
                  <a:lnTo>
                    <a:pt x="194" y="215"/>
                  </a:lnTo>
                  <a:lnTo>
                    <a:pt x="195" y="215"/>
                  </a:lnTo>
                  <a:lnTo>
                    <a:pt x="196" y="215"/>
                  </a:lnTo>
                  <a:lnTo>
                    <a:pt x="197" y="215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200" y="214"/>
                  </a:lnTo>
                  <a:lnTo>
                    <a:pt x="202" y="213"/>
                  </a:lnTo>
                  <a:lnTo>
                    <a:pt x="205" y="212"/>
                  </a:lnTo>
                  <a:lnTo>
                    <a:pt x="207" y="211"/>
                  </a:lnTo>
                  <a:lnTo>
                    <a:pt x="208" y="210"/>
                  </a:lnTo>
                  <a:lnTo>
                    <a:pt x="210" y="210"/>
                  </a:lnTo>
                  <a:lnTo>
                    <a:pt x="215" y="210"/>
                  </a:lnTo>
                  <a:lnTo>
                    <a:pt x="221" y="208"/>
                  </a:lnTo>
                  <a:lnTo>
                    <a:pt x="222" y="208"/>
                  </a:lnTo>
                  <a:lnTo>
                    <a:pt x="224" y="208"/>
                  </a:lnTo>
                  <a:lnTo>
                    <a:pt x="227" y="208"/>
                  </a:lnTo>
                  <a:lnTo>
                    <a:pt x="229" y="208"/>
                  </a:lnTo>
                  <a:lnTo>
                    <a:pt x="232" y="208"/>
                  </a:lnTo>
                  <a:lnTo>
                    <a:pt x="234" y="208"/>
                  </a:lnTo>
                  <a:lnTo>
                    <a:pt x="237" y="209"/>
                  </a:lnTo>
                  <a:lnTo>
                    <a:pt x="239" y="209"/>
                  </a:lnTo>
                  <a:lnTo>
                    <a:pt x="241" y="210"/>
                  </a:lnTo>
                  <a:lnTo>
                    <a:pt x="245" y="211"/>
                  </a:lnTo>
                  <a:lnTo>
                    <a:pt x="246" y="212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4" y="212"/>
                  </a:lnTo>
                  <a:lnTo>
                    <a:pt x="256" y="212"/>
                  </a:lnTo>
                  <a:lnTo>
                    <a:pt x="258" y="212"/>
                  </a:lnTo>
                  <a:lnTo>
                    <a:pt x="260" y="211"/>
                  </a:lnTo>
                  <a:lnTo>
                    <a:pt x="261" y="210"/>
                  </a:lnTo>
                  <a:lnTo>
                    <a:pt x="262" y="209"/>
                  </a:lnTo>
                  <a:lnTo>
                    <a:pt x="265" y="207"/>
                  </a:lnTo>
                  <a:lnTo>
                    <a:pt x="266" y="206"/>
                  </a:lnTo>
                  <a:lnTo>
                    <a:pt x="268" y="205"/>
                  </a:lnTo>
                  <a:lnTo>
                    <a:pt x="271" y="204"/>
                  </a:lnTo>
                  <a:lnTo>
                    <a:pt x="272" y="204"/>
                  </a:lnTo>
                  <a:lnTo>
                    <a:pt x="273" y="203"/>
                  </a:lnTo>
                  <a:lnTo>
                    <a:pt x="274" y="202"/>
                  </a:lnTo>
                  <a:lnTo>
                    <a:pt x="275" y="202"/>
                  </a:lnTo>
                  <a:lnTo>
                    <a:pt x="276" y="201"/>
                  </a:lnTo>
                  <a:lnTo>
                    <a:pt x="276" y="200"/>
                  </a:lnTo>
                  <a:lnTo>
                    <a:pt x="277" y="199"/>
                  </a:lnTo>
                  <a:lnTo>
                    <a:pt x="277" y="198"/>
                  </a:lnTo>
                  <a:lnTo>
                    <a:pt x="277" y="197"/>
                  </a:lnTo>
                  <a:lnTo>
                    <a:pt x="278" y="195"/>
                  </a:lnTo>
                  <a:lnTo>
                    <a:pt x="278" y="193"/>
                  </a:lnTo>
                  <a:lnTo>
                    <a:pt x="277" y="189"/>
                  </a:lnTo>
                  <a:lnTo>
                    <a:pt x="277" y="187"/>
                  </a:lnTo>
                  <a:lnTo>
                    <a:pt x="277" y="185"/>
                  </a:lnTo>
                  <a:lnTo>
                    <a:pt x="278" y="183"/>
                  </a:lnTo>
                  <a:lnTo>
                    <a:pt x="278" y="182"/>
                  </a:lnTo>
                  <a:lnTo>
                    <a:pt x="278" y="180"/>
                  </a:lnTo>
                  <a:lnTo>
                    <a:pt x="279" y="179"/>
                  </a:lnTo>
                  <a:lnTo>
                    <a:pt x="279" y="178"/>
                  </a:lnTo>
                  <a:lnTo>
                    <a:pt x="280" y="176"/>
                  </a:lnTo>
                  <a:lnTo>
                    <a:pt x="280" y="175"/>
                  </a:lnTo>
                  <a:lnTo>
                    <a:pt x="281" y="175"/>
                  </a:lnTo>
                  <a:lnTo>
                    <a:pt x="282" y="174"/>
                  </a:lnTo>
                  <a:lnTo>
                    <a:pt x="282" y="173"/>
                  </a:lnTo>
                  <a:lnTo>
                    <a:pt x="283" y="173"/>
                  </a:lnTo>
                  <a:lnTo>
                    <a:pt x="284" y="173"/>
                  </a:lnTo>
                  <a:lnTo>
                    <a:pt x="284" y="172"/>
                  </a:lnTo>
                  <a:lnTo>
                    <a:pt x="286" y="172"/>
                  </a:lnTo>
                  <a:lnTo>
                    <a:pt x="290" y="171"/>
                  </a:lnTo>
                  <a:lnTo>
                    <a:pt x="292" y="171"/>
                  </a:lnTo>
                  <a:lnTo>
                    <a:pt x="294" y="170"/>
                  </a:lnTo>
                  <a:lnTo>
                    <a:pt x="296" y="169"/>
                  </a:lnTo>
                  <a:lnTo>
                    <a:pt x="298" y="168"/>
                  </a:lnTo>
                  <a:lnTo>
                    <a:pt x="300" y="166"/>
                  </a:lnTo>
                  <a:lnTo>
                    <a:pt x="302" y="165"/>
                  </a:lnTo>
                  <a:lnTo>
                    <a:pt x="304" y="162"/>
                  </a:lnTo>
                  <a:lnTo>
                    <a:pt x="306" y="161"/>
                  </a:lnTo>
                  <a:lnTo>
                    <a:pt x="307" y="160"/>
                  </a:lnTo>
                  <a:lnTo>
                    <a:pt x="309" y="159"/>
                  </a:lnTo>
                  <a:lnTo>
                    <a:pt x="312" y="158"/>
                  </a:lnTo>
                  <a:lnTo>
                    <a:pt x="314" y="157"/>
                  </a:lnTo>
                  <a:lnTo>
                    <a:pt x="316" y="156"/>
                  </a:lnTo>
                  <a:lnTo>
                    <a:pt x="317" y="156"/>
                  </a:lnTo>
                  <a:lnTo>
                    <a:pt x="318" y="156"/>
                  </a:lnTo>
                  <a:lnTo>
                    <a:pt x="319" y="156"/>
                  </a:lnTo>
                  <a:lnTo>
                    <a:pt x="321" y="157"/>
                  </a:lnTo>
                  <a:lnTo>
                    <a:pt x="322" y="157"/>
                  </a:lnTo>
                  <a:lnTo>
                    <a:pt x="326" y="158"/>
                  </a:lnTo>
                  <a:lnTo>
                    <a:pt x="330" y="159"/>
                  </a:lnTo>
                  <a:lnTo>
                    <a:pt x="333" y="160"/>
                  </a:lnTo>
                  <a:lnTo>
                    <a:pt x="335" y="160"/>
                  </a:lnTo>
                  <a:lnTo>
                    <a:pt x="336" y="160"/>
                  </a:lnTo>
                  <a:lnTo>
                    <a:pt x="337" y="160"/>
                  </a:lnTo>
                  <a:lnTo>
                    <a:pt x="342" y="159"/>
                  </a:lnTo>
                  <a:lnTo>
                    <a:pt x="346" y="159"/>
                  </a:lnTo>
                  <a:lnTo>
                    <a:pt x="347" y="158"/>
                  </a:lnTo>
                  <a:lnTo>
                    <a:pt x="349" y="158"/>
                  </a:lnTo>
                  <a:lnTo>
                    <a:pt x="351" y="157"/>
                  </a:lnTo>
                  <a:lnTo>
                    <a:pt x="352" y="156"/>
                  </a:lnTo>
                  <a:lnTo>
                    <a:pt x="354" y="155"/>
                  </a:lnTo>
                  <a:lnTo>
                    <a:pt x="358" y="152"/>
                  </a:lnTo>
                  <a:lnTo>
                    <a:pt x="360" y="151"/>
                  </a:lnTo>
                  <a:lnTo>
                    <a:pt x="362" y="150"/>
                  </a:lnTo>
                  <a:lnTo>
                    <a:pt x="366" y="148"/>
                  </a:lnTo>
                  <a:lnTo>
                    <a:pt x="377" y="143"/>
                  </a:lnTo>
                  <a:lnTo>
                    <a:pt x="384" y="140"/>
                  </a:lnTo>
                  <a:lnTo>
                    <a:pt x="388" y="138"/>
                  </a:lnTo>
                  <a:lnTo>
                    <a:pt x="391" y="137"/>
                  </a:lnTo>
                  <a:lnTo>
                    <a:pt x="398" y="134"/>
                  </a:lnTo>
                  <a:lnTo>
                    <a:pt x="401" y="133"/>
                  </a:lnTo>
                  <a:lnTo>
                    <a:pt x="405" y="132"/>
                  </a:lnTo>
                  <a:lnTo>
                    <a:pt x="406" y="131"/>
                  </a:lnTo>
                  <a:lnTo>
                    <a:pt x="407" y="130"/>
                  </a:lnTo>
                  <a:lnTo>
                    <a:pt x="410" y="129"/>
                  </a:lnTo>
                  <a:lnTo>
                    <a:pt x="412" y="127"/>
                  </a:lnTo>
                  <a:lnTo>
                    <a:pt x="414" y="126"/>
                  </a:lnTo>
                  <a:lnTo>
                    <a:pt x="415" y="124"/>
                  </a:lnTo>
                  <a:lnTo>
                    <a:pt x="416" y="123"/>
                  </a:lnTo>
                  <a:lnTo>
                    <a:pt x="417" y="121"/>
                  </a:lnTo>
                  <a:lnTo>
                    <a:pt x="418" y="119"/>
                  </a:lnTo>
                  <a:lnTo>
                    <a:pt x="421" y="115"/>
                  </a:lnTo>
                  <a:lnTo>
                    <a:pt x="422" y="114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5" y="111"/>
                  </a:lnTo>
                  <a:lnTo>
                    <a:pt x="426" y="110"/>
                  </a:lnTo>
                  <a:lnTo>
                    <a:pt x="427" y="109"/>
                  </a:lnTo>
                  <a:lnTo>
                    <a:pt x="430" y="109"/>
                  </a:lnTo>
                  <a:lnTo>
                    <a:pt x="432" y="108"/>
                  </a:lnTo>
                  <a:lnTo>
                    <a:pt x="433" y="108"/>
                  </a:lnTo>
                  <a:lnTo>
                    <a:pt x="435" y="108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4" y="109"/>
                  </a:lnTo>
                  <a:lnTo>
                    <a:pt x="445" y="109"/>
                  </a:lnTo>
                  <a:lnTo>
                    <a:pt x="447" y="109"/>
                  </a:lnTo>
                  <a:lnTo>
                    <a:pt x="449" y="109"/>
                  </a:lnTo>
                  <a:lnTo>
                    <a:pt x="450" y="109"/>
                  </a:lnTo>
                  <a:lnTo>
                    <a:pt x="452" y="109"/>
                  </a:lnTo>
                  <a:lnTo>
                    <a:pt x="454" y="109"/>
                  </a:lnTo>
                  <a:lnTo>
                    <a:pt x="458" y="108"/>
                  </a:lnTo>
                  <a:lnTo>
                    <a:pt x="460" y="108"/>
                  </a:lnTo>
                  <a:lnTo>
                    <a:pt x="462" y="107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69" y="104"/>
                  </a:lnTo>
                  <a:lnTo>
                    <a:pt x="471" y="104"/>
                  </a:lnTo>
                  <a:lnTo>
                    <a:pt x="476" y="103"/>
                  </a:lnTo>
                  <a:lnTo>
                    <a:pt x="477" y="102"/>
                  </a:lnTo>
                  <a:lnTo>
                    <a:pt x="479" y="102"/>
                  </a:lnTo>
                  <a:lnTo>
                    <a:pt x="480" y="101"/>
                  </a:lnTo>
                  <a:lnTo>
                    <a:pt x="480" y="101"/>
                  </a:lnTo>
                  <a:lnTo>
                    <a:pt x="481" y="100"/>
                  </a:lnTo>
                  <a:lnTo>
                    <a:pt x="482" y="100"/>
                  </a:lnTo>
                  <a:lnTo>
                    <a:pt x="483" y="98"/>
                  </a:lnTo>
                  <a:lnTo>
                    <a:pt x="483" y="97"/>
                  </a:lnTo>
                  <a:lnTo>
                    <a:pt x="484" y="96"/>
                  </a:lnTo>
                  <a:lnTo>
                    <a:pt x="485" y="93"/>
                  </a:lnTo>
                  <a:lnTo>
                    <a:pt x="486" y="89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7" y="85"/>
                  </a:lnTo>
                  <a:lnTo>
                    <a:pt x="487" y="84"/>
                  </a:lnTo>
                  <a:lnTo>
                    <a:pt x="487" y="83"/>
                  </a:lnTo>
                  <a:lnTo>
                    <a:pt x="487" y="82"/>
                  </a:lnTo>
                  <a:lnTo>
                    <a:pt x="487" y="81"/>
                  </a:lnTo>
                  <a:lnTo>
                    <a:pt x="486" y="81"/>
                  </a:lnTo>
                  <a:lnTo>
                    <a:pt x="486" y="80"/>
                  </a:lnTo>
                  <a:lnTo>
                    <a:pt x="485" y="79"/>
                  </a:lnTo>
                  <a:lnTo>
                    <a:pt x="484" y="78"/>
                  </a:lnTo>
                  <a:lnTo>
                    <a:pt x="483" y="78"/>
                  </a:lnTo>
                  <a:lnTo>
                    <a:pt x="482" y="77"/>
                  </a:lnTo>
                  <a:lnTo>
                    <a:pt x="481" y="77"/>
                  </a:lnTo>
                  <a:lnTo>
                    <a:pt x="478" y="75"/>
                  </a:lnTo>
                  <a:lnTo>
                    <a:pt x="472" y="73"/>
                  </a:lnTo>
                  <a:lnTo>
                    <a:pt x="468" y="72"/>
                  </a:lnTo>
                  <a:lnTo>
                    <a:pt x="462" y="69"/>
                  </a:lnTo>
                  <a:lnTo>
                    <a:pt x="460" y="69"/>
                  </a:lnTo>
                  <a:lnTo>
                    <a:pt x="459" y="68"/>
                  </a:lnTo>
                  <a:lnTo>
                    <a:pt x="458" y="67"/>
                  </a:lnTo>
                  <a:lnTo>
                    <a:pt x="457" y="67"/>
                  </a:lnTo>
                  <a:lnTo>
                    <a:pt x="456" y="66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4" y="63"/>
                  </a:lnTo>
                  <a:lnTo>
                    <a:pt x="454" y="61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59"/>
                  </a:lnTo>
                  <a:lnTo>
                    <a:pt x="453" y="58"/>
                  </a:lnTo>
                  <a:lnTo>
                    <a:pt x="453" y="58"/>
                  </a:lnTo>
                  <a:lnTo>
                    <a:pt x="453" y="57"/>
                  </a:lnTo>
                  <a:lnTo>
                    <a:pt x="454" y="56"/>
                  </a:lnTo>
                  <a:lnTo>
                    <a:pt x="455" y="54"/>
                  </a:lnTo>
                  <a:lnTo>
                    <a:pt x="455" y="53"/>
                  </a:lnTo>
                  <a:lnTo>
                    <a:pt x="456" y="52"/>
                  </a:lnTo>
                  <a:lnTo>
                    <a:pt x="456" y="52"/>
                  </a:lnTo>
                  <a:lnTo>
                    <a:pt x="456" y="51"/>
                  </a:lnTo>
                  <a:lnTo>
                    <a:pt x="455" y="50"/>
                  </a:lnTo>
                  <a:lnTo>
                    <a:pt x="455" y="50"/>
                  </a:lnTo>
                  <a:lnTo>
                    <a:pt x="454" y="49"/>
                  </a:lnTo>
                  <a:lnTo>
                    <a:pt x="454" y="49"/>
                  </a:lnTo>
                  <a:lnTo>
                    <a:pt x="453" y="49"/>
                  </a:lnTo>
                  <a:lnTo>
                    <a:pt x="452" y="49"/>
                  </a:lnTo>
                  <a:lnTo>
                    <a:pt x="451" y="48"/>
                  </a:lnTo>
                  <a:lnTo>
                    <a:pt x="447" y="49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1" y="48"/>
                  </a:lnTo>
                  <a:lnTo>
                    <a:pt x="441" y="48"/>
                  </a:lnTo>
                  <a:lnTo>
                    <a:pt x="439" y="47"/>
                  </a:lnTo>
                  <a:lnTo>
                    <a:pt x="438" y="46"/>
                  </a:lnTo>
                  <a:lnTo>
                    <a:pt x="437" y="46"/>
                  </a:lnTo>
                  <a:lnTo>
                    <a:pt x="436" y="45"/>
                  </a:lnTo>
                  <a:lnTo>
                    <a:pt x="435" y="44"/>
                  </a:lnTo>
                  <a:lnTo>
                    <a:pt x="434" y="43"/>
                  </a:lnTo>
                  <a:lnTo>
                    <a:pt x="434" y="42"/>
                  </a:lnTo>
                  <a:lnTo>
                    <a:pt x="433" y="41"/>
                  </a:lnTo>
                  <a:lnTo>
                    <a:pt x="433" y="41"/>
                  </a:lnTo>
                  <a:lnTo>
                    <a:pt x="433" y="40"/>
                  </a:lnTo>
                  <a:lnTo>
                    <a:pt x="433" y="38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4" y="32"/>
                  </a:lnTo>
                  <a:lnTo>
                    <a:pt x="434" y="31"/>
                  </a:lnTo>
                  <a:lnTo>
                    <a:pt x="436" y="27"/>
                  </a:lnTo>
                  <a:lnTo>
                    <a:pt x="437" y="26"/>
                  </a:lnTo>
                  <a:lnTo>
                    <a:pt x="438" y="24"/>
                  </a:lnTo>
                  <a:lnTo>
                    <a:pt x="438" y="22"/>
                  </a:lnTo>
                  <a:lnTo>
                    <a:pt x="439" y="21"/>
                  </a:lnTo>
                  <a:lnTo>
                    <a:pt x="439" y="19"/>
                  </a:lnTo>
                  <a:lnTo>
                    <a:pt x="440" y="18"/>
                  </a:lnTo>
                  <a:lnTo>
                    <a:pt x="441" y="13"/>
                  </a:lnTo>
                  <a:lnTo>
                    <a:pt x="441" y="12"/>
                  </a:lnTo>
                  <a:lnTo>
                    <a:pt x="441" y="11"/>
                  </a:lnTo>
                  <a:lnTo>
                    <a:pt x="442" y="10"/>
                  </a:lnTo>
                  <a:lnTo>
                    <a:pt x="442" y="10"/>
                  </a:lnTo>
                  <a:lnTo>
                    <a:pt x="443" y="8"/>
                  </a:lnTo>
                  <a:lnTo>
                    <a:pt x="448" y="2"/>
                  </a:lnTo>
                  <a:lnTo>
                    <a:pt x="449" y="1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1" name="Freeform 274">
              <a:extLst>
                <a:ext uri="{FF2B5EF4-FFF2-40B4-BE49-F238E27FC236}">
                  <a16:creationId xmlns:a16="http://schemas.microsoft.com/office/drawing/2014/main" id="{C5F443F9-2710-471C-9BC5-6AA99E57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472" y="2580574"/>
              <a:ext cx="844550" cy="568325"/>
            </a:xfrm>
            <a:custGeom>
              <a:avLst/>
              <a:gdLst>
                <a:gd name="T0" fmla="*/ 298 w 532"/>
                <a:gd name="T1" fmla="*/ 4 h 358"/>
                <a:gd name="T2" fmla="*/ 315 w 532"/>
                <a:gd name="T3" fmla="*/ 17 h 358"/>
                <a:gd name="T4" fmla="*/ 328 w 532"/>
                <a:gd name="T5" fmla="*/ 17 h 358"/>
                <a:gd name="T6" fmla="*/ 340 w 532"/>
                <a:gd name="T7" fmla="*/ 8 h 358"/>
                <a:gd name="T8" fmla="*/ 350 w 532"/>
                <a:gd name="T9" fmla="*/ 24 h 358"/>
                <a:gd name="T10" fmla="*/ 369 w 532"/>
                <a:gd name="T11" fmla="*/ 20 h 358"/>
                <a:gd name="T12" fmla="*/ 388 w 532"/>
                <a:gd name="T13" fmla="*/ 46 h 358"/>
                <a:gd name="T14" fmla="*/ 385 w 532"/>
                <a:gd name="T15" fmla="*/ 79 h 358"/>
                <a:gd name="T16" fmla="*/ 403 w 532"/>
                <a:gd name="T17" fmla="*/ 106 h 358"/>
                <a:gd name="T18" fmla="*/ 425 w 532"/>
                <a:gd name="T19" fmla="*/ 134 h 358"/>
                <a:gd name="T20" fmla="*/ 432 w 532"/>
                <a:gd name="T21" fmla="*/ 158 h 358"/>
                <a:gd name="T22" fmla="*/ 451 w 532"/>
                <a:gd name="T23" fmla="*/ 144 h 358"/>
                <a:gd name="T24" fmla="*/ 485 w 532"/>
                <a:gd name="T25" fmla="*/ 155 h 358"/>
                <a:gd name="T26" fmla="*/ 497 w 532"/>
                <a:gd name="T27" fmla="*/ 169 h 358"/>
                <a:gd name="T28" fmla="*/ 506 w 532"/>
                <a:gd name="T29" fmla="*/ 210 h 358"/>
                <a:gd name="T30" fmla="*/ 511 w 532"/>
                <a:gd name="T31" fmla="*/ 252 h 358"/>
                <a:gd name="T32" fmla="*/ 514 w 532"/>
                <a:gd name="T33" fmla="*/ 284 h 358"/>
                <a:gd name="T34" fmla="*/ 531 w 532"/>
                <a:gd name="T35" fmla="*/ 319 h 358"/>
                <a:gd name="T36" fmla="*/ 520 w 532"/>
                <a:gd name="T37" fmla="*/ 330 h 358"/>
                <a:gd name="T38" fmla="*/ 495 w 532"/>
                <a:gd name="T39" fmla="*/ 331 h 358"/>
                <a:gd name="T40" fmla="*/ 476 w 532"/>
                <a:gd name="T41" fmla="*/ 316 h 358"/>
                <a:gd name="T42" fmla="*/ 457 w 532"/>
                <a:gd name="T43" fmla="*/ 330 h 358"/>
                <a:gd name="T44" fmla="*/ 454 w 532"/>
                <a:gd name="T45" fmla="*/ 349 h 358"/>
                <a:gd name="T46" fmla="*/ 436 w 532"/>
                <a:gd name="T47" fmla="*/ 352 h 358"/>
                <a:gd name="T48" fmla="*/ 425 w 532"/>
                <a:gd name="T49" fmla="*/ 342 h 358"/>
                <a:gd name="T50" fmla="*/ 399 w 532"/>
                <a:gd name="T51" fmla="*/ 332 h 358"/>
                <a:gd name="T52" fmla="*/ 379 w 532"/>
                <a:gd name="T53" fmla="*/ 332 h 358"/>
                <a:gd name="T54" fmla="*/ 359 w 532"/>
                <a:gd name="T55" fmla="*/ 343 h 358"/>
                <a:gd name="T56" fmla="*/ 324 w 532"/>
                <a:gd name="T57" fmla="*/ 324 h 358"/>
                <a:gd name="T58" fmla="*/ 305 w 532"/>
                <a:gd name="T59" fmla="*/ 305 h 358"/>
                <a:gd name="T60" fmla="*/ 274 w 532"/>
                <a:gd name="T61" fmla="*/ 279 h 358"/>
                <a:gd name="T62" fmla="*/ 256 w 532"/>
                <a:gd name="T63" fmla="*/ 279 h 358"/>
                <a:gd name="T64" fmla="*/ 239 w 532"/>
                <a:gd name="T65" fmla="*/ 267 h 358"/>
                <a:gd name="T66" fmla="*/ 230 w 532"/>
                <a:gd name="T67" fmla="*/ 284 h 358"/>
                <a:gd name="T68" fmla="*/ 211 w 532"/>
                <a:gd name="T69" fmla="*/ 299 h 358"/>
                <a:gd name="T70" fmla="*/ 200 w 532"/>
                <a:gd name="T71" fmla="*/ 313 h 358"/>
                <a:gd name="T72" fmla="*/ 172 w 532"/>
                <a:gd name="T73" fmla="*/ 309 h 358"/>
                <a:gd name="T74" fmla="*/ 163 w 532"/>
                <a:gd name="T75" fmla="*/ 330 h 358"/>
                <a:gd name="T76" fmla="*/ 139 w 532"/>
                <a:gd name="T77" fmla="*/ 353 h 358"/>
                <a:gd name="T78" fmla="*/ 106 w 532"/>
                <a:gd name="T79" fmla="*/ 358 h 358"/>
                <a:gd name="T80" fmla="*/ 95 w 532"/>
                <a:gd name="T81" fmla="*/ 343 h 358"/>
                <a:gd name="T82" fmla="*/ 82 w 532"/>
                <a:gd name="T83" fmla="*/ 341 h 358"/>
                <a:gd name="T84" fmla="*/ 62 w 532"/>
                <a:gd name="T85" fmla="*/ 341 h 358"/>
                <a:gd name="T86" fmla="*/ 54 w 532"/>
                <a:gd name="T87" fmla="*/ 334 h 358"/>
                <a:gd name="T88" fmla="*/ 30 w 532"/>
                <a:gd name="T89" fmla="*/ 306 h 358"/>
                <a:gd name="T90" fmla="*/ 9 w 532"/>
                <a:gd name="T91" fmla="*/ 263 h 358"/>
                <a:gd name="T92" fmla="*/ 0 w 532"/>
                <a:gd name="T93" fmla="*/ 234 h 358"/>
                <a:gd name="T94" fmla="*/ 10 w 532"/>
                <a:gd name="T95" fmla="*/ 207 h 358"/>
                <a:gd name="T96" fmla="*/ 29 w 532"/>
                <a:gd name="T97" fmla="*/ 187 h 358"/>
                <a:gd name="T98" fmla="*/ 36 w 532"/>
                <a:gd name="T99" fmla="*/ 167 h 358"/>
                <a:gd name="T100" fmla="*/ 43 w 532"/>
                <a:gd name="T101" fmla="*/ 141 h 358"/>
                <a:gd name="T102" fmla="*/ 61 w 532"/>
                <a:gd name="T103" fmla="*/ 140 h 358"/>
                <a:gd name="T104" fmla="*/ 84 w 532"/>
                <a:gd name="T105" fmla="*/ 146 h 358"/>
                <a:gd name="T106" fmla="*/ 96 w 532"/>
                <a:gd name="T107" fmla="*/ 123 h 358"/>
                <a:gd name="T108" fmla="*/ 128 w 532"/>
                <a:gd name="T109" fmla="*/ 114 h 358"/>
                <a:gd name="T110" fmla="*/ 164 w 532"/>
                <a:gd name="T111" fmla="*/ 130 h 358"/>
                <a:gd name="T112" fmla="*/ 189 w 532"/>
                <a:gd name="T113" fmla="*/ 125 h 358"/>
                <a:gd name="T114" fmla="*/ 211 w 532"/>
                <a:gd name="T115" fmla="*/ 100 h 358"/>
                <a:gd name="T116" fmla="*/ 252 w 532"/>
                <a:gd name="T117" fmla="*/ 103 h 358"/>
                <a:gd name="T118" fmla="*/ 269 w 532"/>
                <a:gd name="T119" fmla="*/ 97 h 358"/>
                <a:gd name="T120" fmla="*/ 275 w 532"/>
                <a:gd name="T121" fmla="*/ 56 h 358"/>
                <a:gd name="T122" fmla="*/ 274 w 532"/>
                <a:gd name="T123" fmla="*/ 29 h 358"/>
                <a:gd name="T124" fmla="*/ 262 w 532"/>
                <a:gd name="T125" fmla="*/ 1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2" h="358">
                  <a:moveTo>
                    <a:pt x="280" y="0"/>
                  </a:moveTo>
                  <a:lnTo>
                    <a:pt x="281" y="1"/>
                  </a:lnTo>
                  <a:lnTo>
                    <a:pt x="284" y="3"/>
                  </a:lnTo>
                  <a:lnTo>
                    <a:pt x="285" y="3"/>
                  </a:lnTo>
                  <a:lnTo>
                    <a:pt x="287" y="4"/>
                  </a:lnTo>
                  <a:lnTo>
                    <a:pt x="288" y="5"/>
                  </a:lnTo>
                  <a:lnTo>
                    <a:pt x="289" y="5"/>
                  </a:lnTo>
                  <a:lnTo>
                    <a:pt x="290" y="5"/>
                  </a:lnTo>
                  <a:lnTo>
                    <a:pt x="291" y="5"/>
                  </a:lnTo>
                  <a:lnTo>
                    <a:pt x="292" y="5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8" y="4"/>
                  </a:lnTo>
                  <a:lnTo>
                    <a:pt x="299" y="4"/>
                  </a:lnTo>
                  <a:lnTo>
                    <a:pt x="300" y="4"/>
                  </a:lnTo>
                  <a:lnTo>
                    <a:pt x="302" y="5"/>
                  </a:lnTo>
                  <a:lnTo>
                    <a:pt x="308" y="6"/>
                  </a:lnTo>
                  <a:lnTo>
                    <a:pt x="310" y="7"/>
                  </a:lnTo>
                  <a:lnTo>
                    <a:pt x="311" y="8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10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3" y="14"/>
                  </a:lnTo>
                  <a:lnTo>
                    <a:pt x="314" y="15"/>
                  </a:lnTo>
                  <a:lnTo>
                    <a:pt x="314" y="16"/>
                  </a:lnTo>
                  <a:lnTo>
                    <a:pt x="315" y="17"/>
                  </a:lnTo>
                  <a:lnTo>
                    <a:pt x="315" y="18"/>
                  </a:lnTo>
                  <a:lnTo>
                    <a:pt x="316" y="19"/>
                  </a:lnTo>
                  <a:lnTo>
                    <a:pt x="317" y="19"/>
                  </a:lnTo>
                  <a:lnTo>
                    <a:pt x="319" y="20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2" y="20"/>
                  </a:lnTo>
                  <a:lnTo>
                    <a:pt x="323" y="20"/>
                  </a:lnTo>
                  <a:lnTo>
                    <a:pt x="324" y="20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6" y="19"/>
                  </a:lnTo>
                  <a:lnTo>
                    <a:pt x="327" y="19"/>
                  </a:lnTo>
                  <a:lnTo>
                    <a:pt x="327" y="18"/>
                  </a:lnTo>
                  <a:lnTo>
                    <a:pt x="328" y="17"/>
                  </a:lnTo>
                  <a:lnTo>
                    <a:pt x="329" y="15"/>
                  </a:lnTo>
                  <a:lnTo>
                    <a:pt x="330" y="13"/>
                  </a:lnTo>
                  <a:lnTo>
                    <a:pt x="331" y="11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4" y="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8"/>
                  </a:lnTo>
                  <a:lnTo>
                    <a:pt x="336" y="7"/>
                  </a:lnTo>
                  <a:lnTo>
                    <a:pt x="337" y="7"/>
                  </a:lnTo>
                  <a:lnTo>
                    <a:pt x="338" y="7"/>
                  </a:lnTo>
                  <a:lnTo>
                    <a:pt x="339" y="7"/>
                  </a:lnTo>
                  <a:lnTo>
                    <a:pt x="339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0" y="8"/>
                  </a:lnTo>
                  <a:lnTo>
                    <a:pt x="341" y="9"/>
                  </a:lnTo>
                  <a:lnTo>
                    <a:pt x="342" y="10"/>
                  </a:lnTo>
                  <a:lnTo>
                    <a:pt x="342" y="12"/>
                  </a:lnTo>
                  <a:lnTo>
                    <a:pt x="343" y="13"/>
                  </a:lnTo>
                  <a:lnTo>
                    <a:pt x="344" y="18"/>
                  </a:lnTo>
                  <a:lnTo>
                    <a:pt x="345" y="20"/>
                  </a:lnTo>
                  <a:lnTo>
                    <a:pt x="345" y="21"/>
                  </a:lnTo>
                  <a:lnTo>
                    <a:pt x="346" y="22"/>
                  </a:lnTo>
                  <a:lnTo>
                    <a:pt x="346" y="23"/>
                  </a:lnTo>
                  <a:lnTo>
                    <a:pt x="347" y="23"/>
                  </a:lnTo>
                  <a:lnTo>
                    <a:pt x="348" y="24"/>
                  </a:lnTo>
                  <a:lnTo>
                    <a:pt x="349" y="24"/>
                  </a:lnTo>
                  <a:lnTo>
                    <a:pt x="350" y="24"/>
                  </a:lnTo>
                  <a:lnTo>
                    <a:pt x="351" y="24"/>
                  </a:lnTo>
                  <a:lnTo>
                    <a:pt x="352" y="24"/>
                  </a:lnTo>
                  <a:lnTo>
                    <a:pt x="353" y="23"/>
                  </a:lnTo>
                  <a:lnTo>
                    <a:pt x="356" y="22"/>
                  </a:lnTo>
                  <a:lnTo>
                    <a:pt x="358" y="21"/>
                  </a:lnTo>
                  <a:lnTo>
                    <a:pt x="361" y="20"/>
                  </a:lnTo>
                  <a:lnTo>
                    <a:pt x="362" y="20"/>
                  </a:lnTo>
                  <a:lnTo>
                    <a:pt x="363" y="19"/>
                  </a:lnTo>
                  <a:lnTo>
                    <a:pt x="365" y="19"/>
                  </a:lnTo>
                  <a:lnTo>
                    <a:pt x="366" y="19"/>
                  </a:lnTo>
                  <a:lnTo>
                    <a:pt x="367" y="19"/>
                  </a:lnTo>
                  <a:lnTo>
                    <a:pt x="367" y="19"/>
                  </a:lnTo>
                  <a:lnTo>
                    <a:pt x="368" y="20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70" y="21"/>
                  </a:lnTo>
                  <a:lnTo>
                    <a:pt x="373" y="24"/>
                  </a:lnTo>
                  <a:lnTo>
                    <a:pt x="374" y="25"/>
                  </a:lnTo>
                  <a:lnTo>
                    <a:pt x="376" y="26"/>
                  </a:lnTo>
                  <a:lnTo>
                    <a:pt x="379" y="28"/>
                  </a:lnTo>
                  <a:lnTo>
                    <a:pt x="380" y="29"/>
                  </a:lnTo>
                  <a:lnTo>
                    <a:pt x="382" y="30"/>
                  </a:lnTo>
                  <a:lnTo>
                    <a:pt x="383" y="31"/>
                  </a:lnTo>
                  <a:lnTo>
                    <a:pt x="383" y="33"/>
                  </a:lnTo>
                  <a:lnTo>
                    <a:pt x="384" y="33"/>
                  </a:lnTo>
                  <a:lnTo>
                    <a:pt x="385" y="35"/>
                  </a:lnTo>
                  <a:lnTo>
                    <a:pt x="387" y="41"/>
                  </a:lnTo>
                  <a:lnTo>
                    <a:pt x="388" y="43"/>
                  </a:lnTo>
                  <a:lnTo>
                    <a:pt x="388" y="45"/>
                  </a:lnTo>
                  <a:lnTo>
                    <a:pt x="388" y="46"/>
                  </a:lnTo>
                  <a:lnTo>
                    <a:pt x="388" y="47"/>
                  </a:lnTo>
                  <a:lnTo>
                    <a:pt x="388" y="49"/>
                  </a:lnTo>
                  <a:lnTo>
                    <a:pt x="388" y="50"/>
                  </a:lnTo>
                  <a:lnTo>
                    <a:pt x="388" y="51"/>
                  </a:lnTo>
                  <a:lnTo>
                    <a:pt x="385" y="58"/>
                  </a:lnTo>
                  <a:lnTo>
                    <a:pt x="384" y="60"/>
                  </a:lnTo>
                  <a:lnTo>
                    <a:pt x="384" y="61"/>
                  </a:lnTo>
                  <a:lnTo>
                    <a:pt x="384" y="63"/>
                  </a:lnTo>
                  <a:lnTo>
                    <a:pt x="384" y="65"/>
                  </a:lnTo>
                  <a:lnTo>
                    <a:pt x="383" y="67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4" y="74"/>
                  </a:lnTo>
                  <a:lnTo>
                    <a:pt x="385" y="76"/>
                  </a:lnTo>
                  <a:lnTo>
                    <a:pt x="385" y="79"/>
                  </a:lnTo>
                  <a:lnTo>
                    <a:pt x="386" y="82"/>
                  </a:lnTo>
                  <a:lnTo>
                    <a:pt x="387" y="85"/>
                  </a:lnTo>
                  <a:lnTo>
                    <a:pt x="388" y="87"/>
                  </a:lnTo>
                  <a:lnTo>
                    <a:pt x="389" y="89"/>
                  </a:lnTo>
                  <a:lnTo>
                    <a:pt x="390" y="91"/>
                  </a:lnTo>
                  <a:lnTo>
                    <a:pt x="392" y="94"/>
                  </a:lnTo>
                  <a:lnTo>
                    <a:pt x="393" y="96"/>
                  </a:lnTo>
                  <a:lnTo>
                    <a:pt x="395" y="98"/>
                  </a:lnTo>
                  <a:lnTo>
                    <a:pt x="396" y="100"/>
                  </a:lnTo>
                  <a:lnTo>
                    <a:pt x="398" y="102"/>
                  </a:lnTo>
                  <a:lnTo>
                    <a:pt x="399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5" y="107"/>
                  </a:lnTo>
                  <a:lnTo>
                    <a:pt x="407" y="108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5" y="112"/>
                  </a:lnTo>
                  <a:lnTo>
                    <a:pt x="417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21" y="118"/>
                  </a:lnTo>
                  <a:lnTo>
                    <a:pt x="422" y="121"/>
                  </a:lnTo>
                  <a:lnTo>
                    <a:pt x="423" y="124"/>
                  </a:lnTo>
                  <a:lnTo>
                    <a:pt x="424" y="126"/>
                  </a:lnTo>
                  <a:lnTo>
                    <a:pt x="425" y="129"/>
                  </a:lnTo>
                  <a:lnTo>
                    <a:pt x="425" y="131"/>
                  </a:lnTo>
                  <a:lnTo>
                    <a:pt x="425" y="134"/>
                  </a:lnTo>
                  <a:lnTo>
                    <a:pt x="425" y="139"/>
                  </a:lnTo>
                  <a:lnTo>
                    <a:pt x="425" y="145"/>
                  </a:lnTo>
                  <a:lnTo>
                    <a:pt x="425" y="146"/>
                  </a:lnTo>
                  <a:lnTo>
                    <a:pt x="426" y="148"/>
                  </a:lnTo>
                  <a:lnTo>
                    <a:pt x="426" y="151"/>
                  </a:lnTo>
                  <a:lnTo>
                    <a:pt x="426" y="153"/>
                  </a:lnTo>
                  <a:lnTo>
                    <a:pt x="427" y="154"/>
                  </a:lnTo>
                  <a:lnTo>
                    <a:pt x="427" y="155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8" y="157"/>
                  </a:lnTo>
                  <a:lnTo>
                    <a:pt x="429" y="157"/>
                  </a:lnTo>
                  <a:lnTo>
                    <a:pt x="430" y="158"/>
                  </a:lnTo>
                  <a:lnTo>
                    <a:pt x="431" y="158"/>
                  </a:lnTo>
                  <a:lnTo>
                    <a:pt x="432" y="158"/>
                  </a:lnTo>
                  <a:lnTo>
                    <a:pt x="432" y="158"/>
                  </a:lnTo>
                  <a:lnTo>
                    <a:pt x="433" y="158"/>
                  </a:lnTo>
                  <a:lnTo>
                    <a:pt x="434" y="158"/>
                  </a:lnTo>
                  <a:lnTo>
                    <a:pt x="435" y="158"/>
                  </a:lnTo>
                  <a:lnTo>
                    <a:pt x="436" y="157"/>
                  </a:lnTo>
                  <a:lnTo>
                    <a:pt x="437" y="156"/>
                  </a:lnTo>
                  <a:lnTo>
                    <a:pt x="438" y="156"/>
                  </a:lnTo>
                  <a:lnTo>
                    <a:pt x="439" y="155"/>
                  </a:lnTo>
                  <a:lnTo>
                    <a:pt x="441" y="153"/>
                  </a:lnTo>
                  <a:lnTo>
                    <a:pt x="445" y="148"/>
                  </a:lnTo>
                  <a:lnTo>
                    <a:pt x="447" y="147"/>
                  </a:lnTo>
                  <a:lnTo>
                    <a:pt x="448" y="146"/>
                  </a:lnTo>
                  <a:lnTo>
                    <a:pt x="449" y="145"/>
                  </a:lnTo>
                  <a:lnTo>
                    <a:pt x="450" y="145"/>
                  </a:lnTo>
                  <a:lnTo>
                    <a:pt x="451" y="144"/>
                  </a:lnTo>
                  <a:lnTo>
                    <a:pt x="452" y="144"/>
                  </a:lnTo>
                  <a:lnTo>
                    <a:pt x="453" y="144"/>
                  </a:lnTo>
                  <a:lnTo>
                    <a:pt x="453" y="144"/>
                  </a:lnTo>
                  <a:lnTo>
                    <a:pt x="454" y="144"/>
                  </a:lnTo>
                  <a:lnTo>
                    <a:pt x="455" y="144"/>
                  </a:lnTo>
                  <a:lnTo>
                    <a:pt x="457" y="144"/>
                  </a:lnTo>
                  <a:lnTo>
                    <a:pt x="459" y="144"/>
                  </a:lnTo>
                  <a:lnTo>
                    <a:pt x="461" y="145"/>
                  </a:lnTo>
                  <a:lnTo>
                    <a:pt x="463" y="146"/>
                  </a:lnTo>
                  <a:lnTo>
                    <a:pt x="466" y="147"/>
                  </a:lnTo>
                  <a:lnTo>
                    <a:pt x="471" y="149"/>
                  </a:lnTo>
                  <a:lnTo>
                    <a:pt x="473" y="151"/>
                  </a:lnTo>
                  <a:lnTo>
                    <a:pt x="477" y="152"/>
                  </a:lnTo>
                  <a:lnTo>
                    <a:pt x="482" y="154"/>
                  </a:lnTo>
                  <a:lnTo>
                    <a:pt x="485" y="155"/>
                  </a:lnTo>
                  <a:lnTo>
                    <a:pt x="487" y="156"/>
                  </a:lnTo>
                  <a:lnTo>
                    <a:pt x="491" y="158"/>
                  </a:lnTo>
                  <a:lnTo>
                    <a:pt x="492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3" y="159"/>
                  </a:lnTo>
                  <a:lnTo>
                    <a:pt x="494" y="159"/>
                  </a:lnTo>
                  <a:lnTo>
                    <a:pt x="493" y="159"/>
                  </a:lnTo>
                  <a:lnTo>
                    <a:pt x="493" y="160"/>
                  </a:lnTo>
                  <a:lnTo>
                    <a:pt x="494" y="161"/>
                  </a:lnTo>
                  <a:lnTo>
                    <a:pt x="494" y="162"/>
                  </a:lnTo>
                  <a:lnTo>
                    <a:pt x="494" y="163"/>
                  </a:lnTo>
                  <a:lnTo>
                    <a:pt x="495" y="165"/>
                  </a:lnTo>
                  <a:lnTo>
                    <a:pt x="496" y="167"/>
                  </a:lnTo>
                  <a:lnTo>
                    <a:pt x="497" y="169"/>
                  </a:lnTo>
                  <a:lnTo>
                    <a:pt x="498" y="172"/>
                  </a:lnTo>
                  <a:lnTo>
                    <a:pt x="500" y="174"/>
                  </a:lnTo>
                  <a:lnTo>
                    <a:pt x="503" y="179"/>
                  </a:lnTo>
                  <a:lnTo>
                    <a:pt x="505" y="182"/>
                  </a:lnTo>
                  <a:lnTo>
                    <a:pt x="505" y="183"/>
                  </a:lnTo>
                  <a:lnTo>
                    <a:pt x="506" y="185"/>
                  </a:lnTo>
                  <a:lnTo>
                    <a:pt x="506" y="186"/>
                  </a:lnTo>
                  <a:lnTo>
                    <a:pt x="507" y="187"/>
                  </a:lnTo>
                  <a:lnTo>
                    <a:pt x="507" y="189"/>
                  </a:lnTo>
                  <a:lnTo>
                    <a:pt x="507" y="191"/>
                  </a:lnTo>
                  <a:lnTo>
                    <a:pt x="507" y="193"/>
                  </a:lnTo>
                  <a:lnTo>
                    <a:pt x="506" y="199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6" y="210"/>
                  </a:lnTo>
                  <a:lnTo>
                    <a:pt x="506" y="220"/>
                  </a:lnTo>
                  <a:lnTo>
                    <a:pt x="507" y="222"/>
                  </a:lnTo>
                  <a:lnTo>
                    <a:pt x="507" y="224"/>
                  </a:lnTo>
                  <a:lnTo>
                    <a:pt x="507" y="227"/>
                  </a:lnTo>
                  <a:lnTo>
                    <a:pt x="508" y="231"/>
                  </a:lnTo>
                  <a:lnTo>
                    <a:pt x="509" y="234"/>
                  </a:lnTo>
                  <a:lnTo>
                    <a:pt x="510" y="239"/>
                  </a:lnTo>
                  <a:lnTo>
                    <a:pt x="511" y="241"/>
                  </a:lnTo>
                  <a:lnTo>
                    <a:pt x="511" y="242"/>
                  </a:lnTo>
                  <a:lnTo>
                    <a:pt x="511" y="244"/>
                  </a:lnTo>
                  <a:lnTo>
                    <a:pt x="511" y="247"/>
                  </a:lnTo>
                  <a:lnTo>
                    <a:pt x="511" y="249"/>
                  </a:lnTo>
                  <a:lnTo>
                    <a:pt x="511" y="250"/>
                  </a:lnTo>
                  <a:lnTo>
                    <a:pt x="511" y="251"/>
                  </a:lnTo>
                  <a:lnTo>
                    <a:pt x="511" y="252"/>
                  </a:lnTo>
                  <a:lnTo>
                    <a:pt x="512" y="254"/>
                  </a:lnTo>
                  <a:lnTo>
                    <a:pt x="515" y="259"/>
                  </a:lnTo>
                  <a:lnTo>
                    <a:pt x="516" y="263"/>
                  </a:lnTo>
                  <a:lnTo>
                    <a:pt x="517" y="264"/>
                  </a:lnTo>
                  <a:lnTo>
                    <a:pt x="517" y="265"/>
                  </a:lnTo>
                  <a:lnTo>
                    <a:pt x="518" y="266"/>
                  </a:lnTo>
                  <a:lnTo>
                    <a:pt x="518" y="267"/>
                  </a:lnTo>
                  <a:lnTo>
                    <a:pt x="518" y="268"/>
                  </a:lnTo>
                  <a:lnTo>
                    <a:pt x="518" y="269"/>
                  </a:lnTo>
                  <a:lnTo>
                    <a:pt x="517" y="270"/>
                  </a:lnTo>
                  <a:lnTo>
                    <a:pt x="517" y="272"/>
                  </a:lnTo>
                  <a:lnTo>
                    <a:pt x="515" y="277"/>
                  </a:lnTo>
                  <a:lnTo>
                    <a:pt x="514" y="280"/>
                  </a:lnTo>
                  <a:lnTo>
                    <a:pt x="514" y="283"/>
                  </a:lnTo>
                  <a:lnTo>
                    <a:pt x="514" y="284"/>
                  </a:lnTo>
                  <a:lnTo>
                    <a:pt x="514" y="286"/>
                  </a:lnTo>
                  <a:lnTo>
                    <a:pt x="514" y="287"/>
                  </a:lnTo>
                  <a:lnTo>
                    <a:pt x="514" y="288"/>
                  </a:lnTo>
                  <a:lnTo>
                    <a:pt x="514" y="290"/>
                  </a:lnTo>
                  <a:lnTo>
                    <a:pt x="515" y="291"/>
                  </a:lnTo>
                  <a:lnTo>
                    <a:pt x="517" y="295"/>
                  </a:lnTo>
                  <a:lnTo>
                    <a:pt x="518" y="298"/>
                  </a:lnTo>
                  <a:lnTo>
                    <a:pt x="521" y="304"/>
                  </a:lnTo>
                  <a:lnTo>
                    <a:pt x="522" y="305"/>
                  </a:lnTo>
                  <a:lnTo>
                    <a:pt x="524" y="308"/>
                  </a:lnTo>
                  <a:lnTo>
                    <a:pt x="528" y="312"/>
                  </a:lnTo>
                  <a:lnTo>
                    <a:pt x="530" y="316"/>
                  </a:lnTo>
                  <a:lnTo>
                    <a:pt x="531" y="317"/>
                  </a:lnTo>
                  <a:lnTo>
                    <a:pt x="531" y="318"/>
                  </a:lnTo>
                  <a:lnTo>
                    <a:pt x="531" y="319"/>
                  </a:lnTo>
                  <a:lnTo>
                    <a:pt x="532" y="320"/>
                  </a:lnTo>
                  <a:lnTo>
                    <a:pt x="532" y="321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4"/>
                  </a:lnTo>
                  <a:lnTo>
                    <a:pt x="531" y="325"/>
                  </a:lnTo>
                  <a:lnTo>
                    <a:pt x="531" y="326"/>
                  </a:lnTo>
                  <a:lnTo>
                    <a:pt x="530" y="326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8"/>
                  </a:lnTo>
                  <a:lnTo>
                    <a:pt x="525" y="329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0" y="330"/>
                  </a:lnTo>
                  <a:lnTo>
                    <a:pt x="518" y="330"/>
                  </a:lnTo>
                  <a:lnTo>
                    <a:pt x="517" y="330"/>
                  </a:lnTo>
                  <a:lnTo>
                    <a:pt x="516" y="330"/>
                  </a:lnTo>
                  <a:lnTo>
                    <a:pt x="515" y="330"/>
                  </a:lnTo>
                  <a:lnTo>
                    <a:pt x="513" y="329"/>
                  </a:lnTo>
                  <a:lnTo>
                    <a:pt x="511" y="328"/>
                  </a:lnTo>
                  <a:lnTo>
                    <a:pt x="509" y="328"/>
                  </a:lnTo>
                  <a:lnTo>
                    <a:pt x="507" y="328"/>
                  </a:lnTo>
                  <a:lnTo>
                    <a:pt x="506" y="328"/>
                  </a:lnTo>
                  <a:lnTo>
                    <a:pt x="505" y="328"/>
                  </a:lnTo>
                  <a:lnTo>
                    <a:pt x="502" y="329"/>
                  </a:lnTo>
                  <a:lnTo>
                    <a:pt x="498" y="330"/>
                  </a:lnTo>
                  <a:lnTo>
                    <a:pt x="497" y="331"/>
                  </a:lnTo>
                  <a:lnTo>
                    <a:pt x="496" y="331"/>
                  </a:lnTo>
                  <a:lnTo>
                    <a:pt x="495" y="331"/>
                  </a:lnTo>
                  <a:lnTo>
                    <a:pt x="494" y="331"/>
                  </a:lnTo>
                  <a:lnTo>
                    <a:pt x="493" y="331"/>
                  </a:lnTo>
                  <a:lnTo>
                    <a:pt x="491" y="330"/>
                  </a:lnTo>
                  <a:lnTo>
                    <a:pt x="490" y="330"/>
                  </a:lnTo>
                  <a:lnTo>
                    <a:pt x="488" y="329"/>
                  </a:lnTo>
                  <a:lnTo>
                    <a:pt x="487" y="328"/>
                  </a:lnTo>
                  <a:lnTo>
                    <a:pt x="485" y="327"/>
                  </a:lnTo>
                  <a:lnTo>
                    <a:pt x="484" y="326"/>
                  </a:lnTo>
                  <a:lnTo>
                    <a:pt x="483" y="325"/>
                  </a:lnTo>
                  <a:lnTo>
                    <a:pt x="482" y="324"/>
                  </a:lnTo>
                  <a:lnTo>
                    <a:pt x="480" y="321"/>
                  </a:lnTo>
                  <a:lnTo>
                    <a:pt x="478" y="318"/>
                  </a:lnTo>
                  <a:lnTo>
                    <a:pt x="477" y="317"/>
                  </a:lnTo>
                  <a:lnTo>
                    <a:pt x="477" y="317"/>
                  </a:lnTo>
                  <a:lnTo>
                    <a:pt x="476" y="316"/>
                  </a:lnTo>
                  <a:lnTo>
                    <a:pt x="475" y="316"/>
                  </a:lnTo>
                  <a:lnTo>
                    <a:pt x="474" y="315"/>
                  </a:lnTo>
                  <a:lnTo>
                    <a:pt x="473" y="315"/>
                  </a:lnTo>
                  <a:lnTo>
                    <a:pt x="473" y="316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1" y="317"/>
                  </a:lnTo>
                  <a:lnTo>
                    <a:pt x="470" y="318"/>
                  </a:lnTo>
                  <a:lnTo>
                    <a:pt x="469" y="319"/>
                  </a:lnTo>
                  <a:lnTo>
                    <a:pt x="466" y="321"/>
                  </a:lnTo>
                  <a:lnTo>
                    <a:pt x="463" y="324"/>
                  </a:lnTo>
                  <a:lnTo>
                    <a:pt x="460" y="327"/>
                  </a:lnTo>
                  <a:lnTo>
                    <a:pt x="459" y="328"/>
                  </a:lnTo>
                  <a:lnTo>
                    <a:pt x="458" y="329"/>
                  </a:lnTo>
                  <a:lnTo>
                    <a:pt x="457" y="330"/>
                  </a:lnTo>
                  <a:lnTo>
                    <a:pt x="457" y="331"/>
                  </a:lnTo>
                  <a:lnTo>
                    <a:pt x="456" y="332"/>
                  </a:lnTo>
                  <a:lnTo>
                    <a:pt x="456" y="333"/>
                  </a:lnTo>
                  <a:lnTo>
                    <a:pt x="456" y="334"/>
                  </a:lnTo>
                  <a:lnTo>
                    <a:pt x="456" y="335"/>
                  </a:lnTo>
                  <a:lnTo>
                    <a:pt x="456" y="337"/>
                  </a:lnTo>
                  <a:lnTo>
                    <a:pt x="457" y="341"/>
                  </a:lnTo>
                  <a:lnTo>
                    <a:pt x="457" y="342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6" y="345"/>
                  </a:lnTo>
                  <a:lnTo>
                    <a:pt x="456" y="347"/>
                  </a:lnTo>
                  <a:lnTo>
                    <a:pt x="455" y="348"/>
                  </a:lnTo>
                  <a:lnTo>
                    <a:pt x="454" y="348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50" y="351"/>
                  </a:lnTo>
                  <a:lnTo>
                    <a:pt x="449" y="352"/>
                  </a:lnTo>
                  <a:lnTo>
                    <a:pt x="448" y="353"/>
                  </a:lnTo>
                  <a:lnTo>
                    <a:pt x="446" y="353"/>
                  </a:lnTo>
                  <a:lnTo>
                    <a:pt x="445" y="354"/>
                  </a:lnTo>
                  <a:lnTo>
                    <a:pt x="443" y="354"/>
                  </a:lnTo>
                  <a:lnTo>
                    <a:pt x="441" y="354"/>
                  </a:lnTo>
                  <a:lnTo>
                    <a:pt x="440" y="354"/>
                  </a:lnTo>
                  <a:lnTo>
                    <a:pt x="439" y="354"/>
                  </a:lnTo>
                  <a:lnTo>
                    <a:pt x="438" y="354"/>
                  </a:lnTo>
                  <a:lnTo>
                    <a:pt x="437" y="354"/>
                  </a:lnTo>
                  <a:lnTo>
                    <a:pt x="437" y="353"/>
                  </a:lnTo>
                  <a:lnTo>
                    <a:pt x="436" y="353"/>
                  </a:lnTo>
                  <a:lnTo>
                    <a:pt x="436" y="352"/>
                  </a:lnTo>
                  <a:lnTo>
                    <a:pt x="435" y="352"/>
                  </a:lnTo>
                  <a:lnTo>
                    <a:pt x="434" y="351"/>
                  </a:lnTo>
                  <a:lnTo>
                    <a:pt x="433" y="350"/>
                  </a:lnTo>
                  <a:lnTo>
                    <a:pt x="433" y="349"/>
                  </a:lnTo>
                  <a:lnTo>
                    <a:pt x="433" y="348"/>
                  </a:lnTo>
                  <a:lnTo>
                    <a:pt x="433" y="347"/>
                  </a:lnTo>
                  <a:lnTo>
                    <a:pt x="432" y="345"/>
                  </a:lnTo>
                  <a:lnTo>
                    <a:pt x="431" y="344"/>
                  </a:lnTo>
                  <a:lnTo>
                    <a:pt x="431" y="343"/>
                  </a:lnTo>
                  <a:lnTo>
                    <a:pt x="430" y="342"/>
                  </a:lnTo>
                  <a:lnTo>
                    <a:pt x="430" y="342"/>
                  </a:lnTo>
                  <a:lnTo>
                    <a:pt x="429" y="342"/>
                  </a:lnTo>
                  <a:lnTo>
                    <a:pt x="429" y="341"/>
                  </a:lnTo>
                  <a:lnTo>
                    <a:pt x="428" y="341"/>
                  </a:lnTo>
                  <a:lnTo>
                    <a:pt x="425" y="342"/>
                  </a:lnTo>
                  <a:lnTo>
                    <a:pt x="424" y="342"/>
                  </a:lnTo>
                  <a:lnTo>
                    <a:pt x="423" y="342"/>
                  </a:lnTo>
                  <a:lnTo>
                    <a:pt x="422" y="341"/>
                  </a:lnTo>
                  <a:lnTo>
                    <a:pt x="420" y="340"/>
                  </a:lnTo>
                  <a:lnTo>
                    <a:pt x="417" y="339"/>
                  </a:lnTo>
                  <a:lnTo>
                    <a:pt x="415" y="338"/>
                  </a:lnTo>
                  <a:lnTo>
                    <a:pt x="412" y="337"/>
                  </a:lnTo>
                  <a:lnTo>
                    <a:pt x="411" y="336"/>
                  </a:lnTo>
                  <a:lnTo>
                    <a:pt x="410" y="336"/>
                  </a:lnTo>
                  <a:lnTo>
                    <a:pt x="409" y="335"/>
                  </a:lnTo>
                  <a:lnTo>
                    <a:pt x="406" y="335"/>
                  </a:lnTo>
                  <a:lnTo>
                    <a:pt x="405" y="334"/>
                  </a:lnTo>
                  <a:lnTo>
                    <a:pt x="403" y="334"/>
                  </a:lnTo>
                  <a:lnTo>
                    <a:pt x="401" y="333"/>
                  </a:lnTo>
                  <a:lnTo>
                    <a:pt x="399" y="332"/>
                  </a:lnTo>
                  <a:lnTo>
                    <a:pt x="395" y="331"/>
                  </a:lnTo>
                  <a:lnTo>
                    <a:pt x="394" y="330"/>
                  </a:lnTo>
                  <a:lnTo>
                    <a:pt x="392" y="330"/>
                  </a:lnTo>
                  <a:lnTo>
                    <a:pt x="390" y="329"/>
                  </a:lnTo>
                  <a:lnTo>
                    <a:pt x="389" y="329"/>
                  </a:lnTo>
                  <a:lnTo>
                    <a:pt x="388" y="329"/>
                  </a:lnTo>
                  <a:lnTo>
                    <a:pt x="387" y="329"/>
                  </a:lnTo>
                  <a:lnTo>
                    <a:pt x="386" y="329"/>
                  </a:lnTo>
                  <a:lnTo>
                    <a:pt x="385" y="329"/>
                  </a:lnTo>
                  <a:lnTo>
                    <a:pt x="384" y="329"/>
                  </a:lnTo>
                  <a:lnTo>
                    <a:pt x="383" y="329"/>
                  </a:lnTo>
                  <a:lnTo>
                    <a:pt x="382" y="330"/>
                  </a:lnTo>
                  <a:lnTo>
                    <a:pt x="381" y="330"/>
                  </a:lnTo>
                  <a:lnTo>
                    <a:pt x="380" y="331"/>
                  </a:lnTo>
                  <a:lnTo>
                    <a:pt x="379" y="332"/>
                  </a:lnTo>
                  <a:lnTo>
                    <a:pt x="378" y="333"/>
                  </a:lnTo>
                  <a:lnTo>
                    <a:pt x="375" y="336"/>
                  </a:lnTo>
                  <a:lnTo>
                    <a:pt x="373" y="339"/>
                  </a:lnTo>
                  <a:lnTo>
                    <a:pt x="371" y="341"/>
                  </a:lnTo>
                  <a:lnTo>
                    <a:pt x="370" y="342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8" y="343"/>
                  </a:lnTo>
                  <a:lnTo>
                    <a:pt x="366" y="344"/>
                  </a:lnTo>
                  <a:lnTo>
                    <a:pt x="365" y="344"/>
                  </a:lnTo>
                  <a:lnTo>
                    <a:pt x="364" y="344"/>
                  </a:lnTo>
                  <a:lnTo>
                    <a:pt x="363" y="344"/>
                  </a:lnTo>
                  <a:lnTo>
                    <a:pt x="362" y="344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6" y="342"/>
                  </a:lnTo>
                  <a:lnTo>
                    <a:pt x="354" y="341"/>
                  </a:lnTo>
                  <a:lnTo>
                    <a:pt x="352" y="340"/>
                  </a:lnTo>
                  <a:lnTo>
                    <a:pt x="350" y="339"/>
                  </a:lnTo>
                  <a:lnTo>
                    <a:pt x="348" y="338"/>
                  </a:lnTo>
                  <a:lnTo>
                    <a:pt x="342" y="335"/>
                  </a:lnTo>
                  <a:lnTo>
                    <a:pt x="340" y="334"/>
                  </a:lnTo>
                  <a:lnTo>
                    <a:pt x="337" y="332"/>
                  </a:lnTo>
                  <a:lnTo>
                    <a:pt x="335" y="331"/>
                  </a:lnTo>
                  <a:lnTo>
                    <a:pt x="334" y="330"/>
                  </a:lnTo>
                  <a:lnTo>
                    <a:pt x="333" y="329"/>
                  </a:lnTo>
                  <a:lnTo>
                    <a:pt x="333" y="328"/>
                  </a:lnTo>
                  <a:lnTo>
                    <a:pt x="331" y="327"/>
                  </a:lnTo>
                  <a:lnTo>
                    <a:pt x="330" y="327"/>
                  </a:lnTo>
                  <a:lnTo>
                    <a:pt x="324" y="324"/>
                  </a:lnTo>
                  <a:lnTo>
                    <a:pt x="321" y="323"/>
                  </a:lnTo>
                  <a:lnTo>
                    <a:pt x="319" y="322"/>
                  </a:lnTo>
                  <a:lnTo>
                    <a:pt x="318" y="321"/>
                  </a:lnTo>
                  <a:lnTo>
                    <a:pt x="317" y="320"/>
                  </a:lnTo>
                  <a:lnTo>
                    <a:pt x="316" y="320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7"/>
                  </a:lnTo>
                  <a:lnTo>
                    <a:pt x="312" y="315"/>
                  </a:lnTo>
                  <a:lnTo>
                    <a:pt x="310" y="311"/>
                  </a:lnTo>
                  <a:lnTo>
                    <a:pt x="309" y="310"/>
                  </a:lnTo>
                  <a:lnTo>
                    <a:pt x="308" y="308"/>
                  </a:lnTo>
                  <a:lnTo>
                    <a:pt x="307" y="307"/>
                  </a:lnTo>
                  <a:lnTo>
                    <a:pt x="306" y="306"/>
                  </a:lnTo>
                  <a:lnTo>
                    <a:pt x="305" y="305"/>
                  </a:lnTo>
                  <a:lnTo>
                    <a:pt x="302" y="303"/>
                  </a:lnTo>
                  <a:lnTo>
                    <a:pt x="300" y="301"/>
                  </a:lnTo>
                  <a:lnTo>
                    <a:pt x="298" y="300"/>
                  </a:lnTo>
                  <a:lnTo>
                    <a:pt x="297" y="299"/>
                  </a:lnTo>
                  <a:lnTo>
                    <a:pt x="296" y="299"/>
                  </a:lnTo>
                  <a:lnTo>
                    <a:pt x="293" y="298"/>
                  </a:lnTo>
                  <a:lnTo>
                    <a:pt x="292" y="297"/>
                  </a:lnTo>
                  <a:lnTo>
                    <a:pt x="290" y="297"/>
                  </a:lnTo>
                  <a:lnTo>
                    <a:pt x="289" y="296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5" y="292"/>
                  </a:lnTo>
                  <a:lnTo>
                    <a:pt x="279" y="285"/>
                  </a:lnTo>
                  <a:lnTo>
                    <a:pt x="275" y="281"/>
                  </a:lnTo>
                  <a:lnTo>
                    <a:pt x="274" y="279"/>
                  </a:lnTo>
                  <a:lnTo>
                    <a:pt x="273" y="278"/>
                  </a:lnTo>
                  <a:lnTo>
                    <a:pt x="272" y="278"/>
                  </a:lnTo>
                  <a:lnTo>
                    <a:pt x="271" y="277"/>
                  </a:lnTo>
                  <a:lnTo>
                    <a:pt x="270" y="277"/>
                  </a:lnTo>
                  <a:lnTo>
                    <a:pt x="269" y="277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3" y="276"/>
                  </a:lnTo>
                  <a:lnTo>
                    <a:pt x="262" y="276"/>
                  </a:lnTo>
                  <a:lnTo>
                    <a:pt x="261" y="276"/>
                  </a:lnTo>
                  <a:lnTo>
                    <a:pt x="260" y="277"/>
                  </a:lnTo>
                  <a:lnTo>
                    <a:pt x="259" y="278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6" y="279"/>
                  </a:lnTo>
                  <a:lnTo>
                    <a:pt x="255" y="280"/>
                  </a:lnTo>
                  <a:lnTo>
                    <a:pt x="255" y="280"/>
                  </a:lnTo>
                  <a:lnTo>
                    <a:pt x="254" y="280"/>
                  </a:lnTo>
                  <a:lnTo>
                    <a:pt x="253" y="279"/>
                  </a:lnTo>
                  <a:lnTo>
                    <a:pt x="252" y="279"/>
                  </a:lnTo>
                  <a:lnTo>
                    <a:pt x="251" y="278"/>
                  </a:lnTo>
                  <a:lnTo>
                    <a:pt x="251" y="278"/>
                  </a:lnTo>
                  <a:lnTo>
                    <a:pt x="250" y="276"/>
                  </a:lnTo>
                  <a:lnTo>
                    <a:pt x="249" y="275"/>
                  </a:lnTo>
                  <a:lnTo>
                    <a:pt x="248" y="274"/>
                  </a:lnTo>
                  <a:lnTo>
                    <a:pt x="245" y="272"/>
                  </a:lnTo>
                  <a:lnTo>
                    <a:pt x="243" y="271"/>
                  </a:lnTo>
                  <a:lnTo>
                    <a:pt x="242" y="270"/>
                  </a:lnTo>
                  <a:lnTo>
                    <a:pt x="239" y="267"/>
                  </a:lnTo>
                  <a:lnTo>
                    <a:pt x="239" y="267"/>
                  </a:lnTo>
                  <a:lnTo>
                    <a:pt x="238" y="266"/>
                  </a:lnTo>
                  <a:lnTo>
                    <a:pt x="237" y="266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8"/>
                  </a:lnTo>
                  <a:lnTo>
                    <a:pt x="234" y="270"/>
                  </a:lnTo>
                  <a:lnTo>
                    <a:pt x="234" y="271"/>
                  </a:lnTo>
                  <a:lnTo>
                    <a:pt x="233" y="274"/>
                  </a:lnTo>
                  <a:lnTo>
                    <a:pt x="232" y="276"/>
                  </a:lnTo>
                  <a:lnTo>
                    <a:pt x="231" y="278"/>
                  </a:lnTo>
                  <a:lnTo>
                    <a:pt x="231" y="282"/>
                  </a:lnTo>
                  <a:lnTo>
                    <a:pt x="231" y="283"/>
                  </a:lnTo>
                  <a:lnTo>
                    <a:pt x="230" y="284"/>
                  </a:lnTo>
                  <a:lnTo>
                    <a:pt x="230" y="285"/>
                  </a:lnTo>
                  <a:lnTo>
                    <a:pt x="229" y="286"/>
                  </a:lnTo>
                  <a:lnTo>
                    <a:pt x="228" y="287"/>
                  </a:lnTo>
                  <a:lnTo>
                    <a:pt x="228" y="288"/>
                  </a:lnTo>
                  <a:lnTo>
                    <a:pt x="227" y="288"/>
                  </a:lnTo>
                  <a:lnTo>
                    <a:pt x="225" y="289"/>
                  </a:lnTo>
                  <a:lnTo>
                    <a:pt x="220" y="292"/>
                  </a:lnTo>
                  <a:lnTo>
                    <a:pt x="217" y="293"/>
                  </a:lnTo>
                  <a:lnTo>
                    <a:pt x="216" y="294"/>
                  </a:lnTo>
                  <a:lnTo>
                    <a:pt x="214" y="295"/>
                  </a:lnTo>
                  <a:lnTo>
                    <a:pt x="213" y="296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1" y="298"/>
                  </a:lnTo>
                  <a:lnTo>
                    <a:pt x="211" y="299"/>
                  </a:lnTo>
                  <a:lnTo>
                    <a:pt x="211" y="299"/>
                  </a:lnTo>
                  <a:lnTo>
                    <a:pt x="210" y="301"/>
                  </a:lnTo>
                  <a:lnTo>
                    <a:pt x="210" y="304"/>
                  </a:lnTo>
                  <a:lnTo>
                    <a:pt x="209" y="305"/>
                  </a:lnTo>
                  <a:lnTo>
                    <a:pt x="209" y="306"/>
                  </a:lnTo>
                  <a:lnTo>
                    <a:pt x="208" y="307"/>
                  </a:lnTo>
                  <a:lnTo>
                    <a:pt x="208" y="308"/>
                  </a:lnTo>
                  <a:lnTo>
                    <a:pt x="207" y="308"/>
                  </a:lnTo>
                  <a:lnTo>
                    <a:pt x="206" y="309"/>
                  </a:lnTo>
                  <a:lnTo>
                    <a:pt x="205" y="310"/>
                  </a:lnTo>
                  <a:lnTo>
                    <a:pt x="204" y="311"/>
                  </a:lnTo>
                  <a:lnTo>
                    <a:pt x="203" y="312"/>
                  </a:lnTo>
                  <a:lnTo>
                    <a:pt x="202" y="312"/>
                  </a:lnTo>
                  <a:lnTo>
                    <a:pt x="201" y="313"/>
                  </a:lnTo>
                  <a:lnTo>
                    <a:pt x="200" y="313"/>
                  </a:lnTo>
                  <a:lnTo>
                    <a:pt x="199" y="313"/>
                  </a:lnTo>
                  <a:lnTo>
                    <a:pt x="198" y="313"/>
                  </a:lnTo>
                  <a:lnTo>
                    <a:pt x="197" y="313"/>
                  </a:lnTo>
                  <a:lnTo>
                    <a:pt x="197" y="313"/>
                  </a:lnTo>
                  <a:lnTo>
                    <a:pt x="195" y="313"/>
                  </a:lnTo>
                  <a:lnTo>
                    <a:pt x="193" y="312"/>
                  </a:lnTo>
                  <a:lnTo>
                    <a:pt x="188" y="311"/>
                  </a:lnTo>
                  <a:lnTo>
                    <a:pt x="185" y="310"/>
                  </a:lnTo>
                  <a:lnTo>
                    <a:pt x="182" y="309"/>
                  </a:lnTo>
                  <a:lnTo>
                    <a:pt x="179" y="309"/>
                  </a:lnTo>
                  <a:lnTo>
                    <a:pt x="177" y="309"/>
                  </a:lnTo>
                  <a:lnTo>
                    <a:pt x="176" y="309"/>
                  </a:lnTo>
                  <a:lnTo>
                    <a:pt x="174" y="309"/>
                  </a:lnTo>
                  <a:lnTo>
                    <a:pt x="173" y="309"/>
                  </a:lnTo>
                  <a:lnTo>
                    <a:pt x="172" y="309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69" y="313"/>
                  </a:lnTo>
                  <a:lnTo>
                    <a:pt x="169" y="314"/>
                  </a:lnTo>
                  <a:lnTo>
                    <a:pt x="168" y="315"/>
                  </a:lnTo>
                  <a:lnTo>
                    <a:pt x="168" y="321"/>
                  </a:lnTo>
                  <a:lnTo>
                    <a:pt x="167" y="323"/>
                  </a:lnTo>
                  <a:lnTo>
                    <a:pt x="167" y="325"/>
                  </a:lnTo>
                  <a:lnTo>
                    <a:pt x="167" y="326"/>
                  </a:lnTo>
                  <a:lnTo>
                    <a:pt x="166" y="327"/>
                  </a:lnTo>
                  <a:lnTo>
                    <a:pt x="165" y="328"/>
                  </a:lnTo>
                  <a:lnTo>
                    <a:pt x="165" y="329"/>
                  </a:lnTo>
                  <a:lnTo>
                    <a:pt x="164" y="330"/>
                  </a:lnTo>
                  <a:lnTo>
                    <a:pt x="163" y="330"/>
                  </a:lnTo>
                  <a:lnTo>
                    <a:pt x="160" y="333"/>
                  </a:lnTo>
                  <a:lnTo>
                    <a:pt x="159" y="333"/>
                  </a:lnTo>
                  <a:lnTo>
                    <a:pt x="158" y="334"/>
                  </a:lnTo>
                  <a:lnTo>
                    <a:pt x="157" y="335"/>
                  </a:lnTo>
                  <a:lnTo>
                    <a:pt x="157" y="336"/>
                  </a:lnTo>
                  <a:lnTo>
                    <a:pt x="154" y="339"/>
                  </a:lnTo>
                  <a:lnTo>
                    <a:pt x="153" y="341"/>
                  </a:lnTo>
                  <a:lnTo>
                    <a:pt x="152" y="342"/>
                  </a:lnTo>
                  <a:lnTo>
                    <a:pt x="151" y="343"/>
                  </a:lnTo>
                  <a:lnTo>
                    <a:pt x="149" y="345"/>
                  </a:lnTo>
                  <a:lnTo>
                    <a:pt x="144" y="348"/>
                  </a:lnTo>
                  <a:lnTo>
                    <a:pt x="141" y="351"/>
                  </a:lnTo>
                  <a:lnTo>
                    <a:pt x="140" y="352"/>
                  </a:lnTo>
                  <a:lnTo>
                    <a:pt x="139" y="352"/>
                  </a:lnTo>
                  <a:lnTo>
                    <a:pt x="139" y="353"/>
                  </a:lnTo>
                  <a:lnTo>
                    <a:pt x="137" y="353"/>
                  </a:lnTo>
                  <a:lnTo>
                    <a:pt x="128" y="353"/>
                  </a:lnTo>
                  <a:lnTo>
                    <a:pt x="127" y="354"/>
                  </a:lnTo>
                  <a:lnTo>
                    <a:pt x="124" y="354"/>
                  </a:lnTo>
                  <a:lnTo>
                    <a:pt x="123" y="354"/>
                  </a:lnTo>
                  <a:lnTo>
                    <a:pt x="120" y="354"/>
                  </a:lnTo>
                  <a:lnTo>
                    <a:pt x="118" y="354"/>
                  </a:lnTo>
                  <a:lnTo>
                    <a:pt x="117" y="355"/>
                  </a:lnTo>
                  <a:lnTo>
                    <a:pt x="112" y="356"/>
                  </a:lnTo>
                  <a:lnTo>
                    <a:pt x="111" y="357"/>
                  </a:lnTo>
                  <a:lnTo>
                    <a:pt x="109" y="357"/>
                  </a:lnTo>
                  <a:lnTo>
                    <a:pt x="108" y="358"/>
                  </a:lnTo>
                  <a:lnTo>
                    <a:pt x="107" y="358"/>
                  </a:lnTo>
                  <a:lnTo>
                    <a:pt x="107" y="358"/>
                  </a:lnTo>
                  <a:lnTo>
                    <a:pt x="106" y="358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3" y="357"/>
                  </a:lnTo>
                  <a:lnTo>
                    <a:pt x="102" y="357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98" y="354"/>
                  </a:lnTo>
                  <a:lnTo>
                    <a:pt x="98" y="353"/>
                  </a:lnTo>
                  <a:lnTo>
                    <a:pt x="97" y="352"/>
                  </a:lnTo>
                  <a:lnTo>
                    <a:pt x="97" y="351"/>
                  </a:lnTo>
                  <a:lnTo>
                    <a:pt x="96" y="349"/>
                  </a:lnTo>
                  <a:lnTo>
                    <a:pt x="96" y="347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4" y="341"/>
                  </a:lnTo>
                  <a:lnTo>
                    <a:pt x="94" y="340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2" y="338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90" y="338"/>
                  </a:lnTo>
                  <a:lnTo>
                    <a:pt x="89" y="338"/>
                  </a:lnTo>
                  <a:lnTo>
                    <a:pt x="88" y="339"/>
                  </a:lnTo>
                  <a:lnTo>
                    <a:pt x="86" y="339"/>
                  </a:lnTo>
                  <a:lnTo>
                    <a:pt x="85" y="340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81" y="341"/>
                  </a:lnTo>
                  <a:lnTo>
                    <a:pt x="80" y="341"/>
                  </a:lnTo>
                  <a:lnTo>
                    <a:pt x="79" y="341"/>
                  </a:lnTo>
                  <a:lnTo>
                    <a:pt x="79" y="341"/>
                  </a:lnTo>
                  <a:lnTo>
                    <a:pt x="77" y="341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72" y="339"/>
                  </a:lnTo>
                  <a:lnTo>
                    <a:pt x="70" y="338"/>
                  </a:lnTo>
                  <a:lnTo>
                    <a:pt x="69" y="338"/>
                  </a:lnTo>
                  <a:lnTo>
                    <a:pt x="68" y="339"/>
                  </a:lnTo>
                  <a:lnTo>
                    <a:pt x="67" y="339"/>
                  </a:lnTo>
                  <a:lnTo>
                    <a:pt x="66" y="340"/>
                  </a:lnTo>
                  <a:lnTo>
                    <a:pt x="63" y="341"/>
                  </a:lnTo>
                  <a:lnTo>
                    <a:pt x="62" y="341"/>
                  </a:lnTo>
                  <a:lnTo>
                    <a:pt x="61" y="342"/>
                  </a:lnTo>
                  <a:lnTo>
                    <a:pt x="61" y="342"/>
                  </a:lnTo>
                  <a:lnTo>
                    <a:pt x="60" y="342"/>
                  </a:lnTo>
                  <a:lnTo>
                    <a:pt x="59" y="342"/>
                  </a:lnTo>
                  <a:lnTo>
                    <a:pt x="59" y="341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7" y="340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5" y="336"/>
                  </a:lnTo>
                  <a:lnTo>
                    <a:pt x="54" y="334"/>
                  </a:lnTo>
                  <a:lnTo>
                    <a:pt x="53" y="333"/>
                  </a:lnTo>
                  <a:lnTo>
                    <a:pt x="52" y="332"/>
                  </a:lnTo>
                  <a:lnTo>
                    <a:pt x="51" y="330"/>
                  </a:lnTo>
                  <a:lnTo>
                    <a:pt x="50" y="329"/>
                  </a:lnTo>
                  <a:lnTo>
                    <a:pt x="49" y="328"/>
                  </a:lnTo>
                  <a:lnTo>
                    <a:pt x="47" y="326"/>
                  </a:lnTo>
                  <a:lnTo>
                    <a:pt x="45" y="325"/>
                  </a:lnTo>
                  <a:lnTo>
                    <a:pt x="42" y="323"/>
                  </a:lnTo>
                  <a:lnTo>
                    <a:pt x="40" y="322"/>
                  </a:lnTo>
                  <a:lnTo>
                    <a:pt x="39" y="322"/>
                  </a:lnTo>
                  <a:lnTo>
                    <a:pt x="38" y="320"/>
                  </a:lnTo>
                  <a:lnTo>
                    <a:pt x="38" y="319"/>
                  </a:lnTo>
                  <a:lnTo>
                    <a:pt x="37" y="318"/>
                  </a:lnTo>
                  <a:lnTo>
                    <a:pt x="34" y="313"/>
                  </a:lnTo>
                  <a:lnTo>
                    <a:pt x="30" y="306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6" y="295"/>
                  </a:lnTo>
                  <a:lnTo>
                    <a:pt x="25" y="293"/>
                  </a:lnTo>
                  <a:lnTo>
                    <a:pt x="24" y="291"/>
                  </a:lnTo>
                  <a:lnTo>
                    <a:pt x="23" y="288"/>
                  </a:lnTo>
                  <a:lnTo>
                    <a:pt x="21" y="285"/>
                  </a:lnTo>
                  <a:lnTo>
                    <a:pt x="21" y="284"/>
                  </a:lnTo>
                  <a:lnTo>
                    <a:pt x="19" y="282"/>
                  </a:lnTo>
                  <a:lnTo>
                    <a:pt x="18" y="280"/>
                  </a:lnTo>
                  <a:lnTo>
                    <a:pt x="16" y="278"/>
                  </a:lnTo>
                  <a:lnTo>
                    <a:pt x="15" y="276"/>
                  </a:lnTo>
                  <a:lnTo>
                    <a:pt x="14" y="274"/>
                  </a:lnTo>
                  <a:lnTo>
                    <a:pt x="12" y="268"/>
                  </a:lnTo>
                  <a:lnTo>
                    <a:pt x="9" y="263"/>
                  </a:lnTo>
                  <a:lnTo>
                    <a:pt x="8" y="261"/>
                  </a:lnTo>
                  <a:lnTo>
                    <a:pt x="7" y="258"/>
                  </a:lnTo>
                  <a:lnTo>
                    <a:pt x="7" y="257"/>
                  </a:lnTo>
                  <a:lnTo>
                    <a:pt x="6" y="255"/>
                  </a:lnTo>
                  <a:lnTo>
                    <a:pt x="6" y="251"/>
                  </a:lnTo>
                  <a:lnTo>
                    <a:pt x="5" y="249"/>
                  </a:lnTo>
                  <a:lnTo>
                    <a:pt x="5" y="247"/>
                  </a:lnTo>
                  <a:lnTo>
                    <a:pt x="4" y="243"/>
                  </a:lnTo>
                  <a:lnTo>
                    <a:pt x="3" y="241"/>
                  </a:lnTo>
                  <a:lnTo>
                    <a:pt x="2" y="241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3" y="225"/>
                  </a:lnTo>
                  <a:lnTo>
                    <a:pt x="7" y="220"/>
                  </a:lnTo>
                  <a:lnTo>
                    <a:pt x="8" y="219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0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1" y="205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3" y="201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8"/>
                  </a:lnTo>
                  <a:lnTo>
                    <a:pt x="17" y="197"/>
                  </a:lnTo>
                  <a:lnTo>
                    <a:pt x="22" y="193"/>
                  </a:lnTo>
                  <a:lnTo>
                    <a:pt x="25" y="190"/>
                  </a:lnTo>
                  <a:lnTo>
                    <a:pt x="26" y="189"/>
                  </a:lnTo>
                  <a:lnTo>
                    <a:pt x="27" y="189"/>
                  </a:lnTo>
                  <a:lnTo>
                    <a:pt x="29" y="188"/>
                  </a:lnTo>
                  <a:lnTo>
                    <a:pt x="29" y="188"/>
                  </a:lnTo>
                  <a:lnTo>
                    <a:pt x="29" y="187"/>
                  </a:lnTo>
                  <a:lnTo>
                    <a:pt x="30" y="187"/>
                  </a:lnTo>
                  <a:lnTo>
                    <a:pt x="30" y="186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1" y="182"/>
                  </a:lnTo>
                  <a:lnTo>
                    <a:pt x="31" y="181"/>
                  </a:lnTo>
                  <a:lnTo>
                    <a:pt x="31" y="180"/>
                  </a:lnTo>
                  <a:lnTo>
                    <a:pt x="31" y="178"/>
                  </a:lnTo>
                  <a:lnTo>
                    <a:pt x="32" y="176"/>
                  </a:lnTo>
                  <a:lnTo>
                    <a:pt x="33" y="174"/>
                  </a:lnTo>
                  <a:lnTo>
                    <a:pt x="33" y="172"/>
                  </a:lnTo>
                  <a:lnTo>
                    <a:pt x="34" y="171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6" y="167"/>
                  </a:lnTo>
                  <a:lnTo>
                    <a:pt x="37" y="166"/>
                  </a:lnTo>
                  <a:lnTo>
                    <a:pt x="38" y="165"/>
                  </a:lnTo>
                  <a:lnTo>
                    <a:pt x="40" y="162"/>
                  </a:lnTo>
                  <a:lnTo>
                    <a:pt x="41" y="161"/>
                  </a:lnTo>
                  <a:lnTo>
                    <a:pt x="42" y="160"/>
                  </a:lnTo>
                  <a:lnTo>
                    <a:pt x="42" y="159"/>
                  </a:lnTo>
                  <a:lnTo>
                    <a:pt x="43" y="158"/>
                  </a:lnTo>
                  <a:lnTo>
                    <a:pt x="43" y="157"/>
                  </a:lnTo>
                  <a:lnTo>
                    <a:pt x="44" y="153"/>
                  </a:lnTo>
                  <a:lnTo>
                    <a:pt x="44" y="152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3" y="143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3" y="140"/>
                  </a:lnTo>
                  <a:lnTo>
                    <a:pt x="43" y="139"/>
                  </a:lnTo>
                  <a:lnTo>
                    <a:pt x="44" y="139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8"/>
                  </a:lnTo>
                  <a:lnTo>
                    <a:pt x="49" y="137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2" y="137"/>
                  </a:lnTo>
                  <a:lnTo>
                    <a:pt x="53" y="137"/>
                  </a:lnTo>
                  <a:lnTo>
                    <a:pt x="54" y="138"/>
                  </a:lnTo>
                  <a:lnTo>
                    <a:pt x="57" y="139"/>
                  </a:lnTo>
                  <a:lnTo>
                    <a:pt x="60" y="140"/>
                  </a:lnTo>
                  <a:lnTo>
                    <a:pt x="61" y="140"/>
                  </a:lnTo>
                  <a:lnTo>
                    <a:pt x="64" y="142"/>
                  </a:lnTo>
                  <a:lnTo>
                    <a:pt x="68" y="144"/>
                  </a:lnTo>
                  <a:lnTo>
                    <a:pt x="69" y="145"/>
                  </a:lnTo>
                  <a:lnTo>
                    <a:pt x="71" y="146"/>
                  </a:lnTo>
                  <a:lnTo>
                    <a:pt x="73" y="147"/>
                  </a:lnTo>
                  <a:lnTo>
                    <a:pt x="75" y="147"/>
                  </a:lnTo>
                  <a:lnTo>
                    <a:pt x="76" y="147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80" y="147"/>
                  </a:lnTo>
                  <a:lnTo>
                    <a:pt x="81" y="147"/>
                  </a:lnTo>
                  <a:lnTo>
                    <a:pt x="82" y="147"/>
                  </a:lnTo>
                  <a:lnTo>
                    <a:pt x="83" y="147"/>
                  </a:lnTo>
                  <a:lnTo>
                    <a:pt x="84" y="146"/>
                  </a:lnTo>
                  <a:lnTo>
                    <a:pt x="84" y="146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7" y="144"/>
                  </a:lnTo>
                  <a:lnTo>
                    <a:pt x="87" y="143"/>
                  </a:lnTo>
                  <a:lnTo>
                    <a:pt x="88" y="142"/>
                  </a:lnTo>
                  <a:lnTo>
                    <a:pt x="88" y="141"/>
                  </a:lnTo>
                  <a:lnTo>
                    <a:pt x="89" y="139"/>
                  </a:lnTo>
                  <a:lnTo>
                    <a:pt x="91" y="132"/>
                  </a:lnTo>
                  <a:lnTo>
                    <a:pt x="92" y="130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4" y="125"/>
                  </a:lnTo>
                  <a:lnTo>
                    <a:pt x="94" y="124"/>
                  </a:lnTo>
                  <a:lnTo>
                    <a:pt x="95" y="123"/>
                  </a:lnTo>
                  <a:lnTo>
                    <a:pt x="96" y="123"/>
                  </a:lnTo>
                  <a:lnTo>
                    <a:pt x="97" y="122"/>
                  </a:lnTo>
                  <a:lnTo>
                    <a:pt x="99" y="121"/>
                  </a:lnTo>
                  <a:lnTo>
                    <a:pt x="103" y="118"/>
                  </a:lnTo>
                  <a:lnTo>
                    <a:pt x="104" y="117"/>
                  </a:lnTo>
                  <a:lnTo>
                    <a:pt x="107" y="115"/>
                  </a:lnTo>
                  <a:lnTo>
                    <a:pt x="108" y="114"/>
                  </a:lnTo>
                  <a:lnTo>
                    <a:pt x="110" y="112"/>
                  </a:lnTo>
                  <a:lnTo>
                    <a:pt x="112" y="111"/>
                  </a:lnTo>
                  <a:lnTo>
                    <a:pt x="112" y="110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4" y="109"/>
                  </a:lnTo>
                  <a:lnTo>
                    <a:pt x="121" y="111"/>
                  </a:lnTo>
                  <a:lnTo>
                    <a:pt x="128" y="114"/>
                  </a:lnTo>
                  <a:lnTo>
                    <a:pt x="131" y="115"/>
                  </a:lnTo>
                  <a:lnTo>
                    <a:pt x="134" y="116"/>
                  </a:lnTo>
                  <a:lnTo>
                    <a:pt x="141" y="120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50" y="124"/>
                  </a:lnTo>
                  <a:lnTo>
                    <a:pt x="152" y="125"/>
                  </a:lnTo>
                  <a:lnTo>
                    <a:pt x="154" y="127"/>
                  </a:lnTo>
                  <a:lnTo>
                    <a:pt x="155" y="128"/>
                  </a:lnTo>
                  <a:lnTo>
                    <a:pt x="156" y="128"/>
                  </a:lnTo>
                  <a:lnTo>
                    <a:pt x="157" y="129"/>
                  </a:lnTo>
                  <a:lnTo>
                    <a:pt x="158" y="129"/>
                  </a:lnTo>
                  <a:lnTo>
                    <a:pt x="160" y="130"/>
                  </a:lnTo>
                  <a:lnTo>
                    <a:pt x="164" y="130"/>
                  </a:lnTo>
                  <a:lnTo>
                    <a:pt x="165" y="130"/>
                  </a:lnTo>
                  <a:lnTo>
                    <a:pt x="172" y="131"/>
                  </a:lnTo>
                  <a:lnTo>
                    <a:pt x="174" y="132"/>
                  </a:lnTo>
                  <a:lnTo>
                    <a:pt x="176" y="132"/>
                  </a:lnTo>
                  <a:lnTo>
                    <a:pt x="178" y="132"/>
                  </a:lnTo>
                  <a:lnTo>
                    <a:pt x="179" y="132"/>
                  </a:lnTo>
                  <a:lnTo>
                    <a:pt x="181" y="132"/>
                  </a:lnTo>
                  <a:lnTo>
                    <a:pt x="182" y="131"/>
                  </a:lnTo>
                  <a:lnTo>
                    <a:pt x="183" y="131"/>
                  </a:lnTo>
                  <a:lnTo>
                    <a:pt x="184" y="130"/>
                  </a:lnTo>
                  <a:lnTo>
                    <a:pt x="185" y="130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8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2" y="116"/>
                  </a:lnTo>
                  <a:lnTo>
                    <a:pt x="193" y="114"/>
                  </a:lnTo>
                  <a:lnTo>
                    <a:pt x="195" y="111"/>
                  </a:lnTo>
                  <a:lnTo>
                    <a:pt x="197" y="107"/>
                  </a:lnTo>
                  <a:lnTo>
                    <a:pt x="198" y="105"/>
                  </a:lnTo>
                  <a:lnTo>
                    <a:pt x="199" y="104"/>
                  </a:lnTo>
                  <a:lnTo>
                    <a:pt x="200" y="103"/>
                  </a:lnTo>
                  <a:lnTo>
                    <a:pt x="201" y="103"/>
                  </a:lnTo>
                  <a:lnTo>
                    <a:pt x="201" y="102"/>
                  </a:lnTo>
                  <a:lnTo>
                    <a:pt x="202" y="102"/>
                  </a:lnTo>
                  <a:lnTo>
                    <a:pt x="203" y="101"/>
                  </a:lnTo>
                  <a:lnTo>
                    <a:pt x="204" y="101"/>
                  </a:lnTo>
                  <a:lnTo>
                    <a:pt x="205" y="101"/>
                  </a:lnTo>
                  <a:lnTo>
                    <a:pt x="211" y="100"/>
                  </a:lnTo>
                  <a:lnTo>
                    <a:pt x="217" y="98"/>
                  </a:lnTo>
                  <a:lnTo>
                    <a:pt x="219" y="98"/>
                  </a:lnTo>
                  <a:lnTo>
                    <a:pt x="220" y="98"/>
                  </a:lnTo>
                  <a:lnTo>
                    <a:pt x="222" y="98"/>
                  </a:lnTo>
                  <a:lnTo>
                    <a:pt x="226" y="99"/>
                  </a:lnTo>
                  <a:lnTo>
                    <a:pt x="227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3" y="99"/>
                  </a:lnTo>
                  <a:lnTo>
                    <a:pt x="235" y="99"/>
                  </a:lnTo>
                  <a:lnTo>
                    <a:pt x="237" y="100"/>
                  </a:lnTo>
                  <a:lnTo>
                    <a:pt x="240" y="100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5" y="104"/>
                  </a:lnTo>
                  <a:lnTo>
                    <a:pt x="256" y="103"/>
                  </a:lnTo>
                  <a:lnTo>
                    <a:pt x="258" y="103"/>
                  </a:lnTo>
                  <a:lnTo>
                    <a:pt x="259" y="103"/>
                  </a:lnTo>
                  <a:lnTo>
                    <a:pt x="261" y="103"/>
                  </a:lnTo>
                  <a:lnTo>
                    <a:pt x="263" y="102"/>
                  </a:lnTo>
                  <a:lnTo>
                    <a:pt x="264" y="102"/>
                  </a:lnTo>
                  <a:lnTo>
                    <a:pt x="266" y="101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68" y="99"/>
                  </a:lnTo>
                  <a:lnTo>
                    <a:pt x="269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70" y="96"/>
                  </a:lnTo>
                  <a:lnTo>
                    <a:pt x="270" y="95"/>
                  </a:lnTo>
                  <a:lnTo>
                    <a:pt x="270" y="94"/>
                  </a:lnTo>
                  <a:lnTo>
                    <a:pt x="270" y="93"/>
                  </a:lnTo>
                  <a:lnTo>
                    <a:pt x="271" y="91"/>
                  </a:lnTo>
                  <a:lnTo>
                    <a:pt x="271" y="85"/>
                  </a:lnTo>
                  <a:lnTo>
                    <a:pt x="271" y="78"/>
                  </a:lnTo>
                  <a:lnTo>
                    <a:pt x="271" y="77"/>
                  </a:lnTo>
                  <a:lnTo>
                    <a:pt x="271" y="73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5" y="56"/>
                  </a:lnTo>
                  <a:lnTo>
                    <a:pt x="275" y="54"/>
                  </a:lnTo>
                  <a:lnTo>
                    <a:pt x="276" y="52"/>
                  </a:lnTo>
                  <a:lnTo>
                    <a:pt x="276" y="49"/>
                  </a:lnTo>
                  <a:lnTo>
                    <a:pt x="277" y="46"/>
                  </a:lnTo>
                  <a:lnTo>
                    <a:pt x="277" y="39"/>
                  </a:lnTo>
                  <a:lnTo>
                    <a:pt x="277" y="37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7" y="34"/>
                  </a:lnTo>
                  <a:lnTo>
                    <a:pt x="276" y="33"/>
                  </a:lnTo>
                  <a:lnTo>
                    <a:pt x="276" y="32"/>
                  </a:lnTo>
                  <a:lnTo>
                    <a:pt x="275" y="31"/>
                  </a:lnTo>
                  <a:lnTo>
                    <a:pt x="275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8"/>
                  </a:lnTo>
                  <a:lnTo>
                    <a:pt x="272" y="28"/>
                  </a:lnTo>
                  <a:lnTo>
                    <a:pt x="271" y="27"/>
                  </a:lnTo>
                  <a:lnTo>
                    <a:pt x="268" y="26"/>
                  </a:lnTo>
                  <a:lnTo>
                    <a:pt x="267" y="26"/>
                  </a:lnTo>
                  <a:lnTo>
                    <a:pt x="266" y="25"/>
                  </a:lnTo>
                  <a:lnTo>
                    <a:pt x="265" y="25"/>
                  </a:lnTo>
                  <a:lnTo>
                    <a:pt x="264" y="24"/>
                  </a:lnTo>
                  <a:lnTo>
                    <a:pt x="263" y="23"/>
                  </a:lnTo>
                  <a:lnTo>
                    <a:pt x="263" y="22"/>
                  </a:lnTo>
                  <a:lnTo>
                    <a:pt x="262" y="22"/>
                  </a:lnTo>
                  <a:lnTo>
                    <a:pt x="262" y="21"/>
                  </a:lnTo>
                  <a:lnTo>
                    <a:pt x="262" y="20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7"/>
                  </a:lnTo>
                  <a:lnTo>
                    <a:pt x="263" y="15"/>
                  </a:lnTo>
                  <a:lnTo>
                    <a:pt x="264" y="14"/>
                  </a:lnTo>
                  <a:lnTo>
                    <a:pt x="265" y="13"/>
                  </a:lnTo>
                  <a:lnTo>
                    <a:pt x="265" y="12"/>
                  </a:lnTo>
                  <a:lnTo>
                    <a:pt x="266" y="11"/>
                  </a:lnTo>
                  <a:lnTo>
                    <a:pt x="268" y="10"/>
                  </a:lnTo>
                  <a:lnTo>
                    <a:pt x="269" y="8"/>
                  </a:lnTo>
                  <a:lnTo>
                    <a:pt x="275" y="4"/>
                  </a:lnTo>
                  <a:lnTo>
                    <a:pt x="278" y="2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6BAED6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2" name="Freeform 275">
              <a:extLst>
                <a:ext uri="{FF2B5EF4-FFF2-40B4-BE49-F238E27FC236}">
                  <a16:creationId xmlns:a16="http://schemas.microsoft.com/office/drawing/2014/main" id="{C47E8F29-FBF3-4544-B669-A5A6B69D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40 w 618"/>
                <a:gd name="T1" fmla="*/ 22 h 479"/>
                <a:gd name="T2" fmla="*/ 288 w 618"/>
                <a:gd name="T3" fmla="*/ 18 h 479"/>
                <a:gd name="T4" fmla="*/ 313 w 618"/>
                <a:gd name="T5" fmla="*/ 64 h 479"/>
                <a:gd name="T6" fmla="*/ 349 w 618"/>
                <a:gd name="T7" fmla="*/ 58 h 479"/>
                <a:gd name="T8" fmla="*/ 371 w 618"/>
                <a:gd name="T9" fmla="*/ 86 h 479"/>
                <a:gd name="T10" fmla="*/ 373 w 618"/>
                <a:gd name="T11" fmla="*/ 111 h 479"/>
                <a:gd name="T12" fmla="*/ 401 w 618"/>
                <a:gd name="T13" fmla="*/ 87 h 479"/>
                <a:gd name="T14" fmla="*/ 439 w 618"/>
                <a:gd name="T15" fmla="*/ 87 h 479"/>
                <a:gd name="T16" fmla="*/ 460 w 618"/>
                <a:gd name="T17" fmla="*/ 85 h 479"/>
                <a:gd name="T18" fmla="*/ 488 w 618"/>
                <a:gd name="T19" fmla="*/ 72 h 479"/>
                <a:gd name="T20" fmla="*/ 532 w 618"/>
                <a:gd name="T21" fmla="*/ 97 h 479"/>
                <a:gd name="T22" fmla="*/ 543 w 618"/>
                <a:gd name="T23" fmla="*/ 135 h 479"/>
                <a:gd name="T24" fmla="*/ 520 w 618"/>
                <a:gd name="T25" fmla="*/ 176 h 479"/>
                <a:gd name="T26" fmla="*/ 493 w 618"/>
                <a:gd name="T27" fmla="*/ 189 h 479"/>
                <a:gd name="T28" fmla="*/ 466 w 618"/>
                <a:gd name="T29" fmla="*/ 208 h 479"/>
                <a:gd name="T30" fmla="*/ 456 w 618"/>
                <a:gd name="T31" fmla="*/ 222 h 479"/>
                <a:gd name="T32" fmla="*/ 475 w 618"/>
                <a:gd name="T33" fmla="*/ 244 h 479"/>
                <a:gd name="T34" fmla="*/ 500 w 618"/>
                <a:gd name="T35" fmla="*/ 259 h 479"/>
                <a:gd name="T36" fmla="*/ 526 w 618"/>
                <a:gd name="T37" fmla="*/ 276 h 479"/>
                <a:gd name="T38" fmla="*/ 556 w 618"/>
                <a:gd name="T39" fmla="*/ 299 h 479"/>
                <a:gd name="T40" fmla="*/ 601 w 618"/>
                <a:gd name="T41" fmla="*/ 354 h 479"/>
                <a:gd name="T42" fmla="*/ 617 w 618"/>
                <a:gd name="T43" fmla="*/ 406 h 479"/>
                <a:gd name="T44" fmla="*/ 590 w 618"/>
                <a:gd name="T45" fmla="*/ 401 h 479"/>
                <a:gd name="T46" fmla="*/ 571 w 618"/>
                <a:gd name="T47" fmla="*/ 413 h 479"/>
                <a:gd name="T48" fmla="*/ 527 w 618"/>
                <a:gd name="T49" fmla="*/ 441 h 479"/>
                <a:gd name="T50" fmla="*/ 511 w 618"/>
                <a:gd name="T51" fmla="*/ 464 h 479"/>
                <a:gd name="T52" fmla="*/ 503 w 618"/>
                <a:gd name="T53" fmla="*/ 477 h 479"/>
                <a:gd name="T54" fmla="*/ 470 w 618"/>
                <a:gd name="T55" fmla="*/ 477 h 479"/>
                <a:gd name="T56" fmla="*/ 429 w 618"/>
                <a:gd name="T57" fmla="*/ 462 h 479"/>
                <a:gd name="T58" fmla="*/ 394 w 618"/>
                <a:gd name="T59" fmla="*/ 436 h 479"/>
                <a:gd name="T60" fmla="*/ 369 w 618"/>
                <a:gd name="T61" fmla="*/ 409 h 479"/>
                <a:gd name="T62" fmla="*/ 324 w 618"/>
                <a:gd name="T63" fmla="*/ 410 h 479"/>
                <a:gd name="T64" fmla="*/ 296 w 618"/>
                <a:gd name="T65" fmla="*/ 419 h 479"/>
                <a:gd name="T66" fmla="*/ 280 w 618"/>
                <a:gd name="T67" fmla="*/ 396 h 479"/>
                <a:gd name="T68" fmla="*/ 256 w 618"/>
                <a:gd name="T69" fmla="*/ 420 h 479"/>
                <a:gd name="T70" fmla="*/ 219 w 618"/>
                <a:gd name="T71" fmla="*/ 422 h 479"/>
                <a:gd name="T72" fmla="*/ 192 w 618"/>
                <a:gd name="T73" fmla="*/ 416 h 479"/>
                <a:gd name="T74" fmla="*/ 166 w 618"/>
                <a:gd name="T75" fmla="*/ 435 h 479"/>
                <a:gd name="T76" fmla="*/ 138 w 618"/>
                <a:gd name="T77" fmla="*/ 441 h 479"/>
                <a:gd name="T78" fmla="*/ 126 w 618"/>
                <a:gd name="T79" fmla="*/ 422 h 479"/>
                <a:gd name="T80" fmla="*/ 105 w 618"/>
                <a:gd name="T81" fmla="*/ 404 h 479"/>
                <a:gd name="T82" fmla="*/ 117 w 618"/>
                <a:gd name="T83" fmla="*/ 373 h 479"/>
                <a:gd name="T84" fmla="*/ 110 w 618"/>
                <a:gd name="T85" fmla="*/ 330 h 479"/>
                <a:gd name="T86" fmla="*/ 84 w 618"/>
                <a:gd name="T87" fmla="*/ 322 h 479"/>
                <a:gd name="T88" fmla="*/ 44 w 618"/>
                <a:gd name="T89" fmla="*/ 318 h 479"/>
                <a:gd name="T90" fmla="*/ 30 w 618"/>
                <a:gd name="T91" fmla="*/ 293 h 479"/>
                <a:gd name="T92" fmla="*/ 6 w 618"/>
                <a:gd name="T93" fmla="*/ 281 h 479"/>
                <a:gd name="T94" fmla="*/ 7 w 618"/>
                <a:gd name="T95" fmla="*/ 258 h 479"/>
                <a:gd name="T96" fmla="*/ 14 w 618"/>
                <a:gd name="T97" fmla="*/ 223 h 479"/>
                <a:gd name="T98" fmla="*/ 3 w 618"/>
                <a:gd name="T99" fmla="*/ 184 h 479"/>
                <a:gd name="T100" fmla="*/ 33 w 618"/>
                <a:gd name="T101" fmla="*/ 181 h 479"/>
                <a:gd name="T102" fmla="*/ 62 w 618"/>
                <a:gd name="T103" fmla="*/ 171 h 479"/>
                <a:gd name="T104" fmla="*/ 92 w 618"/>
                <a:gd name="T105" fmla="*/ 177 h 479"/>
                <a:gd name="T106" fmla="*/ 114 w 618"/>
                <a:gd name="T107" fmla="*/ 191 h 479"/>
                <a:gd name="T108" fmla="*/ 136 w 618"/>
                <a:gd name="T109" fmla="*/ 189 h 479"/>
                <a:gd name="T110" fmla="*/ 151 w 618"/>
                <a:gd name="T111" fmla="*/ 159 h 479"/>
                <a:gd name="T112" fmla="*/ 172 w 618"/>
                <a:gd name="T113" fmla="*/ 171 h 479"/>
                <a:gd name="T114" fmla="*/ 204 w 618"/>
                <a:gd name="T115" fmla="*/ 171 h 479"/>
                <a:gd name="T116" fmla="*/ 202 w 618"/>
                <a:gd name="T117" fmla="*/ 145 h 479"/>
                <a:gd name="T118" fmla="*/ 197 w 618"/>
                <a:gd name="T119" fmla="*/ 104 h 479"/>
                <a:gd name="T120" fmla="*/ 187 w 618"/>
                <a:gd name="T121" fmla="*/ 42 h 479"/>
                <a:gd name="T122" fmla="*/ 174 w 618"/>
                <a:gd name="T1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6" y="185"/>
                  </a:lnTo>
                  <a:lnTo>
                    <a:pt x="47" y="185"/>
                  </a:lnTo>
                  <a:lnTo>
                    <a:pt x="49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1" y="183"/>
                  </a:lnTo>
                  <a:lnTo>
                    <a:pt x="52" y="182"/>
                  </a:lnTo>
                  <a:lnTo>
                    <a:pt x="54" y="180"/>
                  </a:lnTo>
                  <a:lnTo>
                    <a:pt x="56" y="177"/>
                  </a:lnTo>
                  <a:lnTo>
                    <a:pt x="59" y="174"/>
                  </a:lnTo>
                  <a:lnTo>
                    <a:pt x="60" y="173"/>
                  </a:lnTo>
                  <a:lnTo>
                    <a:pt x="61" y="172"/>
                  </a:lnTo>
                  <a:lnTo>
                    <a:pt x="62" y="171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6" y="170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9" y="170"/>
                  </a:lnTo>
                  <a:lnTo>
                    <a:pt x="70" y="170"/>
                  </a:lnTo>
                  <a:lnTo>
                    <a:pt x="71" y="170"/>
                  </a:lnTo>
                  <a:lnTo>
                    <a:pt x="73" y="171"/>
                  </a:lnTo>
                  <a:lnTo>
                    <a:pt x="75" y="171"/>
                  </a:lnTo>
                  <a:lnTo>
                    <a:pt x="76" y="172"/>
                  </a:lnTo>
                  <a:lnTo>
                    <a:pt x="80" y="173"/>
                  </a:lnTo>
                  <a:lnTo>
                    <a:pt x="82" y="174"/>
                  </a:lnTo>
                  <a:lnTo>
                    <a:pt x="84" y="175"/>
                  </a:lnTo>
                  <a:lnTo>
                    <a:pt x="86" y="175"/>
                  </a:lnTo>
                  <a:lnTo>
                    <a:pt x="87" y="176"/>
                  </a:lnTo>
                  <a:lnTo>
                    <a:pt x="90" y="176"/>
                  </a:lnTo>
                  <a:lnTo>
                    <a:pt x="91" y="177"/>
                  </a:lnTo>
                  <a:lnTo>
                    <a:pt x="92" y="177"/>
                  </a:lnTo>
                  <a:lnTo>
                    <a:pt x="93" y="178"/>
                  </a:lnTo>
                  <a:lnTo>
                    <a:pt x="96" y="179"/>
                  </a:lnTo>
                  <a:lnTo>
                    <a:pt x="98" y="180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4" y="183"/>
                  </a:lnTo>
                  <a:lnTo>
                    <a:pt x="105" y="183"/>
                  </a:lnTo>
                  <a:lnTo>
                    <a:pt x="106" y="183"/>
                  </a:lnTo>
                  <a:lnTo>
                    <a:pt x="109" y="182"/>
                  </a:lnTo>
                  <a:lnTo>
                    <a:pt x="110" y="182"/>
                  </a:lnTo>
                  <a:lnTo>
                    <a:pt x="110" y="183"/>
                  </a:lnTo>
                  <a:lnTo>
                    <a:pt x="111" y="183"/>
                  </a:lnTo>
                  <a:lnTo>
                    <a:pt x="111" y="183"/>
                  </a:lnTo>
                  <a:lnTo>
                    <a:pt x="112" y="184"/>
                  </a:lnTo>
                  <a:lnTo>
                    <a:pt x="112" y="185"/>
                  </a:lnTo>
                  <a:lnTo>
                    <a:pt x="113" y="186"/>
                  </a:lnTo>
                  <a:lnTo>
                    <a:pt x="114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4" y="191"/>
                  </a:lnTo>
                  <a:lnTo>
                    <a:pt x="115" y="192"/>
                  </a:lnTo>
                  <a:lnTo>
                    <a:pt x="116" y="193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18" y="195"/>
                  </a:lnTo>
                  <a:lnTo>
                    <a:pt x="119" y="195"/>
                  </a:lnTo>
                  <a:lnTo>
                    <a:pt x="120" y="195"/>
                  </a:lnTo>
                  <a:lnTo>
                    <a:pt x="121" y="195"/>
                  </a:lnTo>
                  <a:lnTo>
                    <a:pt x="122" y="195"/>
                  </a:lnTo>
                  <a:lnTo>
                    <a:pt x="124" y="195"/>
                  </a:lnTo>
                  <a:lnTo>
                    <a:pt x="126" y="195"/>
                  </a:lnTo>
                  <a:lnTo>
                    <a:pt x="127" y="194"/>
                  </a:lnTo>
                  <a:lnTo>
                    <a:pt x="129" y="194"/>
                  </a:lnTo>
                  <a:lnTo>
                    <a:pt x="130" y="193"/>
                  </a:lnTo>
                  <a:lnTo>
                    <a:pt x="131" y="192"/>
                  </a:lnTo>
                  <a:lnTo>
                    <a:pt x="132" y="191"/>
                  </a:lnTo>
                  <a:lnTo>
                    <a:pt x="135" y="190"/>
                  </a:lnTo>
                  <a:lnTo>
                    <a:pt x="135" y="189"/>
                  </a:lnTo>
                  <a:lnTo>
                    <a:pt x="136" y="189"/>
                  </a:lnTo>
                  <a:lnTo>
                    <a:pt x="137" y="188"/>
                  </a:lnTo>
                  <a:lnTo>
                    <a:pt x="137" y="186"/>
                  </a:lnTo>
                  <a:lnTo>
                    <a:pt x="138" y="185"/>
                  </a:lnTo>
                  <a:lnTo>
                    <a:pt x="138" y="184"/>
                  </a:lnTo>
                  <a:lnTo>
                    <a:pt x="138" y="183"/>
                  </a:lnTo>
                  <a:lnTo>
                    <a:pt x="138" y="182"/>
                  </a:lnTo>
                  <a:lnTo>
                    <a:pt x="137" y="178"/>
                  </a:lnTo>
                  <a:lnTo>
                    <a:pt x="137" y="176"/>
                  </a:lnTo>
                  <a:lnTo>
                    <a:pt x="137" y="175"/>
                  </a:lnTo>
                  <a:lnTo>
                    <a:pt x="137" y="174"/>
                  </a:lnTo>
                  <a:lnTo>
                    <a:pt x="137" y="173"/>
                  </a:lnTo>
                  <a:lnTo>
                    <a:pt x="138" y="172"/>
                  </a:lnTo>
                  <a:lnTo>
                    <a:pt x="138" y="171"/>
                  </a:lnTo>
                  <a:lnTo>
                    <a:pt x="139" y="170"/>
                  </a:lnTo>
                  <a:lnTo>
                    <a:pt x="140" y="169"/>
                  </a:lnTo>
                  <a:lnTo>
                    <a:pt x="141" y="168"/>
                  </a:lnTo>
                  <a:lnTo>
                    <a:pt x="144" y="165"/>
                  </a:lnTo>
                  <a:lnTo>
                    <a:pt x="147" y="162"/>
                  </a:lnTo>
                  <a:lnTo>
                    <a:pt x="150" y="160"/>
                  </a:lnTo>
                  <a:lnTo>
                    <a:pt x="151" y="159"/>
                  </a:lnTo>
                  <a:lnTo>
                    <a:pt x="152" y="158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4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7"/>
                  </a:lnTo>
                  <a:lnTo>
                    <a:pt x="157" y="157"/>
                  </a:lnTo>
                  <a:lnTo>
                    <a:pt x="158" y="158"/>
                  </a:lnTo>
                  <a:lnTo>
                    <a:pt x="158" y="158"/>
                  </a:lnTo>
                  <a:lnTo>
                    <a:pt x="159" y="159"/>
                  </a:lnTo>
                  <a:lnTo>
                    <a:pt x="161" y="162"/>
                  </a:lnTo>
                  <a:lnTo>
                    <a:pt x="163" y="165"/>
                  </a:lnTo>
                  <a:lnTo>
                    <a:pt x="164" y="166"/>
                  </a:lnTo>
                  <a:lnTo>
                    <a:pt x="165" y="167"/>
                  </a:lnTo>
                  <a:lnTo>
                    <a:pt x="166" y="168"/>
                  </a:lnTo>
                  <a:lnTo>
                    <a:pt x="168" y="169"/>
                  </a:lnTo>
                  <a:lnTo>
                    <a:pt x="169" y="170"/>
                  </a:lnTo>
                  <a:lnTo>
                    <a:pt x="171" y="171"/>
                  </a:lnTo>
                  <a:lnTo>
                    <a:pt x="172" y="171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8" y="172"/>
                  </a:lnTo>
                  <a:lnTo>
                    <a:pt x="179" y="171"/>
                  </a:lnTo>
                  <a:lnTo>
                    <a:pt x="183" y="170"/>
                  </a:lnTo>
                  <a:lnTo>
                    <a:pt x="186" y="169"/>
                  </a:lnTo>
                  <a:lnTo>
                    <a:pt x="187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4" y="170"/>
                  </a:lnTo>
                  <a:lnTo>
                    <a:pt x="196" y="171"/>
                  </a:lnTo>
                  <a:lnTo>
                    <a:pt x="197" y="171"/>
                  </a:lnTo>
                  <a:lnTo>
                    <a:pt x="198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6" y="170"/>
                  </a:lnTo>
                  <a:lnTo>
                    <a:pt x="208" y="169"/>
                  </a:lnTo>
                  <a:lnTo>
                    <a:pt x="209" y="168"/>
                  </a:lnTo>
                  <a:lnTo>
                    <a:pt x="210" y="168"/>
                  </a:lnTo>
                  <a:lnTo>
                    <a:pt x="211" y="167"/>
                  </a:lnTo>
                  <a:lnTo>
                    <a:pt x="212" y="167"/>
                  </a:lnTo>
                  <a:lnTo>
                    <a:pt x="212" y="166"/>
                  </a:lnTo>
                  <a:lnTo>
                    <a:pt x="213" y="165"/>
                  </a:lnTo>
                  <a:lnTo>
                    <a:pt x="213" y="164"/>
                  </a:lnTo>
                  <a:lnTo>
                    <a:pt x="213" y="163"/>
                  </a:lnTo>
                  <a:lnTo>
                    <a:pt x="213" y="162"/>
                  </a:lnTo>
                  <a:lnTo>
                    <a:pt x="213" y="161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8"/>
                  </a:lnTo>
                  <a:lnTo>
                    <a:pt x="211" y="157"/>
                  </a:lnTo>
                  <a:lnTo>
                    <a:pt x="209" y="153"/>
                  </a:lnTo>
                  <a:lnTo>
                    <a:pt x="205" y="149"/>
                  </a:lnTo>
                  <a:lnTo>
                    <a:pt x="203" y="146"/>
                  </a:lnTo>
                  <a:lnTo>
                    <a:pt x="202" y="145"/>
                  </a:lnTo>
                  <a:lnTo>
                    <a:pt x="199" y="139"/>
                  </a:lnTo>
                  <a:lnTo>
                    <a:pt x="198" y="136"/>
                  </a:lnTo>
                  <a:lnTo>
                    <a:pt x="196" y="132"/>
                  </a:lnTo>
                  <a:lnTo>
                    <a:pt x="195" y="131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5" y="127"/>
                  </a:lnTo>
                  <a:lnTo>
                    <a:pt x="195" y="125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6" y="118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10"/>
                  </a:lnTo>
                  <a:lnTo>
                    <a:pt x="199" y="109"/>
                  </a:lnTo>
                  <a:lnTo>
                    <a:pt x="199" y="108"/>
                  </a:lnTo>
                  <a:lnTo>
                    <a:pt x="199" y="107"/>
                  </a:lnTo>
                  <a:lnTo>
                    <a:pt x="198" y="106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6" y="100"/>
                  </a:lnTo>
                  <a:lnTo>
                    <a:pt x="193" y="95"/>
                  </a:lnTo>
                  <a:lnTo>
                    <a:pt x="192" y="93"/>
                  </a:lnTo>
                  <a:lnTo>
                    <a:pt x="192" y="92"/>
                  </a:lnTo>
                  <a:lnTo>
                    <a:pt x="192" y="91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92" y="83"/>
                  </a:lnTo>
                  <a:lnTo>
                    <a:pt x="192" y="82"/>
                  </a:lnTo>
                  <a:lnTo>
                    <a:pt x="191" y="80"/>
                  </a:lnTo>
                  <a:lnTo>
                    <a:pt x="190" y="75"/>
                  </a:lnTo>
                  <a:lnTo>
                    <a:pt x="189" y="72"/>
                  </a:lnTo>
                  <a:lnTo>
                    <a:pt x="188" y="68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87" y="61"/>
                  </a:lnTo>
                  <a:lnTo>
                    <a:pt x="187" y="51"/>
                  </a:lnTo>
                  <a:lnTo>
                    <a:pt x="187" y="44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4"/>
                  </a:lnTo>
                  <a:lnTo>
                    <a:pt x="188" y="32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87" y="27"/>
                  </a:lnTo>
                  <a:lnTo>
                    <a:pt x="187" y="26"/>
                  </a:lnTo>
                  <a:lnTo>
                    <a:pt x="186" y="24"/>
                  </a:lnTo>
                  <a:lnTo>
                    <a:pt x="186" y="23"/>
                  </a:lnTo>
                  <a:lnTo>
                    <a:pt x="184" y="20"/>
                  </a:lnTo>
                  <a:lnTo>
                    <a:pt x="181" y="15"/>
                  </a:lnTo>
                  <a:lnTo>
                    <a:pt x="179" y="13"/>
                  </a:lnTo>
                  <a:lnTo>
                    <a:pt x="178" y="10"/>
                  </a:lnTo>
                  <a:lnTo>
                    <a:pt x="177" y="8"/>
                  </a:lnTo>
                  <a:lnTo>
                    <a:pt x="176" y="6"/>
                  </a:lnTo>
                  <a:lnTo>
                    <a:pt x="175" y="4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2171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3" name="Freeform 276">
              <a:extLst>
                <a:ext uri="{FF2B5EF4-FFF2-40B4-BE49-F238E27FC236}">
                  <a16:creationId xmlns:a16="http://schemas.microsoft.com/office/drawing/2014/main" id="{8A78DA69-0829-4231-A33C-E8AFDF1F4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884" y="2832987"/>
              <a:ext cx="981075" cy="760413"/>
            </a:xfrm>
            <a:custGeom>
              <a:avLst/>
              <a:gdLst>
                <a:gd name="T0" fmla="*/ 232 w 618"/>
                <a:gd name="T1" fmla="*/ 17 h 479"/>
                <a:gd name="T2" fmla="*/ 274 w 618"/>
                <a:gd name="T3" fmla="*/ 22 h 479"/>
                <a:gd name="T4" fmla="*/ 299 w 618"/>
                <a:gd name="T5" fmla="*/ 34 h 479"/>
                <a:gd name="T6" fmla="*/ 319 w 618"/>
                <a:gd name="T7" fmla="*/ 67 h 479"/>
                <a:gd name="T8" fmla="*/ 357 w 618"/>
                <a:gd name="T9" fmla="*/ 59 h 479"/>
                <a:gd name="T10" fmla="*/ 373 w 618"/>
                <a:gd name="T11" fmla="*/ 93 h 479"/>
                <a:gd name="T12" fmla="*/ 372 w 618"/>
                <a:gd name="T13" fmla="*/ 111 h 479"/>
                <a:gd name="T14" fmla="*/ 394 w 618"/>
                <a:gd name="T15" fmla="*/ 101 h 479"/>
                <a:gd name="T16" fmla="*/ 422 w 618"/>
                <a:gd name="T17" fmla="*/ 78 h 479"/>
                <a:gd name="T18" fmla="*/ 452 w 618"/>
                <a:gd name="T19" fmla="*/ 93 h 479"/>
                <a:gd name="T20" fmla="*/ 467 w 618"/>
                <a:gd name="T21" fmla="*/ 72 h 479"/>
                <a:gd name="T22" fmla="*/ 495 w 618"/>
                <a:gd name="T23" fmla="*/ 73 h 479"/>
                <a:gd name="T24" fmla="*/ 534 w 618"/>
                <a:gd name="T25" fmla="*/ 99 h 479"/>
                <a:gd name="T26" fmla="*/ 547 w 618"/>
                <a:gd name="T27" fmla="*/ 131 h 479"/>
                <a:gd name="T28" fmla="*/ 530 w 618"/>
                <a:gd name="T29" fmla="*/ 166 h 479"/>
                <a:gd name="T30" fmla="*/ 504 w 618"/>
                <a:gd name="T31" fmla="*/ 179 h 479"/>
                <a:gd name="T32" fmla="*/ 478 w 618"/>
                <a:gd name="T33" fmla="*/ 196 h 479"/>
                <a:gd name="T34" fmla="*/ 464 w 618"/>
                <a:gd name="T35" fmla="*/ 214 h 479"/>
                <a:gd name="T36" fmla="*/ 456 w 618"/>
                <a:gd name="T37" fmla="*/ 225 h 479"/>
                <a:gd name="T38" fmla="*/ 475 w 618"/>
                <a:gd name="T39" fmla="*/ 244 h 479"/>
                <a:gd name="T40" fmla="*/ 494 w 618"/>
                <a:gd name="T41" fmla="*/ 262 h 479"/>
                <a:gd name="T42" fmla="*/ 521 w 618"/>
                <a:gd name="T43" fmla="*/ 262 h 479"/>
                <a:gd name="T44" fmla="*/ 539 w 618"/>
                <a:gd name="T45" fmla="*/ 293 h 479"/>
                <a:gd name="T46" fmla="*/ 575 w 618"/>
                <a:gd name="T47" fmla="*/ 327 h 479"/>
                <a:gd name="T48" fmla="*/ 606 w 618"/>
                <a:gd name="T49" fmla="*/ 363 h 479"/>
                <a:gd name="T50" fmla="*/ 618 w 618"/>
                <a:gd name="T51" fmla="*/ 409 h 479"/>
                <a:gd name="T52" fmla="*/ 591 w 618"/>
                <a:gd name="T53" fmla="*/ 401 h 479"/>
                <a:gd name="T54" fmla="*/ 576 w 618"/>
                <a:gd name="T55" fmla="*/ 404 h 479"/>
                <a:gd name="T56" fmla="*/ 544 w 618"/>
                <a:gd name="T57" fmla="*/ 430 h 479"/>
                <a:gd name="T58" fmla="*/ 520 w 618"/>
                <a:gd name="T59" fmla="*/ 454 h 479"/>
                <a:gd name="T60" fmla="*/ 510 w 618"/>
                <a:gd name="T61" fmla="*/ 470 h 479"/>
                <a:gd name="T62" fmla="*/ 495 w 618"/>
                <a:gd name="T63" fmla="*/ 475 h 479"/>
                <a:gd name="T64" fmla="*/ 466 w 618"/>
                <a:gd name="T65" fmla="*/ 478 h 479"/>
                <a:gd name="T66" fmla="*/ 432 w 618"/>
                <a:gd name="T67" fmla="*/ 464 h 479"/>
                <a:gd name="T68" fmla="*/ 400 w 618"/>
                <a:gd name="T69" fmla="*/ 440 h 479"/>
                <a:gd name="T70" fmla="*/ 377 w 618"/>
                <a:gd name="T71" fmla="*/ 421 h 479"/>
                <a:gd name="T72" fmla="*/ 344 w 618"/>
                <a:gd name="T73" fmla="*/ 401 h 479"/>
                <a:gd name="T74" fmla="*/ 314 w 618"/>
                <a:gd name="T75" fmla="*/ 415 h 479"/>
                <a:gd name="T76" fmla="*/ 294 w 618"/>
                <a:gd name="T77" fmla="*/ 416 h 479"/>
                <a:gd name="T78" fmla="*/ 280 w 618"/>
                <a:gd name="T79" fmla="*/ 396 h 479"/>
                <a:gd name="T80" fmla="*/ 260 w 618"/>
                <a:gd name="T81" fmla="*/ 417 h 479"/>
                <a:gd name="T82" fmla="*/ 228 w 618"/>
                <a:gd name="T83" fmla="*/ 422 h 479"/>
                <a:gd name="T84" fmla="*/ 200 w 618"/>
                <a:gd name="T85" fmla="*/ 420 h 479"/>
                <a:gd name="T86" fmla="*/ 177 w 618"/>
                <a:gd name="T87" fmla="*/ 422 h 479"/>
                <a:gd name="T88" fmla="*/ 157 w 618"/>
                <a:gd name="T89" fmla="*/ 440 h 479"/>
                <a:gd name="T90" fmla="*/ 137 w 618"/>
                <a:gd name="T91" fmla="*/ 440 h 479"/>
                <a:gd name="T92" fmla="*/ 127 w 618"/>
                <a:gd name="T93" fmla="*/ 422 h 479"/>
                <a:gd name="T94" fmla="*/ 106 w 618"/>
                <a:gd name="T95" fmla="*/ 409 h 479"/>
                <a:gd name="T96" fmla="*/ 118 w 618"/>
                <a:gd name="T97" fmla="*/ 382 h 479"/>
                <a:gd name="T98" fmla="*/ 110 w 618"/>
                <a:gd name="T99" fmla="*/ 354 h 479"/>
                <a:gd name="T100" fmla="*/ 105 w 618"/>
                <a:gd name="T101" fmla="*/ 322 h 479"/>
                <a:gd name="T102" fmla="*/ 78 w 618"/>
                <a:gd name="T103" fmla="*/ 323 h 479"/>
                <a:gd name="T104" fmla="*/ 43 w 618"/>
                <a:gd name="T105" fmla="*/ 317 h 479"/>
                <a:gd name="T106" fmla="*/ 32 w 618"/>
                <a:gd name="T107" fmla="*/ 295 h 479"/>
                <a:gd name="T108" fmla="*/ 11 w 618"/>
                <a:gd name="T109" fmla="*/ 285 h 479"/>
                <a:gd name="T110" fmla="*/ 0 w 618"/>
                <a:gd name="T111" fmla="*/ 265 h 479"/>
                <a:gd name="T112" fmla="*/ 15 w 618"/>
                <a:gd name="T113" fmla="*/ 244 h 479"/>
                <a:gd name="T114" fmla="*/ 10 w 618"/>
                <a:gd name="T115" fmla="*/ 215 h 479"/>
                <a:gd name="T116" fmla="*/ 4 w 618"/>
                <a:gd name="T117" fmla="*/ 181 h 479"/>
                <a:gd name="T118" fmla="*/ 33 w 618"/>
                <a:gd name="T119" fmla="*/ 18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79">
                  <a:moveTo>
                    <a:pt x="180" y="0"/>
                  </a:moveTo>
                  <a:lnTo>
                    <a:pt x="182" y="0"/>
                  </a:lnTo>
                  <a:lnTo>
                    <a:pt x="190" y="1"/>
                  </a:lnTo>
                  <a:lnTo>
                    <a:pt x="194" y="1"/>
                  </a:lnTo>
                  <a:lnTo>
                    <a:pt x="197" y="2"/>
                  </a:lnTo>
                  <a:lnTo>
                    <a:pt x="200" y="3"/>
                  </a:lnTo>
                  <a:lnTo>
                    <a:pt x="203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12" y="8"/>
                  </a:lnTo>
                  <a:lnTo>
                    <a:pt x="216" y="10"/>
                  </a:lnTo>
                  <a:lnTo>
                    <a:pt x="219" y="11"/>
                  </a:lnTo>
                  <a:lnTo>
                    <a:pt x="226" y="14"/>
                  </a:lnTo>
                  <a:lnTo>
                    <a:pt x="228" y="15"/>
                  </a:lnTo>
                  <a:lnTo>
                    <a:pt x="230" y="16"/>
                  </a:lnTo>
                  <a:lnTo>
                    <a:pt x="232" y="17"/>
                  </a:lnTo>
                  <a:lnTo>
                    <a:pt x="234" y="18"/>
                  </a:lnTo>
                  <a:lnTo>
                    <a:pt x="235" y="19"/>
                  </a:lnTo>
                  <a:lnTo>
                    <a:pt x="240" y="22"/>
                  </a:lnTo>
                  <a:lnTo>
                    <a:pt x="241" y="23"/>
                  </a:lnTo>
                  <a:lnTo>
                    <a:pt x="242" y="24"/>
                  </a:lnTo>
                  <a:lnTo>
                    <a:pt x="244" y="24"/>
                  </a:lnTo>
                  <a:lnTo>
                    <a:pt x="245" y="25"/>
                  </a:lnTo>
                  <a:lnTo>
                    <a:pt x="247" y="25"/>
                  </a:lnTo>
                  <a:lnTo>
                    <a:pt x="248" y="25"/>
                  </a:lnTo>
                  <a:lnTo>
                    <a:pt x="250" y="26"/>
                  </a:lnTo>
                  <a:lnTo>
                    <a:pt x="251" y="26"/>
                  </a:lnTo>
                  <a:lnTo>
                    <a:pt x="256" y="26"/>
                  </a:lnTo>
                  <a:lnTo>
                    <a:pt x="258" y="26"/>
                  </a:lnTo>
                  <a:lnTo>
                    <a:pt x="260" y="26"/>
                  </a:lnTo>
                  <a:lnTo>
                    <a:pt x="261" y="25"/>
                  </a:lnTo>
                  <a:lnTo>
                    <a:pt x="264" y="25"/>
                  </a:lnTo>
                  <a:lnTo>
                    <a:pt x="274" y="22"/>
                  </a:lnTo>
                  <a:lnTo>
                    <a:pt x="277" y="21"/>
                  </a:lnTo>
                  <a:lnTo>
                    <a:pt x="282" y="19"/>
                  </a:lnTo>
                  <a:lnTo>
                    <a:pt x="284" y="19"/>
                  </a:lnTo>
                  <a:lnTo>
                    <a:pt x="285" y="18"/>
                  </a:lnTo>
                  <a:lnTo>
                    <a:pt x="287" y="18"/>
                  </a:lnTo>
                  <a:lnTo>
                    <a:pt x="288" y="18"/>
                  </a:lnTo>
                  <a:lnTo>
                    <a:pt x="289" y="18"/>
                  </a:lnTo>
                  <a:lnTo>
                    <a:pt x="290" y="19"/>
                  </a:lnTo>
                  <a:lnTo>
                    <a:pt x="291" y="19"/>
                  </a:lnTo>
                  <a:lnTo>
                    <a:pt x="292" y="20"/>
                  </a:lnTo>
                  <a:lnTo>
                    <a:pt x="293" y="20"/>
                  </a:lnTo>
                  <a:lnTo>
                    <a:pt x="294" y="22"/>
                  </a:lnTo>
                  <a:lnTo>
                    <a:pt x="295" y="23"/>
                  </a:lnTo>
                  <a:lnTo>
                    <a:pt x="296" y="25"/>
                  </a:lnTo>
                  <a:lnTo>
                    <a:pt x="297" y="26"/>
                  </a:lnTo>
                  <a:lnTo>
                    <a:pt x="297" y="27"/>
                  </a:lnTo>
                  <a:lnTo>
                    <a:pt x="299" y="34"/>
                  </a:lnTo>
                  <a:lnTo>
                    <a:pt x="300" y="36"/>
                  </a:lnTo>
                  <a:lnTo>
                    <a:pt x="302" y="40"/>
                  </a:lnTo>
                  <a:lnTo>
                    <a:pt x="306" y="48"/>
                  </a:lnTo>
                  <a:lnTo>
                    <a:pt x="308" y="52"/>
                  </a:lnTo>
                  <a:lnTo>
                    <a:pt x="310" y="58"/>
                  </a:lnTo>
                  <a:lnTo>
                    <a:pt x="311" y="60"/>
                  </a:lnTo>
                  <a:lnTo>
                    <a:pt x="312" y="62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7" y="67"/>
                  </a:lnTo>
                  <a:lnTo>
                    <a:pt x="318" y="67"/>
                  </a:lnTo>
                  <a:lnTo>
                    <a:pt x="319" y="67"/>
                  </a:lnTo>
                  <a:lnTo>
                    <a:pt x="320" y="67"/>
                  </a:lnTo>
                  <a:lnTo>
                    <a:pt x="321" y="67"/>
                  </a:lnTo>
                  <a:lnTo>
                    <a:pt x="322" y="67"/>
                  </a:lnTo>
                  <a:lnTo>
                    <a:pt x="324" y="66"/>
                  </a:lnTo>
                  <a:lnTo>
                    <a:pt x="327" y="65"/>
                  </a:lnTo>
                  <a:lnTo>
                    <a:pt x="334" y="63"/>
                  </a:lnTo>
                  <a:lnTo>
                    <a:pt x="337" y="62"/>
                  </a:lnTo>
                  <a:lnTo>
                    <a:pt x="341" y="60"/>
                  </a:lnTo>
                  <a:lnTo>
                    <a:pt x="343" y="60"/>
                  </a:lnTo>
                  <a:lnTo>
                    <a:pt x="345" y="59"/>
                  </a:lnTo>
                  <a:lnTo>
                    <a:pt x="347" y="58"/>
                  </a:lnTo>
                  <a:lnTo>
                    <a:pt x="349" y="58"/>
                  </a:lnTo>
                  <a:lnTo>
                    <a:pt x="350" y="58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5" y="58"/>
                  </a:lnTo>
                  <a:lnTo>
                    <a:pt x="357" y="59"/>
                  </a:lnTo>
                  <a:lnTo>
                    <a:pt x="359" y="60"/>
                  </a:lnTo>
                  <a:lnTo>
                    <a:pt x="360" y="61"/>
                  </a:lnTo>
                  <a:lnTo>
                    <a:pt x="362" y="62"/>
                  </a:lnTo>
                  <a:lnTo>
                    <a:pt x="363" y="63"/>
                  </a:lnTo>
                  <a:lnTo>
                    <a:pt x="364" y="64"/>
                  </a:lnTo>
                  <a:lnTo>
                    <a:pt x="364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7" y="69"/>
                  </a:lnTo>
                  <a:lnTo>
                    <a:pt x="367" y="71"/>
                  </a:lnTo>
                  <a:lnTo>
                    <a:pt x="369" y="74"/>
                  </a:lnTo>
                  <a:lnTo>
                    <a:pt x="369" y="76"/>
                  </a:lnTo>
                  <a:lnTo>
                    <a:pt x="370" y="79"/>
                  </a:lnTo>
                  <a:lnTo>
                    <a:pt x="371" y="82"/>
                  </a:lnTo>
                  <a:lnTo>
                    <a:pt x="371" y="86"/>
                  </a:lnTo>
                  <a:lnTo>
                    <a:pt x="373" y="91"/>
                  </a:lnTo>
                  <a:lnTo>
                    <a:pt x="373" y="93"/>
                  </a:lnTo>
                  <a:lnTo>
                    <a:pt x="373" y="94"/>
                  </a:lnTo>
                  <a:lnTo>
                    <a:pt x="373" y="95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72" y="97"/>
                  </a:lnTo>
                  <a:lnTo>
                    <a:pt x="372" y="98"/>
                  </a:lnTo>
                  <a:lnTo>
                    <a:pt x="370" y="102"/>
                  </a:lnTo>
                  <a:lnTo>
                    <a:pt x="369" y="104"/>
                  </a:lnTo>
                  <a:lnTo>
                    <a:pt x="369" y="105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7"/>
                  </a:lnTo>
                  <a:lnTo>
                    <a:pt x="369" y="108"/>
                  </a:lnTo>
                  <a:lnTo>
                    <a:pt x="370" y="109"/>
                  </a:lnTo>
                  <a:lnTo>
                    <a:pt x="370" y="110"/>
                  </a:lnTo>
                  <a:lnTo>
                    <a:pt x="371" y="110"/>
                  </a:lnTo>
                  <a:lnTo>
                    <a:pt x="372" y="111"/>
                  </a:lnTo>
                  <a:lnTo>
                    <a:pt x="373" y="111"/>
                  </a:lnTo>
                  <a:lnTo>
                    <a:pt x="375" y="112"/>
                  </a:lnTo>
                  <a:lnTo>
                    <a:pt x="376" y="112"/>
                  </a:lnTo>
                  <a:lnTo>
                    <a:pt x="377" y="113"/>
                  </a:lnTo>
                  <a:lnTo>
                    <a:pt x="379" y="113"/>
                  </a:lnTo>
                  <a:lnTo>
                    <a:pt x="380" y="112"/>
                  </a:lnTo>
                  <a:lnTo>
                    <a:pt x="381" y="112"/>
                  </a:lnTo>
                  <a:lnTo>
                    <a:pt x="383" y="111"/>
                  </a:lnTo>
                  <a:lnTo>
                    <a:pt x="385" y="110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90" y="106"/>
                  </a:lnTo>
                  <a:lnTo>
                    <a:pt x="391" y="105"/>
                  </a:lnTo>
                  <a:lnTo>
                    <a:pt x="391" y="105"/>
                  </a:lnTo>
                  <a:lnTo>
                    <a:pt x="392" y="104"/>
                  </a:lnTo>
                  <a:lnTo>
                    <a:pt x="392" y="103"/>
                  </a:lnTo>
                  <a:lnTo>
                    <a:pt x="394" y="101"/>
                  </a:lnTo>
                  <a:lnTo>
                    <a:pt x="396" y="95"/>
                  </a:lnTo>
                  <a:lnTo>
                    <a:pt x="398" y="92"/>
                  </a:lnTo>
                  <a:lnTo>
                    <a:pt x="399" y="90"/>
                  </a:lnTo>
                  <a:lnTo>
                    <a:pt x="401" y="87"/>
                  </a:lnTo>
                  <a:lnTo>
                    <a:pt x="403" y="85"/>
                  </a:lnTo>
                  <a:lnTo>
                    <a:pt x="405" y="83"/>
                  </a:lnTo>
                  <a:lnTo>
                    <a:pt x="407" y="81"/>
                  </a:lnTo>
                  <a:lnTo>
                    <a:pt x="409" y="80"/>
                  </a:lnTo>
                  <a:lnTo>
                    <a:pt x="410" y="79"/>
                  </a:lnTo>
                  <a:lnTo>
                    <a:pt x="411" y="78"/>
                  </a:lnTo>
                  <a:lnTo>
                    <a:pt x="413" y="77"/>
                  </a:lnTo>
                  <a:lnTo>
                    <a:pt x="414" y="77"/>
                  </a:lnTo>
                  <a:lnTo>
                    <a:pt x="415" y="77"/>
                  </a:lnTo>
                  <a:lnTo>
                    <a:pt x="417" y="77"/>
                  </a:lnTo>
                  <a:lnTo>
                    <a:pt x="419" y="77"/>
                  </a:lnTo>
                  <a:lnTo>
                    <a:pt x="421" y="77"/>
                  </a:lnTo>
                  <a:lnTo>
                    <a:pt x="422" y="78"/>
                  </a:lnTo>
                  <a:lnTo>
                    <a:pt x="424" y="78"/>
                  </a:lnTo>
                  <a:lnTo>
                    <a:pt x="430" y="81"/>
                  </a:lnTo>
                  <a:lnTo>
                    <a:pt x="432" y="82"/>
                  </a:lnTo>
                  <a:lnTo>
                    <a:pt x="433" y="83"/>
                  </a:lnTo>
                  <a:lnTo>
                    <a:pt x="435" y="84"/>
                  </a:lnTo>
                  <a:lnTo>
                    <a:pt x="437" y="86"/>
                  </a:lnTo>
                  <a:lnTo>
                    <a:pt x="439" y="87"/>
                  </a:lnTo>
                  <a:lnTo>
                    <a:pt x="443" y="91"/>
                  </a:lnTo>
                  <a:lnTo>
                    <a:pt x="444" y="91"/>
                  </a:lnTo>
                  <a:lnTo>
                    <a:pt x="445" y="92"/>
                  </a:lnTo>
                  <a:lnTo>
                    <a:pt x="446" y="93"/>
                  </a:lnTo>
                  <a:lnTo>
                    <a:pt x="447" y="93"/>
                  </a:lnTo>
                  <a:lnTo>
                    <a:pt x="448" y="93"/>
                  </a:lnTo>
                  <a:lnTo>
                    <a:pt x="449" y="93"/>
                  </a:lnTo>
                  <a:lnTo>
                    <a:pt x="450" y="93"/>
                  </a:lnTo>
                  <a:lnTo>
                    <a:pt x="451" y="93"/>
                  </a:lnTo>
                  <a:lnTo>
                    <a:pt x="452" y="93"/>
                  </a:lnTo>
                  <a:lnTo>
                    <a:pt x="453" y="92"/>
                  </a:lnTo>
                  <a:lnTo>
                    <a:pt x="454" y="92"/>
                  </a:lnTo>
                  <a:lnTo>
                    <a:pt x="455" y="91"/>
                  </a:lnTo>
                  <a:lnTo>
                    <a:pt x="456" y="91"/>
                  </a:lnTo>
                  <a:lnTo>
                    <a:pt x="457" y="90"/>
                  </a:lnTo>
                  <a:lnTo>
                    <a:pt x="458" y="89"/>
                  </a:lnTo>
                  <a:lnTo>
                    <a:pt x="458" y="89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0" y="85"/>
                  </a:lnTo>
                  <a:lnTo>
                    <a:pt x="462" y="81"/>
                  </a:lnTo>
                  <a:lnTo>
                    <a:pt x="463" y="78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6" y="74"/>
                  </a:lnTo>
                  <a:lnTo>
                    <a:pt x="466" y="73"/>
                  </a:lnTo>
                  <a:lnTo>
                    <a:pt x="467" y="72"/>
                  </a:lnTo>
                  <a:lnTo>
                    <a:pt x="468" y="72"/>
                  </a:lnTo>
                  <a:lnTo>
                    <a:pt x="469" y="71"/>
                  </a:lnTo>
                  <a:lnTo>
                    <a:pt x="469" y="71"/>
                  </a:lnTo>
                  <a:lnTo>
                    <a:pt x="470" y="71"/>
                  </a:lnTo>
                  <a:lnTo>
                    <a:pt x="471" y="70"/>
                  </a:lnTo>
                  <a:lnTo>
                    <a:pt x="473" y="70"/>
                  </a:lnTo>
                  <a:lnTo>
                    <a:pt x="474" y="70"/>
                  </a:lnTo>
                  <a:lnTo>
                    <a:pt x="476" y="70"/>
                  </a:lnTo>
                  <a:lnTo>
                    <a:pt x="478" y="70"/>
                  </a:lnTo>
                  <a:lnTo>
                    <a:pt x="480" y="70"/>
                  </a:lnTo>
                  <a:lnTo>
                    <a:pt x="482" y="70"/>
                  </a:lnTo>
                  <a:lnTo>
                    <a:pt x="483" y="71"/>
                  </a:lnTo>
                  <a:lnTo>
                    <a:pt x="488" y="72"/>
                  </a:lnTo>
                  <a:lnTo>
                    <a:pt x="490" y="72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5" y="73"/>
                  </a:lnTo>
                  <a:lnTo>
                    <a:pt x="500" y="73"/>
                  </a:lnTo>
                  <a:lnTo>
                    <a:pt x="502" y="73"/>
                  </a:lnTo>
                  <a:lnTo>
                    <a:pt x="504" y="73"/>
                  </a:lnTo>
                  <a:lnTo>
                    <a:pt x="505" y="73"/>
                  </a:lnTo>
                  <a:lnTo>
                    <a:pt x="507" y="74"/>
                  </a:lnTo>
                  <a:lnTo>
                    <a:pt x="508" y="74"/>
                  </a:lnTo>
                  <a:lnTo>
                    <a:pt x="510" y="75"/>
                  </a:lnTo>
                  <a:lnTo>
                    <a:pt x="511" y="76"/>
                  </a:lnTo>
                  <a:lnTo>
                    <a:pt x="513" y="77"/>
                  </a:lnTo>
                  <a:lnTo>
                    <a:pt x="516" y="80"/>
                  </a:lnTo>
                  <a:lnTo>
                    <a:pt x="519" y="83"/>
                  </a:lnTo>
                  <a:lnTo>
                    <a:pt x="520" y="84"/>
                  </a:lnTo>
                  <a:lnTo>
                    <a:pt x="523" y="86"/>
                  </a:lnTo>
                  <a:lnTo>
                    <a:pt x="526" y="89"/>
                  </a:lnTo>
                  <a:lnTo>
                    <a:pt x="530" y="94"/>
                  </a:lnTo>
                  <a:lnTo>
                    <a:pt x="532" y="97"/>
                  </a:lnTo>
                  <a:lnTo>
                    <a:pt x="534" y="99"/>
                  </a:lnTo>
                  <a:lnTo>
                    <a:pt x="539" y="103"/>
                  </a:lnTo>
                  <a:lnTo>
                    <a:pt x="543" y="107"/>
                  </a:lnTo>
                  <a:lnTo>
                    <a:pt x="545" y="109"/>
                  </a:lnTo>
                  <a:lnTo>
                    <a:pt x="547" y="112"/>
                  </a:lnTo>
                  <a:lnTo>
                    <a:pt x="548" y="114"/>
                  </a:lnTo>
                  <a:lnTo>
                    <a:pt x="550" y="116"/>
                  </a:lnTo>
                  <a:lnTo>
                    <a:pt x="550" y="118"/>
                  </a:lnTo>
                  <a:lnTo>
                    <a:pt x="551" y="120"/>
                  </a:lnTo>
                  <a:lnTo>
                    <a:pt x="551" y="122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5"/>
                  </a:lnTo>
                  <a:lnTo>
                    <a:pt x="551" y="126"/>
                  </a:lnTo>
                  <a:lnTo>
                    <a:pt x="550" y="127"/>
                  </a:lnTo>
                  <a:lnTo>
                    <a:pt x="550" y="128"/>
                  </a:lnTo>
                  <a:lnTo>
                    <a:pt x="549" y="129"/>
                  </a:lnTo>
                  <a:lnTo>
                    <a:pt x="547" y="131"/>
                  </a:lnTo>
                  <a:lnTo>
                    <a:pt x="544" y="134"/>
                  </a:lnTo>
                  <a:lnTo>
                    <a:pt x="543" y="135"/>
                  </a:lnTo>
                  <a:lnTo>
                    <a:pt x="543" y="136"/>
                  </a:lnTo>
                  <a:lnTo>
                    <a:pt x="542" y="137"/>
                  </a:lnTo>
                  <a:lnTo>
                    <a:pt x="541" y="139"/>
                  </a:lnTo>
                  <a:lnTo>
                    <a:pt x="540" y="143"/>
                  </a:lnTo>
                  <a:lnTo>
                    <a:pt x="539" y="145"/>
                  </a:lnTo>
                  <a:lnTo>
                    <a:pt x="538" y="147"/>
                  </a:lnTo>
                  <a:lnTo>
                    <a:pt x="536" y="150"/>
                  </a:lnTo>
                  <a:lnTo>
                    <a:pt x="536" y="152"/>
                  </a:lnTo>
                  <a:lnTo>
                    <a:pt x="535" y="153"/>
                  </a:lnTo>
                  <a:lnTo>
                    <a:pt x="535" y="157"/>
                  </a:lnTo>
                  <a:lnTo>
                    <a:pt x="534" y="158"/>
                  </a:lnTo>
                  <a:lnTo>
                    <a:pt x="534" y="160"/>
                  </a:lnTo>
                  <a:lnTo>
                    <a:pt x="533" y="162"/>
                  </a:lnTo>
                  <a:lnTo>
                    <a:pt x="532" y="164"/>
                  </a:lnTo>
                  <a:lnTo>
                    <a:pt x="530" y="166"/>
                  </a:lnTo>
                  <a:lnTo>
                    <a:pt x="529" y="167"/>
                  </a:lnTo>
                  <a:lnTo>
                    <a:pt x="524" y="173"/>
                  </a:lnTo>
                  <a:lnTo>
                    <a:pt x="522" y="175"/>
                  </a:lnTo>
                  <a:lnTo>
                    <a:pt x="521" y="176"/>
                  </a:lnTo>
                  <a:lnTo>
                    <a:pt x="520" y="176"/>
                  </a:lnTo>
                  <a:lnTo>
                    <a:pt x="519" y="177"/>
                  </a:lnTo>
                  <a:lnTo>
                    <a:pt x="518" y="178"/>
                  </a:lnTo>
                  <a:lnTo>
                    <a:pt x="517" y="178"/>
                  </a:lnTo>
                  <a:lnTo>
                    <a:pt x="516" y="178"/>
                  </a:lnTo>
                  <a:lnTo>
                    <a:pt x="514" y="179"/>
                  </a:lnTo>
                  <a:lnTo>
                    <a:pt x="513" y="179"/>
                  </a:lnTo>
                  <a:lnTo>
                    <a:pt x="511" y="179"/>
                  </a:lnTo>
                  <a:lnTo>
                    <a:pt x="508" y="178"/>
                  </a:lnTo>
                  <a:lnTo>
                    <a:pt x="506" y="178"/>
                  </a:lnTo>
                  <a:lnTo>
                    <a:pt x="505" y="178"/>
                  </a:lnTo>
                  <a:lnTo>
                    <a:pt x="505" y="178"/>
                  </a:lnTo>
                  <a:lnTo>
                    <a:pt x="504" y="179"/>
                  </a:lnTo>
                  <a:lnTo>
                    <a:pt x="503" y="179"/>
                  </a:lnTo>
                  <a:lnTo>
                    <a:pt x="502" y="179"/>
                  </a:lnTo>
                  <a:lnTo>
                    <a:pt x="501" y="180"/>
                  </a:lnTo>
                  <a:lnTo>
                    <a:pt x="501" y="181"/>
                  </a:lnTo>
                  <a:lnTo>
                    <a:pt x="499" y="183"/>
                  </a:lnTo>
                  <a:lnTo>
                    <a:pt x="495" y="187"/>
                  </a:lnTo>
                  <a:lnTo>
                    <a:pt x="494" y="188"/>
                  </a:lnTo>
                  <a:lnTo>
                    <a:pt x="493" y="189"/>
                  </a:lnTo>
                  <a:lnTo>
                    <a:pt x="491" y="190"/>
                  </a:lnTo>
                  <a:lnTo>
                    <a:pt x="490" y="190"/>
                  </a:lnTo>
                  <a:lnTo>
                    <a:pt x="489" y="191"/>
                  </a:lnTo>
                  <a:lnTo>
                    <a:pt x="486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2" y="194"/>
                  </a:lnTo>
                  <a:lnTo>
                    <a:pt x="479" y="195"/>
                  </a:lnTo>
                  <a:lnTo>
                    <a:pt x="478" y="196"/>
                  </a:lnTo>
                  <a:lnTo>
                    <a:pt x="477" y="197"/>
                  </a:lnTo>
                  <a:lnTo>
                    <a:pt x="477" y="197"/>
                  </a:lnTo>
                  <a:lnTo>
                    <a:pt x="475" y="199"/>
                  </a:lnTo>
                  <a:lnTo>
                    <a:pt x="474" y="200"/>
                  </a:lnTo>
                  <a:lnTo>
                    <a:pt x="473" y="201"/>
                  </a:lnTo>
                  <a:lnTo>
                    <a:pt x="470" y="203"/>
                  </a:lnTo>
                  <a:lnTo>
                    <a:pt x="470" y="203"/>
                  </a:lnTo>
                  <a:lnTo>
                    <a:pt x="469" y="204"/>
                  </a:lnTo>
                  <a:lnTo>
                    <a:pt x="467" y="206"/>
                  </a:lnTo>
                  <a:lnTo>
                    <a:pt x="466" y="207"/>
                  </a:lnTo>
                  <a:lnTo>
                    <a:pt x="466" y="208"/>
                  </a:lnTo>
                  <a:lnTo>
                    <a:pt x="466" y="209"/>
                  </a:lnTo>
                  <a:lnTo>
                    <a:pt x="466" y="211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5" y="213"/>
                  </a:lnTo>
                  <a:lnTo>
                    <a:pt x="464" y="214"/>
                  </a:lnTo>
                  <a:lnTo>
                    <a:pt x="463" y="214"/>
                  </a:lnTo>
                  <a:lnTo>
                    <a:pt x="463" y="214"/>
                  </a:lnTo>
                  <a:lnTo>
                    <a:pt x="461" y="215"/>
                  </a:lnTo>
                  <a:lnTo>
                    <a:pt x="460" y="215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8" y="216"/>
                  </a:lnTo>
                  <a:lnTo>
                    <a:pt x="458" y="216"/>
                  </a:lnTo>
                  <a:lnTo>
                    <a:pt x="457" y="217"/>
                  </a:lnTo>
                  <a:lnTo>
                    <a:pt x="457" y="218"/>
                  </a:lnTo>
                  <a:lnTo>
                    <a:pt x="456" y="219"/>
                  </a:lnTo>
                  <a:lnTo>
                    <a:pt x="456" y="220"/>
                  </a:lnTo>
                  <a:lnTo>
                    <a:pt x="456" y="221"/>
                  </a:lnTo>
                  <a:lnTo>
                    <a:pt x="456" y="222"/>
                  </a:lnTo>
                  <a:lnTo>
                    <a:pt x="456" y="223"/>
                  </a:lnTo>
                  <a:lnTo>
                    <a:pt x="456" y="224"/>
                  </a:lnTo>
                  <a:lnTo>
                    <a:pt x="456" y="225"/>
                  </a:lnTo>
                  <a:lnTo>
                    <a:pt x="456" y="226"/>
                  </a:lnTo>
                  <a:lnTo>
                    <a:pt x="457" y="228"/>
                  </a:lnTo>
                  <a:lnTo>
                    <a:pt x="459" y="232"/>
                  </a:lnTo>
                  <a:lnTo>
                    <a:pt x="460" y="234"/>
                  </a:lnTo>
                  <a:lnTo>
                    <a:pt x="461" y="236"/>
                  </a:lnTo>
                  <a:lnTo>
                    <a:pt x="462" y="236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4" y="238"/>
                  </a:lnTo>
                  <a:lnTo>
                    <a:pt x="465" y="238"/>
                  </a:lnTo>
                  <a:lnTo>
                    <a:pt x="468" y="239"/>
                  </a:lnTo>
                  <a:lnTo>
                    <a:pt x="469" y="239"/>
                  </a:lnTo>
                  <a:lnTo>
                    <a:pt x="470" y="240"/>
                  </a:lnTo>
                  <a:lnTo>
                    <a:pt x="471" y="241"/>
                  </a:lnTo>
                  <a:lnTo>
                    <a:pt x="473" y="242"/>
                  </a:lnTo>
                  <a:lnTo>
                    <a:pt x="474" y="243"/>
                  </a:lnTo>
                  <a:lnTo>
                    <a:pt x="475" y="244"/>
                  </a:lnTo>
                  <a:lnTo>
                    <a:pt x="477" y="248"/>
                  </a:lnTo>
                  <a:lnTo>
                    <a:pt x="478" y="249"/>
                  </a:lnTo>
                  <a:lnTo>
                    <a:pt x="480" y="251"/>
                  </a:lnTo>
                  <a:lnTo>
                    <a:pt x="481" y="252"/>
                  </a:lnTo>
                  <a:lnTo>
                    <a:pt x="482" y="254"/>
                  </a:lnTo>
                  <a:lnTo>
                    <a:pt x="484" y="257"/>
                  </a:lnTo>
                  <a:lnTo>
                    <a:pt x="485" y="258"/>
                  </a:lnTo>
                  <a:lnTo>
                    <a:pt x="486" y="259"/>
                  </a:lnTo>
                  <a:lnTo>
                    <a:pt x="487" y="260"/>
                  </a:lnTo>
                  <a:lnTo>
                    <a:pt x="488" y="261"/>
                  </a:lnTo>
                  <a:lnTo>
                    <a:pt x="489" y="262"/>
                  </a:lnTo>
                  <a:lnTo>
                    <a:pt x="489" y="262"/>
                  </a:lnTo>
                  <a:lnTo>
                    <a:pt x="490" y="262"/>
                  </a:lnTo>
                  <a:lnTo>
                    <a:pt x="491" y="262"/>
                  </a:lnTo>
                  <a:lnTo>
                    <a:pt x="492" y="262"/>
                  </a:lnTo>
                  <a:lnTo>
                    <a:pt x="493" y="262"/>
                  </a:lnTo>
                  <a:lnTo>
                    <a:pt x="494" y="262"/>
                  </a:lnTo>
                  <a:lnTo>
                    <a:pt x="498" y="260"/>
                  </a:lnTo>
                  <a:lnTo>
                    <a:pt x="499" y="259"/>
                  </a:lnTo>
                  <a:lnTo>
                    <a:pt x="500" y="259"/>
                  </a:lnTo>
                  <a:lnTo>
                    <a:pt x="502" y="259"/>
                  </a:lnTo>
                  <a:lnTo>
                    <a:pt x="503" y="258"/>
                  </a:lnTo>
                  <a:lnTo>
                    <a:pt x="505" y="258"/>
                  </a:lnTo>
                  <a:lnTo>
                    <a:pt x="507" y="258"/>
                  </a:lnTo>
                  <a:lnTo>
                    <a:pt x="509" y="258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5" y="259"/>
                  </a:lnTo>
                  <a:lnTo>
                    <a:pt x="516" y="259"/>
                  </a:lnTo>
                  <a:lnTo>
                    <a:pt x="517" y="260"/>
                  </a:lnTo>
                  <a:lnTo>
                    <a:pt x="519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2"/>
                  </a:lnTo>
                  <a:lnTo>
                    <a:pt x="522" y="263"/>
                  </a:lnTo>
                  <a:lnTo>
                    <a:pt x="523" y="265"/>
                  </a:lnTo>
                  <a:lnTo>
                    <a:pt x="524" y="267"/>
                  </a:lnTo>
                  <a:lnTo>
                    <a:pt x="524" y="269"/>
                  </a:lnTo>
                  <a:lnTo>
                    <a:pt x="525" y="274"/>
                  </a:lnTo>
                  <a:lnTo>
                    <a:pt x="526" y="276"/>
                  </a:lnTo>
                  <a:lnTo>
                    <a:pt x="527" y="278"/>
                  </a:lnTo>
                  <a:lnTo>
                    <a:pt x="528" y="280"/>
                  </a:lnTo>
                  <a:lnTo>
                    <a:pt x="529" y="282"/>
                  </a:lnTo>
                  <a:lnTo>
                    <a:pt x="530" y="284"/>
                  </a:lnTo>
                  <a:lnTo>
                    <a:pt x="531" y="286"/>
                  </a:lnTo>
                  <a:lnTo>
                    <a:pt x="532" y="287"/>
                  </a:lnTo>
                  <a:lnTo>
                    <a:pt x="533" y="289"/>
                  </a:lnTo>
                  <a:lnTo>
                    <a:pt x="535" y="290"/>
                  </a:lnTo>
                  <a:lnTo>
                    <a:pt x="536" y="291"/>
                  </a:lnTo>
                  <a:lnTo>
                    <a:pt x="538" y="292"/>
                  </a:lnTo>
                  <a:lnTo>
                    <a:pt x="539" y="293"/>
                  </a:lnTo>
                  <a:lnTo>
                    <a:pt x="541" y="293"/>
                  </a:lnTo>
                  <a:lnTo>
                    <a:pt x="542" y="294"/>
                  </a:lnTo>
                  <a:lnTo>
                    <a:pt x="546" y="294"/>
                  </a:lnTo>
                  <a:lnTo>
                    <a:pt x="548" y="295"/>
                  </a:lnTo>
                  <a:lnTo>
                    <a:pt x="550" y="295"/>
                  </a:lnTo>
                  <a:lnTo>
                    <a:pt x="551" y="296"/>
                  </a:lnTo>
                  <a:lnTo>
                    <a:pt x="553" y="297"/>
                  </a:lnTo>
                  <a:lnTo>
                    <a:pt x="554" y="298"/>
                  </a:lnTo>
                  <a:lnTo>
                    <a:pt x="556" y="299"/>
                  </a:lnTo>
                  <a:lnTo>
                    <a:pt x="557" y="301"/>
                  </a:lnTo>
                  <a:lnTo>
                    <a:pt x="559" y="304"/>
                  </a:lnTo>
                  <a:lnTo>
                    <a:pt x="563" y="308"/>
                  </a:lnTo>
                  <a:lnTo>
                    <a:pt x="565" y="311"/>
                  </a:lnTo>
                  <a:lnTo>
                    <a:pt x="567" y="313"/>
                  </a:lnTo>
                  <a:lnTo>
                    <a:pt x="570" y="318"/>
                  </a:lnTo>
                  <a:lnTo>
                    <a:pt x="573" y="323"/>
                  </a:lnTo>
                  <a:lnTo>
                    <a:pt x="575" y="327"/>
                  </a:lnTo>
                  <a:lnTo>
                    <a:pt x="578" y="330"/>
                  </a:lnTo>
                  <a:lnTo>
                    <a:pt x="579" y="331"/>
                  </a:lnTo>
                  <a:lnTo>
                    <a:pt x="580" y="333"/>
                  </a:lnTo>
                  <a:lnTo>
                    <a:pt x="584" y="337"/>
                  </a:lnTo>
                  <a:lnTo>
                    <a:pt x="589" y="343"/>
                  </a:lnTo>
                  <a:lnTo>
                    <a:pt x="591" y="345"/>
                  </a:lnTo>
                  <a:lnTo>
                    <a:pt x="592" y="346"/>
                  </a:lnTo>
                  <a:lnTo>
                    <a:pt x="594" y="347"/>
                  </a:lnTo>
                  <a:lnTo>
                    <a:pt x="598" y="351"/>
                  </a:lnTo>
                  <a:lnTo>
                    <a:pt x="599" y="352"/>
                  </a:lnTo>
                  <a:lnTo>
                    <a:pt x="600" y="353"/>
                  </a:lnTo>
                  <a:lnTo>
                    <a:pt x="601" y="354"/>
                  </a:lnTo>
                  <a:lnTo>
                    <a:pt x="602" y="356"/>
                  </a:lnTo>
                  <a:lnTo>
                    <a:pt x="603" y="357"/>
                  </a:lnTo>
                  <a:lnTo>
                    <a:pt x="604" y="359"/>
                  </a:lnTo>
                  <a:lnTo>
                    <a:pt x="605" y="361"/>
                  </a:lnTo>
                  <a:lnTo>
                    <a:pt x="606" y="363"/>
                  </a:lnTo>
                  <a:lnTo>
                    <a:pt x="607" y="365"/>
                  </a:lnTo>
                  <a:lnTo>
                    <a:pt x="607" y="368"/>
                  </a:lnTo>
                  <a:lnTo>
                    <a:pt x="607" y="370"/>
                  </a:lnTo>
                  <a:lnTo>
                    <a:pt x="608" y="376"/>
                  </a:lnTo>
                  <a:lnTo>
                    <a:pt x="608" y="380"/>
                  </a:lnTo>
                  <a:lnTo>
                    <a:pt x="609" y="383"/>
                  </a:lnTo>
                  <a:lnTo>
                    <a:pt x="609" y="387"/>
                  </a:lnTo>
                  <a:lnTo>
                    <a:pt x="610" y="390"/>
                  </a:lnTo>
                  <a:lnTo>
                    <a:pt x="610" y="392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2" y="397"/>
                  </a:lnTo>
                  <a:lnTo>
                    <a:pt x="613" y="400"/>
                  </a:lnTo>
                  <a:lnTo>
                    <a:pt x="616" y="405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8" y="409"/>
                  </a:lnTo>
                  <a:lnTo>
                    <a:pt x="618" y="410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8" y="411"/>
                  </a:lnTo>
                  <a:lnTo>
                    <a:pt x="617" y="412"/>
                  </a:lnTo>
                  <a:lnTo>
                    <a:pt x="617" y="412"/>
                  </a:lnTo>
                  <a:lnTo>
                    <a:pt x="616" y="412"/>
                  </a:lnTo>
                  <a:lnTo>
                    <a:pt x="615" y="412"/>
                  </a:lnTo>
                  <a:lnTo>
                    <a:pt x="613" y="411"/>
                  </a:lnTo>
                  <a:lnTo>
                    <a:pt x="611" y="411"/>
                  </a:lnTo>
                  <a:lnTo>
                    <a:pt x="609" y="410"/>
                  </a:lnTo>
                  <a:lnTo>
                    <a:pt x="602" y="407"/>
                  </a:lnTo>
                  <a:lnTo>
                    <a:pt x="599" y="406"/>
                  </a:lnTo>
                  <a:lnTo>
                    <a:pt x="597" y="405"/>
                  </a:lnTo>
                  <a:lnTo>
                    <a:pt x="594" y="403"/>
                  </a:lnTo>
                  <a:lnTo>
                    <a:pt x="591" y="401"/>
                  </a:lnTo>
                  <a:lnTo>
                    <a:pt x="590" y="401"/>
                  </a:lnTo>
                  <a:lnTo>
                    <a:pt x="588" y="400"/>
                  </a:lnTo>
                  <a:lnTo>
                    <a:pt x="587" y="399"/>
                  </a:lnTo>
                  <a:lnTo>
                    <a:pt x="586" y="399"/>
                  </a:lnTo>
                  <a:lnTo>
                    <a:pt x="585" y="398"/>
                  </a:lnTo>
                  <a:lnTo>
                    <a:pt x="584" y="398"/>
                  </a:lnTo>
                  <a:lnTo>
                    <a:pt x="583" y="398"/>
                  </a:lnTo>
                  <a:lnTo>
                    <a:pt x="582" y="398"/>
                  </a:lnTo>
                  <a:lnTo>
                    <a:pt x="581" y="398"/>
                  </a:lnTo>
                  <a:lnTo>
                    <a:pt x="581" y="399"/>
                  </a:lnTo>
                  <a:lnTo>
                    <a:pt x="580" y="399"/>
                  </a:lnTo>
                  <a:lnTo>
                    <a:pt x="579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7" y="402"/>
                  </a:lnTo>
                  <a:lnTo>
                    <a:pt x="576" y="402"/>
                  </a:lnTo>
                  <a:lnTo>
                    <a:pt x="576" y="404"/>
                  </a:lnTo>
                  <a:lnTo>
                    <a:pt x="573" y="409"/>
                  </a:lnTo>
                  <a:lnTo>
                    <a:pt x="572" y="411"/>
                  </a:lnTo>
                  <a:lnTo>
                    <a:pt x="572" y="412"/>
                  </a:lnTo>
                  <a:lnTo>
                    <a:pt x="571" y="413"/>
                  </a:lnTo>
                  <a:lnTo>
                    <a:pt x="570" y="415"/>
                  </a:lnTo>
                  <a:lnTo>
                    <a:pt x="568" y="416"/>
                  </a:lnTo>
                  <a:lnTo>
                    <a:pt x="567" y="417"/>
                  </a:lnTo>
                  <a:lnTo>
                    <a:pt x="565" y="419"/>
                  </a:lnTo>
                  <a:lnTo>
                    <a:pt x="563" y="420"/>
                  </a:lnTo>
                  <a:lnTo>
                    <a:pt x="561" y="421"/>
                  </a:lnTo>
                  <a:lnTo>
                    <a:pt x="558" y="422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6"/>
                  </a:lnTo>
                  <a:lnTo>
                    <a:pt x="552" y="426"/>
                  </a:lnTo>
                  <a:lnTo>
                    <a:pt x="548" y="428"/>
                  </a:lnTo>
                  <a:lnTo>
                    <a:pt x="544" y="430"/>
                  </a:lnTo>
                  <a:lnTo>
                    <a:pt x="541" y="431"/>
                  </a:lnTo>
                  <a:lnTo>
                    <a:pt x="540" y="432"/>
                  </a:lnTo>
                  <a:lnTo>
                    <a:pt x="538" y="433"/>
                  </a:lnTo>
                  <a:lnTo>
                    <a:pt x="534" y="436"/>
                  </a:lnTo>
                  <a:lnTo>
                    <a:pt x="532" y="438"/>
                  </a:lnTo>
                  <a:lnTo>
                    <a:pt x="530" y="439"/>
                  </a:lnTo>
                  <a:lnTo>
                    <a:pt x="527" y="441"/>
                  </a:lnTo>
                  <a:lnTo>
                    <a:pt x="525" y="442"/>
                  </a:lnTo>
                  <a:lnTo>
                    <a:pt x="524" y="443"/>
                  </a:lnTo>
                  <a:lnTo>
                    <a:pt x="523" y="444"/>
                  </a:lnTo>
                  <a:lnTo>
                    <a:pt x="522" y="445"/>
                  </a:lnTo>
                  <a:lnTo>
                    <a:pt x="521" y="446"/>
                  </a:lnTo>
                  <a:lnTo>
                    <a:pt x="521" y="447"/>
                  </a:lnTo>
                  <a:lnTo>
                    <a:pt x="520" y="448"/>
                  </a:lnTo>
                  <a:lnTo>
                    <a:pt x="520" y="449"/>
                  </a:lnTo>
                  <a:lnTo>
                    <a:pt x="520" y="450"/>
                  </a:lnTo>
                  <a:lnTo>
                    <a:pt x="520" y="454"/>
                  </a:lnTo>
                  <a:lnTo>
                    <a:pt x="520" y="455"/>
                  </a:lnTo>
                  <a:lnTo>
                    <a:pt x="519" y="456"/>
                  </a:lnTo>
                  <a:lnTo>
                    <a:pt x="519" y="456"/>
                  </a:lnTo>
                  <a:lnTo>
                    <a:pt x="519" y="457"/>
                  </a:lnTo>
                  <a:lnTo>
                    <a:pt x="518" y="458"/>
                  </a:lnTo>
                  <a:lnTo>
                    <a:pt x="517" y="459"/>
                  </a:lnTo>
                  <a:lnTo>
                    <a:pt x="515" y="460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4"/>
                  </a:lnTo>
                  <a:lnTo>
                    <a:pt x="511" y="464"/>
                  </a:lnTo>
                  <a:lnTo>
                    <a:pt x="510" y="465"/>
                  </a:lnTo>
                  <a:lnTo>
                    <a:pt x="510" y="466"/>
                  </a:lnTo>
                  <a:lnTo>
                    <a:pt x="510" y="467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0" y="470"/>
                  </a:lnTo>
                  <a:lnTo>
                    <a:pt x="511" y="473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6"/>
                  </a:lnTo>
                  <a:lnTo>
                    <a:pt x="510" y="477"/>
                  </a:lnTo>
                  <a:lnTo>
                    <a:pt x="510" y="477"/>
                  </a:lnTo>
                  <a:lnTo>
                    <a:pt x="509" y="477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7"/>
                  </a:lnTo>
                  <a:lnTo>
                    <a:pt x="503" y="477"/>
                  </a:lnTo>
                  <a:lnTo>
                    <a:pt x="500" y="476"/>
                  </a:lnTo>
                  <a:lnTo>
                    <a:pt x="498" y="476"/>
                  </a:lnTo>
                  <a:lnTo>
                    <a:pt x="496" y="476"/>
                  </a:lnTo>
                  <a:lnTo>
                    <a:pt x="495" y="475"/>
                  </a:lnTo>
                  <a:lnTo>
                    <a:pt x="494" y="476"/>
                  </a:lnTo>
                  <a:lnTo>
                    <a:pt x="491" y="476"/>
                  </a:lnTo>
                  <a:lnTo>
                    <a:pt x="487" y="476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82" y="476"/>
                  </a:lnTo>
                  <a:lnTo>
                    <a:pt x="482" y="476"/>
                  </a:lnTo>
                  <a:lnTo>
                    <a:pt x="481" y="476"/>
                  </a:lnTo>
                  <a:lnTo>
                    <a:pt x="479" y="475"/>
                  </a:lnTo>
                  <a:lnTo>
                    <a:pt x="478" y="475"/>
                  </a:lnTo>
                  <a:lnTo>
                    <a:pt x="477" y="475"/>
                  </a:lnTo>
                  <a:lnTo>
                    <a:pt x="477" y="475"/>
                  </a:lnTo>
                  <a:lnTo>
                    <a:pt x="476" y="475"/>
                  </a:lnTo>
                  <a:lnTo>
                    <a:pt x="473" y="477"/>
                  </a:lnTo>
                  <a:lnTo>
                    <a:pt x="471" y="477"/>
                  </a:lnTo>
                  <a:lnTo>
                    <a:pt x="470" y="477"/>
                  </a:lnTo>
                  <a:lnTo>
                    <a:pt x="466" y="478"/>
                  </a:lnTo>
                  <a:lnTo>
                    <a:pt x="464" y="479"/>
                  </a:lnTo>
                  <a:lnTo>
                    <a:pt x="462" y="479"/>
                  </a:lnTo>
                  <a:lnTo>
                    <a:pt x="460" y="479"/>
                  </a:lnTo>
                  <a:lnTo>
                    <a:pt x="459" y="479"/>
                  </a:lnTo>
                  <a:lnTo>
                    <a:pt x="458" y="479"/>
                  </a:lnTo>
                  <a:lnTo>
                    <a:pt x="457" y="478"/>
                  </a:lnTo>
                  <a:lnTo>
                    <a:pt x="456" y="478"/>
                  </a:lnTo>
                  <a:lnTo>
                    <a:pt x="455" y="477"/>
                  </a:lnTo>
                  <a:lnTo>
                    <a:pt x="453" y="476"/>
                  </a:lnTo>
                  <a:lnTo>
                    <a:pt x="448" y="472"/>
                  </a:lnTo>
                  <a:lnTo>
                    <a:pt x="446" y="470"/>
                  </a:lnTo>
                  <a:lnTo>
                    <a:pt x="445" y="470"/>
                  </a:lnTo>
                  <a:lnTo>
                    <a:pt x="443" y="469"/>
                  </a:lnTo>
                  <a:lnTo>
                    <a:pt x="440" y="467"/>
                  </a:lnTo>
                  <a:lnTo>
                    <a:pt x="437" y="466"/>
                  </a:lnTo>
                  <a:lnTo>
                    <a:pt x="434" y="465"/>
                  </a:lnTo>
                  <a:lnTo>
                    <a:pt x="432" y="464"/>
                  </a:lnTo>
                  <a:lnTo>
                    <a:pt x="431" y="463"/>
                  </a:lnTo>
                  <a:lnTo>
                    <a:pt x="429" y="462"/>
                  </a:lnTo>
                  <a:lnTo>
                    <a:pt x="428" y="461"/>
                  </a:lnTo>
                  <a:lnTo>
                    <a:pt x="424" y="458"/>
                  </a:lnTo>
                  <a:lnTo>
                    <a:pt x="423" y="457"/>
                  </a:lnTo>
                  <a:lnTo>
                    <a:pt x="422" y="456"/>
                  </a:lnTo>
                  <a:lnTo>
                    <a:pt x="420" y="456"/>
                  </a:lnTo>
                  <a:lnTo>
                    <a:pt x="419" y="455"/>
                  </a:lnTo>
                  <a:lnTo>
                    <a:pt x="415" y="453"/>
                  </a:lnTo>
                  <a:lnTo>
                    <a:pt x="412" y="452"/>
                  </a:lnTo>
                  <a:lnTo>
                    <a:pt x="410" y="451"/>
                  </a:lnTo>
                  <a:lnTo>
                    <a:pt x="409" y="450"/>
                  </a:lnTo>
                  <a:lnTo>
                    <a:pt x="407" y="449"/>
                  </a:lnTo>
                  <a:lnTo>
                    <a:pt x="406" y="447"/>
                  </a:lnTo>
                  <a:lnTo>
                    <a:pt x="405" y="446"/>
                  </a:lnTo>
                  <a:lnTo>
                    <a:pt x="402" y="442"/>
                  </a:lnTo>
                  <a:lnTo>
                    <a:pt x="400" y="440"/>
                  </a:lnTo>
                  <a:lnTo>
                    <a:pt x="399" y="439"/>
                  </a:lnTo>
                  <a:lnTo>
                    <a:pt x="398" y="438"/>
                  </a:lnTo>
                  <a:lnTo>
                    <a:pt x="397" y="438"/>
                  </a:lnTo>
                  <a:lnTo>
                    <a:pt x="396" y="437"/>
                  </a:lnTo>
                  <a:lnTo>
                    <a:pt x="394" y="436"/>
                  </a:lnTo>
                  <a:lnTo>
                    <a:pt x="392" y="436"/>
                  </a:lnTo>
                  <a:lnTo>
                    <a:pt x="387" y="434"/>
                  </a:lnTo>
                  <a:lnTo>
                    <a:pt x="385" y="434"/>
                  </a:lnTo>
                  <a:lnTo>
                    <a:pt x="384" y="433"/>
                  </a:lnTo>
                  <a:lnTo>
                    <a:pt x="383" y="432"/>
                  </a:lnTo>
                  <a:lnTo>
                    <a:pt x="382" y="432"/>
                  </a:lnTo>
                  <a:lnTo>
                    <a:pt x="381" y="431"/>
                  </a:lnTo>
                  <a:lnTo>
                    <a:pt x="380" y="430"/>
                  </a:lnTo>
                  <a:lnTo>
                    <a:pt x="380" y="429"/>
                  </a:lnTo>
                  <a:lnTo>
                    <a:pt x="379" y="428"/>
                  </a:lnTo>
                  <a:lnTo>
                    <a:pt x="378" y="425"/>
                  </a:lnTo>
                  <a:lnTo>
                    <a:pt x="377" y="421"/>
                  </a:lnTo>
                  <a:lnTo>
                    <a:pt x="376" y="419"/>
                  </a:lnTo>
                  <a:lnTo>
                    <a:pt x="375" y="417"/>
                  </a:lnTo>
                  <a:lnTo>
                    <a:pt x="375" y="416"/>
                  </a:lnTo>
                  <a:lnTo>
                    <a:pt x="374" y="415"/>
                  </a:lnTo>
                  <a:lnTo>
                    <a:pt x="374" y="415"/>
                  </a:lnTo>
                  <a:lnTo>
                    <a:pt x="373" y="413"/>
                  </a:lnTo>
                  <a:lnTo>
                    <a:pt x="370" y="410"/>
                  </a:lnTo>
                  <a:lnTo>
                    <a:pt x="369" y="409"/>
                  </a:lnTo>
                  <a:lnTo>
                    <a:pt x="368" y="408"/>
                  </a:lnTo>
                  <a:lnTo>
                    <a:pt x="367" y="408"/>
                  </a:lnTo>
                  <a:lnTo>
                    <a:pt x="365" y="407"/>
                  </a:lnTo>
                  <a:lnTo>
                    <a:pt x="363" y="406"/>
                  </a:lnTo>
                  <a:lnTo>
                    <a:pt x="361" y="405"/>
                  </a:lnTo>
                  <a:lnTo>
                    <a:pt x="356" y="404"/>
                  </a:lnTo>
                  <a:lnTo>
                    <a:pt x="351" y="402"/>
                  </a:lnTo>
                  <a:lnTo>
                    <a:pt x="348" y="402"/>
                  </a:lnTo>
                  <a:lnTo>
                    <a:pt x="344" y="401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9" y="401"/>
                  </a:lnTo>
                  <a:lnTo>
                    <a:pt x="337" y="401"/>
                  </a:lnTo>
                  <a:lnTo>
                    <a:pt x="333" y="403"/>
                  </a:lnTo>
                  <a:lnTo>
                    <a:pt x="331" y="403"/>
                  </a:lnTo>
                  <a:lnTo>
                    <a:pt x="330" y="404"/>
                  </a:lnTo>
                  <a:lnTo>
                    <a:pt x="328" y="405"/>
                  </a:lnTo>
                  <a:lnTo>
                    <a:pt x="327" y="406"/>
                  </a:lnTo>
                  <a:lnTo>
                    <a:pt x="324" y="410"/>
                  </a:lnTo>
                  <a:lnTo>
                    <a:pt x="323" y="410"/>
                  </a:lnTo>
                  <a:lnTo>
                    <a:pt x="322" y="411"/>
                  </a:lnTo>
                  <a:lnTo>
                    <a:pt x="321" y="412"/>
                  </a:lnTo>
                  <a:lnTo>
                    <a:pt x="320" y="412"/>
                  </a:lnTo>
                  <a:lnTo>
                    <a:pt x="316" y="414"/>
                  </a:lnTo>
                  <a:lnTo>
                    <a:pt x="314" y="415"/>
                  </a:lnTo>
                  <a:lnTo>
                    <a:pt x="313" y="416"/>
                  </a:lnTo>
                  <a:lnTo>
                    <a:pt x="310" y="418"/>
                  </a:lnTo>
                  <a:lnTo>
                    <a:pt x="307" y="419"/>
                  </a:lnTo>
                  <a:lnTo>
                    <a:pt x="306" y="420"/>
                  </a:lnTo>
                  <a:lnTo>
                    <a:pt x="305" y="420"/>
                  </a:lnTo>
                  <a:lnTo>
                    <a:pt x="304" y="420"/>
                  </a:lnTo>
                  <a:lnTo>
                    <a:pt x="304" y="421"/>
                  </a:lnTo>
                  <a:lnTo>
                    <a:pt x="303" y="421"/>
                  </a:lnTo>
                  <a:lnTo>
                    <a:pt x="301" y="420"/>
                  </a:lnTo>
                  <a:lnTo>
                    <a:pt x="300" y="420"/>
                  </a:lnTo>
                  <a:lnTo>
                    <a:pt x="299" y="420"/>
                  </a:lnTo>
                  <a:lnTo>
                    <a:pt x="298" y="420"/>
                  </a:lnTo>
                  <a:lnTo>
                    <a:pt x="297" y="419"/>
                  </a:lnTo>
                  <a:lnTo>
                    <a:pt x="296" y="419"/>
                  </a:lnTo>
                  <a:lnTo>
                    <a:pt x="295" y="418"/>
                  </a:lnTo>
                  <a:lnTo>
                    <a:pt x="294" y="417"/>
                  </a:lnTo>
                  <a:lnTo>
                    <a:pt x="294" y="416"/>
                  </a:lnTo>
                  <a:lnTo>
                    <a:pt x="293" y="415"/>
                  </a:lnTo>
                  <a:lnTo>
                    <a:pt x="292" y="414"/>
                  </a:lnTo>
                  <a:lnTo>
                    <a:pt x="291" y="412"/>
                  </a:lnTo>
                  <a:lnTo>
                    <a:pt x="290" y="408"/>
                  </a:lnTo>
                  <a:lnTo>
                    <a:pt x="289" y="406"/>
                  </a:lnTo>
                  <a:lnTo>
                    <a:pt x="288" y="404"/>
                  </a:lnTo>
                  <a:lnTo>
                    <a:pt x="287" y="402"/>
                  </a:lnTo>
                  <a:lnTo>
                    <a:pt x="286" y="400"/>
                  </a:lnTo>
                  <a:lnTo>
                    <a:pt x="285" y="399"/>
                  </a:lnTo>
                  <a:lnTo>
                    <a:pt x="284" y="399"/>
                  </a:lnTo>
                  <a:lnTo>
                    <a:pt x="284" y="398"/>
                  </a:lnTo>
                  <a:lnTo>
                    <a:pt x="283" y="397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1" y="396"/>
                  </a:lnTo>
                  <a:lnTo>
                    <a:pt x="280" y="396"/>
                  </a:lnTo>
                  <a:lnTo>
                    <a:pt x="280" y="396"/>
                  </a:lnTo>
                  <a:lnTo>
                    <a:pt x="277" y="398"/>
                  </a:lnTo>
                  <a:lnTo>
                    <a:pt x="275" y="399"/>
                  </a:lnTo>
                  <a:lnTo>
                    <a:pt x="273" y="400"/>
                  </a:lnTo>
                  <a:lnTo>
                    <a:pt x="271" y="401"/>
                  </a:lnTo>
                  <a:lnTo>
                    <a:pt x="270" y="402"/>
                  </a:lnTo>
                  <a:lnTo>
                    <a:pt x="269" y="404"/>
                  </a:lnTo>
                  <a:lnTo>
                    <a:pt x="268" y="405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6" y="407"/>
                  </a:lnTo>
                  <a:lnTo>
                    <a:pt x="265" y="409"/>
                  </a:lnTo>
                  <a:lnTo>
                    <a:pt x="264" y="413"/>
                  </a:lnTo>
                  <a:lnTo>
                    <a:pt x="263" y="414"/>
                  </a:lnTo>
                  <a:lnTo>
                    <a:pt x="262" y="415"/>
                  </a:lnTo>
                  <a:lnTo>
                    <a:pt x="262" y="416"/>
                  </a:lnTo>
                  <a:lnTo>
                    <a:pt x="261" y="416"/>
                  </a:lnTo>
                  <a:lnTo>
                    <a:pt x="260" y="417"/>
                  </a:lnTo>
                  <a:lnTo>
                    <a:pt x="259" y="418"/>
                  </a:lnTo>
                  <a:lnTo>
                    <a:pt x="258" y="419"/>
                  </a:lnTo>
                  <a:lnTo>
                    <a:pt x="256" y="420"/>
                  </a:lnTo>
                  <a:lnTo>
                    <a:pt x="255" y="420"/>
                  </a:lnTo>
                  <a:lnTo>
                    <a:pt x="251" y="421"/>
                  </a:lnTo>
                  <a:lnTo>
                    <a:pt x="249" y="422"/>
                  </a:lnTo>
                  <a:lnTo>
                    <a:pt x="247" y="423"/>
                  </a:lnTo>
                  <a:lnTo>
                    <a:pt x="244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8" y="425"/>
                  </a:lnTo>
                  <a:lnTo>
                    <a:pt x="237" y="425"/>
                  </a:lnTo>
                  <a:lnTo>
                    <a:pt x="236" y="425"/>
                  </a:lnTo>
                  <a:lnTo>
                    <a:pt x="234" y="425"/>
                  </a:lnTo>
                  <a:lnTo>
                    <a:pt x="230" y="423"/>
                  </a:lnTo>
                  <a:lnTo>
                    <a:pt x="228" y="422"/>
                  </a:lnTo>
                  <a:lnTo>
                    <a:pt x="227" y="422"/>
                  </a:lnTo>
                  <a:lnTo>
                    <a:pt x="226" y="422"/>
                  </a:lnTo>
                  <a:lnTo>
                    <a:pt x="225" y="422"/>
                  </a:lnTo>
                  <a:lnTo>
                    <a:pt x="223" y="422"/>
                  </a:lnTo>
                  <a:lnTo>
                    <a:pt x="221" y="422"/>
                  </a:lnTo>
                  <a:lnTo>
                    <a:pt x="219" y="422"/>
                  </a:lnTo>
                  <a:lnTo>
                    <a:pt x="217" y="421"/>
                  </a:lnTo>
                  <a:lnTo>
                    <a:pt x="215" y="421"/>
                  </a:lnTo>
                  <a:lnTo>
                    <a:pt x="213" y="421"/>
                  </a:lnTo>
                  <a:lnTo>
                    <a:pt x="209" y="421"/>
                  </a:lnTo>
                  <a:lnTo>
                    <a:pt x="208" y="421"/>
                  </a:lnTo>
                  <a:lnTo>
                    <a:pt x="206" y="421"/>
                  </a:lnTo>
                  <a:lnTo>
                    <a:pt x="204" y="421"/>
                  </a:lnTo>
                  <a:lnTo>
                    <a:pt x="203" y="421"/>
                  </a:lnTo>
                  <a:lnTo>
                    <a:pt x="202" y="421"/>
                  </a:lnTo>
                  <a:lnTo>
                    <a:pt x="201" y="421"/>
                  </a:lnTo>
                  <a:lnTo>
                    <a:pt x="200" y="420"/>
                  </a:lnTo>
                  <a:lnTo>
                    <a:pt x="198" y="419"/>
                  </a:lnTo>
                  <a:lnTo>
                    <a:pt x="196" y="417"/>
                  </a:lnTo>
                  <a:lnTo>
                    <a:pt x="195" y="417"/>
                  </a:lnTo>
                  <a:lnTo>
                    <a:pt x="195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3" y="416"/>
                  </a:lnTo>
                  <a:lnTo>
                    <a:pt x="192" y="416"/>
                  </a:lnTo>
                  <a:lnTo>
                    <a:pt x="192" y="416"/>
                  </a:lnTo>
                  <a:lnTo>
                    <a:pt x="191" y="416"/>
                  </a:lnTo>
                  <a:lnTo>
                    <a:pt x="186" y="419"/>
                  </a:lnTo>
                  <a:lnTo>
                    <a:pt x="185" y="419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0" y="421"/>
                  </a:lnTo>
                  <a:lnTo>
                    <a:pt x="178" y="421"/>
                  </a:lnTo>
                  <a:lnTo>
                    <a:pt x="177" y="422"/>
                  </a:lnTo>
                  <a:lnTo>
                    <a:pt x="176" y="423"/>
                  </a:lnTo>
                  <a:lnTo>
                    <a:pt x="175" y="423"/>
                  </a:lnTo>
                  <a:lnTo>
                    <a:pt x="175" y="424"/>
                  </a:lnTo>
                  <a:lnTo>
                    <a:pt x="174" y="425"/>
                  </a:lnTo>
                  <a:lnTo>
                    <a:pt x="173" y="426"/>
                  </a:lnTo>
                  <a:lnTo>
                    <a:pt x="173" y="427"/>
                  </a:lnTo>
                  <a:lnTo>
                    <a:pt x="171" y="430"/>
                  </a:lnTo>
                  <a:lnTo>
                    <a:pt x="171" y="431"/>
                  </a:lnTo>
                  <a:lnTo>
                    <a:pt x="170" y="431"/>
                  </a:lnTo>
                  <a:lnTo>
                    <a:pt x="169" y="432"/>
                  </a:lnTo>
                  <a:lnTo>
                    <a:pt x="167" y="434"/>
                  </a:lnTo>
                  <a:lnTo>
                    <a:pt x="166" y="435"/>
                  </a:lnTo>
                  <a:lnTo>
                    <a:pt x="164" y="436"/>
                  </a:lnTo>
                  <a:lnTo>
                    <a:pt x="162" y="437"/>
                  </a:lnTo>
                  <a:lnTo>
                    <a:pt x="161" y="437"/>
                  </a:lnTo>
                  <a:lnTo>
                    <a:pt x="159" y="439"/>
                  </a:lnTo>
                  <a:lnTo>
                    <a:pt x="157" y="440"/>
                  </a:lnTo>
                  <a:lnTo>
                    <a:pt x="155" y="441"/>
                  </a:lnTo>
                  <a:lnTo>
                    <a:pt x="154" y="442"/>
                  </a:lnTo>
                  <a:lnTo>
                    <a:pt x="153" y="442"/>
                  </a:lnTo>
                  <a:lnTo>
                    <a:pt x="151" y="443"/>
                  </a:lnTo>
                  <a:lnTo>
                    <a:pt x="150" y="443"/>
                  </a:lnTo>
                  <a:lnTo>
                    <a:pt x="148" y="443"/>
                  </a:lnTo>
                  <a:lnTo>
                    <a:pt x="147" y="444"/>
                  </a:lnTo>
                  <a:lnTo>
                    <a:pt x="146" y="444"/>
                  </a:lnTo>
                  <a:lnTo>
                    <a:pt x="145" y="444"/>
                  </a:lnTo>
                  <a:lnTo>
                    <a:pt x="143" y="444"/>
                  </a:lnTo>
                  <a:lnTo>
                    <a:pt x="142" y="443"/>
                  </a:lnTo>
                  <a:lnTo>
                    <a:pt x="141" y="443"/>
                  </a:lnTo>
                  <a:lnTo>
                    <a:pt x="140" y="443"/>
                  </a:lnTo>
                  <a:lnTo>
                    <a:pt x="139" y="442"/>
                  </a:lnTo>
                  <a:lnTo>
                    <a:pt x="138" y="441"/>
                  </a:lnTo>
                  <a:lnTo>
                    <a:pt x="137" y="441"/>
                  </a:lnTo>
                  <a:lnTo>
                    <a:pt x="137" y="440"/>
                  </a:lnTo>
                  <a:lnTo>
                    <a:pt x="136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7" y="435"/>
                  </a:lnTo>
                  <a:lnTo>
                    <a:pt x="138" y="433"/>
                  </a:lnTo>
                  <a:lnTo>
                    <a:pt x="137" y="433"/>
                  </a:lnTo>
                  <a:lnTo>
                    <a:pt x="137" y="432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6" y="430"/>
                  </a:lnTo>
                  <a:lnTo>
                    <a:pt x="136" y="429"/>
                  </a:lnTo>
                  <a:lnTo>
                    <a:pt x="135" y="428"/>
                  </a:lnTo>
                  <a:lnTo>
                    <a:pt x="135" y="428"/>
                  </a:lnTo>
                  <a:lnTo>
                    <a:pt x="133" y="426"/>
                  </a:lnTo>
                  <a:lnTo>
                    <a:pt x="132" y="425"/>
                  </a:lnTo>
                  <a:lnTo>
                    <a:pt x="128" y="423"/>
                  </a:lnTo>
                  <a:lnTo>
                    <a:pt x="127" y="422"/>
                  </a:lnTo>
                  <a:lnTo>
                    <a:pt x="126" y="422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0" y="421"/>
                  </a:lnTo>
                  <a:lnTo>
                    <a:pt x="118" y="420"/>
                  </a:lnTo>
                  <a:lnTo>
                    <a:pt x="117" y="419"/>
                  </a:lnTo>
                  <a:lnTo>
                    <a:pt x="112" y="418"/>
                  </a:lnTo>
                  <a:lnTo>
                    <a:pt x="107" y="416"/>
                  </a:lnTo>
                  <a:lnTo>
                    <a:pt x="106" y="416"/>
                  </a:lnTo>
                  <a:lnTo>
                    <a:pt x="105" y="415"/>
                  </a:lnTo>
                  <a:lnTo>
                    <a:pt x="105" y="415"/>
                  </a:lnTo>
                  <a:lnTo>
                    <a:pt x="104" y="415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6" y="409"/>
                  </a:lnTo>
                  <a:lnTo>
                    <a:pt x="106" y="407"/>
                  </a:lnTo>
                  <a:lnTo>
                    <a:pt x="105" y="405"/>
                  </a:lnTo>
                  <a:lnTo>
                    <a:pt x="105" y="405"/>
                  </a:lnTo>
                  <a:lnTo>
                    <a:pt x="105" y="404"/>
                  </a:lnTo>
                  <a:lnTo>
                    <a:pt x="105" y="403"/>
                  </a:lnTo>
                  <a:lnTo>
                    <a:pt x="106" y="402"/>
                  </a:lnTo>
                  <a:lnTo>
                    <a:pt x="107" y="400"/>
                  </a:lnTo>
                  <a:lnTo>
                    <a:pt x="109" y="398"/>
                  </a:lnTo>
                  <a:lnTo>
                    <a:pt x="111" y="396"/>
                  </a:lnTo>
                  <a:lnTo>
                    <a:pt x="112" y="395"/>
                  </a:lnTo>
                  <a:lnTo>
                    <a:pt x="114" y="392"/>
                  </a:lnTo>
                  <a:lnTo>
                    <a:pt x="115" y="390"/>
                  </a:lnTo>
                  <a:lnTo>
                    <a:pt x="116" y="389"/>
                  </a:lnTo>
                  <a:lnTo>
                    <a:pt x="116" y="387"/>
                  </a:lnTo>
                  <a:lnTo>
                    <a:pt x="117" y="385"/>
                  </a:lnTo>
                  <a:lnTo>
                    <a:pt x="118" y="383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79"/>
                  </a:lnTo>
                  <a:lnTo>
                    <a:pt x="118" y="378"/>
                  </a:lnTo>
                  <a:lnTo>
                    <a:pt x="118" y="377"/>
                  </a:lnTo>
                  <a:lnTo>
                    <a:pt x="118" y="377"/>
                  </a:lnTo>
                  <a:lnTo>
                    <a:pt x="117" y="374"/>
                  </a:lnTo>
                  <a:lnTo>
                    <a:pt x="117" y="373"/>
                  </a:lnTo>
                  <a:lnTo>
                    <a:pt x="116" y="371"/>
                  </a:lnTo>
                  <a:lnTo>
                    <a:pt x="115" y="369"/>
                  </a:lnTo>
                  <a:lnTo>
                    <a:pt x="113" y="366"/>
                  </a:lnTo>
                  <a:lnTo>
                    <a:pt x="112" y="364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1" y="360"/>
                  </a:lnTo>
                  <a:lnTo>
                    <a:pt x="110" y="358"/>
                  </a:lnTo>
                  <a:lnTo>
                    <a:pt x="110" y="356"/>
                  </a:lnTo>
                  <a:lnTo>
                    <a:pt x="110" y="354"/>
                  </a:lnTo>
                  <a:lnTo>
                    <a:pt x="110" y="351"/>
                  </a:lnTo>
                  <a:lnTo>
                    <a:pt x="110" y="350"/>
                  </a:lnTo>
                  <a:lnTo>
                    <a:pt x="110" y="349"/>
                  </a:lnTo>
                  <a:lnTo>
                    <a:pt x="111" y="345"/>
                  </a:lnTo>
                  <a:lnTo>
                    <a:pt x="111" y="343"/>
                  </a:lnTo>
                  <a:lnTo>
                    <a:pt x="111" y="340"/>
                  </a:lnTo>
                  <a:lnTo>
                    <a:pt x="111" y="336"/>
                  </a:lnTo>
                  <a:lnTo>
                    <a:pt x="111" y="333"/>
                  </a:lnTo>
                  <a:lnTo>
                    <a:pt x="111" y="331"/>
                  </a:lnTo>
                  <a:lnTo>
                    <a:pt x="110" y="330"/>
                  </a:lnTo>
                  <a:lnTo>
                    <a:pt x="110" y="328"/>
                  </a:lnTo>
                  <a:lnTo>
                    <a:pt x="109" y="327"/>
                  </a:lnTo>
                  <a:lnTo>
                    <a:pt x="109" y="326"/>
                  </a:lnTo>
                  <a:lnTo>
                    <a:pt x="108" y="325"/>
                  </a:lnTo>
                  <a:lnTo>
                    <a:pt x="107" y="324"/>
                  </a:lnTo>
                  <a:lnTo>
                    <a:pt x="107" y="323"/>
                  </a:lnTo>
                  <a:lnTo>
                    <a:pt x="105" y="322"/>
                  </a:lnTo>
                  <a:lnTo>
                    <a:pt x="104" y="321"/>
                  </a:lnTo>
                  <a:lnTo>
                    <a:pt x="102" y="319"/>
                  </a:lnTo>
                  <a:lnTo>
                    <a:pt x="101" y="319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5" y="318"/>
                  </a:lnTo>
                  <a:lnTo>
                    <a:pt x="94" y="319"/>
                  </a:lnTo>
                  <a:lnTo>
                    <a:pt x="92" y="319"/>
                  </a:lnTo>
                  <a:lnTo>
                    <a:pt x="89" y="321"/>
                  </a:lnTo>
                  <a:lnTo>
                    <a:pt x="84" y="322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8" y="323"/>
                  </a:lnTo>
                  <a:lnTo>
                    <a:pt x="73" y="322"/>
                  </a:lnTo>
                  <a:lnTo>
                    <a:pt x="70" y="322"/>
                  </a:lnTo>
                  <a:lnTo>
                    <a:pt x="64" y="321"/>
                  </a:lnTo>
                  <a:lnTo>
                    <a:pt x="62" y="321"/>
                  </a:lnTo>
                  <a:lnTo>
                    <a:pt x="61" y="321"/>
                  </a:lnTo>
                  <a:lnTo>
                    <a:pt x="54" y="322"/>
                  </a:lnTo>
                  <a:lnTo>
                    <a:pt x="53" y="322"/>
                  </a:lnTo>
                  <a:lnTo>
                    <a:pt x="52" y="322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0"/>
                  </a:lnTo>
                  <a:lnTo>
                    <a:pt x="46" y="320"/>
                  </a:lnTo>
                  <a:lnTo>
                    <a:pt x="45" y="319"/>
                  </a:lnTo>
                  <a:lnTo>
                    <a:pt x="44" y="318"/>
                  </a:lnTo>
                  <a:lnTo>
                    <a:pt x="43" y="317"/>
                  </a:lnTo>
                  <a:lnTo>
                    <a:pt x="42" y="317"/>
                  </a:lnTo>
                  <a:lnTo>
                    <a:pt x="42" y="316"/>
                  </a:lnTo>
                  <a:lnTo>
                    <a:pt x="42" y="315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0" y="308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0" y="303"/>
                  </a:lnTo>
                  <a:lnTo>
                    <a:pt x="39" y="302"/>
                  </a:lnTo>
                  <a:lnTo>
                    <a:pt x="38" y="301"/>
                  </a:lnTo>
                  <a:lnTo>
                    <a:pt x="38" y="300"/>
                  </a:lnTo>
                  <a:lnTo>
                    <a:pt x="36" y="298"/>
                  </a:lnTo>
                  <a:lnTo>
                    <a:pt x="34" y="297"/>
                  </a:lnTo>
                  <a:lnTo>
                    <a:pt x="32" y="295"/>
                  </a:lnTo>
                  <a:lnTo>
                    <a:pt x="31" y="294"/>
                  </a:lnTo>
                  <a:lnTo>
                    <a:pt x="30" y="293"/>
                  </a:lnTo>
                  <a:lnTo>
                    <a:pt x="29" y="291"/>
                  </a:lnTo>
                  <a:lnTo>
                    <a:pt x="28" y="290"/>
                  </a:lnTo>
                  <a:lnTo>
                    <a:pt x="27" y="290"/>
                  </a:lnTo>
                  <a:lnTo>
                    <a:pt x="26" y="289"/>
                  </a:lnTo>
                  <a:lnTo>
                    <a:pt x="25" y="288"/>
                  </a:lnTo>
                  <a:lnTo>
                    <a:pt x="23" y="288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7" y="287"/>
                  </a:lnTo>
                  <a:lnTo>
                    <a:pt x="16" y="287"/>
                  </a:lnTo>
                  <a:lnTo>
                    <a:pt x="15" y="286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2" y="285"/>
                  </a:lnTo>
                  <a:lnTo>
                    <a:pt x="11" y="285"/>
                  </a:lnTo>
                  <a:lnTo>
                    <a:pt x="10" y="284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7" y="282"/>
                  </a:lnTo>
                  <a:lnTo>
                    <a:pt x="6" y="281"/>
                  </a:lnTo>
                  <a:lnTo>
                    <a:pt x="6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4" y="275"/>
                  </a:lnTo>
                  <a:lnTo>
                    <a:pt x="4" y="274"/>
                  </a:lnTo>
                  <a:lnTo>
                    <a:pt x="3" y="273"/>
                  </a:lnTo>
                  <a:lnTo>
                    <a:pt x="1" y="270"/>
                  </a:lnTo>
                  <a:lnTo>
                    <a:pt x="1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3" y="260"/>
                  </a:lnTo>
                  <a:lnTo>
                    <a:pt x="4" y="259"/>
                  </a:lnTo>
                  <a:lnTo>
                    <a:pt x="7" y="258"/>
                  </a:lnTo>
                  <a:lnTo>
                    <a:pt x="8" y="257"/>
                  </a:lnTo>
                  <a:lnTo>
                    <a:pt x="9" y="256"/>
                  </a:lnTo>
                  <a:lnTo>
                    <a:pt x="9" y="256"/>
                  </a:lnTo>
                  <a:lnTo>
                    <a:pt x="10" y="255"/>
                  </a:lnTo>
                  <a:lnTo>
                    <a:pt x="10" y="254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5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6" y="225"/>
                  </a:lnTo>
                  <a:lnTo>
                    <a:pt x="15" y="224"/>
                  </a:lnTo>
                  <a:lnTo>
                    <a:pt x="14" y="223"/>
                  </a:lnTo>
                  <a:lnTo>
                    <a:pt x="14" y="221"/>
                  </a:lnTo>
                  <a:lnTo>
                    <a:pt x="13" y="220"/>
                  </a:lnTo>
                  <a:lnTo>
                    <a:pt x="12" y="218"/>
                  </a:lnTo>
                  <a:lnTo>
                    <a:pt x="11" y="217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10" y="213"/>
                  </a:lnTo>
                  <a:lnTo>
                    <a:pt x="10" y="211"/>
                  </a:lnTo>
                  <a:lnTo>
                    <a:pt x="10" y="205"/>
                  </a:lnTo>
                  <a:lnTo>
                    <a:pt x="10" y="202"/>
                  </a:lnTo>
                  <a:lnTo>
                    <a:pt x="10" y="201"/>
                  </a:lnTo>
                  <a:lnTo>
                    <a:pt x="10" y="200"/>
                  </a:lnTo>
                  <a:lnTo>
                    <a:pt x="9" y="199"/>
                  </a:lnTo>
                  <a:lnTo>
                    <a:pt x="8" y="196"/>
                  </a:lnTo>
                  <a:lnTo>
                    <a:pt x="7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3" y="182"/>
                  </a:lnTo>
                  <a:lnTo>
                    <a:pt x="4" y="181"/>
                  </a:lnTo>
                  <a:lnTo>
                    <a:pt x="4" y="180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6" y="177"/>
                  </a:lnTo>
                  <a:lnTo>
                    <a:pt x="8" y="175"/>
                  </a:lnTo>
                  <a:lnTo>
                    <a:pt x="11" y="172"/>
                  </a:lnTo>
                  <a:lnTo>
                    <a:pt x="13" y="170"/>
                  </a:lnTo>
                  <a:lnTo>
                    <a:pt x="14" y="169"/>
                  </a:lnTo>
                  <a:lnTo>
                    <a:pt x="14" y="170"/>
                  </a:lnTo>
                  <a:lnTo>
                    <a:pt x="15" y="171"/>
                  </a:lnTo>
                  <a:lnTo>
                    <a:pt x="16" y="172"/>
                  </a:lnTo>
                  <a:lnTo>
                    <a:pt x="18" y="173"/>
                  </a:lnTo>
                  <a:lnTo>
                    <a:pt x="21" y="175"/>
                  </a:lnTo>
                  <a:lnTo>
                    <a:pt x="23" y="176"/>
                  </a:lnTo>
                  <a:lnTo>
                    <a:pt x="29" y="179"/>
                  </a:lnTo>
                  <a:lnTo>
                    <a:pt x="31" y="180"/>
                  </a:lnTo>
                  <a:lnTo>
                    <a:pt x="33" y="181"/>
                  </a:lnTo>
                  <a:lnTo>
                    <a:pt x="35" y="182"/>
                  </a:lnTo>
                  <a:lnTo>
                    <a:pt x="37" y="183"/>
                  </a:lnTo>
                  <a:lnTo>
                    <a:pt x="40" y="184"/>
                  </a:lnTo>
                  <a:lnTo>
                    <a:pt x="41" y="18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4" name="Freeform 277">
              <a:extLst>
                <a:ext uri="{FF2B5EF4-FFF2-40B4-BE49-F238E27FC236}">
                  <a16:creationId xmlns:a16="http://schemas.microsoft.com/office/drawing/2014/main" id="{D9AB7245-6CA5-432F-A27F-056395CC2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72" y="2832987"/>
              <a:ext cx="273050" cy="309563"/>
            </a:xfrm>
            <a:custGeom>
              <a:avLst/>
              <a:gdLst>
                <a:gd name="T0" fmla="*/ 4 w 172"/>
                <a:gd name="T1" fmla="*/ 185 h 195"/>
                <a:gd name="T2" fmla="*/ 9 w 172"/>
                <a:gd name="T3" fmla="*/ 184 h 195"/>
                <a:gd name="T4" fmla="*/ 13 w 172"/>
                <a:gd name="T5" fmla="*/ 180 h 195"/>
                <a:gd name="T6" fmla="*/ 20 w 172"/>
                <a:gd name="T7" fmla="*/ 172 h 195"/>
                <a:gd name="T8" fmla="*/ 24 w 172"/>
                <a:gd name="T9" fmla="*/ 170 h 195"/>
                <a:gd name="T10" fmla="*/ 28 w 172"/>
                <a:gd name="T11" fmla="*/ 170 h 195"/>
                <a:gd name="T12" fmla="*/ 34 w 172"/>
                <a:gd name="T13" fmla="*/ 171 h 195"/>
                <a:gd name="T14" fmla="*/ 43 w 172"/>
                <a:gd name="T15" fmla="*/ 175 h 195"/>
                <a:gd name="T16" fmla="*/ 50 w 172"/>
                <a:gd name="T17" fmla="*/ 177 h 195"/>
                <a:gd name="T18" fmla="*/ 57 w 172"/>
                <a:gd name="T19" fmla="*/ 180 h 195"/>
                <a:gd name="T20" fmla="*/ 64 w 172"/>
                <a:gd name="T21" fmla="*/ 183 h 195"/>
                <a:gd name="T22" fmla="*/ 69 w 172"/>
                <a:gd name="T23" fmla="*/ 183 h 195"/>
                <a:gd name="T24" fmla="*/ 71 w 172"/>
                <a:gd name="T25" fmla="*/ 185 h 195"/>
                <a:gd name="T26" fmla="*/ 73 w 172"/>
                <a:gd name="T27" fmla="*/ 190 h 195"/>
                <a:gd name="T28" fmla="*/ 76 w 172"/>
                <a:gd name="T29" fmla="*/ 193 h 195"/>
                <a:gd name="T30" fmla="*/ 78 w 172"/>
                <a:gd name="T31" fmla="*/ 195 h 195"/>
                <a:gd name="T32" fmla="*/ 83 w 172"/>
                <a:gd name="T33" fmla="*/ 195 h 195"/>
                <a:gd name="T34" fmla="*/ 89 w 172"/>
                <a:gd name="T35" fmla="*/ 193 h 195"/>
                <a:gd name="T36" fmla="*/ 94 w 172"/>
                <a:gd name="T37" fmla="*/ 189 h 195"/>
                <a:gd name="T38" fmla="*/ 97 w 172"/>
                <a:gd name="T39" fmla="*/ 185 h 195"/>
                <a:gd name="T40" fmla="*/ 96 w 172"/>
                <a:gd name="T41" fmla="*/ 178 h 195"/>
                <a:gd name="T42" fmla="*/ 96 w 172"/>
                <a:gd name="T43" fmla="*/ 173 h 195"/>
                <a:gd name="T44" fmla="*/ 99 w 172"/>
                <a:gd name="T45" fmla="*/ 169 h 195"/>
                <a:gd name="T46" fmla="*/ 109 w 172"/>
                <a:gd name="T47" fmla="*/ 160 h 195"/>
                <a:gd name="T48" fmla="*/ 112 w 172"/>
                <a:gd name="T49" fmla="*/ 157 h 195"/>
                <a:gd name="T50" fmla="*/ 115 w 172"/>
                <a:gd name="T51" fmla="*/ 157 h 195"/>
                <a:gd name="T52" fmla="*/ 118 w 172"/>
                <a:gd name="T53" fmla="*/ 159 h 195"/>
                <a:gd name="T54" fmla="*/ 124 w 172"/>
                <a:gd name="T55" fmla="*/ 167 h 195"/>
                <a:gd name="T56" fmla="*/ 130 w 172"/>
                <a:gd name="T57" fmla="*/ 171 h 195"/>
                <a:gd name="T58" fmla="*/ 135 w 172"/>
                <a:gd name="T59" fmla="*/ 172 h 195"/>
                <a:gd name="T60" fmla="*/ 142 w 172"/>
                <a:gd name="T61" fmla="*/ 170 h 195"/>
                <a:gd name="T62" fmla="*/ 149 w 172"/>
                <a:gd name="T63" fmla="*/ 169 h 195"/>
                <a:gd name="T64" fmla="*/ 156 w 172"/>
                <a:gd name="T65" fmla="*/ 171 h 195"/>
                <a:gd name="T66" fmla="*/ 161 w 172"/>
                <a:gd name="T67" fmla="*/ 171 h 195"/>
                <a:gd name="T68" fmla="*/ 168 w 172"/>
                <a:gd name="T69" fmla="*/ 168 h 195"/>
                <a:gd name="T70" fmla="*/ 171 w 172"/>
                <a:gd name="T71" fmla="*/ 166 h 195"/>
                <a:gd name="T72" fmla="*/ 172 w 172"/>
                <a:gd name="T73" fmla="*/ 162 h 195"/>
                <a:gd name="T74" fmla="*/ 171 w 172"/>
                <a:gd name="T75" fmla="*/ 158 h 195"/>
                <a:gd name="T76" fmla="*/ 162 w 172"/>
                <a:gd name="T77" fmla="*/ 146 h 195"/>
                <a:gd name="T78" fmla="*/ 155 w 172"/>
                <a:gd name="T79" fmla="*/ 132 h 195"/>
                <a:gd name="T80" fmla="*/ 154 w 172"/>
                <a:gd name="T81" fmla="*/ 127 h 195"/>
                <a:gd name="T82" fmla="*/ 155 w 172"/>
                <a:gd name="T83" fmla="*/ 118 h 195"/>
                <a:gd name="T84" fmla="*/ 158 w 172"/>
                <a:gd name="T85" fmla="*/ 109 h 195"/>
                <a:gd name="T86" fmla="*/ 157 w 172"/>
                <a:gd name="T87" fmla="*/ 105 h 195"/>
                <a:gd name="T88" fmla="*/ 151 w 172"/>
                <a:gd name="T89" fmla="*/ 93 h 195"/>
                <a:gd name="T90" fmla="*/ 151 w 172"/>
                <a:gd name="T91" fmla="*/ 88 h 195"/>
                <a:gd name="T92" fmla="*/ 150 w 172"/>
                <a:gd name="T93" fmla="*/ 80 h 195"/>
                <a:gd name="T94" fmla="*/ 147 w 172"/>
                <a:gd name="T95" fmla="*/ 65 h 195"/>
                <a:gd name="T96" fmla="*/ 146 w 172"/>
                <a:gd name="T97" fmla="*/ 44 h 195"/>
                <a:gd name="T98" fmla="*/ 147 w 172"/>
                <a:gd name="T99" fmla="*/ 32 h 195"/>
                <a:gd name="T100" fmla="*/ 146 w 172"/>
                <a:gd name="T101" fmla="*/ 26 h 195"/>
                <a:gd name="T102" fmla="*/ 140 w 172"/>
                <a:gd name="T103" fmla="*/ 15 h 195"/>
                <a:gd name="T104" fmla="*/ 135 w 172"/>
                <a:gd name="T105" fmla="*/ 6 h 195"/>
                <a:gd name="T106" fmla="*/ 133 w 172"/>
                <a:gd name="T107" fmla="*/ 1 h 195"/>
                <a:gd name="T108" fmla="*/ 136 w 172"/>
                <a:gd name="T10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195">
                  <a:moveTo>
                    <a:pt x="0" y="184"/>
                  </a:moveTo>
                  <a:lnTo>
                    <a:pt x="2" y="185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5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1" y="182"/>
                  </a:lnTo>
                  <a:lnTo>
                    <a:pt x="13" y="180"/>
                  </a:lnTo>
                  <a:lnTo>
                    <a:pt x="15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1"/>
                  </a:lnTo>
                  <a:lnTo>
                    <a:pt x="22" y="171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70"/>
                  </a:lnTo>
                  <a:lnTo>
                    <a:pt x="26" y="170"/>
                  </a:lnTo>
                  <a:lnTo>
                    <a:pt x="27" y="170"/>
                  </a:lnTo>
                  <a:lnTo>
                    <a:pt x="28" y="170"/>
                  </a:lnTo>
                  <a:lnTo>
                    <a:pt x="29" y="170"/>
                  </a:lnTo>
                  <a:lnTo>
                    <a:pt x="30" y="170"/>
                  </a:lnTo>
                  <a:lnTo>
                    <a:pt x="32" y="171"/>
                  </a:lnTo>
                  <a:lnTo>
                    <a:pt x="34" y="171"/>
                  </a:lnTo>
                  <a:lnTo>
                    <a:pt x="35" y="172"/>
                  </a:lnTo>
                  <a:lnTo>
                    <a:pt x="39" y="173"/>
                  </a:lnTo>
                  <a:lnTo>
                    <a:pt x="41" y="174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6" y="176"/>
                  </a:lnTo>
                  <a:lnTo>
                    <a:pt x="49" y="176"/>
                  </a:lnTo>
                  <a:lnTo>
                    <a:pt x="50" y="177"/>
                  </a:lnTo>
                  <a:lnTo>
                    <a:pt x="51" y="177"/>
                  </a:lnTo>
                  <a:lnTo>
                    <a:pt x="52" y="178"/>
                  </a:lnTo>
                  <a:lnTo>
                    <a:pt x="55" y="179"/>
                  </a:lnTo>
                  <a:lnTo>
                    <a:pt x="57" y="180"/>
                  </a:lnTo>
                  <a:lnTo>
                    <a:pt x="60" y="181"/>
                  </a:lnTo>
                  <a:lnTo>
                    <a:pt x="62" y="182"/>
                  </a:lnTo>
                  <a:lnTo>
                    <a:pt x="63" y="183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8" y="182"/>
                  </a:lnTo>
                  <a:lnTo>
                    <a:pt x="69" y="182"/>
                  </a:lnTo>
                  <a:lnTo>
                    <a:pt x="69" y="183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1" y="184"/>
                  </a:lnTo>
                  <a:lnTo>
                    <a:pt x="71" y="185"/>
                  </a:lnTo>
                  <a:lnTo>
                    <a:pt x="72" y="186"/>
                  </a:lnTo>
                  <a:lnTo>
                    <a:pt x="73" y="188"/>
                  </a:lnTo>
                  <a:lnTo>
                    <a:pt x="73" y="189"/>
                  </a:lnTo>
                  <a:lnTo>
                    <a:pt x="73" y="190"/>
                  </a:lnTo>
                  <a:lnTo>
                    <a:pt x="73" y="191"/>
                  </a:lnTo>
                  <a:lnTo>
                    <a:pt x="74" y="192"/>
                  </a:lnTo>
                  <a:lnTo>
                    <a:pt x="75" y="193"/>
                  </a:lnTo>
                  <a:lnTo>
                    <a:pt x="76" y="193"/>
                  </a:lnTo>
                  <a:lnTo>
                    <a:pt x="76" y="194"/>
                  </a:lnTo>
                  <a:lnTo>
                    <a:pt x="77" y="194"/>
                  </a:lnTo>
                  <a:lnTo>
                    <a:pt x="77" y="195"/>
                  </a:lnTo>
                  <a:lnTo>
                    <a:pt x="78" y="195"/>
                  </a:lnTo>
                  <a:lnTo>
                    <a:pt x="79" y="195"/>
                  </a:lnTo>
                  <a:lnTo>
                    <a:pt x="80" y="195"/>
                  </a:lnTo>
                  <a:lnTo>
                    <a:pt x="81" y="195"/>
                  </a:lnTo>
                  <a:lnTo>
                    <a:pt x="83" y="195"/>
                  </a:lnTo>
                  <a:lnTo>
                    <a:pt x="85" y="195"/>
                  </a:lnTo>
                  <a:lnTo>
                    <a:pt x="86" y="194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90" y="192"/>
                  </a:lnTo>
                  <a:lnTo>
                    <a:pt x="91" y="191"/>
                  </a:lnTo>
                  <a:lnTo>
                    <a:pt x="94" y="190"/>
                  </a:lnTo>
                  <a:lnTo>
                    <a:pt x="94" y="189"/>
                  </a:lnTo>
                  <a:lnTo>
                    <a:pt x="95" y="189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7" y="185"/>
                  </a:lnTo>
                  <a:lnTo>
                    <a:pt x="97" y="184"/>
                  </a:lnTo>
                  <a:lnTo>
                    <a:pt x="97" y="183"/>
                  </a:lnTo>
                  <a:lnTo>
                    <a:pt x="97" y="182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8"/>
                  </a:lnTo>
                  <a:lnTo>
                    <a:pt x="103" y="165"/>
                  </a:lnTo>
                  <a:lnTo>
                    <a:pt x="106" y="162"/>
                  </a:lnTo>
                  <a:lnTo>
                    <a:pt x="109" y="160"/>
                  </a:lnTo>
                  <a:lnTo>
                    <a:pt x="110" y="159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3" y="156"/>
                  </a:lnTo>
                  <a:lnTo>
                    <a:pt x="114" y="156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7" y="158"/>
                  </a:lnTo>
                  <a:lnTo>
                    <a:pt x="117" y="158"/>
                  </a:lnTo>
                  <a:lnTo>
                    <a:pt x="118" y="159"/>
                  </a:lnTo>
                  <a:lnTo>
                    <a:pt x="120" y="162"/>
                  </a:lnTo>
                  <a:lnTo>
                    <a:pt x="122" y="165"/>
                  </a:lnTo>
                  <a:lnTo>
                    <a:pt x="123" y="166"/>
                  </a:lnTo>
                  <a:lnTo>
                    <a:pt x="124" y="167"/>
                  </a:lnTo>
                  <a:lnTo>
                    <a:pt x="125" y="168"/>
                  </a:lnTo>
                  <a:lnTo>
                    <a:pt x="127" y="169"/>
                  </a:lnTo>
                  <a:lnTo>
                    <a:pt x="128" y="170"/>
                  </a:lnTo>
                  <a:lnTo>
                    <a:pt x="130" y="171"/>
                  </a:lnTo>
                  <a:lnTo>
                    <a:pt x="131" y="171"/>
                  </a:lnTo>
                  <a:lnTo>
                    <a:pt x="133" y="172"/>
                  </a:lnTo>
                  <a:lnTo>
                    <a:pt x="134" y="172"/>
                  </a:lnTo>
                  <a:lnTo>
                    <a:pt x="135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8" y="171"/>
                  </a:lnTo>
                  <a:lnTo>
                    <a:pt x="142" y="170"/>
                  </a:lnTo>
                  <a:lnTo>
                    <a:pt x="145" y="169"/>
                  </a:lnTo>
                  <a:lnTo>
                    <a:pt x="146" y="169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51" y="169"/>
                  </a:lnTo>
                  <a:lnTo>
                    <a:pt x="153" y="170"/>
                  </a:lnTo>
                  <a:lnTo>
                    <a:pt x="155" y="171"/>
                  </a:lnTo>
                  <a:lnTo>
                    <a:pt x="156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60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5" y="170"/>
                  </a:lnTo>
                  <a:lnTo>
                    <a:pt x="167" y="169"/>
                  </a:lnTo>
                  <a:lnTo>
                    <a:pt x="168" y="168"/>
                  </a:lnTo>
                  <a:lnTo>
                    <a:pt x="169" y="168"/>
                  </a:lnTo>
                  <a:lnTo>
                    <a:pt x="170" y="167"/>
                  </a:lnTo>
                  <a:lnTo>
                    <a:pt x="171" y="167"/>
                  </a:lnTo>
                  <a:lnTo>
                    <a:pt x="171" y="166"/>
                  </a:lnTo>
                  <a:lnTo>
                    <a:pt x="172" y="165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2" y="162"/>
                  </a:lnTo>
                  <a:lnTo>
                    <a:pt x="172" y="161"/>
                  </a:lnTo>
                  <a:lnTo>
                    <a:pt x="171" y="160"/>
                  </a:lnTo>
                  <a:lnTo>
                    <a:pt x="171" y="159"/>
                  </a:lnTo>
                  <a:lnTo>
                    <a:pt x="171" y="158"/>
                  </a:lnTo>
                  <a:lnTo>
                    <a:pt x="170" y="157"/>
                  </a:lnTo>
                  <a:lnTo>
                    <a:pt x="168" y="153"/>
                  </a:lnTo>
                  <a:lnTo>
                    <a:pt x="164" y="149"/>
                  </a:lnTo>
                  <a:lnTo>
                    <a:pt x="162" y="146"/>
                  </a:lnTo>
                  <a:lnTo>
                    <a:pt x="161" y="145"/>
                  </a:lnTo>
                  <a:lnTo>
                    <a:pt x="158" y="139"/>
                  </a:lnTo>
                  <a:lnTo>
                    <a:pt x="157" y="136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54" y="128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4"/>
                  </a:lnTo>
                  <a:lnTo>
                    <a:pt x="154" y="121"/>
                  </a:lnTo>
                  <a:lnTo>
                    <a:pt x="155" y="118"/>
                  </a:lnTo>
                  <a:lnTo>
                    <a:pt x="157" y="113"/>
                  </a:lnTo>
                  <a:lnTo>
                    <a:pt x="157" y="111"/>
                  </a:lnTo>
                  <a:lnTo>
                    <a:pt x="158" y="110"/>
                  </a:lnTo>
                  <a:lnTo>
                    <a:pt x="158" y="109"/>
                  </a:lnTo>
                  <a:lnTo>
                    <a:pt x="158" y="108"/>
                  </a:lnTo>
                  <a:lnTo>
                    <a:pt x="158" y="107"/>
                  </a:lnTo>
                  <a:lnTo>
                    <a:pt x="157" y="106"/>
                  </a:lnTo>
                  <a:lnTo>
                    <a:pt x="157" y="105"/>
                  </a:lnTo>
                  <a:lnTo>
                    <a:pt x="156" y="104"/>
                  </a:lnTo>
                  <a:lnTo>
                    <a:pt x="155" y="100"/>
                  </a:lnTo>
                  <a:lnTo>
                    <a:pt x="152" y="95"/>
                  </a:lnTo>
                  <a:lnTo>
                    <a:pt x="151" y="93"/>
                  </a:lnTo>
                  <a:lnTo>
                    <a:pt x="151" y="92"/>
                  </a:lnTo>
                  <a:lnTo>
                    <a:pt x="151" y="91"/>
                  </a:lnTo>
                  <a:lnTo>
                    <a:pt x="151" y="90"/>
                  </a:lnTo>
                  <a:lnTo>
                    <a:pt x="151" y="88"/>
                  </a:lnTo>
                  <a:lnTo>
                    <a:pt x="151" y="85"/>
                  </a:lnTo>
                  <a:lnTo>
                    <a:pt x="151" y="83"/>
                  </a:lnTo>
                  <a:lnTo>
                    <a:pt x="151" y="82"/>
                  </a:lnTo>
                  <a:lnTo>
                    <a:pt x="150" y="80"/>
                  </a:lnTo>
                  <a:lnTo>
                    <a:pt x="149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3"/>
                  </a:lnTo>
                  <a:lnTo>
                    <a:pt x="146" y="61"/>
                  </a:lnTo>
                  <a:lnTo>
                    <a:pt x="146" y="51"/>
                  </a:lnTo>
                  <a:lnTo>
                    <a:pt x="146" y="44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7" y="34"/>
                  </a:lnTo>
                  <a:lnTo>
                    <a:pt x="147" y="32"/>
                  </a:lnTo>
                  <a:lnTo>
                    <a:pt x="147" y="30"/>
                  </a:lnTo>
                  <a:lnTo>
                    <a:pt x="147" y="28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4"/>
                  </a:lnTo>
                  <a:lnTo>
                    <a:pt x="145" y="23"/>
                  </a:lnTo>
                  <a:lnTo>
                    <a:pt x="143" y="20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7" y="10"/>
                  </a:lnTo>
                  <a:lnTo>
                    <a:pt x="136" y="8"/>
                  </a:lnTo>
                  <a:lnTo>
                    <a:pt x="135" y="6"/>
                  </a:lnTo>
                  <a:lnTo>
                    <a:pt x="134" y="4"/>
                  </a:lnTo>
                  <a:lnTo>
                    <a:pt x="134" y="3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9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5" name="Freeform 278">
              <a:extLst>
                <a:ext uri="{FF2B5EF4-FFF2-40B4-BE49-F238E27FC236}">
                  <a16:creationId xmlns:a16="http://schemas.microsoft.com/office/drawing/2014/main" id="{43F60E0D-713A-491F-8413-C90ED4B2E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6 w 626"/>
                <a:gd name="T1" fmla="*/ 49 h 412"/>
                <a:gd name="T2" fmla="*/ 212 w 626"/>
                <a:gd name="T3" fmla="*/ 41 h 412"/>
                <a:gd name="T4" fmla="*/ 253 w 626"/>
                <a:gd name="T5" fmla="*/ 36 h 412"/>
                <a:gd name="T6" fmla="*/ 272 w 626"/>
                <a:gd name="T7" fmla="*/ 62 h 412"/>
                <a:gd name="T8" fmla="*/ 302 w 626"/>
                <a:gd name="T9" fmla="*/ 82 h 412"/>
                <a:gd name="T10" fmla="*/ 343 w 626"/>
                <a:gd name="T11" fmla="*/ 106 h 412"/>
                <a:gd name="T12" fmla="*/ 371 w 626"/>
                <a:gd name="T13" fmla="*/ 106 h 412"/>
                <a:gd name="T14" fmla="*/ 400 w 626"/>
                <a:gd name="T15" fmla="*/ 107 h 412"/>
                <a:gd name="T16" fmla="*/ 407 w 626"/>
                <a:gd name="T17" fmla="*/ 89 h 412"/>
                <a:gd name="T18" fmla="*/ 422 w 626"/>
                <a:gd name="T19" fmla="*/ 68 h 412"/>
                <a:gd name="T20" fmla="*/ 461 w 626"/>
                <a:gd name="T21" fmla="*/ 43 h 412"/>
                <a:gd name="T22" fmla="*/ 477 w 626"/>
                <a:gd name="T23" fmla="*/ 29 h 412"/>
                <a:gd name="T24" fmla="*/ 510 w 626"/>
                <a:gd name="T25" fmla="*/ 42 h 412"/>
                <a:gd name="T26" fmla="*/ 552 w 626"/>
                <a:gd name="T27" fmla="*/ 67 h 412"/>
                <a:gd name="T28" fmla="*/ 578 w 626"/>
                <a:gd name="T29" fmla="*/ 49 h 412"/>
                <a:gd name="T30" fmla="*/ 605 w 626"/>
                <a:gd name="T31" fmla="*/ 10 h 412"/>
                <a:gd name="T32" fmla="*/ 626 w 626"/>
                <a:gd name="T33" fmla="*/ 2 h 412"/>
                <a:gd name="T34" fmla="*/ 607 w 626"/>
                <a:gd name="T35" fmla="*/ 60 h 412"/>
                <a:gd name="T36" fmla="*/ 605 w 626"/>
                <a:gd name="T37" fmla="*/ 90 h 412"/>
                <a:gd name="T38" fmla="*/ 589 w 626"/>
                <a:gd name="T39" fmla="*/ 124 h 412"/>
                <a:gd name="T40" fmla="*/ 570 w 626"/>
                <a:gd name="T41" fmla="*/ 137 h 412"/>
                <a:gd name="T42" fmla="*/ 585 w 626"/>
                <a:gd name="T43" fmla="*/ 191 h 412"/>
                <a:gd name="T44" fmla="*/ 580 w 626"/>
                <a:gd name="T45" fmla="*/ 230 h 412"/>
                <a:gd name="T46" fmla="*/ 590 w 626"/>
                <a:gd name="T47" fmla="*/ 265 h 412"/>
                <a:gd name="T48" fmla="*/ 608 w 626"/>
                <a:gd name="T49" fmla="*/ 299 h 412"/>
                <a:gd name="T50" fmla="*/ 619 w 626"/>
                <a:gd name="T51" fmla="*/ 312 h 412"/>
                <a:gd name="T52" fmla="*/ 624 w 626"/>
                <a:gd name="T53" fmla="*/ 342 h 412"/>
                <a:gd name="T54" fmla="*/ 614 w 626"/>
                <a:gd name="T55" fmla="*/ 377 h 412"/>
                <a:gd name="T56" fmla="*/ 598 w 626"/>
                <a:gd name="T57" fmla="*/ 394 h 412"/>
                <a:gd name="T58" fmla="*/ 550 w 626"/>
                <a:gd name="T59" fmla="*/ 379 h 412"/>
                <a:gd name="T60" fmla="*/ 513 w 626"/>
                <a:gd name="T61" fmla="*/ 379 h 412"/>
                <a:gd name="T62" fmla="*/ 496 w 626"/>
                <a:gd name="T63" fmla="*/ 402 h 412"/>
                <a:gd name="T64" fmla="*/ 459 w 626"/>
                <a:gd name="T65" fmla="*/ 402 h 412"/>
                <a:gd name="T66" fmla="*/ 439 w 626"/>
                <a:gd name="T67" fmla="*/ 412 h 412"/>
                <a:gd name="T68" fmla="*/ 404 w 626"/>
                <a:gd name="T69" fmla="*/ 387 h 412"/>
                <a:gd name="T70" fmla="*/ 366 w 626"/>
                <a:gd name="T71" fmla="*/ 359 h 412"/>
                <a:gd name="T72" fmla="*/ 314 w 626"/>
                <a:gd name="T73" fmla="*/ 342 h 412"/>
                <a:gd name="T74" fmla="*/ 287 w 626"/>
                <a:gd name="T75" fmla="*/ 325 h 412"/>
                <a:gd name="T76" fmla="*/ 265 w 626"/>
                <a:gd name="T77" fmla="*/ 314 h 412"/>
                <a:gd name="T78" fmla="*/ 243 w 626"/>
                <a:gd name="T79" fmla="*/ 343 h 412"/>
                <a:gd name="T80" fmla="*/ 208 w 626"/>
                <a:gd name="T81" fmla="*/ 327 h 412"/>
                <a:gd name="T82" fmla="*/ 200 w 626"/>
                <a:gd name="T83" fmla="*/ 308 h 412"/>
                <a:gd name="T84" fmla="*/ 173 w 626"/>
                <a:gd name="T85" fmla="*/ 295 h 412"/>
                <a:gd name="T86" fmla="*/ 152 w 626"/>
                <a:gd name="T87" fmla="*/ 280 h 412"/>
                <a:gd name="T88" fmla="*/ 124 w 626"/>
                <a:gd name="T89" fmla="*/ 264 h 412"/>
                <a:gd name="T90" fmla="*/ 95 w 626"/>
                <a:gd name="T91" fmla="*/ 263 h 412"/>
                <a:gd name="T92" fmla="*/ 55 w 626"/>
                <a:gd name="T93" fmla="*/ 213 h 412"/>
                <a:gd name="T94" fmla="*/ 64 w 626"/>
                <a:gd name="T95" fmla="*/ 181 h 412"/>
                <a:gd name="T96" fmla="*/ 53 w 626"/>
                <a:gd name="T97" fmla="*/ 160 h 412"/>
                <a:gd name="T98" fmla="*/ 39 w 626"/>
                <a:gd name="T99" fmla="*/ 140 h 412"/>
                <a:gd name="T100" fmla="*/ 19 w 626"/>
                <a:gd name="T101" fmla="*/ 130 h 412"/>
                <a:gd name="T102" fmla="*/ 0 w 626"/>
                <a:gd name="T103" fmla="*/ 115 h 412"/>
                <a:gd name="T104" fmla="*/ 6 w 626"/>
                <a:gd name="T105" fmla="*/ 105 h 412"/>
                <a:gd name="T106" fmla="*/ 16 w 626"/>
                <a:gd name="T107" fmla="*/ 86 h 412"/>
                <a:gd name="T108" fmla="*/ 17 w 626"/>
                <a:gd name="T109" fmla="*/ 74 h 412"/>
                <a:gd name="T110" fmla="*/ 35 w 626"/>
                <a:gd name="T111" fmla="*/ 74 h 412"/>
                <a:gd name="T112" fmla="*/ 61 w 626"/>
                <a:gd name="T113" fmla="*/ 61 h 412"/>
                <a:gd name="T114" fmla="*/ 83 w 626"/>
                <a:gd name="T115" fmla="*/ 46 h 412"/>
                <a:gd name="T116" fmla="*/ 109 w 626"/>
                <a:gd name="T117" fmla="*/ 52 h 412"/>
                <a:gd name="T118" fmla="*/ 141 w 626"/>
                <a:gd name="T119" fmla="*/ 51 h 412"/>
                <a:gd name="T120" fmla="*/ 161 w 626"/>
                <a:gd name="T121" fmla="*/ 3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57"/>
                  </a:lnTo>
                  <a:lnTo>
                    <a:pt x="63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5" y="49"/>
                  </a:lnTo>
                  <a:lnTo>
                    <a:pt x="76" y="49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6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9"/>
                  </a:lnTo>
                  <a:lnTo>
                    <a:pt x="90" y="50"/>
                  </a:lnTo>
                  <a:lnTo>
                    <a:pt x="91" y="51"/>
                  </a:lnTo>
                  <a:lnTo>
                    <a:pt x="92" y="51"/>
                  </a:lnTo>
                  <a:lnTo>
                    <a:pt x="93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9" y="51"/>
                  </a:lnTo>
                  <a:lnTo>
                    <a:pt x="103" y="51"/>
                  </a:lnTo>
                  <a:lnTo>
                    <a:pt x="105" y="51"/>
                  </a:lnTo>
                  <a:lnTo>
                    <a:pt x="107" y="51"/>
                  </a:lnTo>
                  <a:lnTo>
                    <a:pt x="109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8" y="52"/>
                  </a:lnTo>
                  <a:lnTo>
                    <a:pt x="120" y="53"/>
                  </a:lnTo>
                  <a:lnTo>
                    <a:pt x="124" y="55"/>
                  </a:lnTo>
                  <a:lnTo>
                    <a:pt x="126" y="55"/>
                  </a:lnTo>
                  <a:lnTo>
                    <a:pt x="127" y="55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7" y="53"/>
                  </a:lnTo>
                  <a:lnTo>
                    <a:pt x="139" y="52"/>
                  </a:lnTo>
                  <a:lnTo>
                    <a:pt x="141" y="51"/>
                  </a:lnTo>
                  <a:lnTo>
                    <a:pt x="145" y="50"/>
                  </a:lnTo>
                  <a:lnTo>
                    <a:pt x="146" y="50"/>
                  </a:lnTo>
                  <a:lnTo>
                    <a:pt x="148" y="49"/>
                  </a:lnTo>
                  <a:lnTo>
                    <a:pt x="149" y="48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5"/>
                  </a:lnTo>
                  <a:lnTo>
                    <a:pt x="153" y="44"/>
                  </a:lnTo>
                  <a:lnTo>
                    <a:pt x="154" y="43"/>
                  </a:lnTo>
                  <a:lnTo>
                    <a:pt x="155" y="39"/>
                  </a:lnTo>
                  <a:lnTo>
                    <a:pt x="156" y="37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8" y="35"/>
                  </a:lnTo>
                  <a:lnTo>
                    <a:pt x="159" y="34"/>
                  </a:lnTo>
                  <a:lnTo>
                    <a:pt x="160" y="32"/>
                  </a:lnTo>
                  <a:lnTo>
                    <a:pt x="161" y="31"/>
                  </a:lnTo>
                  <a:lnTo>
                    <a:pt x="163" y="30"/>
                  </a:lnTo>
                  <a:lnTo>
                    <a:pt x="165" y="29"/>
                  </a:lnTo>
                  <a:lnTo>
                    <a:pt x="167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1" y="26"/>
                  </a:lnTo>
                  <a:lnTo>
                    <a:pt x="171" y="26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6" name="Freeform 279">
              <a:extLst>
                <a:ext uri="{FF2B5EF4-FFF2-40B4-BE49-F238E27FC236}">
                  <a16:creationId xmlns:a16="http://schemas.microsoft.com/office/drawing/2014/main" id="{9CFCFD93-4F19-41C2-AC3A-34B2E19E9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509" y="3420362"/>
              <a:ext cx="993775" cy="654050"/>
            </a:xfrm>
            <a:custGeom>
              <a:avLst/>
              <a:gdLst>
                <a:gd name="T0" fmla="*/ 185 w 626"/>
                <a:gd name="T1" fmla="*/ 48 h 412"/>
                <a:gd name="T2" fmla="*/ 210 w 626"/>
                <a:gd name="T3" fmla="*/ 42 h 412"/>
                <a:gd name="T4" fmla="*/ 241 w 626"/>
                <a:gd name="T5" fmla="*/ 32 h 412"/>
                <a:gd name="T6" fmla="*/ 269 w 626"/>
                <a:gd name="T7" fmla="*/ 58 h 412"/>
                <a:gd name="T8" fmla="*/ 295 w 626"/>
                <a:gd name="T9" fmla="*/ 76 h 412"/>
                <a:gd name="T10" fmla="*/ 327 w 626"/>
                <a:gd name="T11" fmla="*/ 96 h 412"/>
                <a:gd name="T12" fmla="*/ 361 w 626"/>
                <a:gd name="T13" fmla="*/ 107 h 412"/>
                <a:gd name="T14" fmla="*/ 388 w 626"/>
                <a:gd name="T15" fmla="*/ 106 h 412"/>
                <a:gd name="T16" fmla="*/ 400 w 626"/>
                <a:gd name="T17" fmla="*/ 98 h 412"/>
                <a:gd name="T18" fmla="*/ 410 w 626"/>
                <a:gd name="T19" fmla="*/ 79 h 412"/>
                <a:gd name="T20" fmla="*/ 442 w 626"/>
                <a:gd name="T21" fmla="*/ 56 h 412"/>
                <a:gd name="T22" fmla="*/ 467 w 626"/>
                <a:gd name="T23" fmla="*/ 32 h 412"/>
                <a:gd name="T24" fmla="*/ 487 w 626"/>
                <a:gd name="T25" fmla="*/ 35 h 412"/>
                <a:gd name="T26" fmla="*/ 517 w 626"/>
                <a:gd name="T27" fmla="*/ 47 h 412"/>
                <a:gd name="T28" fmla="*/ 556 w 626"/>
                <a:gd name="T29" fmla="*/ 68 h 412"/>
                <a:gd name="T30" fmla="*/ 580 w 626"/>
                <a:gd name="T31" fmla="*/ 46 h 412"/>
                <a:gd name="T32" fmla="*/ 606 w 626"/>
                <a:gd name="T33" fmla="*/ 8 h 412"/>
                <a:gd name="T34" fmla="*/ 626 w 626"/>
                <a:gd name="T35" fmla="*/ 2 h 412"/>
                <a:gd name="T36" fmla="*/ 609 w 626"/>
                <a:gd name="T37" fmla="*/ 57 h 412"/>
                <a:gd name="T38" fmla="*/ 604 w 626"/>
                <a:gd name="T39" fmla="*/ 87 h 412"/>
                <a:gd name="T40" fmla="*/ 595 w 626"/>
                <a:gd name="T41" fmla="*/ 118 h 412"/>
                <a:gd name="T42" fmla="*/ 571 w 626"/>
                <a:gd name="T43" fmla="*/ 135 h 412"/>
                <a:gd name="T44" fmla="*/ 578 w 626"/>
                <a:gd name="T45" fmla="*/ 172 h 412"/>
                <a:gd name="T46" fmla="*/ 585 w 626"/>
                <a:gd name="T47" fmla="*/ 219 h 412"/>
                <a:gd name="T48" fmla="*/ 584 w 626"/>
                <a:gd name="T49" fmla="*/ 250 h 412"/>
                <a:gd name="T50" fmla="*/ 605 w 626"/>
                <a:gd name="T51" fmla="*/ 285 h 412"/>
                <a:gd name="T52" fmla="*/ 607 w 626"/>
                <a:gd name="T53" fmla="*/ 309 h 412"/>
                <a:gd name="T54" fmla="*/ 625 w 626"/>
                <a:gd name="T55" fmla="*/ 320 h 412"/>
                <a:gd name="T56" fmla="*/ 613 w 626"/>
                <a:gd name="T57" fmla="*/ 357 h 412"/>
                <a:gd name="T58" fmla="*/ 611 w 626"/>
                <a:gd name="T59" fmla="*/ 391 h 412"/>
                <a:gd name="T60" fmla="*/ 586 w 626"/>
                <a:gd name="T61" fmla="*/ 389 h 412"/>
                <a:gd name="T62" fmla="*/ 543 w 626"/>
                <a:gd name="T63" fmla="*/ 380 h 412"/>
                <a:gd name="T64" fmla="*/ 507 w 626"/>
                <a:gd name="T65" fmla="*/ 377 h 412"/>
                <a:gd name="T66" fmla="*/ 493 w 626"/>
                <a:gd name="T67" fmla="*/ 402 h 412"/>
                <a:gd name="T68" fmla="*/ 458 w 626"/>
                <a:gd name="T69" fmla="*/ 401 h 412"/>
                <a:gd name="T70" fmla="*/ 439 w 626"/>
                <a:gd name="T71" fmla="*/ 412 h 412"/>
                <a:gd name="T72" fmla="*/ 409 w 626"/>
                <a:gd name="T73" fmla="*/ 389 h 412"/>
                <a:gd name="T74" fmla="*/ 370 w 626"/>
                <a:gd name="T75" fmla="*/ 362 h 412"/>
                <a:gd name="T76" fmla="*/ 323 w 626"/>
                <a:gd name="T77" fmla="*/ 343 h 412"/>
                <a:gd name="T78" fmla="*/ 296 w 626"/>
                <a:gd name="T79" fmla="*/ 328 h 412"/>
                <a:gd name="T80" fmla="*/ 269 w 626"/>
                <a:gd name="T81" fmla="*/ 314 h 412"/>
                <a:gd name="T82" fmla="*/ 250 w 626"/>
                <a:gd name="T83" fmla="*/ 336 h 412"/>
                <a:gd name="T84" fmla="*/ 224 w 626"/>
                <a:gd name="T85" fmla="*/ 339 h 412"/>
                <a:gd name="T86" fmla="*/ 208 w 626"/>
                <a:gd name="T87" fmla="*/ 313 h 412"/>
                <a:gd name="T88" fmla="*/ 184 w 626"/>
                <a:gd name="T89" fmla="*/ 300 h 412"/>
                <a:gd name="T90" fmla="*/ 170 w 626"/>
                <a:gd name="T91" fmla="*/ 286 h 412"/>
                <a:gd name="T92" fmla="*/ 142 w 626"/>
                <a:gd name="T93" fmla="*/ 272 h 412"/>
                <a:gd name="T94" fmla="*/ 117 w 626"/>
                <a:gd name="T95" fmla="*/ 265 h 412"/>
                <a:gd name="T96" fmla="*/ 88 w 626"/>
                <a:gd name="T97" fmla="*/ 258 h 412"/>
                <a:gd name="T98" fmla="*/ 56 w 626"/>
                <a:gd name="T99" fmla="*/ 209 h 412"/>
                <a:gd name="T100" fmla="*/ 64 w 626"/>
                <a:gd name="T101" fmla="*/ 178 h 412"/>
                <a:gd name="T102" fmla="*/ 48 w 626"/>
                <a:gd name="T103" fmla="*/ 156 h 412"/>
                <a:gd name="T104" fmla="*/ 37 w 626"/>
                <a:gd name="T105" fmla="*/ 139 h 412"/>
                <a:gd name="T106" fmla="*/ 19 w 626"/>
                <a:gd name="T107" fmla="*/ 130 h 412"/>
                <a:gd name="T108" fmla="*/ 0 w 626"/>
                <a:gd name="T109" fmla="*/ 116 h 412"/>
                <a:gd name="T110" fmla="*/ 6 w 626"/>
                <a:gd name="T111" fmla="*/ 106 h 412"/>
                <a:gd name="T112" fmla="*/ 15 w 626"/>
                <a:gd name="T113" fmla="*/ 89 h 412"/>
                <a:gd name="T114" fmla="*/ 15 w 626"/>
                <a:gd name="T115" fmla="*/ 76 h 412"/>
                <a:gd name="T116" fmla="*/ 29 w 626"/>
                <a:gd name="T117" fmla="*/ 72 h 412"/>
                <a:gd name="T118" fmla="*/ 52 w 626"/>
                <a:gd name="T119" fmla="*/ 6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6" h="412">
                  <a:moveTo>
                    <a:pt x="171" y="26"/>
                  </a:moveTo>
                  <a:lnTo>
                    <a:pt x="171" y="26"/>
                  </a:lnTo>
                  <a:lnTo>
                    <a:pt x="173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5" y="29"/>
                  </a:lnTo>
                  <a:lnTo>
                    <a:pt x="176" y="30"/>
                  </a:lnTo>
                  <a:lnTo>
                    <a:pt x="177" y="32"/>
                  </a:lnTo>
                  <a:lnTo>
                    <a:pt x="178" y="34"/>
                  </a:lnTo>
                  <a:lnTo>
                    <a:pt x="179" y="36"/>
                  </a:lnTo>
                  <a:lnTo>
                    <a:pt x="180" y="38"/>
                  </a:lnTo>
                  <a:lnTo>
                    <a:pt x="181" y="42"/>
                  </a:lnTo>
                  <a:lnTo>
                    <a:pt x="182" y="44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4" y="47"/>
                  </a:lnTo>
                  <a:lnTo>
                    <a:pt x="185" y="48"/>
                  </a:lnTo>
                  <a:lnTo>
                    <a:pt x="186" y="49"/>
                  </a:lnTo>
                  <a:lnTo>
                    <a:pt x="187" y="49"/>
                  </a:lnTo>
                  <a:lnTo>
                    <a:pt x="188" y="50"/>
                  </a:lnTo>
                  <a:lnTo>
                    <a:pt x="189" y="50"/>
                  </a:lnTo>
                  <a:lnTo>
                    <a:pt x="190" y="50"/>
                  </a:lnTo>
                  <a:lnTo>
                    <a:pt x="191" y="50"/>
                  </a:lnTo>
                  <a:lnTo>
                    <a:pt x="193" y="51"/>
                  </a:lnTo>
                  <a:lnTo>
                    <a:pt x="194" y="51"/>
                  </a:lnTo>
                  <a:lnTo>
                    <a:pt x="194" y="50"/>
                  </a:lnTo>
                  <a:lnTo>
                    <a:pt x="195" y="50"/>
                  </a:lnTo>
                  <a:lnTo>
                    <a:pt x="196" y="50"/>
                  </a:lnTo>
                  <a:lnTo>
                    <a:pt x="197" y="49"/>
                  </a:lnTo>
                  <a:lnTo>
                    <a:pt x="200" y="48"/>
                  </a:lnTo>
                  <a:lnTo>
                    <a:pt x="203" y="46"/>
                  </a:lnTo>
                  <a:lnTo>
                    <a:pt x="204" y="45"/>
                  </a:lnTo>
                  <a:lnTo>
                    <a:pt x="206" y="44"/>
                  </a:lnTo>
                  <a:lnTo>
                    <a:pt x="210" y="42"/>
                  </a:lnTo>
                  <a:lnTo>
                    <a:pt x="211" y="42"/>
                  </a:lnTo>
                  <a:lnTo>
                    <a:pt x="212" y="41"/>
                  </a:lnTo>
                  <a:lnTo>
                    <a:pt x="213" y="40"/>
                  </a:lnTo>
                  <a:lnTo>
                    <a:pt x="214" y="40"/>
                  </a:lnTo>
                  <a:lnTo>
                    <a:pt x="217" y="36"/>
                  </a:lnTo>
                  <a:lnTo>
                    <a:pt x="218" y="35"/>
                  </a:lnTo>
                  <a:lnTo>
                    <a:pt x="220" y="34"/>
                  </a:lnTo>
                  <a:lnTo>
                    <a:pt x="221" y="33"/>
                  </a:lnTo>
                  <a:lnTo>
                    <a:pt x="223" y="33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3" y="31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1" y="32"/>
                  </a:lnTo>
                  <a:lnTo>
                    <a:pt x="246" y="34"/>
                  </a:lnTo>
                  <a:lnTo>
                    <a:pt x="251" y="35"/>
                  </a:lnTo>
                  <a:lnTo>
                    <a:pt x="253" y="36"/>
                  </a:lnTo>
                  <a:lnTo>
                    <a:pt x="255" y="37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9" y="39"/>
                  </a:lnTo>
                  <a:lnTo>
                    <a:pt x="260" y="40"/>
                  </a:lnTo>
                  <a:lnTo>
                    <a:pt x="263" y="43"/>
                  </a:lnTo>
                  <a:lnTo>
                    <a:pt x="264" y="45"/>
                  </a:lnTo>
                  <a:lnTo>
                    <a:pt x="264" y="45"/>
                  </a:lnTo>
                  <a:lnTo>
                    <a:pt x="265" y="46"/>
                  </a:lnTo>
                  <a:lnTo>
                    <a:pt x="265" y="47"/>
                  </a:lnTo>
                  <a:lnTo>
                    <a:pt x="266" y="49"/>
                  </a:lnTo>
                  <a:lnTo>
                    <a:pt x="267" y="51"/>
                  </a:lnTo>
                  <a:lnTo>
                    <a:pt x="268" y="55"/>
                  </a:lnTo>
                  <a:lnTo>
                    <a:pt x="269" y="58"/>
                  </a:lnTo>
                  <a:lnTo>
                    <a:pt x="270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2" y="62"/>
                  </a:lnTo>
                  <a:lnTo>
                    <a:pt x="273" y="62"/>
                  </a:lnTo>
                  <a:lnTo>
                    <a:pt x="274" y="63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82" y="66"/>
                  </a:lnTo>
                  <a:lnTo>
                    <a:pt x="284" y="66"/>
                  </a:lnTo>
                  <a:lnTo>
                    <a:pt x="286" y="67"/>
                  </a:lnTo>
                  <a:lnTo>
                    <a:pt x="287" y="68"/>
                  </a:lnTo>
                  <a:lnTo>
                    <a:pt x="288" y="68"/>
                  </a:lnTo>
                  <a:lnTo>
                    <a:pt x="289" y="69"/>
                  </a:lnTo>
                  <a:lnTo>
                    <a:pt x="290" y="70"/>
                  </a:lnTo>
                  <a:lnTo>
                    <a:pt x="292" y="72"/>
                  </a:lnTo>
                  <a:lnTo>
                    <a:pt x="295" y="76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9" y="80"/>
                  </a:lnTo>
                  <a:lnTo>
                    <a:pt x="300" y="81"/>
                  </a:lnTo>
                  <a:lnTo>
                    <a:pt x="302" y="82"/>
                  </a:lnTo>
                  <a:lnTo>
                    <a:pt x="305" y="83"/>
                  </a:lnTo>
                  <a:lnTo>
                    <a:pt x="309" y="85"/>
                  </a:lnTo>
                  <a:lnTo>
                    <a:pt x="310" y="86"/>
                  </a:lnTo>
                  <a:lnTo>
                    <a:pt x="312" y="86"/>
                  </a:lnTo>
                  <a:lnTo>
                    <a:pt x="313" y="87"/>
                  </a:lnTo>
                  <a:lnTo>
                    <a:pt x="314" y="88"/>
                  </a:lnTo>
                  <a:lnTo>
                    <a:pt x="318" y="91"/>
                  </a:lnTo>
                  <a:lnTo>
                    <a:pt x="319" y="92"/>
                  </a:lnTo>
                  <a:lnTo>
                    <a:pt x="321" y="93"/>
                  </a:lnTo>
                  <a:lnTo>
                    <a:pt x="322" y="94"/>
                  </a:lnTo>
                  <a:lnTo>
                    <a:pt x="324" y="95"/>
                  </a:lnTo>
                  <a:lnTo>
                    <a:pt x="327" y="96"/>
                  </a:lnTo>
                  <a:lnTo>
                    <a:pt x="330" y="97"/>
                  </a:lnTo>
                  <a:lnTo>
                    <a:pt x="333" y="99"/>
                  </a:lnTo>
                  <a:lnTo>
                    <a:pt x="335" y="100"/>
                  </a:lnTo>
                  <a:lnTo>
                    <a:pt x="336" y="100"/>
                  </a:lnTo>
                  <a:lnTo>
                    <a:pt x="338" y="102"/>
                  </a:lnTo>
                  <a:lnTo>
                    <a:pt x="343" y="106"/>
                  </a:lnTo>
                  <a:lnTo>
                    <a:pt x="345" y="107"/>
                  </a:lnTo>
                  <a:lnTo>
                    <a:pt x="346" y="108"/>
                  </a:lnTo>
                  <a:lnTo>
                    <a:pt x="347" y="108"/>
                  </a:lnTo>
                  <a:lnTo>
                    <a:pt x="348" y="109"/>
                  </a:lnTo>
                  <a:lnTo>
                    <a:pt x="349" y="109"/>
                  </a:lnTo>
                  <a:lnTo>
                    <a:pt x="350" y="109"/>
                  </a:lnTo>
                  <a:lnTo>
                    <a:pt x="352" y="109"/>
                  </a:lnTo>
                  <a:lnTo>
                    <a:pt x="354" y="109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3" y="107"/>
                  </a:lnTo>
                  <a:lnTo>
                    <a:pt x="366" y="105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8" y="105"/>
                  </a:lnTo>
                  <a:lnTo>
                    <a:pt x="369" y="105"/>
                  </a:lnTo>
                  <a:lnTo>
                    <a:pt x="371" y="106"/>
                  </a:lnTo>
                  <a:lnTo>
                    <a:pt x="372" y="106"/>
                  </a:lnTo>
                  <a:lnTo>
                    <a:pt x="372" y="106"/>
                  </a:lnTo>
                  <a:lnTo>
                    <a:pt x="373" y="107"/>
                  </a:lnTo>
                  <a:lnTo>
                    <a:pt x="375" y="107"/>
                  </a:lnTo>
                  <a:lnTo>
                    <a:pt x="377" y="106"/>
                  </a:lnTo>
                  <a:lnTo>
                    <a:pt x="381" y="106"/>
                  </a:lnTo>
                  <a:lnTo>
                    <a:pt x="384" y="106"/>
                  </a:lnTo>
                  <a:lnTo>
                    <a:pt x="385" y="105"/>
                  </a:lnTo>
                  <a:lnTo>
                    <a:pt x="386" y="106"/>
                  </a:lnTo>
                  <a:lnTo>
                    <a:pt x="388" y="106"/>
                  </a:lnTo>
                  <a:lnTo>
                    <a:pt x="390" y="106"/>
                  </a:lnTo>
                  <a:lnTo>
                    <a:pt x="393" y="107"/>
                  </a:lnTo>
                  <a:lnTo>
                    <a:pt x="395" y="107"/>
                  </a:lnTo>
                  <a:lnTo>
                    <a:pt x="396" y="107"/>
                  </a:lnTo>
                  <a:lnTo>
                    <a:pt x="397" y="107"/>
                  </a:lnTo>
                  <a:lnTo>
                    <a:pt x="398" y="107"/>
                  </a:lnTo>
                  <a:lnTo>
                    <a:pt x="399" y="107"/>
                  </a:lnTo>
                  <a:lnTo>
                    <a:pt x="400" y="107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1" y="105"/>
                  </a:lnTo>
                  <a:lnTo>
                    <a:pt x="401" y="105"/>
                  </a:lnTo>
                  <a:lnTo>
                    <a:pt x="401" y="104"/>
                  </a:lnTo>
                  <a:lnTo>
                    <a:pt x="401" y="103"/>
                  </a:lnTo>
                  <a:lnTo>
                    <a:pt x="400" y="100"/>
                  </a:lnTo>
                  <a:lnTo>
                    <a:pt x="400" y="98"/>
                  </a:lnTo>
                  <a:lnTo>
                    <a:pt x="400" y="98"/>
                  </a:lnTo>
                  <a:lnTo>
                    <a:pt x="400" y="97"/>
                  </a:lnTo>
                  <a:lnTo>
                    <a:pt x="400" y="96"/>
                  </a:lnTo>
                  <a:lnTo>
                    <a:pt x="400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2" y="93"/>
                  </a:lnTo>
                  <a:lnTo>
                    <a:pt x="403" y="92"/>
                  </a:lnTo>
                  <a:lnTo>
                    <a:pt x="405" y="90"/>
                  </a:lnTo>
                  <a:lnTo>
                    <a:pt x="407" y="89"/>
                  </a:lnTo>
                  <a:lnTo>
                    <a:pt x="408" y="88"/>
                  </a:lnTo>
                  <a:lnTo>
                    <a:pt x="409" y="87"/>
                  </a:lnTo>
                  <a:lnTo>
                    <a:pt x="409" y="86"/>
                  </a:lnTo>
                  <a:lnTo>
                    <a:pt x="409" y="86"/>
                  </a:lnTo>
                  <a:lnTo>
                    <a:pt x="410" y="85"/>
                  </a:lnTo>
                  <a:lnTo>
                    <a:pt x="410" y="84"/>
                  </a:lnTo>
                  <a:lnTo>
                    <a:pt x="410" y="80"/>
                  </a:lnTo>
                  <a:lnTo>
                    <a:pt x="410" y="79"/>
                  </a:lnTo>
                  <a:lnTo>
                    <a:pt x="410" y="78"/>
                  </a:lnTo>
                  <a:lnTo>
                    <a:pt x="411" y="77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5" y="72"/>
                  </a:lnTo>
                  <a:lnTo>
                    <a:pt x="417" y="71"/>
                  </a:lnTo>
                  <a:lnTo>
                    <a:pt x="420" y="69"/>
                  </a:lnTo>
                  <a:lnTo>
                    <a:pt x="422" y="68"/>
                  </a:lnTo>
                  <a:lnTo>
                    <a:pt x="424" y="66"/>
                  </a:lnTo>
                  <a:lnTo>
                    <a:pt x="428" y="63"/>
                  </a:lnTo>
                  <a:lnTo>
                    <a:pt x="430" y="62"/>
                  </a:lnTo>
                  <a:lnTo>
                    <a:pt x="431" y="61"/>
                  </a:lnTo>
                  <a:lnTo>
                    <a:pt x="434" y="60"/>
                  </a:lnTo>
                  <a:lnTo>
                    <a:pt x="438" y="58"/>
                  </a:lnTo>
                  <a:lnTo>
                    <a:pt x="442" y="56"/>
                  </a:lnTo>
                  <a:lnTo>
                    <a:pt x="443" y="56"/>
                  </a:lnTo>
                  <a:lnTo>
                    <a:pt x="444" y="54"/>
                  </a:lnTo>
                  <a:lnTo>
                    <a:pt x="445" y="54"/>
                  </a:lnTo>
                  <a:lnTo>
                    <a:pt x="448" y="52"/>
                  </a:lnTo>
                  <a:lnTo>
                    <a:pt x="451" y="51"/>
                  </a:lnTo>
                  <a:lnTo>
                    <a:pt x="453" y="50"/>
                  </a:lnTo>
                  <a:lnTo>
                    <a:pt x="455" y="49"/>
                  </a:lnTo>
                  <a:lnTo>
                    <a:pt x="457" y="47"/>
                  </a:lnTo>
                  <a:lnTo>
                    <a:pt x="458" y="46"/>
                  </a:lnTo>
                  <a:lnTo>
                    <a:pt x="460" y="45"/>
                  </a:lnTo>
                  <a:lnTo>
                    <a:pt x="461" y="43"/>
                  </a:lnTo>
                  <a:lnTo>
                    <a:pt x="462" y="42"/>
                  </a:lnTo>
                  <a:lnTo>
                    <a:pt x="462" y="41"/>
                  </a:lnTo>
                  <a:lnTo>
                    <a:pt x="463" y="39"/>
                  </a:lnTo>
                  <a:lnTo>
                    <a:pt x="466" y="34"/>
                  </a:lnTo>
                  <a:lnTo>
                    <a:pt x="466" y="32"/>
                  </a:lnTo>
                  <a:lnTo>
                    <a:pt x="467" y="32"/>
                  </a:lnTo>
                  <a:lnTo>
                    <a:pt x="468" y="31"/>
                  </a:lnTo>
                  <a:lnTo>
                    <a:pt x="468" y="30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1" y="29"/>
                  </a:lnTo>
                  <a:lnTo>
                    <a:pt x="471" y="28"/>
                  </a:lnTo>
                  <a:lnTo>
                    <a:pt x="472" y="28"/>
                  </a:lnTo>
                  <a:lnTo>
                    <a:pt x="473" y="28"/>
                  </a:lnTo>
                  <a:lnTo>
                    <a:pt x="474" y="28"/>
                  </a:lnTo>
                  <a:lnTo>
                    <a:pt x="475" y="28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8" y="30"/>
                  </a:lnTo>
                  <a:lnTo>
                    <a:pt x="480" y="31"/>
                  </a:lnTo>
                  <a:lnTo>
                    <a:pt x="481" y="31"/>
                  </a:lnTo>
                  <a:lnTo>
                    <a:pt x="484" y="33"/>
                  </a:lnTo>
                  <a:lnTo>
                    <a:pt x="487" y="35"/>
                  </a:lnTo>
                  <a:lnTo>
                    <a:pt x="489" y="36"/>
                  </a:lnTo>
                  <a:lnTo>
                    <a:pt x="492" y="37"/>
                  </a:lnTo>
                  <a:lnTo>
                    <a:pt x="499" y="40"/>
                  </a:lnTo>
                  <a:lnTo>
                    <a:pt x="501" y="41"/>
                  </a:lnTo>
                  <a:lnTo>
                    <a:pt x="503" y="41"/>
                  </a:lnTo>
                  <a:lnTo>
                    <a:pt x="505" y="42"/>
                  </a:lnTo>
                  <a:lnTo>
                    <a:pt x="506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8" y="41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5" y="45"/>
                  </a:lnTo>
                  <a:lnTo>
                    <a:pt x="517" y="47"/>
                  </a:lnTo>
                  <a:lnTo>
                    <a:pt x="518" y="48"/>
                  </a:lnTo>
                  <a:lnTo>
                    <a:pt x="520" y="49"/>
                  </a:lnTo>
                  <a:lnTo>
                    <a:pt x="524" y="54"/>
                  </a:lnTo>
                  <a:lnTo>
                    <a:pt x="526" y="55"/>
                  </a:lnTo>
                  <a:lnTo>
                    <a:pt x="528" y="57"/>
                  </a:lnTo>
                  <a:lnTo>
                    <a:pt x="530" y="58"/>
                  </a:lnTo>
                  <a:lnTo>
                    <a:pt x="531" y="59"/>
                  </a:lnTo>
                  <a:lnTo>
                    <a:pt x="532" y="60"/>
                  </a:lnTo>
                  <a:lnTo>
                    <a:pt x="534" y="61"/>
                  </a:lnTo>
                  <a:lnTo>
                    <a:pt x="536" y="62"/>
                  </a:lnTo>
                  <a:lnTo>
                    <a:pt x="538" y="63"/>
                  </a:lnTo>
                  <a:lnTo>
                    <a:pt x="543" y="65"/>
                  </a:lnTo>
                  <a:lnTo>
                    <a:pt x="548" y="66"/>
                  </a:lnTo>
                  <a:lnTo>
                    <a:pt x="552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6" y="68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7"/>
                  </a:lnTo>
                  <a:lnTo>
                    <a:pt x="562" y="67"/>
                  </a:lnTo>
                  <a:lnTo>
                    <a:pt x="563" y="67"/>
                  </a:lnTo>
                  <a:lnTo>
                    <a:pt x="564" y="66"/>
                  </a:lnTo>
                  <a:lnTo>
                    <a:pt x="566" y="65"/>
                  </a:lnTo>
                  <a:lnTo>
                    <a:pt x="567" y="63"/>
                  </a:lnTo>
                  <a:lnTo>
                    <a:pt x="568" y="62"/>
                  </a:lnTo>
                  <a:lnTo>
                    <a:pt x="570" y="60"/>
                  </a:lnTo>
                  <a:lnTo>
                    <a:pt x="575" y="52"/>
                  </a:lnTo>
                  <a:lnTo>
                    <a:pt x="576" y="50"/>
                  </a:lnTo>
                  <a:lnTo>
                    <a:pt x="578" y="49"/>
                  </a:lnTo>
                  <a:lnTo>
                    <a:pt x="579" y="48"/>
                  </a:lnTo>
                  <a:lnTo>
                    <a:pt x="580" y="46"/>
                  </a:lnTo>
                  <a:lnTo>
                    <a:pt x="585" y="43"/>
                  </a:lnTo>
                  <a:lnTo>
                    <a:pt x="587" y="40"/>
                  </a:lnTo>
                  <a:lnTo>
                    <a:pt x="589" y="38"/>
                  </a:lnTo>
                  <a:lnTo>
                    <a:pt x="591" y="36"/>
                  </a:lnTo>
                  <a:lnTo>
                    <a:pt x="592" y="35"/>
                  </a:lnTo>
                  <a:lnTo>
                    <a:pt x="594" y="32"/>
                  </a:lnTo>
                  <a:lnTo>
                    <a:pt x="595" y="30"/>
                  </a:lnTo>
                  <a:lnTo>
                    <a:pt x="596" y="28"/>
                  </a:lnTo>
                  <a:lnTo>
                    <a:pt x="597" y="26"/>
                  </a:lnTo>
                  <a:lnTo>
                    <a:pt x="598" y="24"/>
                  </a:lnTo>
                  <a:lnTo>
                    <a:pt x="601" y="17"/>
                  </a:lnTo>
                  <a:lnTo>
                    <a:pt x="601" y="16"/>
                  </a:lnTo>
                  <a:lnTo>
                    <a:pt x="602" y="14"/>
                  </a:lnTo>
                  <a:lnTo>
                    <a:pt x="603" y="12"/>
                  </a:lnTo>
                  <a:lnTo>
                    <a:pt x="604" y="11"/>
                  </a:lnTo>
                  <a:lnTo>
                    <a:pt x="605" y="10"/>
                  </a:lnTo>
                  <a:lnTo>
                    <a:pt x="606" y="8"/>
                  </a:lnTo>
                  <a:lnTo>
                    <a:pt x="608" y="7"/>
                  </a:lnTo>
                  <a:lnTo>
                    <a:pt x="609" y="6"/>
                  </a:lnTo>
                  <a:lnTo>
                    <a:pt x="611" y="5"/>
                  </a:lnTo>
                  <a:lnTo>
                    <a:pt x="613" y="4"/>
                  </a:lnTo>
                  <a:lnTo>
                    <a:pt x="614" y="3"/>
                  </a:lnTo>
                  <a:lnTo>
                    <a:pt x="616" y="2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0"/>
                  </a:lnTo>
                  <a:lnTo>
                    <a:pt x="621" y="0"/>
                  </a:lnTo>
                  <a:lnTo>
                    <a:pt x="622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5" y="1"/>
                  </a:lnTo>
                  <a:lnTo>
                    <a:pt x="625" y="1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4"/>
                  </a:lnTo>
                  <a:lnTo>
                    <a:pt x="626" y="6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5" y="12"/>
                  </a:lnTo>
                  <a:lnTo>
                    <a:pt x="625" y="14"/>
                  </a:lnTo>
                  <a:lnTo>
                    <a:pt x="624" y="16"/>
                  </a:lnTo>
                  <a:lnTo>
                    <a:pt x="624" y="18"/>
                  </a:lnTo>
                  <a:lnTo>
                    <a:pt x="621" y="24"/>
                  </a:lnTo>
                  <a:lnTo>
                    <a:pt x="620" y="29"/>
                  </a:lnTo>
                  <a:lnTo>
                    <a:pt x="616" y="40"/>
                  </a:lnTo>
                  <a:lnTo>
                    <a:pt x="614" y="45"/>
                  </a:lnTo>
                  <a:lnTo>
                    <a:pt x="613" y="47"/>
                  </a:lnTo>
                  <a:lnTo>
                    <a:pt x="612" y="51"/>
                  </a:lnTo>
                  <a:lnTo>
                    <a:pt x="610" y="56"/>
                  </a:lnTo>
                  <a:lnTo>
                    <a:pt x="609" y="57"/>
                  </a:lnTo>
                  <a:lnTo>
                    <a:pt x="607" y="60"/>
                  </a:lnTo>
                  <a:lnTo>
                    <a:pt x="607" y="61"/>
                  </a:lnTo>
                  <a:lnTo>
                    <a:pt x="607" y="62"/>
                  </a:lnTo>
                  <a:lnTo>
                    <a:pt x="606" y="63"/>
                  </a:lnTo>
                  <a:lnTo>
                    <a:pt x="606" y="64"/>
                  </a:lnTo>
                  <a:lnTo>
                    <a:pt x="606" y="66"/>
                  </a:lnTo>
                  <a:lnTo>
                    <a:pt x="606" y="68"/>
                  </a:lnTo>
                  <a:lnTo>
                    <a:pt x="607" y="73"/>
                  </a:lnTo>
                  <a:lnTo>
                    <a:pt x="607" y="74"/>
                  </a:lnTo>
                  <a:lnTo>
                    <a:pt x="607" y="76"/>
                  </a:lnTo>
                  <a:lnTo>
                    <a:pt x="607" y="77"/>
                  </a:lnTo>
                  <a:lnTo>
                    <a:pt x="607" y="78"/>
                  </a:lnTo>
                  <a:lnTo>
                    <a:pt x="605" y="82"/>
                  </a:lnTo>
                  <a:lnTo>
                    <a:pt x="605" y="84"/>
                  </a:lnTo>
                  <a:lnTo>
                    <a:pt x="605" y="85"/>
                  </a:lnTo>
                  <a:lnTo>
                    <a:pt x="605" y="86"/>
                  </a:lnTo>
                  <a:lnTo>
                    <a:pt x="604" y="87"/>
                  </a:lnTo>
                  <a:lnTo>
                    <a:pt x="605" y="89"/>
                  </a:lnTo>
                  <a:lnTo>
                    <a:pt x="605" y="90"/>
                  </a:lnTo>
                  <a:lnTo>
                    <a:pt x="605" y="93"/>
                  </a:lnTo>
                  <a:lnTo>
                    <a:pt x="606" y="95"/>
                  </a:lnTo>
                  <a:lnTo>
                    <a:pt x="606" y="100"/>
                  </a:lnTo>
                  <a:lnTo>
                    <a:pt x="606" y="102"/>
                  </a:lnTo>
                  <a:lnTo>
                    <a:pt x="606" y="103"/>
                  </a:lnTo>
                  <a:lnTo>
                    <a:pt x="606" y="104"/>
                  </a:lnTo>
                  <a:lnTo>
                    <a:pt x="606" y="106"/>
                  </a:lnTo>
                  <a:lnTo>
                    <a:pt x="605" y="108"/>
                  </a:lnTo>
                  <a:lnTo>
                    <a:pt x="604" y="109"/>
                  </a:lnTo>
                  <a:lnTo>
                    <a:pt x="604" y="110"/>
                  </a:lnTo>
                  <a:lnTo>
                    <a:pt x="603" y="111"/>
                  </a:lnTo>
                  <a:lnTo>
                    <a:pt x="602" y="112"/>
                  </a:lnTo>
                  <a:lnTo>
                    <a:pt x="601" y="113"/>
                  </a:lnTo>
                  <a:lnTo>
                    <a:pt x="600" y="115"/>
                  </a:lnTo>
                  <a:lnTo>
                    <a:pt x="595" y="118"/>
                  </a:lnTo>
                  <a:lnTo>
                    <a:pt x="594" y="120"/>
                  </a:lnTo>
                  <a:lnTo>
                    <a:pt x="590" y="123"/>
                  </a:lnTo>
                  <a:lnTo>
                    <a:pt x="589" y="124"/>
                  </a:lnTo>
                  <a:lnTo>
                    <a:pt x="588" y="126"/>
                  </a:lnTo>
                  <a:lnTo>
                    <a:pt x="587" y="127"/>
                  </a:lnTo>
                  <a:lnTo>
                    <a:pt x="586" y="129"/>
                  </a:lnTo>
                  <a:lnTo>
                    <a:pt x="584" y="130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2" y="132"/>
                  </a:lnTo>
                  <a:lnTo>
                    <a:pt x="581" y="132"/>
                  </a:lnTo>
                  <a:lnTo>
                    <a:pt x="579" y="133"/>
                  </a:lnTo>
                  <a:lnTo>
                    <a:pt x="576" y="133"/>
                  </a:lnTo>
                  <a:lnTo>
                    <a:pt x="574" y="133"/>
                  </a:lnTo>
                  <a:lnTo>
                    <a:pt x="573" y="134"/>
                  </a:lnTo>
                  <a:lnTo>
                    <a:pt x="572" y="134"/>
                  </a:lnTo>
                  <a:lnTo>
                    <a:pt x="571" y="135"/>
                  </a:lnTo>
                  <a:lnTo>
                    <a:pt x="571" y="135"/>
                  </a:lnTo>
                  <a:lnTo>
                    <a:pt x="570" y="136"/>
                  </a:lnTo>
                  <a:lnTo>
                    <a:pt x="570" y="136"/>
                  </a:lnTo>
                  <a:lnTo>
                    <a:pt x="570" y="137"/>
                  </a:lnTo>
                  <a:lnTo>
                    <a:pt x="569" y="137"/>
                  </a:lnTo>
                  <a:lnTo>
                    <a:pt x="569" y="138"/>
                  </a:lnTo>
                  <a:lnTo>
                    <a:pt x="569" y="139"/>
                  </a:lnTo>
                  <a:lnTo>
                    <a:pt x="569" y="140"/>
                  </a:lnTo>
                  <a:lnTo>
                    <a:pt x="570" y="142"/>
                  </a:lnTo>
                  <a:lnTo>
                    <a:pt x="570" y="144"/>
                  </a:lnTo>
                  <a:lnTo>
                    <a:pt x="572" y="149"/>
                  </a:lnTo>
                  <a:lnTo>
                    <a:pt x="573" y="153"/>
                  </a:lnTo>
                  <a:lnTo>
                    <a:pt x="574" y="156"/>
                  </a:lnTo>
                  <a:lnTo>
                    <a:pt x="576" y="163"/>
                  </a:lnTo>
                  <a:lnTo>
                    <a:pt x="576" y="166"/>
                  </a:lnTo>
                  <a:lnTo>
                    <a:pt x="577" y="168"/>
                  </a:lnTo>
                  <a:lnTo>
                    <a:pt x="578" y="172"/>
                  </a:lnTo>
                  <a:lnTo>
                    <a:pt x="581" y="179"/>
                  </a:lnTo>
                  <a:lnTo>
                    <a:pt x="583" y="185"/>
                  </a:lnTo>
                  <a:lnTo>
                    <a:pt x="584" y="187"/>
                  </a:lnTo>
                  <a:lnTo>
                    <a:pt x="584" y="189"/>
                  </a:lnTo>
                  <a:lnTo>
                    <a:pt x="585" y="191"/>
                  </a:lnTo>
                  <a:lnTo>
                    <a:pt x="585" y="197"/>
                  </a:lnTo>
                  <a:lnTo>
                    <a:pt x="585" y="201"/>
                  </a:lnTo>
                  <a:lnTo>
                    <a:pt x="586" y="203"/>
                  </a:lnTo>
                  <a:lnTo>
                    <a:pt x="586" y="205"/>
                  </a:lnTo>
                  <a:lnTo>
                    <a:pt x="587" y="210"/>
                  </a:lnTo>
                  <a:lnTo>
                    <a:pt x="587" y="212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7" y="216"/>
                  </a:lnTo>
                  <a:lnTo>
                    <a:pt x="586" y="217"/>
                  </a:lnTo>
                  <a:lnTo>
                    <a:pt x="586" y="218"/>
                  </a:lnTo>
                  <a:lnTo>
                    <a:pt x="585" y="219"/>
                  </a:lnTo>
                  <a:lnTo>
                    <a:pt x="583" y="223"/>
                  </a:lnTo>
                  <a:lnTo>
                    <a:pt x="581" y="224"/>
                  </a:lnTo>
                  <a:lnTo>
                    <a:pt x="581" y="226"/>
                  </a:lnTo>
                  <a:lnTo>
                    <a:pt x="580" y="227"/>
                  </a:lnTo>
                  <a:lnTo>
                    <a:pt x="580" y="228"/>
                  </a:lnTo>
                  <a:lnTo>
                    <a:pt x="580" y="230"/>
                  </a:lnTo>
                  <a:lnTo>
                    <a:pt x="579" y="231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5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1"/>
                  </a:lnTo>
                  <a:lnTo>
                    <a:pt x="580" y="242"/>
                  </a:lnTo>
                  <a:lnTo>
                    <a:pt x="580" y="244"/>
                  </a:lnTo>
                  <a:lnTo>
                    <a:pt x="581" y="245"/>
                  </a:lnTo>
                  <a:lnTo>
                    <a:pt x="584" y="250"/>
                  </a:lnTo>
                  <a:lnTo>
                    <a:pt x="585" y="252"/>
                  </a:lnTo>
                  <a:lnTo>
                    <a:pt x="586" y="253"/>
                  </a:lnTo>
                  <a:lnTo>
                    <a:pt x="586" y="254"/>
                  </a:lnTo>
                  <a:lnTo>
                    <a:pt x="587" y="256"/>
                  </a:lnTo>
                  <a:lnTo>
                    <a:pt x="588" y="260"/>
                  </a:lnTo>
                  <a:lnTo>
                    <a:pt x="589" y="262"/>
                  </a:lnTo>
                  <a:lnTo>
                    <a:pt x="590" y="265"/>
                  </a:lnTo>
                  <a:lnTo>
                    <a:pt x="592" y="268"/>
                  </a:lnTo>
                  <a:lnTo>
                    <a:pt x="593" y="269"/>
                  </a:lnTo>
                  <a:lnTo>
                    <a:pt x="594" y="271"/>
                  </a:lnTo>
                  <a:lnTo>
                    <a:pt x="596" y="274"/>
                  </a:lnTo>
                  <a:lnTo>
                    <a:pt x="599" y="277"/>
                  </a:lnTo>
                  <a:lnTo>
                    <a:pt x="602" y="280"/>
                  </a:lnTo>
                  <a:lnTo>
                    <a:pt x="603" y="281"/>
                  </a:lnTo>
                  <a:lnTo>
                    <a:pt x="604" y="283"/>
                  </a:lnTo>
                  <a:lnTo>
                    <a:pt x="605" y="284"/>
                  </a:lnTo>
                  <a:lnTo>
                    <a:pt x="605" y="285"/>
                  </a:lnTo>
                  <a:lnTo>
                    <a:pt x="605" y="286"/>
                  </a:lnTo>
                  <a:lnTo>
                    <a:pt x="606" y="290"/>
                  </a:lnTo>
                  <a:lnTo>
                    <a:pt x="606" y="291"/>
                  </a:lnTo>
                  <a:lnTo>
                    <a:pt x="606" y="292"/>
                  </a:lnTo>
                  <a:lnTo>
                    <a:pt x="608" y="296"/>
                  </a:lnTo>
                  <a:lnTo>
                    <a:pt x="608" y="297"/>
                  </a:lnTo>
                  <a:lnTo>
                    <a:pt x="608" y="298"/>
                  </a:lnTo>
                  <a:lnTo>
                    <a:pt x="608" y="299"/>
                  </a:lnTo>
                  <a:lnTo>
                    <a:pt x="608" y="301"/>
                  </a:lnTo>
                  <a:lnTo>
                    <a:pt x="608" y="302"/>
                  </a:lnTo>
                  <a:lnTo>
                    <a:pt x="607" y="305"/>
                  </a:lnTo>
                  <a:lnTo>
                    <a:pt x="606" y="306"/>
                  </a:lnTo>
                  <a:lnTo>
                    <a:pt x="606" y="307"/>
                  </a:lnTo>
                  <a:lnTo>
                    <a:pt x="606" y="308"/>
                  </a:lnTo>
                  <a:lnTo>
                    <a:pt x="607" y="308"/>
                  </a:lnTo>
                  <a:lnTo>
                    <a:pt x="607" y="308"/>
                  </a:lnTo>
                  <a:lnTo>
                    <a:pt x="607" y="309"/>
                  </a:lnTo>
                  <a:lnTo>
                    <a:pt x="608" y="309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11" y="310"/>
                  </a:lnTo>
                  <a:lnTo>
                    <a:pt x="612" y="310"/>
                  </a:lnTo>
                  <a:lnTo>
                    <a:pt x="616" y="311"/>
                  </a:lnTo>
                  <a:lnTo>
                    <a:pt x="618" y="311"/>
                  </a:lnTo>
                  <a:lnTo>
                    <a:pt x="618" y="312"/>
                  </a:lnTo>
                  <a:lnTo>
                    <a:pt x="619" y="312"/>
                  </a:lnTo>
                  <a:lnTo>
                    <a:pt x="620" y="313"/>
                  </a:lnTo>
                  <a:lnTo>
                    <a:pt x="621" y="314"/>
                  </a:lnTo>
                  <a:lnTo>
                    <a:pt x="622" y="315"/>
                  </a:lnTo>
                  <a:lnTo>
                    <a:pt x="623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5" y="319"/>
                  </a:lnTo>
                  <a:lnTo>
                    <a:pt x="625" y="320"/>
                  </a:lnTo>
                  <a:lnTo>
                    <a:pt x="626" y="322"/>
                  </a:lnTo>
                  <a:lnTo>
                    <a:pt x="626" y="327"/>
                  </a:lnTo>
                  <a:lnTo>
                    <a:pt x="626" y="329"/>
                  </a:lnTo>
                  <a:lnTo>
                    <a:pt x="626" y="330"/>
                  </a:lnTo>
                  <a:lnTo>
                    <a:pt x="626" y="333"/>
                  </a:lnTo>
                  <a:lnTo>
                    <a:pt x="626" y="335"/>
                  </a:lnTo>
                  <a:lnTo>
                    <a:pt x="625" y="338"/>
                  </a:lnTo>
                  <a:lnTo>
                    <a:pt x="625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3" y="344"/>
                  </a:lnTo>
                  <a:lnTo>
                    <a:pt x="622" y="345"/>
                  </a:lnTo>
                  <a:lnTo>
                    <a:pt x="619" y="349"/>
                  </a:lnTo>
                  <a:lnTo>
                    <a:pt x="615" y="354"/>
                  </a:lnTo>
                  <a:lnTo>
                    <a:pt x="615" y="355"/>
                  </a:lnTo>
                  <a:lnTo>
                    <a:pt x="614" y="356"/>
                  </a:lnTo>
                  <a:lnTo>
                    <a:pt x="613" y="357"/>
                  </a:lnTo>
                  <a:lnTo>
                    <a:pt x="612" y="359"/>
                  </a:lnTo>
                  <a:lnTo>
                    <a:pt x="612" y="360"/>
                  </a:lnTo>
                  <a:lnTo>
                    <a:pt x="611" y="362"/>
                  </a:lnTo>
                  <a:lnTo>
                    <a:pt x="611" y="363"/>
                  </a:lnTo>
                  <a:lnTo>
                    <a:pt x="611" y="365"/>
                  </a:lnTo>
                  <a:lnTo>
                    <a:pt x="611" y="366"/>
                  </a:lnTo>
                  <a:lnTo>
                    <a:pt x="611" y="368"/>
                  </a:lnTo>
                  <a:lnTo>
                    <a:pt x="611" y="369"/>
                  </a:lnTo>
                  <a:lnTo>
                    <a:pt x="612" y="371"/>
                  </a:lnTo>
                  <a:lnTo>
                    <a:pt x="614" y="376"/>
                  </a:lnTo>
                  <a:lnTo>
                    <a:pt x="614" y="377"/>
                  </a:lnTo>
                  <a:lnTo>
                    <a:pt x="614" y="377"/>
                  </a:lnTo>
                  <a:lnTo>
                    <a:pt x="614" y="379"/>
                  </a:lnTo>
                  <a:lnTo>
                    <a:pt x="613" y="381"/>
                  </a:lnTo>
                  <a:lnTo>
                    <a:pt x="612" y="385"/>
                  </a:lnTo>
                  <a:lnTo>
                    <a:pt x="611" y="388"/>
                  </a:lnTo>
                  <a:lnTo>
                    <a:pt x="611" y="391"/>
                  </a:lnTo>
                  <a:lnTo>
                    <a:pt x="611" y="394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1" y="395"/>
                  </a:lnTo>
                  <a:lnTo>
                    <a:pt x="610" y="395"/>
                  </a:lnTo>
                  <a:lnTo>
                    <a:pt x="610" y="395"/>
                  </a:lnTo>
                  <a:lnTo>
                    <a:pt x="608" y="396"/>
                  </a:lnTo>
                  <a:lnTo>
                    <a:pt x="606" y="396"/>
                  </a:lnTo>
                  <a:lnTo>
                    <a:pt x="604" y="395"/>
                  </a:lnTo>
                  <a:lnTo>
                    <a:pt x="602" y="395"/>
                  </a:lnTo>
                  <a:lnTo>
                    <a:pt x="600" y="395"/>
                  </a:lnTo>
                  <a:lnTo>
                    <a:pt x="598" y="394"/>
                  </a:lnTo>
                  <a:lnTo>
                    <a:pt x="595" y="393"/>
                  </a:lnTo>
                  <a:lnTo>
                    <a:pt x="593" y="392"/>
                  </a:lnTo>
                  <a:lnTo>
                    <a:pt x="590" y="391"/>
                  </a:lnTo>
                  <a:lnTo>
                    <a:pt x="588" y="390"/>
                  </a:lnTo>
                  <a:lnTo>
                    <a:pt x="586" y="389"/>
                  </a:lnTo>
                  <a:lnTo>
                    <a:pt x="576" y="385"/>
                  </a:lnTo>
                  <a:lnTo>
                    <a:pt x="572" y="383"/>
                  </a:lnTo>
                  <a:lnTo>
                    <a:pt x="571" y="382"/>
                  </a:lnTo>
                  <a:lnTo>
                    <a:pt x="569" y="381"/>
                  </a:lnTo>
                  <a:lnTo>
                    <a:pt x="567" y="381"/>
                  </a:lnTo>
                  <a:lnTo>
                    <a:pt x="565" y="380"/>
                  </a:lnTo>
                  <a:lnTo>
                    <a:pt x="563" y="380"/>
                  </a:lnTo>
                  <a:lnTo>
                    <a:pt x="562" y="380"/>
                  </a:lnTo>
                  <a:lnTo>
                    <a:pt x="558" y="379"/>
                  </a:lnTo>
                  <a:lnTo>
                    <a:pt x="555" y="379"/>
                  </a:lnTo>
                  <a:lnTo>
                    <a:pt x="553" y="379"/>
                  </a:lnTo>
                  <a:lnTo>
                    <a:pt x="552" y="379"/>
                  </a:lnTo>
                  <a:lnTo>
                    <a:pt x="550" y="379"/>
                  </a:lnTo>
                  <a:lnTo>
                    <a:pt x="546" y="380"/>
                  </a:lnTo>
                  <a:lnTo>
                    <a:pt x="545" y="380"/>
                  </a:lnTo>
                  <a:lnTo>
                    <a:pt x="544" y="380"/>
                  </a:lnTo>
                  <a:lnTo>
                    <a:pt x="543" y="380"/>
                  </a:lnTo>
                  <a:lnTo>
                    <a:pt x="542" y="380"/>
                  </a:lnTo>
                  <a:lnTo>
                    <a:pt x="539" y="378"/>
                  </a:lnTo>
                  <a:lnTo>
                    <a:pt x="537" y="378"/>
                  </a:lnTo>
                  <a:lnTo>
                    <a:pt x="535" y="378"/>
                  </a:lnTo>
                  <a:lnTo>
                    <a:pt x="534" y="378"/>
                  </a:lnTo>
                  <a:lnTo>
                    <a:pt x="533" y="378"/>
                  </a:lnTo>
                  <a:lnTo>
                    <a:pt x="532" y="378"/>
                  </a:lnTo>
                  <a:lnTo>
                    <a:pt x="528" y="379"/>
                  </a:lnTo>
                  <a:lnTo>
                    <a:pt x="526" y="380"/>
                  </a:lnTo>
                  <a:lnTo>
                    <a:pt x="524" y="380"/>
                  </a:lnTo>
                  <a:lnTo>
                    <a:pt x="522" y="380"/>
                  </a:lnTo>
                  <a:lnTo>
                    <a:pt x="518" y="380"/>
                  </a:lnTo>
                  <a:lnTo>
                    <a:pt x="515" y="379"/>
                  </a:lnTo>
                  <a:lnTo>
                    <a:pt x="513" y="379"/>
                  </a:lnTo>
                  <a:lnTo>
                    <a:pt x="509" y="378"/>
                  </a:lnTo>
                  <a:lnTo>
                    <a:pt x="507" y="377"/>
                  </a:lnTo>
                  <a:lnTo>
                    <a:pt x="507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6" y="377"/>
                  </a:lnTo>
                  <a:lnTo>
                    <a:pt x="505" y="378"/>
                  </a:lnTo>
                  <a:lnTo>
                    <a:pt x="504" y="379"/>
                  </a:lnTo>
                  <a:lnTo>
                    <a:pt x="504" y="381"/>
                  </a:lnTo>
                  <a:lnTo>
                    <a:pt x="503" y="384"/>
                  </a:lnTo>
                  <a:lnTo>
                    <a:pt x="500" y="395"/>
                  </a:lnTo>
                  <a:lnTo>
                    <a:pt x="500" y="397"/>
                  </a:lnTo>
                  <a:lnTo>
                    <a:pt x="499" y="398"/>
                  </a:lnTo>
                  <a:lnTo>
                    <a:pt x="498" y="400"/>
                  </a:lnTo>
                  <a:lnTo>
                    <a:pt x="498" y="400"/>
                  </a:lnTo>
                  <a:lnTo>
                    <a:pt x="497" y="401"/>
                  </a:lnTo>
                  <a:lnTo>
                    <a:pt x="496" y="402"/>
                  </a:lnTo>
                  <a:lnTo>
                    <a:pt x="496" y="402"/>
                  </a:lnTo>
                  <a:lnTo>
                    <a:pt x="495" y="402"/>
                  </a:lnTo>
                  <a:lnTo>
                    <a:pt x="493" y="402"/>
                  </a:lnTo>
                  <a:lnTo>
                    <a:pt x="491" y="403"/>
                  </a:lnTo>
                  <a:lnTo>
                    <a:pt x="488" y="403"/>
                  </a:lnTo>
                  <a:lnTo>
                    <a:pt x="486" y="402"/>
                  </a:lnTo>
                  <a:lnTo>
                    <a:pt x="484" y="402"/>
                  </a:lnTo>
                  <a:lnTo>
                    <a:pt x="478" y="401"/>
                  </a:lnTo>
                  <a:lnTo>
                    <a:pt x="477" y="401"/>
                  </a:lnTo>
                  <a:lnTo>
                    <a:pt x="476" y="401"/>
                  </a:lnTo>
                  <a:lnTo>
                    <a:pt x="475" y="401"/>
                  </a:lnTo>
                  <a:lnTo>
                    <a:pt x="473" y="401"/>
                  </a:lnTo>
                  <a:lnTo>
                    <a:pt x="469" y="402"/>
                  </a:lnTo>
                  <a:lnTo>
                    <a:pt x="467" y="402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1" y="403"/>
                  </a:lnTo>
                  <a:lnTo>
                    <a:pt x="460" y="403"/>
                  </a:lnTo>
                  <a:lnTo>
                    <a:pt x="459" y="402"/>
                  </a:lnTo>
                  <a:lnTo>
                    <a:pt x="458" y="401"/>
                  </a:lnTo>
                  <a:lnTo>
                    <a:pt x="456" y="401"/>
                  </a:lnTo>
                  <a:lnTo>
                    <a:pt x="456" y="401"/>
                  </a:lnTo>
                  <a:lnTo>
                    <a:pt x="455" y="401"/>
                  </a:lnTo>
                  <a:lnTo>
                    <a:pt x="454" y="401"/>
                  </a:lnTo>
                  <a:lnTo>
                    <a:pt x="453" y="401"/>
                  </a:lnTo>
                  <a:lnTo>
                    <a:pt x="452" y="401"/>
                  </a:lnTo>
                  <a:lnTo>
                    <a:pt x="451" y="402"/>
                  </a:lnTo>
                  <a:lnTo>
                    <a:pt x="449" y="402"/>
                  </a:lnTo>
                  <a:lnTo>
                    <a:pt x="448" y="403"/>
                  </a:lnTo>
                  <a:lnTo>
                    <a:pt x="447" y="404"/>
                  </a:lnTo>
                  <a:lnTo>
                    <a:pt x="447" y="404"/>
                  </a:lnTo>
                  <a:lnTo>
                    <a:pt x="444" y="407"/>
                  </a:lnTo>
                  <a:lnTo>
                    <a:pt x="443" y="409"/>
                  </a:lnTo>
                  <a:lnTo>
                    <a:pt x="441" y="410"/>
                  </a:lnTo>
                  <a:lnTo>
                    <a:pt x="440" y="411"/>
                  </a:lnTo>
                  <a:lnTo>
                    <a:pt x="439" y="412"/>
                  </a:lnTo>
                  <a:lnTo>
                    <a:pt x="439" y="412"/>
                  </a:lnTo>
                  <a:lnTo>
                    <a:pt x="438" y="412"/>
                  </a:lnTo>
                  <a:lnTo>
                    <a:pt x="437" y="412"/>
                  </a:lnTo>
                  <a:lnTo>
                    <a:pt x="437" y="412"/>
                  </a:lnTo>
                  <a:lnTo>
                    <a:pt x="436" y="412"/>
                  </a:lnTo>
                  <a:lnTo>
                    <a:pt x="436" y="412"/>
                  </a:lnTo>
                  <a:lnTo>
                    <a:pt x="435" y="412"/>
                  </a:lnTo>
                  <a:lnTo>
                    <a:pt x="435" y="411"/>
                  </a:lnTo>
                  <a:lnTo>
                    <a:pt x="429" y="403"/>
                  </a:lnTo>
                  <a:lnTo>
                    <a:pt x="428" y="401"/>
                  </a:lnTo>
                  <a:lnTo>
                    <a:pt x="426" y="400"/>
                  </a:lnTo>
                  <a:lnTo>
                    <a:pt x="425" y="399"/>
                  </a:lnTo>
                  <a:lnTo>
                    <a:pt x="424" y="398"/>
                  </a:lnTo>
                  <a:lnTo>
                    <a:pt x="420" y="395"/>
                  </a:lnTo>
                  <a:lnTo>
                    <a:pt x="415" y="392"/>
                  </a:lnTo>
                  <a:lnTo>
                    <a:pt x="413" y="391"/>
                  </a:lnTo>
                  <a:lnTo>
                    <a:pt x="411" y="390"/>
                  </a:lnTo>
                  <a:lnTo>
                    <a:pt x="409" y="389"/>
                  </a:lnTo>
                  <a:lnTo>
                    <a:pt x="404" y="387"/>
                  </a:lnTo>
                  <a:lnTo>
                    <a:pt x="398" y="386"/>
                  </a:lnTo>
                  <a:lnTo>
                    <a:pt x="397" y="385"/>
                  </a:lnTo>
                  <a:lnTo>
                    <a:pt x="394" y="385"/>
                  </a:lnTo>
                  <a:lnTo>
                    <a:pt x="393" y="384"/>
                  </a:lnTo>
                  <a:lnTo>
                    <a:pt x="392" y="384"/>
                  </a:lnTo>
                  <a:lnTo>
                    <a:pt x="391" y="384"/>
                  </a:lnTo>
                  <a:lnTo>
                    <a:pt x="389" y="382"/>
                  </a:lnTo>
                  <a:lnTo>
                    <a:pt x="387" y="381"/>
                  </a:lnTo>
                  <a:lnTo>
                    <a:pt x="386" y="379"/>
                  </a:lnTo>
                  <a:lnTo>
                    <a:pt x="384" y="378"/>
                  </a:lnTo>
                  <a:lnTo>
                    <a:pt x="382" y="375"/>
                  </a:lnTo>
                  <a:lnTo>
                    <a:pt x="381" y="373"/>
                  </a:lnTo>
                  <a:lnTo>
                    <a:pt x="379" y="371"/>
                  </a:lnTo>
                  <a:lnTo>
                    <a:pt x="374" y="365"/>
                  </a:lnTo>
                  <a:lnTo>
                    <a:pt x="372" y="364"/>
                  </a:lnTo>
                  <a:lnTo>
                    <a:pt x="370" y="362"/>
                  </a:lnTo>
                  <a:lnTo>
                    <a:pt x="368" y="361"/>
                  </a:lnTo>
                  <a:lnTo>
                    <a:pt x="366" y="359"/>
                  </a:lnTo>
                  <a:lnTo>
                    <a:pt x="364" y="358"/>
                  </a:lnTo>
                  <a:lnTo>
                    <a:pt x="362" y="357"/>
                  </a:lnTo>
                  <a:lnTo>
                    <a:pt x="356" y="355"/>
                  </a:lnTo>
                  <a:lnTo>
                    <a:pt x="351" y="351"/>
                  </a:lnTo>
                  <a:lnTo>
                    <a:pt x="349" y="351"/>
                  </a:lnTo>
                  <a:lnTo>
                    <a:pt x="348" y="351"/>
                  </a:lnTo>
                  <a:lnTo>
                    <a:pt x="344" y="349"/>
                  </a:lnTo>
                  <a:lnTo>
                    <a:pt x="339" y="348"/>
                  </a:lnTo>
                  <a:lnTo>
                    <a:pt x="333" y="346"/>
                  </a:lnTo>
                  <a:lnTo>
                    <a:pt x="332" y="346"/>
                  </a:lnTo>
                  <a:lnTo>
                    <a:pt x="328" y="344"/>
                  </a:lnTo>
                  <a:lnTo>
                    <a:pt x="327" y="344"/>
                  </a:lnTo>
                  <a:lnTo>
                    <a:pt x="326" y="343"/>
                  </a:lnTo>
                  <a:lnTo>
                    <a:pt x="325" y="343"/>
                  </a:lnTo>
                  <a:lnTo>
                    <a:pt x="323" y="343"/>
                  </a:lnTo>
                  <a:lnTo>
                    <a:pt x="317" y="343"/>
                  </a:lnTo>
                  <a:lnTo>
                    <a:pt x="315" y="343"/>
                  </a:lnTo>
                  <a:lnTo>
                    <a:pt x="314" y="342"/>
                  </a:lnTo>
                  <a:lnTo>
                    <a:pt x="313" y="342"/>
                  </a:lnTo>
                  <a:lnTo>
                    <a:pt x="312" y="342"/>
                  </a:lnTo>
                  <a:lnTo>
                    <a:pt x="312" y="342"/>
                  </a:lnTo>
                  <a:lnTo>
                    <a:pt x="311" y="341"/>
                  </a:lnTo>
                  <a:lnTo>
                    <a:pt x="310" y="341"/>
                  </a:lnTo>
                  <a:lnTo>
                    <a:pt x="309" y="340"/>
                  </a:lnTo>
                  <a:lnTo>
                    <a:pt x="307" y="338"/>
                  </a:lnTo>
                  <a:lnTo>
                    <a:pt x="304" y="334"/>
                  </a:lnTo>
                  <a:lnTo>
                    <a:pt x="302" y="333"/>
                  </a:lnTo>
                  <a:lnTo>
                    <a:pt x="300" y="331"/>
                  </a:lnTo>
                  <a:lnTo>
                    <a:pt x="299" y="330"/>
                  </a:lnTo>
                  <a:lnTo>
                    <a:pt x="298" y="329"/>
                  </a:lnTo>
                  <a:lnTo>
                    <a:pt x="297" y="329"/>
                  </a:lnTo>
                  <a:lnTo>
                    <a:pt x="296" y="328"/>
                  </a:lnTo>
                  <a:lnTo>
                    <a:pt x="295" y="327"/>
                  </a:lnTo>
                  <a:lnTo>
                    <a:pt x="293" y="327"/>
                  </a:lnTo>
                  <a:lnTo>
                    <a:pt x="291" y="326"/>
                  </a:lnTo>
                  <a:lnTo>
                    <a:pt x="287" y="325"/>
                  </a:lnTo>
                  <a:lnTo>
                    <a:pt x="284" y="325"/>
                  </a:lnTo>
                  <a:lnTo>
                    <a:pt x="282" y="324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2"/>
                  </a:lnTo>
                  <a:lnTo>
                    <a:pt x="277" y="321"/>
                  </a:lnTo>
                  <a:lnTo>
                    <a:pt x="276" y="321"/>
                  </a:lnTo>
                  <a:lnTo>
                    <a:pt x="275" y="320"/>
                  </a:lnTo>
                  <a:lnTo>
                    <a:pt x="274" y="319"/>
                  </a:lnTo>
                  <a:lnTo>
                    <a:pt x="273" y="318"/>
                  </a:lnTo>
                  <a:lnTo>
                    <a:pt x="271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8" y="313"/>
                  </a:lnTo>
                  <a:lnTo>
                    <a:pt x="268" y="313"/>
                  </a:lnTo>
                  <a:lnTo>
                    <a:pt x="267" y="313"/>
                  </a:lnTo>
                  <a:lnTo>
                    <a:pt x="266" y="313"/>
                  </a:lnTo>
                  <a:lnTo>
                    <a:pt x="265" y="314"/>
                  </a:lnTo>
                  <a:lnTo>
                    <a:pt x="264" y="315"/>
                  </a:lnTo>
                  <a:lnTo>
                    <a:pt x="263" y="316"/>
                  </a:lnTo>
                  <a:lnTo>
                    <a:pt x="261" y="318"/>
                  </a:lnTo>
                  <a:lnTo>
                    <a:pt x="260" y="319"/>
                  </a:lnTo>
                  <a:lnTo>
                    <a:pt x="259" y="321"/>
                  </a:lnTo>
                  <a:lnTo>
                    <a:pt x="257" y="323"/>
                  </a:lnTo>
                  <a:lnTo>
                    <a:pt x="256" y="326"/>
                  </a:lnTo>
                  <a:lnTo>
                    <a:pt x="254" y="330"/>
                  </a:lnTo>
                  <a:lnTo>
                    <a:pt x="254" y="331"/>
                  </a:lnTo>
                  <a:lnTo>
                    <a:pt x="253" y="332"/>
                  </a:lnTo>
                  <a:lnTo>
                    <a:pt x="252" y="334"/>
                  </a:lnTo>
                  <a:lnTo>
                    <a:pt x="250" y="336"/>
                  </a:lnTo>
                  <a:lnTo>
                    <a:pt x="248" y="340"/>
                  </a:lnTo>
                  <a:lnTo>
                    <a:pt x="247" y="340"/>
                  </a:lnTo>
                  <a:lnTo>
                    <a:pt x="246" y="341"/>
                  </a:lnTo>
                  <a:lnTo>
                    <a:pt x="245" y="342"/>
                  </a:lnTo>
                  <a:lnTo>
                    <a:pt x="245" y="342"/>
                  </a:lnTo>
                  <a:lnTo>
                    <a:pt x="243" y="343"/>
                  </a:lnTo>
                  <a:lnTo>
                    <a:pt x="242" y="343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7" y="343"/>
                  </a:lnTo>
                  <a:lnTo>
                    <a:pt x="235" y="343"/>
                  </a:lnTo>
                  <a:lnTo>
                    <a:pt x="234" y="343"/>
                  </a:lnTo>
                  <a:lnTo>
                    <a:pt x="233" y="343"/>
                  </a:lnTo>
                  <a:lnTo>
                    <a:pt x="232" y="342"/>
                  </a:lnTo>
                  <a:lnTo>
                    <a:pt x="231" y="342"/>
                  </a:lnTo>
                  <a:lnTo>
                    <a:pt x="229" y="341"/>
                  </a:lnTo>
                  <a:lnTo>
                    <a:pt x="224" y="339"/>
                  </a:lnTo>
                  <a:lnTo>
                    <a:pt x="216" y="334"/>
                  </a:lnTo>
                  <a:lnTo>
                    <a:pt x="213" y="333"/>
                  </a:lnTo>
                  <a:lnTo>
                    <a:pt x="212" y="332"/>
                  </a:lnTo>
                  <a:lnTo>
                    <a:pt x="211" y="331"/>
                  </a:lnTo>
                  <a:lnTo>
                    <a:pt x="210" y="330"/>
                  </a:lnTo>
                  <a:lnTo>
                    <a:pt x="209" y="329"/>
                  </a:lnTo>
                  <a:lnTo>
                    <a:pt x="208" y="327"/>
                  </a:lnTo>
                  <a:lnTo>
                    <a:pt x="207" y="326"/>
                  </a:lnTo>
                  <a:lnTo>
                    <a:pt x="207" y="325"/>
                  </a:lnTo>
                  <a:lnTo>
                    <a:pt x="207" y="323"/>
                  </a:lnTo>
                  <a:lnTo>
                    <a:pt x="207" y="322"/>
                  </a:lnTo>
                  <a:lnTo>
                    <a:pt x="207" y="320"/>
                  </a:lnTo>
                  <a:lnTo>
                    <a:pt x="207" y="318"/>
                  </a:lnTo>
                  <a:lnTo>
                    <a:pt x="208" y="315"/>
                  </a:lnTo>
                  <a:lnTo>
                    <a:pt x="208" y="314"/>
                  </a:lnTo>
                  <a:lnTo>
                    <a:pt x="208" y="314"/>
                  </a:lnTo>
                  <a:lnTo>
                    <a:pt x="208" y="313"/>
                  </a:lnTo>
                  <a:lnTo>
                    <a:pt x="208" y="312"/>
                  </a:lnTo>
                  <a:lnTo>
                    <a:pt x="208" y="311"/>
                  </a:lnTo>
                  <a:lnTo>
                    <a:pt x="207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3" y="309"/>
                  </a:lnTo>
                  <a:lnTo>
                    <a:pt x="202" y="309"/>
                  </a:lnTo>
                  <a:lnTo>
                    <a:pt x="200" y="308"/>
                  </a:lnTo>
                  <a:lnTo>
                    <a:pt x="199" y="308"/>
                  </a:lnTo>
                  <a:lnTo>
                    <a:pt x="197" y="307"/>
                  </a:lnTo>
                  <a:lnTo>
                    <a:pt x="196" y="306"/>
                  </a:lnTo>
                  <a:lnTo>
                    <a:pt x="194" y="305"/>
                  </a:lnTo>
                  <a:lnTo>
                    <a:pt x="191" y="303"/>
                  </a:lnTo>
                  <a:lnTo>
                    <a:pt x="190" y="302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4" y="300"/>
                  </a:lnTo>
                  <a:lnTo>
                    <a:pt x="182" y="299"/>
                  </a:lnTo>
                  <a:lnTo>
                    <a:pt x="180" y="299"/>
                  </a:lnTo>
                  <a:lnTo>
                    <a:pt x="178" y="298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7"/>
                  </a:lnTo>
                  <a:lnTo>
                    <a:pt x="174" y="296"/>
                  </a:lnTo>
                  <a:lnTo>
                    <a:pt x="174" y="296"/>
                  </a:lnTo>
                  <a:lnTo>
                    <a:pt x="173" y="295"/>
                  </a:lnTo>
                  <a:lnTo>
                    <a:pt x="173" y="294"/>
                  </a:lnTo>
                  <a:lnTo>
                    <a:pt x="172" y="293"/>
                  </a:lnTo>
                  <a:lnTo>
                    <a:pt x="171" y="289"/>
                  </a:lnTo>
                  <a:lnTo>
                    <a:pt x="171" y="288"/>
                  </a:lnTo>
                  <a:lnTo>
                    <a:pt x="171" y="288"/>
                  </a:lnTo>
                  <a:lnTo>
                    <a:pt x="170" y="287"/>
                  </a:lnTo>
                  <a:lnTo>
                    <a:pt x="170" y="287"/>
                  </a:lnTo>
                  <a:lnTo>
                    <a:pt x="170" y="286"/>
                  </a:lnTo>
                  <a:lnTo>
                    <a:pt x="169" y="286"/>
                  </a:lnTo>
                  <a:lnTo>
                    <a:pt x="168" y="286"/>
                  </a:lnTo>
                  <a:lnTo>
                    <a:pt x="167" y="285"/>
                  </a:lnTo>
                  <a:lnTo>
                    <a:pt x="164" y="284"/>
                  </a:lnTo>
                  <a:lnTo>
                    <a:pt x="162" y="283"/>
                  </a:lnTo>
                  <a:lnTo>
                    <a:pt x="158" y="283"/>
                  </a:lnTo>
                  <a:lnTo>
                    <a:pt x="157" y="282"/>
                  </a:lnTo>
                  <a:lnTo>
                    <a:pt x="155" y="282"/>
                  </a:lnTo>
                  <a:lnTo>
                    <a:pt x="154" y="281"/>
                  </a:lnTo>
                  <a:lnTo>
                    <a:pt x="152" y="280"/>
                  </a:lnTo>
                  <a:lnTo>
                    <a:pt x="150" y="279"/>
                  </a:lnTo>
                  <a:lnTo>
                    <a:pt x="149" y="278"/>
                  </a:lnTo>
                  <a:lnTo>
                    <a:pt x="148" y="277"/>
                  </a:lnTo>
                  <a:lnTo>
                    <a:pt x="147" y="276"/>
                  </a:lnTo>
                  <a:lnTo>
                    <a:pt x="143" y="272"/>
                  </a:lnTo>
                  <a:lnTo>
                    <a:pt x="143" y="272"/>
                  </a:lnTo>
                  <a:lnTo>
                    <a:pt x="142" y="272"/>
                  </a:lnTo>
                  <a:lnTo>
                    <a:pt x="141" y="271"/>
                  </a:lnTo>
                  <a:lnTo>
                    <a:pt x="139" y="270"/>
                  </a:lnTo>
                  <a:lnTo>
                    <a:pt x="135" y="268"/>
                  </a:lnTo>
                  <a:lnTo>
                    <a:pt x="134" y="268"/>
                  </a:lnTo>
                  <a:lnTo>
                    <a:pt x="132" y="267"/>
                  </a:lnTo>
                  <a:lnTo>
                    <a:pt x="131" y="266"/>
                  </a:lnTo>
                  <a:lnTo>
                    <a:pt x="130" y="266"/>
                  </a:lnTo>
                  <a:lnTo>
                    <a:pt x="129" y="265"/>
                  </a:lnTo>
                  <a:lnTo>
                    <a:pt x="126" y="264"/>
                  </a:lnTo>
                  <a:lnTo>
                    <a:pt x="125" y="264"/>
                  </a:lnTo>
                  <a:lnTo>
                    <a:pt x="124" y="264"/>
                  </a:lnTo>
                  <a:lnTo>
                    <a:pt x="123" y="264"/>
                  </a:lnTo>
                  <a:lnTo>
                    <a:pt x="122" y="264"/>
                  </a:lnTo>
                  <a:lnTo>
                    <a:pt x="120" y="265"/>
                  </a:lnTo>
                  <a:lnTo>
                    <a:pt x="119" y="265"/>
                  </a:lnTo>
                  <a:lnTo>
                    <a:pt x="118" y="265"/>
                  </a:lnTo>
                  <a:lnTo>
                    <a:pt x="117" y="265"/>
                  </a:lnTo>
                  <a:lnTo>
                    <a:pt x="115" y="265"/>
                  </a:lnTo>
                  <a:lnTo>
                    <a:pt x="112" y="264"/>
                  </a:lnTo>
                  <a:lnTo>
                    <a:pt x="111" y="264"/>
                  </a:lnTo>
                  <a:lnTo>
                    <a:pt x="110" y="264"/>
                  </a:lnTo>
                  <a:lnTo>
                    <a:pt x="109" y="264"/>
                  </a:lnTo>
                  <a:lnTo>
                    <a:pt x="104" y="265"/>
                  </a:lnTo>
                  <a:lnTo>
                    <a:pt x="102" y="265"/>
                  </a:lnTo>
                  <a:lnTo>
                    <a:pt x="101" y="265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6" y="264"/>
                  </a:lnTo>
                  <a:lnTo>
                    <a:pt x="95" y="263"/>
                  </a:lnTo>
                  <a:lnTo>
                    <a:pt x="94" y="263"/>
                  </a:lnTo>
                  <a:lnTo>
                    <a:pt x="93" y="263"/>
                  </a:lnTo>
                  <a:lnTo>
                    <a:pt x="92" y="261"/>
                  </a:lnTo>
                  <a:lnTo>
                    <a:pt x="89" y="259"/>
                  </a:lnTo>
                  <a:lnTo>
                    <a:pt x="88" y="258"/>
                  </a:lnTo>
                  <a:lnTo>
                    <a:pt x="85" y="255"/>
                  </a:lnTo>
                  <a:lnTo>
                    <a:pt x="84" y="254"/>
                  </a:lnTo>
                  <a:lnTo>
                    <a:pt x="74" y="247"/>
                  </a:lnTo>
                  <a:lnTo>
                    <a:pt x="69" y="244"/>
                  </a:lnTo>
                  <a:lnTo>
                    <a:pt x="67" y="242"/>
                  </a:lnTo>
                  <a:lnTo>
                    <a:pt x="59" y="23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3"/>
                  </a:lnTo>
                  <a:lnTo>
                    <a:pt x="55" y="218"/>
                  </a:lnTo>
                  <a:lnTo>
                    <a:pt x="55" y="213"/>
                  </a:lnTo>
                  <a:lnTo>
                    <a:pt x="55" y="212"/>
                  </a:lnTo>
                  <a:lnTo>
                    <a:pt x="56" y="211"/>
                  </a:lnTo>
                  <a:lnTo>
                    <a:pt x="56" y="210"/>
                  </a:lnTo>
                  <a:lnTo>
                    <a:pt x="56" y="209"/>
                  </a:lnTo>
                  <a:lnTo>
                    <a:pt x="57" y="208"/>
                  </a:lnTo>
                  <a:lnTo>
                    <a:pt x="59" y="205"/>
                  </a:lnTo>
                  <a:lnTo>
                    <a:pt x="60" y="204"/>
                  </a:lnTo>
                  <a:lnTo>
                    <a:pt x="61" y="203"/>
                  </a:lnTo>
                  <a:lnTo>
                    <a:pt x="63" y="198"/>
                  </a:lnTo>
                  <a:lnTo>
                    <a:pt x="64" y="195"/>
                  </a:lnTo>
                  <a:lnTo>
                    <a:pt x="65" y="193"/>
                  </a:lnTo>
                  <a:lnTo>
                    <a:pt x="65" y="191"/>
                  </a:lnTo>
                  <a:lnTo>
                    <a:pt x="66" y="190"/>
                  </a:lnTo>
                  <a:lnTo>
                    <a:pt x="66" y="189"/>
                  </a:lnTo>
                  <a:lnTo>
                    <a:pt x="66" y="187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4" y="181"/>
                  </a:lnTo>
                  <a:lnTo>
                    <a:pt x="64" y="180"/>
                  </a:lnTo>
                  <a:lnTo>
                    <a:pt x="64" y="179"/>
                  </a:lnTo>
                  <a:lnTo>
                    <a:pt x="64" y="178"/>
                  </a:lnTo>
                  <a:lnTo>
                    <a:pt x="65" y="177"/>
                  </a:lnTo>
                  <a:lnTo>
                    <a:pt x="65" y="174"/>
                  </a:lnTo>
                  <a:lnTo>
                    <a:pt x="65" y="172"/>
                  </a:lnTo>
                  <a:lnTo>
                    <a:pt x="65" y="171"/>
                  </a:lnTo>
                  <a:lnTo>
                    <a:pt x="65" y="170"/>
                  </a:lnTo>
                  <a:lnTo>
                    <a:pt x="65" y="169"/>
                  </a:lnTo>
                  <a:lnTo>
                    <a:pt x="65" y="168"/>
                  </a:lnTo>
                  <a:lnTo>
                    <a:pt x="64" y="167"/>
                  </a:lnTo>
                  <a:lnTo>
                    <a:pt x="63" y="166"/>
                  </a:lnTo>
                  <a:lnTo>
                    <a:pt x="62" y="165"/>
                  </a:lnTo>
                  <a:lnTo>
                    <a:pt x="61" y="164"/>
                  </a:lnTo>
                  <a:lnTo>
                    <a:pt x="59" y="163"/>
                  </a:lnTo>
                  <a:lnTo>
                    <a:pt x="58" y="162"/>
                  </a:lnTo>
                  <a:lnTo>
                    <a:pt x="54" y="160"/>
                  </a:lnTo>
                  <a:lnTo>
                    <a:pt x="53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6" y="155"/>
                  </a:lnTo>
                  <a:lnTo>
                    <a:pt x="45" y="154"/>
                  </a:lnTo>
                  <a:lnTo>
                    <a:pt x="43" y="152"/>
                  </a:lnTo>
                  <a:lnTo>
                    <a:pt x="43" y="151"/>
                  </a:lnTo>
                  <a:lnTo>
                    <a:pt x="42" y="151"/>
                  </a:lnTo>
                  <a:lnTo>
                    <a:pt x="42" y="150"/>
                  </a:lnTo>
                  <a:lnTo>
                    <a:pt x="41" y="149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0" y="141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9" y="140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6" y="138"/>
                  </a:lnTo>
                  <a:lnTo>
                    <a:pt x="35" y="137"/>
                  </a:lnTo>
                  <a:lnTo>
                    <a:pt x="34" y="137"/>
                  </a:lnTo>
                  <a:lnTo>
                    <a:pt x="34" y="136"/>
                  </a:lnTo>
                  <a:lnTo>
                    <a:pt x="33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29" y="135"/>
                  </a:lnTo>
                  <a:lnTo>
                    <a:pt x="26" y="135"/>
                  </a:lnTo>
                  <a:lnTo>
                    <a:pt x="24" y="134"/>
                  </a:lnTo>
                  <a:lnTo>
                    <a:pt x="23" y="134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19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8" y="126"/>
                  </a:lnTo>
                  <a:lnTo>
                    <a:pt x="7" y="125"/>
                  </a:lnTo>
                  <a:lnTo>
                    <a:pt x="5" y="124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2" y="122"/>
                  </a:lnTo>
                  <a:lnTo>
                    <a:pt x="1" y="121"/>
                  </a:lnTo>
                  <a:lnTo>
                    <a:pt x="1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1" y="113"/>
                  </a:lnTo>
                  <a:lnTo>
                    <a:pt x="2" y="113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1" y="99"/>
                  </a:lnTo>
                  <a:lnTo>
                    <a:pt x="12" y="98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4" y="96"/>
                  </a:lnTo>
                  <a:lnTo>
                    <a:pt x="14" y="95"/>
                  </a:lnTo>
                  <a:lnTo>
                    <a:pt x="14" y="94"/>
                  </a:lnTo>
                  <a:lnTo>
                    <a:pt x="15" y="93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17" y="81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4" y="76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6" y="70"/>
                  </a:lnTo>
                  <a:lnTo>
                    <a:pt x="26" y="69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8" y="71"/>
                  </a:lnTo>
                  <a:lnTo>
                    <a:pt x="29" y="72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2" y="73"/>
                  </a:lnTo>
                  <a:lnTo>
                    <a:pt x="33" y="74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7" y="74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1" y="73"/>
                  </a:lnTo>
                  <a:lnTo>
                    <a:pt x="43" y="72"/>
                  </a:lnTo>
                  <a:lnTo>
                    <a:pt x="44" y="72"/>
                  </a:lnTo>
                  <a:lnTo>
                    <a:pt x="45" y="71"/>
                  </a:lnTo>
                  <a:lnTo>
                    <a:pt x="47" y="70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6"/>
                  </a:lnTo>
                  <a:lnTo>
                    <a:pt x="56" y="65"/>
                  </a:lnTo>
                  <a:lnTo>
                    <a:pt x="57" y="64"/>
                  </a:lnTo>
                  <a:lnTo>
                    <a:pt x="59" y="6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7" name="Freeform 280">
              <a:extLst>
                <a:ext uri="{FF2B5EF4-FFF2-40B4-BE49-F238E27FC236}">
                  <a16:creationId xmlns:a16="http://schemas.microsoft.com/office/drawing/2014/main" id="{871FEEF8-6E98-4D2D-B047-5AC644F73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4172" y="3461637"/>
              <a:ext cx="177800" cy="57150"/>
            </a:xfrm>
            <a:custGeom>
              <a:avLst/>
              <a:gdLst>
                <a:gd name="T0" fmla="*/ 1 w 112"/>
                <a:gd name="T1" fmla="*/ 35 h 36"/>
                <a:gd name="T2" fmla="*/ 2 w 112"/>
                <a:gd name="T3" fmla="*/ 34 h 36"/>
                <a:gd name="T4" fmla="*/ 4 w 112"/>
                <a:gd name="T5" fmla="*/ 30 h 36"/>
                <a:gd name="T6" fmla="*/ 6 w 112"/>
                <a:gd name="T7" fmla="*/ 28 h 36"/>
                <a:gd name="T8" fmla="*/ 7 w 112"/>
                <a:gd name="T9" fmla="*/ 27 h 36"/>
                <a:gd name="T10" fmla="*/ 9 w 112"/>
                <a:gd name="T11" fmla="*/ 25 h 36"/>
                <a:gd name="T12" fmla="*/ 12 w 112"/>
                <a:gd name="T13" fmla="*/ 24 h 36"/>
                <a:gd name="T14" fmla="*/ 16 w 112"/>
                <a:gd name="T15" fmla="*/ 23 h 36"/>
                <a:gd name="T16" fmla="*/ 22 w 112"/>
                <a:gd name="T17" fmla="*/ 20 h 36"/>
                <a:gd name="T18" fmla="*/ 23 w 112"/>
                <a:gd name="T19" fmla="*/ 20 h 36"/>
                <a:gd name="T20" fmla="*/ 25 w 112"/>
                <a:gd name="T21" fmla="*/ 20 h 36"/>
                <a:gd name="T22" fmla="*/ 26 w 112"/>
                <a:gd name="T23" fmla="*/ 20 h 36"/>
                <a:gd name="T24" fmla="*/ 27 w 112"/>
                <a:gd name="T25" fmla="*/ 21 h 36"/>
                <a:gd name="T26" fmla="*/ 31 w 112"/>
                <a:gd name="T27" fmla="*/ 24 h 36"/>
                <a:gd name="T28" fmla="*/ 33 w 112"/>
                <a:gd name="T29" fmla="*/ 25 h 36"/>
                <a:gd name="T30" fmla="*/ 35 w 112"/>
                <a:gd name="T31" fmla="*/ 25 h 36"/>
                <a:gd name="T32" fmla="*/ 39 w 112"/>
                <a:gd name="T33" fmla="*/ 25 h 36"/>
                <a:gd name="T34" fmla="*/ 44 w 112"/>
                <a:gd name="T35" fmla="*/ 25 h 36"/>
                <a:gd name="T36" fmla="*/ 48 w 112"/>
                <a:gd name="T37" fmla="*/ 25 h 36"/>
                <a:gd name="T38" fmla="*/ 52 w 112"/>
                <a:gd name="T39" fmla="*/ 26 h 36"/>
                <a:gd name="T40" fmla="*/ 56 w 112"/>
                <a:gd name="T41" fmla="*/ 26 h 36"/>
                <a:gd name="T42" fmla="*/ 58 w 112"/>
                <a:gd name="T43" fmla="*/ 26 h 36"/>
                <a:gd name="T44" fmla="*/ 61 w 112"/>
                <a:gd name="T45" fmla="*/ 27 h 36"/>
                <a:gd name="T46" fmla="*/ 67 w 112"/>
                <a:gd name="T47" fmla="*/ 29 h 36"/>
                <a:gd name="T48" fmla="*/ 69 w 112"/>
                <a:gd name="T49" fmla="*/ 29 h 36"/>
                <a:gd name="T50" fmla="*/ 72 w 112"/>
                <a:gd name="T51" fmla="*/ 29 h 36"/>
                <a:gd name="T52" fmla="*/ 75 w 112"/>
                <a:gd name="T53" fmla="*/ 29 h 36"/>
                <a:gd name="T54" fmla="*/ 80 w 112"/>
                <a:gd name="T55" fmla="*/ 26 h 36"/>
                <a:gd name="T56" fmla="*/ 86 w 112"/>
                <a:gd name="T57" fmla="*/ 24 h 36"/>
                <a:gd name="T58" fmla="*/ 89 w 112"/>
                <a:gd name="T59" fmla="*/ 23 h 36"/>
                <a:gd name="T60" fmla="*/ 91 w 112"/>
                <a:gd name="T61" fmla="*/ 21 h 36"/>
                <a:gd name="T62" fmla="*/ 93 w 112"/>
                <a:gd name="T63" fmla="*/ 20 h 36"/>
                <a:gd name="T64" fmla="*/ 94 w 112"/>
                <a:gd name="T65" fmla="*/ 18 h 36"/>
                <a:gd name="T66" fmla="*/ 96 w 112"/>
                <a:gd name="T67" fmla="*/ 13 h 36"/>
                <a:gd name="T68" fmla="*/ 98 w 112"/>
                <a:gd name="T69" fmla="*/ 10 h 36"/>
                <a:gd name="T70" fmla="*/ 99 w 112"/>
                <a:gd name="T71" fmla="*/ 9 h 36"/>
                <a:gd name="T72" fmla="*/ 101 w 112"/>
                <a:gd name="T73" fmla="*/ 6 h 36"/>
                <a:gd name="T74" fmla="*/ 104 w 112"/>
                <a:gd name="T75" fmla="*/ 4 h 36"/>
                <a:gd name="T76" fmla="*/ 108 w 112"/>
                <a:gd name="T77" fmla="*/ 2 h 36"/>
                <a:gd name="T78" fmla="*/ 111 w 112"/>
                <a:gd name="T79" fmla="*/ 0 h 36"/>
                <a:gd name="T80" fmla="*/ 112 w 112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8" y="26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9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6" y="26"/>
                  </a:lnTo>
                  <a:lnTo>
                    <a:pt x="57" y="26"/>
                  </a:lnTo>
                  <a:lnTo>
                    <a:pt x="58" y="26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8" y="27"/>
                  </a:lnTo>
                  <a:lnTo>
                    <a:pt x="80" y="26"/>
                  </a:lnTo>
                  <a:lnTo>
                    <a:pt x="82" y="25"/>
                  </a:lnTo>
                  <a:lnTo>
                    <a:pt x="86" y="24"/>
                  </a:lnTo>
                  <a:lnTo>
                    <a:pt x="87" y="24"/>
                  </a:lnTo>
                  <a:lnTo>
                    <a:pt x="89" y="23"/>
                  </a:lnTo>
                  <a:lnTo>
                    <a:pt x="90" y="22"/>
                  </a:lnTo>
                  <a:lnTo>
                    <a:pt x="91" y="21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19"/>
                  </a:lnTo>
                  <a:lnTo>
                    <a:pt x="94" y="18"/>
                  </a:lnTo>
                  <a:lnTo>
                    <a:pt x="95" y="17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8"/>
                  </a:lnTo>
                  <a:lnTo>
                    <a:pt x="101" y="6"/>
                  </a:lnTo>
                  <a:lnTo>
                    <a:pt x="102" y="5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8" name="Freeform 281">
              <a:extLst>
                <a:ext uri="{FF2B5EF4-FFF2-40B4-BE49-F238E27FC236}">
                  <a16:creationId xmlns:a16="http://schemas.microsoft.com/office/drawing/2014/main" id="{CCBDC6B7-AC0B-40AC-B92E-DE74A8E2C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1027113" cy="954088"/>
            </a:xfrm>
            <a:custGeom>
              <a:avLst/>
              <a:gdLst>
                <a:gd name="T0" fmla="*/ 318 w 647"/>
                <a:gd name="T1" fmla="*/ 33 h 601"/>
                <a:gd name="T2" fmla="*/ 352 w 647"/>
                <a:gd name="T3" fmla="*/ 46 h 601"/>
                <a:gd name="T4" fmla="*/ 378 w 647"/>
                <a:gd name="T5" fmla="*/ 65 h 601"/>
                <a:gd name="T6" fmla="*/ 411 w 647"/>
                <a:gd name="T7" fmla="*/ 81 h 601"/>
                <a:gd name="T8" fmla="*/ 438 w 647"/>
                <a:gd name="T9" fmla="*/ 111 h 601"/>
                <a:gd name="T10" fmla="*/ 468 w 647"/>
                <a:gd name="T11" fmla="*/ 82 h 601"/>
                <a:gd name="T12" fmla="*/ 500 w 647"/>
                <a:gd name="T13" fmla="*/ 97 h 601"/>
                <a:gd name="T14" fmla="*/ 542 w 647"/>
                <a:gd name="T15" fmla="*/ 116 h 601"/>
                <a:gd name="T16" fmla="*/ 597 w 647"/>
                <a:gd name="T17" fmla="*/ 153 h 601"/>
                <a:gd name="T18" fmla="*/ 633 w 647"/>
                <a:gd name="T19" fmla="*/ 197 h 601"/>
                <a:gd name="T20" fmla="*/ 647 w 647"/>
                <a:gd name="T21" fmla="*/ 219 h 601"/>
                <a:gd name="T22" fmla="*/ 627 w 647"/>
                <a:gd name="T23" fmla="*/ 237 h 601"/>
                <a:gd name="T24" fmla="*/ 630 w 647"/>
                <a:gd name="T25" fmla="*/ 262 h 601"/>
                <a:gd name="T26" fmla="*/ 609 w 647"/>
                <a:gd name="T27" fmla="*/ 255 h 601"/>
                <a:gd name="T28" fmla="*/ 613 w 647"/>
                <a:gd name="T29" fmla="*/ 271 h 601"/>
                <a:gd name="T30" fmla="*/ 584 w 647"/>
                <a:gd name="T31" fmla="*/ 286 h 601"/>
                <a:gd name="T32" fmla="*/ 571 w 647"/>
                <a:gd name="T33" fmla="*/ 330 h 601"/>
                <a:gd name="T34" fmla="*/ 586 w 647"/>
                <a:gd name="T35" fmla="*/ 349 h 601"/>
                <a:gd name="T36" fmla="*/ 587 w 647"/>
                <a:gd name="T37" fmla="*/ 374 h 601"/>
                <a:gd name="T38" fmla="*/ 583 w 647"/>
                <a:gd name="T39" fmla="*/ 400 h 601"/>
                <a:gd name="T40" fmla="*/ 588 w 647"/>
                <a:gd name="T41" fmla="*/ 427 h 601"/>
                <a:gd name="T42" fmla="*/ 576 w 647"/>
                <a:gd name="T43" fmla="*/ 450 h 601"/>
                <a:gd name="T44" fmla="*/ 567 w 647"/>
                <a:gd name="T45" fmla="*/ 472 h 601"/>
                <a:gd name="T46" fmla="*/ 577 w 647"/>
                <a:gd name="T47" fmla="*/ 495 h 601"/>
                <a:gd name="T48" fmla="*/ 543 w 647"/>
                <a:gd name="T49" fmla="*/ 515 h 601"/>
                <a:gd name="T50" fmla="*/ 521 w 647"/>
                <a:gd name="T51" fmla="*/ 536 h 601"/>
                <a:gd name="T52" fmla="*/ 476 w 647"/>
                <a:gd name="T53" fmla="*/ 541 h 601"/>
                <a:gd name="T54" fmla="*/ 449 w 647"/>
                <a:gd name="T55" fmla="*/ 532 h 601"/>
                <a:gd name="T56" fmla="*/ 427 w 647"/>
                <a:gd name="T57" fmla="*/ 543 h 601"/>
                <a:gd name="T58" fmla="*/ 393 w 647"/>
                <a:gd name="T59" fmla="*/ 563 h 601"/>
                <a:gd name="T60" fmla="*/ 360 w 647"/>
                <a:gd name="T61" fmla="*/ 593 h 601"/>
                <a:gd name="T62" fmla="*/ 327 w 647"/>
                <a:gd name="T63" fmla="*/ 597 h 601"/>
                <a:gd name="T64" fmla="*/ 301 w 647"/>
                <a:gd name="T65" fmla="*/ 596 h 601"/>
                <a:gd name="T66" fmla="*/ 276 w 647"/>
                <a:gd name="T67" fmla="*/ 579 h 601"/>
                <a:gd name="T68" fmla="*/ 259 w 647"/>
                <a:gd name="T69" fmla="*/ 563 h 601"/>
                <a:gd name="T70" fmla="*/ 281 w 647"/>
                <a:gd name="T71" fmla="*/ 525 h 601"/>
                <a:gd name="T72" fmla="*/ 301 w 647"/>
                <a:gd name="T73" fmla="*/ 504 h 601"/>
                <a:gd name="T74" fmla="*/ 286 w 647"/>
                <a:gd name="T75" fmla="*/ 481 h 601"/>
                <a:gd name="T76" fmla="*/ 251 w 647"/>
                <a:gd name="T77" fmla="*/ 484 h 601"/>
                <a:gd name="T78" fmla="*/ 210 w 647"/>
                <a:gd name="T79" fmla="*/ 473 h 601"/>
                <a:gd name="T80" fmla="*/ 192 w 647"/>
                <a:gd name="T81" fmla="*/ 428 h 601"/>
                <a:gd name="T82" fmla="*/ 155 w 647"/>
                <a:gd name="T83" fmla="*/ 425 h 601"/>
                <a:gd name="T84" fmla="*/ 112 w 647"/>
                <a:gd name="T85" fmla="*/ 419 h 601"/>
                <a:gd name="T86" fmla="*/ 83 w 647"/>
                <a:gd name="T87" fmla="*/ 402 h 601"/>
                <a:gd name="T88" fmla="*/ 82 w 647"/>
                <a:gd name="T89" fmla="*/ 387 h 601"/>
                <a:gd name="T90" fmla="*/ 40 w 647"/>
                <a:gd name="T91" fmla="*/ 381 h 601"/>
                <a:gd name="T92" fmla="*/ 7 w 647"/>
                <a:gd name="T93" fmla="*/ 344 h 601"/>
                <a:gd name="T94" fmla="*/ 1 w 647"/>
                <a:gd name="T95" fmla="*/ 316 h 601"/>
                <a:gd name="T96" fmla="*/ 11 w 647"/>
                <a:gd name="T97" fmla="*/ 270 h 601"/>
                <a:gd name="T98" fmla="*/ 7 w 647"/>
                <a:gd name="T99" fmla="*/ 227 h 601"/>
                <a:gd name="T100" fmla="*/ 16 w 647"/>
                <a:gd name="T101" fmla="*/ 205 h 601"/>
                <a:gd name="T102" fmla="*/ 37 w 647"/>
                <a:gd name="T103" fmla="*/ 182 h 601"/>
                <a:gd name="T104" fmla="*/ 53 w 647"/>
                <a:gd name="T105" fmla="*/ 171 h 601"/>
                <a:gd name="T106" fmla="*/ 101 w 647"/>
                <a:gd name="T107" fmla="*/ 170 h 601"/>
                <a:gd name="T108" fmla="*/ 123 w 647"/>
                <a:gd name="T109" fmla="*/ 162 h 601"/>
                <a:gd name="T110" fmla="*/ 150 w 647"/>
                <a:gd name="T111" fmla="*/ 150 h 601"/>
                <a:gd name="T112" fmla="*/ 124 w 647"/>
                <a:gd name="T113" fmla="*/ 123 h 601"/>
                <a:gd name="T114" fmla="*/ 139 w 647"/>
                <a:gd name="T115" fmla="*/ 78 h 601"/>
                <a:gd name="T116" fmla="*/ 158 w 647"/>
                <a:gd name="T117" fmla="*/ 70 h 601"/>
                <a:gd name="T118" fmla="*/ 205 w 647"/>
                <a:gd name="T119" fmla="*/ 46 h 601"/>
                <a:gd name="T120" fmla="*/ 228 w 647"/>
                <a:gd name="T121" fmla="*/ 37 h 601"/>
                <a:gd name="T122" fmla="*/ 236 w 647"/>
                <a:gd name="T123" fmla="*/ 1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01">
                  <a:moveTo>
                    <a:pt x="262" y="4"/>
                  </a:moveTo>
                  <a:lnTo>
                    <a:pt x="270" y="10"/>
                  </a:lnTo>
                  <a:lnTo>
                    <a:pt x="272" y="12"/>
                  </a:lnTo>
                  <a:lnTo>
                    <a:pt x="277" y="15"/>
                  </a:lnTo>
                  <a:lnTo>
                    <a:pt x="287" y="22"/>
                  </a:lnTo>
                  <a:lnTo>
                    <a:pt x="288" y="23"/>
                  </a:lnTo>
                  <a:lnTo>
                    <a:pt x="291" y="26"/>
                  </a:lnTo>
                  <a:lnTo>
                    <a:pt x="292" y="27"/>
                  </a:lnTo>
                  <a:lnTo>
                    <a:pt x="295" y="29"/>
                  </a:lnTo>
                  <a:lnTo>
                    <a:pt x="296" y="31"/>
                  </a:lnTo>
                  <a:lnTo>
                    <a:pt x="297" y="31"/>
                  </a:lnTo>
                  <a:lnTo>
                    <a:pt x="298" y="31"/>
                  </a:lnTo>
                  <a:lnTo>
                    <a:pt x="299" y="32"/>
                  </a:lnTo>
                  <a:lnTo>
                    <a:pt x="300" y="32"/>
                  </a:lnTo>
                  <a:lnTo>
                    <a:pt x="302" y="32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7" y="33"/>
                  </a:lnTo>
                  <a:lnTo>
                    <a:pt x="312" y="32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5" y="32"/>
                  </a:lnTo>
                  <a:lnTo>
                    <a:pt x="318" y="33"/>
                  </a:lnTo>
                  <a:lnTo>
                    <a:pt x="320" y="33"/>
                  </a:lnTo>
                  <a:lnTo>
                    <a:pt x="321" y="33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5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9" y="32"/>
                  </a:lnTo>
                  <a:lnTo>
                    <a:pt x="332" y="33"/>
                  </a:lnTo>
                  <a:lnTo>
                    <a:pt x="333" y="34"/>
                  </a:lnTo>
                  <a:lnTo>
                    <a:pt x="334" y="34"/>
                  </a:lnTo>
                  <a:lnTo>
                    <a:pt x="335" y="35"/>
                  </a:lnTo>
                  <a:lnTo>
                    <a:pt x="337" y="36"/>
                  </a:lnTo>
                  <a:lnTo>
                    <a:pt x="338" y="36"/>
                  </a:lnTo>
                  <a:lnTo>
                    <a:pt x="342" y="38"/>
                  </a:lnTo>
                  <a:lnTo>
                    <a:pt x="344" y="39"/>
                  </a:lnTo>
                  <a:lnTo>
                    <a:pt x="345" y="40"/>
                  </a:lnTo>
                  <a:lnTo>
                    <a:pt x="346" y="40"/>
                  </a:lnTo>
                  <a:lnTo>
                    <a:pt x="346" y="40"/>
                  </a:lnTo>
                  <a:lnTo>
                    <a:pt x="350" y="44"/>
                  </a:lnTo>
                  <a:lnTo>
                    <a:pt x="351" y="45"/>
                  </a:lnTo>
                  <a:lnTo>
                    <a:pt x="352" y="46"/>
                  </a:lnTo>
                  <a:lnTo>
                    <a:pt x="353" y="47"/>
                  </a:lnTo>
                  <a:lnTo>
                    <a:pt x="355" y="48"/>
                  </a:lnTo>
                  <a:lnTo>
                    <a:pt x="357" y="49"/>
                  </a:lnTo>
                  <a:lnTo>
                    <a:pt x="358" y="50"/>
                  </a:lnTo>
                  <a:lnTo>
                    <a:pt x="360" y="50"/>
                  </a:lnTo>
                  <a:lnTo>
                    <a:pt x="361" y="51"/>
                  </a:lnTo>
                  <a:lnTo>
                    <a:pt x="365" y="51"/>
                  </a:lnTo>
                  <a:lnTo>
                    <a:pt x="367" y="52"/>
                  </a:lnTo>
                  <a:lnTo>
                    <a:pt x="370" y="53"/>
                  </a:lnTo>
                  <a:lnTo>
                    <a:pt x="371" y="54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4" y="56"/>
                  </a:lnTo>
                  <a:lnTo>
                    <a:pt x="374" y="56"/>
                  </a:lnTo>
                  <a:lnTo>
                    <a:pt x="374" y="57"/>
                  </a:lnTo>
                  <a:lnTo>
                    <a:pt x="375" y="61"/>
                  </a:lnTo>
                  <a:lnTo>
                    <a:pt x="376" y="62"/>
                  </a:lnTo>
                  <a:lnTo>
                    <a:pt x="376" y="63"/>
                  </a:lnTo>
                  <a:lnTo>
                    <a:pt x="377" y="64"/>
                  </a:lnTo>
                  <a:lnTo>
                    <a:pt x="377" y="64"/>
                  </a:lnTo>
                  <a:lnTo>
                    <a:pt x="378" y="65"/>
                  </a:lnTo>
                  <a:lnTo>
                    <a:pt x="379" y="65"/>
                  </a:lnTo>
                  <a:lnTo>
                    <a:pt x="380" y="66"/>
                  </a:lnTo>
                  <a:lnTo>
                    <a:pt x="381" y="66"/>
                  </a:lnTo>
                  <a:lnTo>
                    <a:pt x="383" y="67"/>
                  </a:lnTo>
                  <a:lnTo>
                    <a:pt x="385" y="67"/>
                  </a:lnTo>
                  <a:lnTo>
                    <a:pt x="387" y="68"/>
                  </a:lnTo>
                  <a:lnTo>
                    <a:pt x="389" y="69"/>
                  </a:lnTo>
                  <a:lnTo>
                    <a:pt x="391" y="69"/>
                  </a:lnTo>
                  <a:lnTo>
                    <a:pt x="393" y="70"/>
                  </a:lnTo>
                  <a:lnTo>
                    <a:pt x="394" y="71"/>
                  </a:lnTo>
                  <a:lnTo>
                    <a:pt x="397" y="73"/>
                  </a:lnTo>
                  <a:lnTo>
                    <a:pt x="399" y="74"/>
                  </a:lnTo>
                  <a:lnTo>
                    <a:pt x="400" y="75"/>
                  </a:lnTo>
                  <a:lnTo>
                    <a:pt x="402" y="76"/>
                  </a:lnTo>
                  <a:lnTo>
                    <a:pt x="403" y="76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0" y="78"/>
                  </a:lnTo>
                  <a:lnTo>
                    <a:pt x="411" y="79"/>
                  </a:lnTo>
                  <a:lnTo>
                    <a:pt x="411" y="80"/>
                  </a:lnTo>
                  <a:lnTo>
                    <a:pt x="411" y="81"/>
                  </a:lnTo>
                  <a:lnTo>
                    <a:pt x="411" y="82"/>
                  </a:lnTo>
                  <a:lnTo>
                    <a:pt x="411" y="82"/>
                  </a:lnTo>
                  <a:lnTo>
                    <a:pt x="411" y="83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1"/>
                  </a:lnTo>
                  <a:lnTo>
                    <a:pt x="410" y="93"/>
                  </a:lnTo>
                  <a:lnTo>
                    <a:pt x="410" y="94"/>
                  </a:lnTo>
                  <a:lnTo>
                    <a:pt x="411" y="95"/>
                  </a:lnTo>
                  <a:lnTo>
                    <a:pt x="412" y="97"/>
                  </a:lnTo>
                  <a:lnTo>
                    <a:pt x="413" y="98"/>
                  </a:lnTo>
                  <a:lnTo>
                    <a:pt x="414" y="99"/>
                  </a:lnTo>
                  <a:lnTo>
                    <a:pt x="415" y="100"/>
                  </a:lnTo>
                  <a:lnTo>
                    <a:pt x="416" y="101"/>
                  </a:lnTo>
                  <a:lnTo>
                    <a:pt x="419" y="102"/>
                  </a:lnTo>
                  <a:lnTo>
                    <a:pt x="427" y="107"/>
                  </a:lnTo>
                  <a:lnTo>
                    <a:pt x="432" y="109"/>
                  </a:lnTo>
                  <a:lnTo>
                    <a:pt x="434" y="110"/>
                  </a:lnTo>
                  <a:lnTo>
                    <a:pt x="435" y="110"/>
                  </a:lnTo>
                  <a:lnTo>
                    <a:pt x="436" y="111"/>
                  </a:lnTo>
                  <a:lnTo>
                    <a:pt x="437" y="111"/>
                  </a:lnTo>
                  <a:lnTo>
                    <a:pt x="438" y="111"/>
                  </a:lnTo>
                  <a:lnTo>
                    <a:pt x="440" y="111"/>
                  </a:lnTo>
                  <a:lnTo>
                    <a:pt x="442" y="111"/>
                  </a:lnTo>
                  <a:lnTo>
                    <a:pt x="444" y="111"/>
                  </a:lnTo>
                  <a:lnTo>
                    <a:pt x="445" y="111"/>
                  </a:lnTo>
                  <a:lnTo>
                    <a:pt x="446" y="111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49" y="109"/>
                  </a:lnTo>
                  <a:lnTo>
                    <a:pt x="450" y="108"/>
                  </a:lnTo>
                  <a:lnTo>
                    <a:pt x="451" y="108"/>
                  </a:lnTo>
                  <a:lnTo>
                    <a:pt x="453" y="104"/>
                  </a:lnTo>
                  <a:lnTo>
                    <a:pt x="455" y="102"/>
                  </a:lnTo>
                  <a:lnTo>
                    <a:pt x="456" y="100"/>
                  </a:lnTo>
                  <a:lnTo>
                    <a:pt x="457" y="99"/>
                  </a:lnTo>
                  <a:lnTo>
                    <a:pt x="457" y="98"/>
                  </a:lnTo>
                  <a:lnTo>
                    <a:pt x="459" y="94"/>
                  </a:lnTo>
                  <a:lnTo>
                    <a:pt x="460" y="91"/>
                  </a:lnTo>
                  <a:lnTo>
                    <a:pt x="462" y="89"/>
                  </a:lnTo>
                  <a:lnTo>
                    <a:pt x="463" y="87"/>
                  </a:lnTo>
                  <a:lnTo>
                    <a:pt x="464" y="86"/>
                  </a:lnTo>
                  <a:lnTo>
                    <a:pt x="466" y="84"/>
                  </a:lnTo>
                  <a:lnTo>
                    <a:pt x="467" y="83"/>
                  </a:lnTo>
                  <a:lnTo>
                    <a:pt x="468" y="82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3" y="82"/>
                  </a:lnTo>
                  <a:lnTo>
                    <a:pt x="474" y="83"/>
                  </a:lnTo>
                  <a:lnTo>
                    <a:pt x="476" y="86"/>
                  </a:lnTo>
                  <a:lnTo>
                    <a:pt x="477" y="87"/>
                  </a:lnTo>
                  <a:lnTo>
                    <a:pt x="478" y="88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2" y="91"/>
                  </a:lnTo>
                  <a:lnTo>
                    <a:pt x="483" y="91"/>
                  </a:lnTo>
                  <a:lnTo>
                    <a:pt x="485" y="92"/>
                  </a:lnTo>
                  <a:lnTo>
                    <a:pt x="487" y="93"/>
                  </a:lnTo>
                  <a:lnTo>
                    <a:pt x="490" y="93"/>
                  </a:lnTo>
                  <a:lnTo>
                    <a:pt x="494" y="94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499" y="96"/>
                  </a:lnTo>
                  <a:lnTo>
                    <a:pt x="500" y="97"/>
                  </a:lnTo>
                  <a:lnTo>
                    <a:pt x="501" y="97"/>
                  </a:lnTo>
                  <a:lnTo>
                    <a:pt x="502" y="98"/>
                  </a:lnTo>
                  <a:lnTo>
                    <a:pt x="503" y="99"/>
                  </a:lnTo>
                  <a:lnTo>
                    <a:pt x="505" y="101"/>
                  </a:lnTo>
                  <a:lnTo>
                    <a:pt x="507" y="102"/>
                  </a:lnTo>
                  <a:lnTo>
                    <a:pt x="510" y="106"/>
                  </a:lnTo>
                  <a:lnTo>
                    <a:pt x="512" y="108"/>
                  </a:lnTo>
                  <a:lnTo>
                    <a:pt x="513" y="109"/>
                  </a:lnTo>
                  <a:lnTo>
                    <a:pt x="514" y="109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6" y="110"/>
                  </a:lnTo>
                  <a:lnTo>
                    <a:pt x="517" y="110"/>
                  </a:lnTo>
                  <a:lnTo>
                    <a:pt x="518" y="111"/>
                  </a:lnTo>
                  <a:lnTo>
                    <a:pt x="520" y="111"/>
                  </a:lnTo>
                  <a:lnTo>
                    <a:pt x="526" y="111"/>
                  </a:lnTo>
                  <a:lnTo>
                    <a:pt x="528" y="111"/>
                  </a:lnTo>
                  <a:lnTo>
                    <a:pt x="529" y="111"/>
                  </a:lnTo>
                  <a:lnTo>
                    <a:pt x="530" y="112"/>
                  </a:lnTo>
                  <a:lnTo>
                    <a:pt x="531" y="112"/>
                  </a:lnTo>
                  <a:lnTo>
                    <a:pt x="535" y="114"/>
                  </a:lnTo>
                  <a:lnTo>
                    <a:pt x="536" y="114"/>
                  </a:lnTo>
                  <a:lnTo>
                    <a:pt x="542" y="116"/>
                  </a:lnTo>
                  <a:lnTo>
                    <a:pt x="547" y="117"/>
                  </a:lnTo>
                  <a:lnTo>
                    <a:pt x="551" y="119"/>
                  </a:lnTo>
                  <a:lnTo>
                    <a:pt x="552" y="119"/>
                  </a:lnTo>
                  <a:lnTo>
                    <a:pt x="554" y="119"/>
                  </a:lnTo>
                  <a:lnTo>
                    <a:pt x="559" y="123"/>
                  </a:lnTo>
                  <a:lnTo>
                    <a:pt x="565" y="125"/>
                  </a:lnTo>
                  <a:lnTo>
                    <a:pt x="567" y="126"/>
                  </a:lnTo>
                  <a:lnTo>
                    <a:pt x="569" y="127"/>
                  </a:lnTo>
                  <a:lnTo>
                    <a:pt x="571" y="129"/>
                  </a:lnTo>
                  <a:lnTo>
                    <a:pt x="573" y="130"/>
                  </a:lnTo>
                  <a:lnTo>
                    <a:pt x="575" y="132"/>
                  </a:lnTo>
                  <a:lnTo>
                    <a:pt x="577" y="133"/>
                  </a:lnTo>
                  <a:lnTo>
                    <a:pt x="582" y="139"/>
                  </a:lnTo>
                  <a:lnTo>
                    <a:pt x="584" y="141"/>
                  </a:lnTo>
                  <a:lnTo>
                    <a:pt x="585" y="143"/>
                  </a:lnTo>
                  <a:lnTo>
                    <a:pt x="587" y="146"/>
                  </a:lnTo>
                  <a:lnTo>
                    <a:pt x="589" y="147"/>
                  </a:lnTo>
                  <a:lnTo>
                    <a:pt x="590" y="149"/>
                  </a:lnTo>
                  <a:lnTo>
                    <a:pt x="592" y="150"/>
                  </a:lnTo>
                  <a:lnTo>
                    <a:pt x="594" y="152"/>
                  </a:lnTo>
                  <a:lnTo>
                    <a:pt x="595" y="152"/>
                  </a:lnTo>
                  <a:lnTo>
                    <a:pt x="596" y="152"/>
                  </a:lnTo>
                  <a:lnTo>
                    <a:pt x="597" y="153"/>
                  </a:lnTo>
                  <a:lnTo>
                    <a:pt x="600" y="153"/>
                  </a:lnTo>
                  <a:lnTo>
                    <a:pt x="601" y="154"/>
                  </a:lnTo>
                  <a:lnTo>
                    <a:pt x="607" y="155"/>
                  </a:lnTo>
                  <a:lnTo>
                    <a:pt x="612" y="157"/>
                  </a:lnTo>
                  <a:lnTo>
                    <a:pt x="614" y="158"/>
                  </a:lnTo>
                  <a:lnTo>
                    <a:pt x="616" y="159"/>
                  </a:lnTo>
                  <a:lnTo>
                    <a:pt x="618" y="160"/>
                  </a:lnTo>
                  <a:lnTo>
                    <a:pt x="623" y="163"/>
                  </a:lnTo>
                  <a:lnTo>
                    <a:pt x="627" y="166"/>
                  </a:lnTo>
                  <a:lnTo>
                    <a:pt x="628" y="167"/>
                  </a:lnTo>
                  <a:lnTo>
                    <a:pt x="629" y="168"/>
                  </a:lnTo>
                  <a:lnTo>
                    <a:pt x="631" y="169"/>
                  </a:lnTo>
                  <a:lnTo>
                    <a:pt x="632" y="171"/>
                  </a:lnTo>
                  <a:lnTo>
                    <a:pt x="638" y="179"/>
                  </a:lnTo>
                  <a:lnTo>
                    <a:pt x="638" y="180"/>
                  </a:lnTo>
                  <a:lnTo>
                    <a:pt x="638" y="181"/>
                  </a:lnTo>
                  <a:lnTo>
                    <a:pt x="638" y="182"/>
                  </a:lnTo>
                  <a:lnTo>
                    <a:pt x="638" y="184"/>
                  </a:lnTo>
                  <a:lnTo>
                    <a:pt x="637" y="186"/>
                  </a:lnTo>
                  <a:lnTo>
                    <a:pt x="636" y="189"/>
                  </a:lnTo>
                  <a:lnTo>
                    <a:pt x="634" y="195"/>
                  </a:lnTo>
                  <a:lnTo>
                    <a:pt x="634" y="196"/>
                  </a:lnTo>
                  <a:lnTo>
                    <a:pt x="633" y="197"/>
                  </a:lnTo>
                  <a:lnTo>
                    <a:pt x="633" y="198"/>
                  </a:lnTo>
                  <a:lnTo>
                    <a:pt x="633" y="199"/>
                  </a:lnTo>
                  <a:lnTo>
                    <a:pt x="633" y="199"/>
                  </a:lnTo>
                  <a:lnTo>
                    <a:pt x="634" y="200"/>
                  </a:lnTo>
                  <a:lnTo>
                    <a:pt x="634" y="201"/>
                  </a:lnTo>
                  <a:lnTo>
                    <a:pt x="635" y="202"/>
                  </a:lnTo>
                  <a:lnTo>
                    <a:pt x="636" y="204"/>
                  </a:lnTo>
                  <a:lnTo>
                    <a:pt x="637" y="204"/>
                  </a:lnTo>
                  <a:lnTo>
                    <a:pt x="639" y="205"/>
                  </a:lnTo>
                  <a:lnTo>
                    <a:pt x="642" y="207"/>
                  </a:lnTo>
                  <a:lnTo>
                    <a:pt x="643" y="208"/>
                  </a:lnTo>
                  <a:lnTo>
                    <a:pt x="644" y="209"/>
                  </a:lnTo>
                  <a:lnTo>
                    <a:pt x="645" y="210"/>
                  </a:lnTo>
                  <a:lnTo>
                    <a:pt x="646" y="210"/>
                  </a:lnTo>
                  <a:lnTo>
                    <a:pt x="646" y="211"/>
                  </a:lnTo>
                  <a:lnTo>
                    <a:pt x="647" y="212"/>
                  </a:lnTo>
                  <a:lnTo>
                    <a:pt x="647" y="213"/>
                  </a:lnTo>
                  <a:lnTo>
                    <a:pt x="647" y="214"/>
                  </a:lnTo>
                  <a:lnTo>
                    <a:pt x="647" y="215"/>
                  </a:lnTo>
                  <a:lnTo>
                    <a:pt x="647" y="216"/>
                  </a:lnTo>
                  <a:lnTo>
                    <a:pt x="647" y="217"/>
                  </a:lnTo>
                  <a:lnTo>
                    <a:pt x="647" y="218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5" y="224"/>
                  </a:lnTo>
                  <a:lnTo>
                    <a:pt x="644" y="225"/>
                  </a:lnTo>
                  <a:lnTo>
                    <a:pt x="642" y="227"/>
                  </a:lnTo>
                  <a:lnTo>
                    <a:pt x="640" y="229"/>
                  </a:lnTo>
                  <a:lnTo>
                    <a:pt x="639" y="231"/>
                  </a:lnTo>
                  <a:lnTo>
                    <a:pt x="637" y="232"/>
                  </a:lnTo>
                  <a:lnTo>
                    <a:pt x="636" y="232"/>
                  </a:lnTo>
                  <a:lnTo>
                    <a:pt x="635" y="233"/>
                  </a:lnTo>
                  <a:lnTo>
                    <a:pt x="634" y="233"/>
                  </a:lnTo>
                  <a:lnTo>
                    <a:pt x="633" y="234"/>
                  </a:lnTo>
                  <a:lnTo>
                    <a:pt x="632" y="234"/>
                  </a:lnTo>
                  <a:lnTo>
                    <a:pt x="631" y="234"/>
                  </a:lnTo>
                  <a:lnTo>
                    <a:pt x="629" y="234"/>
                  </a:lnTo>
                  <a:lnTo>
                    <a:pt x="628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4"/>
                  </a:lnTo>
                  <a:lnTo>
                    <a:pt x="627" y="235"/>
                  </a:lnTo>
                  <a:lnTo>
                    <a:pt x="627" y="236"/>
                  </a:lnTo>
                  <a:lnTo>
                    <a:pt x="627" y="237"/>
                  </a:lnTo>
                  <a:lnTo>
                    <a:pt x="628" y="238"/>
                  </a:lnTo>
                  <a:lnTo>
                    <a:pt x="628" y="239"/>
                  </a:lnTo>
                  <a:lnTo>
                    <a:pt x="629" y="240"/>
                  </a:lnTo>
                  <a:lnTo>
                    <a:pt x="630" y="241"/>
                  </a:lnTo>
                  <a:lnTo>
                    <a:pt x="632" y="243"/>
                  </a:lnTo>
                  <a:lnTo>
                    <a:pt x="633" y="244"/>
                  </a:lnTo>
                  <a:lnTo>
                    <a:pt x="634" y="245"/>
                  </a:lnTo>
                  <a:lnTo>
                    <a:pt x="635" y="247"/>
                  </a:lnTo>
                  <a:lnTo>
                    <a:pt x="635" y="248"/>
                  </a:lnTo>
                  <a:lnTo>
                    <a:pt x="635" y="249"/>
                  </a:lnTo>
                  <a:lnTo>
                    <a:pt x="635" y="250"/>
                  </a:lnTo>
                  <a:lnTo>
                    <a:pt x="635" y="251"/>
                  </a:lnTo>
                  <a:lnTo>
                    <a:pt x="635" y="251"/>
                  </a:lnTo>
                  <a:lnTo>
                    <a:pt x="635" y="252"/>
                  </a:lnTo>
                  <a:lnTo>
                    <a:pt x="635" y="253"/>
                  </a:lnTo>
                  <a:lnTo>
                    <a:pt x="634" y="256"/>
                  </a:lnTo>
                  <a:lnTo>
                    <a:pt x="633" y="259"/>
                  </a:lnTo>
                  <a:lnTo>
                    <a:pt x="633" y="260"/>
                  </a:lnTo>
                  <a:lnTo>
                    <a:pt x="632" y="261"/>
                  </a:lnTo>
                  <a:lnTo>
                    <a:pt x="632" y="261"/>
                  </a:lnTo>
                  <a:lnTo>
                    <a:pt x="631" y="262"/>
                  </a:lnTo>
                  <a:lnTo>
                    <a:pt x="630" y="262"/>
                  </a:lnTo>
                  <a:lnTo>
                    <a:pt x="630" y="262"/>
                  </a:lnTo>
                  <a:lnTo>
                    <a:pt x="629" y="263"/>
                  </a:lnTo>
                  <a:lnTo>
                    <a:pt x="627" y="263"/>
                  </a:lnTo>
                  <a:lnTo>
                    <a:pt x="626" y="263"/>
                  </a:lnTo>
                  <a:lnTo>
                    <a:pt x="626" y="262"/>
                  </a:lnTo>
                  <a:lnTo>
                    <a:pt x="625" y="262"/>
                  </a:lnTo>
                  <a:lnTo>
                    <a:pt x="624" y="262"/>
                  </a:lnTo>
                  <a:lnTo>
                    <a:pt x="624" y="261"/>
                  </a:lnTo>
                  <a:lnTo>
                    <a:pt x="623" y="260"/>
                  </a:lnTo>
                  <a:lnTo>
                    <a:pt x="622" y="259"/>
                  </a:lnTo>
                  <a:lnTo>
                    <a:pt x="622" y="259"/>
                  </a:lnTo>
                  <a:lnTo>
                    <a:pt x="621" y="257"/>
                  </a:lnTo>
                  <a:lnTo>
                    <a:pt x="620" y="255"/>
                  </a:lnTo>
                  <a:lnTo>
                    <a:pt x="620" y="255"/>
                  </a:lnTo>
                  <a:lnTo>
                    <a:pt x="619" y="255"/>
                  </a:lnTo>
                  <a:lnTo>
                    <a:pt x="619" y="254"/>
                  </a:lnTo>
                  <a:lnTo>
                    <a:pt x="618" y="254"/>
                  </a:lnTo>
                  <a:lnTo>
                    <a:pt x="617" y="254"/>
                  </a:lnTo>
                  <a:lnTo>
                    <a:pt x="616" y="253"/>
                  </a:lnTo>
                  <a:lnTo>
                    <a:pt x="615" y="253"/>
                  </a:lnTo>
                  <a:lnTo>
                    <a:pt x="613" y="254"/>
                  </a:lnTo>
                  <a:lnTo>
                    <a:pt x="612" y="254"/>
                  </a:lnTo>
                  <a:lnTo>
                    <a:pt x="611" y="255"/>
                  </a:lnTo>
                  <a:lnTo>
                    <a:pt x="609" y="255"/>
                  </a:lnTo>
                  <a:lnTo>
                    <a:pt x="608" y="256"/>
                  </a:lnTo>
                  <a:lnTo>
                    <a:pt x="607" y="257"/>
                  </a:lnTo>
                  <a:lnTo>
                    <a:pt x="606" y="258"/>
                  </a:lnTo>
                  <a:lnTo>
                    <a:pt x="604" y="260"/>
                  </a:lnTo>
                  <a:lnTo>
                    <a:pt x="603" y="261"/>
                  </a:lnTo>
                  <a:lnTo>
                    <a:pt x="603" y="262"/>
                  </a:lnTo>
                  <a:lnTo>
                    <a:pt x="602" y="263"/>
                  </a:lnTo>
                  <a:lnTo>
                    <a:pt x="602" y="263"/>
                  </a:lnTo>
                  <a:lnTo>
                    <a:pt x="602" y="264"/>
                  </a:lnTo>
                  <a:lnTo>
                    <a:pt x="602" y="264"/>
                  </a:lnTo>
                  <a:lnTo>
                    <a:pt x="602" y="265"/>
                  </a:lnTo>
                  <a:lnTo>
                    <a:pt x="602" y="265"/>
                  </a:lnTo>
                  <a:lnTo>
                    <a:pt x="603" y="265"/>
                  </a:lnTo>
                  <a:lnTo>
                    <a:pt x="604" y="265"/>
                  </a:lnTo>
                  <a:lnTo>
                    <a:pt x="608" y="266"/>
                  </a:lnTo>
                  <a:lnTo>
                    <a:pt x="609" y="267"/>
                  </a:lnTo>
                  <a:lnTo>
                    <a:pt x="610" y="267"/>
                  </a:lnTo>
                  <a:lnTo>
                    <a:pt x="611" y="268"/>
                  </a:lnTo>
                  <a:lnTo>
                    <a:pt x="611" y="268"/>
                  </a:lnTo>
                  <a:lnTo>
                    <a:pt x="612" y="269"/>
                  </a:lnTo>
                  <a:lnTo>
                    <a:pt x="612" y="269"/>
                  </a:lnTo>
                  <a:lnTo>
                    <a:pt x="613" y="270"/>
                  </a:lnTo>
                  <a:lnTo>
                    <a:pt x="613" y="271"/>
                  </a:lnTo>
                  <a:lnTo>
                    <a:pt x="613" y="271"/>
                  </a:lnTo>
                  <a:lnTo>
                    <a:pt x="613" y="272"/>
                  </a:lnTo>
                  <a:lnTo>
                    <a:pt x="612" y="273"/>
                  </a:lnTo>
                  <a:lnTo>
                    <a:pt x="612" y="273"/>
                  </a:lnTo>
                  <a:lnTo>
                    <a:pt x="612" y="274"/>
                  </a:lnTo>
                  <a:lnTo>
                    <a:pt x="611" y="275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08" y="277"/>
                  </a:lnTo>
                  <a:lnTo>
                    <a:pt x="606" y="277"/>
                  </a:lnTo>
                  <a:lnTo>
                    <a:pt x="603" y="278"/>
                  </a:lnTo>
                  <a:lnTo>
                    <a:pt x="600" y="278"/>
                  </a:lnTo>
                  <a:lnTo>
                    <a:pt x="596" y="278"/>
                  </a:lnTo>
                  <a:lnTo>
                    <a:pt x="594" y="279"/>
                  </a:lnTo>
                  <a:lnTo>
                    <a:pt x="592" y="279"/>
                  </a:lnTo>
                  <a:lnTo>
                    <a:pt x="591" y="280"/>
                  </a:lnTo>
                  <a:lnTo>
                    <a:pt x="589" y="281"/>
                  </a:lnTo>
                  <a:lnTo>
                    <a:pt x="588" y="282"/>
                  </a:lnTo>
                  <a:lnTo>
                    <a:pt x="587" y="282"/>
                  </a:lnTo>
                  <a:lnTo>
                    <a:pt x="587" y="283"/>
                  </a:lnTo>
                  <a:lnTo>
                    <a:pt x="586" y="284"/>
                  </a:lnTo>
                  <a:lnTo>
                    <a:pt x="585" y="285"/>
                  </a:lnTo>
                  <a:lnTo>
                    <a:pt x="584" y="286"/>
                  </a:lnTo>
                  <a:lnTo>
                    <a:pt x="583" y="288"/>
                  </a:lnTo>
                  <a:lnTo>
                    <a:pt x="581" y="292"/>
                  </a:lnTo>
                  <a:lnTo>
                    <a:pt x="580" y="293"/>
                  </a:lnTo>
                  <a:lnTo>
                    <a:pt x="579" y="295"/>
                  </a:lnTo>
                  <a:lnTo>
                    <a:pt x="577" y="298"/>
                  </a:lnTo>
                  <a:lnTo>
                    <a:pt x="575" y="299"/>
                  </a:lnTo>
                  <a:lnTo>
                    <a:pt x="574" y="301"/>
                  </a:lnTo>
                  <a:lnTo>
                    <a:pt x="573" y="303"/>
                  </a:lnTo>
                  <a:lnTo>
                    <a:pt x="573" y="304"/>
                  </a:lnTo>
                  <a:lnTo>
                    <a:pt x="573" y="305"/>
                  </a:lnTo>
                  <a:lnTo>
                    <a:pt x="572" y="307"/>
                  </a:lnTo>
                  <a:lnTo>
                    <a:pt x="572" y="311"/>
                  </a:lnTo>
                  <a:lnTo>
                    <a:pt x="572" y="314"/>
                  </a:lnTo>
                  <a:lnTo>
                    <a:pt x="572" y="316"/>
                  </a:lnTo>
                  <a:lnTo>
                    <a:pt x="571" y="319"/>
                  </a:lnTo>
                  <a:lnTo>
                    <a:pt x="570" y="323"/>
                  </a:lnTo>
                  <a:lnTo>
                    <a:pt x="570" y="325"/>
                  </a:lnTo>
                  <a:lnTo>
                    <a:pt x="570" y="326"/>
                  </a:lnTo>
                  <a:lnTo>
                    <a:pt x="570" y="327"/>
                  </a:lnTo>
                  <a:lnTo>
                    <a:pt x="570" y="328"/>
                  </a:lnTo>
                  <a:lnTo>
                    <a:pt x="570" y="329"/>
                  </a:lnTo>
                  <a:lnTo>
                    <a:pt x="571" y="329"/>
                  </a:lnTo>
                  <a:lnTo>
                    <a:pt x="571" y="330"/>
                  </a:lnTo>
                  <a:lnTo>
                    <a:pt x="572" y="331"/>
                  </a:lnTo>
                  <a:lnTo>
                    <a:pt x="573" y="331"/>
                  </a:lnTo>
                  <a:lnTo>
                    <a:pt x="577" y="335"/>
                  </a:lnTo>
                  <a:lnTo>
                    <a:pt x="584" y="340"/>
                  </a:lnTo>
                  <a:lnTo>
                    <a:pt x="585" y="340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86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3"/>
                  </a:lnTo>
                  <a:lnTo>
                    <a:pt x="583" y="344"/>
                  </a:lnTo>
                  <a:lnTo>
                    <a:pt x="583" y="344"/>
                  </a:lnTo>
                  <a:lnTo>
                    <a:pt x="582" y="345"/>
                  </a:lnTo>
                  <a:lnTo>
                    <a:pt x="582" y="345"/>
                  </a:lnTo>
                  <a:lnTo>
                    <a:pt x="582" y="346"/>
                  </a:lnTo>
                  <a:lnTo>
                    <a:pt x="582" y="346"/>
                  </a:lnTo>
                  <a:lnTo>
                    <a:pt x="582" y="347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4" y="348"/>
                  </a:lnTo>
                  <a:lnTo>
                    <a:pt x="585" y="349"/>
                  </a:lnTo>
                  <a:lnTo>
                    <a:pt x="586" y="349"/>
                  </a:lnTo>
                  <a:lnTo>
                    <a:pt x="588" y="350"/>
                  </a:lnTo>
                  <a:lnTo>
                    <a:pt x="589" y="350"/>
                  </a:lnTo>
                  <a:lnTo>
                    <a:pt x="593" y="351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5" y="353"/>
                  </a:lnTo>
                  <a:lnTo>
                    <a:pt x="595" y="353"/>
                  </a:lnTo>
                  <a:lnTo>
                    <a:pt x="596" y="354"/>
                  </a:lnTo>
                  <a:lnTo>
                    <a:pt x="596" y="355"/>
                  </a:lnTo>
                  <a:lnTo>
                    <a:pt x="596" y="355"/>
                  </a:lnTo>
                  <a:lnTo>
                    <a:pt x="596" y="356"/>
                  </a:lnTo>
                  <a:lnTo>
                    <a:pt x="596" y="357"/>
                  </a:lnTo>
                  <a:lnTo>
                    <a:pt x="596" y="358"/>
                  </a:lnTo>
                  <a:lnTo>
                    <a:pt x="595" y="359"/>
                  </a:lnTo>
                  <a:lnTo>
                    <a:pt x="595" y="360"/>
                  </a:lnTo>
                  <a:lnTo>
                    <a:pt x="594" y="362"/>
                  </a:lnTo>
                  <a:lnTo>
                    <a:pt x="593" y="364"/>
                  </a:lnTo>
                  <a:lnTo>
                    <a:pt x="589" y="369"/>
                  </a:lnTo>
                  <a:lnTo>
                    <a:pt x="588" y="370"/>
                  </a:lnTo>
                  <a:lnTo>
                    <a:pt x="588" y="371"/>
                  </a:lnTo>
                  <a:lnTo>
                    <a:pt x="587" y="372"/>
                  </a:lnTo>
                  <a:lnTo>
                    <a:pt x="587" y="373"/>
                  </a:lnTo>
                  <a:lnTo>
                    <a:pt x="587" y="374"/>
                  </a:lnTo>
                  <a:lnTo>
                    <a:pt x="587" y="375"/>
                  </a:lnTo>
                  <a:lnTo>
                    <a:pt x="587" y="376"/>
                  </a:lnTo>
                  <a:lnTo>
                    <a:pt x="588" y="378"/>
                  </a:lnTo>
                  <a:lnTo>
                    <a:pt x="588" y="379"/>
                  </a:lnTo>
                  <a:lnTo>
                    <a:pt x="589" y="380"/>
                  </a:lnTo>
                  <a:lnTo>
                    <a:pt x="589" y="381"/>
                  </a:lnTo>
                  <a:lnTo>
                    <a:pt x="591" y="383"/>
                  </a:lnTo>
                  <a:lnTo>
                    <a:pt x="592" y="385"/>
                  </a:lnTo>
                  <a:lnTo>
                    <a:pt x="593" y="386"/>
                  </a:lnTo>
                  <a:lnTo>
                    <a:pt x="593" y="387"/>
                  </a:lnTo>
                  <a:lnTo>
                    <a:pt x="594" y="388"/>
                  </a:lnTo>
                  <a:lnTo>
                    <a:pt x="594" y="388"/>
                  </a:lnTo>
                  <a:lnTo>
                    <a:pt x="594" y="389"/>
                  </a:lnTo>
                  <a:lnTo>
                    <a:pt x="594" y="390"/>
                  </a:lnTo>
                  <a:lnTo>
                    <a:pt x="593" y="391"/>
                  </a:lnTo>
                  <a:lnTo>
                    <a:pt x="593" y="391"/>
                  </a:lnTo>
                  <a:lnTo>
                    <a:pt x="592" y="392"/>
                  </a:lnTo>
                  <a:lnTo>
                    <a:pt x="592" y="392"/>
                  </a:lnTo>
                  <a:lnTo>
                    <a:pt x="590" y="394"/>
                  </a:lnTo>
                  <a:lnTo>
                    <a:pt x="587" y="396"/>
                  </a:lnTo>
                  <a:lnTo>
                    <a:pt x="585" y="397"/>
                  </a:lnTo>
                  <a:lnTo>
                    <a:pt x="584" y="398"/>
                  </a:lnTo>
                  <a:lnTo>
                    <a:pt x="583" y="400"/>
                  </a:lnTo>
                  <a:lnTo>
                    <a:pt x="582" y="401"/>
                  </a:lnTo>
                  <a:lnTo>
                    <a:pt x="581" y="403"/>
                  </a:lnTo>
                  <a:lnTo>
                    <a:pt x="580" y="404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8" y="409"/>
                  </a:lnTo>
                  <a:lnTo>
                    <a:pt x="578" y="410"/>
                  </a:lnTo>
                  <a:lnTo>
                    <a:pt x="577" y="412"/>
                  </a:lnTo>
                  <a:lnTo>
                    <a:pt x="577" y="413"/>
                  </a:lnTo>
                  <a:lnTo>
                    <a:pt x="577" y="414"/>
                  </a:lnTo>
                  <a:lnTo>
                    <a:pt x="577" y="415"/>
                  </a:lnTo>
                  <a:lnTo>
                    <a:pt x="577" y="416"/>
                  </a:lnTo>
                  <a:lnTo>
                    <a:pt x="577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19"/>
                  </a:lnTo>
                  <a:lnTo>
                    <a:pt x="579" y="420"/>
                  </a:lnTo>
                  <a:lnTo>
                    <a:pt x="580" y="421"/>
                  </a:lnTo>
                  <a:lnTo>
                    <a:pt x="582" y="422"/>
                  </a:lnTo>
                  <a:lnTo>
                    <a:pt x="585" y="425"/>
                  </a:lnTo>
                  <a:lnTo>
                    <a:pt x="586" y="426"/>
                  </a:lnTo>
                  <a:lnTo>
                    <a:pt x="587" y="427"/>
                  </a:lnTo>
                  <a:lnTo>
                    <a:pt x="588" y="427"/>
                  </a:lnTo>
                  <a:lnTo>
                    <a:pt x="588" y="428"/>
                  </a:lnTo>
                  <a:lnTo>
                    <a:pt x="589" y="429"/>
                  </a:lnTo>
                  <a:lnTo>
                    <a:pt x="589" y="430"/>
                  </a:lnTo>
                  <a:lnTo>
                    <a:pt x="590" y="431"/>
                  </a:lnTo>
                  <a:lnTo>
                    <a:pt x="590" y="432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0" y="438"/>
                  </a:lnTo>
                  <a:lnTo>
                    <a:pt x="590" y="439"/>
                  </a:lnTo>
                  <a:lnTo>
                    <a:pt x="589" y="440"/>
                  </a:lnTo>
                  <a:lnTo>
                    <a:pt x="589" y="441"/>
                  </a:lnTo>
                  <a:lnTo>
                    <a:pt x="588" y="442"/>
                  </a:lnTo>
                  <a:lnTo>
                    <a:pt x="586" y="443"/>
                  </a:lnTo>
                  <a:lnTo>
                    <a:pt x="584" y="444"/>
                  </a:lnTo>
                  <a:lnTo>
                    <a:pt x="583" y="445"/>
                  </a:lnTo>
                  <a:lnTo>
                    <a:pt x="580" y="446"/>
                  </a:lnTo>
                  <a:lnTo>
                    <a:pt x="579" y="447"/>
                  </a:lnTo>
                  <a:lnTo>
                    <a:pt x="578" y="448"/>
                  </a:lnTo>
                  <a:lnTo>
                    <a:pt x="577" y="448"/>
                  </a:lnTo>
                  <a:lnTo>
                    <a:pt x="577" y="449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5" y="452"/>
                  </a:lnTo>
                  <a:lnTo>
                    <a:pt x="575" y="453"/>
                  </a:lnTo>
                  <a:lnTo>
                    <a:pt x="575" y="454"/>
                  </a:lnTo>
                  <a:lnTo>
                    <a:pt x="575" y="455"/>
                  </a:lnTo>
                  <a:lnTo>
                    <a:pt x="575" y="456"/>
                  </a:lnTo>
                  <a:lnTo>
                    <a:pt x="576" y="459"/>
                  </a:lnTo>
                  <a:lnTo>
                    <a:pt x="576" y="461"/>
                  </a:lnTo>
                  <a:lnTo>
                    <a:pt x="577" y="462"/>
                  </a:lnTo>
                  <a:lnTo>
                    <a:pt x="577" y="463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6" y="465"/>
                  </a:lnTo>
                  <a:lnTo>
                    <a:pt x="576" y="466"/>
                  </a:lnTo>
                  <a:lnTo>
                    <a:pt x="575" y="467"/>
                  </a:lnTo>
                  <a:lnTo>
                    <a:pt x="574" y="468"/>
                  </a:lnTo>
                  <a:lnTo>
                    <a:pt x="574" y="469"/>
                  </a:lnTo>
                  <a:lnTo>
                    <a:pt x="573" y="469"/>
                  </a:lnTo>
                  <a:lnTo>
                    <a:pt x="571" y="470"/>
                  </a:lnTo>
                  <a:lnTo>
                    <a:pt x="570" y="470"/>
                  </a:lnTo>
                  <a:lnTo>
                    <a:pt x="569" y="471"/>
                  </a:lnTo>
                  <a:lnTo>
                    <a:pt x="568" y="471"/>
                  </a:lnTo>
                  <a:lnTo>
                    <a:pt x="567" y="471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2"/>
                  </a:lnTo>
                  <a:lnTo>
                    <a:pt x="567" y="473"/>
                  </a:lnTo>
                  <a:lnTo>
                    <a:pt x="567" y="474"/>
                  </a:lnTo>
                  <a:lnTo>
                    <a:pt x="567" y="475"/>
                  </a:lnTo>
                  <a:lnTo>
                    <a:pt x="568" y="476"/>
                  </a:lnTo>
                  <a:lnTo>
                    <a:pt x="569" y="477"/>
                  </a:lnTo>
                  <a:lnTo>
                    <a:pt x="571" y="479"/>
                  </a:lnTo>
                  <a:lnTo>
                    <a:pt x="572" y="480"/>
                  </a:lnTo>
                  <a:lnTo>
                    <a:pt x="576" y="484"/>
                  </a:lnTo>
                  <a:lnTo>
                    <a:pt x="578" y="485"/>
                  </a:lnTo>
                  <a:lnTo>
                    <a:pt x="578" y="486"/>
                  </a:lnTo>
                  <a:lnTo>
                    <a:pt x="579" y="487"/>
                  </a:lnTo>
                  <a:lnTo>
                    <a:pt x="580" y="488"/>
                  </a:lnTo>
                  <a:lnTo>
                    <a:pt x="580" y="489"/>
                  </a:lnTo>
                  <a:lnTo>
                    <a:pt x="581" y="490"/>
                  </a:lnTo>
                  <a:lnTo>
                    <a:pt x="581" y="491"/>
                  </a:lnTo>
                  <a:lnTo>
                    <a:pt x="580" y="491"/>
                  </a:lnTo>
                  <a:lnTo>
                    <a:pt x="580" y="492"/>
                  </a:lnTo>
                  <a:lnTo>
                    <a:pt x="580" y="493"/>
                  </a:lnTo>
                  <a:lnTo>
                    <a:pt x="579" y="494"/>
                  </a:lnTo>
                  <a:lnTo>
                    <a:pt x="578" y="495"/>
                  </a:lnTo>
                  <a:lnTo>
                    <a:pt x="577" y="495"/>
                  </a:lnTo>
                  <a:lnTo>
                    <a:pt x="575" y="498"/>
                  </a:lnTo>
                  <a:lnTo>
                    <a:pt x="574" y="499"/>
                  </a:lnTo>
                  <a:lnTo>
                    <a:pt x="573" y="499"/>
                  </a:lnTo>
                  <a:lnTo>
                    <a:pt x="573" y="500"/>
                  </a:lnTo>
                  <a:lnTo>
                    <a:pt x="572" y="501"/>
                  </a:lnTo>
                  <a:lnTo>
                    <a:pt x="571" y="504"/>
                  </a:lnTo>
                  <a:lnTo>
                    <a:pt x="571" y="505"/>
                  </a:lnTo>
                  <a:lnTo>
                    <a:pt x="570" y="506"/>
                  </a:lnTo>
                  <a:lnTo>
                    <a:pt x="569" y="507"/>
                  </a:lnTo>
                  <a:lnTo>
                    <a:pt x="568" y="508"/>
                  </a:lnTo>
                  <a:lnTo>
                    <a:pt x="568" y="509"/>
                  </a:lnTo>
                  <a:lnTo>
                    <a:pt x="567" y="509"/>
                  </a:lnTo>
                  <a:lnTo>
                    <a:pt x="566" y="510"/>
                  </a:lnTo>
                  <a:lnTo>
                    <a:pt x="565" y="511"/>
                  </a:lnTo>
                  <a:lnTo>
                    <a:pt x="565" y="511"/>
                  </a:lnTo>
                  <a:lnTo>
                    <a:pt x="564" y="511"/>
                  </a:lnTo>
                  <a:lnTo>
                    <a:pt x="563" y="512"/>
                  </a:lnTo>
                  <a:lnTo>
                    <a:pt x="560" y="512"/>
                  </a:lnTo>
                  <a:lnTo>
                    <a:pt x="557" y="513"/>
                  </a:lnTo>
                  <a:lnTo>
                    <a:pt x="553" y="514"/>
                  </a:lnTo>
                  <a:lnTo>
                    <a:pt x="548" y="514"/>
                  </a:lnTo>
                  <a:lnTo>
                    <a:pt x="545" y="514"/>
                  </a:lnTo>
                  <a:lnTo>
                    <a:pt x="543" y="515"/>
                  </a:lnTo>
                  <a:lnTo>
                    <a:pt x="541" y="516"/>
                  </a:lnTo>
                  <a:lnTo>
                    <a:pt x="540" y="516"/>
                  </a:lnTo>
                  <a:lnTo>
                    <a:pt x="539" y="517"/>
                  </a:lnTo>
                  <a:lnTo>
                    <a:pt x="538" y="518"/>
                  </a:lnTo>
                  <a:lnTo>
                    <a:pt x="537" y="518"/>
                  </a:lnTo>
                  <a:lnTo>
                    <a:pt x="536" y="520"/>
                  </a:lnTo>
                  <a:lnTo>
                    <a:pt x="535" y="521"/>
                  </a:lnTo>
                  <a:lnTo>
                    <a:pt x="535" y="522"/>
                  </a:lnTo>
                  <a:lnTo>
                    <a:pt x="534" y="523"/>
                  </a:lnTo>
                  <a:lnTo>
                    <a:pt x="535" y="524"/>
                  </a:lnTo>
                  <a:lnTo>
                    <a:pt x="535" y="527"/>
                  </a:lnTo>
                  <a:lnTo>
                    <a:pt x="535" y="528"/>
                  </a:lnTo>
                  <a:lnTo>
                    <a:pt x="535" y="528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3" y="530"/>
                  </a:lnTo>
                  <a:lnTo>
                    <a:pt x="533" y="531"/>
                  </a:lnTo>
                  <a:lnTo>
                    <a:pt x="532" y="532"/>
                  </a:lnTo>
                  <a:lnTo>
                    <a:pt x="528" y="534"/>
                  </a:lnTo>
                  <a:lnTo>
                    <a:pt x="527" y="535"/>
                  </a:lnTo>
                  <a:lnTo>
                    <a:pt x="526" y="535"/>
                  </a:lnTo>
                  <a:lnTo>
                    <a:pt x="524" y="535"/>
                  </a:lnTo>
                  <a:lnTo>
                    <a:pt x="521" y="536"/>
                  </a:lnTo>
                  <a:lnTo>
                    <a:pt x="516" y="537"/>
                  </a:lnTo>
                  <a:lnTo>
                    <a:pt x="513" y="538"/>
                  </a:lnTo>
                  <a:lnTo>
                    <a:pt x="512" y="538"/>
                  </a:lnTo>
                  <a:lnTo>
                    <a:pt x="511" y="538"/>
                  </a:lnTo>
                  <a:lnTo>
                    <a:pt x="507" y="537"/>
                  </a:lnTo>
                  <a:lnTo>
                    <a:pt x="504" y="537"/>
                  </a:lnTo>
                  <a:lnTo>
                    <a:pt x="503" y="536"/>
                  </a:lnTo>
                  <a:lnTo>
                    <a:pt x="500" y="536"/>
                  </a:lnTo>
                  <a:lnTo>
                    <a:pt x="498" y="535"/>
                  </a:lnTo>
                  <a:lnTo>
                    <a:pt x="495" y="535"/>
                  </a:lnTo>
                  <a:lnTo>
                    <a:pt x="494" y="535"/>
                  </a:lnTo>
                  <a:lnTo>
                    <a:pt x="493" y="535"/>
                  </a:lnTo>
                  <a:lnTo>
                    <a:pt x="492" y="535"/>
                  </a:lnTo>
                  <a:lnTo>
                    <a:pt x="491" y="535"/>
                  </a:lnTo>
                  <a:lnTo>
                    <a:pt x="490" y="536"/>
                  </a:lnTo>
                  <a:lnTo>
                    <a:pt x="488" y="537"/>
                  </a:lnTo>
                  <a:lnTo>
                    <a:pt x="487" y="538"/>
                  </a:lnTo>
                  <a:lnTo>
                    <a:pt x="485" y="540"/>
                  </a:lnTo>
                  <a:lnTo>
                    <a:pt x="483" y="540"/>
                  </a:lnTo>
                  <a:lnTo>
                    <a:pt x="481" y="541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6" y="541"/>
                  </a:lnTo>
                  <a:lnTo>
                    <a:pt x="475" y="541"/>
                  </a:lnTo>
                  <a:lnTo>
                    <a:pt x="474" y="541"/>
                  </a:lnTo>
                  <a:lnTo>
                    <a:pt x="472" y="540"/>
                  </a:lnTo>
                  <a:lnTo>
                    <a:pt x="471" y="540"/>
                  </a:lnTo>
                  <a:lnTo>
                    <a:pt x="470" y="539"/>
                  </a:lnTo>
                  <a:lnTo>
                    <a:pt x="466" y="537"/>
                  </a:lnTo>
                  <a:lnTo>
                    <a:pt x="465" y="536"/>
                  </a:lnTo>
                  <a:lnTo>
                    <a:pt x="464" y="535"/>
                  </a:lnTo>
                  <a:lnTo>
                    <a:pt x="464" y="534"/>
                  </a:lnTo>
                  <a:lnTo>
                    <a:pt x="462" y="532"/>
                  </a:lnTo>
                  <a:lnTo>
                    <a:pt x="461" y="531"/>
                  </a:lnTo>
                  <a:lnTo>
                    <a:pt x="460" y="530"/>
                  </a:lnTo>
                  <a:lnTo>
                    <a:pt x="460" y="529"/>
                  </a:lnTo>
                  <a:lnTo>
                    <a:pt x="459" y="529"/>
                  </a:lnTo>
                  <a:lnTo>
                    <a:pt x="459" y="529"/>
                  </a:lnTo>
                  <a:lnTo>
                    <a:pt x="458" y="529"/>
                  </a:lnTo>
                  <a:lnTo>
                    <a:pt x="457" y="529"/>
                  </a:lnTo>
                  <a:lnTo>
                    <a:pt x="456" y="529"/>
                  </a:lnTo>
                  <a:lnTo>
                    <a:pt x="455" y="529"/>
                  </a:lnTo>
                  <a:lnTo>
                    <a:pt x="453" y="530"/>
                  </a:lnTo>
                  <a:lnTo>
                    <a:pt x="451" y="531"/>
                  </a:lnTo>
                  <a:lnTo>
                    <a:pt x="450" y="531"/>
                  </a:lnTo>
                  <a:lnTo>
                    <a:pt x="449" y="532"/>
                  </a:lnTo>
                  <a:lnTo>
                    <a:pt x="449" y="532"/>
                  </a:lnTo>
                  <a:lnTo>
                    <a:pt x="448" y="533"/>
                  </a:lnTo>
                  <a:lnTo>
                    <a:pt x="445" y="536"/>
                  </a:lnTo>
                  <a:lnTo>
                    <a:pt x="444" y="537"/>
                  </a:lnTo>
                  <a:lnTo>
                    <a:pt x="443" y="538"/>
                  </a:lnTo>
                  <a:lnTo>
                    <a:pt x="442" y="539"/>
                  </a:lnTo>
                  <a:lnTo>
                    <a:pt x="441" y="539"/>
                  </a:lnTo>
                  <a:lnTo>
                    <a:pt x="440" y="540"/>
                  </a:lnTo>
                  <a:lnTo>
                    <a:pt x="440" y="540"/>
                  </a:lnTo>
                  <a:lnTo>
                    <a:pt x="439" y="540"/>
                  </a:lnTo>
                  <a:lnTo>
                    <a:pt x="438" y="540"/>
                  </a:lnTo>
                  <a:lnTo>
                    <a:pt x="437" y="541"/>
                  </a:lnTo>
                  <a:lnTo>
                    <a:pt x="436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29" y="540"/>
                  </a:lnTo>
                  <a:lnTo>
                    <a:pt x="429" y="541"/>
                  </a:lnTo>
                  <a:lnTo>
                    <a:pt x="428" y="541"/>
                  </a:lnTo>
                  <a:lnTo>
                    <a:pt x="427" y="542"/>
                  </a:lnTo>
                  <a:lnTo>
                    <a:pt x="427" y="543"/>
                  </a:lnTo>
                  <a:lnTo>
                    <a:pt x="426" y="544"/>
                  </a:lnTo>
                  <a:lnTo>
                    <a:pt x="425" y="546"/>
                  </a:lnTo>
                  <a:lnTo>
                    <a:pt x="424" y="550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3"/>
                  </a:lnTo>
                  <a:lnTo>
                    <a:pt x="421" y="554"/>
                  </a:lnTo>
                  <a:lnTo>
                    <a:pt x="421" y="554"/>
                  </a:lnTo>
                  <a:lnTo>
                    <a:pt x="420" y="554"/>
                  </a:lnTo>
                  <a:lnTo>
                    <a:pt x="419" y="555"/>
                  </a:lnTo>
                  <a:lnTo>
                    <a:pt x="418" y="555"/>
                  </a:lnTo>
                  <a:lnTo>
                    <a:pt x="416" y="555"/>
                  </a:lnTo>
                  <a:lnTo>
                    <a:pt x="413" y="555"/>
                  </a:lnTo>
                  <a:lnTo>
                    <a:pt x="412" y="555"/>
                  </a:lnTo>
                  <a:lnTo>
                    <a:pt x="409" y="555"/>
                  </a:lnTo>
                  <a:lnTo>
                    <a:pt x="406" y="556"/>
                  </a:lnTo>
                  <a:lnTo>
                    <a:pt x="404" y="557"/>
                  </a:lnTo>
                  <a:lnTo>
                    <a:pt x="400" y="558"/>
                  </a:lnTo>
                  <a:lnTo>
                    <a:pt x="398" y="559"/>
                  </a:lnTo>
                  <a:lnTo>
                    <a:pt x="396" y="560"/>
                  </a:lnTo>
                  <a:lnTo>
                    <a:pt x="394" y="561"/>
                  </a:lnTo>
                  <a:lnTo>
                    <a:pt x="394" y="562"/>
                  </a:lnTo>
                  <a:lnTo>
                    <a:pt x="393" y="563"/>
                  </a:lnTo>
                  <a:lnTo>
                    <a:pt x="392" y="564"/>
                  </a:lnTo>
                  <a:lnTo>
                    <a:pt x="390" y="566"/>
                  </a:lnTo>
                  <a:lnTo>
                    <a:pt x="389" y="568"/>
                  </a:lnTo>
                  <a:lnTo>
                    <a:pt x="387" y="571"/>
                  </a:lnTo>
                  <a:lnTo>
                    <a:pt x="385" y="572"/>
                  </a:lnTo>
                  <a:lnTo>
                    <a:pt x="383" y="573"/>
                  </a:lnTo>
                  <a:lnTo>
                    <a:pt x="382" y="574"/>
                  </a:lnTo>
                  <a:lnTo>
                    <a:pt x="381" y="575"/>
                  </a:lnTo>
                  <a:lnTo>
                    <a:pt x="377" y="577"/>
                  </a:lnTo>
                  <a:lnTo>
                    <a:pt x="376" y="578"/>
                  </a:lnTo>
                  <a:lnTo>
                    <a:pt x="375" y="579"/>
                  </a:lnTo>
                  <a:lnTo>
                    <a:pt x="374" y="579"/>
                  </a:lnTo>
                  <a:lnTo>
                    <a:pt x="372" y="581"/>
                  </a:lnTo>
                  <a:lnTo>
                    <a:pt x="370" y="583"/>
                  </a:lnTo>
                  <a:lnTo>
                    <a:pt x="368" y="585"/>
                  </a:lnTo>
                  <a:lnTo>
                    <a:pt x="367" y="586"/>
                  </a:lnTo>
                  <a:lnTo>
                    <a:pt x="366" y="588"/>
                  </a:lnTo>
                  <a:lnTo>
                    <a:pt x="364" y="591"/>
                  </a:lnTo>
                  <a:lnTo>
                    <a:pt x="363" y="592"/>
                  </a:lnTo>
                  <a:lnTo>
                    <a:pt x="362" y="593"/>
                  </a:lnTo>
                  <a:lnTo>
                    <a:pt x="361" y="593"/>
                  </a:lnTo>
                  <a:lnTo>
                    <a:pt x="361" y="593"/>
                  </a:lnTo>
                  <a:lnTo>
                    <a:pt x="360" y="593"/>
                  </a:lnTo>
                  <a:lnTo>
                    <a:pt x="359" y="593"/>
                  </a:lnTo>
                  <a:lnTo>
                    <a:pt x="358" y="593"/>
                  </a:lnTo>
                  <a:lnTo>
                    <a:pt x="358" y="593"/>
                  </a:lnTo>
                  <a:lnTo>
                    <a:pt x="357" y="592"/>
                  </a:lnTo>
                  <a:lnTo>
                    <a:pt x="354" y="590"/>
                  </a:lnTo>
                  <a:lnTo>
                    <a:pt x="352" y="589"/>
                  </a:lnTo>
                  <a:lnTo>
                    <a:pt x="351" y="588"/>
                  </a:lnTo>
                  <a:lnTo>
                    <a:pt x="349" y="588"/>
                  </a:lnTo>
                  <a:lnTo>
                    <a:pt x="348" y="587"/>
                  </a:lnTo>
                  <a:lnTo>
                    <a:pt x="346" y="587"/>
                  </a:lnTo>
                  <a:lnTo>
                    <a:pt x="345" y="587"/>
                  </a:lnTo>
                  <a:lnTo>
                    <a:pt x="343" y="587"/>
                  </a:lnTo>
                  <a:lnTo>
                    <a:pt x="338" y="588"/>
                  </a:lnTo>
                  <a:lnTo>
                    <a:pt x="336" y="588"/>
                  </a:lnTo>
                  <a:lnTo>
                    <a:pt x="335" y="588"/>
                  </a:lnTo>
                  <a:lnTo>
                    <a:pt x="335" y="589"/>
                  </a:lnTo>
                  <a:lnTo>
                    <a:pt x="334" y="589"/>
                  </a:lnTo>
                  <a:lnTo>
                    <a:pt x="333" y="589"/>
                  </a:lnTo>
                  <a:lnTo>
                    <a:pt x="333" y="590"/>
                  </a:lnTo>
                  <a:lnTo>
                    <a:pt x="332" y="591"/>
                  </a:lnTo>
                  <a:lnTo>
                    <a:pt x="330" y="594"/>
                  </a:lnTo>
                  <a:lnTo>
                    <a:pt x="328" y="596"/>
                  </a:lnTo>
                  <a:lnTo>
                    <a:pt x="327" y="597"/>
                  </a:lnTo>
                  <a:lnTo>
                    <a:pt x="326" y="598"/>
                  </a:lnTo>
                  <a:lnTo>
                    <a:pt x="325" y="599"/>
                  </a:lnTo>
                  <a:lnTo>
                    <a:pt x="325" y="600"/>
                  </a:lnTo>
                  <a:lnTo>
                    <a:pt x="324" y="600"/>
                  </a:lnTo>
                  <a:lnTo>
                    <a:pt x="323" y="601"/>
                  </a:lnTo>
                  <a:lnTo>
                    <a:pt x="322" y="601"/>
                  </a:lnTo>
                  <a:lnTo>
                    <a:pt x="322" y="601"/>
                  </a:lnTo>
                  <a:lnTo>
                    <a:pt x="320" y="601"/>
                  </a:lnTo>
                  <a:lnTo>
                    <a:pt x="319" y="600"/>
                  </a:lnTo>
                  <a:lnTo>
                    <a:pt x="317" y="600"/>
                  </a:lnTo>
                  <a:lnTo>
                    <a:pt x="316" y="600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2" y="597"/>
                  </a:lnTo>
                  <a:lnTo>
                    <a:pt x="311" y="596"/>
                  </a:lnTo>
                  <a:lnTo>
                    <a:pt x="310" y="595"/>
                  </a:lnTo>
                  <a:lnTo>
                    <a:pt x="309" y="595"/>
                  </a:lnTo>
                  <a:lnTo>
                    <a:pt x="308" y="595"/>
                  </a:lnTo>
                  <a:lnTo>
                    <a:pt x="307" y="595"/>
                  </a:lnTo>
                  <a:lnTo>
                    <a:pt x="305" y="595"/>
                  </a:lnTo>
                  <a:lnTo>
                    <a:pt x="304" y="595"/>
                  </a:lnTo>
                  <a:lnTo>
                    <a:pt x="302" y="595"/>
                  </a:lnTo>
                  <a:lnTo>
                    <a:pt x="301" y="596"/>
                  </a:lnTo>
                  <a:lnTo>
                    <a:pt x="300" y="596"/>
                  </a:lnTo>
                  <a:lnTo>
                    <a:pt x="299" y="597"/>
                  </a:lnTo>
                  <a:lnTo>
                    <a:pt x="299" y="597"/>
                  </a:lnTo>
                  <a:lnTo>
                    <a:pt x="299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8" y="598"/>
                  </a:lnTo>
                  <a:lnTo>
                    <a:pt x="297" y="597"/>
                  </a:lnTo>
                  <a:lnTo>
                    <a:pt x="297" y="596"/>
                  </a:lnTo>
                  <a:lnTo>
                    <a:pt x="295" y="593"/>
                  </a:lnTo>
                  <a:lnTo>
                    <a:pt x="295" y="592"/>
                  </a:lnTo>
                  <a:lnTo>
                    <a:pt x="294" y="591"/>
                  </a:lnTo>
                  <a:lnTo>
                    <a:pt x="293" y="590"/>
                  </a:lnTo>
                  <a:lnTo>
                    <a:pt x="293" y="589"/>
                  </a:lnTo>
                  <a:lnTo>
                    <a:pt x="292" y="588"/>
                  </a:lnTo>
                  <a:lnTo>
                    <a:pt x="291" y="587"/>
                  </a:lnTo>
                  <a:lnTo>
                    <a:pt x="288" y="585"/>
                  </a:lnTo>
                  <a:lnTo>
                    <a:pt x="287" y="584"/>
                  </a:lnTo>
                  <a:lnTo>
                    <a:pt x="285" y="584"/>
                  </a:lnTo>
                  <a:lnTo>
                    <a:pt x="283" y="582"/>
                  </a:lnTo>
                  <a:lnTo>
                    <a:pt x="280" y="581"/>
                  </a:lnTo>
                  <a:lnTo>
                    <a:pt x="278" y="580"/>
                  </a:lnTo>
                  <a:lnTo>
                    <a:pt x="276" y="579"/>
                  </a:lnTo>
                  <a:lnTo>
                    <a:pt x="275" y="578"/>
                  </a:lnTo>
                  <a:lnTo>
                    <a:pt x="274" y="577"/>
                  </a:lnTo>
                  <a:lnTo>
                    <a:pt x="273" y="576"/>
                  </a:lnTo>
                  <a:lnTo>
                    <a:pt x="272" y="575"/>
                  </a:lnTo>
                  <a:lnTo>
                    <a:pt x="271" y="572"/>
                  </a:lnTo>
                  <a:lnTo>
                    <a:pt x="270" y="571"/>
                  </a:lnTo>
                  <a:lnTo>
                    <a:pt x="269" y="570"/>
                  </a:lnTo>
                  <a:lnTo>
                    <a:pt x="268" y="569"/>
                  </a:lnTo>
                  <a:lnTo>
                    <a:pt x="268" y="569"/>
                  </a:lnTo>
                  <a:lnTo>
                    <a:pt x="267" y="569"/>
                  </a:lnTo>
                  <a:lnTo>
                    <a:pt x="266" y="568"/>
                  </a:lnTo>
                  <a:lnTo>
                    <a:pt x="265" y="568"/>
                  </a:lnTo>
                  <a:lnTo>
                    <a:pt x="264" y="568"/>
                  </a:lnTo>
                  <a:lnTo>
                    <a:pt x="261" y="568"/>
                  </a:lnTo>
                  <a:lnTo>
                    <a:pt x="261" y="568"/>
                  </a:lnTo>
                  <a:lnTo>
                    <a:pt x="260" y="567"/>
                  </a:lnTo>
                  <a:lnTo>
                    <a:pt x="259" y="567"/>
                  </a:lnTo>
                  <a:lnTo>
                    <a:pt x="259" y="567"/>
                  </a:lnTo>
                  <a:lnTo>
                    <a:pt x="259" y="566"/>
                  </a:lnTo>
                  <a:lnTo>
                    <a:pt x="259" y="565"/>
                  </a:lnTo>
                  <a:lnTo>
                    <a:pt x="259" y="565"/>
                  </a:lnTo>
                  <a:lnTo>
                    <a:pt x="259" y="564"/>
                  </a:lnTo>
                  <a:lnTo>
                    <a:pt x="259" y="563"/>
                  </a:lnTo>
                  <a:lnTo>
                    <a:pt x="259" y="563"/>
                  </a:lnTo>
                  <a:lnTo>
                    <a:pt x="260" y="561"/>
                  </a:lnTo>
                  <a:lnTo>
                    <a:pt x="261" y="560"/>
                  </a:lnTo>
                  <a:lnTo>
                    <a:pt x="262" y="558"/>
                  </a:lnTo>
                  <a:lnTo>
                    <a:pt x="264" y="555"/>
                  </a:lnTo>
                  <a:lnTo>
                    <a:pt x="265" y="555"/>
                  </a:lnTo>
                  <a:lnTo>
                    <a:pt x="267" y="553"/>
                  </a:lnTo>
                  <a:lnTo>
                    <a:pt x="270" y="549"/>
                  </a:lnTo>
                  <a:lnTo>
                    <a:pt x="271" y="548"/>
                  </a:lnTo>
                  <a:lnTo>
                    <a:pt x="272" y="547"/>
                  </a:lnTo>
                  <a:lnTo>
                    <a:pt x="272" y="546"/>
                  </a:lnTo>
                  <a:lnTo>
                    <a:pt x="273" y="545"/>
                  </a:lnTo>
                  <a:lnTo>
                    <a:pt x="274" y="541"/>
                  </a:lnTo>
                  <a:lnTo>
                    <a:pt x="275" y="540"/>
                  </a:lnTo>
                  <a:lnTo>
                    <a:pt x="275" y="539"/>
                  </a:lnTo>
                  <a:lnTo>
                    <a:pt x="277" y="535"/>
                  </a:lnTo>
                  <a:lnTo>
                    <a:pt x="278" y="534"/>
                  </a:lnTo>
                  <a:lnTo>
                    <a:pt x="279" y="533"/>
                  </a:lnTo>
                  <a:lnTo>
                    <a:pt x="279" y="532"/>
                  </a:lnTo>
                  <a:lnTo>
                    <a:pt x="279" y="531"/>
                  </a:lnTo>
                  <a:lnTo>
                    <a:pt x="280" y="528"/>
                  </a:lnTo>
                  <a:lnTo>
                    <a:pt x="280" y="527"/>
                  </a:lnTo>
                  <a:lnTo>
                    <a:pt x="281" y="525"/>
                  </a:lnTo>
                  <a:lnTo>
                    <a:pt x="282" y="524"/>
                  </a:lnTo>
                  <a:lnTo>
                    <a:pt x="283" y="522"/>
                  </a:lnTo>
                  <a:lnTo>
                    <a:pt x="284" y="519"/>
                  </a:lnTo>
                  <a:lnTo>
                    <a:pt x="285" y="518"/>
                  </a:lnTo>
                  <a:lnTo>
                    <a:pt x="286" y="518"/>
                  </a:lnTo>
                  <a:lnTo>
                    <a:pt x="286" y="517"/>
                  </a:lnTo>
                  <a:lnTo>
                    <a:pt x="287" y="517"/>
                  </a:lnTo>
                  <a:lnTo>
                    <a:pt x="288" y="517"/>
                  </a:lnTo>
                  <a:lnTo>
                    <a:pt x="289" y="516"/>
                  </a:lnTo>
                  <a:lnTo>
                    <a:pt x="292" y="516"/>
                  </a:lnTo>
                  <a:lnTo>
                    <a:pt x="295" y="515"/>
                  </a:lnTo>
                  <a:lnTo>
                    <a:pt x="296" y="514"/>
                  </a:lnTo>
                  <a:lnTo>
                    <a:pt x="298" y="514"/>
                  </a:lnTo>
                  <a:lnTo>
                    <a:pt x="298" y="513"/>
                  </a:lnTo>
                  <a:lnTo>
                    <a:pt x="299" y="513"/>
                  </a:lnTo>
                  <a:lnTo>
                    <a:pt x="300" y="512"/>
                  </a:lnTo>
                  <a:lnTo>
                    <a:pt x="300" y="512"/>
                  </a:lnTo>
                  <a:lnTo>
                    <a:pt x="301" y="510"/>
                  </a:lnTo>
                  <a:lnTo>
                    <a:pt x="301" y="508"/>
                  </a:lnTo>
                  <a:lnTo>
                    <a:pt x="302" y="507"/>
                  </a:lnTo>
                  <a:lnTo>
                    <a:pt x="302" y="506"/>
                  </a:lnTo>
                  <a:lnTo>
                    <a:pt x="302" y="505"/>
                  </a:lnTo>
                  <a:lnTo>
                    <a:pt x="301" y="504"/>
                  </a:lnTo>
                  <a:lnTo>
                    <a:pt x="301" y="503"/>
                  </a:lnTo>
                  <a:lnTo>
                    <a:pt x="300" y="502"/>
                  </a:lnTo>
                  <a:lnTo>
                    <a:pt x="297" y="498"/>
                  </a:lnTo>
                  <a:lnTo>
                    <a:pt x="296" y="497"/>
                  </a:lnTo>
                  <a:lnTo>
                    <a:pt x="296" y="496"/>
                  </a:lnTo>
                  <a:lnTo>
                    <a:pt x="294" y="496"/>
                  </a:lnTo>
                  <a:lnTo>
                    <a:pt x="292" y="494"/>
                  </a:lnTo>
                  <a:lnTo>
                    <a:pt x="290" y="493"/>
                  </a:lnTo>
                  <a:lnTo>
                    <a:pt x="289" y="492"/>
                  </a:lnTo>
                  <a:lnTo>
                    <a:pt x="288" y="491"/>
                  </a:lnTo>
                  <a:lnTo>
                    <a:pt x="288" y="490"/>
                  </a:lnTo>
                  <a:lnTo>
                    <a:pt x="287" y="490"/>
                  </a:lnTo>
                  <a:lnTo>
                    <a:pt x="287" y="489"/>
                  </a:lnTo>
                  <a:lnTo>
                    <a:pt x="287" y="488"/>
                  </a:lnTo>
                  <a:lnTo>
                    <a:pt x="287" y="487"/>
                  </a:lnTo>
                  <a:lnTo>
                    <a:pt x="287" y="486"/>
                  </a:lnTo>
                  <a:lnTo>
                    <a:pt x="288" y="485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7" y="483"/>
                  </a:lnTo>
                  <a:lnTo>
                    <a:pt x="287" y="482"/>
                  </a:lnTo>
                  <a:lnTo>
                    <a:pt x="287" y="481"/>
                  </a:lnTo>
                  <a:lnTo>
                    <a:pt x="286" y="481"/>
                  </a:lnTo>
                  <a:lnTo>
                    <a:pt x="285" y="480"/>
                  </a:lnTo>
                  <a:lnTo>
                    <a:pt x="284" y="479"/>
                  </a:lnTo>
                  <a:lnTo>
                    <a:pt x="283" y="479"/>
                  </a:lnTo>
                  <a:lnTo>
                    <a:pt x="282" y="478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8"/>
                  </a:lnTo>
                  <a:lnTo>
                    <a:pt x="277" y="478"/>
                  </a:lnTo>
                  <a:lnTo>
                    <a:pt x="277" y="478"/>
                  </a:lnTo>
                  <a:lnTo>
                    <a:pt x="275" y="479"/>
                  </a:lnTo>
                  <a:lnTo>
                    <a:pt x="273" y="480"/>
                  </a:lnTo>
                  <a:lnTo>
                    <a:pt x="273" y="480"/>
                  </a:lnTo>
                  <a:lnTo>
                    <a:pt x="269" y="480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2" y="483"/>
                  </a:lnTo>
                  <a:lnTo>
                    <a:pt x="260" y="483"/>
                  </a:lnTo>
                  <a:lnTo>
                    <a:pt x="259" y="484"/>
                  </a:lnTo>
                  <a:lnTo>
                    <a:pt x="257" y="484"/>
                  </a:lnTo>
                  <a:lnTo>
                    <a:pt x="255" y="484"/>
                  </a:lnTo>
                  <a:lnTo>
                    <a:pt x="251" y="484"/>
                  </a:lnTo>
                  <a:lnTo>
                    <a:pt x="248" y="484"/>
                  </a:lnTo>
                  <a:lnTo>
                    <a:pt x="246" y="484"/>
                  </a:lnTo>
                  <a:lnTo>
                    <a:pt x="244" y="484"/>
                  </a:lnTo>
                  <a:lnTo>
                    <a:pt x="243" y="483"/>
                  </a:lnTo>
                  <a:lnTo>
                    <a:pt x="238" y="482"/>
                  </a:lnTo>
                  <a:lnTo>
                    <a:pt x="237" y="482"/>
                  </a:lnTo>
                  <a:lnTo>
                    <a:pt x="236" y="482"/>
                  </a:lnTo>
                  <a:lnTo>
                    <a:pt x="235" y="481"/>
                  </a:lnTo>
                  <a:lnTo>
                    <a:pt x="234" y="481"/>
                  </a:lnTo>
                  <a:lnTo>
                    <a:pt x="232" y="482"/>
                  </a:lnTo>
                  <a:lnTo>
                    <a:pt x="231" y="482"/>
                  </a:lnTo>
                  <a:lnTo>
                    <a:pt x="229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27" y="483"/>
                  </a:lnTo>
                  <a:lnTo>
                    <a:pt x="227" y="483"/>
                  </a:lnTo>
                  <a:lnTo>
                    <a:pt x="226" y="483"/>
                  </a:lnTo>
                  <a:lnTo>
                    <a:pt x="225" y="483"/>
                  </a:lnTo>
                  <a:lnTo>
                    <a:pt x="222" y="481"/>
                  </a:lnTo>
                  <a:lnTo>
                    <a:pt x="215" y="477"/>
                  </a:lnTo>
                  <a:lnTo>
                    <a:pt x="213" y="475"/>
                  </a:lnTo>
                  <a:lnTo>
                    <a:pt x="211" y="474"/>
                  </a:lnTo>
                  <a:lnTo>
                    <a:pt x="210" y="473"/>
                  </a:lnTo>
                  <a:lnTo>
                    <a:pt x="206" y="469"/>
                  </a:lnTo>
                  <a:lnTo>
                    <a:pt x="202" y="467"/>
                  </a:lnTo>
                  <a:lnTo>
                    <a:pt x="201" y="465"/>
                  </a:lnTo>
                  <a:lnTo>
                    <a:pt x="198" y="463"/>
                  </a:lnTo>
                  <a:lnTo>
                    <a:pt x="197" y="462"/>
                  </a:lnTo>
                  <a:lnTo>
                    <a:pt x="196" y="461"/>
                  </a:lnTo>
                  <a:lnTo>
                    <a:pt x="196" y="460"/>
                  </a:lnTo>
                  <a:lnTo>
                    <a:pt x="195" y="458"/>
                  </a:lnTo>
                  <a:lnTo>
                    <a:pt x="194" y="456"/>
                  </a:lnTo>
                  <a:lnTo>
                    <a:pt x="193" y="454"/>
                  </a:lnTo>
                  <a:lnTo>
                    <a:pt x="193" y="453"/>
                  </a:lnTo>
                  <a:lnTo>
                    <a:pt x="193" y="451"/>
                  </a:lnTo>
                  <a:lnTo>
                    <a:pt x="193" y="449"/>
                  </a:lnTo>
                  <a:lnTo>
                    <a:pt x="193" y="446"/>
                  </a:lnTo>
                  <a:lnTo>
                    <a:pt x="194" y="442"/>
                  </a:lnTo>
                  <a:lnTo>
                    <a:pt x="194" y="439"/>
                  </a:lnTo>
                  <a:lnTo>
                    <a:pt x="194" y="438"/>
                  </a:lnTo>
                  <a:lnTo>
                    <a:pt x="194" y="437"/>
                  </a:lnTo>
                  <a:lnTo>
                    <a:pt x="194" y="435"/>
                  </a:lnTo>
                  <a:lnTo>
                    <a:pt x="194" y="434"/>
                  </a:lnTo>
                  <a:lnTo>
                    <a:pt x="193" y="432"/>
                  </a:lnTo>
                  <a:lnTo>
                    <a:pt x="193" y="429"/>
                  </a:lnTo>
                  <a:lnTo>
                    <a:pt x="192" y="428"/>
                  </a:lnTo>
                  <a:lnTo>
                    <a:pt x="192" y="427"/>
                  </a:lnTo>
                  <a:lnTo>
                    <a:pt x="191" y="426"/>
                  </a:lnTo>
                  <a:lnTo>
                    <a:pt x="190" y="425"/>
                  </a:lnTo>
                  <a:lnTo>
                    <a:pt x="190" y="424"/>
                  </a:lnTo>
                  <a:lnTo>
                    <a:pt x="189" y="423"/>
                  </a:lnTo>
                  <a:lnTo>
                    <a:pt x="188" y="423"/>
                  </a:lnTo>
                  <a:lnTo>
                    <a:pt x="187" y="423"/>
                  </a:lnTo>
                  <a:lnTo>
                    <a:pt x="186" y="422"/>
                  </a:lnTo>
                  <a:lnTo>
                    <a:pt x="185" y="422"/>
                  </a:lnTo>
                  <a:lnTo>
                    <a:pt x="183" y="422"/>
                  </a:lnTo>
                  <a:lnTo>
                    <a:pt x="181" y="422"/>
                  </a:lnTo>
                  <a:lnTo>
                    <a:pt x="180" y="422"/>
                  </a:lnTo>
                  <a:lnTo>
                    <a:pt x="176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69" y="424"/>
                  </a:lnTo>
                  <a:lnTo>
                    <a:pt x="165" y="425"/>
                  </a:lnTo>
                  <a:lnTo>
                    <a:pt x="163" y="425"/>
                  </a:lnTo>
                  <a:lnTo>
                    <a:pt x="158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4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51" y="421"/>
                  </a:lnTo>
                  <a:lnTo>
                    <a:pt x="149" y="420"/>
                  </a:lnTo>
                  <a:lnTo>
                    <a:pt x="147" y="419"/>
                  </a:lnTo>
                  <a:lnTo>
                    <a:pt x="144" y="418"/>
                  </a:lnTo>
                  <a:lnTo>
                    <a:pt x="139" y="416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0" y="414"/>
                  </a:lnTo>
                  <a:lnTo>
                    <a:pt x="129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7" y="415"/>
                  </a:lnTo>
                  <a:lnTo>
                    <a:pt x="125" y="415"/>
                  </a:lnTo>
                  <a:lnTo>
                    <a:pt x="121" y="417"/>
                  </a:lnTo>
                  <a:lnTo>
                    <a:pt x="120" y="418"/>
                  </a:lnTo>
                  <a:lnTo>
                    <a:pt x="118" y="419"/>
                  </a:lnTo>
                  <a:lnTo>
                    <a:pt x="117" y="419"/>
                  </a:lnTo>
                  <a:lnTo>
                    <a:pt x="115" y="419"/>
                  </a:lnTo>
                  <a:lnTo>
                    <a:pt x="114" y="419"/>
                  </a:lnTo>
                  <a:lnTo>
                    <a:pt x="112" y="419"/>
                  </a:lnTo>
                  <a:lnTo>
                    <a:pt x="110" y="418"/>
                  </a:lnTo>
                  <a:lnTo>
                    <a:pt x="109" y="418"/>
                  </a:lnTo>
                  <a:lnTo>
                    <a:pt x="109" y="417"/>
                  </a:lnTo>
                  <a:lnTo>
                    <a:pt x="108" y="417"/>
                  </a:lnTo>
                  <a:lnTo>
                    <a:pt x="107" y="416"/>
                  </a:lnTo>
                  <a:lnTo>
                    <a:pt x="106" y="415"/>
                  </a:lnTo>
                  <a:lnTo>
                    <a:pt x="105" y="415"/>
                  </a:lnTo>
                  <a:lnTo>
                    <a:pt x="102" y="411"/>
                  </a:lnTo>
                  <a:lnTo>
                    <a:pt x="101" y="409"/>
                  </a:lnTo>
                  <a:lnTo>
                    <a:pt x="99" y="408"/>
                  </a:lnTo>
                  <a:lnTo>
                    <a:pt x="98" y="407"/>
                  </a:lnTo>
                  <a:lnTo>
                    <a:pt x="97" y="406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2" y="405"/>
                  </a:lnTo>
                  <a:lnTo>
                    <a:pt x="88" y="404"/>
                  </a:lnTo>
                  <a:lnTo>
                    <a:pt x="87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4" y="403"/>
                  </a:lnTo>
                  <a:lnTo>
                    <a:pt x="83" y="402"/>
                  </a:lnTo>
                  <a:lnTo>
                    <a:pt x="82" y="402"/>
                  </a:lnTo>
                  <a:lnTo>
                    <a:pt x="82" y="402"/>
                  </a:lnTo>
                  <a:lnTo>
                    <a:pt x="82" y="401"/>
                  </a:lnTo>
                  <a:lnTo>
                    <a:pt x="82" y="401"/>
                  </a:lnTo>
                  <a:lnTo>
                    <a:pt x="83" y="401"/>
                  </a:lnTo>
                  <a:lnTo>
                    <a:pt x="84" y="400"/>
                  </a:lnTo>
                  <a:lnTo>
                    <a:pt x="85" y="399"/>
                  </a:lnTo>
                  <a:lnTo>
                    <a:pt x="86" y="399"/>
                  </a:lnTo>
                  <a:lnTo>
                    <a:pt x="86" y="398"/>
                  </a:lnTo>
                  <a:lnTo>
                    <a:pt x="87" y="397"/>
                  </a:lnTo>
                  <a:lnTo>
                    <a:pt x="87" y="397"/>
                  </a:lnTo>
                  <a:lnTo>
                    <a:pt x="87" y="396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69" name="Freeform 282">
              <a:extLst>
                <a:ext uri="{FF2B5EF4-FFF2-40B4-BE49-F238E27FC236}">
                  <a16:creationId xmlns:a16="http://schemas.microsoft.com/office/drawing/2014/main" id="{05E89FDF-D829-4899-A8EB-79781B5A8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22" y="3795012"/>
              <a:ext cx="896938" cy="947738"/>
            </a:xfrm>
            <a:custGeom>
              <a:avLst/>
              <a:gdLst>
                <a:gd name="T0" fmla="*/ 223 w 565"/>
                <a:gd name="T1" fmla="*/ 29 h 597"/>
                <a:gd name="T2" fmla="*/ 251 w 565"/>
                <a:gd name="T3" fmla="*/ 30 h 597"/>
                <a:gd name="T4" fmla="*/ 278 w 565"/>
                <a:gd name="T5" fmla="*/ 46 h 597"/>
                <a:gd name="T6" fmla="*/ 295 w 565"/>
                <a:gd name="T7" fmla="*/ 60 h 597"/>
                <a:gd name="T8" fmla="*/ 323 w 565"/>
                <a:gd name="T9" fmla="*/ 73 h 597"/>
                <a:gd name="T10" fmla="*/ 329 w 565"/>
                <a:gd name="T11" fmla="*/ 91 h 597"/>
                <a:gd name="T12" fmla="*/ 363 w 565"/>
                <a:gd name="T13" fmla="*/ 107 h 597"/>
                <a:gd name="T14" fmla="*/ 384 w 565"/>
                <a:gd name="T15" fmla="*/ 80 h 597"/>
                <a:gd name="T16" fmla="*/ 401 w 565"/>
                <a:gd name="T17" fmla="*/ 87 h 597"/>
                <a:gd name="T18" fmla="*/ 432 w 565"/>
                <a:gd name="T19" fmla="*/ 105 h 597"/>
                <a:gd name="T20" fmla="*/ 470 w 565"/>
                <a:gd name="T21" fmla="*/ 115 h 597"/>
                <a:gd name="T22" fmla="*/ 512 w 565"/>
                <a:gd name="T23" fmla="*/ 148 h 597"/>
                <a:gd name="T24" fmla="*/ 556 w 565"/>
                <a:gd name="T25" fmla="*/ 175 h 597"/>
                <a:gd name="T26" fmla="*/ 555 w 565"/>
                <a:gd name="T27" fmla="*/ 200 h 597"/>
                <a:gd name="T28" fmla="*/ 564 w 565"/>
                <a:gd name="T29" fmla="*/ 218 h 597"/>
                <a:gd name="T30" fmla="*/ 545 w 565"/>
                <a:gd name="T31" fmla="*/ 230 h 597"/>
                <a:gd name="T32" fmla="*/ 553 w 565"/>
                <a:gd name="T33" fmla="*/ 247 h 597"/>
                <a:gd name="T34" fmla="*/ 542 w 565"/>
                <a:gd name="T35" fmla="*/ 257 h 597"/>
                <a:gd name="T36" fmla="*/ 526 w 565"/>
                <a:gd name="T37" fmla="*/ 252 h 597"/>
                <a:gd name="T38" fmla="*/ 529 w 565"/>
                <a:gd name="T39" fmla="*/ 264 h 597"/>
                <a:gd name="T40" fmla="*/ 518 w 565"/>
                <a:gd name="T41" fmla="*/ 274 h 597"/>
                <a:gd name="T42" fmla="*/ 493 w 565"/>
                <a:gd name="T43" fmla="*/ 295 h 597"/>
                <a:gd name="T44" fmla="*/ 489 w 565"/>
                <a:gd name="T45" fmla="*/ 326 h 597"/>
                <a:gd name="T46" fmla="*/ 500 w 565"/>
                <a:gd name="T47" fmla="*/ 342 h 597"/>
                <a:gd name="T48" fmla="*/ 514 w 565"/>
                <a:gd name="T49" fmla="*/ 352 h 597"/>
                <a:gd name="T50" fmla="*/ 507 w 565"/>
                <a:gd name="T51" fmla="*/ 376 h 597"/>
                <a:gd name="T52" fmla="*/ 502 w 565"/>
                <a:gd name="T53" fmla="*/ 394 h 597"/>
                <a:gd name="T54" fmla="*/ 496 w 565"/>
                <a:gd name="T55" fmla="*/ 415 h 597"/>
                <a:gd name="T56" fmla="*/ 508 w 565"/>
                <a:gd name="T57" fmla="*/ 435 h 597"/>
                <a:gd name="T58" fmla="*/ 493 w 565"/>
                <a:gd name="T59" fmla="*/ 451 h 597"/>
                <a:gd name="T60" fmla="*/ 486 w 565"/>
                <a:gd name="T61" fmla="*/ 467 h 597"/>
                <a:gd name="T62" fmla="*/ 498 w 565"/>
                <a:gd name="T63" fmla="*/ 485 h 597"/>
                <a:gd name="T64" fmla="*/ 487 w 565"/>
                <a:gd name="T65" fmla="*/ 503 h 597"/>
                <a:gd name="T66" fmla="*/ 457 w 565"/>
                <a:gd name="T67" fmla="*/ 513 h 597"/>
                <a:gd name="T68" fmla="*/ 445 w 565"/>
                <a:gd name="T69" fmla="*/ 531 h 597"/>
                <a:gd name="T70" fmla="*/ 409 w 565"/>
                <a:gd name="T71" fmla="*/ 531 h 597"/>
                <a:gd name="T72" fmla="*/ 382 w 565"/>
                <a:gd name="T73" fmla="*/ 531 h 597"/>
                <a:gd name="T74" fmla="*/ 366 w 565"/>
                <a:gd name="T75" fmla="*/ 529 h 597"/>
                <a:gd name="T76" fmla="*/ 347 w 565"/>
                <a:gd name="T77" fmla="*/ 536 h 597"/>
                <a:gd name="T78" fmla="*/ 331 w 565"/>
                <a:gd name="T79" fmla="*/ 551 h 597"/>
                <a:gd name="T80" fmla="*/ 300 w 565"/>
                <a:gd name="T81" fmla="*/ 570 h 597"/>
                <a:gd name="T82" fmla="*/ 277 w 565"/>
                <a:gd name="T83" fmla="*/ 589 h 597"/>
                <a:gd name="T84" fmla="*/ 251 w 565"/>
                <a:gd name="T85" fmla="*/ 585 h 597"/>
                <a:gd name="T86" fmla="*/ 233 w 565"/>
                <a:gd name="T87" fmla="*/ 595 h 597"/>
                <a:gd name="T88" fmla="*/ 216 w 565"/>
                <a:gd name="T89" fmla="*/ 594 h 597"/>
                <a:gd name="T90" fmla="*/ 194 w 565"/>
                <a:gd name="T91" fmla="*/ 575 h 597"/>
                <a:gd name="T92" fmla="*/ 177 w 565"/>
                <a:gd name="T93" fmla="*/ 563 h 597"/>
                <a:gd name="T94" fmla="*/ 190 w 565"/>
                <a:gd name="T95" fmla="*/ 542 h 597"/>
                <a:gd name="T96" fmla="*/ 204 w 565"/>
                <a:gd name="T97" fmla="*/ 514 h 597"/>
                <a:gd name="T98" fmla="*/ 220 w 565"/>
                <a:gd name="T99" fmla="*/ 501 h 597"/>
                <a:gd name="T100" fmla="*/ 205 w 565"/>
                <a:gd name="T101" fmla="*/ 482 h 597"/>
                <a:gd name="T102" fmla="*/ 195 w 565"/>
                <a:gd name="T103" fmla="*/ 474 h 597"/>
                <a:gd name="T104" fmla="*/ 161 w 565"/>
                <a:gd name="T105" fmla="*/ 479 h 597"/>
                <a:gd name="T106" fmla="*/ 131 w 565"/>
                <a:gd name="T107" fmla="*/ 471 h 597"/>
                <a:gd name="T108" fmla="*/ 112 w 565"/>
                <a:gd name="T109" fmla="*/ 438 h 597"/>
                <a:gd name="T110" fmla="*/ 103 w 565"/>
                <a:gd name="T111" fmla="*/ 418 h 597"/>
                <a:gd name="T112" fmla="*/ 70 w 565"/>
                <a:gd name="T113" fmla="*/ 418 h 597"/>
                <a:gd name="T114" fmla="*/ 35 w 565"/>
                <a:gd name="T115" fmla="*/ 415 h 597"/>
                <a:gd name="T116" fmla="*/ 14 w 565"/>
                <a:gd name="T117" fmla="*/ 402 h 597"/>
                <a:gd name="T118" fmla="*/ 4 w 565"/>
                <a:gd name="T119" fmla="*/ 395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597">
                  <a:moveTo>
                    <a:pt x="180" y="0"/>
                  </a:moveTo>
                  <a:lnTo>
                    <a:pt x="188" y="6"/>
                  </a:lnTo>
                  <a:lnTo>
                    <a:pt x="190" y="8"/>
                  </a:lnTo>
                  <a:lnTo>
                    <a:pt x="195" y="11"/>
                  </a:lnTo>
                  <a:lnTo>
                    <a:pt x="205" y="18"/>
                  </a:lnTo>
                  <a:lnTo>
                    <a:pt x="206" y="19"/>
                  </a:lnTo>
                  <a:lnTo>
                    <a:pt x="209" y="22"/>
                  </a:lnTo>
                  <a:lnTo>
                    <a:pt x="210" y="23"/>
                  </a:lnTo>
                  <a:lnTo>
                    <a:pt x="213" y="25"/>
                  </a:lnTo>
                  <a:lnTo>
                    <a:pt x="214" y="27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7" y="28"/>
                  </a:lnTo>
                  <a:lnTo>
                    <a:pt x="218" y="28"/>
                  </a:lnTo>
                  <a:lnTo>
                    <a:pt x="220" y="28"/>
                  </a:lnTo>
                  <a:lnTo>
                    <a:pt x="222" y="29"/>
                  </a:lnTo>
                  <a:lnTo>
                    <a:pt x="223" y="29"/>
                  </a:lnTo>
                  <a:lnTo>
                    <a:pt x="225" y="29"/>
                  </a:lnTo>
                  <a:lnTo>
                    <a:pt x="230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6" y="29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0" y="29"/>
                  </a:lnTo>
                  <a:lnTo>
                    <a:pt x="241" y="29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5" y="28"/>
                  </a:lnTo>
                  <a:lnTo>
                    <a:pt x="246" y="28"/>
                  </a:lnTo>
                  <a:lnTo>
                    <a:pt x="247" y="28"/>
                  </a:lnTo>
                  <a:lnTo>
                    <a:pt x="250" y="29"/>
                  </a:lnTo>
                  <a:lnTo>
                    <a:pt x="251" y="30"/>
                  </a:lnTo>
                  <a:lnTo>
                    <a:pt x="252" y="30"/>
                  </a:lnTo>
                  <a:lnTo>
                    <a:pt x="253" y="31"/>
                  </a:lnTo>
                  <a:lnTo>
                    <a:pt x="255" y="32"/>
                  </a:lnTo>
                  <a:lnTo>
                    <a:pt x="256" y="32"/>
                  </a:lnTo>
                  <a:lnTo>
                    <a:pt x="260" y="34"/>
                  </a:lnTo>
                  <a:lnTo>
                    <a:pt x="262" y="35"/>
                  </a:lnTo>
                  <a:lnTo>
                    <a:pt x="263" y="36"/>
                  </a:lnTo>
                  <a:lnTo>
                    <a:pt x="264" y="36"/>
                  </a:lnTo>
                  <a:lnTo>
                    <a:pt x="264" y="36"/>
                  </a:lnTo>
                  <a:lnTo>
                    <a:pt x="268" y="40"/>
                  </a:lnTo>
                  <a:lnTo>
                    <a:pt x="269" y="41"/>
                  </a:lnTo>
                  <a:lnTo>
                    <a:pt x="270" y="42"/>
                  </a:lnTo>
                  <a:lnTo>
                    <a:pt x="271" y="43"/>
                  </a:lnTo>
                  <a:lnTo>
                    <a:pt x="273" y="44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6"/>
                  </a:lnTo>
                  <a:lnTo>
                    <a:pt x="279" y="47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8" y="49"/>
                  </a:lnTo>
                  <a:lnTo>
                    <a:pt x="289" y="50"/>
                  </a:lnTo>
                  <a:lnTo>
                    <a:pt x="290" y="50"/>
                  </a:lnTo>
                  <a:lnTo>
                    <a:pt x="291" y="50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92" y="53"/>
                  </a:lnTo>
                  <a:lnTo>
                    <a:pt x="293" y="57"/>
                  </a:lnTo>
                  <a:lnTo>
                    <a:pt x="294" y="58"/>
                  </a:lnTo>
                  <a:lnTo>
                    <a:pt x="294" y="59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6" y="61"/>
                  </a:lnTo>
                  <a:lnTo>
                    <a:pt x="297" y="61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5" y="64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6"/>
                  </a:lnTo>
                  <a:lnTo>
                    <a:pt x="312" y="67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18" y="71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3" y="73"/>
                  </a:lnTo>
                  <a:lnTo>
                    <a:pt x="324" y="73"/>
                  </a:lnTo>
                  <a:lnTo>
                    <a:pt x="327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9" y="75"/>
                  </a:lnTo>
                  <a:lnTo>
                    <a:pt x="329" y="76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28" y="82"/>
                  </a:lnTo>
                  <a:lnTo>
                    <a:pt x="328" y="84"/>
                  </a:lnTo>
                  <a:lnTo>
                    <a:pt x="328" y="86"/>
                  </a:lnTo>
                  <a:lnTo>
                    <a:pt x="328" y="87"/>
                  </a:lnTo>
                  <a:lnTo>
                    <a:pt x="328" y="89"/>
                  </a:lnTo>
                  <a:lnTo>
                    <a:pt x="328" y="90"/>
                  </a:lnTo>
                  <a:lnTo>
                    <a:pt x="329" y="91"/>
                  </a:lnTo>
                  <a:lnTo>
                    <a:pt x="330" y="93"/>
                  </a:lnTo>
                  <a:lnTo>
                    <a:pt x="331" y="94"/>
                  </a:lnTo>
                  <a:lnTo>
                    <a:pt x="332" y="95"/>
                  </a:lnTo>
                  <a:lnTo>
                    <a:pt x="333" y="96"/>
                  </a:lnTo>
                  <a:lnTo>
                    <a:pt x="334" y="97"/>
                  </a:lnTo>
                  <a:lnTo>
                    <a:pt x="337" y="98"/>
                  </a:lnTo>
                  <a:lnTo>
                    <a:pt x="345" y="103"/>
                  </a:lnTo>
                  <a:lnTo>
                    <a:pt x="350" y="105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4" y="107"/>
                  </a:lnTo>
                  <a:lnTo>
                    <a:pt x="355" y="107"/>
                  </a:lnTo>
                  <a:lnTo>
                    <a:pt x="356" y="107"/>
                  </a:lnTo>
                  <a:lnTo>
                    <a:pt x="358" y="107"/>
                  </a:lnTo>
                  <a:lnTo>
                    <a:pt x="360" y="107"/>
                  </a:lnTo>
                  <a:lnTo>
                    <a:pt x="362" y="107"/>
                  </a:lnTo>
                  <a:lnTo>
                    <a:pt x="363" y="107"/>
                  </a:lnTo>
                  <a:lnTo>
                    <a:pt x="364" y="107"/>
                  </a:lnTo>
                  <a:lnTo>
                    <a:pt x="366" y="106"/>
                  </a:lnTo>
                  <a:lnTo>
                    <a:pt x="366" y="106"/>
                  </a:lnTo>
                  <a:lnTo>
                    <a:pt x="367" y="105"/>
                  </a:lnTo>
                  <a:lnTo>
                    <a:pt x="368" y="104"/>
                  </a:lnTo>
                  <a:lnTo>
                    <a:pt x="369" y="104"/>
                  </a:lnTo>
                  <a:lnTo>
                    <a:pt x="371" y="100"/>
                  </a:lnTo>
                  <a:lnTo>
                    <a:pt x="373" y="98"/>
                  </a:lnTo>
                  <a:lnTo>
                    <a:pt x="374" y="96"/>
                  </a:lnTo>
                  <a:lnTo>
                    <a:pt x="375" y="95"/>
                  </a:lnTo>
                  <a:lnTo>
                    <a:pt x="375" y="94"/>
                  </a:lnTo>
                  <a:lnTo>
                    <a:pt x="377" y="90"/>
                  </a:lnTo>
                  <a:lnTo>
                    <a:pt x="378" y="87"/>
                  </a:lnTo>
                  <a:lnTo>
                    <a:pt x="380" y="85"/>
                  </a:lnTo>
                  <a:lnTo>
                    <a:pt x="381" y="83"/>
                  </a:lnTo>
                  <a:lnTo>
                    <a:pt x="382" y="82"/>
                  </a:lnTo>
                  <a:lnTo>
                    <a:pt x="384" y="80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7"/>
                  </a:lnTo>
                  <a:lnTo>
                    <a:pt x="388" y="77"/>
                  </a:lnTo>
                  <a:lnTo>
                    <a:pt x="389" y="77"/>
                  </a:lnTo>
                  <a:lnTo>
                    <a:pt x="389" y="77"/>
                  </a:lnTo>
                  <a:lnTo>
                    <a:pt x="390" y="78"/>
                  </a:lnTo>
                  <a:lnTo>
                    <a:pt x="391" y="78"/>
                  </a:lnTo>
                  <a:lnTo>
                    <a:pt x="392" y="79"/>
                  </a:lnTo>
                  <a:lnTo>
                    <a:pt x="394" y="82"/>
                  </a:lnTo>
                  <a:lnTo>
                    <a:pt x="395" y="83"/>
                  </a:lnTo>
                  <a:lnTo>
                    <a:pt x="396" y="84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6"/>
                  </a:lnTo>
                  <a:lnTo>
                    <a:pt x="400" y="87"/>
                  </a:lnTo>
                  <a:lnTo>
                    <a:pt x="401" y="87"/>
                  </a:lnTo>
                  <a:lnTo>
                    <a:pt x="403" y="88"/>
                  </a:lnTo>
                  <a:lnTo>
                    <a:pt x="405" y="89"/>
                  </a:lnTo>
                  <a:lnTo>
                    <a:pt x="408" y="89"/>
                  </a:lnTo>
                  <a:lnTo>
                    <a:pt x="412" y="90"/>
                  </a:lnTo>
                  <a:lnTo>
                    <a:pt x="414" y="91"/>
                  </a:lnTo>
                  <a:lnTo>
                    <a:pt x="416" y="91"/>
                  </a:lnTo>
                  <a:lnTo>
                    <a:pt x="417" y="92"/>
                  </a:lnTo>
                  <a:lnTo>
                    <a:pt x="418" y="93"/>
                  </a:lnTo>
                  <a:lnTo>
                    <a:pt x="419" y="93"/>
                  </a:lnTo>
                  <a:lnTo>
                    <a:pt x="420" y="94"/>
                  </a:lnTo>
                  <a:lnTo>
                    <a:pt x="421" y="95"/>
                  </a:lnTo>
                  <a:lnTo>
                    <a:pt x="423" y="97"/>
                  </a:lnTo>
                  <a:lnTo>
                    <a:pt x="425" y="98"/>
                  </a:lnTo>
                  <a:lnTo>
                    <a:pt x="428" y="102"/>
                  </a:lnTo>
                  <a:lnTo>
                    <a:pt x="430" y="104"/>
                  </a:lnTo>
                  <a:lnTo>
                    <a:pt x="431" y="105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3" y="106"/>
                  </a:lnTo>
                  <a:lnTo>
                    <a:pt x="434" y="106"/>
                  </a:lnTo>
                  <a:lnTo>
                    <a:pt x="435" y="106"/>
                  </a:lnTo>
                  <a:lnTo>
                    <a:pt x="436" y="107"/>
                  </a:lnTo>
                  <a:lnTo>
                    <a:pt x="438" y="107"/>
                  </a:lnTo>
                  <a:lnTo>
                    <a:pt x="444" y="107"/>
                  </a:lnTo>
                  <a:lnTo>
                    <a:pt x="446" y="107"/>
                  </a:lnTo>
                  <a:lnTo>
                    <a:pt x="447" y="107"/>
                  </a:lnTo>
                  <a:lnTo>
                    <a:pt x="448" y="108"/>
                  </a:lnTo>
                  <a:lnTo>
                    <a:pt x="449" y="108"/>
                  </a:lnTo>
                  <a:lnTo>
                    <a:pt x="453" y="110"/>
                  </a:lnTo>
                  <a:lnTo>
                    <a:pt x="454" y="110"/>
                  </a:lnTo>
                  <a:lnTo>
                    <a:pt x="460" y="112"/>
                  </a:lnTo>
                  <a:lnTo>
                    <a:pt x="465" y="113"/>
                  </a:lnTo>
                  <a:lnTo>
                    <a:pt x="469" y="115"/>
                  </a:lnTo>
                  <a:lnTo>
                    <a:pt x="470" y="115"/>
                  </a:lnTo>
                  <a:lnTo>
                    <a:pt x="472" y="115"/>
                  </a:lnTo>
                  <a:lnTo>
                    <a:pt x="477" y="119"/>
                  </a:lnTo>
                  <a:lnTo>
                    <a:pt x="483" y="121"/>
                  </a:lnTo>
                  <a:lnTo>
                    <a:pt x="485" y="122"/>
                  </a:lnTo>
                  <a:lnTo>
                    <a:pt x="487" y="123"/>
                  </a:lnTo>
                  <a:lnTo>
                    <a:pt x="489" y="125"/>
                  </a:lnTo>
                  <a:lnTo>
                    <a:pt x="491" y="126"/>
                  </a:lnTo>
                  <a:lnTo>
                    <a:pt x="493" y="128"/>
                  </a:lnTo>
                  <a:lnTo>
                    <a:pt x="495" y="129"/>
                  </a:lnTo>
                  <a:lnTo>
                    <a:pt x="500" y="135"/>
                  </a:lnTo>
                  <a:lnTo>
                    <a:pt x="502" y="137"/>
                  </a:lnTo>
                  <a:lnTo>
                    <a:pt x="503" y="139"/>
                  </a:lnTo>
                  <a:lnTo>
                    <a:pt x="505" y="142"/>
                  </a:lnTo>
                  <a:lnTo>
                    <a:pt x="507" y="143"/>
                  </a:lnTo>
                  <a:lnTo>
                    <a:pt x="508" y="145"/>
                  </a:lnTo>
                  <a:lnTo>
                    <a:pt x="510" y="146"/>
                  </a:lnTo>
                  <a:lnTo>
                    <a:pt x="512" y="148"/>
                  </a:lnTo>
                  <a:lnTo>
                    <a:pt x="513" y="148"/>
                  </a:lnTo>
                  <a:lnTo>
                    <a:pt x="514" y="148"/>
                  </a:lnTo>
                  <a:lnTo>
                    <a:pt x="515" y="149"/>
                  </a:lnTo>
                  <a:lnTo>
                    <a:pt x="518" y="149"/>
                  </a:lnTo>
                  <a:lnTo>
                    <a:pt x="519" y="150"/>
                  </a:lnTo>
                  <a:lnTo>
                    <a:pt x="525" y="151"/>
                  </a:lnTo>
                  <a:lnTo>
                    <a:pt x="530" y="153"/>
                  </a:lnTo>
                  <a:lnTo>
                    <a:pt x="532" y="154"/>
                  </a:lnTo>
                  <a:lnTo>
                    <a:pt x="534" y="155"/>
                  </a:lnTo>
                  <a:lnTo>
                    <a:pt x="536" y="156"/>
                  </a:lnTo>
                  <a:lnTo>
                    <a:pt x="541" y="159"/>
                  </a:lnTo>
                  <a:lnTo>
                    <a:pt x="545" y="162"/>
                  </a:lnTo>
                  <a:lnTo>
                    <a:pt x="546" y="163"/>
                  </a:lnTo>
                  <a:lnTo>
                    <a:pt x="547" y="164"/>
                  </a:lnTo>
                  <a:lnTo>
                    <a:pt x="549" y="165"/>
                  </a:lnTo>
                  <a:lnTo>
                    <a:pt x="550" y="167"/>
                  </a:lnTo>
                  <a:lnTo>
                    <a:pt x="556" y="175"/>
                  </a:lnTo>
                  <a:lnTo>
                    <a:pt x="556" y="176"/>
                  </a:lnTo>
                  <a:lnTo>
                    <a:pt x="556" y="177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5" y="182"/>
                  </a:lnTo>
                  <a:lnTo>
                    <a:pt x="554" y="185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5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8"/>
                  </a:lnTo>
                  <a:lnTo>
                    <a:pt x="554" y="200"/>
                  </a:lnTo>
                  <a:lnTo>
                    <a:pt x="555" y="200"/>
                  </a:lnTo>
                  <a:lnTo>
                    <a:pt x="557" y="201"/>
                  </a:lnTo>
                  <a:lnTo>
                    <a:pt x="560" y="203"/>
                  </a:lnTo>
                  <a:lnTo>
                    <a:pt x="561" y="204"/>
                  </a:lnTo>
                  <a:lnTo>
                    <a:pt x="562" y="205"/>
                  </a:lnTo>
                  <a:lnTo>
                    <a:pt x="563" y="206"/>
                  </a:lnTo>
                  <a:lnTo>
                    <a:pt x="564" y="206"/>
                  </a:lnTo>
                  <a:lnTo>
                    <a:pt x="564" y="207"/>
                  </a:lnTo>
                  <a:lnTo>
                    <a:pt x="565" y="208"/>
                  </a:lnTo>
                  <a:lnTo>
                    <a:pt x="565" y="209"/>
                  </a:lnTo>
                  <a:lnTo>
                    <a:pt x="565" y="210"/>
                  </a:lnTo>
                  <a:lnTo>
                    <a:pt x="565" y="211"/>
                  </a:lnTo>
                  <a:lnTo>
                    <a:pt x="565" y="212"/>
                  </a:lnTo>
                  <a:lnTo>
                    <a:pt x="565" y="213"/>
                  </a:lnTo>
                  <a:lnTo>
                    <a:pt x="565" y="214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4" y="218"/>
                  </a:lnTo>
                  <a:lnTo>
                    <a:pt x="563" y="220"/>
                  </a:lnTo>
                  <a:lnTo>
                    <a:pt x="562" y="221"/>
                  </a:lnTo>
                  <a:lnTo>
                    <a:pt x="560" y="223"/>
                  </a:lnTo>
                  <a:lnTo>
                    <a:pt x="558" y="225"/>
                  </a:lnTo>
                  <a:lnTo>
                    <a:pt x="557" y="227"/>
                  </a:lnTo>
                  <a:lnTo>
                    <a:pt x="555" y="228"/>
                  </a:lnTo>
                  <a:lnTo>
                    <a:pt x="554" y="228"/>
                  </a:lnTo>
                  <a:lnTo>
                    <a:pt x="553" y="229"/>
                  </a:lnTo>
                  <a:lnTo>
                    <a:pt x="552" y="229"/>
                  </a:lnTo>
                  <a:lnTo>
                    <a:pt x="551" y="230"/>
                  </a:lnTo>
                  <a:lnTo>
                    <a:pt x="550" y="230"/>
                  </a:lnTo>
                  <a:lnTo>
                    <a:pt x="549" y="230"/>
                  </a:lnTo>
                  <a:lnTo>
                    <a:pt x="547" y="230"/>
                  </a:lnTo>
                  <a:lnTo>
                    <a:pt x="546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5" y="233"/>
                  </a:lnTo>
                  <a:lnTo>
                    <a:pt x="546" y="234"/>
                  </a:lnTo>
                  <a:lnTo>
                    <a:pt x="546" y="235"/>
                  </a:lnTo>
                  <a:lnTo>
                    <a:pt x="547" y="236"/>
                  </a:lnTo>
                  <a:lnTo>
                    <a:pt x="548" y="237"/>
                  </a:lnTo>
                  <a:lnTo>
                    <a:pt x="550" y="239"/>
                  </a:lnTo>
                  <a:lnTo>
                    <a:pt x="551" y="240"/>
                  </a:lnTo>
                  <a:lnTo>
                    <a:pt x="552" y="241"/>
                  </a:lnTo>
                  <a:lnTo>
                    <a:pt x="553" y="243"/>
                  </a:lnTo>
                  <a:lnTo>
                    <a:pt x="553" y="244"/>
                  </a:lnTo>
                  <a:lnTo>
                    <a:pt x="553" y="245"/>
                  </a:lnTo>
                  <a:lnTo>
                    <a:pt x="553" y="246"/>
                  </a:lnTo>
                  <a:lnTo>
                    <a:pt x="553" y="247"/>
                  </a:lnTo>
                  <a:lnTo>
                    <a:pt x="553" y="247"/>
                  </a:lnTo>
                  <a:lnTo>
                    <a:pt x="553" y="248"/>
                  </a:lnTo>
                  <a:lnTo>
                    <a:pt x="553" y="249"/>
                  </a:lnTo>
                  <a:lnTo>
                    <a:pt x="552" y="252"/>
                  </a:lnTo>
                  <a:lnTo>
                    <a:pt x="551" y="255"/>
                  </a:lnTo>
                  <a:lnTo>
                    <a:pt x="551" y="256"/>
                  </a:lnTo>
                  <a:lnTo>
                    <a:pt x="550" y="257"/>
                  </a:lnTo>
                  <a:lnTo>
                    <a:pt x="550" y="257"/>
                  </a:lnTo>
                  <a:lnTo>
                    <a:pt x="549" y="258"/>
                  </a:lnTo>
                  <a:lnTo>
                    <a:pt x="548" y="258"/>
                  </a:lnTo>
                  <a:lnTo>
                    <a:pt x="548" y="258"/>
                  </a:lnTo>
                  <a:lnTo>
                    <a:pt x="547" y="259"/>
                  </a:lnTo>
                  <a:lnTo>
                    <a:pt x="545" y="259"/>
                  </a:lnTo>
                  <a:lnTo>
                    <a:pt x="544" y="259"/>
                  </a:lnTo>
                  <a:lnTo>
                    <a:pt x="544" y="258"/>
                  </a:lnTo>
                  <a:lnTo>
                    <a:pt x="543" y="258"/>
                  </a:lnTo>
                  <a:lnTo>
                    <a:pt x="542" y="258"/>
                  </a:lnTo>
                  <a:lnTo>
                    <a:pt x="542" y="257"/>
                  </a:lnTo>
                  <a:lnTo>
                    <a:pt x="541" y="256"/>
                  </a:lnTo>
                  <a:lnTo>
                    <a:pt x="540" y="255"/>
                  </a:lnTo>
                  <a:lnTo>
                    <a:pt x="540" y="255"/>
                  </a:lnTo>
                  <a:lnTo>
                    <a:pt x="539" y="253"/>
                  </a:lnTo>
                  <a:lnTo>
                    <a:pt x="538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0"/>
                  </a:lnTo>
                  <a:lnTo>
                    <a:pt x="536" y="250"/>
                  </a:lnTo>
                  <a:lnTo>
                    <a:pt x="535" y="250"/>
                  </a:lnTo>
                  <a:lnTo>
                    <a:pt x="534" y="249"/>
                  </a:lnTo>
                  <a:lnTo>
                    <a:pt x="533" y="249"/>
                  </a:lnTo>
                  <a:lnTo>
                    <a:pt x="531" y="250"/>
                  </a:lnTo>
                  <a:lnTo>
                    <a:pt x="530" y="250"/>
                  </a:lnTo>
                  <a:lnTo>
                    <a:pt x="529" y="251"/>
                  </a:lnTo>
                  <a:lnTo>
                    <a:pt x="527" y="251"/>
                  </a:lnTo>
                  <a:lnTo>
                    <a:pt x="526" y="252"/>
                  </a:lnTo>
                  <a:lnTo>
                    <a:pt x="525" y="253"/>
                  </a:lnTo>
                  <a:lnTo>
                    <a:pt x="524" y="254"/>
                  </a:lnTo>
                  <a:lnTo>
                    <a:pt x="522" y="256"/>
                  </a:lnTo>
                  <a:lnTo>
                    <a:pt x="521" y="257"/>
                  </a:lnTo>
                  <a:lnTo>
                    <a:pt x="521" y="258"/>
                  </a:lnTo>
                  <a:lnTo>
                    <a:pt x="520" y="259"/>
                  </a:lnTo>
                  <a:lnTo>
                    <a:pt x="520" y="259"/>
                  </a:lnTo>
                  <a:lnTo>
                    <a:pt x="520" y="260"/>
                  </a:lnTo>
                  <a:lnTo>
                    <a:pt x="520" y="260"/>
                  </a:lnTo>
                  <a:lnTo>
                    <a:pt x="520" y="261"/>
                  </a:lnTo>
                  <a:lnTo>
                    <a:pt x="520" y="261"/>
                  </a:lnTo>
                  <a:lnTo>
                    <a:pt x="521" y="261"/>
                  </a:lnTo>
                  <a:lnTo>
                    <a:pt x="522" y="261"/>
                  </a:lnTo>
                  <a:lnTo>
                    <a:pt x="526" y="262"/>
                  </a:lnTo>
                  <a:lnTo>
                    <a:pt x="527" y="263"/>
                  </a:lnTo>
                  <a:lnTo>
                    <a:pt x="528" y="263"/>
                  </a:lnTo>
                  <a:lnTo>
                    <a:pt x="529" y="264"/>
                  </a:lnTo>
                  <a:lnTo>
                    <a:pt x="529" y="264"/>
                  </a:lnTo>
                  <a:lnTo>
                    <a:pt x="530" y="265"/>
                  </a:lnTo>
                  <a:lnTo>
                    <a:pt x="530" y="265"/>
                  </a:lnTo>
                  <a:lnTo>
                    <a:pt x="531" y="266"/>
                  </a:lnTo>
                  <a:lnTo>
                    <a:pt x="531" y="267"/>
                  </a:lnTo>
                  <a:lnTo>
                    <a:pt x="531" y="267"/>
                  </a:lnTo>
                  <a:lnTo>
                    <a:pt x="531" y="268"/>
                  </a:lnTo>
                  <a:lnTo>
                    <a:pt x="530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29" y="271"/>
                  </a:lnTo>
                  <a:lnTo>
                    <a:pt x="528" y="272"/>
                  </a:lnTo>
                  <a:lnTo>
                    <a:pt x="527" y="272"/>
                  </a:lnTo>
                  <a:lnTo>
                    <a:pt x="526" y="273"/>
                  </a:lnTo>
                  <a:lnTo>
                    <a:pt x="524" y="273"/>
                  </a:lnTo>
                  <a:lnTo>
                    <a:pt x="521" y="274"/>
                  </a:lnTo>
                  <a:lnTo>
                    <a:pt x="518" y="274"/>
                  </a:lnTo>
                  <a:lnTo>
                    <a:pt x="514" y="274"/>
                  </a:lnTo>
                  <a:lnTo>
                    <a:pt x="512" y="275"/>
                  </a:lnTo>
                  <a:lnTo>
                    <a:pt x="510" y="275"/>
                  </a:lnTo>
                  <a:lnTo>
                    <a:pt x="509" y="276"/>
                  </a:lnTo>
                  <a:lnTo>
                    <a:pt x="507" y="277"/>
                  </a:lnTo>
                  <a:lnTo>
                    <a:pt x="506" y="278"/>
                  </a:lnTo>
                  <a:lnTo>
                    <a:pt x="505" y="278"/>
                  </a:lnTo>
                  <a:lnTo>
                    <a:pt x="505" y="279"/>
                  </a:lnTo>
                  <a:lnTo>
                    <a:pt x="504" y="280"/>
                  </a:lnTo>
                  <a:lnTo>
                    <a:pt x="503" y="281"/>
                  </a:lnTo>
                  <a:lnTo>
                    <a:pt x="502" y="282"/>
                  </a:lnTo>
                  <a:lnTo>
                    <a:pt x="501" y="284"/>
                  </a:lnTo>
                  <a:lnTo>
                    <a:pt x="499" y="288"/>
                  </a:lnTo>
                  <a:lnTo>
                    <a:pt x="498" y="289"/>
                  </a:lnTo>
                  <a:lnTo>
                    <a:pt x="497" y="291"/>
                  </a:lnTo>
                  <a:lnTo>
                    <a:pt x="495" y="294"/>
                  </a:lnTo>
                  <a:lnTo>
                    <a:pt x="493" y="295"/>
                  </a:lnTo>
                  <a:lnTo>
                    <a:pt x="492" y="297"/>
                  </a:lnTo>
                  <a:lnTo>
                    <a:pt x="491" y="299"/>
                  </a:lnTo>
                  <a:lnTo>
                    <a:pt x="491" y="300"/>
                  </a:lnTo>
                  <a:lnTo>
                    <a:pt x="491" y="301"/>
                  </a:lnTo>
                  <a:lnTo>
                    <a:pt x="490" y="303"/>
                  </a:lnTo>
                  <a:lnTo>
                    <a:pt x="490" y="307"/>
                  </a:lnTo>
                  <a:lnTo>
                    <a:pt x="490" y="310"/>
                  </a:lnTo>
                  <a:lnTo>
                    <a:pt x="490" y="312"/>
                  </a:lnTo>
                  <a:lnTo>
                    <a:pt x="489" y="315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8" y="322"/>
                  </a:lnTo>
                  <a:lnTo>
                    <a:pt x="488" y="323"/>
                  </a:lnTo>
                  <a:lnTo>
                    <a:pt x="488" y="324"/>
                  </a:lnTo>
                  <a:lnTo>
                    <a:pt x="488" y="325"/>
                  </a:lnTo>
                  <a:lnTo>
                    <a:pt x="489" y="325"/>
                  </a:lnTo>
                  <a:lnTo>
                    <a:pt x="489" y="326"/>
                  </a:lnTo>
                  <a:lnTo>
                    <a:pt x="490" y="327"/>
                  </a:lnTo>
                  <a:lnTo>
                    <a:pt x="491" y="327"/>
                  </a:lnTo>
                  <a:lnTo>
                    <a:pt x="495" y="331"/>
                  </a:lnTo>
                  <a:lnTo>
                    <a:pt x="502" y="336"/>
                  </a:lnTo>
                  <a:lnTo>
                    <a:pt x="503" y="336"/>
                  </a:lnTo>
                  <a:lnTo>
                    <a:pt x="503" y="337"/>
                  </a:lnTo>
                  <a:lnTo>
                    <a:pt x="503" y="337"/>
                  </a:lnTo>
                  <a:lnTo>
                    <a:pt x="504" y="338"/>
                  </a:lnTo>
                  <a:lnTo>
                    <a:pt x="503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0" y="341"/>
                  </a:lnTo>
                  <a:lnTo>
                    <a:pt x="500" y="341"/>
                  </a:lnTo>
                  <a:lnTo>
                    <a:pt x="500" y="342"/>
                  </a:lnTo>
                  <a:lnTo>
                    <a:pt x="500" y="342"/>
                  </a:lnTo>
                  <a:lnTo>
                    <a:pt x="500" y="343"/>
                  </a:lnTo>
                  <a:lnTo>
                    <a:pt x="501" y="343"/>
                  </a:lnTo>
                  <a:lnTo>
                    <a:pt x="501" y="344"/>
                  </a:lnTo>
                  <a:lnTo>
                    <a:pt x="502" y="344"/>
                  </a:lnTo>
                  <a:lnTo>
                    <a:pt x="503" y="345"/>
                  </a:lnTo>
                  <a:lnTo>
                    <a:pt x="504" y="345"/>
                  </a:lnTo>
                  <a:lnTo>
                    <a:pt x="506" y="346"/>
                  </a:lnTo>
                  <a:lnTo>
                    <a:pt x="507" y="346"/>
                  </a:lnTo>
                  <a:lnTo>
                    <a:pt x="511" y="347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13" y="349"/>
                  </a:lnTo>
                  <a:lnTo>
                    <a:pt x="513" y="349"/>
                  </a:lnTo>
                  <a:lnTo>
                    <a:pt x="514" y="350"/>
                  </a:lnTo>
                  <a:lnTo>
                    <a:pt x="514" y="351"/>
                  </a:lnTo>
                  <a:lnTo>
                    <a:pt x="514" y="351"/>
                  </a:lnTo>
                  <a:lnTo>
                    <a:pt x="514" y="352"/>
                  </a:lnTo>
                  <a:lnTo>
                    <a:pt x="514" y="353"/>
                  </a:lnTo>
                  <a:lnTo>
                    <a:pt x="514" y="354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2" y="358"/>
                  </a:lnTo>
                  <a:lnTo>
                    <a:pt x="511" y="360"/>
                  </a:lnTo>
                  <a:lnTo>
                    <a:pt x="507" y="365"/>
                  </a:lnTo>
                  <a:lnTo>
                    <a:pt x="506" y="366"/>
                  </a:lnTo>
                  <a:lnTo>
                    <a:pt x="506" y="367"/>
                  </a:lnTo>
                  <a:lnTo>
                    <a:pt x="505" y="368"/>
                  </a:lnTo>
                  <a:lnTo>
                    <a:pt x="505" y="369"/>
                  </a:lnTo>
                  <a:lnTo>
                    <a:pt x="505" y="370"/>
                  </a:lnTo>
                  <a:lnTo>
                    <a:pt x="505" y="371"/>
                  </a:lnTo>
                  <a:lnTo>
                    <a:pt x="505" y="372"/>
                  </a:lnTo>
                  <a:lnTo>
                    <a:pt x="506" y="374"/>
                  </a:lnTo>
                  <a:lnTo>
                    <a:pt x="506" y="375"/>
                  </a:lnTo>
                  <a:lnTo>
                    <a:pt x="507" y="376"/>
                  </a:lnTo>
                  <a:lnTo>
                    <a:pt x="507" y="377"/>
                  </a:lnTo>
                  <a:lnTo>
                    <a:pt x="509" y="379"/>
                  </a:lnTo>
                  <a:lnTo>
                    <a:pt x="510" y="381"/>
                  </a:lnTo>
                  <a:lnTo>
                    <a:pt x="511" y="382"/>
                  </a:lnTo>
                  <a:lnTo>
                    <a:pt x="511" y="383"/>
                  </a:lnTo>
                  <a:lnTo>
                    <a:pt x="512" y="384"/>
                  </a:lnTo>
                  <a:lnTo>
                    <a:pt x="512" y="384"/>
                  </a:lnTo>
                  <a:lnTo>
                    <a:pt x="512" y="385"/>
                  </a:lnTo>
                  <a:lnTo>
                    <a:pt x="512" y="386"/>
                  </a:lnTo>
                  <a:lnTo>
                    <a:pt x="511" y="387"/>
                  </a:lnTo>
                  <a:lnTo>
                    <a:pt x="511" y="387"/>
                  </a:lnTo>
                  <a:lnTo>
                    <a:pt x="510" y="388"/>
                  </a:lnTo>
                  <a:lnTo>
                    <a:pt x="510" y="388"/>
                  </a:lnTo>
                  <a:lnTo>
                    <a:pt x="508" y="390"/>
                  </a:lnTo>
                  <a:lnTo>
                    <a:pt x="505" y="392"/>
                  </a:lnTo>
                  <a:lnTo>
                    <a:pt x="503" y="393"/>
                  </a:lnTo>
                  <a:lnTo>
                    <a:pt x="502" y="394"/>
                  </a:lnTo>
                  <a:lnTo>
                    <a:pt x="501" y="396"/>
                  </a:lnTo>
                  <a:lnTo>
                    <a:pt x="500" y="397"/>
                  </a:lnTo>
                  <a:lnTo>
                    <a:pt x="499" y="399"/>
                  </a:lnTo>
                  <a:lnTo>
                    <a:pt x="498" y="400"/>
                  </a:lnTo>
                  <a:lnTo>
                    <a:pt x="497" y="402"/>
                  </a:lnTo>
                  <a:lnTo>
                    <a:pt x="497" y="403"/>
                  </a:lnTo>
                  <a:lnTo>
                    <a:pt x="496" y="405"/>
                  </a:lnTo>
                  <a:lnTo>
                    <a:pt x="496" y="406"/>
                  </a:lnTo>
                  <a:lnTo>
                    <a:pt x="495" y="408"/>
                  </a:lnTo>
                  <a:lnTo>
                    <a:pt x="495" y="409"/>
                  </a:lnTo>
                  <a:lnTo>
                    <a:pt x="495" y="410"/>
                  </a:lnTo>
                  <a:lnTo>
                    <a:pt x="495" y="411"/>
                  </a:lnTo>
                  <a:lnTo>
                    <a:pt x="495" y="412"/>
                  </a:lnTo>
                  <a:lnTo>
                    <a:pt x="495" y="413"/>
                  </a:lnTo>
                  <a:lnTo>
                    <a:pt x="496" y="414"/>
                  </a:lnTo>
                  <a:lnTo>
                    <a:pt x="496" y="415"/>
                  </a:lnTo>
                  <a:lnTo>
                    <a:pt x="496" y="415"/>
                  </a:lnTo>
                  <a:lnTo>
                    <a:pt x="497" y="416"/>
                  </a:lnTo>
                  <a:lnTo>
                    <a:pt x="498" y="417"/>
                  </a:lnTo>
                  <a:lnTo>
                    <a:pt x="500" y="418"/>
                  </a:lnTo>
                  <a:lnTo>
                    <a:pt x="503" y="421"/>
                  </a:lnTo>
                  <a:lnTo>
                    <a:pt x="504" y="422"/>
                  </a:lnTo>
                  <a:lnTo>
                    <a:pt x="505" y="423"/>
                  </a:lnTo>
                  <a:lnTo>
                    <a:pt x="506" y="423"/>
                  </a:lnTo>
                  <a:lnTo>
                    <a:pt x="506" y="424"/>
                  </a:lnTo>
                  <a:lnTo>
                    <a:pt x="507" y="425"/>
                  </a:lnTo>
                  <a:lnTo>
                    <a:pt x="507" y="426"/>
                  </a:lnTo>
                  <a:lnTo>
                    <a:pt x="508" y="427"/>
                  </a:lnTo>
                  <a:lnTo>
                    <a:pt x="508" y="428"/>
                  </a:lnTo>
                  <a:lnTo>
                    <a:pt x="508" y="429"/>
                  </a:lnTo>
                  <a:lnTo>
                    <a:pt x="508" y="431"/>
                  </a:lnTo>
                  <a:lnTo>
                    <a:pt x="508" y="433"/>
                  </a:lnTo>
                  <a:lnTo>
                    <a:pt x="508" y="434"/>
                  </a:lnTo>
                  <a:lnTo>
                    <a:pt x="508" y="435"/>
                  </a:lnTo>
                  <a:lnTo>
                    <a:pt x="507" y="436"/>
                  </a:lnTo>
                  <a:lnTo>
                    <a:pt x="507" y="437"/>
                  </a:lnTo>
                  <a:lnTo>
                    <a:pt x="506" y="438"/>
                  </a:lnTo>
                  <a:lnTo>
                    <a:pt x="504" y="439"/>
                  </a:lnTo>
                  <a:lnTo>
                    <a:pt x="502" y="440"/>
                  </a:lnTo>
                  <a:lnTo>
                    <a:pt x="501" y="441"/>
                  </a:lnTo>
                  <a:lnTo>
                    <a:pt x="498" y="442"/>
                  </a:lnTo>
                  <a:lnTo>
                    <a:pt x="497" y="443"/>
                  </a:lnTo>
                  <a:lnTo>
                    <a:pt x="496" y="444"/>
                  </a:lnTo>
                  <a:lnTo>
                    <a:pt x="495" y="444"/>
                  </a:lnTo>
                  <a:lnTo>
                    <a:pt x="495" y="445"/>
                  </a:lnTo>
                  <a:lnTo>
                    <a:pt x="494" y="446"/>
                  </a:lnTo>
                  <a:lnTo>
                    <a:pt x="494" y="446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1"/>
                  </a:lnTo>
                  <a:lnTo>
                    <a:pt x="493" y="452"/>
                  </a:lnTo>
                  <a:lnTo>
                    <a:pt x="494" y="455"/>
                  </a:lnTo>
                  <a:lnTo>
                    <a:pt x="494" y="457"/>
                  </a:lnTo>
                  <a:lnTo>
                    <a:pt x="495" y="458"/>
                  </a:lnTo>
                  <a:lnTo>
                    <a:pt x="495" y="459"/>
                  </a:lnTo>
                  <a:lnTo>
                    <a:pt x="495" y="460"/>
                  </a:lnTo>
                  <a:lnTo>
                    <a:pt x="495" y="460"/>
                  </a:lnTo>
                  <a:lnTo>
                    <a:pt x="494" y="461"/>
                  </a:lnTo>
                  <a:lnTo>
                    <a:pt x="494" y="462"/>
                  </a:lnTo>
                  <a:lnTo>
                    <a:pt x="493" y="463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1" y="465"/>
                  </a:lnTo>
                  <a:lnTo>
                    <a:pt x="489" y="466"/>
                  </a:lnTo>
                  <a:lnTo>
                    <a:pt x="488" y="466"/>
                  </a:lnTo>
                  <a:lnTo>
                    <a:pt x="487" y="467"/>
                  </a:lnTo>
                  <a:lnTo>
                    <a:pt x="486" y="467"/>
                  </a:lnTo>
                  <a:lnTo>
                    <a:pt x="485" y="467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8"/>
                  </a:lnTo>
                  <a:lnTo>
                    <a:pt x="485" y="469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6" y="472"/>
                  </a:lnTo>
                  <a:lnTo>
                    <a:pt x="487" y="473"/>
                  </a:lnTo>
                  <a:lnTo>
                    <a:pt x="489" y="475"/>
                  </a:lnTo>
                  <a:lnTo>
                    <a:pt x="490" y="476"/>
                  </a:lnTo>
                  <a:lnTo>
                    <a:pt x="494" y="480"/>
                  </a:lnTo>
                  <a:lnTo>
                    <a:pt x="496" y="481"/>
                  </a:lnTo>
                  <a:lnTo>
                    <a:pt x="496" y="482"/>
                  </a:lnTo>
                  <a:lnTo>
                    <a:pt x="497" y="483"/>
                  </a:lnTo>
                  <a:lnTo>
                    <a:pt x="498" y="484"/>
                  </a:lnTo>
                  <a:lnTo>
                    <a:pt x="498" y="485"/>
                  </a:lnTo>
                  <a:lnTo>
                    <a:pt x="499" y="486"/>
                  </a:lnTo>
                  <a:lnTo>
                    <a:pt x="499" y="487"/>
                  </a:lnTo>
                  <a:lnTo>
                    <a:pt x="498" y="487"/>
                  </a:lnTo>
                  <a:lnTo>
                    <a:pt x="498" y="488"/>
                  </a:lnTo>
                  <a:lnTo>
                    <a:pt x="498" y="489"/>
                  </a:lnTo>
                  <a:lnTo>
                    <a:pt x="497" y="490"/>
                  </a:lnTo>
                  <a:lnTo>
                    <a:pt x="496" y="491"/>
                  </a:lnTo>
                  <a:lnTo>
                    <a:pt x="495" y="491"/>
                  </a:lnTo>
                  <a:lnTo>
                    <a:pt x="493" y="494"/>
                  </a:lnTo>
                  <a:lnTo>
                    <a:pt x="492" y="495"/>
                  </a:lnTo>
                  <a:lnTo>
                    <a:pt x="491" y="495"/>
                  </a:lnTo>
                  <a:lnTo>
                    <a:pt x="491" y="496"/>
                  </a:lnTo>
                  <a:lnTo>
                    <a:pt x="490" y="497"/>
                  </a:lnTo>
                  <a:lnTo>
                    <a:pt x="489" y="500"/>
                  </a:lnTo>
                  <a:lnTo>
                    <a:pt x="489" y="501"/>
                  </a:lnTo>
                  <a:lnTo>
                    <a:pt x="488" y="502"/>
                  </a:lnTo>
                  <a:lnTo>
                    <a:pt x="487" y="503"/>
                  </a:lnTo>
                  <a:lnTo>
                    <a:pt x="486" y="504"/>
                  </a:lnTo>
                  <a:lnTo>
                    <a:pt x="486" y="505"/>
                  </a:lnTo>
                  <a:lnTo>
                    <a:pt x="485" y="505"/>
                  </a:lnTo>
                  <a:lnTo>
                    <a:pt x="484" y="506"/>
                  </a:lnTo>
                  <a:lnTo>
                    <a:pt x="483" y="507"/>
                  </a:lnTo>
                  <a:lnTo>
                    <a:pt x="483" y="507"/>
                  </a:lnTo>
                  <a:lnTo>
                    <a:pt x="482" y="507"/>
                  </a:lnTo>
                  <a:lnTo>
                    <a:pt x="481" y="508"/>
                  </a:lnTo>
                  <a:lnTo>
                    <a:pt x="478" y="508"/>
                  </a:lnTo>
                  <a:lnTo>
                    <a:pt x="475" y="509"/>
                  </a:lnTo>
                  <a:lnTo>
                    <a:pt x="471" y="510"/>
                  </a:lnTo>
                  <a:lnTo>
                    <a:pt x="466" y="510"/>
                  </a:lnTo>
                  <a:lnTo>
                    <a:pt x="463" y="510"/>
                  </a:lnTo>
                  <a:lnTo>
                    <a:pt x="461" y="511"/>
                  </a:lnTo>
                  <a:lnTo>
                    <a:pt x="459" y="512"/>
                  </a:lnTo>
                  <a:lnTo>
                    <a:pt x="458" y="512"/>
                  </a:lnTo>
                  <a:lnTo>
                    <a:pt x="457" y="513"/>
                  </a:lnTo>
                  <a:lnTo>
                    <a:pt x="456" y="514"/>
                  </a:lnTo>
                  <a:lnTo>
                    <a:pt x="455" y="514"/>
                  </a:lnTo>
                  <a:lnTo>
                    <a:pt x="454" y="516"/>
                  </a:lnTo>
                  <a:lnTo>
                    <a:pt x="453" y="517"/>
                  </a:lnTo>
                  <a:lnTo>
                    <a:pt x="453" y="518"/>
                  </a:lnTo>
                  <a:lnTo>
                    <a:pt x="452" y="519"/>
                  </a:lnTo>
                  <a:lnTo>
                    <a:pt x="453" y="520"/>
                  </a:lnTo>
                  <a:lnTo>
                    <a:pt x="453" y="523"/>
                  </a:lnTo>
                  <a:lnTo>
                    <a:pt x="453" y="524"/>
                  </a:lnTo>
                  <a:lnTo>
                    <a:pt x="453" y="524"/>
                  </a:lnTo>
                  <a:lnTo>
                    <a:pt x="452" y="525"/>
                  </a:lnTo>
                  <a:lnTo>
                    <a:pt x="452" y="526"/>
                  </a:lnTo>
                  <a:lnTo>
                    <a:pt x="451" y="526"/>
                  </a:lnTo>
                  <a:lnTo>
                    <a:pt x="451" y="527"/>
                  </a:lnTo>
                  <a:lnTo>
                    <a:pt x="450" y="528"/>
                  </a:lnTo>
                  <a:lnTo>
                    <a:pt x="446" y="530"/>
                  </a:lnTo>
                  <a:lnTo>
                    <a:pt x="445" y="531"/>
                  </a:lnTo>
                  <a:lnTo>
                    <a:pt x="444" y="531"/>
                  </a:lnTo>
                  <a:lnTo>
                    <a:pt x="442" y="531"/>
                  </a:lnTo>
                  <a:lnTo>
                    <a:pt x="439" y="532"/>
                  </a:lnTo>
                  <a:lnTo>
                    <a:pt x="434" y="533"/>
                  </a:lnTo>
                  <a:lnTo>
                    <a:pt x="431" y="534"/>
                  </a:lnTo>
                  <a:lnTo>
                    <a:pt x="430" y="534"/>
                  </a:lnTo>
                  <a:lnTo>
                    <a:pt x="429" y="534"/>
                  </a:lnTo>
                  <a:lnTo>
                    <a:pt x="425" y="533"/>
                  </a:lnTo>
                  <a:lnTo>
                    <a:pt x="422" y="533"/>
                  </a:lnTo>
                  <a:lnTo>
                    <a:pt x="421" y="532"/>
                  </a:lnTo>
                  <a:lnTo>
                    <a:pt x="418" y="532"/>
                  </a:lnTo>
                  <a:lnTo>
                    <a:pt x="416" y="531"/>
                  </a:lnTo>
                  <a:lnTo>
                    <a:pt x="413" y="531"/>
                  </a:lnTo>
                  <a:lnTo>
                    <a:pt x="412" y="531"/>
                  </a:lnTo>
                  <a:lnTo>
                    <a:pt x="411" y="531"/>
                  </a:lnTo>
                  <a:lnTo>
                    <a:pt x="410" y="531"/>
                  </a:lnTo>
                  <a:lnTo>
                    <a:pt x="409" y="531"/>
                  </a:lnTo>
                  <a:lnTo>
                    <a:pt x="408" y="532"/>
                  </a:lnTo>
                  <a:lnTo>
                    <a:pt x="406" y="533"/>
                  </a:lnTo>
                  <a:lnTo>
                    <a:pt x="405" y="534"/>
                  </a:lnTo>
                  <a:lnTo>
                    <a:pt x="403" y="536"/>
                  </a:lnTo>
                  <a:lnTo>
                    <a:pt x="401" y="536"/>
                  </a:lnTo>
                  <a:lnTo>
                    <a:pt x="399" y="537"/>
                  </a:lnTo>
                  <a:lnTo>
                    <a:pt x="397" y="537"/>
                  </a:lnTo>
                  <a:lnTo>
                    <a:pt x="395" y="537"/>
                  </a:lnTo>
                  <a:lnTo>
                    <a:pt x="394" y="537"/>
                  </a:lnTo>
                  <a:lnTo>
                    <a:pt x="393" y="537"/>
                  </a:lnTo>
                  <a:lnTo>
                    <a:pt x="392" y="537"/>
                  </a:lnTo>
                  <a:lnTo>
                    <a:pt x="390" y="536"/>
                  </a:lnTo>
                  <a:lnTo>
                    <a:pt x="389" y="536"/>
                  </a:lnTo>
                  <a:lnTo>
                    <a:pt x="388" y="535"/>
                  </a:lnTo>
                  <a:lnTo>
                    <a:pt x="384" y="533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82" y="530"/>
                  </a:lnTo>
                  <a:lnTo>
                    <a:pt x="380" y="528"/>
                  </a:lnTo>
                  <a:lnTo>
                    <a:pt x="379" y="527"/>
                  </a:lnTo>
                  <a:lnTo>
                    <a:pt x="378" y="526"/>
                  </a:lnTo>
                  <a:lnTo>
                    <a:pt x="378" y="525"/>
                  </a:lnTo>
                  <a:lnTo>
                    <a:pt x="377" y="525"/>
                  </a:lnTo>
                  <a:lnTo>
                    <a:pt x="377" y="525"/>
                  </a:lnTo>
                  <a:lnTo>
                    <a:pt x="376" y="525"/>
                  </a:lnTo>
                  <a:lnTo>
                    <a:pt x="375" y="525"/>
                  </a:lnTo>
                  <a:lnTo>
                    <a:pt x="374" y="525"/>
                  </a:lnTo>
                  <a:lnTo>
                    <a:pt x="373" y="525"/>
                  </a:lnTo>
                  <a:lnTo>
                    <a:pt x="371" y="526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8"/>
                  </a:lnTo>
                  <a:lnTo>
                    <a:pt x="367" y="528"/>
                  </a:lnTo>
                  <a:lnTo>
                    <a:pt x="366" y="529"/>
                  </a:lnTo>
                  <a:lnTo>
                    <a:pt x="363" y="532"/>
                  </a:lnTo>
                  <a:lnTo>
                    <a:pt x="362" y="533"/>
                  </a:lnTo>
                  <a:lnTo>
                    <a:pt x="361" y="534"/>
                  </a:lnTo>
                  <a:lnTo>
                    <a:pt x="360" y="535"/>
                  </a:lnTo>
                  <a:lnTo>
                    <a:pt x="359" y="535"/>
                  </a:lnTo>
                  <a:lnTo>
                    <a:pt x="358" y="536"/>
                  </a:lnTo>
                  <a:lnTo>
                    <a:pt x="358" y="536"/>
                  </a:lnTo>
                  <a:lnTo>
                    <a:pt x="357" y="536"/>
                  </a:lnTo>
                  <a:lnTo>
                    <a:pt x="356" y="536"/>
                  </a:lnTo>
                  <a:lnTo>
                    <a:pt x="355" y="537"/>
                  </a:lnTo>
                  <a:lnTo>
                    <a:pt x="354" y="536"/>
                  </a:lnTo>
                  <a:lnTo>
                    <a:pt x="351" y="536"/>
                  </a:lnTo>
                  <a:lnTo>
                    <a:pt x="350" y="536"/>
                  </a:lnTo>
                  <a:lnTo>
                    <a:pt x="349" y="536"/>
                  </a:lnTo>
                  <a:lnTo>
                    <a:pt x="348" y="536"/>
                  </a:lnTo>
                  <a:lnTo>
                    <a:pt x="348" y="536"/>
                  </a:lnTo>
                  <a:lnTo>
                    <a:pt x="347" y="536"/>
                  </a:lnTo>
                  <a:lnTo>
                    <a:pt x="347" y="537"/>
                  </a:lnTo>
                  <a:lnTo>
                    <a:pt x="346" y="537"/>
                  </a:lnTo>
                  <a:lnTo>
                    <a:pt x="345" y="538"/>
                  </a:lnTo>
                  <a:lnTo>
                    <a:pt x="345" y="539"/>
                  </a:lnTo>
                  <a:lnTo>
                    <a:pt x="344" y="540"/>
                  </a:lnTo>
                  <a:lnTo>
                    <a:pt x="343" y="542"/>
                  </a:lnTo>
                  <a:lnTo>
                    <a:pt x="342" y="546"/>
                  </a:lnTo>
                  <a:lnTo>
                    <a:pt x="341" y="547"/>
                  </a:lnTo>
                  <a:lnTo>
                    <a:pt x="341" y="548"/>
                  </a:lnTo>
                  <a:lnTo>
                    <a:pt x="340" y="549"/>
                  </a:lnTo>
                  <a:lnTo>
                    <a:pt x="339" y="550"/>
                  </a:lnTo>
                  <a:lnTo>
                    <a:pt x="339" y="550"/>
                  </a:lnTo>
                  <a:lnTo>
                    <a:pt x="338" y="550"/>
                  </a:lnTo>
                  <a:lnTo>
                    <a:pt x="337" y="551"/>
                  </a:lnTo>
                  <a:lnTo>
                    <a:pt x="336" y="551"/>
                  </a:lnTo>
                  <a:lnTo>
                    <a:pt x="334" y="551"/>
                  </a:lnTo>
                  <a:lnTo>
                    <a:pt x="331" y="551"/>
                  </a:lnTo>
                  <a:lnTo>
                    <a:pt x="330" y="551"/>
                  </a:lnTo>
                  <a:lnTo>
                    <a:pt x="327" y="551"/>
                  </a:lnTo>
                  <a:lnTo>
                    <a:pt x="324" y="552"/>
                  </a:lnTo>
                  <a:lnTo>
                    <a:pt x="322" y="553"/>
                  </a:lnTo>
                  <a:lnTo>
                    <a:pt x="318" y="554"/>
                  </a:lnTo>
                  <a:lnTo>
                    <a:pt x="316" y="555"/>
                  </a:lnTo>
                  <a:lnTo>
                    <a:pt x="314" y="556"/>
                  </a:lnTo>
                  <a:lnTo>
                    <a:pt x="312" y="557"/>
                  </a:lnTo>
                  <a:lnTo>
                    <a:pt x="312" y="558"/>
                  </a:lnTo>
                  <a:lnTo>
                    <a:pt x="311" y="559"/>
                  </a:lnTo>
                  <a:lnTo>
                    <a:pt x="310" y="560"/>
                  </a:lnTo>
                  <a:lnTo>
                    <a:pt x="308" y="562"/>
                  </a:lnTo>
                  <a:lnTo>
                    <a:pt x="307" y="564"/>
                  </a:lnTo>
                  <a:lnTo>
                    <a:pt x="305" y="567"/>
                  </a:lnTo>
                  <a:lnTo>
                    <a:pt x="303" y="568"/>
                  </a:lnTo>
                  <a:lnTo>
                    <a:pt x="301" y="569"/>
                  </a:lnTo>
                  <a:lnTo>
                    <a:pt x="300" y="570"/>
                  </a:lnTo>
                  <a:lnTo>
                    <a:pt x="299" y="571"/>
                  </a:lnTo>
                  <a:lnTo>
                    <a:pt x="295" y="573"/>
                  </a:lnTo>
                  <a:lnTo>
                    <a:pt x="294" y="574"/>
                  </a:lnTo>
                  <a:lnTo>
                    <a:pt x="293" y="575"/>
                  </a:lnTo>
                  <a:lnTo>
                    <a:pt x="292" y="575"/>
                  </a:lnTo>
                  <a:lnTo>
                    <a:pt x="290" y="577"/>
                  </a:lnTo>
                  <a:lnTo>
                    <a:pt x="288" y="579"/>
                  </a:lnTo>
                  <a:lnTo>
                    <a:pt x="286" y="581"/>
                  </a:lnTo>
                  <a:lnTo>
                    <a:pt x="285" y="582"/>
                  </a:lnTo>
                  <a:lnTo>
                    <a:pt x="284" y="584"/>
                  </a:lnTo>
                  <a:lnTo>
                    <a:pt x="282" y="587"/>
                  </a:lnTo>
                  <a:lnTo>
                    <a:pt x="281" y="588"/>
                  </a:lnTo>
                  <a:lnTo>
                    <a:pt x="280" y="589"/>
                  </a:lnTo>
                  <a:lnTo>
                    <a:pt x="279" y="589"/>
                  </a:lnTo>
                  <a:lnTo>
                    <a:pt x="279" y="589"/>
                  </a:lnTo>
                  <a:lnTo>
                    <a:pt x="278" y="589"/>
                  </a:lnTo>
                  <a:lnTo>
                    <a:pt x="277" y="589"/>
                  </a:lnTo>
                  <a:lnTo>
                    <a:pt x="276" y="589"/>
                  </a:lnTo>
                  <a:lnTo>
                    <a:pt x="276" y="589"/>
                  </a:lnTo>
                  <a:lnTo>
                    <a:pt x="275" y="588"/>
                  </a:lnTo>
                  <a:lnTo>
                    <a:pt x="272" y="586"/>
                  </a:lnTo>
                  <a:lnTo>
                    <a:pt x="270" y="585"/>
                  </a:lnTo>
                  <a:lnTo>
                    <a:pt x="269" y="584"/>
                  </a:lnTo>
                  <a:lnTo>
                    <a:pt x="267" y="584"/>
                  </a:lnTo>
                  <a:lnTo>
                    <a:pt x="266" y="583"/>
                  </a:lnTo>
                  <a:lnTo>
                    <a:pt x="264" y="583"/>
                  </a:lnTo>
                  <a:lnTo>
                    <a:pt x="263" y="583"/>
                  </a:lnTo>
                  <a:lnTo>
                    <a:pt x="261" y="583"/>
                  </a:lnTo>
                  <a:lnTo>
                    <a:pt x="256" y="584"/>
                  </a:lnTo>
                  <a:lnTo>
                    <a:pt x="254" y="584"/>
                  </a:lnTo>
                  <a:lnTo>
                    <a:pt x="253" y="584"/>
                  </a:lnTo>
                  <a:lnTo>
                    <a:pt x="253" y="585"/>
                  </a:lnTo>
                  <a:lnTo>
                    <a:pt x="252" y="585"/>
                  </a:lnTo>
                  <a:lnTo>
                    <a:pt x="251" y="585"/>
                  </a:lnTo>
                  <a:lnTo>
                    <a:pt x="251" y="586"/>
                  </a:lnTo>
                  <a:lnTo>
                    <a:pt x="250" y="587"/>
                  </a:lnTo>
                  <a:lnTo>
                    <a:pt x="248" y="590"/>
                  </a:lnTo>
                  <a:lnTo>
                    <a:pt x="246" y="592"/>
                  </a:lnTo>
                  <a:lnTo>
                    <a:pt x="245" y="593"/>
                  </a:lnTo>
                  <a:lnTo>
                    <a:pt x="244" y="594"/>
                  </a:lnTo>
                  <a:lnTo>
                    <a:pt x="243" y="595"/>
                  </a:lnTo>
                  <a:lnTo>
                    <a:pt x="243" y="596"/>
                  </a:lnTo>
                  <a:lnTo>
                    <a:pt x="242" y="596"/>
                  </a:lnTo>
                  <a:lnTo>
                    <a:pt x="241" y="597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38" y="597"/>
                  </a:lnTo>
                  <a:lnTo>
                    <a:pt x="237" y="596"/>
                  </a:lnTo>
                  <a:lnTo>
                    <a:pt x="235" y="596"/>
                  </a:lnTo>
                  <a:lnTo>
                    <a:pt x="234" y="596"/>
                  </a:lnTo>
                  <a:lnTo>
                    <a:pt x="233" y="595"/>
                  </a:lnTo>
                  <a:lnTo>
                    <a:pt x="232" y="595"/>
                  </a:lnTo>
                  <a:lnTo>
                    <a:pt x="230" y="593"/>
                  </a:lnTo>
                  <a:lnTo>
                    <a:pt x="229" y="592"/>
                  </a:lnTo>
                  <a:lnTo>
                    <a:pt x="228" y="591"/>
                  </a:lnTo>
                  <a:lnTo>
                    <a:pt x="227" y="591"/>
                  </a:lnTo>
                  <a:lnTo>
                    <a:pt x="226" y="591"/>
                  </a:lnTo>
                  <a:lnTo>
                    <a:pt x="225" y="591"/>
                  </a:lnTo>
                  <a:lnTo>
                    <a:pt x="223" y="591"/>
                  </a:lnTo>
                  <a:lnTo>
                    <a:pt x="222" y="591"/>
                  </a:lnTo>
                  <a:lnTo>
                    <a:pt x="220" y="591"/>
                  </a:lnTo>
                  <a:lnTo>
                    <a:pt x="219" y="592"/>
                  </a:lnTo>
                  <a:lnTo>
                    <a:pt x="218" y="592"/>
                  </a:lnTo>
                  <a:lnTo>
                    <a:pt x="217" y="593"/>
                  </a:lnTo>
                  <a:lnTo>
                    <a:pt x="217" y="593"/>
                  </a:lnTo>
                  <a:lnTo>
                    <a:pt x="217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5" y="593"/>
                  </a:lnTo>
                  <a:lnTo>
                    <a:pt x="215" y="592"/>
                  </a:lnTo>
                  <a:lnTo>
                    <a:pt x="213" y="589"/>
                  </a:lnTo>
                  <a:lnTo>
                    <a:pt x="213" y="588"/>
                  </a:lnTo>
                  <a:lnTo>
                    <a:pt x="212" y="587"/>
                  </a:lnTo>
                  <a:lnTo>
                    <a:pt x="211" y="586"/>
                  </a:lnTo>
                  <a:lnTo>
                    <a:pt x="211" y="585"/>
                  </a:lnTo>
                  <a:lnTo>
                    <a:pt x="210" y="584"/>
                  </a:lnTo>
                  <a:lnTo>
                    <a:pt x="209" y="583"/>
                  </a:lnTo>
                  <a:lnTo>
                    <a:pt x="206" y="581"/>
                  </a:lnTo>
                  <a:lnTo>
                    <a:pt x="205" y="580"/>
                  </a:lnTo>
                  <a:lnTo>
                    <a:pt x="203" y="580"/>
                  </a:lnTo>
                  <a:lnTo>
                    <a:pt x="201" y="578"/>
                  </a:lnTo>
                  <a:lnTo>
                    <a:pt x="198" y="577"/>
                  </a:lnTo>
                  <a:lnTo>
                    <a:pt x="196" y="576"/>
                  </a:lnTo>
                  <a:lnTo>
                    <a:pt x="194" y="575"/>
                  </a:lnTo>
                  <a:lnTo>
                    <a:pt x="193" y="574"/>
                  </a:lnTo>
                  <a:lnTo>
                    <a:pt x="192" y="573"/>
                  </a:lnTo>
                  <a:lnTo>
                    <a:pt x="191" y="572"/>
                  </a:lnTo>
                  <a:lnTo>
                    <a:pt x="190" y="571"/>
                  </a:lnTo>
                  <a:lnTo>
                    <a:pt x="189" y="568"/>
                  </a:lnTo>
                  <a:lnTo>
                    <a:pt x="188" y="567"/>
                  </a:lnTo>
                  <a:lnTo>
                    <a:pt x="187" y="566"/>
                  </a:lnTo>
                  <a:lnTo>
                    <a:pt x="186" y="565"/>
                  </a:lnTo>
                  <a:lnTo>
                    <a:pt x="186" y="565"/>
                  </a:lnTo>
                  <a:lnTo>
                    <a:pt x="185" y="565"/>
                  </a:lnTo>
                  <a:lnTo>
                    <a:pt x="184" y="564"/>
                  </a:lnTo>
                  <a:lnTo>
                    <a:pt x="183" y="564"/>
                  </a:lnTo>
                  <a:lnTo>
                    <a:pt x="182" y="564"/>
                  </a:lnTo>
                  <a:lnTo>
                    <a:pt x="179" y="564"/>
                  </a:lnTo>
                  <a:lnTo>
                    <a:pt x="179" y="564"/>
                  </a:lnTo>
                  <a:lnTo>
                    <a:pt x="178" y="563"/>
                  </a:lnTo>
                  <a:lnTo>
                    <a:pt x="177" y="563"/>
                  </a:lnTo>
                  <a:lnTo>
                    <a:pt x="177" y="563"/>
                  </a:lnTo>
                  <a:lnTo>
                    <a:pt x="177" y="562"/>
                  </a:lnTo>
                  <a:lnTo>
                    <a:pt x="177" y="561"/>
                  </a:lnTo>
                  <a:lnTo>
                    <a:pt x="177" y="561"/>
                  </a:lnTo>
                  <a:lnTo>
                    <a:pt x="177" y="560"/>
                  </a:lnTo>
                  <a:lnTo>
                    <a:pt x="177" y="559"/>
                  </a:lnTo>
                  <a:lnTo>
                    <a:pt x="177" y="559"/>
                  </a:lnTo>
                  <a:lnTo>
                    <a:pt x="178" y="557"/>
                  </a:lnTo>
                  <a:lnTo>
                    <a:pt x="179" y="556"/>
                  </a:lnTo>
                  <a:lnTo>
                    <a:pt x="180" y="554"/>
                  </a:lnTo>
                  <a:lnTo>
                    <a:pt x="182" y="551"/>
                  </a:lnTo>
                  <a:lnTo>
                    <a:pt x="183" y="551"/>
                  </a:lnTo>
                  <a:lnTo>
                    <a:pt x="185" y="549"/>
                  </a:lnTo>
                  <a:lnTo>
                    <a:pt x="188" y="545"/>
                  </a:lnTo>
                  <a:lnTo>
                    <a:pt x="189" y="544"/>
                  </a:lnTo>
                  <a:lnTo>
                    <a:pt x="190" y="543"/>
                  </a:lnTo>
                  <a:lnTo>
                    <a:pt x="190" y="542"/>
                  </a:lnTo>
                  <a:lnTo>
                    <a:pt x="191" y="541"/>
                  </a:lnTo>
                  <a:lnTo>
                    <a:pt x="192" y="537"/>
                  </a:lnTo>
                  <a:lnTo>
                    <a:pt x="193" y="536"/>
                  </a:lnTo>
                  <a:lnTo>
                    <a:pt x="193" y="535"/>
                  </a:lnTo>
                  <a:lnTo>
                    <a:pt x="195" y="531"/>
                  </a:lnTo>
                  <a:lnTo>
                    <a:pt x="196" y="530"/>
                  </a:lnTo>
                  <a:lnTo>
                    <a:pt x="197" y="529"/>
                  </a:lnTo>
                  <a:lnTo>
                    <a:pt x="197" y="528"/>
                  </a:lnTo>
                  <a:lnTo>
                    <a:pt x="197" y="527"/>
                  </a:lnTo>
                  <a:lnTo>
                    <a:pt x="198" y="524"/>
                  </a:lnTo>
                  <a:lnTo>
                    <a:pt x="198" y="523"/>
                  </a:lnTo>
                  <a:lnTo>
                    <a:pt x="199" y="521"/>
                  </a:lnTo>
                  <a:lnTo>
                    <a:pt x="200" y="520"/>
                  </a:lnTo>
                  <a:lnTo>
                    <a:pt x="201" y="518"/>
                  </a:lnTo>
                  <a:lnTo>
                    <a:pt x="202" y="515"/>
                  </a:lnTo>
                  <a:lnTo>
                    <a:pt x="203" y="514"/>
                  </a:lnTo>
                  <a:lnTo>
                    <a:pt x="204" y="514"/>
                  </a:lnTo>
                  <a:lnTo>
                    <a:pt x="204" y="513"/>
                  </a:lnTo>
                  <a:lnTo>
                    <a:pt x="205" y="513"/>
                  </a:lnTo>
                  <a:lnTo>
                    <a:pt x="206" y="513"/>
                  </a:lnTo>
                  <a:lnTo>
                    <a:pt x="207" y="512"/>
                  </a:lnTo>
                  <a:lnTo>
                    <a:pt x="210" y="512"/>
                  </a:lnTo>
                  <a:lnTo>
                    <a:pt x="213" y="511"/>
                  </a:lnTo>
                  <a:lnTo>
                    <a:pt x="214" y="510"/>
                  </a:lnTo>
                  <a:lnTo>
                    <a:pt x="216" y="510"/>
                  </a:lnTo>
                  <a:lnTo>
                    <a:pt x="216" y="509"/>
                  </a:lnTo>
                  <a:lnTo>
                    <a:pt x="217" y="509"/>
                  </a:lnTo>
                  <a:lnTo>
                    <a:pt x="218" y="508"/>
                  </a:lnTo>
                  <a:lnTo>
                    <a:pt x="218" y="508"/>
                  </a:lnTo>
                  <a:lnTo>
                    <a:pt x="219" y="506"/>
                  </a:lnTo>
                  <a:lnTo>
                    <a:pt x="219" y="504"/>
                  </a:lnTo>
                  <a:lnTo>
                    <a:pt x="220" y="503"/>
                  </a:lnTo>
                  <a:lnTo>
                    <a:pt x="220" y="502"/>
                  </a:lnTo>
                  <a:lnTo>
                    <a:pt x="220" y="501"/>
                  </a:lnTo>
                  <a:lnTo>
                    <a:pt x="219" y="500"/>
                  </a:lnTo>
                  <a:lnTo>
                    <a:pt x="219" y="499"/>
                  </a:lnTo>
                  <a:lnTo>
                    <a:pt x="218" y="498"/>
                  </a:lnTo>
                  <a:lnTo>
                    <a:pt x="215" y="494"/>
                  </a:lnTo>
                  <a:lnTo>
                    <a:pt x="214" y="493"/>
                  </a:lnTo>
                  <a:lnTo>
                    <a:pt x="214" y="492"/>
                  </a:lnTo>
                  <a:lnTo>
                    <a:pt x="212" y="492"/>
                  </a:lnTo>
                  <a:lnTo>
                    <a:pt x="210" y="490"/>
                  </a:lnTo>
                  <a:lnTo>
                    <a:pt x="208" y="489"/>
                  </a:lnTo>
                  <a:lnTo>
                    <a:pt x="207" y="488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5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3"/>
                  </a:lnTo>
                  <a:lnTo>
                    <a:pt x="205" y="482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6" y="480"/>
                  </a:lnTo>
                  <a:lnTo>
                    <a:pt x="205" y="479"/>
                  </a:lnTo>
                  <a:lnTo>
                    <a:pt x="205" y="478"/>
                  </a:lnTo>
                  <a:lnTo>
                    <a:pt x="205" y="477"/>
                  </a:lnTo>
                  <a:lnTo>
                    <a:pt x="204" y="477"/>
                  </a:lnTo>
                  <a:lnTo>
                    <a:pt x="203" y="476"/>
                  </a:lnTo>
                  <a:lnTo>
                    <a:pt x="202" y="475"/>
                  </a:lnTo>
                  <a:lnTo>
                    <a:pt x="201" y="475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197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5" y="474"/>
                  </a:lnTo>
                  <a:lnTo>
                    <a:pt x="193" y="475"/>
                  </a:lnTo>
                  <a:lnTo>
                    <a:pt x="191" y="476"/>
                  </a:lnTo>
                  <a:lnTo>
                    <a:pt x="191" y="476"/>
                  </a:lnTo>
                  <a:lnTo>
                    <a:pt x="187" y="476"/>
                  </a:lnTo>
                  <a:lnTo>
                    <a:pt x="185" y="477"/>
                  </a:lnTo>
                  <a:lnTo>
                    <a:pt x="183" y="477"/>
                  </a:lnTo>
                  <a:lnTo>
                    <a:pt x="180" y="479"/>
                  </a:lnTo>
                  <a:lnTo>
                    <a:pt x="178" y="479"/>
                  </a:lnTo>
                  <a:lnTo>
                    <a:pt x="177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69" y="480"/>
                  </a:lnTo>
                  <a:lnTo>
                    <a:pt x="166" y="480"/>
                  </a:lnTo>
                  <a:lnTo>
                    <a:pt x="164" y="480"/>
                  </a:lnTo>
                  <a:lnTo>
                    <a:pt x="162" y="480"/>
                  </a:lnTo>
                  <a:lnTo>
                    <a:pt x="161" y="479"/>
                  </a:lnTo>
                  <a:lnTo>
                    <a:pt x="156" y="478"/>
                  </a:lnTo>
                  <a:lnTo>
                    <a:pt x="155" y="478"/>
                  </a:lnTo>
                  <a:lnTo>
                    <a:pt x="154" y="478"/>
                  </a:lnTo>
                  <a:lnTo>
                    <a:pt x="153" y="477"/>
                  </a:lnTo>
                  <a:lnTo>
                    <a:pt x="152" y="477"/>
                  </a:lnTo>
                  <a:lnTo>
                    <a:pt x="150" y="478"/>
                  </a:lnTo>
                  <a:lnTo>
                    <a:pt x="149" y="478"/>
                  </a:lnTo>
                  <a:lnTo>
                    <a:pt x="147" y="479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4" y="479"/>
                  </a:lnTo>
                  <a:lnTo>
                    <a:pt x="143" y="479"/>
                  </a:lnTo>
                  <a:lnTo>
                    <a:pt x="140" y="477"/>
                  </a:lnTo>
                  <a:lnTo>
                    <a:pt x="133" y="473"/>
                  </a:lnTo>
                  <a:lnTo>
                    <a:pt x="131" y="471"/>
                  </a:lnTo>
                  <a:lnTo>
                    <a:pt x="129" y="470"/>
                  </a:lnTo>
                  <a:lnTo>
                    <a:pt x="128" y="469"/>
                  </a:lnTo>
                  <a:lnTo>
                    <a:pt x="124" y="465"/>
                  </a:lnTo>
                  <a:lnTo>
                    <a:pt x="120" y="463"/>
                  </a:lnTo>
                  <a:lnTo>
                    <a:pt x="119" y="461"/>
                  </a:lnTo>
                  <a:lnTo>
                    <a:pt x="116" y="459"/>
                  </a:lnTo>
                  <a:lnTo>
                    <a:pt x="115" y="458"/>
                  </a:lnTo>
                  <a:lnTo>
                    <a:pt x="114" y="457"/>
                  </a:lnTo>
                  <a:lnTo>
                    <a:pt x="114" y="456"/>
                  </a:lnTo>
                  <a:lnTo>
                    <a:pt x="113" y="454"/>
                  </a:lnTo>
                  <a:lnTo>
                    <a:pt x="112" y="452"/>
                  </a:lnTo>
                  <a:lnTo>
                    <a:pt x="111" y="450"/>
                  </a:lnTo>
                  <a:lnTo>
                    <a:pt x="111" y="449"/>
                  </a:lnTo>
                  <a:lnTo>
                    <a:pt x="111" y="447"/>
                  </a:lnTo>
                  <a:lnTo>
                    <a:pt x="111" y="445"/>
                  </a:lnTo>
                  <a:lnTo>
                    <a:pt x="111" y="442"/>
                  </a:lnTo>
                  <a:lnTo>
                    <a:pt x="112" y="438"/>
                  </a:lnTo>
                  <a:lnTo>
                    <a:pt x="112" y="435"/>
                  </a:lnTo>
                  <a:lnTo>
                    <a:pt x="112" y="434"/>
                  </a:lnTo>
                  <a:lnTo>
                    <a:pt x="112" y="433"/>
                  </a:lnTo>
                  <a:lnTo>
                    <a:pt x="112" y="431"/>
                  </a:lnTo>
                  <a:lnTo>
                    <a:pt x="112" y="430"/>
                  </a:lnTo>
                  <a:lnTo>
                    <a:pt x="111" y="428"/>
                  </a:lnTo>
                  <a:lnTo>
                    <a:pt x="111" y="425"/>
                  </a:lnTo>
                  <a:lnTo>
                    <a:pt x="110" y="424"/>
                  </a:lnTo>
                  <a:lnTo>
                    <a:pt x="110" y="423"/>
                  </a:lnTo>
                  <a:lnTo>
                    <a:pt x="109" y="422"/>
                  </a:lnTo>
                  <a:lnTo>
                    <a:pt x="108" y="421"/>
                  </a:lnTo>
                  <a:lnTo>
                    <a:pt x="108" y="420"/>
                  </a:lnTo>
                  <a:lnTo>
                    <a:pt x="107" y="419"/>
                  </a:lnTo>
                  <a:lnTo>
                    <a:pt x="106" y="419"/>
                  </a:lnTo>
                  <a:lnTo>
                    <a:pt x="105" y="419"/>
                  </a:lnTo>
                  <a:lnTo>
                    <a:pt x="104" y="418"/>
                  </a:lnTo>
                  <a:lnTo>
                    <a:pt x="103" y="418"/>
                  </a:lnTo>
                  <a:lnTo>
                    <a:pt x="101" y="418"/>
                  </a:lnTo>
                  <a:lnTo>
                    <a:pt x="99" y="418"/>
                  </a:lnTo>
                  <a:lnTo>
                    <a:pt x="98" y="418"/>
                  </a:lnTo>
                  <a:lnTo>
                    <a:pt x="94" y="419"/>
                  </a:lnTo>
                  <a:lnTo>
                    <a:pt x="90" y="419"/>
                  </a:lnTo>
                  <a:lnTo>
                    <a:pt x="89" y="419"/>
                  </a:lnTo>
                  <a:lnTo>
                    <a:pt x="87" y="420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4" y="421"/>
                  </a:lnTo>
                  <a:lnTo>
                    <a:pt x="73" y="421"/>
                  </a:lnTo>
                  <a:lnTo>
                    <a:pt x="72" y="420"/>
                  </a:lnTo>
                  <a:lnTo>
                    <a:pt x="71" y="418"/>
                  </a:lnTo>
                  <a:lnTo>
                    <a:pt x="70" y="418"/>
                  </a:lnTo>
                  <a:lnTo>
                    <a:pt x="69" y="417"/>
                  </a:lnTo>
                  <a:lnTo>
                    <a:pt x="67" y="416"/>
                  </a:lnTo>
                  <a:lnTo>
                    <a:pt x="65" y="415"/>
                  </a:lnTo>
                  <a:lnTo>
                    <a:pt x="62" y="414"/>
                  </a:lnTo>
                  <a:lnTo>
                    <a:pt x="57" y="412"/>
                  </a:lnTo>
                  <a:lnTo>
                    <a:pt x="50" y="411"/>
                  </a:lnTo>
                  <a:lnTo>
                    <a:pt x="49" y="410"/>
                  </a:lnTo>
                  <a:lnTo>
                    <a:pt x="48" y="410"/>
                  </a:lnTo>
                  <a:lnTo>
                    <a:pt x="47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5" y="411"/>
                  </a:lnTo>
                  <a:lnTo>
                    <a:pt x="43" y="411"/>
                  </a:lnTo>
                  <a:lnTo>
                    <a:pt x="39" y="413"/>
                  </a:lnTo>
                  <a:lnTo>
                    <a:pt x="38" y="414"/>
                  </a:lnTo>
                  <a:lnTo>
                    <a:pt x="36" y="415"/>
                  </a:lnTo>
                  <a:lnTo>
                    <a:pt x="35" y="415"/>
                  </a:lnTo>
                  <a:lnTo>
                    <a:pt x="33" y="415"/>
                  </a:lnTo>
                  <a:lnTo>
                    <a:pt x="32" y="415"/>
                  </a:lnTo>
                  <a:lnTo>
                    <a:pt x="30" y="415"/>
                  </a:lnTo>
                  <a:lnTo>
                    <a:pt x="28" y="414"/>
                  </a:lnTo>
                  <a:lnTo>
                    <a:pt x="27" y="414"/>
                  </a:lnTo>
                  <a:lnTo>
                    <a:pt x="27" y="413"/>
                  </a:lnTo>
                  <a:lnTo>
                    <a:pt x="26" y="413"/>
                  </a:lnTo>
                  <a:lnTo>
                    <a:pt x="25" y="412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0" y="407"/>
                  </a:lnTo>
                  <a:lnTo>
                    <a:pt x="19" y="405"/>
                  </a:lnTo>
                  <a:lnTo>
                    <a:pt x="17" y="404"/>
                  </a:lnTo>
                  <a:lnTo>
                    <a:pt x="16" y="403"/>
                  </a:lnTo>
                  <a:lnTo>
                    <a:pt x="15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3" y="401"/>
                  </a:lnTo>
                  <a:lnTo>
                    <a:pt x="12" y="401"/>
                  </a:lnTo>
                  <a:lnTo>
                    <a:pt x="10" y="401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0"/>
                  </a:lnTo>
                  <a:lnTo>
                    <a:pt x="3" y="399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6"/>
                  </a:lnTo>
                  <a:lnTo>
                    <a:pt x="3" y="395"/>
                  </a:lnTo>
                  <a:lnTo>
                    <a:pt x="4" y="395"/>
                  </a:lnTo>
                  <a:lnTo>
                    <a:pt x="4" y="394"/>
                  </a:lnTo>
                  <a:lnTo>
                    <a:pt x="5" y="393"/>
                  </a:lnTo>
                  <a:lnTo>
                    <a:pt x="5" y="393"/>
                  </a:lnTo>
                  <a:lnTo>
                    <a:pt x="5" y="392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0" name="Freeform 283">
              <a:extLst>
                <a:ext uri="{FF2B5EF4-FFF2-40B4-BE49-F238E27FC236}">
                  <a16:creationId xmlns:a16="http://schemas.microsoft.com/office/drawing/2014/main" id="{D284CAB6-1464-4AB9-92BD-E5523ED2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47" y="3788662"/>
              <a:ext cx="415925" cy="628650"/>
            </a:xfrm>
            <a:custGeom>
              <a:avLst/>
              <a:gdLst>
                <a:gd name="T0" fmla="*/ 87 w 262"/>
                <a:gd name="T1" fmla="*/ 390 h 396"/>
                <a:gd name="T2" fmla="*/ 75 w 262"/>
                <a:gd name="T3" fmla="*/ 385 h 396"/>
                <a:gd name="T4" fmla="*/ 62 w 262"/>
                <a:gd name="T5" fmla="*/ 376 h 396"/>
                <a:gd name="T6" fmla="*/ 54 w 262"/>
                <a:gd name="T7" fmla="*/ 375 h 396"/>
                <a:gd name="T8" fmla="*/ 40 w 262"/>
                <a:gd name="T9" fmla="*/ 381 h 396"/>
                <a:gd name="T10" fmla="*/ 30 w 262"/>
                <a:gd name="T11" fmla="*/ 376 h 396"/>
                <a:gd name="T12" fmla="*/ 15 w 262"/>
                <a:gd name="T13" fmla="*/ 360 h 396"/>
                <a:gd name="T14" fmla="*/ 7 w 262"/>
                <a:gd name="T15" fmla="*/ 346 h 396"/>
                <a:gd name="T16" fmla="*/ 11 w 262"/>
                <a:gd name="T17" fmla="*/ 337 h 396"/>
                <a:gd name="T18" fmla="*/ 13 w 262"/>
                <a:gd name="T19" fmla="*/ 331 h 396"/>
                <a:gd name="T20" fmla="*/ 4 w 262"/>
                <a:gd name="T21" fmla="*/ 321 h 396"/>
                <a:gd name="T22" fmla="*/ 0 w 262"/>
                <a:gd name="T23" fmla="*/ 313 h 396"/>
                <a:gd name="T24" fmla="*/ 4 w 262"/>
                <a:gd name="T25" fmla="*/ 299 h 396"/>
                <a:gd name="T26" fmla="*/ 5 w 262"/>
                <a:gd name="T27" fmla="*/ 286 h 396"/>
                <a:gd name="T28" fmla="*/ 11 w 262"/>
                <a:gd name="T29" fmla="*/ 268 h 396"/>
                <a:gd name="T30" fmla="*/ 13 w 262"/>
                <a:gd name="T31" fmla="*/ 254 h 396"/>
                <a:gd name="T32" fmla="*/ 13 w 262"/>
                <a:gd name="T33" fmla="*/ 240 h 396"/>
                <a:gd name="T34" fmla="*/ 7 w 262"/>
                <a:gd name="T35" fmla="*/ 228 h 396"/>
                <a:gd name="T36" fmla="*/ 8 w 262"/>
                <a:gd name="T37" fmla="*/ 224 h 396"/>
                <a:gd name="T38" fmla="*/ 16 w 262"/>
                <a:gd name="T39" fmla="*/ 220 h 396"/>
                <a:gd name="T40" fmla="*/ 17 w 262"/>
                <a:gd name="T41" fmla="*/ 213 h 396"/>
                <a:gd name="T42" fmla="*/ 18 w 262"/>
                <a:gd name="T43" fmla="*/ 200 h 396"/>
                <a:gd name="T44" fmla="*/ 21 w 262"/>
                <a:gd name="T45" fmla="*/ 189 h 396"/>
                <a:gd name="T46" fmla="*/ 33 w 262"/>
                <a:gd name="T47" fmla="*/ 185 h 396"/>
                <a:gd name="T48" fmla="*/ 37 w 262"/>
                <a:gd name="T49" fmla="*/ 181 h 396"/>
                <a:gd name="T50" fmla="*/ 36 w 262"/>
                <a:gd name="T51" fmla="*/ 173 h 396"/>
                <a:gd name="T52" fmla="*/ 40 w 262"/>
                <a:gd name="T53" fmla="*/ 170 h 396"/>
                <a:gd name="T54" fmla="*/ 53 w 262"/>
                <a:gd name="T55" fmla="*/ 171 h 396"/>
                <a:gd name="T56" fmla="*/ 71 w 262"/>
                <a:gd name="T57" fmla="*/ 173 h 396"/>
                <a:gd name="T58" fmla="*/ 88 w 262"/>
                <a:gd name="T59" fmla="*/ 169 h 396"/>
                <a:gd name="T60" fmla="*/ 98 w 262"/>
                <a:gd name="T61" fmla="*/ 169 h 396"/>
                <a:gd name="T62" fmla="*/ 110 w 262"/>
                <a:gd name="T63" fmla="*/ 174 h 396"/>
                <a:gd name="T64" fmla="*/ 114 w 262"/>
                <a:gd name="T65" fmla="*/ 174 h 396"/>
                <a:gd name="T66" fmla="*/ 119 w 262"/>
                <a:gd name="T67" fmla="*/ 165 h 396"/>
                <a:gd name="T68" fmla="*/ 125 w 262"/>
                <a:gd name="T69" fmla="*/ 161 h 396"/>
                <a:gd name="T70" fmla="*/ 137 w 262"/>
                <a:gd name="T71" fmla="*/ 162 h 396"/>
                <a:gd name="T72" fmla="*/ 147 w 262"/>
                <a:gd name="T73" fmla="*/ 156 h 396"/>
                <a:gd name="T74" fmla="*/ 150 w 262"/>
                <a:gd name="T75" fmla="*/ 149 h 396"/>
                <a:gd name="T76" fmla="*/ 148 w 262"/>
                <a:gd name="T77" fmla="*/ 139 h 396"/>
                <a:gd name="T78" fmla="*/ 141 w 262"/>
                <a:gd name="T79" fmla="*/ 131 h 396"/>
                <a:gd name="T80" fmla="*/ 125 w 262"/>
                <a:gd name="T81" fmla="*/ 124 h 396"/>
                <a:gd name="T82" fmla="*/ 122 w 262"/>
                <a:gd name="T83" fmla="*/ 114 h 396"/>
                <a:gd name="T84" fmla="*/ 123 w 262"/>
                <a:gd name="T85" fmla="*/ 104 h 396"/>
                <a:gd name="T86" fmla="*/ 135 w 262"/>
                <a:gd name="T87" fmla="*/ 87 h 396"/>
                <a:gd name="T88" fmla="*/ 141 w 262"/>
                <a:gd name="T89" fmla="*/ 73 h 396"/>
                <a:gd name="T90" fmla="*/ 147 w 262"/>
                <a:gd name="T91" fmla="*/ 68 h 396"/>
                <a:gd name="T92" fmla="*/ 154 w 262"/>
                <a:gd name="T93" fmla="*/ 69 h 396"/>
                <a:gd name="T94" fmla="*/ 161 w 262"/>
                <a:gd name="T95" fmla="*/ 69 h 396"/>
                <a:gd name="T96" fmla="*/ 177 w 262"/>
                <a:gd name="T97" fmla="*/ 62 h 396"/>
                <a:gd name="T98" fmla="*/ 194 w 262"/>
                <a:gd name="T99" fmla="*/ 57 h 396"/>
                <a:gd name="T100" fmla="*/ 205 w 262"/>
                <a:gd name="T101" fmla="*/ 46 h 396"/>
                <a:gd name="T102" fmla="*/ 213 w 262"/>
                <a:gd name="T103" fmla="*/ 43 h 396"/>
                <a:gd name="T104" fmla="*/ 225 w 262"/>
                <a:gd name="T105" fmla="*/ 42 h 396"/>
                <a:gd name="T106" fmla="*/ 228 w 262"/>
                <a:gd name="T107" fmla="*/ 38 h 396"/>
                <a:gd name="T108" fmla="*/ 225 w 262"/>
                <a:gd name="T109" fmla="*/ 28 h 396"/>
                <a:gd name="T110" fmla="*/ 225 w 262"/>
                <a:gd name="T111" fmla="*/ 22 h 396"/>
                <a:gd name="T112" fmla="*/ 231 w 262"/>
                <a:gd name="T113" fmla="*/ 15 h 396"/>
                <a:gd name="T114" fmla="*/ 241 w 262"/>
                <a:gd name="T115" fmla="*/ 12 h 396"/>
                <a:gd name="T116" fmla="*/ 252 w 262"/>
                <a:gd name="T117" fmla="*/ 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2" h="396">
                  <a:moveTo>
                    <a:pt x="87" y="396"/>
                  </a:moveTo>
                  <a:lnTo>
                    <a:pt x="88" y="394"/>
                  </a:lnTo>
                  <a:lnTo>
                    <a:pt x="88" y="393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7" y="390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4" y="388"/>
                  </a:lnTo>
                  <a:lnTo>
                    <a:pt x="82" y="387"/>
                  </a:lnTo>
                  <a:lnTo>
                    <a:pt x="80" y="387"/>
                  </a:lnTo>
                  <a:lnTo>
                    <a:pt x="75" y="385"/>
                  </a:lnTo>
                  <a:lnTo>
                    <a:pt x="74" y="384"/>
                  </a:lnTo>
                  <a:lnTo>
                    <a:pt x="72" y="384"/>
                  </a:lnTo>
                  <a:lnTo>
                    <a:pt x="70" y="383"/>
                  </a:lnTo>
                  <a:lnTo>
                    <a:pt x="68" y="381"/>
                  </a:lnTo>
                  <a:lnTo>
                    <a:pt x="66" y="380"/>
                  </a:lnTo>
                  <a:lnTo>
                    <a:pt x="63" y="377"/>
                  </a:lnTo>
                  <a:lnTo>
                    <a:pt x="62" y="376"/>
                  </a:lnTo>
                  <a:lnTo>
                    <a:pt x="61" y="376"/>
                  </a:lnTo>
                  <a:lnTo>
                    <a:pt x="60" y="375"/>
                  </a:lnTo>
                  <a:lnTo>
                    <a:pt x="59" y="375"/>
                  </a:lnTo>
                  <a:lnTo>
                    <a:pt x="58" y="375"/>
                  </a:lnTo>
                  <a:lnTo>
                    <a:pt x="57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3" y="376"/>
                  </a:lnTo>
                  <a:lnTo>
                    <a:pt x="51" y="376"/>
                  </a:lnTo>
                  <a:lnTo>
                    <a:pt x="49" y="377"/>
                  </a:lnTo>
                  <a:lnTo>
                    <a:pt x="44" y="380"/>
                  </a:lnTo>
                  <a:lnTo>
                    <a:pt x="42" y="380"/>
                  </a:lnTo>
                  <a:lnTo>
                    <a:pt x="41" y="381"/>
                  </a:lnTo>
                  <a:lnTo>
                    <a:pt x="40" y="381"/>
                  </a:lnTo>
                  <a:lnTo>
                    <a:pt x="39" y="381"/>
                  </a:lnTo>
                  <a:lnTo>
                    <a:pt x="38" y="381"/>
                  </a:lnTo>
                  <a:lnTo>
                    <a:pt x="36" y="380"/>
                  </a:lnTo>
                  <a:lnTo>
                    <a:pt x="36" y="380"/>
                  </a:lnTo>
                  <a:lnTo>
                    <a:pt x="35" y="380"/>
                  </a:lnTo>
                  <a:lnTo>
                    <a:pt x="33" y="378"/>
                  </a:lnTo>
                  <a:lnTo>
                    <a:pt x="30" y="376"/>
                  </a:lnTo>
                  <a:lnTo>
                    <a:pt x="27" y="373"/>
                  </a:lnTo>
                  <a:lnTo>
                    <a:pt x="25" y="371"/>
                  </a:lnTo>
                  <a:lnTo>
                    <a:pt x="22" y="368"/>
                  </a:lnTo>
                  <a:lnTo>
                    <a:pt x="21" y="367"/>
                  </a:lnTo>
                  <a:lnTo>
                    <a:pt x="16" y="362"/>
                  </a:lnTo>
                  <a:lnTo>
                    <a:pt x="15" y="361"/>
                  </a:lnTo>
                  <a:lnTo>
                    <a:pt x="15" y="360"/>
                  </a:lnTo>
                  <a:lnTo>
                    <a:pt x="12" y="356"/>
                  </a:lnTo>
                  <a:lnTo>
                    <a:pt x="9" y="352"/>
                  </a:lnTo>
                  <a:lnTo>
                    <a:pt x="8" y="350"/>
                  </a:lnTo>
                  <a:lnTo>
                    <a:pt x="8" y="349"/>
                  </a:lnTo>
                  <a:lnTo>
                    <a:pt x="7" y="348"/>
                  </a:lnTo>
                  <a:lnTo>
                    <a:pt x="7" y="347"/>
                  </a:lnTo>
                  <a:lnTo>
                    <a:pt x="7" y="346"/>
                  </a:lnTo>
                  <a:lnTo>
                    <a:pt x="7" y="345"/>
                  </a:lnTo>
                  <a:lnTo>
                    <a:pt x="7" y="344"/>
                  </a:lnTo>
                  <a:lnTo>
                    <a:pt x="7" y="343"/>
                  </a:lnTo>
                  <a:lnTo>
                    <a:pt x="8" y="342"/>
                  </a:lnTo>
                  <a:lnTo>
                    <a:pt x="9" y="341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3" y="335"/>
                  </a:lnTo>
                  <a:lnTo>
                    <a:pt x="13" y="334"/>
                  </a:lnTo>
                  <a:lnTo>
                    <a:pt x="14" y="333"/>
                  </a:lnTo>
                  <a:lnTo>
                    <a:pt x="14" y="333"/>
                  </a:lnTo>
                  <a:lnTo>
                    <a:pt x="14" y="332"/>
                  </a:lnTo>
                  <a:lnTo>
                    <a:pt x="14" y="332"/>
                  </a:lnTo>
                  <a:lnTo>
                    <a:pt x="13" y="331"/>
                  </a:lnTo>
                  <a:lnTo>
                    <a:pt x="12" y="329"/>
                  </a:lnTo>
                  <a:lnTo>
                    <a:pt x="11" y="328"/>
                  </a:lnTo>
                  <a:lnTo>
                    <a:pt x="11" y="327"/>
                  </a:lnTo>
                  <a:lnTo>
                    <a:pt x="10" y="326"/>
                  </a:lnTo>
                  <a:lnTo>
                    <a:pt x="9" y="325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3" y="320"/>
                  </a:lnTo>
                  <a:lnTo>
                    <a:pt x="2" y="319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" y="301"/>
                  </a:lnTo>
                  <a:lnTo>
                    <a:pt x="4" y="299"/>
                  </a:lnTo>
                  <a:lnTo>
                    <a:pt x="5" y="295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6" y="288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5"/>
                  </a:lnTo>
                  <a:lnTo>
                    <a:pt x="6" y="284"/>
                  </a:lnTo>
                  <a:lnTo>
                    <a:pt x="6" y="283"/>
                  </a:lnTo>
                  <a:lnTo>
                    <a:pt x="7" y="279"/>
                  </a:lnTo>
                  <a:lnTo>
                    <a:pt x="9" y="275"/>
                  </a:lnTo>
                  <a:lnTo>
                    <a:pt x="11" y="270"/>
                  </a:lnTo>
                  <a:lnTo>
                    <a:pt x="11" y="268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3" y="260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4"/>
                  </a:lnTo>
                  <a:lnTo>
                    <a:pt x="13" y="252"/>
                  </a:lnTo>
                  <a:lnTo>
                    <a:pt x="14" y="248"/>
                  </a:lnTo>
                  <a:lnTo>
                    <a:pt x="14" y="247"/>
                  </a:lnTo>
                  <a:lnTo>
                    <a:pt x="14" y="245"/>
                  </a:lnTo>
                  <a:lnTo>
                    <a:pt x="13" y="242"/>
                  </a:lnTo>
                  <a:lnTo>
                    <a:pt x="13" y="241"/>
                  </a:lnTo>
                  <a:lnTo>
                    <a:pt x="13" y="240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1" y="235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7" y="229"/>
                  </a:lnTo>
                  <a:lnTo>
                    <a:pt x="7" y="228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8" y="225"/>
                  </a:lnTo>
                  <a:lnTo>
                    <a:pt x="8" y="224"/>
                  </a:lnTo>
                  <a:lnTo>
                    <a:pt x="9" y="223"/>
                  </a:lnTo>
                  <a:lnTo>
                    <a:pt x="10" y="223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4" y="221"/>
                  </a:lnTo>
                  <a:lnTo>
                    <a:pt x="15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7" y="218"/>
                  </a:lnTo>
                  <a:lnTo>
                    <a:pt x="17" y="217"/>
                  </a:lnTo>
                  <a:lnTo>
                    <a:pt x="17" y="217"/>
                  </a:lnTo>
                  <a:lnTo>
                    <a:pt x="17" y="216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7" y="212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8" y="201"/>
                  </a:lnTo>
                  <a:lnTo>
                    <a:pt x="18" y="200"/>
                  </a:lnTo>
                  <a:lnTo>
                    <a:pt x="19" y="198"/>
                  </a:lnTo>
                  <a:lnTo>
                    <a:pt x="19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1" y="190"/>
                  </a:lnTo>
                  <a:lnTo>
                    <a:pt x="21" y="189"/>
                  </a:lnTo>
                  <a:lnTo>
                    <a:pt x="22" y="188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31" y="185"/>
                  </a:lnTo>
                  <a:lnTo>
                    <a:pt x="33" y="185"/>
                  </a:lnTo>
                  <a:lnTo>
                    <a:pt x="34" y="184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7" y="182"/>
                  </a:lnTo>
                  <a:lnTo>
                    <a:pt x="37" y="181"/>
                  </a:lnTo>
                  <a:lnTo>
                    <a:pt x="37" y="181"/>
                  </a:lnTo>
                  <a:lnTo>
                    <a:pt x="37" y="180"/>
                  </a:lnTo>
                  <a:lnTo>
                    <a:pt x="37" y="179"/>
                  </a:lnTo>
                  <a:lnTo>
                    <a:pt x="36" y="176"/>
                  </a:lnTo>
                  <a:lnTo>
                    <a:pt x="36" y="175"/>
                  </a:lnTo>
                  <a:lnTo>
                    <a:pt x="36" y="174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7" y="172"/>
                  </a:lnTo>
                  <a:lnTo>
                    <a:pt x="37" y="171"/>
                  </a:lnTo>
                  <a:lnTo>
                    <a:pt x="38" y="171"/>
                  </a:lnTo>
                  <a:lnTo>
                    <a:pt x="39" y="170"/>
                  </a:lnTo>
                  <a:lnTo>
                    <a:pt x="39" y="170"/>
                  </a:lnTo>
                  <a:lnTo>
                    <a:pt x="40" y="170"/>
                  </a:lnTo>
                  <a:lnTo>
                    <a:pt x="41" y="169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5" y="169"/>
                  </a:lnTo>
                  <a:lnTo>
                    <a:pt x="46" y="169"/>
                  </a:lnTo>
                  <a:lnTo>
                    <a:pt x="51" y="171"/>
                  </a:lnTo>
                  <a:lnTo>
                    <a:pt x="53" y="171"/>
                  </a:lnTo>
                  <a:lnTo>
                    <a:pt x="55" y="171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2" y="172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3" y="173"/>
                  </a:lnTo>
                  <a:lnTo>
                    <a:pt x="75" y="173"/>
                  </a:lnTo>
                  <a:lnTo>
                    <a:pt x="77" y="173"/>
                  </a:lnTo>
                  <a:lnTo>
                    <a:pt x="79" y="172"/>
                  </a:lnTo>
                  <a:lnTo>
                    <a:pt x="80" y="172"/>
                  </a:lnTo>
                  <a:lnTo>
                    <a:pt x="83" y="171"/>
                  </a:lnTo>
                  <a:lnTo>
                    <a:pt x="88" y="169"/>
                  </a:lnTo>
                  <a:lnTo>
                    <a:pt x="90" y="168"/>
                  </a:lnTo>
                  <a:lnTo>
                    <a:pt x="92" y="167"/>
                  </a:lnTo>
                  <a:lnTo>
                    <a:pt x="93" y="167"/>
                  </a:lnTo>
                  <a:lnTo>
                    <a:pt x="93" y="167"/>
                  </a:lnTo>
                  <a:lnTo>
                    <a:pt x="94" y="167"/>
                  </a:lnTo>
                  <a:lnTo>
                    <a:pt x="94" y="168"/>
                  </a:lnTo>
                  <a:lnTo>
                    <a:pt x="98" y="169"/>
                  </a:lnTo>
                  <a:lnTo>
                    <a:pt x="100" y="170"/>
                  </a:lnTo>
                  <a:lnTo>
                    <a:pt x="101" y="170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2"/>
                  </a:lnTo>
                  <a:lnTo>
                    <a:pt x="108" y="172"/>
                  </a:lnTo>
                  <a:lnTo>
                    <a:pt x="110" y="174"/>
                  </a:lnTo>
                  <a:lnTo>
                    <a:pt x="111" y="175"/>
                  </a:lnTo>
                  <a:lnTo>
                    <a:pt x="112" y="175"/>
                  </a:lnTo>
                  <a:lnTo>
                    <a:pt x="112" y="175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4" y="175"/>
                  </a:lnTo>
                  <a:lnTo>
                    <a:pt x="114" y="174"/>
                  </a:lnTo>
                  <a:lnTo>
                    <a:pt x="115" y="174"/>
                  </a:lnTo>
                  <a:lnTo>
                    <a:pt x="116" y="172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8" y="166"/>
                  </a:lnTo>
                  <a:lnTo>
                    <a:pt x="119" y="166"/>
                  </a:lnTo>
                  <a:lnTo>
                    <a:pt x="119" y="165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22" y="163"/>
                  </a:lnTo>
                  <a:lnTo>
                    <a:pt x="123" y="162"/>
                  </a:lnTo>
                  <a:lnTo>
                    <a:pt x="124" y="162"/>
                  </a:lnTo>
                  <a:lnTo>
                    <a:pt x="125" y="162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8" y="162"/>
                  </a:lnTo>
                  <a:lnTo>
                    <a:pt x="131" y="162"/>
                  </a:lnTo>
                  <a:lnTo>
                    <a:pt x="132" y="162"/>
                  </a:lnTo>
                  <a:lnTo>
                    <a:pt x="135" y="162"/>
                  </a:lnTo>
                  <a:lnTo>
                    <a:pt x="136" y="162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40" y="161"/>
                  </a:lnTo>
                  <a:lnTo>
                    <a:pt x="141" y="161"/>
                  </a:lnTo>
                  <a:lnTo>
                    <a:pt x="143" y="160"/>
                  </a:lnTo>
                  <a:lnTo>
                    <a:pt x="145" y="158"/>
                  </a:lnTo>
                  <a:lnTo>
                    <a:pt x="146" y="157"/>
                  </a:lnTo>
                  <a:lnTo>
                    <a:pt x="147" y="156"/>
                  </a:lnTo>
                  <a:lnTo>
                    <a:pt x="147" y="155"/>
                  </a:lnTo>
                  <a:lnTo>
                    <a:pt x="148" y="155"/>
                  </a:lnTo>
                  <a:lnTo>
                    <a:pt x="149" y="154"/>
                  </a:lnTo>
                  <a:lnTo>
                    <a:pt x="149" y="152"/>
                  </a:lnTo>
                  <a:lnTo>
                    <a:pt x="149" y="151"/>
                  </a:lnTo>
                  <a:lnTo>
                    <a:pt x="150" y="150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6"/>
                  </a:lnTo>
                  <a:lnTo>
                    <a:pt x="150" y="144"/>
                  </a:lnTo>
                  <a:lnTo>
                    <a:pt x="149" y="143"/>
                  </a:lnTo>
                  <a:lnTo>
                    <a:pt x="149" y="142"/>
                  </a:lnTo>
                  <a:lnTo>
                    <a:pt x="148" y="140"/>
                  </a:lnTo>
                  <a:lnTo>
                    <a:pt x="148" y="139"/>
                  </a:lnTo>
                  <a:lnTo>
                    <a:pt x="146" y="137"/>
                  </a:lnTo>
                  <a:lnTo>
                    <a:pt x="145" y="134"/>
                  </a:lnTo>
                  <a:lnTo>
                    <a:pt x="144" y="134"/>
                  </a:lnTo>
                  <a:lnTo>
                    <a:pt x="143" y="133"/>
                  </a:lnTo>
                  <a:lnTo>
                    <a:pt x="143" y="132"/>
                  </a:lnTo>
                  <a:lnTo>
                    <a:pt x="142" y="132"/>
                  </a:lnTo>
                  <a:lnTo>
                    <a:pt x="141" y="131"/>
                  </a:lnTo>
                  <a:lnTo>
                    <a:pt x="139" y="130"/>
                  </a:lnTo>
                  <a:lnTo>
                    <a:pt x="138" y="130"/>
                  </a:lnTo>
                  <a:lnTo>
                    <a:pt x="134" y="129"/>
                  </a:lnTo>
                  <a:lnTo>
                    <a:pt x="132" y="128"/>
                  </a:lnTo>
                  <a:lnTo>
                    <a:pt x="127" y="125"/>
                  </a:lnTo>
                  <a:lnTo>
                    <a:pt x="126" y="125"/>
                  </a:lnTo>
                  <a:lnTo>
                    <a:pt x="125" y="124"/>
                  </a:lnTo>
                  <a:lnTo>
                    <a:pt x="124" y="123"/>
                  </a:lnTo>
                  <a:lnTo>
                    <a:pt x="124" y="122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2" y="118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3"/>
                  </a:lnTo>
                  <a:lnTo>
                    <a:pt x="121" y="111"/>
                  </a:lnTo>
                  <a:lnTo>
                    <a:pt x="122" y="110"/>
                  </a:lnTo>
                  <a:lnTo>
                    <a:pt x="122" y="108"/>
                  </a:lnTo>
                  <a:lnTo>
                    <a:pt x="122" y="107"/>
                  </a:lnTo>
                  <a:lnTo>
                    <a:pt x="122" y="106"/>
                  </a:lnTo>
                  <a:lnTo>
                    <a:pt x="123" y="104"/>
                  </a:lnTo>
                  <a:lnTo>
                    <a:pt x="123" y="103"/>
                  </a:lnTo>
                  <a:lnTo>
                    <a:pt x="124" y="101"/>
                  </a:lnTo>
                  <a:lnTo>
                    <a:pt x="124" y="100"/>
                  </a:lnTo>
                  <a:lnTo>
                    <a:pt x="125" y="99"/>
                  </a:lnTo>
                  <a:lnTo>
                    <a:pt x="133" y="89"/>
                  </a:lnTo>
                  <a:lnTo>
                    <a:pt x="134" y="88"/>
                  </a:lnTo>
                  <a:lnTo>
                    <a:pt x="135" y="87"/>
                  </a:lnTo>
                  <a:lnTo>
                    <a:pt x="136" y="85"/>
                  </a:lnTo>
                  <a:lnTo>
                    <a:pt x="137" y="81"/>
                  </a:lnTo>
                  <a:lnTo>
                    <a:pt x="139" y="78"/>
                  </a:lnTo>
                  <a:lnTo>
                    <a:pt x="139" y="77"/>
                  </a:lnTo>
                  <a:lnTo>
                    <a:pt x="140" y="74"/>
                  </a:lnTo>
                  <a:lnTo>
                    <a:pt x="141" y="74"/>
                  </a:lnTo>
                  <a:lnTo>
                    <a:pt x="141" y="73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0"/>
                  </a:lnTo>
                  <a:lnTo>
                    <a:pt x="144" y="70"/>
                  </a:lnTo>
                  <a:lnTo>
                    <a:pt x="144" y="69"/>
                  </a:lnTo>
                  <a:lnTo>
                    <a:pt x="145" y="69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8"/>
                  </a:lnTo>
                  <a:lnTo>
                    <a:pt x="150" y="67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5" y="69"/>
                  </a:lnTo>
                  <a:lnTo>
                    <a:pt x="156" y="70"/>
                  </a:lnTo>
                  <a:lnTo>
                    <a:pt x="157" y="70"/>
                  </a:lnTo>
                  <a:lnTo>
                    <a:pt x="158" y="70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8" y="65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79" y="61"/>
                  </a:lnTo>
                  <a:lnTo>
                    <a:pt x="184" y="60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1" y="58"/>
                  </a:lnTo>
                  <a:lnTo>
                    <a:pt x="193" y="57"/>
                  </a:lnTo>
                  <a:lnTo>
                    <a:pt x="194" y="57"/>
                  </a:lnTo>
                  <a:lnTo>
                    <a:pt x="196" y="56"/>
                  </a:lnTo>
                  <a:lnTo>
                    <a:pt x="198" y="54"/>
                  </a:lnTo>
                  <a:lnTo>
                    <a:pt x="200" y="53"/>
                  </a:lnTo>
                  <a:lnTo>
                    <a:pt x="200" y="52"/>
                  </a:lnTo>
                  <a:lnTo>
                    <a:pt x="201" y="51"/>
                  </a:lnTo>
                  <a:lnTo>
                    <a:pt x="204" y="48"/>
                  </a:lnTo>
                  <a:lnTo>
                    <a:pt x="205" y="46"/>
                  </a:lnTo>
                  <a:lnTo>
                    <a:pt x="206" y="45"/>
                  </a:lnTo>
                  <a:lnTo>
                    <a:pt x="207" y="44"/>
                  </a:lnTo>
                  <a:lnTo>
                    <a:pt x="208" y="44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3" y="43"/>
                  </a:lnTo>
                  <a:lnTo>
                    <a:pt x="217" y="43"/>
                  </a:lnTo>
                  <a:lnTo>
                    <a:pt x="219" y="43"/>
                  </a:lnTo>
                  <a:lnTo>
                    <a:pt x="220" y="43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4" y="43"/>
                  </a:lnTo>
                  <a:lnTo>
                    <a:pt x="225" y="42"/>
                  </a:lnTo>
                  <a:lnTo>
                    <a:pt x="225" y="42"/>
                  </a:lnTo>
                  <a:lnTo>
                    <a:pt x="226" y="41"/>
                  </a:lnTo>
                  <a:lnTo>
                    <a:pt x="226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9"/>
                  </a:lnTo>
                  <a:lnTo>
                    <a:pt x="228" y="38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27" y="36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6" y="32"/>
                  </a:lnTo>
                  <a:lnTo>
                    <a:pt x="225" y="28"/>
                  </a:lnTo>
                  <a:lnTo>
                    <a:pt x="224" y="27"/>
                  </a:lnTo>
                  <a:lnTo>
                    <a:pt x="224" y="26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4" y="23"/>
                  </a:lnTo>
                  <a:lnTo>
                    <a:pt x="225" y="22"/>
                  </a:lnTo>
                  <a:lnTo>
                    <a:pt x="225" y="22"/>
                  </a:lnTo>
                  <a:lnTo>
                    <a:pt x="225" y="21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8" y="18"/>
                  </a:lnTo>
                  <a:lnTo>
                    <a:pt x="229" y="16"/>
                  </a:lnTo>
                  <a:lnTo>
                    <a:pt x="230" y="15"/>
                  </a:lnTo>
                  <a:lnTo>
                    <a:pt x="231" y="15"/>
                  </a:lnTo>
                  <a:lnTo>
                    <a:pt x="232" y="14"/>
                  </a:lnTo>
                  <a:lnTo>
                    <a:pt x="233" y="14"/>
                  </a:lnTo>
                  <a:lnTo>
                    <a:pt x="235" y="13"/>
                  </a:lnTo>
                  <a:lnTo>
                    <a:pt x="236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1" y="12"/>
                  </a:lnTo>
                  <a:lnTo>
                    <a:pt x="242" y="11"/>
                  </a:lnTo>
                  <a:lnTo>
                    <a:pt x="243" y="11"/>
                  </a:lnTo>
                  <a:lnTo>
                    <a:pt x="244" y="10"/>
                  </a:lnTo>
                  <a:lnTo>
                    <a:pt x="245" y="10"/>
                  </a:lnTo>
                  <a:lnTo>
                    <a:pt x="246" y="9"/>
                  </a:lnTo>
                  <a:lnTo>
                    <a:pt x="249" y="7"/>
                  </a:lnTo>
                  <a:lnTo>
                    <a:pt x="252" y="4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2"/>
                  </a:lnTo>
                  <a:lnTo>
                    <a:pt x="256" y="1"/>
                  </a:lnTo>
                  <a:lnTo>
                    <a:pt x="256" y="0"/>
                  </a:lnTo>
                  <a:lnTo>
                    <a:pt x="262" y="4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1" name="Freeform 284">
              <a:extLst>
                <a:ext uri="{FF2B5EF4-FFF2-40B4-BE49-F238E27FC236}">
                  <a16:creationId xmlns:a16="http://schemas.microsoft.com/office/drawing/2014/main" id="{0BDD65F0-0E37-410B-A8F7-B042817AC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1446213" cy="1042988"/>
            </a:xfrm>
            <a:custGeom>
              <a:avLst/>
              <a:gdLst>
                <a:gd name="T0" fmla="*/ 482 w 911"/>
                <a:gd name="T1" fmla="*/ 2 h 657"/>
                <a:gd name="T2" fmla="*/ 532 w 911"/>
                <a:gd name="T3" fmla="*/ 24 h 657"/>
                <a:gd name="T4" fmla="*/ 510 w 911"/>
                <a:gd name="T5" fmla="*/ 45 h 657"/>
                <a:gd name="T6" fmla="*/ 540 w 911"/>
                <a:gd name="T7" fmla="*/ 65 h 657"/>
                <a:gd name="T8" fmla="*/ 544 w 911"/>
                <a:gd name="T9" fmla="*/ 123 h 657"/>
                <a:gd name="T10" fmla="*/ 553 w 911"/>
                <a:gd name="T11" fmla="*/ 154 h 657"/>
                <a:gd name="T12" fmla="*/ 581 w 911"/>
                <a:gd name="T13" fmla="*/ 123 h 657"/>
                <a:gd name="T14" fmla="*/ 572 w 911"/>
                <a:gd name="T15" fmla="*/ 88 h 657"/>
                <a:gd name="T16" fmla="*/ 611 w 911"/>
                <a:gd name="T17" fmla="*/ 108 h 657"/>
                <a:gd name="T18" fmla="*/ 636 w 911"/>
                <a:gd name="T19" fmla="*/ 150 h 657"/>
                <a:gd name="T20" fmla="*/ 642 w 911"/>
                <a:gd name="T21" fmla="*/ 172 h 657"/>
                <a:gd name="T22" fmla="*/ 685 w 911"/>
                <a:gd name="T23" fmla="*/ 207 h 657"/>
                <a:gd name="T24" fmla="*/ 692 w 911"/>
                <a:gd name="T25" fmla="*/ 282 h 657"/>
                <a:gd name="T26" fmla="*/ 710 w 911"/>
                <a:gd name="T27" fmla="*/ 300 h 657"/>
                <a:gd name="T28" fmla="*/ 678 w 911"/>
                <a:gd name="T29" fmla="*/ 342 h 657"/>
                <a:gd name="T30" fmla="*/ 713 w 911"/>
                <a:gd name="T31" fmla="*/ 349 h 657"/>
                <a:gd name="T32" fmla="*/ 733 w 911"/>
                <a:gd name="T33" fmla="*/ 382 h 657"/>
                <a:gd name="T34" fmla="*/ 782 w 911"/>
                <a:gd name="T35" fmla="*/ 404 h 657"/>
                <a:gd name="T36" fmla="*/ 818 w 911"/>
                <a:gd name="T37" fmla="*/ 431 h 657"/>
                <a:gd name="T38" fmla="*/ 864 w 911"/>
                <a:gd name="T39" fmla="*/ 441 h 657"/>
                <a:gd name="T40" fmla="*/ 908 w 911"/>
                <a:gd name="T41" fmla="*/ 491 h 657"/>
                <a:gd name="T42" fmla="*/ 868 w 911"/>
                <a:gd name="T43" fmla="*/ 519 h 657"/>
                <a:gd name="T44" fmla="*/ 827 w 911"/>
                <a:gd name="T45" fmla="*/ 507 h 657"/>
                <a:gd name="T46" fmla="*/ 777 w 911"/>
                <a:gd name="T47" fmla="*/ 516 h 657"/>
                <a:gd name="T48" fmla="*/ 714 w 911"/>
                <a:gd name="T49" fmla="*/ 491 h 657"/>
                <a:gd name="T50" fmla="*/ 661 w 911"/>
                <a:gd name="T51" fmla="*/ 554 h 657"/>
                <a:gd name="T52" fmla="*/ 618 w 911"/>
                <a:gd name="T53" fmla="*/ 646 h 657"/>
                <a:gd name="T54" fmla="*/ 600 w 911"/>
                <a:gd name="T55" fmla="*/ 630 h 657"/>
                <a:gd name="T56" fmla="*/ 574 w 911"/>
                <a:gd name="T57" fmla="*/ 597 h 657"/>
                <a:gd name="T58" fmla="*/ 509 w 911"/>
                <a:gd name="T59" fmla="*/ 585 h 657"/>
                <a:gd name="T60" fmla="*/ 486 w 911"/>
                <a:gd name="T61" fmla="*/ 559 h 657"/>
                <a:gd name="T62" fmla="*/ 432 w 911"/>
                <a:gd name="T63" fmla="*/ 540 h 657"/>
                <a:gd name="T64" fmla="*/ 385 w 911"/>
                <a:gd name="T65" fmla="*/ 568 h 657"/>
                <a:gd name="T66" fmla="*/ 346 w 911"/>
                <a:gd name="T67" fmla="*/ 586 h 657"/>
                <a:gd name="T68" fmla="*/ 259 w 911"/>
                <a:gd name="T69" fmla="*/ 583 h 657"/>
                <a:gd name="T70" fmla="*/ 182 w 911"/>
                <a:gd name="T71" fmla="*/ 546 h 657"/>
                <a:gd name="T72" fmla="*/ 157 w 911"/>
                <a:gd name="T73" fmla="*/ 524 h 657"/>
                <a:gd name="T74" fmla="*/ 132 w 911"/>
                <a:gd name="T75" fmla="*/ 505 h 657"/>
                <a:gd name="T76" fmla="*/ 89 w 911"/>
                <a:gd name="T77" fmla="*/ 512 h 657"/>
                <a:gd name="T78" fmla="*/ 13 w 911"/>
                <a:gd name="T79" fmla="*/ 484 h 657"/>
                <a:gd name="T80" fmla="*/ 12 w 911"/>
                <a:gd name="T81" fmla="*/ 459 h 657"/>
                <a:gd name="T82" fmla="*/ 36 w 911"/>
                <a:gd name="T83" fmla="*/ 454 h 657"/>
                <a:gd name="T84" fmla="*/ 70 w 911"/>
                <a:gd name="T85" fmla="*/ 443 h 657"/>
                <a:gd name="T86" fmla="*/ 108 w 911"/>
                <a:gd name="T87" fmla="*/ 426 h 657"/>
                <a:gd name="T88" fmla="*/ 148 w 911"/>
                <a:gd name="T89" fmla="*/ 398 h 657"/>
                <a:gd name="T90" fmla="*/ 176 w 911"/>
                <a:gd name="T91" fmla="*/ 384 h 657"/>
                <a:gd name="T92" fmla="*/ 211 w 911"/>
                <a:gd name="T93" fmla="*/ 391 h 657"/>
                <a:gd name="T94" fmla="*/ 256 w 911"/>
                <a:gd name="T95" fmla="*/ 382 h 657"/>
                <a:gd name="T96" fmla="*/ 292 w 911"/>
                <a:gd name="T97" fmla="*/ 360 h 657"/>
                <a:gd name="T98" fmla="*/ 288 w 911"/>
                <a:gd name="T99" fmla="*/ 328 h 657"/>
                <a:gd name="T100" fmla="*/ 297 w 911"/>
                <a:gd name="T101" fmla="*/ 305 h 657"/>
                <a:gd name="T102" fmla="*/ 301 w 911"/>
                <a:gd name="T103" fmla="*/ 276 h 657"/>
                <a:gd name="T104" fmla="*/ 315 w 911"/>
                <a:gd name="T105" fmla="*/ 245 h 657"/>
                <a:gd name="T106" fmla="*/ 317 w 911"/>
                <a:gd name="T107" fmla="*/ 210 h 657"/>
                <a:gd name="T108" fmla="*/ 306 w 911"/>
                <a:gd name="T109" fmla="*/ 196 h 657"/>
                <a:gd name="T110" fmla="*/ 302 w 911"/>
                <a:gd name="T111" fmla="*/ 147 h 657"/>
                <a:gd name="T112" fmla="*/ 333 w 911"/>
                <a:gd name="T113" fmla="*/ 124 h 657"/>
                <a:gd name="T114" fmla="*/ 338 w 911"/>
                <a:gd name="T115" fmla="*/ 109 h 657"/>
                <a:gd name="T116" fmla="*/ 356 w 911"/>
                <a:gd name="T117" fmla="*/ 106 h 657"/>
                <a:gd name="T118" fmla="*/ 357 w 911"/>
                <a:gd name="T119" fmla="*/ 87 h 657"/>
                <a:gd name="T120" fmla="*/ 355 w 911"/>
                <a:gd name="T121" fmla="*/ 56 h 657"/>
                <a:gd name="T122" fmla="*/ 371 w 911"/>
                <a:gd name="T123" fmla="*/ 27 h 657"/>
                <a:gd name="T124" fmla="*/ 415 w 911"/>
                <a:gd name="T125" fmla="*/ 2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1" h="657">
                  <a:moveTo>
                    <a:pt x="430" y="0"/>
                  </a:moveTo>
                  <a:lnTo>
                    <a:pt x="431" y="0"/>
                  </a:lnTo>
                  <a:lnTo>
                    <a:pt x="431" y="0"/>
                  </a:lnTo>
                  <a:lnTo>
                    <a:pt x="433" y="1"/>
                  </a:lnTo>
                  <a:lnTo>
                    <a:pt x="437" y="2"/>
                  </a:lnTo>
                  <a:lnTo>
                    <a:pt x="439" y="2"/>
                  </a:lnTo>
                  <a:lnTo>
                    <a:pt x="442" y="3"/>
                  </a:lnTo>
                  <a:lnTo>
                    <a:pt x="446" y="3"/>
                  </a:lnTo>
                  <a:lnTo>
                    <a:pt x="448" y="3"/>
                  </a:lnTo>
                  <a:lnTo>
                    <a:pt x="450" y="3"/>
                  </a:lnTo>
                  <a:lnTo>
                    <a:pt x="452" y="2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68" y="3"/>
                  </a:lnTo>
                  <a:lnTo>
                    <a:pt x="469" y="3"/>
                  </a:lnTo>
                  <a:lnTo>
                    <a:pt x="470" y="3"/>
                  </a:lnTo>
                  <a:lnTo>
                    <a:pt x="474" y="2"/>
                  </a:lnTo>
                  <a:lnTo>
                    <a:pt x="476" y="2"/>
                  </a:lnTo>
                  <a:lnTo>
                    <a:pt x="477" y="2"/>
                  </a:lnTo>
                  <a:lnTo>
                    <a:pt x="479" y="2"/>
                  </a:lnTo>
                  <a:lnTo>
                    <a:pt x="482" y="2"/>
                  </a:lnTo>
                  <a:lnTo>
                    <a:pt x="486" y="3"/>
                  </a:lnTo>
                  <a:lnTo>
                    <a:pt x="487" y="3"/>
                  </a:lnTo>
                  <a:lnTo>
                    <a:pt x="489" y="3"/>
                  </a:lnTo>
                  <a:lnTo>
                    <a:pt x="491" y="4"/>
                  </a:lnTo>
                  <a:lnTo>
                    <a:pt x="493" y="4"/>
                  </a:lnTo>
                  <a:lnTo>
                    <a:pt x="495" y="5"/>
                  </a:lnTo>
                  <a:lnTo>
                    <a:pt x="496" y="6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2" y="13"/>
                  </a:lnTo>
                  <a:lnTo>
                    <a:pt x="514" y="14"/>
                  </a:lnTo>
                  <a:lnTo>
                    <a:pt x="517" y="15"/>
                  </a:lnTo>
                  <a:lnTo>
                    <a:pt x="519" y="16"/>
                  </a:lnTo>
                  <a:lnTo>
                    <a:pt x="522" y="17"/>
                  </a:lnTo>
                  <a:lnTo>
                    <a:pt x="524" y="18"/>
                  </a:lnTo>
                  <a:lnTo>
                    <a:pt x="526" y="18"/>
                  </a:lnTo>
                  <a:lnTo>
                    <a:pt x="528" y="18"/>
                  </a:lnTo>
                  <a:lnTo>
                    <a:pt x="530" y="19"/>
                  </a:lnTo>
                  <a:lnTo>
                    <a:pt x="532" y="19"/>
                  </a:lnTo>
                  <a:lnTo>
                    <a:pt x="534" y="18"/>
                  </a:lnTo>
                  <a:lnTo>
                    <a:pt x="534" y="18"/>
                  </a:lnTo>
                  <a:lnTo>
                    <a:pt x="535" y="18"/>
                  </a:lnTo>
                  <a:lnTo>
                    <a:pt x="534" y="19"/>
                  </a:lnTo>
                  <a:lnTo>
                    <a:pt x="534" y="20"/>
                  </a:lnTo>
                  <a:lnTo>
                    <a:pt x="533" y="21"/>
                  </a:lnTo>
                  <a:lnTo>
                    <a:pt x="533" y="22"/>
                  </a:lnTo>
                  <a:lnTo>
                    <a:pt x="532" y="24"/>
                  </a:lnTo>
                  <a:lnTo>
                    <a:pt x="531" y="28"/>
                  </a:lnTo>
                  <a:lnTo>
                    <a:pt x="531" y="29"/>
                  </a:lnTo>
                  <a:lnTo>
                    <a:pt x="531" y="29"/>
                  </a:lnTo>
                  <a:lnTo>
                    <a:pt x="530" y="30"/>
                  </a:lnTo>
                  <a:lnTo>
                    <a:pt x="530" y="31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8" y="32"/>
                  </a:lnTo>
                  <a:lnTo>
                    <a:pt x="527" y="32"/>
                  </a:lnTo>
                  <a:lnTo>
                    <a:pt x="526" y="32"/>
                  </a:lnTo>
                  <a:lnTo>
                    <a:pt x="525" y="32"/>
                  </a:lnTo>
                  <a:lnTo>
                    <a:pt x="524" y="32"/>
                  </a:lnTo>
                  <a:lnTo>
                    <a:pt x="518" y="31"/>
                  </a:lnTo>
                  <a:lnTo>
                    <a:pt x="514" y="30"/>
                  </a:lnTo>
                  <a:lnTo>
                    <a:pt x="513" y="30"/>
                  </a:lnTo>
                  <a:lnTo>
                    <a:pt x="512" y="30"/>
                  </a:lnTo>
                  <a:lnTo>
                    <a:pt x="512" y="31"/>
                  </a:lnTo>
                  <a:lnTo>
                    <a:pt x="511" y="31"/>
                  </a:lnTo>
                  <a:lnTo>
                    <a:pt x="511" y="32"/>
                  </a:lnTo>
                  <a:lnTo>
                    <a:pt x="511" y="33"/>
                  </a:lnTo>
                  <a:lnTo>
                    <a:pt x="510" y="34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0" y="38"/>
                  </a:lnTo>
                  <a:lnTo>
                    <a:pt x="510" y="42"/>
                  </a:lnTo>
                  <a:lnTo>
                    <a:pt x="510" y="43"/>
                  </a:lnTo>
                  <a:lnTo>
                    <a:pt x="510" y="45"/>
                  </a:lnTo>
                  <a:lnTo>
                    <a:pt x="510" y="48"/>
                  </a:lnTo>
                  <a:lnTo>
                    <a:pt x="510" y="50"/>
                  </a:lnTo>
                  <a:lnTo>
                    <a:pt x="510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1" y="53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3" y="54"/>
                  </a:lnTo>
                  <a:lnTo>
                    <a:pt x="514" y="54"/>
                  </a:lnTo>
                  <a:lnTo>
                    <a:pt x="518" y="56"/>
                  </a:lnTo>
                  <a:lnTo>
                    <a:pt x="522" y="57"/>
                  </a:lnTo>
                  <a:lnTo>
                    <a:pt x="528" y="58"/>
                  </a:lnTo>
                  <a:lnTo>
                    <a:pt x="531" y="59"/>
                  </a:lnTo>
                  <a:lnTo>
                    <a:pt x="533" y="60"/>
                  </a:lnTo>
                  <a:lnTo>
                    <a:pt x="535" y="60"/>
                  </a:lnTo>
                  <a:lnTo>
                    <a:pt x="538" y="60"/>
                  </a:lnTo>
                  <a:lnTo>
                    <a:pt x="541" y="61"/>
                  </a:lnTo>
                  <a:lnTo>
                    <a:pt x="542" y="61"/>
                  </a:lnTo>
                  <a:lnTo>
                    <a:pt x="542" y="61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2"/>
                  </a:lnTo>
                  <a:lnTo>
                    <a:pt x="543" y="63"/>
                  </a:lnTo>
                  <a:lnTo>
                    <a:pt x="542" y="63"/>
                  </a:lnTo>
                  <a:lnTo>
                    <a:pt x="541" y="64"/>
                  </a:lnTo>
                  <a:lnTo>
                    <a:pt x="540" y="65"/>
                  </a:lnTo>
                  <a:lnTo>
                    <a:pt x="539" y="66"/>
                  </a:lnTo>
                  <a:lnTo>
                    <a:pt x="538" y="67"/>
                  </a:lnTo>
                  <a:lnTo>
                    <a:pt x="537" y="68"/>
                  </a:lnTo>
                  <a:lnTo>
                    <a:pt x="536" y="71"/>
                  </a:lnTo>
                  <a:lnTo>
                    <a:pt x="535" y="73"/>
                  </a:lnTo>
                  <a:lnTo>
                    <a:pt x="532" y="77"/>
                  </a:lnTo>
                  <a:lnTo>
                    <a:pt x="531" y="78"/>
                  </a:lnTo>
                  <a:lnTo>
                    <a:pt x="531" y="80"/>
                  </a:lnTo>
                  <a:lnTo>
                    <a:pt x="530" y="82"/>
                  </a:lnTo>
                  <a:lnTo>
                    <a:pt x="530" y="84"/>
                  </a:lnTo>
                  <a:lnTo>
                    <a:pt x="530" y="86"/>
                  </a:lnTo>
                  <a:lnTo>
                    <a:pt x="530" y="88"/>
                  </a:lnTo>
                  <a:lnTo>
                    <a:pt x="531" y="90"/>
                  </a:lnTo>
                  <a:lnTo>
                    <a:pt x="531" y="92"/>
                  </a:lnTo>
                  <a:lnTo>
                    <a:pt x="532" y="97"/>
                  </a:lnTo>
                  <a:lnTo>
                    <a:pt x="534" y="102"/>
                  </a:lnTo>
                  <a:lnTo>
                    <a:pt x="535" y="106"/>
                  </a:lnTo>
                  <a:lnTo>
                    <a:pt x="536" y="108"/>
                  </a:lnTo>
                  <a:lnTo>
                    <a:pt x="536" y="109"/>
                  </a:lnTo>
                  <a:lnTo>
                    <a:pt x="537" y="110"/>
                  </a:lnTo>
                  <a:lnTo>
                    <a:pt x="538" y="112"/>
                  </a:lnTo>
                  <a:lnTo>
                    <a:pt x="541" y="116"/>
                  </a:lnTo>
                  <a:lnTo>
                    <a:pt x="542" y="117"/>
                  </a:lnTo>
                  <a:lnTo>
                    <a:pt x="542" y="119"/>
                  </a:lnTo>
                  <a:lnTo>
                    <a:pt x="543" y="120"/>
                  </a:lnTo>
                  <a:lnTo>
                    <a:pt x="544" y="122"/>
                  </a:lnTo>
                  <a:lnTo>
                    <a:pt x="544" y="123"/>
                  </a:lnTo>
                  <a:lnTo>
                    <a:pt x="544" y="124"/>
                  </a:lnTo>
                  <a:lnTo>
                    <a:pt x="544" y="125"/>
                  </a:lnTo>
                  <a:lnTo>
                    <a:pt x="544" y="126"/>
                  </a:lnTo>
                  <a:lnTo>
                    <a:pt x="543" y="126"/>
                  </a:lnTo>
                  <a:lnTo>
                    <a:pt x="543" y="127"/>
                  </a:lnTo>
                  <a:lnTo>
                    <a:pt x="542" y="128"/>
                  </a:lnTo>
                  <a:lnTo>
                    <a:pt x="540" y="130"/>
                  </a:lnTo>
                  <a:lnTo>
                    <a:pt x="539" y="131"/>
                  </a:lnTo>
                  <a:lnTo>
                    <a:pt x="538" y="132"/>
                  </a:lnTo>
                  <a:lnTo>
                    <a:pt x="538" y="133"/>
                  </a:lnTo>
                  <a:lnTo>
                    <a:pt x="537" y="134"/>
                  </a:lnTo>
                  <a:lnTo>
                    <a:pt x="537" y="135"/>
                  </a:lnTo>
                  <a:lnTo>
                    <a:pt x="537" y="136"/>
                  </a:lnTo>
                  <a:lnTo>
                    <a:pt x="536" y="137"/>
                  </a:lnTo>
                  <a:lnTo>
                    <a:pt x="536" y="138"/>
                  </a:lnTo>
                  <a:lnTo>
                    <a:pt x="536" y="139"/>
                  </a:lnTo>
                  <a:lnTo>
                    <a:pt x="537" y="140"/>
                  </a:lnTo>
                  <a:lnTo>
                    <a:pt x="537" y="140"/>
                  </a:lnTo>
                  <a:lnTo>
                    <a:pt x="538" y="141"/>
                  </a:lnTo>
                  <a:lnTo>
                    <a:pt x="538" y="142"/>
                  </a:lnTo>
                  <a:lnTo>
                    <a:pt x="540" y="144"/>
                  </a:lnTo>
                  <a:lnTo>
                    <a:pt x="541" y="145"/>
                  </a:lnTo>
                  <a:lnTo>
                    <a:pt x="542" y="146"/>
                  </a:lnTo>
                  <a:lnTo>
                    <a:pt x="544" y="148"/>
                  </a:lnTo>
                  <a:lnTo>
                    <a:pt x="549" y="151"/>
                  </a:lnTo>
                  <a:lnTo>
                    <a:pt x="551" y="153"/>
                  </a:lnTo>
                  <a:lnTo>
                    <a:pt x="553" y="154"/>
                  </a:lnTo>
                  <a:lnTo>
                    <a:pt x="556" y="155"/>
                  </a:lnTo>
                  <a:lnTo>
                    <a:pt x="558" y="155"/>
                  </a:lnTo>
                  <a:lnTo>
                    <a:pt x="559" y="156"/>
                  </a:lnTo>
                  <a:lnTo>
                    <a:pt x="561" y="156"/>
                  </a:lnTo>
                  <a:lnTo>
                    <a:pt x="562" y="155"/>
                  </a:lnTo>
                  <a:lnTo>
                    <a:pt x="563" y="155"/>
                  </a:lnTo>
                  <a:lnTo>
                    <a:pt x="564" y="154"/>
                  </a:lnTo>
                  <a:lnTo>
                    <a:pt x="566" y="153"/>
                  </a:lnTo>
                  <a:lnTo>
                    <a:pt x="568" y="152"/>
                  </a:lnTo>
                  <a:lnTo>
                    <a:pt x="570" y="150"/>
                  </a:lnTo>
                  <a:lnTo>
                    <a:pt x="571" y="148"/>
                  </a:lnTo>
                  <a:lnTo>
                    <a:pt x="572" y="147"/>
                  </a:lnTo>
                  <a:lnTo>
                    <a:pt x="573" y="146"/>
                  </a:lnTo>
                  <a:lnTo>
                    <a:pt x="574" y="144"/>
                  </a:lnTo>
                  <a:lnTo>
                    <a:pt x="575" y="142"/>
                  </a:lnTo>
                  <a:lnTo>
                    <a:pt x="576" y="138"/>
                  </a:lnTo>
                  <a:lnTo>
                    <a:pt x="578" y="135"/>
                  </a:lnTo>
                  <a:lnTo>
                    <a:pt x="579" y="133"/>
                  </a:lnTo>
                  <a:lnTo>
                    <a:pt x="581" y="131"/>
                  </a:lnTo>
                  <a:lnTo>
                    <a:pt x="581" y="129"/>
                  </a:lnTo>
                  <a:lnTo>
                    <a:pt x="582" y="129"/>
                  </a:lnTo>
                  <a:lnTo>
                    <a:pt x="582" y="128"/>
                  </a:lnTo>
                  <a:lnTo>
                    <a:pt x="582" y="127"/>
                  </a:lnTo>
                  <a:lnTo>
                    <a:pt x="582" y="126"/>
                  </a:lnTo>
                  <a:lnTo>
                    <a:pt x="582" y="125"/>
                  </a:lnTo>
                  <a:lnTo>
                    <a:pt x="581" y="124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0" y="120"/>
                  </a:lnTo>
                  <a:lnTo>
                    <a:pt x="578" y="117"/>
                  </a:lnTo>
                  <a:lnTo>
                    <a:pt x="578" y="117"/>
                  </a:lnTo>
                  <a:lnTo>
                    <a:pt x="577" y="115"/>
                  </a:lnTo>
                  <a:lnTo>
                    <a:pt x="576" y="113"/>
                  </a:lnTo>
                  <a:lnTo>
                    <a:pt x="576" y="112"/>
                  </a:lnTo>
                  <a:lnTo>
                    <a:pt x="576" y="111"/>
                  </a:lnTo>
                  <a:lnTo>
                    <a:pt x="575" y="110"/>
                  </a:lnTo>
                  <a:lnTo>
                    <a:pt x="574" y="109"/>
                  </a:lnTo>
                  <a:lnTo>
                    <a:pt x="567" y="102"/>
                  </a:lnTo>
                  <a:lnTo>
                    <a:pt x="566" y="101"/>
                  </a:lnTo>
                  <a:lnTo>
                    <a:pt x="566" y="101"/>
                  </a:lnTo>
                  <a:lnTo>
                    <a:pt x="565" y="100"/>
                  </a:lnTo>
                  <a:lnTo>
                    <a:pt x="565" y="99"/>
                  </a:lnTo>
                  <a:lnTo>
                    <a:pt x="564" y="98"/>
                  </a:lnTo>
                  <a:lnTo>
                    <a:pt x="564" y="97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3" y="96"/>
                  </a:lnTo>
                  <a:lnTo>
                    <a:pt x="564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6" y="92"/>
                  </a:lnTo>
                  <a:lnTo>
                    <a:pt x="568" y="90"/>
                  </a:lnTo>
                  <a:lnTo>
                    <a:pt x="570" y="89"/>
                  </a:lnTo>
                  <a:lnTo>
                    <a:pt x="572" y="88"/>
                  </a:lnTo>
                  <a:lnTo>
                    <a:pt x="575" y="86"/>
                  </a:lnTo>
                  <a:lnTo>
                    <a:pt x="577" y="85"/>
                  </a:lnTo>
                  <a:lnTo>
                    <a:pt x="579" y="85"/>
                  </a:lnTo>
                  <a:lnTo>
                    <a:pt x="580" y="84"/>
                  </a:lnTo>
                  <a:lnTo>
                    <a:pt x="582" y="84"/>
                  </a:lnTo>
                  <a:lnTo>
                    <a:pt x="583" y="84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91" y="86"/>
                  </a:lnTo>
                  <a:lnTo>
                    <a:pt x="593" y="87"/>
                  </a:lnTo>
                  <a:lnTo>
                    <a:pt x="594" y="87"/>
                  </a:lnTo>
                  <a:lnTo>
                    <a:pt x="595" y="87"/>
                  </a:lnTo>
                  <a:lnTo>
                    <a:pt x="596" y="88"/>
                  </a:lnTo>
                  <a:lnTo>
                    <a:pt x="597" y="89"/>
                  </a:lnTo>
                  <a:lnTo>
                    <a:pt x="598" y="90"/>
                  </a:lnTo>
                  <a:lnTo>
                    <a:pt x="600" y="92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2" y="97"/>
                  </a:lnTo>
                  <a:lnTo>
                    <a:pt x="604" y="99"/>
                  </a:lnTo>
                  <a:lnTo>
                    <a:pt x="605" y="100"/>
                  </a:lnTo>
                  <a:lnTo>
                    <a:pt x="607" y="103"/>
                  </a:lnTo>
                  <a:lnTo>
                    <a:pt x="608" y="104"/>
                  </a:lnTo>
                  <a:lnTo>
                    <a:pt x="608" y="105"/>
                  </a:lnTo>
                  <a:lnTo>
                    <a:pt x="609" y="107"/>
                  </a:lnTo>
                  <a:lnTo>
                    <a:pt x="610" y="107"/>
                  </a:lnTo>
                  <a:lnTo>
                    <a:pt x="611" y="108"/>
                  </a:lnTo>
                  <a:lnTo>
                    <a:pt x="612" y="110"/>
                  </a:lnTo>
                  <a:lnTo>
                    <a:pt x="613" y="111"/>
                  </a:lnTo>
                  <a:lnTo>
                    <a:pt x="613" y="113"/>
                  </a:lnTo>
                  <a:lnTo>
                    <a:pt x="614" y="114"/>
                  </a:lnTo>
                  <a:lnTo>
                    <a:pt x="615" y="118"/>
                  </a:lnTo>
                  <a:lnTo>
                    <a:pt x="617" y="123"/>
                  </a:lnTo>
                  <a:lnTo>
                    <a:pt x="618" y="127"/>
                  </a:lnTo>
                  <a:lnTo>
                    <a:pt x="618" y="128"/>
                  </a:lnTo>
                  <a:lnTo>
                    <a:pt x="619" y="129"/>
                  </a:lnTo>
                  <a:lnTo>
                    <a:pt x="620" y="130"/>
                  </a:lnTo>
                  <a:lnTo>
                    <a:pt x="620" y="131"/>
                  </a:lnTo>
                  <a:lnTo>
                    <a:pt x="621" y="132"/>
                  </a:lnTo>
                  <a:lnTo>
                    <a:pt x="624" y="135"/>
                  </a:lnTo>
                  <a:lnTo>
                    <a:pt x="625" y="135"/>
                  </a:lnTo>
                  <a:lnTo>
                    <a:pt x="625" y="136"/>
                  </a:lnTo>
                  <a:lnTo>
                    <a:pt x="626" y="137"/>
                  </a:lnTo>
                  <a:lnTo>
                    <a:pt x="626" y="138"/>
                  </a:lnTo>
                  <a:lnTo>
                    <a:pt x="628" y="141"/>
                  </a:lnTo>
                  <a:lnTo>
                    <a:pt x="629" y="143"/>
                  </a:lnTo>
                  <a:lnTo>
                    <a:pt x="629" y="144"/>
                  </a:lnTo>
                  <a:lnTo>
                    <a:pt x="631" y="145"/>
                  </a:lnTo>
                  <a:lnTo>
                    <a:pt x="632" y="147"/>
                  </a:lnTo>
                  <a:lnTo>
                    <a:pt x="633" y="148"/>
                  </a:lnTo>
                  <a:lnTo>
                    <a:pt x="634" y="149"/>
                  </a:lnTo>
                  <a:lnTo>
                    <a:pt x="634" y="149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6" y="150"/>
                  </a:lnTo>
                  <a:lnTo>
                    <a:pt x="637" y="151"/>
                  </a:lnTo>
                  <a:lnTo>
                    <a:pt x="637" y="151"/>
                  </a:lnTo>
                  <a:lnTo>
                    <a:pt x="638" y="151"/>
                  </a:lnTo>
                  <a:lnTo>
                    <a:pt x="639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7"/>
                  </a:lnTo>
                  <a:lnTo>
                    <a:pt x="642" y="146"/>
                  </a:lnTo>
                  <a:lnTo>
                    <a:pt x="642" y="146"/>
                  </a:lnTo>
                  <a:lnTo>
                    <a:pt x="643" y="146"/>
                  </a:lnTo>
                  <a:lnTo>
                    <a:pt x="643" y="146"/>
                  </a:lnTo>
                  <a:lnTo>
                    <a:pt x="644" y="146"/>
                  </a:lnTo>
                  <a:lnTo>
                    <a:pt x="644" y="146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5" y="149"/>
                  </a:lnTo>
                  <a:lnTo>
                    <a:pt x="645" y="151"/>
                  </a:lnTo>
                  <a:lnTo>
                    <a:pt x="645" y="153"/>
                  </a:lnTo>
                  <a:lnTo>
                    <a:pt x="644" y="155"/>
                  </a:lnTo>
                  <a:lnTo>
                    <a:pt x="644" y="158"/>
                  </a:lnTo>
                  <a:lnTo>
                    <a:pt x="644" y="159"/>
                  </a:lnTo>
                  <a:lnTo>
                    <a:pt x="643" y="164"/>
                  </a:lnTo>
                  <a:lnTo>
                    <a:pt x="642" y="168"/>
                  </a:lnTo>
                  <a:lnTo>
                    <a:pt x="642" y="171"/>
                  </a:lnTo>
                  <a:lnTo>
                    <a:pt x="642" y="172"/>
                  </a:lnTo>
                  <a:lnTo>
                    <a:pt x="642" y="172"/>
                  </a:lnTo>
                  <a:lnTo>
                    <a:pt x="642" y="173"/>
                  </a:lnTo>
                  <a:lnTo>
                    <a:pt x="642" y="173"/>
                  </a:lnTo>
                  <a:lnTo>
                    <a:pt x="643" y="174"/>
                  </a:lnTo>
                  <a:lnTo>
                    <a:pt x="643" y="175"/>
                  </a:lnTo>
                  <a:lnTo>
                    <a:pt x="644" y="175"/>
                  </a:lnTo>
                  <a:lnTo>
                    <a:pt x="645" y="176"/>
                  </a:lnTo>
                  <a:lnTo>
                    <a:pt x="646" y="177"/>
                  </a:lnTo>
                  <a:lnTo>
                    <a:pt x="649" y="178"/>
                  </a:lnTo>
                  <a:lnTo>
                    <a:pt x="651" y="180"/>
                  </a:lnTo>
                  <a:lnTo>
                    <a:pt x="654" y="181"/>
                  </a:lnTo>
                  <a:lnTo>
                    <a:pt x="656" y="182"/>
                  </a:lnTo>
                  <a:lnTo>
                    <a:pt x="660" y="183"/>
                  </a:lnTo>
                  <a:lnTo>
                    <a:pt x="664" y="184"/>
                  </a:lnTo>
                  <a:lnTo>
                    <a:pt x="666" y="185"/>
                  </a:lnTo>
                  <a:lnTo>
                    <a:pt x="668" y="186"/>
                  </a:lnTo>
                  <a:lnTo>
                    <a:pt x="671" y="187"/>
                  </a:lnTo>
                  <a:lnTo>
                    <a:pt x="672" y="188"/>
                  </a:lnTo>
                  <a:lnTo>
                    <a:pt x="674" y="190"/>
                  </a:lnTo>
                  <a:lnTo>
                    <a:pt x="678" y="193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81" y="196"/>
                  </a:lnTo>
                  <a:lnTo>
                    <a:pt x="682" y="197"/>
                  </a:lnTo>
                  <a:lnTo>
                    <a:pt x="682" y="198"/>
                  </a:lnTo>
                  <a:lnTo>
                    <a:pt x="683" y="200"/>
                  </a:lnTo>
                  <a:lnTo>
                    <a:pt x="685" y="207"/>
                  </a:lnTo>
                  <a:lnTo>
                    <a:pt x="686" y="211"/>
                  </a:lnTo>
                  <a:lnTo>
                    <a:pt x="687" y="213"/>
                  </a:lnTo>
                  <a:lnTo>
                    <a:pt x="689" y="218"/>
                  </a:lnTo>
                  <a:lnTo>
                    <a:pt x="691" y="224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7" y="236"/>
                  </a:lnTo>
                  <a:lnTo>
                    <a:pt x="686" y="239"/>
                  </a:lnTo>
                  <a:lnTo>
                    <a:pt x="685" y="241"/>
                  </a:lnTo>
                  <a:lnTo>
                    <a:pt x="684" y="242"/>
                  </a:lnTo>
                  <a:lnTo>
                    <a:pt x="684" y="243"/>
                  </a:lnTo>
                  <a:lnTo>
                    <a:pt x="684" y="245"/>
                  </a:lnTo>
                  <a:lnTo>
                    <a:pt x="683" y="247"/>
                  </a:lnTo>
                  <a:lnTo>
                    <a:pt x="684" y="249"/>
                  </a:lnTo>
                  <a:lnTo>
                    <a:pt x="684" y="250"/>
                  </a:lnTo>
                  <a:lnTo>
                    <a:pt x="685" y="254"/>
                  </a:lnTo>
                  <a:lnTo>
                    <a:pt x="685" y="256"/>
                  </a:lnTo>
                  <a:lnTo>
                    <a:pt x="685" y="258"/>
                  </a:lnTo>
                  <a:lnTo>
                    <a:pt x="686" y="263"/>
                  </a:lnTo>
                  <a:lnTo>
                    <a:pt x="686" y="265"/>
                  </a:lnTo>
                  <a:lnTo>
                    <a:pt x="686" y="266"/>
                  </a:lnTo>
                  <a:lnTo>
                    <a:pt x="687" y="268"/>
                  </a:lnTo>
                  <a:lnTo>
                    <a:pt x="687" y="270"/>
                  </a:lnTo>
                  <a:lnTo>
                    <a:pt x="690" y="276"/>
                  </a:lnTo>
                  <a:lnTo>
                    <a:pt x="692" y="280"/>
                  </a:lnTo>
                  <a:lnTo>
                    <a:pt x="692" y="281"/>
                  </a:lnTo>
                  <a:lnTo>
                    <a:pt x="692" y="282"/>
                  </a:lnTo>
                  <a:lnTo>
                    <a:pt x="692" y="283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2" y="288"/>
                  </a:lnTo>
                  <a:lnTo>
                    <a:pt x="693" y="289"/>
                  </a:lnTo>
                  <a:lnTo>
                    <a:pt x="693" y="289"/>
                  </a:lnTo>
                  <a:lnTo>
                    <a:pt x="693" y="290"/>
                  </a:lnTo>
                  <a:lnTo>
                    <a:pt x="693" y="290"/>
                  </a:lnTo>
                  <a:lnTo>
                    <a:pt x="694" y="290"/>
                  </a:lnTo>
                  <a:lnTo>
                    <a:pt x="695" y="291"/>
                  </a:lnTo>
                  <a:lnTo>
                    <a:pt x="696" y="291"/>
                  </a:lnTo>
                  <a:lnTo>
                    <a:pt x="698" y="291"/>
                  </a:lnTo>
                  <a:lnTo>
                    <a:pt x="702" y="291"/>
                  </a:lnTo>
                  <a:lnTo>
                    <a:pt x="703" y="291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7" y="290"/>
                  </a:lnTo>
                  <a:lnTo>
                    <a:pt x="708" y="291"/>
                  </a:lnTo>
                  <a:lnTo>
                    <a:pt x="709" y="291"/>
                  </a:lnTo>
                  <a:lnTo>
                    <a:pt x="709" y="292"/>
                  </a:lnTo>
                  <a:lnTo>
                    <a:pt x="710" y="292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6"/>
                  </a:lnTo>
                  <a:lnTo>
                    <a:pt x="710" y="297"/>
                  </a:lnTo>
                  <a:lnTo>
                    <a:pt x="710" y="298"/>
                  </a:lnTo>
                  <a:lnTo>
                    <a:pt x="710" y="300"/>
                  </a:lnTo>
                  <a:lnTo>
                    <a:pt x="710" y="302"/>
                  </a:lnTo>
                  <a:lnTo>
                    <a:pt x="709" y="304"/>
                  </a:lnTo>
                  <a:lnTo>
                    <a:pt x="708" y="306"/>
                  </a:lnTo>
                  <a:lnTo>
                    <a:pt x="708" y="308"/>
                  </a:lnTo>
                  <a:lnTo>
                    <a:pt x="707" y="309"/>
                  </a:lnTo>
                  <a:lnTo>
                    <a:pt x="706" y="311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4" y="313"/>
                  </a:lnTo>
                  <a:lnTo>
                    <a:pt x="702" y="315"/>
                  </a:lnTo>
                  <a:lnTo>
                    <a:pt x="699" y="318"/>
                  </a:lnTo>
                  <a:lnTo>
                    <a:pt x="696" y="319"/>
                  </a:lnTo>
                  <a:lnTo>
                    <a:pt x="695" y="320"/>
                  </a:lnTo>
                  <a:lnTo>
                    <a:pt x="693" y="321"/>
                  </a:lnTo>
                  <a:lnTo>
                    <a:pt x="692" y="322"/>
                  </a:lnTo>
                  <a:lnTo>
                    <a:pt x="691" y="324"/>
                  </a:lnTo>
                  <a:lnTo>
                    <a:pt x="690" y="326"/>
                  </a:lnTo>
                  <a:lnTo>
                    <a:pt x="689" y="327"/>
                  </a:lnTo>
                  <a:lnTo>
                    <a:pt x="687" y="333"/>
                  </a:lnTo>
                  <a:lnTo>
                    <a:pt x="685" y="335"/>
                  </a:lnTo>
                  <a:lnTo>
                    <a:pt x="685" y="336"/>
                  </a:lnTo>
                  <a:lnTo>
                    <a:pt x="684" y="337"/>
                  </a:lnTo>
                  <a:lnTo>
                    <a:pt x="683" y="338"/>
                  </a:lnTo>
                  <a:lnTo>
                    <a:pt x="682" y="339"/>
                  </a:lnTo>
                  <a:lnTo>
                    <a:pt x="680" y="341"/>
                  </a:lnTo>
                  <a:lnTo>
                    <a:pt x="679" y="341"/>
                  </a:lnTo>
                  <a:lnTo>
                    <a:pt x="678" y="342"/>
                  </a:lnTo>
                  <a:lnTo>
                    <a:pt x="678" y="343"/>
                  </a:lnTo>
                  <a:lnTo>
                    <a:pt x="677" y="344"/>
                  </a:lnTo>
                  <a:lnTo>
                    <a:pt x="677" y="345"/>
                  </a:lnTo>
                  <a:lnTo>
                    <a:pt x="677" y="347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7" y="352"/>
                  </a:lnTo>
                  <a:lnTo>
                    <a:pt x="678" y="354"/>
                  </a:lnTo>
                  <a:lnTo>
                    <a:pt x="678" y="354"/>
                  </a:lnTo>
                  <a:lnTo>
                    <a:pt x="678" y="355"/>
                  </a:lnTo>
                  <a:lnTo>
                    <a:pt x="679" y="355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2" y="356"/>
                  </a:lnTo>
                  <a:lnTo>
                    <a:pt x="683" y="356"/>
                  </a:lnTo>
                  <a:lnTo>
                    <a:pt x="684" y="357"/>
                  </a:lnTo>
                  <a:lnTo>
                    <a:pt x="686" y="356"/>
                  </a:lnTo>
                  <a:lnTo>
                    <a:pt x="688" y="356"/>
                  </a:lnTo>
                  <a:lnTo>
                    <a:pt x="689" y="356"/>
                  </a:lnTo>
                  <a:lnTo>
                    <a:pt x="691" y="355"/>
                  </a:lnTo>
                  <a:lnTo>
                    <a:pt x="695" y="354"/>
                  </a:lnTo>
                  <a:lnTo>
                    <a:pt x="705" y="351"/>
                  </a:lnTo>
                  <a:lnTo>
                    <a:pt x="707" y="350"/>
                  </a:lnTo>
                  <a:lnTo>
                    <a:pt x="710" y="349"/>
                  </a:lnTo>
                  <a:lnTo>
                    <a:pt x="711" y="349"/>
                  </a:lnTo>
                  <a:lnTo>
                    <a:pt x="712" y="349"/>
                  </a:lnTo>
                  <a:lnTo>
                    <a:pt x="713" y="349"/>
                  </a:lnTo>
                  <a:lnTo>
                    <a:pt x="715" y="349"/>
                  </a:lnTo>
                  <a:lnTo>
                    <a:pt x="716" y="349"/>
                  </a:lnTo>
                  <a:lnTo>
                    <a:pt x="716" y="349"/>
                  </a:lnTo>
                  <a:lnTo>
                    <a:pt x="717" y="350"/>
                  </a:lnTo>
                  <a:lnTo>
                    <a:pt x="718" y="350"/>
                  </a:lnTo>
                  <a:lnTo>
                    <a:pt x="719" y="351"/>
                  </a:lnTo>
                  <a:lnTo>
                    <a:pt x="720" y="352"/>
                  </a:lnTo>
                  <a:lnTo>
                    <a:pt x="721" y="355"/>
                  </a:lnTo>
                  <a:lnTo>
                    <a:pt x="723" y="357"/>
                  </a:lnTo>
                  <a:lnTo>
                    <a:pt x="724" y="358"/>
                  </a:lnTo>
                  <a:lnTo>
                    <a:pt x="724" y="360"/>
                  </a:lnTo>
                  <a:lnTo>
                    <a:pt x="725" y="362"/>
                  </a:lnTo>
                  <a:lnTo>
                    <a:pt x="725" y="363"/>
                  </a:lnTo>
                  <a:lnTo>
                    <a:pt x="725" y="365"/>
                  </a:lnTo>
                  <a:lnTo>
                    <a:pt x="725" y="366"/>
                  </a:lnTo>
                  <a:lnTo>
                    <a:pt x="725" y="369"/>
                  </a:lnTo>
                  <a:lnTo>
                    <a:pt x="725" y="374"/>
                  </a:lnTo>
                  <a:lnTo>
                    <a:pt x="725" y="376"/>
                  </a:lnTo>
                  <a:lnTo>
                    <a:pt x="725" y="377"/>
                  </a:lnTo>
                  <a:lnTo>
                    <a:pt x="725" y="378"/>
                  </a:lnTo>
                  <a:lnTo>
                    <a:pt x="725" y="378"/>
                  </a:lnTo>
                  <a:lnTo>
                    <a:pt x="726" y="379"/>
                  </a:lnTo>
                  <a:lnTo>
                    <a:pt x="726" y="380"/>
                  </a:lnTo>
                  <a:lnTo>
                    <a:pt x="727" y="380"/>
                  </a:lnTo>
                  <a:lnTo>
                    <a:pt x="727" y="380"/>
                  </a:lnTo>
                  <a:lnTo>
                    <a:pt x="731" y="381"/>
                  </a:lnTo>
                  <a:lnTo>
                    <a:pt x="733" y="382"/>
                  </a:lnTo>
                  <a:lnTo>
                    <a:pt x="734" y="382"/>
                  </a:lnTo>
                  <a:lnTo>
                    <a:pt x="735" y="383"/>
                  </a:lnTo>
                  <a:lnTo>
                    <a:pt x="737" y="384"/>
                  </a:lnTo>
                  <a:lnTo>
                    <a:pt x="740" y="385"/>
                  </a:lnTo>
                  <a:lnTo>
                    <a:pt x="741" y="385"/>
                  </a:lnTo>
                  <a:lnTo>
                    <a:pt x="742" y="386"/>
                  </a:lnTo>
                  <a:lnTo>
                    <a:pt x="743" y="387"/>
                  </a:lnTo>
                  <a:lnTo>
                    <a:pt x="745" y="389"/>
                  </a:lnTo>
                  <a:lnTo>
                    <a:pt x="747" y="391"/>
                  </a:lnTo>
                  <a:lnTo>
                    <a:pt x="748" y="391"/>
                  </a:lnTo>
                  <a:lnTo>
                    <a:pt x="748" y="392"/>
                  </a:lnTo>
                  <a:lnTo>
                    <a:pt x="750" y="393"/>
                  </a:lnTo>
                  <a:lnTo>
                    <a:pt x="751" y="393"/>
                  </a:lnTo>
                  <a:lnTo>
                    <a:pt x="752" y="393"/>
                  </a:lnTo>
                  <a:lnTo>
                    <a:pt x="760" y="394"/>
                  </a:lnTo>
                  <a:lnTo>
                    <a:pt x="764" y="395"/>
                  </a:lnTo>
                  <a:lnTo>
                    <a:pt x="771" y="396"/>
                  </a:lnTo>
                  <a:lnTo>
                    <a:pt x="772" y="396"/>
                  </a:lnTo>
                  <a:lnTo>
                    <a:pt x="774" y="397"/>
                  </a:lnTo>
                  <a:lnTo>
                    <a:pt x="775" y="397"/>
                  </a:lnTo>
                  <a:lnTo>
                    <a:pt x="776" y="398"/>
                  </a:lnTo>
                  <a:lnTo>
                    <a:pt x="778" y="399"/>
                  </a:lnTo>
                  <a:lnTo>
                    <a:pt x="779" y="400"/>
                  </a:lnTo>
                  <a:lnTo>
                    <a:pt x="780" y="402"/>
                  </a:lnTo>
                  <a:lnTo>
                    <a:pt x="781" y="402"/>
                  </a:lnTo>
                  <a:lnTo>
                    <a:pt x="781" y="403"/>
                  </a:lnTo>
                  <a:lnTo>
                    <a:pt x="782" y="404"/>
                  </a:lnTo>
                  <a:lnTo>
                    <a:pt x="782" y="406"/>
                  </a:lnTo>
                  <a:lnTo>
                    <a:pt x="782" y="408"/>
                  </a:lnTo>
                  <a:lnTo>
                    <a:pt x="783" y="412"/>
                  </a:lnTo>
                  <a:lnTo>
                    <a:pt x="783" y="413"/>
                  </a:lnTo>
                  <a:lnTo>
                    <a:pt x="783" y="414"/>
                  </a:lnTo>
                  <a:lnTo>
                    <a:pt x="784" y="415"/>
                  </a:lnTo>
                  <a:lnTo>
                    <a:pt x="784" y="416"/>
                  </a:lnTo>
                  <a:lnTo>
                    <a:pt x="785" y="416"/>
                  </a:lnTo>
                  <a:lnTo>
                    <a:pt x="785" y="417"/>
                  </a:lnTo>
                  <a:lnTo>
                    <a:pt x="786" y="417"/>
                  </a:lnTo>
                  <a:lnTo>
                    <a:pt x="787" y="418"/>
                  </a:lnTo>
                  <a:lnTo>
                    <a:pt x="789" y="418"/>
                  </a:lnTo>
                  <a:lnTo>
                    <a:pt x="791" y="418"/>
                  </a:lnTo>
                  <a:lnTo>
                    <a:pt x="794" y="419"/>
                  </a:lnTo>
                  <a:lnTo>
                    <a:pt x="795" y="419"/>
                  </a:lnTo>
                  <a:lnTo>
                    <a:pt x="797" y="419"/>
                  </a:lnTo>
                  <a:lnTo>
                    <a:pt x="798" y="420"/>
                  </a:lnTo>
                  <a:lnTo>
                    <a:pt x="799" y="420"/>
                  </a:lnTo>
                  <a:lnTo>
                    <a:pt x="800" y="421"/>
                  </a:lnTo>
                  <a:lnTo>
                    <a:pt x="808" y="427"/>
                  </a:lnTo>
                  <a:lnTo>
                    <a:pt x="810" y="428"/>
                  </a:lnTo>
                  <a:lnTo>
                    <a:pt x="812" y="429"/>
                  </a:lnTo>
                  <a:lnTo>
                    <a:pt x="813" y="430"/>
                  </a:lnTo>
                  <a:lnTo>
                    <a:pt x="815" y="431"/>
                  </a:lnTo>
                  <a:lnTo>
                    <a:pt x="816" y="431"/>
                  </a:lnTo>
                  <a:lnTo>
                    <a:pt x="817" y="431"/>
                  </a:lnTo>
                  <a:lnTo>
                    <a:pt x="818" y="431"/>
                  </a:lnTo>
                  <a:lnTo>
                    <a:pt x="819" y="431"/>
                  </a:lnTo>
                  <a:lnTo>
                    <a:pt x="821" y="431"/>
                  </a:lnTo>
                  <a:lnTo>
                    <a:pt x="823" y="431"/>
                  </a:lnTo>
                  <a:lnTo>
                    <a:pt x="828" y="430"/>
                  </a:lnTo>
                  <a:lnTo>
                    <a:pt x="831" y="429"/>
                  </a:lnTo>
                  <a:lnTo>
                    <a:pt x="833" y="429"/>
                  </a:lnTo>
                  <a:lnTo>
                    <a:pt x="837" y="429"/>
                  </a:lnTo>
                  <a:lnTo>
                    <a:pt x="842" y="428"/>
                  </a:lnTo>
                  <a:lnTo>
                    <a:pt x="843" y="428"/>
                  </a:lnTo>
                  <a:lnTo>
                    <a:pt x="844" y="428"/>
                  </a:lnTo>
                  <a:lnTo>
                    <a:pt x="845" y="428"/>
                  </a:lnTo>
                  <a:lnTo>
                    <a:pt x="846" y="428"/>
                  </a:lnTo>
                  <a:lnTo>
                    <a:pt x="847" y="429"/>
                  </a:lnTo>
                  <a:lnTo>
                    <a:pt x="850" y="430"/>
                  </a:lnTo>
                  <a:lnTo>
                    <a:pt x="854" y="431"/>
                  </a:lnTo>
                  <a:lnTo>
                    <a:pt x="855" y="432"/>
                  </a:lnTo>
                  <a:lnTo>
                    <a:pt x="857" y="432"/>
                  </a:lnTo>
                  <a:lnTo>
                    <a:pt x="858" y="433"/>
                  </a:lnTo>
                  <a:lnTo>
                    <a:pt x="860" y="435"/>
                  </a:lnTo>
                  <a:lnTo>
                    <a:pt x="861" y="436"/>
                  </a:lnTo>
                  <a:lnTo>
                    <a:pt x="862" y="436"/>
                  </a:lnTo>
                  <a:lnTo>
                    <a:pt x="863" y="437"/>
                  </a:lnTo>
                  <a:lnTo>
                    <a:pt x="863" y="438"/>
                  </a:lnTo>
                  <a:lnTo>
                    <a:pt x="863" y="439"/>
                  </a:lnTo>
                  <a:lnTo>
                    <a:pt x="864" y="439"/>
                  </a:lnTo>
                  <a:lnTo>
                    <a:pt x="864" y="440"/>
                  </a:lnTo>
                  <a:lnTo>
                    <a:pt x="864" y="441"/>
                  </a:lnTo>
                  <a:lnTo>
                    <a:pt x="865" y="443"/>
                  </a:lnTo>
                  <a:lnTo>
                    <a:pt x="865" y="446"/>
                  </a:lnTo>
                  <a:lnTo>
                    <a:pt x="865" y="448"/>
                  </a:lnTo>
                  <a:lnTo>
                    <a:pt x="865" y="448"/>
                  </a:lnTo>
                  <a:lnTo>
                    <a:pt x="866" y="449"/>
                  </a:lnTo>
                  <a:lnTo>
                    <a:pt x="866" y="450"/>
                  </a:lnTo>
                  <a:lnTo>
                    <a:pt x="867" y="451"/>
                  </a:lnTo>
                  <a:lnTo>
                    <a:pt x="867" y="451"/>
                  </a:lnTo>
                  <a:lnTo>
                    <a:pt x="868" y="452"/>
                  </a:lnTo>
                  <a:lnTo>
                    <a:pt x="869" y="452"/>
                  </a:lnTo>
                  <a:lnTo>
                    <a:pt x="870" y="453"/>
                  </a:lnTo>
                  <a:lnTo>
                    <a:pt x="873" y="454"/>
                  </a:lnTo>
                  <a:lnTo>
                    <a:pt x="875" y="455"/>
                  </a:lnTo>
                  <a:lnTo>
                    <a:pt x="885" y="459"/>
                  </a:lnTo>
                  <a:lnTo>
                    <a:pt x="886" y="460"/>
                  </a:lnTo>
                  <a:lnTo>
                    <a:pt x="888" y="461"/>
                  </a:lnTo>
                  <a:lnTo>
                    <a:pt x="890" y="463"/>
                  </a:lnTo>
                  <a:lnTo>
                    <a:pt x="891" y="464"/>
                  </a:lnTo>
                  <a:lnTo>
                    <a:pt x="893" y="466"/>
                  </a:lnTo>
                  <a:lnTo>
                    <a:pt x="894" y="468"/>
                  </a:lnTo>
                  <a:lnTo>
                    <a:pt x="896" y="470"/>
                  </a:lnTo>
                  <a:lnTo>
                    <a:pt x="901" y="477"/>
                  </a:lnTo>
                  <a:lnTo>
                    <a:pt x="904" y="481"/>
                  </a:lnTo>
                  <a:lnTo>
                    <a:pt x="905" y="483"/>
                  </a:lnTo>
                  <a:lnTo>
                    <a:pt x="906" y="484"/>
                  </a:lnTo>
                  <a:lnTo>
                    <a:pt x="907" y="486"/>
                  </a:lnTo>
                  <a:lnTo>
                    <a:pt x="908" y="491"/>
                  </a:lnTo>
                  <a:lnTo>
                    <a:pt x="909" y="493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11" y="495"/>
                  </a:lnTo>
                  <a:lnTo>
                    <a:pt x="910" y="495"/>
                  </a:lnTo>
                  <a:lnTo>
                    <a:pt x="910" y="495"/>
                  </a:lnTo>
                  <a:lnTo>
                    <a:pt x="909" y="495"/>
                  </a:lnTo>
                  <a:lnTo>
                    <a:pt x="909" y="496"/>
                  </a:lnTo>
                  <a:lnTo>
                    <a:pt x="907" y="496"/>
                  </a:lnTo>
                  <a:lnTo>
                    <a:pt x="905" y="498"/>
                  </a:lnTo>
                  <a:lnTo>
                    <a:pt x="900" y="501"/>
                  </a:lnTo>
                  <a:lnTo>
                    <a:pt x="894" y="506"/>
                  </a:lnTo>
                  <a:lnTo>
                    <a:pt x="892" y="508"/>
                  </a:lnTo>
                  <a:lnTo>
                    <a:pt x="888" y="511"/>
                  </a:lnTo>
                  <a:lnTo>
                    <a:pt x="886" y="512"/>
                  </a:lnTo>
                  <a:lnTo>
                    <a:pt x="885" y="513"/>
                  </a:lnTo>
                  <a:lnTo>
                    <a:pt x="884" y="513"/>
                  </a:lnTo>
                  <a:lnTo>
                    <a:pt x="883" y="514"/>
                  </a:lnTo>
                  <a:lnTo>
                    <a:pt x="882" y="514"/>
                  </a:lnTo>
                  <a:lnTo>
                    <a:pt x="881" y="514"/>
                  </a:lnTo>
                  <a:lnTo>
                    <a:pt x="878" y="515"/>
                  </a:lnTo>
                  <a:lnTo>
                    <a:pt x="874" y="515"/>
                  </a:lnTo>
                  <a:lnTo>
                    <a:pt x="873" y="516"/>
                  </a:lnTo>
                  <a:lnTo>
                    <a:pt x="872" y="516"/>
                  </a:lnTo>
                  <a:lnTo>
                    <a:pt x="871" y="517"/>
                  </a:lnTo>
                  <a:lnTo>
                    <a:pt x="868" y="519"/>
                  </a:lnTo>
                  <a:lnTo>
                    <a:pt x="868" y="519"/>
                  </a:lnTo>
                  <a:lnTo>
                    <a:pt x="867" y="520"/>
                  </a:lnTo>
                  <a:lnTo>
                    <a:pt x="866" y="520"/>
                  </a:lnTo>
                  <a:lnTo>
                    <a:pt x="865" y="520"/>
                  </a:lnTo>
                  <a:lnTo>
                    <a:pt x="862" y="521"/>
                  </a:lnTo>
                  <a:lnTo>
                    <a:pt x="861" y="521"/>
                  </a:lnTo>
                  <a:lnTo>
                    <a:pt x="860" y="521"/>
                  </a:lnTo>
                  <a:lnTo>
                    <a:pt x="859" y="521"/>
                  </a:lnTo>
                  <a:lnTo>
                    <a:pt x="858" y="521"/>
                  </a:lnTo>
                  <a:lnTo>
                    <a:pt x="857" y="520"/>
                  </a:lnTo>
                  <a:lnTo>
                    <a:pt x="857" y="520"/>
                  </a:lnTo>
                  <a:lnTo>
                    <a:pt x="855" y="518"/>
                  </a:lnTo>
                  <a:lnTo>
                    <a:pt x="855" y="518"/>
                  </a:lnTo>
                  <a:lnTo>
                    <a:pt x="854" y="518"/>
                  </a:lnTo>
                  <a:lnTo>
                    <a:pt x="851" y="517"/>
                  </a:lnTo>
                  <a:lnTo>
                    <a:pt x="850" y="517"/>
                  </a:lnTo>
                  <a:lnTo>
                    <a:pt x="849" y="516"/>
                  </a:lnTo>
                  <a:lnTo>
                    <a:pt x="847" y="515"/>
                  </a:lnTo>
                  <a:lnTo>
                    <a:pt x="843" y="512"/>
                  </a:lnTo>
                  <a:lnTo>
                    <a:pt x="841" y="510"/>
                  </a:lnTo>
                  <a:lnTo>
                    <a:pt x="839" y="509"/>
                  </a:lnTo>
                  <a:lnTo>
                    <a:pt x="837" y="508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1" y="506"/>
                  </a:lnTo>
                  <a:lnTo>
                    <a:pt x="829" y="506"/>
                  </a:lnTo>
                  <a:lnTo>
                    <a:pt x="828" y="506"/>
                  </a:lnTo>
                  <a:lnTo>
                    <a:pt x="827" y="507"/>
                  </a:lnTo>
                  <a:lnTo>
                    <a:pt x="827" y="507"/>
                  </a:lnTo>
                  <a:lnTo>
                    <a:pt x="826" y="507"/>
                  </a:lnTo>
                  <a:lnTo>
                    <a:pt x="824" y="508"/>
                  </a:lnTo>
                  <a:lnTo>
                    <a:pt x="821" y="509"/>
                  </a:lnTo>
                  <a:lnTo>
                    <a:pt x="821" y="510"/>
                  </a:lnTo>
                  <a:lnTo>
                    <a:pt x="819" y="511"/>
                  </a:lnTo>
                  <a:lnTo>
                    <a:pt x="816" y="514"/>
                  </a:lnTo>
                  <a:lnTo>
                    <a:pt x="814" y="515"/>
                  </a:lnTo>
                  <a:lnTo>
                    <a:pt x="808" y="520"/>
                  </a:lnTo>
                  <a:lnTo>
                    <a:pt x="805" y="521"/>
                  </a:lnTo>
                  <a:lnTo>
                    <a:pt x="804" y="522"/>
                  </a:lnTo>
                  <a:lnTo>
                    <a:pt x="803" y="523"/>
                  </a:lnTo>
                  <a:lnTo>
                    <a:pt x="802" y="523"/>
                  </a:lnTo>
                  <a:lnTo>
                    <a:pt x="801" y="523"/>
                  </a:lnTo>
                  <a:lnTo>
                    <a:pt x="799" y="523"/>
                  </a:lnTo>
                  <a:lnTo>
                    <a:pt x="797" y="524"/>
                  </a:lnTo>
                  <a:lnTo>
                    <a:pt x="793" y="524"/>
                  </a:lnTo>
                  <a:lnTo>
                    <a:pt x="791" y="524"/>
                  </a:lnTo>
                  <a:lnTo>
                    <a:pt x="790" y="523"/>
                  </a:lnTo>
                  <a:lnTo>
                    <a:pt x="789" y="523"/>
                  </a:lnTo>
                  <a:lnTo>
                    <a:pt x="788" y="523"/>
                  </a:lnTo>
                  <a:lnTo>
                    <a:pt x="787" y="522"/>
                  </a:lnTo>
                  <a:lnTo>
                    <a:pt x="785" y="521"/>
                  </a:lnTo>
                  <a:lnTo>
                    <a:pt x="783" y="520"/>
                  </a:lnTo>
                  <a:lnTo>
                    <a:pt x="782" y="519"/>
                  </a:lnTo>
                  <a:lnTo>
                    <a:pt x="779" y="517"/>
                  </a:lnTo>
                  <a:lnTo>
                    <a:pt x="777" y="516"/>
                  </a:lnTo>
                  <a:lnTo>
                    <a:pt x="774" y="513"/>
                  </a:lnTo>
                  <a:lnTo>
                    <a:pt x="770" y="509"/>
                  </a:lnTo>
                  <a:lnTo>
                    <a:pt x="769" y="509"/>
                  </a:lnTo>
                  <a:lnTo>
                    <a:pt x="768" y="508"/>
                  </a:lnTo>
                  <a:lnTo>
                    <a:pt x="767" y="507"/>
                  </a:lnTo>
                  <a:lnTo>
                    <a:pt x="764" y="506"/>
                  </a:lnTo>
                  <a:lnTo>
                    <a:pt x="762" y="505"/>
                  </a:lnTo>
                  <a:lnTo>
                    <a:pt x="756" y="501"/>
                  </a:lnTo>
                  <a:lnTo>
                    <a:pt x="751" y="498"/>
                  </a:lnTo>
                  <a:lnTo>
                    <a:pt x="750" y="498"/>
                  </a:lnTo>
                  <a:lnTo>
                    <a:pt x="748" y="497"/>
                  </a:lnTo>
                  <a:lnTo>
                    <a:pt x="747" y="497"/>
                  </a:lnTo>
                  <a:lnTo>
                    <a:pt x="743" y="495"/>
                  </a:lnTo>
                  <a:lnTo>
                    <a:pt x="737" y="493"/>
                  </a:lnTo>
                  <a:lnTo>
                    <a:pt x="735" y="492"/>
                  </a:lnTo>
                  <a:lnTo>
                    <a:pt x="733" y="492"/>
                  </a:lnTo>
                  <a:lnTo>
                    <a:pt x="731" y="491"/>
                  </a:lnTo>
                  <a:lnTo>
                    <a:pt x="729" y="490"/>
                  </a:lnTo>
                  <a:lnTo>
                    <a:pt x="727" y="490"/>
                  </a:lnTo>
                  <a:lnTo>
                    <a:pt x="724" y="490"/>
                  </a:lnTo>
                  <a:lnTo>
                    <a:pt x="722" y="489"/>
                  </a:lnTo>
                  <a:lnTo>
                    <a:pt x="721" y="489"/>
                  </a:lnTo>
                  <a:lnTo>
                    <a:pt x="720" y="489"/>
                  </a:lnTo>
                  <a:lnTo>
                    <a:pt x="718" y="489"/>
                  </a:lnTo>
                  <a:lnTo>
                    <a:pt x="717" y="490"/>
                  </a:lnTo>
                  <a:lnTo>
                    <a:pt x="716" y="490"/>
                  </a:lnTo>
                  <a:lnTo>
                    <a:pt x="714" y="491"/>
                  </a:lnTo>
                  <a:lnTo>
                    <a:pt x="713" y="491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8" y="495"/>
                  </a:lnTo>
                  <a:lnTo>
                    <a:pt x="704" y="499"/>
                  </a:lnTo>
                  <a:lnTo>
                    <a:pt x="697" y="506"/>
                  </a:lnTo>
                  <a:lnTo>
                    <a:pt x="695" y="507"/>
                  </a:lnTo>
                  <a:lnTo>
                    <a:pt x="690" y="511"/>
                  </a:lnTo>
                  <a:lnTo>
                    <a:pt x="687" y="514"/>
                  </a:lnTo>
                  <a:lnTo>
                    <a:pt x="684" y="516"/>
                  </a:lnTo>
                  <a:lnTo>
                    <a:pt x="683" y="517"/>
                  </a:lnTo>
                  <a:lnTo>
                    <a:pt x="682" y="518"/>
                  </a:lnTo>
                  <a:lnTo>
                    <a:pt x="681" y="519"/>
                  </a:lnTo>
                  <a:lnTo>
                    <a:pt x="681" y="520"/>
                  </a:lnTo>
                  <a:lnTo>
                    <a:pt x="680" y="521"/>
                  </a:lnTo>
                  <a:lnTo>
                    <a:pt x="679" y="523"/>
                  </a:lnTo>
                  <a:lnTo>
                    <a:pt x="678" y="525"/>
                  </a:lnTo>
                  <a:lnTo>
                    <a:pt x="676" y="531"/>
                  </a:lnTo>
                  <a:lnTo>
                    <a:pt x="676" y="533"/>
                  </a:lnTo>
                  <a:lnTo>
                    <a:pt x="675" y="534"/>
                  </a:lnTo>
                  <a:lnTo>
                    <a:pt x="674" y="536"/>
                  </a:lnTo>
                  <a:lnTo>
                    <a:pt x="673" y="538"/>
                  </a:lnTo>
                  <a:lnTo>
                    <a:pt x="670" y="543"/>
                  </a:lnTo>
                  <a:lnTo>
                    <a:pt x="669" y="545"/>
                  </a:lnTo>
                  <a:lnTo>
                    <a:pt x="668" y="547"/>
                  </a:lnTo>
                  <a:lnTo>
                    <a:pt x="666" y="549"/>
                  </a:lnTo>
                  <a:lnTo>
                    <a:pt x="661" y="554"/>
                  </a:lnTo>
                  <a:lnTo>
                    <a:pt x="655" y="560"/>
                  </a:lnTo>
                  <a:lnTo>
                    <a:pt x="653" y="563"/>
                  </a:lnTo>
                  <a:lnTo>
                    <a:pt x="651" y="565"/>
                  </a:lnTo>
                  <a:lnTo>
                    <a:pt x="650" y="567"/>
                  </a:lnTo>
                  <a:lnTo>
                    <a:pt x="646" y="575"/>
                  </a:lnTo>
                  <a:lnTo>
                    <a:pt x="644" y="578"/>
                  </a:lnTo>
                  <a:lnTo>
                    <a:pt x="641" y="584"/>
                  </a:lnTo>
                  <a:lnTo>
                    <a:pt x="640" y="587"/>
                  </a:lnTo>
                  <a:lnTo>
                    <a:pt x="638" y="592"/>
                  </a:lnTo>
                  <a:lnTo>
                    <a:pt x="635" y="597"/>
                  </a:lnTo>
                  <a:lnTo>
                    <a:pt x="634" y="599"/>
                  </a:lnTo>
                  <a:lnTo>
                    <a:pt x="633" y="602"/>
                  </a:lnTo>
                  <a:lnTo>
                    <a:pt x="632" y="607"/>
                  </a:lnTo>
                  <a:lnTo>
                    <a:pt x="631" y="610"/>
                  </a:lnTo>
                  <a:lnTo>
                    <a:pt x="629" y="612"/>
                  </a:lnTo>
                  <a:lnTo>
                    <a:pt x="627" y="616"/>
                  </a:lnTo>
                  <a:lnTo>
                    <a:pt x="626" y="618"/>
                  </a:lnTo>
                  <a:lnTo>
                    <a:pt x="625" y="621"/>
                  </a:lnTo>
                  <a:lnTo>
                    <a:pt x="624" y="623"/>
                  </a:lnTo>
                  <a:lnTo>
                    <a:pt x="622" y="627"/>
                  </a:lnTo>
                  <a:lnTo>
                    <a:pt x="622" y="628"/>
                  </a:lnTo>
                  <a:lnTo>
                    <a:pt x="622" y="629"/>
                  </a:lnTo>
                  <a:lnTo>
                    <a:pt x="621" y="633"/>
                  </a:lnTo>
                  <a:lnTo>
                    <a:pt x="620" y="639"/>
                  </a:lnTo>
                  <a:lnTo>
                    <a:pt x="619" y="642"/>
                  </a:lnTo>
                  <a:lnTo>
                    <a:pt x="619" y="644"/>
                  </a:lnTo>
                  <a:lnTo>
                    <a:pt x="618" y="646"/>
                  </a:lnTo>
                  <a:lnTo>
                    <a:pt x="617" y="648"/>
                  </a:lnTo>
                  <a:lnTo>
                    <a:pt x="617" y="649"/>
                  </a:lnTo>
                  <a:lnTo>
                    <a:pt x="616" y="651"/>
                  </a:lnTo>
                  <a:lnTo>
                    <a:pt x="615" y="652"/>
                  </a:lnTo>
                  <a:lnTo>
                    <a:pt x="614" y="653"/>
                  </a:lnTo>
                  <a:lnTo>
                    <a:pt x="613" y="655"/>
                  </a:lnTo>
                  <a:lnTo>
                    <a:pt x="612" y="656"/>
                  </a:lnTo>
                  <a:lnTo>
                    <a:pt x="611" y="656"/>
                  </a:lnTo>
                  <a:lnTo>
                    <a:pt x="610" y="656"/>
                  </a:lnTo>
                  <a:lnTo>
                    <a:pt x="609" y="657"/>
                  </a:lnTo>
                  <a:lnTo>
                    <a:pt x="608" y="657"/>
                  </a:lnTo>
                  <a:lnTo>
                    <a:pt x="608" y="657"/>
                  </a:lnTo>
                  <a:lnTo>
                    <a:pt x="607" y="657"/>
                  </a:lnTo>
                  <a:lnTo>
                    <a:pt x="606" y="657"/>
                  </a:lnTo>
                  <a:lnTo>
                    <a:pt x="605" y="656"/>
                  </a:lnTo>
                  <a:lnTo>
                    <a:pt x="604" y="656"/>
                  </a:lnTo>
                  <a:lnTo>
                    <a:pt x="604" y="655"/>
                  </a:lnTo>
                  <a:lnTo>
                    <a:pt x="603" y="655"/>
                  </a:lnTo>
                  <a:lnTo>
                    <a:pt x="603" y="654"/>
                  </a:lnTo>
                  <a:lnTo>
                    <a:pt x="603" y="653"/>
                  </a:lnTo>
                  <a:lnTo>
                    <a:pt x="602" y="652"/>
                  </a:lnTo>
                  <a:lnTo>
                    <a:pt x="602" y="651"/>
                  </a:lnTo>
                  <a:lnTo>
                    <a:pt x="602" y="646"/>
                  </a:lnTo>
                  <a:lnTo>
                    <a:pt x="601" y="640"/>
                  </a:lnTo>
                  <a:lnTo>
                    <a:pt x="600" y="637"/>
                  </a:lnTo>
                  <a:lnTo>
                    <a:pt x="600" y="633"/>
                  </a:lnTo>
                  <a:lnTo>
                    <a:pt x="600" y="630"/>
                  </a:lnTo>
                  <a:lnTo>
                    <a:pt x="599" y="626"/>
                  </a:lnTo>
                  <a:lnTo>
                    <a:pt x="598" y="622"/>
                  </a:lnTo>
                  <a:lnTo>
                    <a:pt x="598" y="620"/>
                  </a:lnTo>
                  <a:lnTo>
                    <a:pt x="597" y="618"/>
                  </a:lnTo>
                  <a:lnTo>
                    <a:pt x="597" y="611"/>
                  </a:lnTo>
                  <a:lnTo>
                    <a:pt x="597" y="610"/>
                  </a:lnTo>
                  <a:lnTo>
                    <a:pt x="596" y="608"/>
                  </a:lnTo>
                  <a:lnTo>
                    <a:pt x="596" y="607"/>
                  </a:lnTo>
                  <a:lnTo>
                    <a:pt x="595" y="605"/>
                  </a:lnTo>
                  <a:lnTo>
                    <a:pt x="595" y="603"/>
                  </a:lnTo>
                  <a:lnTo>
                    <a:pt x="594" y="602"/>
                  </a:lnTo>
                  <a:lnTo>
                    <a:pt x="593" y="600"/>
                  </a:lnTo>
                  <a:lnTo>
                    <a:pt x="591" y="599"/>
                  </a:lnTo>
                  <a:lnTo>
                    <a:pt x="591" y="598"/>
                  </a:lnTo>
                  <a:lnTo>
                    <a:pt x="590" y="597"/>
                  </a:lnTo>
                  <a:lnTo>
                    <a:pt x="589" y="596"/>
                  </a:lnTo>
                  <a:lnTo>
                    <a:pt x="588" y="596"/>
                  </a:lnTo>
                  <a:lnTo>
                    <a:pt x="587" y="596"/>
                  </a:lnTo>
                  <a:lnTo>
                    <a:pt x="586" y="595"/>
                  </a:lnTo>
                  <a:lnTo>
                    <a:pt x="584" y="595"/>
                  </a:lnTo>
                  <a:lnTo>
                    <a:pt x="583" y="595"/>
                  </a:lnTo>
                  <a:lnTo>
                    <a:pt x="582" y="595"/>
                  </a:lnTo>
                  <a:lnTo>
                    <a:pt x="581" y="595"/>
                  </a:lnTo>
                  <a:lnTo>
                    <a:pt x="580" y="595"/>
                  </a:lnTo>
                  <a:lnTo>
                    <a:pt x="579" y="595"/>
                  </a:lnTo>
                  <a:lnTo>
                    <a:pt x="576" y="596"/>
                  </a:lnTo>
                  <a:lnTo>
                    <a:pt x="574" y="597"/>
                  </a:lnTo>
                  <a:lnTo>
                    <a:pt x="572" y="597"/>
                  </a:lnTo>
                  <a:lnTo>
                    <a:pt x="569" y="597"/>
                  </a:lnTo>
                  <a:lnTo>
                    <a:pt x="566" y="598"/>
                  </a:lnTo>
                  <a:lnTo>
                    <a:pt x="562" y="598"/>
                  </a:lnTo>
                  <a:lnTo>
                    <a:pt x="556" y="599"/>
                  </a:lnTo>
                  <a:lnTo>
                    <a:pt x="553" y="600"/>
                  </a:lnTo>
                  <a:lnTo>
                    <a:pt x="548" y="600"/>
                  </a:lnTo>
                  <a:lnTo>
                    <a:pt x="547" y="600"/>
                  </a:lnTo>
                  <a:lnTo>
                    <a:pt x="546" y="600"/>
                  </a:lnTo>
                  <a:lnTo>
                    <a:pt x="543" y="600"/>
                  </a:lnTo>
                  <a:lnTo>
                    <a:pt x="538" y="598"/>
                  </a:lnTo>
                  <a:lnTo>
                    <a:pt x="536" y="598"/>
                  </a:lnTo>
                  <a:lnTo>
                    <a:pt x="534" y="597"/>
                  </a:lnTo>
                  <a:lnTo>
                    <a:pt x="531" y="595"/>
                  </a:lnTo>
                  <a:lnTo>
                    <a:pt x="529" y="594"/>
                  </a:lnTo>
                  <a:lnTo>
                    <a:pt x="527" y="593"/>
                  </a:lnTo>
                  <a:lnTo>
                    <a:pt x="524" y="590"/>
                  </a:lnTo>
                  <a:lnTo>
                    <a:pt x="523" y="589"/>
                  </a:lnTo>
                  <a:lnTo>
                    <a:pt x="522" y="589"/>
                  </a:lnTo>
                  <a:lnTo>
                    <a:pt x="521" y="588"/>
                  </a:lnTo>
                  <a:lnTo>
                    <a:pt x="517" y="587"/>
                  </a:lnTo>
                  <a:lnTo>
                    <a:pt x="516" y="586"/>
                  </a:lnTo>
                  <a:lnTo>
                    <a:pt x="514" y="586"/>
                  </a:lnTo>
                  <a:lnTo>
                    <a:pt x="513" y="585"/>
                  </a:lnTo>
                  <a:lnTo>
                    <a:pt x="512" y="585"/>
                  </a:lnTo>
                  <a:lnTo>
                    <a:pt x="511" y="585"/>
                  </a:lnTo>
                  <a:lnTo>
                    <a:pt x="509" y="585"/>
                  </a:lnTo>
                  <a:lnTo>
                    <a:pt x="508" y="585"/>
                  </a:lnTo>
                  <a:lnTo>
                    <a:pt x="507" y="585"/>
                  </a:lnTo>
                  <a:lnTo>
                    <a:pt x="502" y="585"/>
                  </a:lnTo>
                  <a:lnTo>
                    <a:pt x="501" y="585"/>
                  </a:lnTo>
                  <a:lnTo>
                    <a:pt x="500" y="585"/>
                  </a:lnTo>
                  <a:lnTo>
                    <a:pt x="499" y="585"/>
                  </a:lnTo>
                  <a:lnTo>
                    <a:pt x="498" y="585"/>
                  </a:lnTo>
                  <a:lnTo>
                    <a:pt x="498" y="585"/>
                  </a:lnTo>
                  <a:lnTo>
                    <a:pt x="497" y="585"/>
                  </a:lnTo>
                  <a:lnTo>
                    <a:pt x="497" y="584"/>
                  </a:lnTo>
                  <a:lnTo>
                    <a:pt x="496" y="584"/>
                  </a:lnTo>
                  <a:lnTo>
                    <a:pt x="496" y="583"/>
                  </a:lnTo>
                  <a:lnTo>
                    <a:pt x="495" y="582"/>
                  </a:lnTo>
                  <a:lnTo>
                    <a:pt x="495" y="582"/>
                  </a:lnTo>
                  <a:lnTo>
                    <a:pt x="494" y="581"/>
                  </a:lnTo>
                  <a:lnTo>
                    <a:pt x="494" y="580"/>
                  </a:lnTo>
                  <a:lnTo>
                    <a:pt x="494" y="579"/>
                  </a:lnTo>
                  <a:lnTo>
                    <a:pt x="493" y="573"/>
                  </a:lnTo>
                  <a:lnTo>
                    <a:pt x="492" y="570"/>
                  </a:lnTo>
                  <a:lnTo>
                    <a:pt x="492" y="568"/>
                  </a:lnTo>
                  <a:lnTo>
                    <a:pt x="492" y="567"/>
                  </a:lnTo>
                  <a:lnTo>
                    <a:pt x="491" y="566"/>
                  </a:lnTo>
                  <a:lnTo>
                    <a:pt x="491" y="564"/>
                  </a:lnTo>
                  <a:lnTo>
                    <a:pt x="490" y="563"/>
                  </a:lnTo>
                  <a:lnTo>
                    <a:pt x="489" y="562"/>
                  </a:lnTo>
                  <a:lnTo>
                    <a:pt x="488" y="560"/>
                  </a:lnTo>
                  <a:lnTo>
                    <a:pt x="486" y="559"/>
                  </a:lnTo>
                  <a:lnTo>
                    <a:pt x="485" y="558"/>
                  </a:lnTo>
                  <a:lnTo>
                    <a:pt x="484" y="557"/>
                  </a:lnTo>
                  <a:lnTo>
                    <a:pt x="483" y="556"/>
                  </a:lnTo>
                  <a:lnTo>
                    <a:pt x="482" y="555"/>
                  </a:lnTo>
                  <a:lnTo>
                    <a:pt x="480" y="555"/>
                  </a:lnTo>
                  <a:lnTo>
                    <a:pt x="478" y="554"/>
                  </a:lnTo>
                  <a:lnTo>
                    <a:pt x="477" y="554"/>
                  </a:lnTo>
                  <a:lnTo>
                    <a:pt x="475" y="554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6" y="554"/>
                  </a:lnTo>
                  <a:lnTo>
                    <a:pt x="464" y="554"/>
                  </a:lnTo>
                  <a:lnTo>
                    <a:pt x="462" y="554"/>
                  </a:lnTo>
                  <a:lnTo>
                    <a:pt x="461" y="553"/>
                  </a:lnTo>
                  <a:lnTo>
                    <a:pt x="459" y="553"/>
                  </a:lnTo>
                  <a:lnTo>
                    <a:pt x="457" y="552"/>
                  </a:lnTo>
                  <a:lnTo>
                    <a:pt x="456" y="552"/>
                  </a:lnTo>
                  <a:lnTo>
                    <a:pt x="446" y="547"/>
                  </a:lnTo>
                  <a:lnTo>
                    <a:pt x="444" y="545"/>
                  </a:lnTo>
                  <a:lnTo>
                    <a:pt x="440" y="542"/>
                  </a:lnTo>
                  <a:lnTo>
                    <a:pt x="438" y="542"/>
                  </a:lnTo>
                  <a:lnTo>
                    <a:pt x="436" y="540"/>
                  </a:lnTo>
                  <a:lnTo>
                    <a:pt x="435" y="540"/>
                  </a:lnTo>
                  <a:lnTo>
                    <a:pt x="434" y="540"/>
                  </a:lnTo>
                  <a:lnTo>
                    <a:pt x="433" y="540"/>
                  </a:lnTo>
                  <a:lnTo>
                    <a:pt x="432" y="540"/>
                  </a:lnTo>
                  <a:lnTo>
                    <a:pt x="432" y="540"/>
                  </a:lnTo>
                  <a:lnTo>
                    <a:pt x="431" y="540"/>
                  </a:lnTo>
                  <a:lnTo>
                    <a:pt x="429" y="540"/>
                  </a:lnTo>
                  <a:lnTo>
                    <a:pt x="426" y="541"/>
                  </a:lnTo>
                  <a:lnTo>
                    <a:pt x="424" y="542"/>
                  </a:lnTo>
                  <a:lnTo>
                    <a:pt x="422" y="542"/>
                  </a:lnTo>
                  <a:lnTo>
                    <a:pt x="420" y="542"/>
                  </a:lnTo>
                  <a:lnTo>
                    <a:pt x="416" y="542"/>
                  </a:lnTo>
                  <a:lnTo>
                    <a:pt x="413" y="542"/>
                  </a:lnTo>
                  <a:lnTo>
                    <a:pt x="409" y="542"/>
                  </a:lnTo>
                  <a:lnTo>
                    <a:pt x="404" y="542"/>
                  </a:lnTo>
                  <a:lnTo>
                    <a:pt x="403" y="542"/>
                  </a:lnTo>
                  <a:lnTo>
                    <a:pt x="402" y="542"/>
                  </a:lnTo>
                  <a:lnTo>
                    <a:pt x="401" y="542"/>
                  </a:lnTo>
                  <a:lnTo>
                    <a:pt x="400" y="542"/>
                  </a:lnTo>
                  <a:lnTo>
                    <a:pt x="399" y="542"/>
                  </a:lnTo>
                  <a:lnTo>
                    <a:pt x="398" y="543"/>
                  </a:lnTo>
                  <a:lnTo>
                    <a:pt x="397" y="544"/>
                  </a:lnTo>
                  <a:lnTo>
                    <a:pt x="396" y="545"/>
                  </a:lnTo>
                  <a:lnTo>
                    <a:pt x="395" y="546"/>
                  </a:lnTo>
                  <a:lnTo>
                    <a:pt x="394" y="548"/>
                  </a:lnTo>
                  <a:lnTo>
                    <a:pt x="392" y="550"/>
                  </a:lnTo>
                  <a:lnTo>
                    <a:pt x="390" y="555"/>
                  </a:lnTo>
                  <a:lnTo>
                    <a:pt x="389" y="558"/>
                  </a:lnTo>
                  <a:lnTo>
                    <a:pt x="387" y="563"/>
                  </a:lnTo>
                  <a:lnTo>
                    <a:pt x="386" y="565"/>
                  </a:lnTo>
                  <a:lnTo>
                    <a:pt x="385" y="567"/>
                  </a:lnTo>
                  <a:lnTo>
                    <a:pt x="385" y="568"/>
                  </a:lnTo>
                  <a:lnTo>
                    <a:pt x="381" y="573"/>
                  </a:lnTo>
                  <a:lnTo>
                    <a:pt x="378" y="579"/>
                  </a:lnTo>
                  <a:lnTo>
                    <a:pt x="376" y="581"/>
                  </a:lnTo>
                  <a:lnTo>
                    <a:pt x="375" y="582"/>
                  </a:lnTo>
                  <a:lnTo>
                    <a:pt x="374" y="583"/>
                  </a:lnTo>
                  <a:lnTo>
                    <a:pt x="372" y="584"/>
                  </a:lnTo>
                  <a:lnTo>
                    <a:pt x="371" y="586"/>
                  </a:lnTo>
                  <a:lnTo>
                    <a:pt x="367" y="588"/>
                  </a:lnTo>
                  <a:lnTo>
                    <a:pt x="366" y="589"/>
                  </a:lnTo>
                  <a:lnTo>
                    <a:pt x="364" y="590"/>
                  </a:lnTo>
                  <a:lnTo>
                    <a:pt x="363" y="590"/>
                  </a:lnTo>
                  <a:lnTo>
                    <a:pt x="361" y="590"/>
                  </a:lnTo>
                  <a:lnTo>
                    <a:pt x="360" y="590"/>
                  </a:lnTo>
                  <a:lnTo>
                    <a:pt x="358" y="590"/>
                  </a:lnTo>
                  <a:lnTo>
                    <a:pt x="357" y="590"/>
                  </a:lnTo>
                  <a:lnTo>
                    <a:pt x="356" y="589"/>
                  </a:lnTo>
                  <a:lnTo>
                    <a:pt x="355" y="589"/>
                  </a:lnTo>
                  <a:lnTo>
                    <a:pt x="354" y="588"/>
                  </a:lnTo>
                  <a:lnTo>
                    <a:pt x="352" y="587"/>
                  </a:lnTo>
                  <a:lnTo>
                    <a:pt x="351" y="586"/>
                  </a:lnTo>
                  <a:lnTo>
                    <a:pt x="351" y="586"/>
                  </a:lnTo>
                  <a:lnTo>
                    <a:pt x="350" y="585"/>
                  </a:lnTo>
                  <a:lnTo>
                    <a:pt x="349" y="585"/>
                  </a:lnTo>
                  <a:lnTo>
                    <a:pt x="349" y="585"/>
                  </a:lnTo>
                  <a:lnTo>
                    <a:pt x="348" y="585"/>
                  </a:lnTo>
                  <a:lnTo>
                    <a:pt x="347" y="585"/>
                  </a:lnTo>
                  <a:lnTo>
                    <a:pt x="346" y="586"/>
                  </a:lnTo>
                  <a:lnTo>
                    <a:pt x="344" y="587"/>
                  </a:lnTo>
                  <a:lnTo>
                    <a:pt x="343" y="587"/>
                  </a:lnTo>
                  <a:lnTo>
                    <a:pt x="342" y="588"/>
                  </a:lnTo>
                  <a:lnTo>
                    <a:pt x="341" y="588"/>
                  </a:lnTo>
                  <a:lnTo>
                    <a:pt x="340" y="588"/>
                  </a:lnTo>
                  <a:lnTo>
                    <a:pt x="339" y="588"/>
                  </a:lnTo>
                  <a:lnTo>
                    <a:pt x="338" y="588"/>
                  </a:lnTo>
                  <a:lnTo>
                    <a:pt x="337" y="588"/>
                  </a:lnTo>
                  <a:lnTo>
                    <a:pt x="335" y="588"/>
                  </a:lnTo>
                  <a:lnTo>
                    <a:pt x="331" y="587"/>
                  </a:lnTo>
                  <a:lnTo>
                    <a:pt x="329" y="587"/>
                  </a:lnTo>
                  <a:lnTo>
                    <a:pt x="325" y="586"/>
                  </a:lnTo>
                  <a:lnTo>
                    <a:pt x="323" y="586"/>
                  </a:lnTo>
                  <a:lnTo>
                    <a:pt x="320" y="586"/>
                  </a:lnTo>
                  <a:lnTo>
                    <a:pt x="318" y="586"/>
                  </a:lnTo>
                  <a:lnTo>
                    <a:pt x="313" y="586"/>
                  </a:lnTo>
                  <a:lnTo>
                    <a:pt x="310" y="586"/>
                  </a:lnTo>
                  <a:lnTo>
                    <a:pt x="306" y="586"/>
                  </a:lnTo>
                  <a:lnTo>
                    <a:pt x="301" y="585"/>
                  </a:lnTo>
                  <a:lnTo>
                    <a:pt x="295" y="585"/>
                  </a:lnTo>
                  <a:lnTo>
                    <a:pt x="277" y="583"/>
                  </a:lnTo>
                  <a:lnTo>
                    <a:pt x="273" y="583"/>
                  </a:lnTo>
                  <a:lnTo>
                    <a:pt x="271" y="583"/>
                  </a:lnTo>
                  <a:lnTo>
                    <a:pt x="268" y="583"/>
                  </a:lnTo>
                  <a:lnTo>
                    <a:pt x="267" y="583"/>
                  </a:lnTo>
                  <a:lnTo>
                    <a:pt x="262" y="583"/>
                  </a:lnTo>
                  <a:lnTo>
                    <a:pt x="259" y="583"/>
                  </a:lnTo>
                  <a:lnTo>
                    <a:pt x="257" y="583"/>
                  </a:lnTo>
                  <a:lnTo>
                    <a:pt x="253" y="583"/>
                  </a:lnTo>
                  <a:lnTo>
                    <a:pt x="246" y="582"/>
                  </a:lnTo>
                  <a:lnTo>
                    <a:pt x="244" y="582"/>
                  </a:lnTo>
                  <a:lnTo>
                    <a:pt x="242" y="582"/>
                  </a:lnTo>
                  <a:lnTo>
                    <a:pt x="240" y="581"/>
                  </a:lnTo>
                  <a:lnTo>
                    <a:pt x="238" y="581"/>
                  </a:lnTo>
                  <a:lnTo>
                    <a:pt x="237" y="580"/>
                  </a:lnTo>
                  <a:lnTo>
                    <a:pt x="235" y="580"/>
                  </a:lnTo>
                  <a:lnTo>
                    <a:pt x="233" y="579"/>
                  </a:lnTo>
                  <a:lnTo>
                    <a:pt x="231" y="578"/>
                  </a:lnTo>
                  <a:lnTo>
                    <a:pt x="229" y="577"/>
                  </a:lnTo>
                  <a:lnTo>
                    <a:pt x="225" y="575"/>
                  </a:lnTo>
                  <a:lnTo>
                    <a:pt x="217" y="571"/>
                  </a:lnTo>
                  <a:lnTo>
                    <a:pt x="205" y="565"/>
                  </a:lnTo>
                  <a:lnTo>
                    <a:pt x="201" y="562"/>
                  </a:lnTo>
                  <a:lnTo>
                    <a:pt x="199" y="561"/>
                  </a:lnTo>
                  <a:lnTo>
                    <a:pt x="197" y="560"/>
                  </a:lnTo>
                  <a:lnTo>
                    <a:pt x="196" y="559"/>
                  </a:lnTo>
                  <a:lnTo>
                    <a:pt x="194" y="557"/>
                  </a:lnTo>
                  <a:lnTo>
                    <a:pt x="191" y="555"/>
                  </a:lnTo>
                  <a:lnTo>
                    <a:pt x="189" y="553"/>
                  </a:lnTo>
                  <a:lnTo>
                    <a:pt x="187" y="552"/>
                  </a:lnTo>
                  <a:lnTo>
                    <a:pt x="185" y="550"/>
                  </a:lnTo>
                  <a:lnTo>
                    <a:pt x="184" y="548"/>
                  </a:lnTo>
                  <a:lnTo>
                    <a:pt x="183" y="547"/>
                  </a:lnTo>
                  <a:lnTo>
                    <a:pt x="182" y="546"/>
                  </a:lnTo>
                  <a:lnTo>
                    <a:pt x="181" y="545"/>
                  </a:lnTo>
                  <a:lnTo>
                    <a:pt x="180" y="544"/>
                  </a:lnTo>
                  <a:lnTo>
                    <a:pt x="180" y="543"/>
                  </a:lnTo>
                  <a:lnTo>
                    <a:pt x="179" y="542"/>
                  </a:lnTo>
                  <a:lnTo>
                    <a:pt x="178" y="538"/>
                  </a:lnTo>
                  <a:lnTo>
                    <a:pt x="178" y="537"/>
                  </a:lnTo>
                  <a:lnTo>
                    <a:pt x="178" y="536"/>
                  </a:lnTo>
                  <a:lnTo>
                    <a:pt x="178" y="536"/>
                  </a:lnTo>
                  <a:lnTo>
                    <a:pt x="177" y="535"/>
                  </a:lnTo>
                  <a:lnTo>
                    <a:pt x="177" y="535"/>
                  </a:lnTo>
                  <a:lnTo>
                    <a:pt x="176" y="534"/>
                  </a:lnTo>
                  <a:lnTo>
                    <a:pt x="175" y="533"/>
                  </a:lnTo>
                  <a:lnTo>
                    <a:pt x="174" y="533"/>
                  </a:lnTo>
                  <a:lnTo>
                    <a:pt x="173" y="533"/>
                  </a:lnTo>
                  <a:lnTo>
                    <a:pt x="172" y="532"/>
                  </a:lnTo>
                  <a:lnTo>
                    <a:pt x="171" y="532"/>
                  </a:lnTo>
                  <a:lnTo>
                    <a:pt x="170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8" y="530"/>
                  </a:lnTo>
                  <a:lnTo>
                    <a:pt x="166" y="528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3" y="526"/>
                  </a:lnTo>
                  <a:lnTo>
                    <a:pt x="162" y="526"/>
                  </a:lnTo>
                  <a:lnTo>
                    <a:pt x="161" y="525"/>
                  </a:lnTo>
                  <a:lnTo>
                    <a:pt x="157" y="524"/>
                  </a:lnTo>
                  <a:lnTo>
                    <a:pt x="156" y="524"/>
                  </a:lnTo>
                  <a:lnTo>
                    <a:pt x="156" y="524"/>
                  </a:lnTo>
                  <a:lnTo>
                    <a:pt x="155" y="523"/>
                  </a:lnTo>
                  <a:lnTo>
                    <a:pt x="155" y="523"/>
                  </a:lnTo>
                  <a:lnTo>
                    <a:pt x="154" y="522"/>
                  </a:lnTo>
                  <a:lnTo>
                    <a:pt x="154" y="521"/>
                  </a:lnTo>
                  <a:lnTo>
                    <a:pt x="154" y="521"/>
                  </a:lnTo>
                  <a:lnTo>
                    <a:pt x="154" y="520"/>
                  </a:lnTo>
                  <a:lnTo>
                    <a:pt x="153" y="519"/>
                  </a:lnTo>
                  <a:lnTo>
                    <a:pt x="152" y="519"/>
                  </a:lnTo>
                  <a:lnTo>
                    <a:pt x="150" y="518"/>
                  </a:lnTo>
                  <a:lnTo>
                    <a:pt x="149" y="517"/>
                  </a:lnTo>
                  <a:lnTo>
                    <a:pt x="148" y="516"/>
                  </a:lnTo>
                  <a:lnTo>
                    <a:pt x="146" y="514"/>
                  </a:lnTo>
                  <a:lnTo>
                    <a:pt x="145" y="513"/>
                  </a:lnTo>
                  <a:lnTo>
                    <a:pt x="144" y="513"/>
                  </a:lnTo>
                  <a:lnTo>
                    <a:pt x="144" y="512"/>
                  </a:lnTo>
                  <a:lnTo>
                    <a:pt x="143" y="512"/>
                  </a:lnTo>
                  <a:lnTo>
                    <a:pt x="141" y="512"/>
                  </a:lnTo>
                  <a:lnTo>
                    <a:pt x="139" y="511"/>
                  </a:lnTo>
                  <a:lnTo>
                    <a:pt x="137" y="510"/>
                  </a:lnTo>
                  <a:lnTo>
                    <a:pt x="136" y="510"/>
                  </a:lnTo>
                  <a:lnTo>
                    <a:pt x="135" y="509"/>
                  </a:lnTo>
                  <a:lnTo>
                    <a:pt x="135" y="508"/>
                  </a:lnTo>
                  <a:lnTo>
                    <a:pt x="134" y="507"/>
                  </a:ln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2" name="Freeform 285">
              <a:extLst>
                <a:ext uri="{FF2B5EF4-FFF2-40B4-BE49-F238E27FC236}">
                  <a16:creationId xmlns:a16="http://schemas.microsoft.com/office/drawing/2014/main" id="{B1A8F6EB-D16B-4EEC-9510-797268C3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3884" y="4018849"/>
              <a:ext cx="1233488" cy="1042988"/>
            </a:xfrm>
            <a:custGeom>
              <a:avLst/>
              <a:gdLst>
                <a:gd name="T0" fmla="*/ 329 w 777"/>
                <a:gd name="T1" fmla="*/ 1 h 657"/>
                <a:gd name="T2" fmla="*/ 362 w 777"/>
                <a:gd name="T3" fmla="*/ 6 h 657"/>
                <a:gd name="T4" fmla="*/ 400 w 777"/>
                <a:gd name="T5" fmla="*/ 20 h 657"/>
                <a:gd name="T6" fmla="*/ 380 w 777"/>
                <a:gd name="T7" fmla="*/ 30 h 657"/>
                <a:gd name="T8" fmla="*/ 377 w 777"/>
                <a:gd name="T9" fmla="*/ 51 h 657"/>
                <a:gd name="T10" fmla="*/ 409 w 777"/>
                <a:gd name="T11" fmla="*/ 62 h 657"/>
                <a:gd name="T12" fmla="*/ 396 w 777"/>
                <a:gd name="T13" fmla="*/ 86 h 657"/>
                <a:gd name="T14" fmla="*/ 410 w 777"/>
                <a:gd name="T15" fmla="*/ 124 h 657"/>
                <a:gd name="T16" fmla="*/ 403 w 777"/>
                <a:gd name="T17" fmla="*/ 140 h 657"/>
                <a:gd name="T18" fmla="*/ 432 w 777"/>
                <a:gd name="T19" fmla="*/ 153 h 657"/>
                <a:gd name="T20" fmla="*/ 448 w 777"/>
                <a:gd name="T21" fmla="*/ 125 h 657"/>
                <a:gd name="T22" fmla="*/ 431 w 777"/>
                <a:gd name="T23" fmla="*/ 99 h 657"/>
                <a:gd name="T24" fmla="*/ 448 w 777"/>
                <a:gd name="T25" fmla="*/ 84 h 657"/>
                <a:gd name="T26" fmla="*/ 473 w 777"/>
                <a:gd name="T27" fmla="*/ 103 h 657"/>
                <a:gd name="T28" fmla="*/ 487 w 777"/>
                <a:gd name="T29" fmla="*/ 132 h 657"/>
                <a:gd name="T30" fmla="*/ 503 w 777"/>
                <a:gd name="T31" fmla="*/ 151 h 657"/>
                <a:gd name="T32" fmla="*/ 511 w 777"/>
                <a:gd name="T33" fmla="*/ 151 h 657"/>
                <a:gd name="T34" fmla="*/ 515 w 777"/>
                <a:gd name="T35" fmla="*/ 178 h 657"/>
                <a:gd name="T36" fmla="*/ 549 w 777"/>
                <a:gd name="T37" fmla="*/ 200 h 657"/>
                <a:gd name="T38" fmla="*/ 551 w 777"/>
                <a:gd name="T39" fmla="*/ 254 h 657"/>
                <a:gd name="T40" fmla="*/ 559 w 777"/>
                <a:gd name="T41" fmla="*/ 289 h 657"/>
                <a:gd name="T42" fmla="*/ 576 w 777"/>
                <a:gd name="T43" fmla="*/ 294 h 657"/>
                <a:gd name="T44" fmla="*/ 561 w 777"/>
                <a:gd name="T45" fmla="*/ 320 h 657"/>
                <a:gd name="T46" fmla="*/ 543 w 777"/>
                <a:gd name="T47" fmla="*/ 345 h 657"/>
                <a:gd name="T48" fmla="*/ 557 w 777"/>
                <a:gd name="T49" fmla="*/ 355 h 657"/>
                <a:gd name="T50" fmla="*/ 590 w 777"/>
                <a:gd name="T51" fmla="*/ 358 h 657"/>
                <a:gd name="T52" fmla="*/ 599 w 777"/>
                <a:gd name="T53" fmla="*/ 382 h 657"/>
                <a:gd name="T54" fmla="*/ 637 w 777"/>
                <a:gd name="T55" fmla="*/ 396 h 657"/>
                <a:gd name="T56" fmla="*/ 650 w 777"/>
                <a:gd name="T57" fmla="*/ 416 h 657"/>
                <a:gd name="T58" fmla="*/ 681 w 777"/>
                <a:gd name="T59" fmla="*/ 431 h 657"/>
                <a:gd name="T60" fmla="*/ 716 w 777"/>
                <a:gd name="T61" fmla="*/ 430 h 657"/>
                <a:gd name="T62" fmla="*/ 731 w 777"/>
                <a:gd name="T63" fmla="*/ 448 h 657"/>
                <a:gd name="T64" fmla="*/ 762 w 777"/>
                <a:gd name="T65" fmla="*/ 470 h 657"/>
                <a:gd name="T66" fmla="*/ 766 w 777"/>
                <a:gd name="T67" fmla="*/ 501 h 657"/>
                <a:gd name="T68" fmla="*/ 733 w 777"/>
                <a:gd name="T69" fmla="*/ 520 h 657"/>
                <a:gd name="T70" fmla="*/ 709 w 777"/>
                <a:gd name="T71" fmla="*/ 512 h 657"/>
                <a:gd name="T72" fmla="*/ 680 w 777"/>
                <a:gd name="T73" fmla="*/ 515 h 657"/>
                <a:gd name="T74" fmla="*/ 648 w 777"/>
                <a:gd name="T75" fmla="*/ 519 h 657"/>
                <a:gd name="T76" fmla="*/ 601 w 777"/>
                <a:gd name="T77" fmla="*/ 492 h 657"/>
                <a:gd name="T78" fmla="*/ 570 w 777"/>
                <a:gd name="T79" fmla="*/ 499 h 657"/>
                <a:gd name="T80" fmla="*/ 539 w 777"/>
                <a:gd name="T81" fmla="*/ 538 h 657"/>
                <a:gd name="T82" fmla="*/ 499 w 777"/>
                <a:gd name="T83" fmla="*/ 602 h 657"/>
                <a:gd name="T84" fmla="*/ 483 w 777"/>
                <a:gd name="T85" fmla="*/ 649 h 657"/>
                <a:gd name="T86" fmla="*/ 469 w 777"/>
                <a:gd name="T87" fmla="*/ 654 h 657"/>
                <a:gd name="T88" fmla="*/ 461 w 777"/>
                <a:gd name="T89" fmla="*/ 605 h 657"/>
                <a:gd name="T90" fmla="*/ 442 w 777"/>
                <a:gd name="T91" fmla="*/ 596 h 657"/>
                <a:gd name="T92" fmla="*/ 393 w 777"/>
                <a:gd name="T93" fmla="*/ 593 h 657"/>
                <a:gd name="T94" fmla="*/ 365 w 777"/>
                <a:gd name="T95" fmla="*/ 585 h 657"/>
                <a:gd name="T96" fmla="*/ 357 w 777"/>
                <a:gd name="T97" fmla="*/ 564 h 657"/>
                <a:gd name="T98" fmla="*/ 328 w 777"/>
                <a:gd name="T99" fmla="*/ 554 h 657"/>
                <a:gd name="T100" fmla="*/ 292 w 777"/>
                <a:gd name="T101" fmla="*/ 541 h 657"/>
                <a:gd name="T102" fmla="*/ 260 w 777"/>
                <a:gd name="T103" fmla="*/ 548 h 657"/>
                <a:gd name="T104" fmla="*/ 230 w 777"/>
                <a:gd name="T105" fmla="*/ 590 h 657"/>
                <a:gd name="T106" fmla="*/ 212 w 777"/>
                <a:gd name="T107" fmla="*/ 586 h 657"/>
                <a:gd name="T108" fmla="*/ 176 w 777"/>
                <a:gd name="T109" fmla="*/ 586 h 657"/>
                <a:gd name="T110" fmla="*/ 104 w 777"/>
                <a:gd name="T111" fmla="*/ 581 h 657"/>
                <a:gd name="T112" fmla="*/ 51 w 777"/>
                <a:gd name="T113" fmla="*/ 550 h 657"/>
                <a:gd name="T114" fmla="*/ 39 w 777"/>
                <a:gd name="T115" fmla="*/ 533 h 657"/>
                <a:gd name="T116" fmla="*/ 21 w 777"/>
                <a:gd name="T117" fmla="*/ 523 h 657"/>
                <a:gd name="T118" fmla="*/ 3 w 777"/>
                <a:gd name="T119" fmla="*/ 51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77" h="657">
                  <a:moveTo>
                    <a:pt x="296" y="0"/>
                  </a:moveTo>
                  <a:lnTo>
                    <a:pt x="297" y="0"/>
                  </a:lnTo>
                  <a:lnTo>
                    <a:pt x="297" y="0"/>
                  </a:lnTo>
                  <a:lnTo>
                    <a:pt x="299" y="1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8" y="3"/>
                  </a:lnTo>
                  <a:lnTo>
                    <a:pt x="312" y="3"/>
                  </a:lnTo>
                  <a:lnTo>
                    <a:pt x="314" y="3"/>
                  </a:lnTo>
                  <a:lnTo>
                    <a:pt x="316" y="3"/>
                  </a:lnTo>
                  <a:lnTo>
                    <a:pt x="318" y="2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2" y="3"/>
                  </a:lnTo>
                  <a:lnTo>
                    <a:pt x="333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52" y="3"/>
                  </a:lnTo>
                  <a:lnTo>
                    <a:pt x="353" y="3"/>
                  </a:lnTo>
                  <a:lnTo>
                    <a:pt x="355" y="3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5"/>
                  </a:lnTo>
                  <a:lnTo>
                    <a:pt x="362" y="6"/>
                  </a:lnTo>
                  <a:lnTo>
                    <a:pt x="366" y="8"/>
                  </a:lnTo>
                  <a:lnTo>
                    <a:pt x="376" y="12"/>
                  </a:lnTo>
                  <a:lnTo>
                    <a:pt x="378" y="13"/>
                  </a:lnTo>
                  <a:lnTo>
                    <a:pt x="380" y="14"/>
                  </a:lnTo>
                  <a:lnTo>
                    <a:pt x="383" y="15"/>
                  </a:lnTo>
                  <a:lnTo>
                    <a:pt x="385" y="16"/>
                  </a:lnTo>
                  <a:lnTo>
                    <a:pt x="388" y="17"/>
                  </a:lnTo>
                  <a:lnTo>
                    <a:pt x="390" y="18"/>
                  </a:lnTo>
                  <a:lnTo>
                    <a:pt x="392" y="18"/>
                  </a:lnTo>
                  <a:lnTo>
                    <a:pt x="394" y="18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1" y="18"/>
                  </a:lnTo>
                  <a:lnTo>
                    <a:pt x="400" y="19"/>
                  </a:lnTo>
                  <a:lnTo>
                    <a:pt x="400" y="20"/>
                  </a:lnTo>
                  <a:lnTo>
                    <a:pt x="399" y="21"/>
                  </a:lnTo>
                  <a:lnTo>
                    <a:pt x="399" y="22"/>
                  </a:lnTo>
                  <a:lnTo>
                    <a:pt x="398" y="24"/>
                  </a:lnTo>
                  <a:lnTo>
                    <a:pt x="397" y="28"/>
                  </a:lnTo>
                  <a:lnTo>
                    <a:pt x="397" y="29"/>
                  </a:lnTo>
                  <a:lnTo>
                    <a:pt x="397" y="29"/>
                  </a:lnTo>
                  <a:lnTo>
                    <a:pt x="396" y="30"/>
                  </a:lnTo>
                  <a:lnTo>
                    <a:pt x="396" y="31"/>
                  </a:lnTo>
                  <a:lnTo>
                    <a:pt x="395" y="31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3" y="32"/>
                  </a:lnTo>
                  <a:lnTo>
                    <a:pt x="392" y="32"/>
                  </a:lnTo>
                  <a:lnTo>
                    <a:pt x="391" y="32"/>
                  </a:lnTo>
                  <a:lnTo>
                    <a:pt x="390" y="32"/>
                  </a:lnTo>
                  <a:lnTo>
                    <a:pt x="384" y="31"/>
                  </a:lnTo>
                  <a:lnTo>
                    <a:pt x="380" y="30"/>
                  </a:lnTo>
                  <a:lnTo>
                    <a:pt x="379" y="30"/>
                  </a:lnTo>
                  <a:lnTo>
                    <a:pt x="378" y="30"/>
                  </a:lnTo>
                  <a:lnTo>
                    <a:pt x="378" y="31"/>
                  </a:lnTo>
                  <a:lnTo>
                    <a:pt x="377" y="31"/>
                  </a:lnTo>
                  <a:lnTo>
                    <a:pt x="377" y="32"/>
                  </a:lnTo>
                  <a:lnTo>
                    <a:pt x="377" y="33"/>
                  </a:lnTo>
                  <a:lnTo>
                    <a:pt x="376" y="34"/>
                  </a:lnTo>
                  <a:lnTo>
                    <a:pt x="376" y="36"/>
                  </a:lnTo>
                  <a:lnTo>
                    <a:pt x="376" y="37"/>
                  </a:lnTo>
                  <a:lnTo>
                    <a:pt x="376" y="38"/>
                  </a:lnTo>
                  <a:lnTo>
                    <a:pt x="376" y="42"/>
                  </a:lnTo>
                  <a:lnTo>
                    <a:pt x="376" y="43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6" y="51"/>
                  </a:lnTo>
                  <a:lnTo>
                    <a:pt x="377" y="51"/>
                  </a:lnTo>
                  <a:lnTo>
                    <a:pt x="377" y="52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78" y="54"/>
                  </a:lnTo>
                  <a:lnTo>
                    <a:pt x="379" y="54"/>
                  </a:lnTo>
                  <a:lnTo>
                    <a:pt x="380" y="54"/>
                  </a:lnTo>
                  <a:lnTo>
                    <a:pt x="384" y="56"/>
                  </a:lnTo>
                  <a:lnTo>
                    <a:pt x="388" y="57"/>
                  </a:lnTo>
                  <a:lnTo>
                    <a:pt x="394" y="58"/>
                  </a:lnTo>
                  <a:lnTo>
                    <a:pt x="397" y="59"/>
                  </a:lnTo>
                  <a:lnTo>
                    <a:pt x="399" y="60"/>
                  </a:lnTo>
                  <a:lnTo>
                    <a:pt x="401" y="60"/>
                  </a:lnTo>
                  <a:lnTo>
                    <a:pt x="404" y="60"/>
                  </a:lnTo>
                  <a:lnTo>
                    <a:pt x="407" y="61"/>
                  </a:lnTo>
                  <a:lnTo>
                    <a:pt x="408" y="61"/>
                  </a:lnTo>
                  <a:lnTo>
                    <a:pt x="408" y="61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2"/>
                  </a:lnTo>
                  <a:lnTo>
                    <a:pt x="409" y="63"/>
                  </a:lnTo>
                  <a:lnTo>
                    <a:pt x="408" y="63"/>
                  </a:lnTo>
                  <a:lnTo>
                    <a:pt x="407" y="64"/>
                  </a:lnTo>
                  <a:lnTo>
                    <a:pt x="406" y="65"/>
                  </a:lnTo>
                  <a:lnTo>
                    <a:pt x="405" y="66"/>
                  </a:lnTo>
                  <a:lnTo>
                    <a:pt x="404" y="67"/>
                  </a:lnTo>
                  <a:lnTo>
                    <a:pt x="403" y="68"/>
                  </a:lnTo>
                  <a:lnTo>
                    <a:pt x="402" y="71"/>
                  </a:lnTo>
                  <a:lnTo>
                    <a:pt x="401" y="73"/>
                  </a:lnTo>
                  <a:lnTo>
                    <a:pt x="398" y="77"/>
                  </a:lnTo>
                  <a:lnTo>
                    <a:pt x="397" y="78"/>
                  </a:lnTo>
                  <a:lnTo>
                    <a:pt x="397" y="80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6"/>
                  </a:lnTo>
                  <a:lnTo>
                    <a:pt x="396" y="88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8" y="97"/>
                  </a:lnTo>
                  <a:lnTo>
                    <a:pt x="400" y="102"/>
                  </a:lnTo>
                  <a:lnTo>
                    <a:pt x="401" y="106"/>
                  </a:lnTo>
                  <a:lnTo>
                    <a:pt x="402" y="108"/>
                  </a:lnTo>
                  <a:lnTo>
                    <a:pt x="402" y="109"/>
                  </a:lnTo>
                  <a:lnTo>
                    <a:pt x="403" y="110"/>
                  </a:lnTo>
                  <a:lnTo>
                    <a:pt x="404" y="112"/>
                  </a:lnTo>
                  <a:lnTo>
                    <a:pt x="407" y="116"/>
                  </a:lnTo>
                  <a:lnTo>
                    <a:pt x="408" y="117"/>
                  </a:lnTo>
                  <a:lnTo>
                    <a:pt x="408" y="119"/>
                  </a:lnTo>
                  <a:lnTo>
                    <a:pt x="409" y="120"/>
                  </a:lnTo>
                  <a:lnTo>
                    <a:pt x="410" y="122"/>
                  </a:lnTo>
                  <a:lnTo>
                    <a:pt x="410" y="123"/>
                  </a:lnTo>
                  <a:lnTo>
                    <a:pt x="410" y="124"/>
                  </a:lnTo>
                  <a:lnTo>
                    <a:pt x="410" y="125"/>
                  </a:lnTo>
                  <a:lnTo>
                    <a:pt x="410" y="126"/>
                  </a:lnTo>
                  <a:lnTo>
                    <a:pt x="409" y="126"/>
                  </a:lnTo>
                  <a:lnTo>
                    <a:pt x="409" y="127"/>
                  </a:lnTo>
                  <a:lnTo>
                    <a:pt x="408" y="128"/>
                  </a:lnTo>
                  <a:lnTo>
                    <a:pt x="406" y="130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3"/>
                  </a:lnTo>
                  <a:lnTo>
                    <a:pt x="403" y="134"/>
                  </a:lnTo>
                  <a:lnTo>
                    <a:pt x="403" y="135"/>
                  </a:lnTo>
                  <a:lnTo>
                    <a:pt x="403" y="136"/>
                  </a:lnTo>
                  <a:lnTo>
                    <a:pt x="402" y="137"/>
                  </a:lnTo>
                  <a:lnTo>
                    <a:pt x="402" y="138"/>
                  </a:lnTo>
                  <a:lnTo>
                    <a:pt x="402" y="139"/>
                  </a:lnTo>
                  <a:lnTo>
                    <a:pt x="403" y="140"/>
                  </a:lnTo>
                  <a:lnTo>
                    <a:pt x="403" y="140"/>
                  </a:lnTo>
                  <a:lnTo>
                    <a:pt x="404" y="141"/>
                  </a:lnTo>
                  <a:lnTo>
                    <a:pt x="404" y="142"/>
                  </a:lnTo>
                  <a:lnTo>
                    <a:pt x="406" y="144"/>
                  </a:lnTo>
                  <a:lnTo>
                    <a:pt x="407" y="145"/>
                  </a:lnTo>
                  <a:lnTo>
                    <a:pt x="408" y="146"/>
                  </a:lnTo>
                  <a:lnTo>
                    <a:pt x="410" y="148"/>
                  </a:lnTo>
                  <a:lnTo>
                    <a:pt x="415" y="151"/>
                  </a:lnTo>
                  <a:lnTo>
                    <a:pt x="417" y="153"/>
                  </a:lnTo>
                  <a:lnTo>
                    <a:pt x="419" y="154"/>
                  </a:lnTo>
                  <a:lnTo>
                    <a:pt x="422" y="155"/>
                  </a:lnTo>
                  <a:lnTo>
                    <a:pt x="424" y="155"/>
                  </a:lnTo>
                  <a:lnTo>
                    <a:pt x="425" y="156"/>
                  </a:lnTo>
                  <a:lnTo>
                    <a:pt x="427" y="156"/>
                  </a:lnTo>
                  <a:lnTo>
                    <a:pt x="428" y="155"/>
                  </a:lnTo>
                  <a:lnTo>
                    <a:pt x="429" y="155"/>
                  </a:lnTo>
                  <a:lnTo>
                    <a:pt x="430" y="154"/>
                  </a:lnTo>
                  <a:lnTo>
                    <a:pt x="432" y="153"/>
                  </a:lnTo>
                  <a:lnTo>
                    <a:pt x="434" y="152"/>
                  </a:lnTo>
                  <a:lnTo>
                    <a:pt x="436" y="150"/>
                  </a:lnTo>
                  <a:lnTo>
                    <a:pt x="437" y="148"/>
                  </a:lnTo>
                  <a:lnTo>
                    <a:pt x="438" y="147"/>
                  </a:lnTo>
                  <a:lnTo>
                    <a:pt x="439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2" y="138"/>
                  </a:lnTo>
                  <a:lnTo>
                    <a:pt x="444" y="135"/>
                  </a:lnTo>
                  <a:lnTo>
                    <a:pt x="445" y="133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8" y="129"/>
                  </a:lnTo>
                  <a:lnTo>
                    <a:pt x="448" y="128"/>
                  </a:lnTo>
                  <a:lnTo>
                    <a:pt x="448" y="127"/>
                  </a:lnTo>
                  <a:lnTo>
                    <a:pt x="448" y="126"/>
                  </a:lnTo>
                  <a:lnTo>
                    <a:pt x="448" y="125"/>
                  </a:lnTo>
                  <a:lnTo>
                    <a:pt x="447" y="124"/>
                  </a:lnTo>
                  <a:lnTo>
                    <a:pt x="447" y="123"/>
                  </a:lnTo>
                  <a:lnTo>
                    <a:pt x="447" y="122"/>
                  </a:lnTo>
                  <a:lnTo>
                    <a:pt x="446" y="120"/>
                  </a:lnTo>
                  <a:lnTo>
                    <a:pt x="444" y="117"/>
                  </a:lnTo>
                  <a:lnTo>
                    <a:pt x="444" y="117"/>
                  </a:lnTo>
                  <a:lnTo>
                    <a:pt x="443" y="115"/>
                  </a:lnTo>
                  <a:lnTo>
                    <a:pt x="442" y="113"/>
                  </a:lnTo>
                  <a:lnTo>
                    <a:pt x="442" y="112"/>
                  </a:lnTo>
                  <a:lnTo>
                    <a:pt x="442" y="111"/>
                  </a:lnTo>
                  <a:lnTo>
                    <a:pt x="441" y="110"/>
                  </a:lnTo>
                  <a:lnTo>
                    <a:pt x="440" y="109"/>
                  </a:lnTo>
                  <a:lnTo>
                    <a:pt x="433" y="102"/>
                  </a:lnTo>
                  <a:lnTo>
                    <a:pt x="432" y="101"/>
                  </a:lnTo>
                  <a:lnTo>
                    <a:pt x="432" y="101"/>
                  </a:lnTo>
                  <a:lnTo>
                    <a:pt x="431" y="100"/>
                  </a:lnTo>
                  <a:lnTo>
                    <a:pt x="431" y="99"/>
                  </a:lnTo>
                  <a:lnTo>
                    <a:pt x="430" y="98"/>
                  </a:lnTo>
                  <a:lnTo>
                    <a:pt x="430" y="97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29" y="96"/>
                  </a:lnTo>
                  <a:lnTo>
                    <a:pt x="430" y="95"/>
                  </a:lnTo>
                  <a:lnTo>
                    <a:pt x="430" y="95"/>
                  </a:lnTo>
                  <a:lnTo>
                    <a:pt x="430" y="94"/>
                  </a:lnTo>
                  <a:lnTo>
                    <a:pt x="432" y="92"/>
                  </a:lnTo>
                  <a:lnTo>
                    <a:pt x="434" y="90"/>
                  </a:lnTo>
                  <a:lnTo>
                    <a:pt x="436" y="89"/>
                  </a:lnTo>
                  <a:lnTo>
                    <a:pt x="438" y="88"/>
                  </a:lnTo>
                  <a:lnTo>
                    <a:pt x="441" y="86"/>
                  </a:lnTo>
                  <a:lnTo>
                    <a:pt x="443" y="85"/>
                  </a:lnTo>
                  <a:lnTo>
                    <a:pt x="445" y="85"/>
                  </a:lnTo>
                  <a:lnTo>
                    <a:pt x="446" y="84"/>
                  </a:lnTo>
                  <a:lnTo>
                    <a:pt x="448" y="84"/>
                  </a:lnTo>
                  <a:lnTo>
                    <a:pt x="449" y="84"/>
                  </a:lnTo>
                  <a:lnTo>
                    <a:pt x="451" y="84"/>
                  </a:lnTo>
                  <a:lnTo>
                    <a:pt x="453" y="85"/>
                  </a:lnTo>
                  <a:lnTo>
                    <a:pt x="457" y="86"/>
                  </a:lnTo>
                  <a:lnTo>
                    <a:pt x="459" y="87"/>
                  </a:lnTo>
                  <a:lnTo>
                    <a:pt x="460" y="87"/>
                  </a:lnTo>
                  <a:lnTo>
                    <a:pt x="461" y="87"/>
                  </a:lnTo>
                  <a:lnTo>
                    <a:pt x="462" y="88"/>
                  </a:lnTo>
                  <a:lnTo>
                    <a:pt x="463" y="89"/>
                  </a:lnTo>
                  <a:lnTo>
                    <a:pt x="464" y="90"/>
                  </a:lnTo>
                  <a:lnTo>
                    <a:pt x="466" y="92"/>
                  </a:lnTo>
                  <a:lnTo>
                    <a:pt x="467" y="94"/>
                  </a:lnTo>
                  <a:lnTo>
                    <a:pt x="467" y="94"/>
                  </a:lnTo>
                  <a:lnTo>
                    <a:pt x="468" y="97"/>
                  </a:lnTo>
                  <a:lnTo>
                    <a:pt x="470" y="99"/>
                  </a:lnTo>
                  <a:lnTo>
                    <a:pt x="471" y="100"/>
                  </a:lnTo>
                  <a:lnTo>
                    <a:pt x="473" y="103"/>
                  </a:lnTo>
                  <a:lnTo>
                    <a:pt x="474" y="104"/>
                  </a:lnTo>
                  <a:lnTo>
                    <a:pt x="474" y="105"/>
                  </a:lnTo>
                  <a:lnTo>
                    <a:pt x="475" y="107"/>
                  </a:lnTo>
                  <a:lnTo>
                    <a:pt x="476" y="107"/>
                  </a:lnTo>
                  <a:lnTo>
                    <a:pt x="477" y="108"/>
                  </a:lnTo>
                  <a:lnTo>
                    <a:pt x="478" y="110"/>
                  </a:lnTo>
                  <a:lnTo>
                    <a:pt x="479" y="111"/>
                  </a:lnTo>
                  <a:lnTo>
                    <a:pt x="479" y="113"/>
                  </a:lnTo>
                  <a:lnTo>
                    <a:pt x="480" y="114"/>
                  </a:lnTo>
                  <a:lnTo>
                    <a:pt x="481" y="118"/>
                  </a:lnTo>
                  <a:lnTo>
                    <a:pt x="483" y="123"/>
                  </a:lnTo>
                  <a:lnTo>
                    <a:pt x="484" y="127"/>
                  </a:lnTo>
                  <a:lnTo>
                    <a:pt x="484" y="128"/>
                  </a:lnTo>
                  <a:lnTo>
                    <a:pt x="485" y="129"/>
                  </a:lnTo>
                  <a:lnTo>
                    <a:pt x="486" y="130"/>
                  </a:lnTo>
                  <a:lnTo>
                    <a:pt x="486" y="131"/>
                  </a:lnTo>
                  <a:lnTo>
                    <a:pt x="487" y="132"/>
                  </a:lnTo>
                  <a:lnTo>
                    <a:pt x="490" y="135"/>
                  </a:lnTo>
                  <a:lnTo>
                    <a:pt x="491" y="135"/>
                  </a:lnTo>
                  <a:lnTo>
                    <a:pt x="491" y="136"/>
                  </a:lnTo>
                  <a:lnTo>
                    <a:pt x="492" y="137"/>
                  </a:lnTo>
                  <a:lnTo>
                    <a:pt x="492" y="138"/>
                  </a:lnTo>
                  <a:lnTo>
                    <a:pt x="494" y="141"/>
                  </a:lnTo>
                  <a:lnTo>
                    <a:pt x="495" y="143"/>
                  </a:lnTo>
                  <a:lnTo>
                    <a:pt x="495" y="144"/>
                  </a:lnTo>
                  <a:lnTo>
                    <a:pt x="497" y="145"/>
                  </a:lnTo>
                  <a:lnTo>
                    <a:pt x="498" y="147"/>
                  </a:lnTo>
                  <a:lnTo>
                    <a:pt x="499" y="148"/>
                  </a:lnTo>
                  <a:lnTo>
                    <a:pt x="500" y="149"/>
                  </a:lnTo>
                  <a:lnTo>
                    <a:pt x="500" y="149"/>
                  </a:lnTo>
                  <a:lnTo>
                    <a:pt x="501" y="150"/>
                  </a:lnTo>
                  <a:lnTo>
                    <a:pt x="502" y="150"/>
                  </a:lnTo>
                  <a:lnTo>
                    <a:pt x="502" y="150"/>
                  </a:lnTo>
                  <a:lnTo>
                    <a:pt x="503" y="151"/>
                  </a:lnTo>
                  <a:lnTo>
                    <a:pt x="503" y="151"/>
                  </a:lnTo>
                  <a:lnTo>
                    <a:pt x="504" y="151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6" y="150"/>
                  </a:lnTo>
                  <a:lnTo>
                    <a:pt x="506" y="149"/>
                  </a:lnTo>
                  <a:lnTo>
                    <a:pt x="507" y="147"/>
                  </a:lnTo>
                  <a:lnTo>
                    <a:pt x="508" y="146"/>
                  </a:lnTo>
                  <a:lnTo>
                    <a:pt x="508" y="146"/>
                  </a:lnTo>
                  <a:lnTo>
                    <a:pt x="509" y="146"/>
                  </a:lnTo>
                  <a:lnTo>
                    <a:pt x="509" y="146"/>
                  </a:lnTo>
                  <a:lnTo>
                    <a:pt x="510" y="146"/>
                  </a:lnTo>
                  <a:lnTo>
                    <a:pt x="510" y="146"/>
                  </a:lnTo>
                  <a:lnTo>
                    <a:pt x="510" y="147"/>
                  </a:lnTo>
                  <a:lnTo>
                    <a:pt x="510" y="148"/>
                  </a:lnTo>
                  <a:lnTo>
                    <a:pt x="511" y="149"/>
                  </a:lnTo>
                  <a:lnTo>
                    <a:pt x="511" y="151"/>
                  </a:lnTo>
                  <a:lnTo>
                    <a:pt x="511" y="153"/>
                  </a:lnTo>
                  <a:lnTo>
                    <a:pt x="510" y="155"/>
                  </a:lnTo>
                  <a:lnTo>
                    <a:pt x="510" y="158"/>
                  </a:lnTo>
                  <a:lnTo>
                    <a:pt x="510" y="159"/>
                  </a:lnTo>
                  <a:lnTo>
                    <a:pt x="509" y="164"/>
                  </a:lnTo>
                  <a:lnTo>
                    <a:pt x="508" y="168"/>
                  </a:lnTo>
                  <a:lnTo>
                    <a:pt x="508" y="171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8" y="173"/>
                  </a:lnTo>
                  <a:lnTo>
                    <a:pt x="508" y="173"/>
                  </a:lnTo>
                  <a:lnTo>
                    <a:pt x="509" y="174"/>
                  </a:lnTo>
                  <a:lnTo>
                    <a:pt x="509" y="175"/>
                  </a:lnTo>
                  <a:lnTo>
                    <a:pt x="510" y="175"/>
                  </a:lnTo>
                  <a:lnTo>
                    <a:pt x="511" y="176"/>
                  </a:lnTo>
                  <a:lnTo>
                    <a:pt x="512" y="177"/>
                  </a:lnTo>
                  <a:lnTo>
                    <a:pt x="515" y="178"/>
                  </a:lnTo>
                  <a:lnTo>
                    <a:pt x="517" y="180"/>
                  </a:lnTo>
                  <a:lnTo>
                    <a:pt x="520" y="181"/>
                  </a:lnTo>
                  <a:lnTo>
                    <a:pt x="522" y="182"/>
                  </a:lnTo>
                  <a:lnTo>
                    <a:pt x="526" y="183"/>
                  </a:lnTo>
                  <a:lnTo>
                    <a:pt x="530" y="184"/>
                  </a:lnTo>
                  <a:lnTo>
                    <a:pt x="532" y="185"/>
                  </a:lnTo>
                  <a:lnTo>
                    <a:pt x="534" y="186"/>
                  </a:lnTo>
                  <a:lnTo>
                    <a:pt x="537" y="187"/>
                  </a:lnTo>
                  <a:lnTo>
                    <a:pt x="538" y="188"/>
                  </a:lnTo>
                  <a:lnTo>
                    <a:pt x="540" y="190"/>
                  </a:lnTo>
                  <a:lnTo>
                    <a:pt x="544" y="193"/>
                  </a:lnTo>
                  <a:lnTo>
                    <a:pt x="546" y="194"/>
                  </a:lnTo>
                  <a:lnTo>
                    <a:pt x="546" y="195"/>
                  </a:lnTo>
                  <a:lnTo>
                    <a:pt x="547" y="196"/>
                  </a:lnTo>
                  <a:lnTo>
                    <a:pt x="548" y="197"/>
                  </a:lnTo>
                  <a:lnTo>
                    <a:pt x="548" y="198"/>
                  </a:lnTo>
                  <a:lnTo>
                    <a:pt x="549" y="200"/>
                  </a:lnTo>
                  <a:lnTo>
                    <a:pt x="551" y="207"/>
                  </a:lnTo>
                  <a:lnTo>
                    <a:pt x="552" y="211"/>
                  </a:lnTo>
                  <a:lnTo>
                    <a:pt x="553" y="213"/>
                  </a:lnTo>
                  <a:lnTo>
                    <a:pt x="555" y="218"/>
                  </a:lnTo>
                  <a:lnTo>
                    <a:pt x="557" y="224"/>
                  </a:lnTo>
                  <a:lnTo>
                    <a:pt x="558" y="226"/>
                  </a:lnTo>
                  <a:lnTo>
                    <a:pt x="558" y="226"/>
                  </a:lnTo>
                  <a:lnTo>
                    <a:pt x="553" y="236"/>
                  </a:lnTo>
                  <a:lnTo>
                    <a:pt x="552" y="239"/>
                  </a:lnTo>
                  <a:lnTo>
                    <a:pt x="551" y="241"/>
                  </a:lnTo>
                  <a:lnTo>
                    <a:pt x="550" y="242"/>
                  </a:lnTo>
                  <a:lnTo>
                    <a:pt x="550" y="243"/>
                  </a:lnTo>
                  <a:lnTo>
                    <a:pt x="550" y="245"/>
                  </a:lnTo>
                  <a:lnTo>
                    <a:pt x="549" y="247"/>
                  </a:lnTo>
                  <a:lnTo>
                    <a:pt x="550" y="249"/>
                  </a:lnTo>
                  <a:lnTo>
                    <a:pt x="550" y="250"/>
                  </a:lnTo>
                  <a:lnTo>
                    <a:pt x="551" y="254"/>
                  </a:lnTo>
                  <a:lnTo>
                    <a:pt x="551" y="256"/>
                  </a:lnTo>
                  <a:lnTo>
                    <a:pt x="551" y="258"/>
                  </a:lnTo>
                  <a:lnTo>
                    <a:pt x="552" y="263"/>
                  </a:lnTo>
                  <a:lnTo>
                    <a:pt x="552" y="265"/>
                  </a:lnTo>
                  <a:lnTo>
                    <a:pt x="552" y="266"/>
                  </a:lnTo>
                  <a:lnTo>
                    <a:pt x="553" y="268"/>
                  </a:lnTo>
                  <a:lnTo>
                    <a:pt x="553" y="270"/>
                  </a:lnTo>
                  <a:lnTo>
                    <a:pt x="556" y="276"/>
                  </a:lnTo>
                  <a:lnTo>
                    <a:pt x="558" y="280"/>
                  </a:lnTo>
                  <a:lnTo>
                    <a:pt x="558" y="281"/>
                  </a:lnTo>
                  <a:lnTo>
                    <a:pt x="558" y="282"/>
                  </a:lnTo>
                  <a:lnTo>
                    <a:pt x="558" y="283"/>
                  </a:lnTo>
                  <a:lnTo>
                    <a:pt x="558" y="284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59" y="289"/>
                  </a:lnTo>
                  <a:lnTo>
                    <a:pt x="559" y="289"/>
                  </a:lnTo>
                  <a:lnTo>
                    <a:pt x="559" y="290"/>
                  </a:lnTo>
                  <a:lnTo>
                    <a:pt x="559" y="290"/>
                  </a:lnTo>
                  <a:lnTo>
                    <a:pt x="560" y="290"/>
                  </a:lnTo>
                  <a:lnTo>
                    <a:pt x="561" y="291"/>
                  </a:lnTo>
                  <a:lnTo>
                    <a:pt x="562" y="291"/>
                  </a:lnTo>
                  <a:lnTo>
                    <a:pt x="564" y="291"/>
                  </a:lnTo>
                  <a:lnTo>
                    <a:pt x="568" y="291"/>
                  </a:lnTo>
                  <a:lnTo>
                    <a:pt x="569" y="291"/>
                  </a:lnTo>
                  <a:lnTo>
                    <a:pt x="572" y="290"/>
                  </a:lnTo>
                  <a:lnTo>
                    <a:pt x="572" y="290"/>
                  </a:lnTo>
                  <a:lnTo>
                    <a:pt x="573" y="290"/>
                  </a:lnTo>
                  <a:lnTo>
                    <a:pt x="574" y="291"/>
                  </a:lnTo>
                  <a:lnTo>
                    <a:pt x="575" y="291"/>
                  </a:lnTo>
                  <a:lnTo>
                    <a:pt x="575" y="292"/>
                  </a:lnTo>
                  <a:lnTo>
                    <a:pt x="576" y="292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6"/>
                  </a:lnTo>
                  <a:lnTo>
                    <a:pt x="576" y="297"/>
                  </a:lnTo>
                  <a:lnTo>
                    <a:pt x="576" y="298"/>
                  </a:lnTo>
                  <a:lnTo>
                    <a:pt x="576" y="300"/>
                  </a:lnTo>
                  <a:lnTo>
                    <a:pt x="576" y="302"/>
                  </a:lnTo>
                  <a:lnTo>
                    <a:pt x="575" y="304"/>
                  </a:lnTo>
                  <a:lnTo>
                    <a:pt x="574" y="306"/>
                  </a:lnTo>
                  <a:lnTo>
                    <a:pt x="574" y="308"/>
                  </a:lnTo>
                  <a:lnTo>
                    <a:pt x="573" y="309"/>
                  </a:lnTo>
                  <a:lnTo>
                    <a:pt x="572" y="311"/>
                  </a:lnTo>
                  <a:lnTo>
                    <a:pt x="571" y="312"/>
                  </a:lnTo>
                  <a:lnTo>
                    <a:pt x="571" y="313"/>
                  </a:lnTo>
                  <a:lnTo>
                    <a:pt x="570" y="313"/>
                  </a:lnTo>
                  <a:lnTo>
                    <a:pt x="568" y="315"/>
                  </a:lnTo>
                  <a:lnTo>
                    <a:pt x="565" y="318"/>
                  </a:lnTo>
                  <a:lnTo>
                    <a:pt x="562" y="319"/>
                  </a:lnTo>
                  <a:lnTo>
                    <a:pt x="561" y="320"/>
                  </a:lnTo>
                  <a:lnTo>
                    <a:pt x="559" y="321"/>
                  </a:lnTo>
                  <a:lnTo>
                    <a:pt x="558" y="322"/>
                  </a:lnTo>
                  <a:lnTo>
                    <a:pt x="557" y="324"/>
                  </a:lnTo>
                  <a:lnTo>
                    <a:pt x="556" y="326"/>
                  </a:lnTo>
                  <a:lnTo>
                    <a:pt x="555" y="327"/>
                  </a:lnTo>
                  <a:lnTo>
                    <a:pt x="553" y="333"/>
                  </a:lnTo>
                  <a:lnTo>
                    <a:pt x="551" y="335"/>
                  </a:lnTo>
                  <a:lnTo>
                    <a:pt x="551" y="336"/>
                  </a:lnTo>
                  <a:lnTo>
                    <a:pt x="550" y="337"/>
                  </a:lnTo>
                  <a:lnTo>
                    <a:pt x="549" y="338"/>
                  </a:lnTo>
                  <a:lnTo>
                    <a:pt x="548" y="339"/>
                  </a:lnTo>
                  <a:lnTo>
                    <a:pt x="546" y="341"/>
                  </a:lnTo>
                  <a:lnTo>
                    <a:pt x="545" y="341"/>
                  </a:lnTo>
                  <a:lnTo>
                    <a:pt x="544" y="342"/>
                  </a:lnTo>
                  <a:lnTo>
                    <a:pt x="544" y="343"/>
                  </a:lnTo>
                  <a:lnTo>
                    <a:pt x="543" y="344"/>
                  </a:lnTo>
                  <a:lnTo>
                    <a:pt x="543" y="345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3" y="350"/>
                  </a:lnTo>
                  <a:lnTo>
                    <a:pt x="543" y="352"/>
                  </a:lnTo>
                  <a:lnTo>
                    <a:pt x="544" y="354"/>
                  </a:lnTo>
                  <a:lnTo>
                    <a:pt x="544" y="354"/>
                  </a:lnTo>
                  <a:lnTo>
                    <a:pt x="544" y="355"/>
                  </a:lnTo>
                  <a:lnTo>
                    <a:pt x="545" y="355"/>
                  </a:lnTo>
                  <a:lnTo>
                    <a:pt x="546" y="356"/>
                  </a:lnTo>
                  <a:lnTo>
                    <a:pt x="547" y="356"/>
                  </a:lnTo>
                  <a:lnTo>
                    <a:pt x="548" y="356"/>
                  </a:lnTo>
                  <a:lnTo>
                    <a:pt x="549" y="356"/>
                  </a:lnTo>
                  <a:lnTo>
                    <a:pt x="550" y="357"/>
                  </a:lnTo>
                  <a:lnTo>
                    <a:pt x="552" y="356"/>
                  </a:lnTo>
                  <a:lnTo>
                    <a:pt x="554" y="356"/>
                  </a:lnTo>
                  <a:lnTo>
                    <a:pt x="555" y="356"/>
                  </a:lnTo>
                  <a:lnTo>
                    <a:pt x="557" y="355"/>
                  </a:lnTo>
                  <a:lnTo>
                    <a:pt x="561" y="354"/>
                  </a:lnTo>
                  <a:lnTo>
                    <a:pt x="571" y="351"/>
                  </a:lnTo>
                  <a:lnTo>
                    <a:pt x="573" y="350"/>
                  </a:lnTo>
                  <a:lnTo>
                    <a:pt x="576" y="349"/>
                  </a:lnTo>
                  <a:lnTo>
                    <a:pt x="577" y="349"/>
                  </a:lnTo>
                  <a:lnTo>
                    <a:pt x="578" y="349"/>
                  </a:lnTo>
                  <a:lnTo>
                    <a:pt x="579" y="349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9"/>
                  </a:lnTo>
                  <a:lnTo>
                    <a:pt x="583" y="350"/>
                  </a:lnTo>
                  <a:lnTo>
                    <a:pt x="584" y="350"/>
                  </a:lnTo>
                  <a:lnTo>
                    <a:pt x="585" y="351"/>
                  </a:lnTo>
                  <a:lnTo>
                    <a:pt x="586" y="352"/>
                  </a:lnTo>
                  <a:lnTo>
                    <a:pt x="587" y="355"/>
                  </a:lnTo>
                  <a:lnTo>
                    <a:pt x="589" y="357"/>
                  </a:lnTo>
                  <a:lnTo>
                    <a:pt x="590" y="358"/>
                  </a:lnTo>
                  <a:lnTo>
                    <a:pt x="590" y="360"/>
                  </a:lnTo>
                  <a:lnTo>
                    <a:pt x="591" y="362"/>
                  </a:lnTo>
                  <a:lnTo>
                    <a:pt x="591" y="363"/>
                  </a:lnTo>
                  <a:lnTo>
                    <a:pt x="591" y="365"/>
                  </a:lnTo>
                  <a:lnTo>
                    <a:pt x="591" y="366"/>
                  </a:lnTo>
                  <a:lnTo>
                    <a:pt x="591" y="369"/>
                  </a:lnTo>
                  <a:lnTo>
                    <a:pt x="591" y="374"/>
                  </a:lnTo>
                  <a:lnTo>
                    <a:pt x="591" y="376"/>
                  </a:lnTo>
                  <a:lnTo>
                    <a:pt x="591" y="377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2" y="379"/>
                  </a:lnTo>
                  <a:lnTo>
                    <a:pt x="592" y="380"/>
                  </a:lnTo>
                  <a:lnTo>
                    <a:pt x="593" y="380"/>
                  </a:lnTo>
                  <a:lnTo>
                    <a:pt x="593" y="380"/>
                  </a:lnTo>
                  <a:lnTo>
                    <a:pt x="597" y="381"/>
                  </a:lnTo>
                  <a:lnTo>
                    <a:pt x="599" y="382"/>
                  </a:lnTo>
                  <a:lnTo>
                    <a:pt x="600" y="382"/>
                  </a:lnTo>
                  <a:lnTo>
                    <a:pt x="601" y="383"/>
                  </a:lnTo>
                  <a:lnTo>
                    <a:pt x="603" y="384"/>
                  </a:lnTo>
                  <a:lnTo>
                    <a:pt x="606" y="385"/>
                  </a:lnTo>
                  <a:lnTo>
                    <a:pt x="607" y="385"/>
                  </a:lnTo>
                  <a:lnTo>
                    <a:pt x="608" y="386"/>
                  </a:lnTo>
                  <a:lnTo>
                    <a:pt x="609" y="387"/>
                  </a:lnTo>
                  <a:lnTo>
                    <a:pt x="611" y="389"/>
                  </a:lnTo>
                  <a:lnTo>
                    <a:pt x="613" y="391"/>
                  </a:lnTo>
                  <a:lnTo>
                    <a:pt x="614" y="391"/>
                  </a:lnTo>
                  <a:lnTo>
                    <a:pt x="614" y="392"/>
                  </a:lnTo>
                  <a:lnTo>
                    <a:pt x="616" y="393"/>
                  </a:lnTo>
                  <a:lnTo>
                    <a:pt x="617" y="393"/>
                  </a:lnTo>
                  <a:lnTo>
                    <a:pt x="618" y="393"/>
                  </a:lnTo>
                  <a:lnTo>
                    <a:pt x="626" y="394"/>
                  </a:lnTo>
                  <a:lnTo>
                    <a:pt x="630" y="395"/>
                  </a:lnTo>
                  <a:lnTo>
                    <a:pt x="637" y="396"/>
                  </a:lnTo>
                  <a:lnTo>
                    <a:pt x="638" y="396"/>
                  </a:lnTo>
                  <a:lnTo>
                    <a:pt x="640" y="397"/>
                  </a:lnTo>
                  <a:lnTo>
                    <a:pt x="641" y="397"/>
                  </a:lnTo>
                  <a:lnTo>
                    <a:pt x="642" y="398"/>
                  </a:lnTo>
                  <a:lnTo>
                    <a:pt x="644" y="399"/>
                  </a:lnTo>
                  <a:lnTo>
                    <a:pt x="645" y="400"/>
                  </a:lnTo>
                  <a:lnTo>
                    <a:pt x="646" y="402"/>
                  </a:lnTo>
                  <a:lnTo>
                    <a:pt x="647" y="402"/>
                  </a:lnTo>
                  <a:lnTo>
                    <a:pt x="647" y="403"/>
                  </a:lnTo>
                  <a:lnTo>
                    <a:pt x="648" y="404"/>
                  </a:lnTo>
                  <a:lnTo>
                    <a:pt x="648" y="406"/>
                  </a:lnTo>
                  <a:lnTo>
                    <a:pt x="648" y="408"/>
                  </a:lnTo>
                  <a:lnTo>
                    <a:pt x="649" y="412"/>
                  </a:lnTo>
                  <a:lnTo>
                    <a:pt x="649" y="413"/>
                  </a:lnTo>
                  <a:lnTo>
                    <a:pt x="649" y="414"/>
                  </a:lnTo>
                  <a:lnTo>
                    <a:pt x="650" y="415"/>
                  </a:lnTo>
                  <a:lnTo>
                    <a:pt x="650" y="416"/>
                  </a:lnTo>
                  <a:lnTo>
                    <a:pt x="651" y="416"/>
                  </a:lnTo>
                  <a:lnTo>
                    <a:pt x="651" y="417"/>
                  </a:lnTo>
                  <a:lnTo>
                    <a:pt x="652" y="417"/>
                  </a:lnTo>
                  <a:lnTo>
                    <a:pt x="653" y="418"/>
                  </a:lnTo>
                  <a:lnTo>
                    <a:pt x="655" y="418"/>
                  </a:lnTo>
                  <a:lnTo>
                    <a:pt x="657" y="418"/>
                  </a:lnTo>
                  <a:lnTo>
                    <a:pt x="660" y="419"/>
                  </a:lnTo>
                  <a:lnTo>
                    <a:pt x="661" y="419"/>
                  </a:lnTo>
                  <a:lnTo>
                    <a:pt x="663" y="419"/>
                  </a:lnTo>
                  <a:lnTo>
                    <a:pt x="664" y="420"/>
                  </a:lnTo>
                  <a:lnTo>
                    <a:pt x="665" y="420"/>
                  </a:lnTo>
                  <a:lnTo>
                    <a:pt x="666" y="421"/>
                  </a:lnTo>
                  <a:lnTo>
                    <a:pt x="674" y="427"/>
                  </a:lnTo>
                  <a:lnTo>
                    <a:pt x="676" y="428"/>
                  </a:lnTo>
                  <a:lnTo>
                    <a:pt x="678" y="429"/>
                  </a:lnTo>
                  <a:lnTo>
                    <a:pt x="679" y="430"/>
                  </a:lnTo>
                  <a:lnTo>
                    <a:pt x="681" y="431"/>
                  </a:lnTo>
                  <a:lnTo>
                    <a:pt x="682" y="431"/>
                  </a:lnTo>
                  <a:lnTo>
                    <a:pt x="683" y="431"/>
                  </a:lnTo>
                  <a:lnTo>
                    <a:pt x="684" y="431"/>
                  </a:lnTo>
                  <a:lnTo>
                    <a:pt x="685" y="431"/>
                  </a:lnTo>
                  <a:lnTo>
                    <a:pt x="687" y="431"/>
                  </a:lnTo>
                  <a:lnTo>
                    <a:pt x="689" y="431"/>
                  </a:lnTo>
                  <a:lnTo>
                    <a:pt x="694" y="430"/>
                  </a:lnTo>
                  <a:lnTo>
                    <a:pt x="697" y="429"/>
                  </a:lnTo>
                  <a:lnTo>
                    <a:pt x="699" y="429"/>
                  </a:lnTo>
                  <a:lnTo>
                    <a:pt x="703" y="429"/>
                  </a:lnTo>
                  <a:lnTo>
                    <a:pt x="708" y="428"/>
                  </a:lnTo>
                  <a:lnTo>
                    <a:pt x="709" y="428"/>
                  </a:lnTo>
                  <a:lnTo>
                    <a:pt x="710" y="428"/>
                  </a:lnTo>
                  <a:lnTo>
                    <a:pt x="711" y="428"/>
                  </a:lnTo>
                  <a:lnTo>
                    <a:pt x="712" y="428"/>
                  </a:lnTo>
                  <a:lnTo>
                    <a:pt x="713" y="429"/>
                  </a:lnTo>
                  <a:lnTo>
                    <a:pt x="716" y="430"/>
                  </a:lnTo>
                  <a:lnTo>
                    <a:pt x="720" y="431"/>
                  </a:lnTo>
                  <a:lnTo>
                    <a:pt x="721" y="432"/>
                  </a:lnTo>
                  <a:lnTo>
                    <a:pt x="723" y="432"/>
                  </a:lnTo>
                  <a:lnTo>
                    <a:pt x="724" y="433"/>
                  </a:lnTo>
                  <a:lnTo>
                    <a:pt x="726" y="435"/>
                  </a:lnTo>
                  <a:lnTo>
                    <a:pt x="727" y="436"/>
                  </a:lnTo>
                  <a:lnTo>
                    <a:pt x="728" y="436"/>
                  </a:lnTo>
                  <a:lnTo>
                    <a:pt x="729" y="437"/>
                  </a:lnTo>
                  <a:lnTo>
                    <a:pt x="729" y="438"/>
                  </a:lnTo>
                  <a:lnTo>
                    <a:pt x="729" y="439"/>
                  </a:lnTo>
                  <a:lnTo>
                    <a:pt x="730" y="439"/>
                  </a:lnTo>
                  <a:lnTo>
                    <a:pt x="730" y="440"/>
                  </a:lnTo>
                  <a:lnTo>
                    <a:pt x="730" y="441"/>
                  </a:lnTo>
                  <a:lnTo>
                    <a:pt x="731" y="443"/>
                  </a:lnTo>
                  <a:lnTo>
                    <a:pt x="731" y="446"/>
                  </a:lnTo>
                  <a:lnTo>
                    <a:pt x="731" y="448"/>
                  </a:lnTo>
                  <a:lnTo>
                    <a:pt x="731" y="448"/>
                  </a:lnTo>
                  <a:lnTo>
                    <a:pt x="732" y="449"/>
                  </a:lnTo>
                  <a:lnTo>
                    <a:pt x="732" y="450"/>
                  </a:lnTo>
                  <a:lnTo>
                    <a:pt x="733" y="451"/>
                  </a:lnTo>
                  <a:lnTo>
                    <a:pt x="733" y="451"/>
                  </a:lnTo>
                  <a:lnTo>
                    <a:pt x="734" y="452"/>
                  </a:lnTo>
                  <a:lnTo>
                    <a:pt x="735" y="452"/>
                  </a:lnTo>
                  <a:lnTo>
                    <a:pt x="736" y="453"/>
                  </a:lnTo>
                  <a:lnTo>
                    <a:pt x="739" y="454"/>
                  </a:lnTo>
                  <a:lnTo>
                    <a:pt x="741" y="455"/>
                  </a:lnTo>
                  <a:lnTo>
                    <a:pt x="751" y="459"/>
                  </a:lnTo>
                  <a:lnTo>
                    <a:pt x="752" y="460"/>
                  </a:lnTo>
                  <a:lnTo>
                    <a:pt x="754" y="461"/>
                  </a:lnTo>
                  <a:lnTo>
                    <a:pt x="756" y="463"/>
                  </a:lnTo>
                  <a:lnTo>
                    <a:pt x="757" y="464"/>
                  </a:lnTo>
                  <a:lnTo>
                    <a:pt x="759" y="466"/>
                  </a:lnTo>
                  <a:lnTo>
                    <a:pt x="760" y="468"/>
                  </a:lnTo>
                  <a:lnTo>
                    <a:pt x="762" y="470"/>
                  </a:lnTo>
                  <a:lnTo>
                    <a:pt x="767" y="477"/>
                  </a:lnTo>
                  <a:lnTo>
                    <a:pt x="770" y="481"/>
                  </a:lnTo>
                  <a:lnTo>
                    <a:pt x="771" y="483"/>
                  </a:lnTo>
                  <a:lnTo>
                    <a:pt x="772" y="484"/>
                  </a:lnTo>
                  <a:lnTo>
                    <a:pt x="773" y="486"/>
                  </a:lnTo>
                  <a:lnTo>
                    <a:pt x="774" y="491"/>
                  </a:lnTo>
                  <a:lnTo>
                    <a:pt x="775" y="493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7" y="495"/>
                  </a:lnTo>
                  <a:lnTo>
                    <a:pt x="776" y="495"/>
                  </a:lnTo>
                  <a:lnTo>
                    <a:pt x="776" y="495"/>
                  </a:lnTo>
                  <a:lnTo>
                    <a:pt x="775" y="495"/>
                  </a:lnTo>
                  <a:lnTo>
                    <a:pt x="775" y="496"/>
                  </a:lnTo>
                  <a:lnTo>
                    <a:pt x="773" y="496"/>
                  </a:lnTo>
                  <a:lnTo>
                    <a:pt x="771" y="498"/>
                  </a:lnTo>
                  <a:lnTo>
                    <a:pt x="766" y="501"/>
                  </a:lnTo>
                  <a:lnTo>
                    <a:pt x="760" y="506"/>
                  </a:lnTo>
                  <a:lnTo>
                    <a:pt x="758" y="508"/>
                  </a:lnTo>
                  <a:lnTo>
                    <a:pt x="754" y="511"/>
                  </a:lnTo>
                  <a:lnTo>
                    <a:pt x="752" y="512"/>
                  </a:lnTo>
                  <a:lnTo>
                    <a:pt x="751" y="513"/>
                  </a:lnTo>
                  <a:lnTo>
                    <a:pt x="750" y="513"/>
                  </a:lnTo>
                  <a:lnTo>
                    <a:pt x="749" y="514"/>
                  </a:lnTo>
                  <a:lnTo>
                    <a:pt x="748" y="514"/>
                  </a:lnTo>
                  <a:lnTo>
                    <a:pt x="747" y="514"/>
                  </a:lnTo>
                  <a:lnTo>
                    <a:pt x="744" y="515"/>
                  </a:lnTo>
                  <a:lnTo>
                    <a:pt x="740" y="515"/>
                  </a:lnTo>
                  <a:lnTo>
                    <a:pt x="739" y="516"/>
                  </a:lnTo>
                  <a:lnTo>
                    <a:pt x="738" y="516"/>
                  </a:lnTo>
                  <a:lnTo>
                    <a:pt x="737" y="517"/>
                  </a:lnTo>
                  <a:lnTo>
                    <a:pt x="734" y="519"/>
                  </a:lnTo>
                  <a:lnTo>
                    <a:pt x="734" y="519"/>
                  </a:lnTo>
                  <a:lnTo>
                    <a:pt x="733" y="520"/>
                  </a:lnTo>
                  <a:lnTo>
                    <a:pt x="732" y="520"/>
                  </a:lnTo>
                  <a:lnTo>
                    <a:pt x="731" y="520"/>
                  </a:lnTo>
                  <a:lnTo>
                    <a:pt x="728" y="521"/>
                  </a:lnTo>
                  <a:lnTo>
                    <a:pt x="727" y="521"/>
                  </a:lnTo>
                  <a:lnTo>
                    <a:pt x="726" y="521"/>
                  </a:lnTo>
                  <a:lnTo>
                    <a:pt x="725" y="521"/>
                  </a:lnTo>
                  <a:lnTo>
                    <a:pt x="724" y="521"/>
                  </a:lnTo>
                  <a:lnTo>
                    <a:pt x="723" y="520"/>
                  </a:lnTo>
                  <a:lnTo>
                    <a:pt x="723" y="520"/>
                  </a:lnTo>
                  <a:lnTo>
                    <a:pt x="721" y="518"/>
                  </a:lnTo>
                  <a:lnTo>
                    <a:pt x="721" y="518"/>
                  </a:lnTo>
                  <a:lnTo>
                    <a:pt x="720" y="518"/>
                  </a:lnTo>
                  <a:lnTo>
                    <a:pt x="717" y="517"/>
                  </a:lnTo>
                  <a:lnTo>
                    <a:pt x="716" y="517"/>
                  </a:lnTo>
                  <a:lnTo>
                    <a:pt x="715" y="516"/>
                  </a:lnTo>
                  <a:lnTo>
                    <a:pt x="713" y="515"/>
                  </a:lnTo>
                  <a:lnTo>
                    <a:pt x="709" y="512"/>
                  </a:lnTo>
                  <a:lnTo>
                    <a:pt x="707" y="510"/>
                  </a:lnTo>
                  <a:lnTo>
                    <a:pt x="705" y="509"/>
                  </a:lnTo>
                  <a:lnTo>
                    <a:pt x="703" y="508"/>
                  </a:lnTo>
                  <a:lnTo>
                    <a:pt x="701" y="507"/>
                  </a:lnTo>
                  <a:lnTo>
                    <a:pt x="699" y="507"/>
                  </a:lnTo>
                  <a:lnTo>
                    <a:pt x="697" y="506"/>
                  </a:lnTo>
                  <a:lnTo>
                    <a:pt x="695" y="506"/>
                  </a:lnTo>
                  <a:lnTo>
                    <a:pt x="694" y="506"/>
                  </a:lnTo>
                  <a:lnTo>
                    <a:pt x="693" y="507"/>
                  </a:lnTo>
                  <a:lnTo>
                    <a:pt x="693" y="507"/>
                  </a:lnTo>
                  <a:lnTo>
                    <a:pt x="692" y="507"/>
                  </a:lnTo>
                  <a:lnTo>
                    <a:pt x="690" y="508"/>
                  </a:lnTo>
                  <a:lnTo>
                    <a:pt x="687" y="509"/>
                  </a:lnTo>
                  <a:lnTo>
                    <a:pt x="687" y="510"/>
                  </a:lnTo>
                  <a:lnTo>
                    <a:pt x="685" y="511"/>
                  </a:lnTo>
                  <a:lnTo>
                    <a:pt x="682" y="514"/>
                  </a:lnTo>
                  <a:lnTo>
                    <a:pt x="680" y="515"/>
                  </a:lnTo>
                  <a:lnTo>
                    <a:pt x="674" y="520"/>
                  </a:lnTo>
                  <a:lnTo>
                    <a:pt x="671" y="521"/>
                  </a:lnTo>
                  <a:lnTo>
                    <a:pt x="670" y="522"/>
                  </a:lnTo>
                  <a:lnTo>
                    <a:pt x="669" y="523"/>
                  </a:lnTo>
                  <a:lnTo>
                    <a:pt x="668" y="523"/>
                  </a:lnTo>
                  <a:lnTo>
                    <a:pt x="667" y="523"/>
                  </a:lnTo>
                  <a:lnTo>
                    <a:pt x="665" y="523"/>
                  </a:lnTo>
                  <a:lnTo>
                    <a:pt x="663" y="524"/>
                  </a:lnTo>
                  <a:lnTo>
                    <a:pt x="659" y="524"/>
                  </a:lnTo>
                  <a:lnTo>
                    <a:pt x="657" y="524"/>
                  </a:lnTo>
                  <a:lnTo>
                    <a:pt x="656" y="523"/>
                  </a:lnTo>
                  <a:lnTo>
                    <a:pt x="655" y="523"/>
                  </a:lnTo>
                  <a:lnTo>
                    <a:pt x="654" y="523"/>
                  </a:lnTo>
                  <a:lnTo>
                    <a:pt x="653" y="522"/>
                  </a:lnTo>
                  <a:lnTo>
                    <a:pt x="651" y="521"/>
                  </a:lnTo>
                  <a:lnTo>
                    <a:pt x="649" y="520"/>
                  </a:lnTo>
                  <a:lnTo>
                    <a:pt x="648" y="519"/>
                  </a:lnTo>
                  <a:lnTo>
                    <a:pt x="645" y="517"/>
                  </a:lnTo>
                  <a:lnTo>
                    <a:pt x="643" y="516"/>
                  </a:lnTo>
                  <a:lnTo>
                    <a:pt x="640" y="513"/>
                  </a:lnTo>
                  <a:lnTo>
                    <a:pt x="636" y="509"/>
                  </a:lnTo>
                  <a:lnTo>
                    <a:pt x="635" y="509"/>
                  </a:lnTo>
                  <a:lnTo>
                    <a:pt x="634" y="508"/>
                  </a:lnTo>
                  <a:lnTo>
                    <a:pt x="633" y="507"/>
                  </a:lnTo>
                  <a:lnTo>
                    <a:pt x="630" y="506"/>
                  </a:lnTo>
                  <a:lnTo>
                    <a:pt x="628" y="505"/>
                  </a:lnTo>
                  <a:lnTo>
                    <a:pt x="622" y="501"/>
                  </a:lnTo>
                  <a:lnTo>
                    <a:pt x="617" y="498"/>
                  </a:lnTo>
                  <a:lnTo>
                    <a:pt x="616" y="498"/>
                  </a:lnTo>
                  <a:lnTo>
                    <a:pt x="614" y="497"/>
                  </a:lnTo>
                  <a:lnTo>
                    <a:pt x="613" y="497"/>
                  </a:lnTo>
                  <a:lnTo>
                    <a:pt x="609" y="495"/>
                  </a:lnTo>
                  <a:lnTo>
                    <a:pt x="603" y="493"/>
                  </a:lnTo>
                  <a:lnTo>
                    <a:pt x="601" y="492"/>
                  </a:lnTo>
                  <a:lnTo>
                    <a:pt x="599" y="492"/>
                  </a:lnTo>
                  <a:lnTo>
                    <a:pt x="597" y="491"/>
                  </a:lnTo>
                  <a:lnTo>
                    <a:pt x="595" y="490"/>
                  </a:lnTo>
                  <a:lnTo>
                    <a:pt x="593" y="490"/>
                  </a:lnTo>
                  <a:lnTo>
                    <a:pt x="590" y="490"/>
                  </a:lnTo>
                  <a:lnTo>
                    <a:pt x="588" y="489"/>
                  </a:lnTo>
                  <a:lnTo>
                    <a:pt x="587" y="489"/>
                  </a:lnTo>
                  <a:lnTo>
                    <a:pt x="586" y="489"/>
                  </a:lnTo>
                  <a:lnTo>
                    <a:pt x="584" y="489"/>
                  </a:lnTo>
                  <a:lnTo>
                    <a:pt x="583" y="490"/>
                  </a:lnTo>
                  <a:lnTo>
                    <a:pt x="582" y="490"/>
                  </a:lnTo>
                  <a:lnTo>
                    <a:pt x="580" y="491"/>
                  </a:lnTo>
                  <a:lnTo>
                    <a:pt x="579" y="491"/>
                  </a:lnTo>
                  <a:lnTo>
                    <a:pt x="578" y="492"/>
                  </a:lnTo>
                  <a:lnTo>
                    <a:pt x="576" y="494"/>
                  </a:lnTo>
                  <a:lnTo>
                    <a:pt x="574" y="495"/>
                  </a:lnTo>
                  <a:lnTo>
                    <a:pt x="570" y="499"/>
                  </a:lnTo>
                  <a:lnTo>
                    <a:pt x="563" y="506"/>
                  </a:lnTo>
                  <a:lnTo>
                    <a:pt x="561" y="507"/>
                  </a:lnTo>
                  <a:lnTo>
                    <a:pt x="556" y="511"/>
                  </a:lnTo>
                  <a:lnTo>
                    <a:pt x="553" y="514"/>
                  </a:lnTo>
                  <a:lnTo>
                    <a:pt x="550" y="516"/>
                  </a:lnTo>
                  <a:lnTo>
                    <a:pt x="549" y="517"/>
                  </a:lnTo>
                  <a:lnTo>
                    <a:pt x="548" y="518"/>
                  </a:lnTo>
                  <a:lnTo>
                    <a:pt x="547" y="519"/>
                  </a:lnTo>
                  <a:lnTo>
                    <a:pt x="547" y="520"/>
                  </a:lnTo>
                  <a:lnTo>
                    <a:pt x="546" y="521"/>
                  </a:lnTo>
                  <a:lnTo>
                    <a:pt x="545" y="523"/>
                  </a:lnTo>
                  <a:lnTo>
                    <a:pt x="544" y="525"/>
                  </a:lnTo>
                  <a:lnTo>
                    <a:pt x="542" y="531"/>
                  </a:lnTo>
                  <a:lnTo>
                    <a:pt x="542" y="533"/>
                  </a:lnTo>
                  <a:lnTo>
                    <a:pt x="541" y="534"/>
                  </a:lnTo>
                  <a:lnTo>
                    <a:pt x="540" y="536"/>
                  </a:lnTo>
                  <a:lnTo>
                    <a:pt x="539" y="538"/>
                  </a:lnTo>
                  <a:lnTo>
                    <a:pt x="536" y="543"/>
                  </a:lnTo>
                  <a:lnTo>
                    <a:pt x="535" y="545"/>
                  </a:lnTo>
                  <a:lnTo>
                    <a:pt x="534" y="547"/>
                  </a:lnTo>
                  <a:lnTo>
                    <a:pt x="532" y="549"/>
                  </a:lnTo>
                  <a:lnTo>
                    <a:pt x="527" y="554"/>
                  </a:lnTo>
                  <a:lnTo>
                    <a:pt x="521" y="560"/>
                  </a:lnTo>
                  <a:lnTo>
                    <a:pt x="519" y="563"/>
                  </a:lnTo>
                  <a:lnTo>
                    <a:pt x="517" y="565"/>
                  </a:lnTo>
                  <a:lnTo>
                    <a:pt x="516" y="567"/>
                  </a:lnTo>
                  <a:lnTo>
                    <a:pt x="512" y="575"/>
                  </a:lnTo>
                  <a:lnTo>
                    <a:pt x="510" y="578"/>
                  </a:lnTo>
                  <a:lnTo>
                    <a:pt x="507" y="584"/>
                  </a:lnTo>
                  <a:lnTo>
                    <a:pt x="506" y="587"/>
                  </a:lnTo>
                  <a:lnTo>
                    <a:pt x="504" y="592"/>
                  </a:lnTo>
                  <a:lnTo>
                    <a:pt x="501" y="597"/>
                  </a:lnTo>
                  <a:lnTo>
                    <a:pt x="500" y="599"/>
                  </a:lnTo>
                  <a:lnTo>
                    <a:pt x="499" y="602"/>
                  </a:lnTo>
                  <a:lnTo>
                    <a:pt x="498" y="607"/>
                  </a:lnTo>
                  <a:lnTo>
                    <a:pt x="497" y="610"/>
                  </a:lnTo>
                  <a:lnTo>
                    <a:pt x="495" y="612"/>
                  </a:lnTo>
                  <a:lnTo>
                    <a:pt x="493" y="616"/>
                  </a:lnTo>
                  <a:lnTo>
                    <a:pt x="492" y="618"/>
                  </a:lnTo>
                  <a:lnTo>
                    <a:pt x="491" y="621"/>
                  </a:lnTo>
                  <a:lnTo>
                    <a:pt x="490" y="623"/>
                  </a:lnTo>
                  <a:lnTo>
                    <a:pt x="488" y="627"/>
                  </a:lnTo>
                  <a:lnTo>
                    <a:pt x="488" y="628"/>
                  </a:lnTo>
                  <a:lnTo>
                    <a:pt x="488" y="629"/>
                  </a:lnTo>
                  <a:lnTo>
                    <a:pt x="487" y="633"/>
                  </a:lnTo>
                  <a:lnTo>
                    <a:pt x="486" y="639"/>
                  </a:lnTo>
                  <a:lnTo>
                    <a:pt x="485" y="642"/>
                  </a:lnTo>
                  <a:lnTo>
                    <a:pt x="485" y="644"/>
                  </a:lnTo>
                  <a:lnTo>
                    <a:pt x="484" y="646"/>
                  </a:lnTo>
                  <a:lnTo>
                    <a:pt x="483" y="648"/>
                  </a:lnTo>
                  <a:lnTo>
                    <a:pt x="483" y="649"/>
                  </a:lnTo>
                  <a:lnTo>
                    <a:pt x="482" y="651"/>
                  </a:lnTo>
                  <a:lnTo>
                    <a:pt x="481" y="652"/>
                  </a:lnTo>
                  <a:lnTo>
                    <a:pt x="480" y="653"/>
                  </a:lnTo>
                  <a:lnTo>
                    <a:pt x="479" y="655"/>
                  </a:lnTo>
                  <a:lnTo>
                    <a:pt x="478" y="656"/>
                  </a:lnTo>
                  <a:lnTo>
                    <a:pt x="477" y="656"/>
                  </a:lnTo>
                  <a:lnTo>
                    <a:pt x="476" y="656"/>
                  </a:lnTo>
                  <a:lnTo>
                    <a:pt x="475" y="657"/>
                  </a:lnTo>
                  <a:lnTo>
                    <a:pt x="474" y="657"/>
                  </a:lnTo>
                  <a:lnTo>
                    <a:pt x="474" y="657"/>
                  </a:lnTo>
                  <a:lnTo>
                    <a:pt x="473" y="657"/>
                  </a:lnTo>
                  <a:lnTo>
                    <a:pt x="472" y="657"/>
                  </a:lnTo>
                  <a:lnTo>
                    <a:pt x="471" y="656"/>
                  </a:lnTo>
                  <a:lnTo>
                    <a:pt x="470" y="656"/>
                  </a:lnTo>
                  <a:lnTo>
                    <a:pt x="470" y="655"/>
                  </a:lnTo>
                  <a:lnTo>
                    <a:pt x="469" y="655"/>
                  </a:lnTo>
                  <a:lnTo>
                    <a:pt x="469" y="654"/>
                  </a:lnTo>
                  <a:lnTo>
                    <a:pt x="469" y="653"/>
                  </a:lnTo>
                  <a:lnTo>
                    <a:pt x="468" y="652"/>
                  </a:lnTo>
                  <a:lnTo>
                    <a:pt x="468" y="651"/>
                  </a:lnTo>
                  <a:lnTo>
                    <a:pt x="468" y="646"/>
                  </a:lnTo>
                  <a:lnTo>
                    <a:pt x="467" y="640"/>
                  </a:lnTo>
                  <a:lnTo>
                    <a:pt x="466" y="637"/>
                  </a:lnTo>
                  <a:lnTo>
                    <a:pt x="466" y="633"/>
                  </a:lnTo>
                  <a:lnTo>
                    <a:pt x="466" y="630"/>
                  </a:lnTo>
                  <a:lnTo>
                    <a:pt x="465" y="626"/>
                  </a:lnTo>
                  <a:lnTo>
                    <a:pt x="464" y="622"/>
                  </a:lnTo>
                  <a:lnTo>
                    <a:pt x="464" y="620"/>
                  </a:lnTo>
                  <a:lnTo>
                    <a:pt x="463" y="618"/>
                  </a:lnTo>
                  <a:lnTo>
                    <a:pt x="463" y="611"/>
                  </a:lnTo>
                  <a:lnTo>
                    <a:pt x="463" y="610"/>
                  </a:lnTo>
                  <a:lnTo>
                    <a:pt x="462" y="608"/>
                  </a:lnTo>
                  <a:lnTo>
                    <a:pt x="462" y="607"/>
                  </a:lnTo>
                  <a:lnTo>
                    <a:pt x="461" y="605"/>
                  </a:lnTo>
                  <a:lnTo>
                    <a:pt x="461" y="603"/>
                  </a:lnTo>
                  <a:lnTo>
                    <a:pt x="460" y="602"/>
                  </a:lnTo>
                  <a:lnTo>
                    <a:pt x="459" y="600"/>
                  </a:lnTo>
                  <a:lnTo>
                    <a:pt x="457" y="599"/>
                  </a:lnTo>
                  <a:lnTo>
                    <a:pt x="457" y="598"/>
                  </a:lnTo>
                  <a:lnTo>
                    <a:pt x="456" y="597"/>
                  </a:lnTo>
                  <a:lnTo>
                    <a:pt x="455" y="596"/>
                  </a:lnTo>
                  <a:lnTo>
                    <a:pt x="454" y="596"/>
                  </a:lnTo>
                  <a:lnTo>
                    <a:pt x="453" y="596"/>
                  </a:lnTo>
                  <a:lnTo>
                    <a:pt x="452" y="595"/>
                  </a:lnTo>
                  <a:lnTo>
                    <a:pt x="450" y="595"/>
                  </a:lnTo>
                  <a:lnTo>
                    <a:pt x="449" y="595"/>
                  </a:lnTo>
                  <a:lnTo>
                    <a:pt x="448" y="595"/>
                  </a:lnTo>
                  <a:lnTo>
                    <a:pt x="447" y="595"/>
                  </a:lnTo>
                  <a:lnTo>
                    <a:pt x="446" y="595"/>
                  </a:lnTo>
                  <a:lnTo>
                    <a:pt x="445" y="595"/>
                  </a:lnTo>
                  <a:lnTo>
                    <a:pt x="442" y="596"/>
                  </a:lnTo>
                  <a:lnTo>
                    <a:pt x="440" y="597"/>
                  </a:lnTo>
                  <a:lnTo>
                    <a:pt x="438" y="597"/>
                  </a:lnTo>
                  <a:lnTo>
                    <a:pt x="435" y="597"/>
                  </a:lnTo>
                  <a:lnTo>
                    <a:pt x="432" y="598"/>
                  </a:lnTo>
                  <a:lnTo>
                    <a:pt x="428" y="598"/>
                  </a:lnTo>
                  <a:lnTo>
                    <a:pt x="422" y="599"/>
                  </a:lnTo>
                  <a:lnTo>
                    <a:pt x="419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4" y="598"/>
                  </a:lnTo>
                  <a:lnTo>
                    <a:pt x="402" y="598"/>
                  </a:lnTo>
                  <a:lnTo>
                    <a:pt x="400" y="597"/>
                  </a:lnTo>
                  <a:lnTo>
                    <a:pt x="397" y="595"/>
                  </a:lnTo>
                  <a:lnTo>
                    <a:pt x="395" y="594"/>
                  </a:lnTo>
                  <a:lnTo>
                    <a:pt x="393" y="593"/>
                  </a:lnTo>
                  <a:lnTo>
                    <a:pt x="390" y="590"/>
                  </a:lnTo>
                  <a:lnTo>
                    <a:pt x="389" y="589"/>
                  </a:lnTo>
                  <a:lnTo>
                    <a:pt x="388" y="589"/>
                  </a:lnTo>
                  <a:lnTo>
                    <a:pt x="387" y="588"/>
                  </a:lnTo>
                  <a:lnTo>
                    <a:pt x="383" y="587"/>
                  </a:lnTo>
                  <a:lnTo>
                    <a:pt x="382" y="586"/>
                  </a:lnTo>
                  <a:lnTo>
                    <a:pt x="380" y="586"/>
                  </a:lnTo>
                  <a:lnTo>
                    <a:pt x="379" y="585"/>
                  </a:lnTo>
                  <a:lnTo>
                    <a:pt x="378" y="585"/>
                  </a:lnTo>
                  <a:lnTo>
                    <a:pt x="377" y="585"/>
                  </a:lnTo>
                  <a:lnTo>
                    <a:pt x="375" y="585"/>
                  </a:lnTo>
                  <a:lnTo>
                    <a:pt x="374" y="585"/>
                  </a:lnTo>
                  <a:lnTo>
                    <a:pt x="373" y="585"/>
                  </a:lnTo>
                  <a:lnTo>
                    <a:pt x="368" y="585"/>
                  </a:lnTo>
                  <a:lnTo>
                    <a:pt x="367" y="585"/>
                  </a:lnTo>
                  <a:lnTo>
                    <a:pt x="366" y="585"/>
                  </a:lnTo>
                  <a:lnTo>
                    <a:pt x="365" y="585"/>
                  </a:lnTo>
                  <a:lnTo>
                    <a:pt x="364" y="585"/>
                  </a:lnTo>
                  <a:lnTo>
                    <a:pt x="364" y="585"/>
                  </a:lnTo>
                  <a:lnTo>
                    <a:pt x="363" y="585"/>
                  </a:lnTo>
                  <a:lnTo>
                    <a:pt x="363" y="584"/>
                  </a:lnTo>
                  <a:lnTo>
                    <a:pt x="362" y="584"/>
                  </a:lnTo>
                  <a:lnTo>
                    <a:pt x="362" y="583"/>
                  </a:lnTo>
                  <a:lnTo>
                    <a:pt x="361" y="582"/>
                  </a:lnTo>
                  <a:lnTo>
                    <a:pt x="361" y="582"/>
                  </a:lnTo>
                  <a:lnTo>
                    <a:pt x="360" y="581"/>
                  </a:lnTo>
                  <a:lnTo>
                    <a:pt x="360" y="580"/>
                  </a:lnTo>
                  <a:lnTo>
                    <a:pt x="360" y="579"/>
                  </a:lnTo>
                  <a:lnTo>
                    <a:pt x="359" y="573"/>
                  </a:lnTo>
                  <a:lnTo>
                    <a:pt x="358" y="570"/>
                  </a:lnTo>
                  <a:lnTo>
                    <a:pt x="358" y="568"/>
                  </a:lnTo>
                  <a:lnTo>
                    <a:pt x="358" y="567"/>
                  </a:lnTo>
                  <a:lnTo>
                    <a:pt x="357" y="566"/>
                  </a:lnTo>
                  <a:lnTo>
                    <a:pt x="357" y="564"/>
                  </a:lnTo>
                  <a:lnTo>
                    <a:pt x="356" y="563"/>
                  </a:lnTo>
                  <a:lnTo>
                    <a:pt x="355" y="562"/>
                  </a:lnTo>
                  <a:lnTo>
                    <a:pt x="354" y="560"/>
                  </a:lnTo>
                  <a:lnTo>
                    <a:pt x="352" y="559"/>
                  </a:lnTo>
                  <a:lnTo>
                    <a:pt x="351" y="558"/>
                  </a:lnTo>
                  <a:lnTo>
                    <a:pt x="350" y="557"/>
                  </a:lnTo>
                  <a:lnTo>
                    <a:pt x="349" y="556"/>
                  </a:lnTo>
                  <a:lnTo>
                    <a:pt x="348" y="555"/>
                  </a:lnTo>
                  <a:lnTo>
                    <a:pt x="346" y="555"/>
                  </a:lnTo>
                  <a:lnTo>
                    <a:pt x="344" y="554"/>
                  </a:lnTo>
                  <a:lnTo>
                    <a:pt x="343" y="554"/>
                  </a:lnTo>
                  <a:lnTo>
                    <a:pt x="341" y="554"/>
                  </a:lnTo>
                  <a:lnTo>
                    <a:pt x="336" y="554"/>
                  </a:lnTo>
                  <a:lnTo>
                    <a:pt x="334" y="554"/>
                  </a:lnTo>
                  <a:lnTo>
                    <a:pt x="332" y="554"/>
                  </a:lnTo>
                  <a:lnTo>
                    <a:pt x="330" y="554"/>
                  </a:lnTo>
                  <a:lnTo>
                    <a:pt x="328" y="554"/>
                  </a:lnTo>
                  <a:lnTo>
                    <a:pt x="327" y="553"/>
                  </a:lnTo>
                  <a:lnTo>
                    <a:pt x="325" y="553"/>
                  </a:lnTo>
                  <a:lnTo>
                    <a:pt x="323" y="552"/>
                  </a:lnTo>
                  <a:lnTo>
                    <a:pt x="322" y="552"/>
                  </a:lnTo>
                  <a:lnTo>
                    <a:pt x="312" y="547"/>
                  </a:lnTo>
                  <a:lnTo>
                    <a:pt x="310" y="545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2" y="540"/>
                  </a:lnTo>
                  <a:lnTo>
                    <a:pt x="301" y="540"/>
                  </a:lnTo>
                  <a:lnTo>
                    <a:pt x="300" y="540"/>
                  </a:lnTo>
                  <a:lnTo>
                    <a:pt x="299" y="540"/>
                  </a:lnTo>
                  <a:lnTo>
                    <a:pt x="298" y="540"/>
                  </a:lnTo>
                  <a:lnTo>
                    <a:pt x="298" y="540"/>
                  </a:lnTo>
                  <a:lnTo>
                    <a:pt x="297" y="540"/>
                  </a:lnTo>
                  <a:lnTo>
                    <a:pt x="295" y="540"/>
                  </a:lnTo>
                  <a:lnTo>
                    <a:pt x="292" y="541"/>
                  </a:lnTo>
                  <a:lnTo>
                    <a:pt x="290" y="542"/>
                  </a:lnTo>
                  <a:lnTo>
                    <a:pt x="288" y="542"/>
                  </a:lnTo>
                  <a:lnTo>
                    <a:pt x="286" y="542"/>
                  </a:lnTo>
                  <a:lnTo>
                    <a:pt x="282" y="542"/>
                  </a:lnTo>
                  <a:lnTo>
                    <a:pt x="279" y="542"/>
                  </a:lnTo>
                  <a:lnTo>
                    <a:pt x="275" y="542"/>
                  </a:lnTo>
                  <a:lnTo>
                    <a:pt x="270" y="542"/>
                  </a:lnTo>
                  <a:lnTo>
                    <a:pt x="269" y="542"/>
                  </a:lnTo>
                  <a:lnTo>
                    <a:pt x="268" y="542"/>
                  </a:lnTo>
                  <a:lnTo>
                    <a:pt x="267" y="542"/>
                  </a:lnTo>
                  <a:lnTo>
                    <a:pt x="266" y="542"/>
                  </a:lnTo>
                  <a:lnTo>
                    <a:pt x="265" y="542"/>
                  </a:lnTo>
                  <a:lnTo>
                    <a:pt x="264" y="543"/>
                  </a:lnTo>
                  <a:lnTo>
                    <a:pt x="263" y="544"/>
                  </a:lnTo>
                  <a:lnTo>
                    <a:pt x="262" y="545"/>
                  </a:lnTo>
                  <a:lnTo>
                    <a:pt x="261" y="546"/>
                  </a:lnTo>
                  <a:lnTo>
                    <a:pt x="260" y="548"/>
                  </a:lnTo>
                  <a:lnTo>
                    <a:pt x="258" y="550"/>
                  </a:lnTo>
                  <a:lnTo>
                    <a:pt x="256" y="555"/>
                  </a:lnTo>
                  <a:lnTo>
                    <a:pt x="255" y="558"/>
                  </a:lnTo>
                  <a:lnTo>
                    <a:pt x="253" y="563"/>
                  </a:lnTo>
                  <a:lnTo>
                    <a:pt x="252" y="565"/>
                  </a:lnTo>
                  <a:lnTo>
                    <a:pt x="251" y="567"/>
                  </a:lnTo>
                  <a:lnTo>
                    <a:pt x="251" y="568"/>
                  </a:lnTo>
                  <a:lnTo>
                    <a:pt x="247" y="573"/>
                  </a:lnTo>
                  <a:lnTo>
                    <a:pt x="244" y="579"/>
                  </a:lnTo>
                  <a:lnTo>
                    <a:pt x="242" y="581"/>
                  </a:lnTo>
                  <a:lnTo>
                    <a:pt x="241" y="582"/>
                  </a:lnTo>
                  <a:lnTo>
                    <a:pt x="240" y="583"/>
                  </a:lnTo>
                  <a:lnTo>
                    <a:pt x="238" y="584"/>
                  </a:lnTo>
                  <a:lnTo>
                    <a:pt x="237" y="586"/>
                  </a:lnTo>
                  <a:lnTo>
                    <a:pt x="233" y="588"/>
                  </a:lnTo>
                  <a:lnTo>
                    <a:pt x="232" y="589"/>
                  </a:lnTo>
                  <a:lnTo>
                    <a:pt x="230" y="590"/>
                  </a:lnTo>
                  <a:lnTo>
                    <a:pt x="229" y="590"/>
                  </a:lnTo>
                  <a:lnTo>
                    <a:pt x="227" y="590"/>
                  </a:lnTo>
                  <a:lnTo>
                    <a:pt x="226" y="590"/>
                  </a:lnTo>
                  <a:lnTo>
                    <a:pt x="224" y="590"/>
                  </a:lnTo>
                  <a:lnTo>
                    <a:pt x="223" y="590"/>
                  </a:lnTo>
                  <a:lnTo>
                    <a:pt x="222" y="589"/>
                  </a:lnTo>
                  <a:lnTo>
                    <a:pt x="221" y="589"/>
                  </a:lnTo>
                  <a:lnTo>
                    <a:pt x="220" y="588"/>
                  </a:lnTo>
                  <a:lnTo>
                    <a:pt x="218" y="587"/>
                  </a:lnTo>
                  <a:lnTo>
                    <a:pt x="217" y="586"/>
                  </a:lnTo>
                  <a:lnTo>
                    <a:pt x="217" y="586"/>
                  </a:lnTo>
                  <a:lnTo>
                    <a:pt x="216" y="585"/>
                  </a:lnTo>
                  <a:lnTo>
                    <a:pt x="215" y="585"/>
                  </a:lnTo>
                  <a:lnTo>
                    <a:pt x="215" y="585"/>
                  </a:lnTo>
                  <a:lnTo>
                    <a:pt x="214" y="585"/>
                  </a:lnTo>
                  <a:lnTo>
                    <a:pt x="213" y="585"/>
                  </a:lnTo>
                  <a:lnTo>
                    <a:pt x="212" y="586"/>
                  </a:lnTo>
                  <a:lnTo>
                    <a:pt x="210" y="587"/>
                  </a:lnTo>
                  <a:lnTo>
                    <a:pt x="209" y="587"/>
                  </a:lnTo>
                  <a:lnTo>
                    <a:pt x="208" y="588"/>
                  </a:lnTo>
                  <a:lnTo>
                    <a:pt x="207" y="588"/>
                  </a:lnTo>
                  <a:lnTo>
                    <a:pt x="206" y="588"/>
                  </a:lnTo>
                  <a:lnTo>
                    <a:pt x="205" y="588"/>
                  </a:lnTo>
                  <a:lnTo>
                    <a:pt x="204" y="588"/>
                  </a:lnTo>
                  <a:lnTo>
                    <a:pt x="203" y="588"/>
                  </a:lnTo>
                  <a:lnTo>
                    <a:pt x="201" y="588"/>
                  </a:lnTo>
                  <a:lnTo>
                    <a:pt x="197" y="587"/>
                  </a:lnTo>
                  <a:lnTo>
                    <a:pt x="195" y="587"/>
                  </a:lnTo>
                  <a:lnTo>
                    <a:pt x="191" y="586"/>
                  </a:lnTo>
                  <a:lnTo>
                    <a:pt x="189" y="586"/>
                  </a:lnTo>
                  <a:lnTo>
                    <a:pt x="186" y="586"/>
                  </a:lnTo>
                  <a:lnTo>
                    <a:pt x="184" y="586"/>
                  </a:lnTo>
                  <a:lnTo>
                    <a:pt x="179" y="586"/>
                  </a:lnTo>
                  <a:lnTo>
                    <a:pt x="176" y="586"/>
                  </a:lnTo>
                  <a:lnTo>
                    <a:pt x="172" y="586"/>
                  </a:lnTo>
                  <a:lnTo>
                    <a:pt x="167" y="585"/>
                  </a:lnTo>
                  <a:lnTo>
                    <a:pt x="161" y="585"/>
                  </a:lnTo>
                  <a:lnTo>
                    <a:pt x="143" y="583"/>
                  </a:lnTo>
                  <a:lnTo>
                    <a:pt x="139" y="583"/>
                  </a:lnTo>
                  <a:lnTo>
                    <a:pt x="137" y="583"/>
                  </a:lnTo>
                  <a:lnTo>
                    <a:pt x="134" y="583"/>
                  </a:lnTo>
                  <a:lnTo>
                    <a:pt x="133" y="583"/>
                  </a:lnTo>
                  <a:lnTo>
                    <a:pt x="128" y="583"/>
                  </a:lnTo>
                  <a:lnTo>
                    <a:pt x="125" y="583"/>
                  </a:lnTo>
                  <a:lnTo>
                    <a:pt x="123" y="583"/>
                  </a:lnTo>
                  <a:lnTo>
                    <a:pt x="119" y="583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8" y="582"/>
                  </a:lnTo>
                  <a:lnTo>
                    <a:pt x="106" y="581"/>
                  </a:lnTo>
                  <a:lnTo>
                    <a:pt x="104" y="581"/>
                  </a:lnTo>
                  <a:lnTo>
                    <a:pt x="103" y="580"/>
                  </a:lnTo>
                  <a:lnTo>
                    <a:pt x="101" y="580"/>
                  </a:lnTo>
                  <a:lnTo>
                    <a:pt x="99" y="579"/>
                  </a:lnTo>
                  <a:lnTo>
                    <a:pt x="97" y="578"/>
                  </a:lnTo>
                  <a:lnTo>
                    <a:pt x="95" y="577"/>
                  </a:lnTo>
                  <a:lnTo>
                    <a:pt x="91" y="575"/>
                  </a:lnTo>
                  <a:lnTo>
                    <a:pt x="83" y="571"/>
                  </a:lnTo>
                  <a:lnTo>
                    <a:pt x="71" y="565"/>
                  </a:lnTo>
                  <a:lnTo>
                    <a:pt x="67" y="562"/>
                  </a:lnTo>
                  <a:lnTo>
                    <a:pt x="65" y="561"/>
                  </a:lnTo>
                  <a:lnTo>
                    <a:pt x="63" y="560"/>
                  </a:lnTo>
                  <a:lnTo>
                    <a:pt x="62" y="559"/>
                  </a:lnTo>
                  <a:lnTo>
                    <a:pt x="60" y="557"/>
                  </a:lnTo>
                  <a:lnTo>
                    <a:pt x="57" y="555"/>
                  </a:lnTo>
                  <a:lnTo>
                    <a:pt x="55" y="553"/>
                  </a:lnTo>
                  <a:lnTo>
                    <a:pt x="53" y="552"/>
                  </a:lnTo>
                  <a:lnTo>
                    <a:pt x="51" y="550"/>
                  </a:lnTo>
                  <a:lnTo>
                    <a:pt x="50" y="548"/>
                  </a:lnTo>
                  <a:lnTo>
                    <a:pt x="49" y="547"/>
                  </a:lnTo>
                  <a:lnTo>
                    <a:pt x="48" y="546"/>
                  </a:lnTo>
                  <a:lnTo>
                    <a:pt x="47" y="545"/>
                  </a:lnTo>
                  <a:lnTo>
                    <a:pt x="46" y="544"/>
                  </a:lnTo>
                  <a:lnTo>
                    <a:pt x="46" y="543"/>
                  </a:lnTo>
                  <a:lnTo>
                    <a:pt x="45" y="542"/>
                  </a:lnTo>
                  <a:lnTo>
                    <a:pt x="44" y="538"/>
                  </a:lnTo>
                  <a:lnTo>
                    <a:pt x="44" y="537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3" y="535"/>
                  </a:lnTo>
                  <a:lnTo>
                    <a:pt x="43" y="535"/>
                  </a:lnTo>
                  <a:lnTo>
                    <a:pt x="42" y="534"/>
                  </a:lnTo>
                  <a:lnTo>
                    <a:pt x="41" y="533"/>
                  </a:lnTo>
                  <a:lnTo>
                    <a:pt x="40" y="533"/>
                  </a:lnTo>
                  <a:lnTo>
                    <a:pt x="39" y="533"/>
                  </a:lnTo>
                  <a:lnTo>
                    <a:pt x="38" y="532"/>
                  </a:lnTo>
                  <a:lnTo>
                    <a:pt x="37" y="532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5" y="531"/>
                  </a:lnTo>
                  <a:lnTo>
                    <a:pt x="34" y="530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30" y="527"/>
                  </a:lnTo>
                  <a:lnTo>
                    <a:pt x="29" y="526"/>
                  </a:lnTo>
                  <a:lnTo>
                    <a:pt x="28" y="526"/>
                  </a:lnTo>
                  <a:lnTo>
                    <a:pt x="27" y="525"/>
                  </a:lnTo>
                  <a:lnTo>
                    <a:pt x="23" y="524"/>
                  </a:lnTo>
                  <a:lnTo>
                    <a:pt x="22" y="524"/>
                  </a:lnTo>
                  <a:lnTo>
                    <a:pt x="22" y="524"/>
                  </a:lnTo>
                  <a:lnTo>
                    <a:pt x="21" y="523"/>
                  </a:lnTo>
                  <a:lnTo>
                    <a:pt x="21" y="523"/>
                  </a:lnTo>
                  <a:lnTo>
                    <a:pt x="20" y="522"/>
                  </a:lnTo>
                  <a:lnTo>
                    <a:pt x="20" y="521"/>
                  </a:lnTo>
                  <a:lnTo>
                    <a:pt x="20" y="521"/>
                  </a:lnTo>
                  <a:lnTo>
                    <a:pt x="20" y="520"/>
                  </a:lnTo>
                  <a:lnTo>
                    <a:pt x="19" y="519"/>
                  </a:lnTo>
                  <a:lnTo>
                    <a:pt x="18" y="519"/>
                  </a:lnTo>
                  <a:lnTo>
                    <a:pt x="16" y="518"/>
                  </a:lnTo>
                  <a:lnTo>
                    <a:pt x="15" y="517"/>
                  </a:lnTo>
                  <a:lnTo>
                    <a:pt x="14" y="516"/>
                  </a:lnTo>
                  <a:lnTo>
                    <a:pt x="12" y="514"/>
                  </a:lnTo>
                  <a:lnTo>
                    <a:pt x="11" y="513"/>
                  </a:lnTo>
                  <a:lnTo>
                    <a:pt x="10" y="513"/>
                  </a:lnTo>
                  <a:lnTo>
                    <a:pt x="10" y="512"/>
                  </a:lnTo>
                  <a:lnTo>
                    <a:pt x="9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2" y="510"/>
                  </a:lnTo>
                  <a:lnTo>
                    <a:pt x="1" y="509"/>
                  </a:lnTo>
                  <a:lnTo>
                    <a:pt x="1" y="508"/>
                  </a:lnTo>
                  <a:lnTo>
                    <a:pt x="0" y="507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3" name="Freeform 286">
              <a:extLst>
                <a:ext uri="{FF2B5EF4-FFF2-40B4-BE49-F238E27FC236}">
                  <a16:creationId xmlns:a16="http://schemas.microsoft.com/office/drawing/2014/main" id="{ECB1B27B-C696-430F-B65C-4B30F90AE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59" y="4018849"/>
              <a:ext cx="682625" cy="812800"/>
            </a:xfrm>
            <a:custGeom>
              <a:avLst/>
              <a:gdLst>
                <a:gd name="T0" fmla="*/ 127 w 430"/>
                <a:gd name="T1" fmla="*/ 501 h 512"/>
                <a:gd name="T2" fmla="*/ 103 w 430"/>
                <a:gd name="T3" fmla="*/ 504 h 512"/>
                <a:gd name="T4" fmla="*/ 83 w 430"/>
                <a:gd name="T5" fmla="*/ 512 h 512"/>
                <a:gd name="T6" fmla="*/ 50 w 430"/>
                <a:gd name="T7" fmla="*/ 499 h 512"/>
                <a:gd name="T8" fmla="*/ 18 w 430"/>
                <a:gd name="T9" fmla="*/ 485 h 512"/>
                <a:gd name="T10" fmla="*/ 5 w 430"/>
                <a:gd name="T11" fmla="*/ 469 h 512"/>
                <a:gd name="T12" fmla="*/ 9 w 430"/>
                <a:gd name="T13" fmla="*/ 465 h 512"/>
                <a:gd name="T14" fmla="*/ 15 w 430"/>
                <a:gd name="T15" fmla="*/ 458 h 512"/>
                <a:gd name="T16" fmla="*/ 21 w 430"/>
                <a:gd name="T17" fmla="*/ 451 h 512"/>
                <a:gd name="T18" fmla="*/ 35 w 430"/>
                <a:gd name="T19" fmla="*/ 454 h 512"/>
                <a:gd name="T20" fmla="*/ 46 w 430"/>
                <a:gd name="T21" fmla="*/ 454 h 512"/>
                <a:gd name="T22" fmla="*/ 57 w 430"/>
                <a:gd name="T23" fmla="*/ 443 h 512"/>
                <a:gd name="T24" fmla="*/ 79 w 430"/>
                <a:gd name="T25" fmla="*/ 448 h 512"/>
                <a:gd name="T26" fmla="*/ 89 w 430"/>
                <a:gd name="T27" fmla="*/ 440 h 512"/>
                <a:gd name="T28" fmla="*/ 108 w 430"/>
                <a:gd name="T29" fmla="*/ 426 h 512"/>
                <a:gd name="T30" fmla="*/ 127 w 430"/>
                <a:gd name="T31" fmla="*/ 411 h 512"/>
                <a:gd name="T32" fmla="*/ 144 w 430"/>
                <a:gd name="T33" fmla="*/ 407 h 512"/>
                <a:gd name="T34" fmla="*/ 151 w 430"/>
                <a:gd name="T35" fmla="*/ 395 h 512"/>
                <a:gd name="T36" fmla="*/ 163 w 430"/>
                <a:gd name="T37" fmla="*/ 394 h 512"/>
                <a:gd name="T38" fmla="*/ 177 w 430"/>
                <a:gd name="T39" fmla="*/ 384 h 512"/>
                <a:gd name="T40" fmla="*/ 186 w 430"/>
                <a:gd name="T41" fmla="*/ 391 h 512"/>
                <a:gd name="T42" fmla="*/ 204 w 430"/>
                <a:gd name="T43" fmla="*/ 395 h 512"/>
                <a:gd name="T44" fmla="*/ 221 w 430"/>
                <a:gd name="T45" fmla="*/ 391 h 512"/>
                <a:gd name="T46" fmla="*/ 248 w 430"/>
                <a:gd name="T47" fmla="*/ 390 h 512"/>
                <a:gd name="T48" fmla="*/ 255 w 430"/>
                <a:gd name="T49" fmla="*/ 378 h 512"/>
                <a:gd name="T50" fmla="*/ 269 w 430"/>
                <a:gd name="T51" fmla="*/ 369 h 512"/>
                <a:gd name="T52" fmla="*/ 289 w 430"/>
                <a:gd name="T53" fmla="*/ 363 h 512"/>
                <a:gd name="T54" fmla="*/ 299 w 430"/>
                <a:gd name="T55" fmla="*/ 350 h 512"/>
                <a:gd name="T56" fmla="*/ 299 w 430"/>
                <a:gd name="T57" fmla="*/ 340 h 512"/>
                <a:gd name="T58" fmla="*/ 288 w 430"/>
                <a:gd name="T59" fmla="*/ 327 h 512"/>
                <a:gd name="T60" fmla="*/ 297 w 430"/>
                <a:gd name="T61" fmla="*/ 320 h 512"/>
                <a:gd name="T62" fmla="*/ 296 w 430"/>
                <a:gd name="T63" fmla="*/ 307 h 512"/>
                <a:gd name="T64" fmla="*/ 309 w 430"/>
                <a:gd name="T65" fmla="*/ 297 h 512"/>
                <a:gd name="T66" fmla="*/ 310 w 430"/>
                <a:gd name="T67" fmla="*/ 284 h 512"/>
                <a:gd name="T68" fmla="*/ 299 w 430"/>
                <a:gd name="T69" fmla="*/ 273 h 512"/>
                <a:gd name="T70" fmla="*/ 301 w 430"/>
                <a:gd name="T71" fmla="*/ 259 h 512"/>
                <a:gd name="T72" fmla="*/ 314 w 430"/>
                <a:gd name="T73" fmla="*/ 246 h 512"/>
                <a:gd name="T74" fmla="*/ 309 w 430"/>
                <a:gd name="T75" fmla="*/ 234 h 512"/>
                <a:gd name="T76" fmla="*/ 315 w 430"/>
                <a:gd name="T77" fmla="*/ 217 h 512"/>
                <a:gd name="T78" fmla="*/ 315 w 430"/>
                <a:gd name="T79" fmla="*/ 207 h 512"/>
                <a:gd name="T80" fmla="*/ 303 w 430"/>
                <a:gd name="T81" fmla="*/ 201 h 512"/>
                <a:gd name="T82" fmla="*/ 306 w 430"/>
                <a:gd name="T83" fmla="*/ 196 h 512"/>
                <a:gd name="T84" fmla="*/ 291 w 430"/>
                <a:gd name="T85" fmla="*/ 181 h 512"/>
                <a:gd name="T86" fmla="*/ 295 w 430"/>
                <a:gd name="T87" fmla="*/ 156 h 512"/>
                <a:gd name="T88" fmla="*/ 308 w 430"/>
                <a:gd name="T89" fmla="*/ 137 h 512"/>
                <a:gd name="T90" fmla="*/ 330 w 430"/>
                <a:gd name="T91" fmla="*/ 131 h 512"/>
                <a:gd name="T92" fmla="*/ 333 w 430"/>
                <a:gd name="T93" fmla="*/ 124 h 512"/>
                <a:gd name="T94" fmla="*/ 323 w 430"/>
                <a:gd name="T95" fmla="*/ 119 h 512"/>
                <a:gd name="T96" fmla="*/ 333 w 430"/>
                <a:gd name="T97" fmla="*/ 109 h 512"/>
                <a:gd name="T98" fmla="*/ 343 w 430"/>
                <a:gd name="T99" fmla="*/ 114 h 512"/>
                <a:gd name="T100" fmla="*/ 351 w 430"/>
                <a:gd name="T101" fmla="*/ 117 h 512"/>
                <a:gd name="T102" fmla="*/ 356 w 430"/>
                <a:gd name="T103" fmla="*/ 105 h 512"/>
                <a:gd name="T104" fmla="*/ 348 w 430"/>
                <a:gd name="T105" fmla="*/ 92 h 512"/>
                <a:gd name="T106" fmla="*/ 354 w 430"/>
                <a:gd name="T107" fmla="*/ 89 h 512"/>
                <a:gd name="T108" fmla="*/ 368 w 430"/>
                <a:gd name="T109" fmla="*/ 75 h 512"/>
                <a:gd name="T110" fmla="*/ 366 w 430"/>
                <a:gd name="T111" fmla="*/ 65 h 512"/>
                <a:gd name="T112" fmla="*/ 354 w 430"/>
                <a:gd name="T113" fmla="*/ 54 h 512"/>
                <a:gd name="T114" fmla="*/ 359 w 430"/>
                <a:gd name="T115" fmla="*/ 34 h 512"/>
                <a:gd name="T116" fmla="*/ 367 w 430"/>
                <a:gd name="T117" fmla="*/ 32 h 512"/>
                <a:gd name="T118" fmla="*/ 380 w 430"/>
                <a:gd name="T119" fmla="*/ 24 h 512"/>
                <a:gd name="T120" fmla="*/ 399 w 430"/>
                <a:gd name="T121" fmla="*/ 24 h 512"/>
                <a:gd name="T122" fmla="*/ 420 w 430"/>
                <a:gd name="T123" fmla="*/ 25 h 512"/>
                <a:gd name="T124" fmla="*/ 430 w 430"/>
                <a:gd name="T125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0" h="512">
                  <a:moveTo>
                    <a:pt x="134" y="507"/>
                  </a:moveTo>
                  <a:lnTo>
                    <a:pt x="133" y="507"/>
                  </a:lnTo>
                  <a:lnTo>
                    <a:pt x="132" y="505"/>
                  </a:lnTo>
                  <a:lnTo>
                    <a:pt x="132" y="504"/>
                  </a:lnTo>
                  <a:lnTo>
                    <a:pt x="131" y="504"/>
                  </a:lnTo>
                  <a:lnTo>
                    <a:pt x="131" y="503"/>
                  </a:lnTo>
                  <a:lnTo>
                    <a:pt x="130" y="502"/>
                  </a:lnTo>
                  <a:lnTo>
                    <a:pt x="129" y="502"/>
                  </a:lnTo>
                  <a:lnTo>
                    <a:pt x="129" y="502"/>
                  </a:lnTo>
                  <a:lnTo>
                    <a:pt x="128" y="501"/>
                  </a:lnTo>
                  <a:lnTo>
                    <a:pt x="127" y="501"/>
                  </a:lnTo>
                  <a:lnTo>
                    <a:pt x="126" y="501"/>
                  </a:lnTo>
                  <a:lnTo>
                    <a:pt x="121" y="501"/>
                  </a:lnTo>
                  <a:lnTo>
                    <a:pt x="119" y="501"/>
                  </a:lnTo>
                  <a:lnTo>
                    <a:pt x="116" y="501"/>
                  </a:lnTo>
                  <a:lnTo>
                    <a:pt x="113" y="501"/>
                  </a:lnTo>
                  <a:lnTo>
                    <a:pt x="110" y="502"/>
                  </a:lnTo>
                  <a:lnTo>
                    <a:pt x="108" y="502"/>
                  </a:lnTo>
                  <a:lnTo>
                    <a:pt x="107" y="503"/>
                  </a:lnTo>
                  <a:lnTo>
                    <a:pt x="106" y="503"/>
                  </a:lnTo>
                  <a:lnTo>
                    <a:pt x="105" y="504"/>
                  </a:lnTo>
                  <a:lnTo>
                    <a:pt x="103" y="504"/>
                  </a:lnTo>
                  <a:lnTo>
                    <a:pt x="102" y="505"/>
                  </a:lnTo>
                  <a:lnTo>
                    <a:pt x="97" y="509"/>
                  </a:lnTo>
                  <a:lnTo>
                    <a:pt x="95" y="510"/>
                  </a:lnTo>
                  <a:lnTo>
                    <a:pt x="94" y="510"/>
                  </a:lnTo>
                  <a:lnTo>
                    <a:pt x="92" y="511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2"/>
                  </a:lnTo>
                  <a:lnTo>
                    <a:pt x="87" y="512"/>
                  </a:lnTo>
                  <a:lnTo>
                    <a:pt x="85" y="512"/>
                  </a:lnTo>
                  <a:lnTo>
                    <a:pt x="83" y="512"/>
                  </a:lnTo>
                  <a:lnTo>
                    <a:pt x="81" y="512"/>
                  </a:lnTo>
                  <a:lnTo>
                    <a:pt x="77" y="512"/>
                  </a:lnTo>
                  <a:lnTo>
                    <a:pt x="68" y="511"/>
                  </a:lnTo>
                  <a:lnTo>
                    <a:pt x="67" y="510"/>
                  </a:lnTo>
                  <a:lnTo>
                    <a:pt x="65" y="510"/>
                  </a:lnTo>
                  <a:lnTo>
                    <a:pt x="63" y="509"/>
                  </a:lnTo>
                  <a:lnTo>
                    <a:pt x="62" y="508"/>
                  </a:lnTo>
                  <a:lnTo>
                    <a:pt x="60" y="507"/>
                  </a:lnTo>
                  <a:lnTo>
                    <a:pt x="58" y="505"/>
                  </a:lnTo>
                  <a:lnTo>
                    <a:pt x="56" y="504"/>
                  </a:lnTo>
                  <a:lnTo>
                    <a:pt x="50" y="499"/>
                  </a:lnTo>
                  <a:lnTo>
                    <a:pt x="48" y="497"/>
                  </a:lnTo>
                  <a:lnTo>
                    <a:pt x="47" y="496"/>
                  </a:lnTo>
                  <a:lnTo>
                    <a:pt x="45" y="495"/>
                  </a:lnTo>
                  <a:lnTo>
                    <a:pt x="44" y="494"/>
                  </a:lnTo>
                  <a:lnTo>
                    <a:pt x="39" y="492"/>
                  </a:lnTo>
                  <a:lnTo>
                    <a:pt x="34" y="489"/>
                  </a:lnTo>
                  <a:lnTo>
                    <a:pt x="33" y="488"/>
                  </a:lnTo>
                  <a:lnTo>
                    <a:pt x="31" y="488"/>
                  </a:lnTo>
                  <a:lnTo>
                    <a:pt x="29" y="487"/>
                  </a:lnTo>
                  <a:lnTo>
                    <a:pt x="26" y="486"/>
                  </a:lnTo>
                  <a:lnTo>
                    <a:pt x="18" y="485"/>
                  </a:lnTo>
                  <a:lnTo>
                    <a:pt x="15" y="484"/>
                  </a:lnTo>
                  <a:lnTo>
                    <a:pt x="13" y="484"/>
                  </a:lnTo>
                  <a:lnTo>
                    <a:pt x="11" y="483"/>
                  </a:lnTo>
                  <a:lnTo>
                    <a:pt x="9" y="482"/>
                  </a:lnTo>
                  <a:lnTo>
                    <a:pt x="0" y="479"/>
                  </a:lnTo>
                  <a:lnTo>
                    <a:pt x="1" y="478"/>
                  </a:lnTo>
                  <a:lnTo>
                    <a:pt x="2" y="476"/>
                  </a:lnTo>
                  <a:lnTo>
                    <a:pt x="4" y="471"/>
                  </a:lnTo>
                  <a:lnTo>
                    <a:pt x="4" y="470"/>
                  </a:lnTo>
                  <a:lnTo>
                    <a:pt x="5" y="470"/>
                  </a:lnTo>
                  <a:lnTo>
                    <a:pt x="5" y="469"/>
                  </a:lnTo>
                  <a:lnTo>
                    <a:pt x="6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9" y="467"/>
                  </a:lnTo>
                  <a:lnTo>
                    <a:pt x="10" y="467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1" y="462"/>
                  </a:lnTo>
                  <a:lnTo>
                    <a:pt x="12" y="460"/>
                  </a:lnTo>
                  <a:lnTo>
                    <a:pt x="12" y="460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8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7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7" y="456"/>
                  </a:lnTo>
                  <a:lnTo>
                    <a:pt x="19" y="454"/>
                  </a:lnTo>
                  <a:lnTo>
                    <a:pt x="19" y="453"/>
                  </a:lnTo>
                  <a:lnTo>
                    <a:pt x="19" y="453"/>
                  </a:lnTo>
                  <a:lnTo>
                    <a:pt x="20" y="453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1" y="451"/>
                  </a:lnTo>
                  <a:lnTo>
                    <a:pt x="22" y="451"/>
                  </a:lnTo>
                  <a:lnTo>
                    <a:pt x="23" y="450"/>
                  </a:lnTo>
                  <a:lnTo>
                    <a:pt x="25" y="450"/>
                  </a:lnTo>
                  <a:lnTo>
                    <a:pt x="26" y="450"/>
                  </a:lnTo>
                  <a:lnTo>
                    <a:pt x="28" y="450"/>
                  </a:lnTo>
                  <a:lnTo>
                    <a:pt x="29" y="450"/>
                  </a:lnTo>
                  <a:lnTo>
                    <a:pt x="30" y="450"/>
                  </a:lnTo>
                  <a:lnTo>
                    <a:pt x="31" y="450"/>
                  </a:lnTo>
                  <a:lnTo>
                    <a:pt x="32" y="451"/>
                  </a:lnTo>
                  <a:lnTo>
                    <a:pt x="33" y="452"/>
                  </a:lnTo>
                  <a:lnTo>
                    <a:pt x="35" y="454"/>
                  </a:lnTo>
                  <a:lnTo>
                    <a:pt x="36" y="454"/>
                  </a:lnTo>
                  <a:lnTo>
                    <a:pt x="37" y="455"/>
                  </a:lnTo>
                  <a:lnTo>
                    <a:pt x="38" y="455"/>
                  </a:lnTo>
                  <a:lnTo>
                    <a:pt x="40" y="455"/>
                  </a:lnTo>
                  <a:lnTo>
                    <a:pt x="41" y="456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4" y="456"/>
                  </a:lnTo>
                  <a:lnTo>
                    <a:pt x="45" y="455"/>
                  </a:lnTo>
                  <a:lnTo>
                    <a:pt x="46" y="455"/>
                  </a:lnTo>
                  <a:lnTo>
                    <a:pt x="46" y="454"/>
                  </a:lnTo>
                  <a:lnTo>
                    <a:pt x="47" y="453"/>
                  </a:lnTo>
                  <a:lnTo>
                    <a:pt x="48" y="452"/>
                  </a:lnTo>
                  <a:lnTo>
                    <a:pt x="49" y="451"/>
                  </a:lnTo>
                  <a:lnTo>
                    <a:pt x="51" y="449"/>
                  </a:lnTo>
                  <a:lnTo>
                    <a:pt x="53" y="446"/>
                  </a:lnTo>
                  <a:lnTo>
                    <a:pt x="54" y="445"/>
                  </a:lnTo>
                  <a:lnTo>
                    <a:pt x="54" y="444"/>
                  </a:lnTo>
                  <a:lnTo>
                    <a:pt x="55" y="444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7" y="443"/>
                  </a:lnTo>
                  <a:lnTo>
                    <a:pt x="59" y="443"/>
                  </a:lnTo>
                  <a:lnTo>
                    <a:pt x="64" y="442"/>
                  </a:lnTo>
                  <a:lnTo>
                    <a:pt x="66" y="442"/>
                  </a:lnTo>
                  <a:lnTo>
                    <a:pt x="67" y="442"/>
                  </a:lnTo>
                  <a:lnTo>
                    <a:pt x="69" y="442"/>
                  </a:lnTo>
                  <a:lnTo>
                    <a:pt x="70" y="443"/>
                  </a:lnTo>
                  <a:lnTo>
                    <a:pt x="72" y="443"/>
                  </a:lnTo>
                  <a:lnTo>
                    <a:pt x="73" y="444"/>
                  </a:lnTo>
                  <a:lnTo>
                    <a:pt x="75" y="445"/>
                  </a:lnTo>
                  <a:lnTo>
                    <a:pt x="78" y="447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0" y="448"/>
                  </a:lnTo>
                  <a:lnTo>
                    <a:pt x="81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8"/>
                  </a:lnTo>
                  <a:lnTo>
                    <a:pt x="84" y="447"/>
                  </a:lnTo>
                  <a:lnTo>
                    <a:pt x="85" y="446"/>
                  </a:lnTo>
                  <a:lnTo>
                    <a:pt x="87" y="443"/>
                  </a:lnTo>
                  <a:lnTo>
                    <a:pt x="88" y="441"/>
                  </a:lnTo>
                  <a:lnTo>
                    <a:pt x="89" y="440"/>
                  </a:lnTo>
                  <a:lnTo>
                    <a:pt x="91" y="438"/>
                  </a:lnTo>
                  <a:lnTo>
                    <a:pt x="93" y="436"/>
                  </a:lnTo>
                  <a:lnTo>
                    <a:pt x="95" y="434"/>
                  </a:lnTo>
                  <a:lnTo>
                    <a:pt x="96" y="434"/>
                  </a:lnTo>
                  <a:lnTo>
                    <a:pt x="97" y="433"/>
                  </a:lnTo>
                  <a:lnTo>
                    <a:pt x="98" y="432"/>
                  </a:lnTo>
                  <a:lnTo>
                    <a:pt x="102" y="430"/>
                  </a:lnTo>
                  <a:lnTo>
                    <a:pt x="103" y="429"/>
                  </a:lnTo>
                  <a:lnTo>
                    <a:pt x="104" y="428"/>
                  </a:lnTo>
                  <a:lnTo>
                    <a:pt x="106" y="427"/>
                  </a:lnTo>
                  <a:lnTo>
                    <a:pt x="108" y="426"/>
                  </a:lnTo>
                  <a:lnTo>
                    <a:pt x="110" y="423"/>
                  </a:lnTo>
                  <a:lnTo>
                    <a:pt x="111" y="421"/>
                  </a:lnTo>
                  <a:lnTo>
                    <a:pt x="113" y="419"/>
                  </a:lnTo>
                  <a:lnTo>
                    <a:pt x="114" y="418"/>
                  </a:lnTo>
                  <a:lnTo>
                    <a:pt x="115" y="417"/>
                  </a:lnTo>
                  <a:lnTo>
                    <a:pt x="115" y="416"/>
                  </a:lnTo>
                  <a:lnTo>
                    <a:pt x="117" y="415"/>
                  </a:lnTo>
                  <a:lnTo>
                    <a:pt x="119" y="414"/>
                  </a:lnTo>
                  <a:lnTo>
                    <a:pt x="121" y="413"/>
                  </a:lnTo>
                  <a:lnTo>
                    <a:pt x="125" y="412"/>
                  </a:lnTo>
                  <a:lnTo>
                    <a:pt x="127" y="411"/>
                  </a:lnTo>
                  <a:lnTo>
                    <a:pt x="130" y="410"/>
                  </a:lnTo>
                  <a:lnTo>
                    <a:pt x="133" y="410"/>
                  </a:lnTo>
                  <a:lnTo>
                    <a:pt x="134" y="410"/>
                  </a:lnTo>
                  <a:lnTo>
                    <a:pt x="137" y="410"/>
                  </a:lnTo>
                  <a:lnTo>
                    <a:pt x="139" y="410"/>
                  </a:lnTo>
                  <a:lnTo>
                    <a:pt x="140" y="410"/>
                  </a:lnTo>
                  <a:lnTo>
                    <a:pt x="141" y="409"/>
                  </a:lnTo>
                  <a:lnTo>
                    <a:pt x="142" y="409"/>
                  </a:lnTo>
                  <a:lnTo>
                    <a:pt x="142" y="409"/>
                  </a:lnTo>
                  <a:lnTo>
                    <a:pt x="143" y="408"/>
                  </a:lnTo>
                  <a:lnTo>
                    <a:pt x="144" y="407"/>
                  </a:lnTo>
                  <a:lnTo>
                    <a:pt x="144" y="406"/>
                  </a:lnTo>
                  <a:lnTo>
                    <a:pt x="145" y="405"/>
                  </a:lnTo>
                  <a:lnTo>
                    <a:pt x="146" y="401"/>
                  </a:lnTo>
                  <a:lnTo>
                    <a:pt x="147" y="399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9" y="396"/>
                  </a:lnTo>
                  <a:lnTo>
                    <a:pt x="150" y="396"/>
                  </a:lnTo>
                  <a:lnTo>
                    <a:pt x="150" y="395"/>
                  </a:lnTo>
                  <a:lnTo>
                    <a:pt x="151" y="395"/>
                  </a:lnTo>
                  <a:lnTo>
                    <a:pt x="151" y="395"/>
                  </a:lnTo>
                  <a:lnTo>
                    <a:pt x="152" y="395"/>
                  </a:lnTo>
                  <a:lnTo>
                    <a:pt x="153" y="395"/>
                  </a:lnTo>
                  <a:lnTo>
                    <a:pt x="154" y="395"/>
                  </a:lnTo>
                  <a:lnTo>
                    <a:pt x="157" y="395"/>
                  </a:lnTo>
                  <a:lnTo>
                    <a:pt x="158" y="396"/>
                  </a:lnTo>
                  <a:lnTo>
                    <a:pt x="159" y="395"/>
                  </a:lnTo>
                  <a:lnTo>
                    <a:pt x="160" y="395"/>
                  </a:lnTo>
                  <a:lnTo>
                    <a:pt x="161" y="395"/>
                  </a:lnTo>
                  <a:lnTo>
                    <a:pt x="161" y="395"/>
                  </a:lnTo>
                  <a:lnTo>
                    <a:pt x="162" y="394"/>
                  </a:lnTo>
                  <a:lnTo>
                    <a:pt x="163" y="394"/>
                  </a:lnTo>
                  <a:lnTo>
                    <a:pt x="164" y="393"/>
                  </a:lnTo>
                  <a:lnTo>
                    <a:pt x="165" y="392"/>
                  </a:lnTo>
                  <a:lnTo>
                    <a:pt x="166" y="391"/>
                  </a:lnTo>
                  <a:lnTo>
                    <a:pt x="169" y="388"/>
                  </a:lnTo>
                  <a:lnTo>
                    <a:pt x="170" y="387"/>
                  </a:lnTo>
                  <a:lnTo>
                    <a:pt x="170" y="387"/>
                  </a:lnTo>
                  <a:lnTo>
                    <a:pt x="171" y="386"/>
                  </a:lnTo>
                  <a:lnTo>
                    <a:pt x="172" y="386"/>
                  </a:lnTo>
                  <a:lnTo>
                    <a:pt x="174" y="385"/>
                  </a:lnTo>
                  <a:lnTo>
                    <a:pt x="176" y="384"/>
                  </a:lnTo>
                  <a:lnTo>
                    <a:pt x="177" y="384"/>
                  </a:lnTo>
                  <a:lnTo>
                    <a:pt x="178" y="384"/>
                  </a:lnTo>
                  <a:lnTo>
                    <a:pt x="179" y="384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81" y="384"/>
                  </a:lnTo>
                  <a:lnTo>
                    <a:pt x="181" y="385"/>
                  </a:lnTo>
                  <a:lnTo>
                    <a:pt x="182" y="386"/>
                  </a:lnTo>
                  <a:lnTo>
                    <a:pt x="183" y="387"/>
                  </a:lnTo>
                  <a:lnTo>
                    <a:pt x="185" y="389"/>
                  </a:lnTo>
                  <a:lnTo>
                    <a:pt x="185" y="390"/>
                  </a:lnTo>
                  <a:lnTo>
                    <a:pt x="186" y="391"/>
                  </a:lnTo>
                  <a:lnTo>
                    <a:pt x="187" y="392"/>
                  </a:lnTo>
                  <a:lnTo>
                    <a:pt x="191" y="394"/>
                  </a:lnTo>
                  <a:lnTo>
                    <a:pt x="192" y="395"/>
                  </a:lnTo>
                  <a:lnTo>
                    <a:pt x="193" y="395"/>
                  </a:lnTo>
                  <a:lnTo>
                    <a:pt x="195" y="396"/>
                  </a:lnTo>
                  <a:lnTo>
                    <a:pt x="196" y="396"/>
                  </a:lnTo>
                  <a:lnTo>
                    <a:pt x="197" y="396"/>
                  </a:lnTo>
                  <a:lnTo>
                    <a:pt x="198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8" y="393"/>
                  </a:lnTo>
                  <a:lnTo>
                    <a:pt x="209" y="392"/>
                  </a:lnTo>
                  <a:lnTo>
                    <a:pt x="211" y="391"/>
                  </a:lnTo>
                  <a:lnTo>
                    <a:pt x="212" y="390"/>
                  </a:lnTo>
                  <a:lnTo>
                    <a:pt x="213" y="390"/>
                  </a:lnTo>
                  <a:lnTo>
                    <a:pt x="214" y="390"/>
                  </a:lnTo>
                  <a:lnTo>
                    <a:pt x="215" y="390"/>
                  </a:lnTo>
                  <a:lnTo>
                    <a:pt x="216" y="390"/>
                  </a:lnTo>
                  <a:lnTo>
                    <a:pt x="219" y="390"/>
                  </a:lnTo>
                  <a:lnTo>
                    <a:pt x="221" y="391"/>
                  </a:lnTo>
                  <a:lnTo>
                    <a:pt x="224" y="391"/>
                  </a:lnTo>
                  <a:lnTo>
                    <a:pt x="225" y="392"/>
                  </a:lnTo>
                  <a:lnTo>
                    <a:pt x="228" y="392"/>
                  </a:lnTo>
                  <a:lnTo>
                    <a:pt x="232" y="393"/>
                  </a:lnTo>
                  <a:lnTo>
                    <a:pt x="233" y="393"/>
                  </a:lnTo>
                  <a:lnTo>
                    <a:pt x="234" y="393"/>
                  </a:lnTo>
                  <a:lnTo>
                    <a:pt x="237" y="392"/>
                  </a:lnTo>
                  <a:lnTo>
                    <a:pt x="242" y="391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8" y="390"/>
                  </a:lnTo>
                  <a:lnTo>
                    <a:pt x="249" y="389"/>
                  </a:lnTo>
                  <a:lnTo>
                    <a:pt x="253" y="387"/>
                  </a:lnTo>
                  <a:lnTo>
                    <a:pt x="254" y="386"/>
                  </a:lnTo>
                  <a:lnTo>
                    <a:pt x="254" y="385"/>
                  </a:lnTo>
                  <a:lnTo>
                    <a:pt x="255" y="385"/>
                  </a:lnTo>
                  <a:lnTo>
                    <a:pt x="255" y="384"/>
                  </a:lnTo>
                  <a:lnTo>
                    <a:pt x="256" y="383"/>
                  </a:lnTo>
                  <a:lnTo>
                    <a:pt x="256" y="383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5" y="378"/>
                  </a:lnTo>
                  <a:lnTo>
                    <a:pt x="256" y="377"/>
                  </a:lnTo>
                  <a:lnTo>
                    <a:pt x="256" y="376"/>
                  </a:lnTo>
                  <a:lnTo>
                    <a:pt x="257" y="375"/>
                  </a:lnTo>
                  <a:lnTo>
                    <a:pt x="258" y="373"/>
                  </a:lnTo>
                  <a:lnTo>
                    <a:pt x="259" y="373"/>
                  </a:lnTo>
                  <a:lnTo>
                    <a:pt x="260" y="372"/>
                  </a:lnTo>
                  <a:lnTo>
                    <a:pt x="261" y="371"/>
                  </a:lnTo>
                  <a:lnTo>
                    <a:pt x="262" y="371"/>
                  </a:lnTo>
                  <a:lnTo>
                    <a:pt x="264" y="370"/>
                  </a:lnTo>
                  <a:lnTo>
                    <a:pt x="266" y="369"/>
                  </a:lnTo>
                  <a:lnTo>
                    <a:pt x="269" y="369"/>
                  </a:lnTo>
                  <a:lnTo>
                    <a:pt x="274" y="369"/>
                  </a:lnTo>
                  <a:lnTo>
                    <a:pt x="278" y="368"/>
                  </a:lnTo>
                  <a:lnTo>
                    <a:pt x="281" y="367"/>
                  </a:lnTo>
                  <a:lnTo>
                    <a:pt x="284" y="367"/>
                  </a:lnTo>
                  <a:lnTo>
                    <a:pt x="285" y="366"/>
                  </a:lnTo>
                  <a:lnTo>
                    <a:pt x="286" y="366"/>
                  </a:lnTo>
                  <a:lnTo>
                    <a:pt x="286" y="366"/>
                  </a:lnTo>
                  <a:lnTo>
                    <a:pt x="287" y="365"/>
                  </a:lnTo>
                  <a:lnTo>
                    <a:pt x="288" y="364"/>
                  </a:lnTo>
                  <a:lnTo>
                    <a:pt x="289" y="364"/>
                  </a:lnTo>
                  <a:lnTo>
                    <a:pt x="289" y="363"/>
                  </a:lnTo>
                  <a:lnTo>
                    <a:pt x="290" y="362"/>
                  </a:lnTo>
                  <a:lnTo>
                    <a:pt x="291" y="361"/>
                  </a:lnTo>
                  <a:lnTo>
                    <a:pt x="292" y="360"/>
                  </a:lnTo>
                  <a:lnTo>
                    <a:pt x="292" y="359"/>
                  </a:lnTo>
                  <a:lnTo>
                    <a:pt x="293" y="356"/>
                  </a:lnTo>
                  <a:lnTo>
                    <a:pt x="294" y="355"/>
                  </a:lnTo>
                  <a:lnTo>
                    <a:pt x="294" y="354"/>
                  </a:lnTo>
                  <a:lnTo>
                    <a:pt x="295" y="354"/>
                  </a:lnTo>
                  <a:lnTo>
                    <a:pt x="296" y="353"/>
                  </a:lnTo>
                  <a:lnTo>
                    <a:pt x="298" y="350"/>
                  </a:lnTo>
                  <a:lnTo>
                    <a:pt x="299" y="350"/>
                  </a:lnTo>
                  <a:lnTo>
                    <a:pt x="300" y="349"/>
                  </a:lnTo>
                  <a:lnTo>
                    <a:pt x="301" y="348"/>
                  </a:lnTo>
                  <a:lnTo>
                    <a:pt x="301" y="347"/>
                  </a:lnTo>
                  <a:lnTo>
                    <a:pt x="301" y="346"/>
                  </a:lnTo>
                  <a:lnTo>
                    <a:pt x="302" y="346"/>
                  </a:lnTo>
                  <a:lnTo>
                    <a:pt x="302" y="345"/>
                  </a:lnTo>
                  <a:lnTo>
                    <a:pt x="301" y="344"/>
                  </a:lnTo>
                  <a:lnTo>
                    <a:pt x="301" y="343"/>
                  </a:lnTo>
                  <a:lnTo>
                    <a:pt x="300" y="342"/>
                  </a:lnTo>
                  <a:lnTo>
                    <a:pt x="299" y="341"/>
                  </a:lnTo>
                  <a:lnTo>
                    <a:pt x="299" y="340"/>
                  </a:lnTo>
                  <a:lnTo>
                    <a:pt x="297" y="339"/>
                  </a:lnTo>
                  <a:lnTo>
                    <a:pt x="293" y="335"/>
                  </a:lnTo>
                  <a:lnTo>
                    <a:pt x="292" y="334"/>
                  </a:lnTo>
                  <a:lnTo>
                    <a:pt x="290" y="332"/>
                  </a:lnTo>
                  <a:lnTo>
                    <a:pt x="289" y="331"/>
                  </a:lnTo>
                  <a:lnTo>
                    <a:pt x="288" y="330"/>
                  </a:lnTo>
                  <a:lnTo>
                    <a:pt x="288" y="329"/>
                  </a:lnTo>
                  <a:lnTo>
                    <a:pt x="288" y="328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7"/>
                  </a:lnTo>
                  <a:lnTo>
                    <a:pt x="288" y="326"/>
                  </a:lnTo>
                  <a:lnTo>
                    <a:pt x="289" y="326"/>
                  </a:lnTo>
                  <a:lnTo>
                    <a:pt x="290" y="326"/>
                  </a:lnTo>
                  <a:lnTo>
                    <a:pt x="291" y="325"/>
                  </a:lnTo>
                  <a:lnTo>
                    <a:pt x="292" y="325"/>
                  </a:lnTo>
                  <a:lnTo>
                    <a:pt x="294" y="324"/>
                  </a:lnTo>
                  <a:lnTo>
                    <a:pt x="295" y="324"/>
                  </a:lnTo>
                  <a:lnTo>
                    <a:pt x="295" y="323"/>
                  </a:lnTo>
                  <a:lnTo>
                    <a:pt x="296" y="322"/>
                  </a:lnTo>
                  <a:lnTo>
                    <a:pt x="297" y="321"/>
                  </a:lnTo>
                  <a:lnTo>
                    <a:pt x="297" y="320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8" y="317"/>
                  </a:lnTo>
                  <a:lnTo>
                    <a:pt x="297" y="316"/>
                  </a:lnTo>
                  <a:lnTo>
                    <a:pt x="297" y="314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6" y="309"/>
                  </a:lnTo>
                  <a:lnTo>
                    <a:pt x="296" y="308"/>
                  </a:lnTo>
                  <a:lnTo>
                    <a:pt x="296" y="307"/>
                  </a:lnTo>
                  <a:lnTo>
                    <a:pt x="297" y="305"/>
                  </a:lnTo>
                  <a:lnTo>
                    <a:pt x="297" y="305"/>
                  </a:lnTo>
                  <a:lnTo>
                    <a:pt x="298" y="304"/>
                  </a:lnTo>
                  <a:lnTo>
                    <a:pt x="298" y="303"/>
                  </a:lnTo>
                  <a:lnTo>
                    <a:pt x="299" y="303"/>
                  </a:lnTo>
                  <a:lnTo>
                    <a:pt x="300" y="302"/>
                  </a:lnTo>
                  <a:lnTo>
                    <a:pt x="301" y="301"/>
                  </a:lnTo>
                  <a:lnTo>
                    <a:pt x="304" y="300"/>
                  </a:lnTo>
                  <a:lnTo>
                    <a:pt x="305" y="299"/>
                  </a:lnTo>
                  <a:lnTo>
                    <a:pt x="307" y="298"/>
                  </a:lnTo>
                  <a:lnTo>
                    <a:pt x="309" y="297"/>
                  </a:lnTo>
                  <a:lnTo>
                    <a:pt x="310" y="296"/>
                  </a:lnTo>
                  <a:lnTo>
                    <a:pt x="310" y="295"/>
                  </a:lnTo>
                  <a:lnTo>
                    <a:pt x="311" y="294"/>
                  </a:lnTo>
                  <a:lnTo>
                    <a:pt x="311" y="293"/>
                  </a:lnTo>
                  <a:lnTo>
                    <a:pt x="311" y="292"/>
                  </a:lnTo>
                  <a:lnTo>
                    <a:pt x="311" y="290"/>
                  </a:lnTo>
                  <a:lnTo>
                    <a:pt x="311" y="288"/>
                  </a:lnTo>
                  <a:lnTo>
                    <a:pt x="311" y="287"/>
                  </a:lnTo>
                  <a:lnTo>
                    <a:pt x="311" y="286"/>
                  </a:lnTo>
                  <a:lnTo>
                    <a:pt x="310" y="285"/>
                  </a:lnTo>
                  <a:lnTo>
                    <a:pt x="310" y="284"/>
                  </a:lnTo>
                  <a:lnTo>
                    <a:pt x="309" y="283"/>
                  </a:lnTo>
                  <a:lnTo>
                    <a:pt x="309" y="282"/>
                  </a:lnTo>
                  <a:lnTo>
                    <a:pt x="308" y="282"/>
                  </a:lnTo>
                  <a:lnTo>
                    <a:pt x="307" y="281"/>
                  </a:lnTo>
                  <a:lnTo>
                    <a:pt x="306" y="280"/>
                  </a:lnTo>
                  <a:lnTo>
                    <a:pt x="303" y="277"/>
                  </a:lnTo>
                  <a:lnTo>
                    <a:pt x="301" y="276"/>
                  </a:lnTo>
                  <a:lnTo>
                    <a:pt x="300" y="275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9" y="273"/>
                  </a:lnTo>
                  <a:lnTo>
                    <a:pt x="298" y="272"/>
                  </a:lnTo>
                  <a:lnTo>
                    <a:pt x="298" y="271"/>
                  </a:lnTo>
                  <a:lnTo>
                    <a:pt x="298" y="270"/>
                  </a:lnTo>
                  <a:lnTo>
                    <a:pt x="298" y="269"/>
                  </a:lnTo>
                  <a:lnTo>
                    <a:pt x="298" y="268"/>
                  </a:lnTo>
                  <a:lnTo>
                    <a:pt x="298" y="267"/>
                  </a:lnTo>
                  <a:lnTo>
                    <a:pt x="299" y="265"/>
                  </a:lnTo>
                  <a:lnTo>
                    <a:pt x="299" y="264"/>
                  </a:lnTo>
                  <a:lnTo>
                    <a:pt x="300" y="262"/>
                  </a:lnTo>
                  <a:lnTo>
                    <a:pt x="300" y="261"/>
                  </a:lnTo>
                  <a:lnTo>
                    <a:pt x="301" y="259"/>
                  </a:lnTo>
                  <a:lnTo>
                    <a:pt x="302" y="258"/>
                  </a:lnTo>
                  <a:lnTo>
                    <a:pt x="303" y="256"/>
                  </a:lnTo>
                  <a:lnTo>
                    <a:pt x="304" y="255"/>
                  </a:lnTo>
                  <a:lnTo>
                    <a:pt x="305" y="253"/>
                  </a:lnTo>
                  <a:lnTo>
                    <a:pt x="306" y="252"/>
                  </a:lnTo>
                  <a:lnTo>
                    <a:pt x="308" y="251"/>
                  </a:lnTo>
                  <a:lnTo>
                    <a:pt x="311" y="249"/>
                  </a:lnTo>
                  <a:lnTo>
                    <a:pt x="313" y="247"/>
                  </a:lnTo>
                  <a:lnTo>
                    <a:pt x="313" y="247"/>
                  </a:lnTo>
                  <a:lnTo>
                    <a:pt x="314" y="246"/>
                  </a:lnTo>
                  <a:lnTo>
                    <a:pt x="314" y="246"/>
                  </a:lnTo>
                  <a:lnTo>
                    <a:pt x="315" y="245"/>
                  </a:lnTo>
                  <a:lnTo>
                    <a:pt x="315" y="244"/>
                  </a:lnTo>
                  <a:lnTo>
                    <a:pt x="315" y="243"/>
                  </a:lnTo>
                  <a:lnTo>
                    <a:pt x="315" y="243"/>
                  </a:lnTo>
                  <a:lnTo>
                    <a:pt x="314" y="242"/>
                  </a:lnTo>
                  <a:lnTo>
                    <a:pt x="314" y="241"/>
                  </a:lnTo>
                  <a:lnTo>
                    <a:pt x="313" y="240"/>
                  </a:lnTo>
                  <a:lnTo>
                    <a:pt x="312" y="238"/>
                  </a:lnTo>
                  <a:lnTo>
                    <a:pt x="310" y="236"/>
                  </a:lnTo>
                  <a:lnTo>
                    <a:pt x="310" y="235"/>
                  </a:lnTo>
                  <a:lnTo>
                    <a:pt x="309" y="234"/>
                  </a:lnTo>
                  <a:lnTo>
                    <a:pt x="309" y="233"/>
                  </a:lnTo>
                  <a:lnTo>
                    <a:pt x="308" y="231"/>
                  </a:lnTo>
                  <a:lnTo>
                    <a:pt x="308" y="230"/>
                  </a:lnTo>
                  <a:lnTo>
                    <a:pt x="308" y="229"/>
                  </a:lnTo>
                  <a:lnTo>
                    <a:pt x="308" y="228"/>
                  </a:lnTo>
                  <a:lnTo>
                    <a:pt x="308" y="227"/>
                  </a:lnTo>
                  <a:lnTo>
                    <a:pt x="309" y="226"/>
                  </a:lnTo>
                  <a:lnTo>
                    <a:pt x="309" y="225"/>
                  </a:lnTo>
                  <a:lnTo>
                    <a:pt x="310" y="224"/>
                  </a:lnTo>
                  <a:lnTo>
                    <a:pt x="314" y="219"/>
                  </a:lnTo>
                  <a:lnTo>
                    <a:pt x="315" y="217"/>
                  </a:lnTo>
                  <a:lnTo>
                    <a:pt x="316" y="215"/>
                  </a:lnTo>
                  <a:lnTo>
                    <a:pt x="316" y="214"/>
                  </a:lnTo>
                  <a:lnTo>
                    <a:pt x="317" y="213"/>
                  </a:lnTo>
                  <a:lnTo>
                    <a:pt x="317" y="212"/>
                  </a:lnTo>
                  <a:lnTo>
                    <a:pt x="317" y="211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09"/>
                  </a:lnTo>
                  <a:lnTo>
                    <a:pt x="316" y="208"/>
                  </a:lnTo>
                  <a:lnTo>
                    <a:pt x="316" y="208"/>
                  </a:lnTo>
                  <a:lnTo>
                    <a:pt x="315" y="207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0" y="205"/>
                  </a:lnTo>
                  <a:lnTo>
                    <a:pt x="309" y="205"/>
                  </a:lnTo>
                  <a:lnTo>
                    <a:pt x="307" y="204"/>
                  </a:lnTo>
                  <a:lnTo>
                    <a:pt x="306" y="204"/>
                  </a:lnTo>
                  <a:lnTo>
                    <a:pt x="305" y="203"/>
                  </a:lnTo>
                  <a:lnTo>
                    <a:pt x="304" y="203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3" y="200"/>
                  </a:lnTo>
                  <a:lnTo>
                    <a:pt x="304" y="199"/>
                  </a:lnTo>
                  <a:lnTo>
                    <a:pt x="304" y="199"/>
                  </a:lnTo>
                  <a:lnTo>
                    <a:pt x="306" y="198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7" y="197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5" y="195"/>
                  </a:lnTo>
                  <a:lnTo>
                    <a:pt x="298" y="190"/>
                  </a:lnTo>
                  <a:lnTo>
                    <a:pt x="294" y="186"/>
                  </a:lnTo>
                  <a:lnTo>
                    <a:pt x="293" y="186"/>
                  </a:lnTo>
                  <a:lnTo>
                    <a:pt x="292" y="185"/>
                  </a:lnTo>
                  <a:lnTo>
                    <a:pt x="292" y="184"/>
                  </a:lnTo>
                  <a:lnTo>
                    <a:pt x="291" y="184"/>
                  </a:lnTo>
                  <a:lnTo>
                    <a:pt x="291" y="183"/>
                  </a:lnTo>
                  <a:lnTo>
                    <a:pt x="291" y="182"/>
                  </a:lnTo>
                  <a:lnTo>
                    <a:pt x="291" y="181"/>
                  </a:lnTo>
                  <a:lnTo>
                    <a:pt x="291" y="180"/>
                  </a:lnTo>
                  <a:lnTo>
                    <a:pt x="291" y="178"/>
                  </a:lnTo>
                  <a:lnTo>
                    <a:pt x="292" y="174"/>
                  </a:lnTo>
                  <a:lnTo>
                    <a:pt x="293" y="171"/>
                  </a:lnTo>
                  <a:lnTo>
                    <a:pt x="293" y="169"/>
                  </a:lnTo>
                  <a:lnTo>
                    <a:pt x="293" y="166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9"/>
                  </a:lnTo>
                  <a:lnTo>
                    <a:pt x="294" y="158"/>
                  </a:lnTo>
                  <a:lnTo>
                    <a:pt x="295" y="156"/>
                  </a:lnTo>
                  <a:lnTo>
                    <a:pt x="296" y="154"/>
                  </a:lnTo>
                  <a:lnTo>
                    <a:pt x="298" y="153"/>
                  </a:lnTo>
                  <a:lnTo>
                    <a:pt x="300" y="150"/>
                  </a:lnTo>
                  <a:lnTo>
                    <a:pt x="301" y="148"/>
                  </a:lnTo>
                  <a:lnTo>
                    <a:pt x="302" y="147"/>
                  </a:lnTo>
                  <a:lnTo>
                    <a:pt x="304" y="143"/>
                  </a:lnTo>
                  <a:lnTo>
                    <a:pt x="305" y="141"/>
                  </a:lnTo>
                  <a:lnTo>
                    <a:pt x="306" y="140"/>
                  </a:lnTo>
                  <a:lnTo>
                    <a:pt x="307" y="139"/>
                  </a:lnTo>
                  <a:lnTo>
                    <a:pt x="308" y="138"/>
                  </a:lnTo>
                  <a:lnTo>
                    <a:pt x="308" y="137"/>
                  </a:lnTo>
                  <a:lnTo>
                    <a:pt x="309" y="137"/>
                  </a:lnTo>
                  <a:lnTo>
                    <a:pt x="310" y="136"/>
                  </a:lnTo>
                  <a:lnTo>
                    <a:pt x="312" y="135"/>
                  </a:lnTo>
                  <a:lnTo>
                    <a:pt x="313" y="134"/>
                  </a:lnTo>
                  <a:lnTo>
                    <a:pt x="315" y="134"/>
                  </a:lnTo>
                  <a:lnTo>
                    <a:pt x="317" y="133"/>
                  </a:lnTo>
                  <a:lnTo>
                    <a:pt x="321" y="133"/>
                  </a:lnTo>
                  <a:lnTo>
                    <a:pt x="324" y="133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30" y="131"/>
                  </a:lnTo>
                  <a:lnTo>
                    <a:pt x="331" y="131"/>
                  </a:lnTo>
                  <a:lnTo>
                    <a:pt x="332" y="130"/>
                  </a:lnTo>
                  <a:lnTo>
                    <a:pt x="333" y="129"/>
                  </a:lnTo>
                  <a:lnTo>
                    <a:pt x="333" y="128"/>
                  </a:lnTo>
                  <a:lnTo>
                    <a:pt x="333" y="128"/>
                  </a:lnTo>
                  <a:lnTo>
                    <a:pt x="334" y="127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3" y="124"/>
                  </a:lnTo>
                  <a:lnTo>
                    <a:pt x="333" y="124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1" y="122"/>
                  </a:lnTo>
                  <a:lnTo>
                    <a:pt x="330" y="122"/>
                  </a:lnTo>
                  <a:lnTo>
                    <a:pt x="329" y="121"/>
                  </a:lnTo>
                  <a:lnTo>
                    <a:pt x="325" y="120"/>
                  </a:lnTo>
                  <a:lnTo>
                    <a:pt x="324" y="120"/>
                  </a:lnTo>
                  <a:lnTo>
                    <a:pt x="323" y="120"/>
                  </a:lnTo>
                  <a:lnTo>
                    <a:pt x="323" y="120"/>
                  </a:lnTo>
                  <a:lnTo>
                    <a:pt x="323" y="119"/>
                  </a:lnTo>
                  <a:lnTo>
                    <a:pt x="323" y="119"/>
                  </a:lnTo>
                  <a:lnTo>
                    <a:pt x="323" y="118"/>
                  </a:lnTo>
                  <a:lnTo>
                    <a:pt x="323" y="118"/>
                  </a:lnTo>
                  <a:lnTo>
                    <a:pt x="324" y="117"/>
                  </a:lnTo>
                  <a:lnTo>
                    <a:pt x="324" y="116"/>
                  </a:lnTo>
                  <a:lnTo>
                    <a:pt x="325" y="115"/>
                  </a:lnTo>
                  <a:lnTo>
                    <a:pt x="327" y="113"/>
                  </a:lnTo>
                  <a:lnTo>
                    <a:pt x="328" y="112"/>
                  </a:lnTo>
                  <a:lnTo>
                    <a:pt x="329" y="111"/>
                  </a:lnTo>
                  <a:lnTo>
                    <a:pt x="330" y="110"/>
                  </a:lnTo>
                  <a:lnTo>
                    <a:pt x="332" y="110"/>
                  </a:lnTo>
                  <a:lnTo>
                    <a:pt x="333" y="109"/>
                  </a:lnTo>
                  <a:lnTo>
                    <a:pt x="334" y="109"/>
                  </a:lnTo>
                  <a:lnTo>
                    <a:pt x="336" y="108"/>
                  </a:lnTo>
                  <a:lnTo>
                    <a:pt x="337" y="108"/>
                  </a:lnTo>
                  <a:lnTo>
                    <a:pt x="338" y="109"/>
                  </a:lnTo>
                  <a:lnTo>
                    <a:pt x="339" y="109"/>
                  </a:lnTo>
                  <a:lnTo>
                    <a:pt x="340" y="109"/>
                  </a:lnTo>
                  <a:lnTo>
                    <a:pt x="340" y="110"/>
                  </a:lnTo>
                  <a:lnTo>
                    <a:pt x="341" y="110"/>
                  </a:lnTo>
                  <a:lnTo>
                    <a:pt x="341" y="110"/>
                  </a:lnTo>
                  <a:lnTo>
                    <a:pt x="342" y="112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4" y="115"/>
                  </a:lnTo>
                  <a:lnTo>
                    <a:pt x="345" y="116"/>
                  </a:lnTo>
                  <a:lnTo>
                    <a:pt x="345" y="117"/>
                  </a:lnTo>
                  <a:lnTo>
                    <a:pt x="346" y="117"/>
                  </a:lnTo>
                  <a:lnTo>
                    <a:pt x="347" y="117"/>
                  </a:lnTo>
                  <a:lnTo>
                    <a:pt x="347" y="118"/>
                  </a:lnTo>
                  <a:lnTo>
                    <a:pt x="348" y="118"/>
                  </a:lnTo>
                  <a:lnTo>
                    <a:pt x="350" y="118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52" y="117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4" y="115"/>
                  </a:lnTo>
                  <a:lnTo>
                    <a:pt x="354" y="114"/>
                  </a:lnTo>
                  <a:lnTo>
                    <a:pt x="355" y="111"/>
                  </a:lnTo>
                  <a:lnTo>
                    <a:pt x="356" y="108"/>
                  </a:lnTo>
                  <a:lnTo>
                    <a:pt x="356" y="107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5"/>
                  </a:lnTo>
                  <a:lnTo>
                    <a:pt x="356" y="104"/>
                  </a:lnTo>
                  <a:lnTo>
                    <a:pt x="356" y="103"/>
                  </a:lnTo>
                  <a:lnTo>
                    <a:pt x="356" y="102"/>
                  </a:lnTo>
                  <a:lnTo>
                    <a:pt x="355" y="100"/>
                  </a:lnTo>
                  <a:lnTo>
                    <a:pt x="354" y="99"/>
                  </a:lnTo>
                  <a:lnTo>
                    <a:pt x="353" y="98"/>
                  </a:lnTo>
                  <a:lnTo>
                    <a:pt x="351" y="96"/>
                  </a:lnTo>
                  <a:lnTo>
                    <a:pt x="350" y="95"/>
                  </a:lnTo>
                  <a:lnTo>
                    <a:pt x="349" y="94"/>
                  </a:lnTo>
                  <a:lnTo>
                    <a:pt x="349" y="93"/>
                  </a:lnTo>
                  <a:lnTo>
                    <a:pt x="348" y="92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9" y="89"/>
                  </a:lnTo>
                  <a:lnTo>
                    <a:pt x="350" y="89"/>
                  </a:lnTo>
                  <a:lnTo>
                    <a:pt x="352" y="89"/>
                  </a:lnTo>
                  <a:lnTo>
                    <a:pt x="353" y="89"/>
                  </a:lnTo>
                  <a:lnTo>
                    <a:pt x="354" y="89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60" y="86"/>
                  </a:lnTo>
                  <a:lnTo>
                    <a:pt x="361" y="84"/>
                  </a:lnTo>
                  <a:lnTo>
                    <a:pt x="363" y="82"/>
                  </a:lnTo>
                  <a:lnTo>
                    <a:pt x="365" y="80"/>
                  </a:lnTo>
                  <a:lnTo>
                    <a:pt x="366" y="79"/>
                  </a:lnTo>
                  <a:lnTo>
                    <a:pt x="367" y="77"/>
                  </a:lnTo>
                  <a:lnTo>
                    <a:pt x="368" y="75"/>
                  </a:lnTo>
                  <a:lnTo>
                    <a:pt x="368" y="74"/>
                  </a:lnTo>
                  <a:lnTo>
                    <a:pt x="368" y="73"/>
                  </a:lnTo>
                  <a:lnTo>
                    <a:pt x="368" y="72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68" y="69"/>
                  </a:lnTo>
                  <a:lnTo>
                    <a:pt x="368" y="68"/>
                  </a:lnTo>
                  <a:lnTo>
                    <a:pt x="368" y="67"/>
                  </a:lnTo>
                  <a:lnTo>
                    <a:pt x="367" y="66"/>
                  </a:lnTo>
                  <a:lnTo>
                    <a:pt x="367" y="65"/>
                  </a:lnTo>
                  <a:lnTo>
                    <a:pt x="366" y="65"/>
                  </a:lnTo>
                  <a:lnTo>
                    <a:pt x="365" y="64"/>
                  </a:lnTo>
                  <a:lnTo>
                    <a:pt x="364" y="63"/>
                  </a:lnTo>
                  <a:lnTo>
                    <a:pt x="363" y="62"/>
                  </a:lnTo>
                  <a:lnTo>
                    <a:pt x="360" y="60"/>
                  </a:lnTo>
                  <a:lnTo>
                    <a:pt x="358" y="59"/>
                  </a:lnTo>
                  <a:lnTo>
                    <a:pt x="357" y="59"/>
                  </a:lnTo>
                  <a:lnTo>
                    <a:pt x="356" y="57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3"/>
                  </a:lnTo>
                  <a:lnTo>
                    <a:pt x="354" y="52"/>
                  </a:lnTo>
                  <a:lnTo>
                    <a:pt x="355" y="51"/>
                  </a:lnTo>
                  <a:lnTo>
                    <a:pt x="355" y="50"/>
                  </a:lnTo>
                  <a:lnTo>
                    <a:pt x="357" y="44"/>
                  </a:lnTo>
                  <a:lnTo>
                    <a:pt x="358" y="41"/>
                  </a:lnTo>
                  <a:lnTo>
                    <a:pt x="359" y="39"/>
                  </a:lnTo>
                  <a:lnTo>
                    <a:pt x="359" y="37"/>
                  </a:lnTo>
                  <a:lnTo>
                    <a:pt x="359" y="36"/>
                  </a:lnTo>
                  <a:lnTo>
                    <a:pt x="359" y="35"/>
                  </a:lnTo>
                  <a:lnTo>
                    <a:pt x="359" y="34"/>
                  </a:lnTo>
                  <a:lnTo>
                    <a:pt x="359" y="35"/>
                  </a:lnTo>
                  <a:lnTo>
                    <a:pt x="360" y="35"/>
                  </a:lnTo>
                  <a:lnTo>
                    <a:pt x="360" y="35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2" y="35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4" y="34"/>
                  </a:lnTo>
                  <a:lnTo>
                    <a:pt x="365" y="33"/>
                  </a:lnTo>
                  <a:lnTo>
                    <a:pt x="367" y="32"/>
                  </a:lnTo>
                  <a:lnTo>
                    <a:pt x="368" y="30"/>
                  </a:lnTo>
                  <a:lnTo>
                    <a:pt x="371" y="27"/>
                  </a:lnTo>
                  <a:lnTo>
                    <a:pt x="371" y="27"/>
                  </a:lnTo>
                  <a:lnTo>
                    <a:pt x="372" y="26"/>
                  </a:lnTo>
                  <a:lnTo>
                    <a:pt x="373" y="25"/>
                  </a:lnTo>
                  <a:lnTo>
                    <a:pt x="375" y="25"/>
                  </a:lnTo>
                  <a:lnTo>
                    <a:pt x="376" y="24"/>
                  </a:lnTo>
                  <a:lnTo>
                    <a:pt x="377" y="24"/>
                  </a:lnTo>
                  <a:lnTo>
                    <a:pt x="378" y="24"/>
                  </a:lnTo>
                  <a:lnTo>
                    <a:pt x="379" y="24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82" y="24"/>
                  </a:lnTo>
                  <a:lnTo>
                    <a:pt x="383" y="25"/>
                  </a:lnTo>
                  <a:lnTo>
                    <a:pt x="384" y="26"/>
                  </a:lnTo>
                  <a:lnTo>
                    <a:pt x="385" y="26"/>
                  </a:lnTo>
                  <a:lnTo>
                    <a:pt x="386" y="26"/>
                  </a:lnTo>
                  <a:lnTo>
                    <a:pt x="388" y="26"/>
                  </a:lnTo>
                  <a:lnTo>
                    <a:pt x="391" y="25"/>
                  </a:lnTo>
                  <a:lnTo>
                    <a:pt x="393" y="25"/>
                  </a:lnTo>
                  <a:lnTo>
                    <a:pt x="397" y="24"/>
                  </a:lnTo>
                  <a:lnTo>
                    <a:pt x="399" y="24"/>
                  </a:lnTo>
                  <a:lnTo>
                    <a:pt x="400" y="24"/>
                  </a:lnTo>
                  <a:lnTo>
                    <a:pt x="401" y="24"/>
                  </a:lnTo>
                  <a:lnTo>
                    <a:pt x="402" y="24"/>
                  </a:lnTo>
                  <a:lnTo>
                    <a:pt x="408" y="25"/>
                  </a:lnTo>
                  <a:lnTo>
                    <a:pt x="410" y="25"/>
                  </a:lnTo>
                  <a:lnTo>
                    <a:pt x="412" y="26"/>
                  </a:lnTo>
                  <a:lnTo>
                    <a:pt x="415" y="26"/>
                  </a:lnTo>
                  <a:lnTo>
                    <a:pt x="417" y="25"/>
                  </a:lnTo>
                  <a:lnTo>
                    <a:pt x="419" y="25"/>
                  </a:lnTo>
                  <a:lnTo>
                    <a:pt x="420" y="25"/>
                  </a:lnTo>
                  <a:lnTo>
                    <a:pt x="420" y="25"/>
                  </a:lnTo>
                  <a:lnTo>
                    <a:pt x="421" y="24"/>
                  </a:lnTo>
                  <a:lnTo>
                    <a:pt x="422" y="23"/>
                  </a:lnTo>
                  <a:lnTo>
                    <a:pt x="422" y="23"/>
                  </a:lnTo>
                  <a:lnTo>
                    <a:pt x="423" y="21"/>
                  </a:lnTo>
                  <a:lnTo>
                    <a:pt x="424" y="20"/>
                  </a:lnTo>
                  <a:lnTo>
                    <a:pt x="424" y="18"/>
                  </a:lnTo>
                  <a:lnTo>
                    <a:pt x="427" y="7"/>
                  </a:lnTo>
                  <a:lnTo>
                    <a:pt x="428" y="4"/>
                  </a:lnTo>
                  <a:lnTo>
                    <a:pt x="428" y="2"/>
                  </a:lnTo>
                  <a:lnTo>
                    <a:pt x="429" y="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30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4" name="Freeform 287">
              <a:extLst>
                <a:ext uri="{FF2B5EF4-FFF2-40B4-BE49-F238E27FC236}">
                  <a16:creationId xmlns:a16="http://schemas.microsoft.com/office/drawing/2014/main" id="{F4C031AB-68CD-478C-99D1-988BCCB1F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820738" cy="1217613"/>
            </a:xfrm>
            <a:custGeom>
              <a:avLst/>
              <a:gdLst>
                <a:gd name="T0" fmla="*/ 258 w 517"/>
                <a:gd name="T1" fmla="*/ 105 h 767"/>
                <a:gd name="T2" fmla="*/ 281 w 517"/>
                <a:gd name="T3" fmla="*/ 107 h 767"/>
                <a:gd name="T4" fmla="*/ 290 w 517"/>
                <a:gd name="T5" fmla="*/ 147 h 767"/>
                <a:gd name="T6" fmla="*/ 254 w 517"/>
                <a:gd name="T7" fmla="*/ 165 h 767"/>
                <a:gd name="T8" fmla="*/ 217 w 517"/>
                <a:gd name="T9" fmla="*/ 213 h 767"/>
                <a:gd name="T10" fmla="*/ 194 w 517"/>
                <a:gd name="T11" fmla="*/ 277 h 767"/>
                <a:gd name="T12" fmla="*/ 201 w 517"/>
                <a:gd name="T13" fmla="*/ 320 h 767"/>
                <a:gd name="T14" fmla="*/ 189 w 517"/>
                <a:gd name="T15" fmla="*/ 356 h 767"/>
                <a:gd name="T16" fmla="*/ 201 w 517"/>
                <a:gd name="T17" fmla="*/ 389 h 767"/>
                <a:gd name="T18" fmla="*/ 215 w 517"/>
                <a:gd name="T19" fmla="*/ 406 h 767"/>
                <a:gd name="T20" fmla="*/ 258 w 517"/>
                <a:gd name="T21" fmla="*/ 384 h 767"/>
                <a:gd name="T22" fmla="*/ 276 w 517"/>
                <a:gd name="T23" fmla="*/ 406 h 767"/>
                <a:gd name="T24" fmla="*/ 294 w 517"/>
                <a:gd name="T25" fmla="*/ 409 h 767"/>
                <a:gd name="T26" fmla="*/ 314 w 517"/>
                <a:gd name="T27" fmla="*/ 396 h 767"/>
                <a:gd name="T28" fmla="*/ 322 w 517"/>
                <a:gd name="T29" fmla="*/ 379 h 767"/>
                <a:gd name="T30" fmla="*/ 336 w 517"/>
                <a:gd name="T31" fmla="*/ 420 h 767"/>
                <a:gd name="T32" fmla="*/ 379 w 517"/>
                <a:gd name="T33" fmla="*/ 449 h 767"/>
                <a:gd name="T34" fmla="*/ 416 w 517"/>
                <a:gd name="T35" fmla="*/ 449 h 767"/>
                <a:gd name="T36" fmla="*/ 419 w 517"/>
                <a:gd name="T37" fmla="*/ 495 h 767"/>
                <a:gd name="T38" fmla="*/ 444 w 517"/>
                <a:gd name="T39" fmla="*/ 501 h 767"/>
                <a:gd name="T40" fmla="*/ 491 w 517"/>
                <a:gd name="T41" fmla="*/ 558 h 767"/>
                <a:gd name="T42" fmla="*/ 501 w 517"/>
                <a:gd name="T43" fmla="*/ 569 h 767"/>
                <a:gd name="T44" fmla="*/ 513 w 517"/>
                <a:gd name="T45" fmla="*/ 593 h 767"/>
                <a:gd name="T46" fmla="*/ 484 w 517"/>
                <a:gd name="T47" fmla="*/ 602 h 767"/>
                <a:gd name="T48" fmla="*/ 459 w 517"/>
                <a:gd name="T49" fmla="*/ 646 h 767"/>
                <a:gd name="T50" fmla="*/ 424 w 517"/>
                <a:gd name="T51" fmla="*/ 640 h 767"/>
                <a:gd name="T52" fmla="*/ 400 w 517"/>
                <a:gd name="T53" fmla="*/ 647 h 767"/>
                <a:gd name="T54" fmla="*/ 400 w 517"/>
                <a:gd name="T55" fmla="*/ 674 h 767"/>
                <a:gd name="T56" fmla="*/ 364 w 517"/>
                <a:gd name="T57" fmla="*/ 676 h 767"/>
                <a:gd name="T58" fmla="*/ 339 w 517"/>
                <a:gd name="T59" fmla="*/ 702 h 767"/>
                <a:gd name="T60" fmla="*/ 298 w 517"/>
                <a:gd name="T61" fmla="*/ 692 h 767"/>
                <a:gd name="T62" fmla="*/ 281 w 517"/>
                <a:gd name="T63" fmla="*/ 678 h 767"/>
                <a:gd name="T64" fmla="*/ 278 w 517"/>
                <a:gd name="T65" fmla="*/ 719 h 767"/>
                <a:gd name="T66" fmla="*/ 239 w 517"/>
                <a:gd name="T67" fmla="*/ 750 h 767"/>
                <a:gd name="T68" fmla="*/ 200 w 517"/>
                <a:gd name="T69" fmla="*/ 767 h 767"/>
                <a:gd name="T70" fmla="*/ 161 w 517"/>
                <a:gd name="T71" fmla="*/ 721 h 767"/>
                <a:gd name="T72" fmla="*/ 151 w 517"/>
                <a:gd name="T73" fmla="*/ 686 h 767"/>
                <a:gd name="T74" fmla="*/ 133 w 517"/>
                <a:gd name="T75" fmla="*/ 678 h 767"/>
                <a:gd name="T76" fmla="*/ 111 w 517"/>
                <a:gd name="T77" fmla="*/ 639 h 767"/>
                <a:gd name="T78" fmla="*/ 71 w 517"/>
                <a:gd name="T79" fmla="*/ 634 h 767"/>
                <a:gd name="T80" fmla="*/ 88 w 517"/>
                <a:gd name="T81" fmla="*/ 664 h 767"/>
                <a:gd name="T82" fmla="*/ 65 w 517"/>
                <a:gd name="T83" fmla="*/ 695 h 767"/>
                <a:gd name="T84" fmla="*/ 50 w 517"/>
                <a:gd name="T85" fmla="*/ 667 h 767"/>
                <a:gd name="T86" fmla="*/ 38 w 517"/>
                <a:gd name="T87" fmla="*/ 620 h 767"/>
                <a:gd name="T88" fmla="*/ 25 w 517"/>
                <a:gd name="T89" fmla="*/ 596 h 767"/>
                <a:gd name="T90" fmla="*/ 21 w 517"/>
                <a:gd name="T91" fmla="*/ 570 h 767"/>
                <a:gd name="T92" fmla="*/ 42 w 517"/>
                <a:gd name="T93" fmla="*/ 551 h 767"/>
                <a:gd name="T94" fmla="*/ 55 w 517"/>
                <a:gd name="T95" fmla="*/ 504 h 767"/>
                <a:gd name="T96" fmla="*/ 39 w 517"/>
                <a:gd name="T97" fmla="*/ 472 h 767"/>
                <a:gd name="T98" fmla="*/ 30 w 517"/>
                <a:gd name="T99" fmla="*/ 440 h 767"/>
                <a:gd name="T100" fmla="*/ 11 w 517"/>
                <a:gd name="T101" fmla="*/ 391 h 767"/>
                <a:gd name="T102" fmla="*/ 7 w 517"/>
                <a:gd name="T103" fmla="*/ 329 h 767"/>
                <a:gd name="T104" fmla="*/ 15 w 517"/>
                <a:gd name="T105" fmla="*/ 294 h 767"/>
                <a:gd name="T106" fmla="*/ 36 w 517"/>
                <a:gd name="T107" fmla="*/ 252 h 767"/>
                <a:gd name="T108" fmla="*/ 51 w 517"/>
                <a:gd name="T109" fmla="*/ 192 h 767"/>
                <a:gd name="T110" fmla="*/ 74 w 517"/>
                <a:gd name="T111" fmla="*/ 150 h 767"/>
                <a:gd name="T112" fmla="*/ 113 w 517"/>
                <a:gd name="T113" fmla="*/ 146 h 767"/>
                <a:gd name="T114" fmla="*/ 120 w 517"/>
                <a:gd name="T115" fmla="*/ 114 h 767"/>
                <a:gd name="T116" fmla="*/ 84 w 517"/>
                <a:gd name="T117" fmla="*/ 70 h 767"/>
                <a:gd name="T118" fmla="*/ 55 w 517"/>
                <a:gd name="T119" fmla="*/ 22 h 767"/>
                <a:gd name="T120" fmla="*/ 96 w 517"/>
                <a:gd name="T121" fmla="*/ 15 h 767"/>
                <a:gd name="T122" fmla="*/ 157 w 517"/>
                <a:gd name="T123" fmla="*/ 31 h 767"/>
                <a:gd name="T124" fmla="*/ 200 w 517"/>
                <a:gd name="T125" fmla="*/ 54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767">
                  <a:moveTo>
                    <a:pt x="238" y="79"/>
                  </a:moveTo>
                  <a:lnTo>
                    <a:pt x="240" y="79"/>
                  </a:lnTo>
                  <a:lnTo>
                    <a:pt x="241" y="79"/>
                  </a:lnTo>
                  <a:lnTo>
                    <a:pt x="243" y="78"/>
                  </a:lnTo>
                  <a:lnTo>
                    <a:pt x="249" y="77"/>
                  </a:lnTo>
                  <a:lnTo>
                    <a:pt x="250" y="77"/>
                  </a:lnTo>
                  <a:lnTo>
                    <a:pt x="251" y="77"/>
                  </a:lnTo>
                  <a:lnTo>
                    <a:pt x="252" y="77"/>
                  </a:lnTo>
                  <a:lnTo>
                    <a:pt x="253" y="77"/>
                  </a:lnTo>
                  <a:lnTo>
                    <a:pt x="254" y="77"/>
                  </a:lnTo>
                  <a:lnTo>
                    <a:pt x="254" y="77"/>
                  </a:lnTo>
                  <a:lnTo>
                    <a:pt x="255" y="77"/>
                  </a:lnTo>
                  <a:lnTo>
                    <a:pt x="255" y="78"/>
                  </a:lnTo>
                  <a:lnTo>
                    <a:pt x="255" y="78"/>
                  </a:lnTo>
                  <a:lnTo>
                    <a:pt x="256" y="79"/>
                  </a:lnTo>
                  <a:lnTo>
                    <a:pt x="257" y="83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9"/>
                  </a:lnTo>
                  <a:lnTo>
                    <a:pt x="258" y="90"/>
                  </a:lnTo>
                  <a:lnTo>
                    <a:pt x="258" y="92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8" y="105"/>
                  </a:lnTo>
                  <a:lnTo>
                    <a:pt x="258" y="107"/>
                  </a:lnTo>
                  <a:lnTo>
                    <a:pt x="259" y="109"/>
                  </a:lnTo>
                  <a:lnTo>
                    <a:pt x="259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60" y="111"/>
                  </a:lnTo>
                  <a:lnTo>
                    <a:pt x="261" y="112"/>
                  </a:lnTo>
                  <a:lnTo>
                    <a:pt x="262" y="112"/>
                  </a:lnTo>
                  <a:lnTo>
                    <a:pt x="263" y="112"/>
                  </a:lnTo>
                  <a:lnTo>
                    <a:pt x="263" y="112"/>
                  </a:lnTo>
                  <a:lnTo>
                    <a:pt x="264" y="111"/>
                  </a:lnTo>
                  <a:lnTo>
                    <a:pt x="264" y="111"/>
                  </a:lnTo>
                  <a:lnTo>
                    <a:pt x="267" y="109"/>
                  </a:lnTo>
                  <a:lnTo>
                    <a:pt x="268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2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1" y="107"/>
                  </a:lnTo>
                  <a:lnTo>
                    <a:pt x="282" y="107"/>
                  </a:lnTo>
                  <a:lnTo>
                    <a:pt x="284" y="108"/>
                  </a:lnTo>
                  <a:lnTo>
                    <a:pt x="285" y="109"/>
                  </a:lnTo>
                  <a:lnTo>
                    <a:pt x="287" y="110"/>
                  </a:lnTo>
                  <a:lnTo>
                    <a:pt x="288" y="111"/>
                  </a:lnTo>
                  <a:lnTo>
                    <a:pt x="289" y="112"/>
                  </a:lnTo>
                  <a:lnTo>
                    <a:pt x="290" y="112"/>
                  </a:lnTo>
                  <a:lnTo>
                    <a:pt x="291" y="113"/>
                  </a:lnTo>
                  <a:lnTo>
                    <a:pt x="292" y="115"/>
                  </a:lnTo>
                  <a:lnTo>
                    <a:pt x="292" y="116"/>
                  </a:lnTo>
                  <a:lnTo>
                    <a:pt x="293" y="117"/>
                  </a:lnTo>
                  <a:lnTo>
                    <a:pt x="294" y="119"/>
                  </a:lnTo>
                  <a:lnTo>
                    <a:pt x="294" y="120"/>
                  </a:lnTo>
                  <a:lnTo>
                    <a:pt x="294" y="121"/>
                  </a:lnTo>
                  <a:lnTo>
                    <a:pt x="294" y="121"/>
                  </a:lnTo>
                  <a:lnTo>
                    <a:pt x="294" y="122"/>
                  </a:lnTo>
                  <a:lnTo>
                    <a:pt x="293" y="134"/>
                  </a:lnTo>
                  <a:lnTo>
                    <a:pt x="293" y="137"/>
                  </a:lnTo>
                  <a:lnTo>
                    <a:pt x="293" y="140"/>
                  </a:lnTo>
                  <a:lnTo>
                    <a:pt x="292" y="143"/>
                  </a:lnTo>
                  <a:lnTo>
                    <a:pt x="292" y="144"/>
                  </a:lnTo>
                  <a:lnTo>
                    <a:pt x="291" y="145"/>
                  </a:lnTo>
                  <a:lnTo>
                    <a:pt x="291" y="147"/>
                  </a:lnTo>
                  <a:lnTo>
                    <a:pt x="290" y="147"/>
                  </a:lnTo>
                  <a:lnTo>
                    <a:pt x="290" y="148"/>
                  </a:lnTo>
                  <a:lnTo>
                    <a:pt x="289" y="148"/>
                  </a:lnTo>
                  <a:lnTo>
                    <a:pt x="288" y="149"/>
                  </a:lnTo>
                  <a:lnTo>
                    <a:pt x="287" y="149"/>
                  </a:lnTo>
                  <a:lnTo>
                    <a:pt x="286" y="149"/>
                  </a:lnTo>
                  <a:lnTo>
                    <a:pt x="285" y="149"/>
                  </a:lnTo>
                  <a:lnTo>
                    <a:pt x="284" y="149"/>
                  </a:lnTo>
                  <a:lnTo>
                    <a:pt x="282" y="149"/>
                  </a:lnTo>
                  <a:lnTo>
                    <a:pt x="280" y="149"/>
                  </a:lnTo>
                  <a:lnTo>
                    <a:pt x="278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3" y="149"/>
                  </a:lnTo>
                  <a:lnTo>
                    <a:pt x="272" y="149"/>
                  </a:lnTo>
                  <a:lnTo>
                    <a:pt x="271" y="150"/>
                  </a:lnTo>
                  <a:lnTo>
                    <a:pt x="269" y="152"/>
                  </a:lnTo>
                  <a:lnTo>
                    <a:pt x="266" y="155"/>
                  </a:lnTo>
                  <a:lnTo>
                    <a:pt x="262" y="160"/>
                  </a:lnTo>
                  <a:lnTo>
                    <a:pt x="260" y="161"/>
                  </a:lnTo>
                  <a:lnTo>
                    <a:pt x="259" y="162"/>
                  </a:lnTo>
                  <a:lnTo>
                    <a:pt x="257" y="164"/>
                  </a:lnTo>
                  <a:lnTo>
                    <a:pt x="256" y="165"/>
                  </a:lnTo>
                  <a:lnTo>
                    <a:pt x="254" y="165"/>
                  </a:lnTo>
                  <a:lnTo>
                    <a:pt x="251" y="166"/>
                  </a:lnTo>
                  <a:lnTo>
                    <a:pt x="250" y="167"/>
                  </a:lnTo>
                  <a:lnTo>
                    <a:pt x="248" y="168"/>
                  </a:lnTo>
                  <a:lnTo>
                    <a:pt x="247" y="169"/>
                  </a:lnTo>
                  <a:lnTo>
                    <a:pt x="246" y="170"/>
                  </a:lnTo>
                  <a:lnTo>
                    <a:pt x="245" y="171"/>
                  </a:lnTo>
                  <a:lnTo>
                    <a:pt x="241" y="174"/>
                  </a:lnTo>
                  <a:lnTo>
                    <a:pt x="240" y="175"/>
                  </a:lnTo>
                  <a:lnTo>
                    <a:pt x="239" y="176"/>
                  </a:lnTo>
                  <a:lnTo>
                    <a:pt x="236" y="178"/>
                  </a:lnTo>
                  <a:lnTo>
                    <a:pt x="235" y="179"/>
                  </a:lnTo>
                  <a:lnTo>
                    <a:pt x="233" y="181"/>
                  </a:lnTo>
                  <a:lnTo>
                    <a:pt x="230" y="185"/>
                  </a:lnTo>
                  <a:lnTo>
                    <a:pt x="223" y="193"/>
                  </a:lnTo>
                  <a:lnTo>
                    <a:pt x="221" y="196"/>
                  </a:lnTo>
                  <a:lnTo>
                    <a:pt x="220" y="198"/>
                  </a:lnTo>
                  <a:lnTo>
                    <a:pt x="220" y="199"/>
                  </a:lnTo>
                  <a:lnTo>
                    <a:pt x="219" y="200"/>
                  </a:lnTo>
                  <a:lnTo>
                    <a:pt x="219" y="202"/>
                  </a:lnTo>
                  <a:lnTo>
                    <a:pt x="218" y="205"/>
                  </a:lnTo>
                  <a:lnTo>
                    <a:pt x="218" y="209"/>
                  </a:lnTo>
                  <a:lnTo>
                    <a:pt x="218" y="211"/>
                  </a:lnTo>
                  <a:lnTo>
                    <a:pt x="217" y="212"/>
                  </a:lnTo>
                  <a:lnTo>
                    <a:pt x="217" y="213"/>
                  </a:lnTo>
                  <a:lnTo>
                    <a:pt x="216" y="215"/>
                  </a:lnTo>
                  <a:lnTo>
                    <a:pt x="214" y="220"/>
                  </a:lnTo>
                  <a:lnTo>
                    <a:pt x="214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3" y="236"/>
                  </a:lnTo>
                  <a:lnTo>
                    <a:pt x="213" y="242"/>
                  </a:lnTo>
                  <a:lnTo>
                    <a:pt x="213" y="245"/>
                  </a:lnTo>
                  <a:lnTo>
                    <a:pt x="213" y="247"/>
                  </a:lnTo>
                  <a:lnTo>
                    <a:pt x="213" y="249"/>
                  </a:lnTo>
                  <a:lnTo>
                    <a:pt x="213" y="250"/>
                  </a:lnTo>
                  <a:lnTo>
                    <a:pt x="212" y="252"/>
                  </a:lnTo>
                  <a:lnTo>
                    <a:pt x="211" y="254"/>
                  </a:lnTo>
                  <a:lnTo>
                    <a:pt x="211" y="255"/>
                  </a:lnTo>
                  <a:lnTo>
                    <a:pt x="210" y="257"/>
                  </a:lnTo>
                  <a:lnTo>
                    <a:pt x="209" y="259"/>
                  </a:lnTo>
                  <a:lnTo>
                    <a:pt x="208" y="260"/>
                  </a:lnTo>
                  <a:lnTo>
                    <a:pt x="207" y="261"/>
                  </a:lnTo>
                  <a:lnTo>
                    <a:pt x="199" y="270"/>
                  </a:lnTo>
                  <a:lnTo>
                    <a:pt x="197" y="273"/>
                  </a:lnTo>
                  <a:lnTo>
                    <a:pt x="196" y="275"/>
                  </a:lnTo>
                  <a:lnTo>
                    <a:pt x="194" y="277"/>
                  </a:lnTo>
                  <a:lnTo>
                    <a:pt x="193" y="279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1" y="285"/>
                  </a:lnTo>
                  <a:lnTo>
                    <a:pt x="190" y="287"/>
                  </a:lnTo>
                  <a:lnTo>
                    <a:pt x="190" y="288"/>
                  </a:lnTo>
                  <a:lnTo>
                    <a:pt x="190" y="290"/>
                  </a:lnTo>
                  <a:lnTo>
                    <a:pt x="189" y="295"/>
                  </a:lnTo>
                  <a:lnTo>
                    <a:pt x="188" y="300"/>
                  </a:lnTo>
                  <a:lnTo>
                    <a:pt x="188" y="301"/>
                  </a:lnTo>
                  <a:lnTo>
                    <a:pt x="188" y="302"/>
                  </a:lnTo>
                  <a:lnTo>
                    <a:pt x="189" y="303"/>
                  </a:lnTo>
                  <a:lnTo>
                    <a:pt x="189" y="304"/>
                  </a:lnTo>
                  <a:lnTo>
                    <a:pt x="189" y="304"/>
                  </a:lnTo>
                  <a:lnTo>
                    <a:pt x="189" y="305"/>
                  </a:lnTo>
                  <a:lnTo>
                    <a:pt x="190" y="306"/>
                  </a:lnTo>
                  <a:lnTo>
                    <a:pt x="191" y="307"/>
                  </a:lnTo>
                  <a:lnTo>
                    <a:pt x="192" y="309"/>
                  </a:lnTo>
                  <a:lnTo>
                    <a:pt x="198" y="315"/>
                  </a:lnTo>
                  <a:lnTo>
                    <a:pt x="199" y="316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1" y="319"/>
                  </a:lnTo>
                  <a:lnTo>
                    <a:pt x="201" y="320"/>
                  </a:lnTo>
                  <a:lnTo>
                    <a:pt x="201" y="321"/>
                  </a:lnTo>
                  <a:lnTo>
                    <a:pt x="202" y="322"/>
                  </a:lnTo>
                  <a:lnTo>
                    <a:pt x="202" y="323"/>
                  </a:lnTo>
                  <a:lnTo>
                    <a:pt x="202" y="324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1" y="328"/>
                  </a:lnTo>
                  <a:lnTo>
                    <a:pt x="201" y="329"/>
                  </a:lnTo>
                  <a:lnTo>
                    <a:pt x="200" y="331"/>
                  </a:lnTo>
                  <a:lnTo>
                    <a:pt x="199" y="333"/>
                  </a:lnTo>
                  <a:lnTo>
                    <a:pt x="198" y="334"/>
                  </a:lnTo>
                  <a:lnTo>
                    <a:pt x="195" y="338"/>
                  </a:lnTo>
                  <a:lnTo>
                    <a:pt x="193" y="340"/>
                  </a:lnTo>
                  <a:lnTo>
                    <a:pt x="191" y="342"/>
                  </a:lnTo>
                  <a:lnTo>
                    <a:pt x="191" y="343"/>
                  </a:lnTo>
                  <a:lnTo>
                    <a:pt x="191" y="344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0" y="351"/>
                  </a:lnTo>
                  <a:lnTo>
                    <a:pt x="190" y="353"/>
                  </a:lnTo>
                  <a:lnTo>
                    <a:pt x="190" y="354"/>
                  </a:lnTo>
                  <a:lnTo>
                    <a:pt x="189" y="356"/>
                  </a:lnTo>
                  <a:lnTo>
                    <a:pt x="188" y="358"/>
                  </a:lnTo>
                  <a:lnTo>
                    <a:pt x="186" y="363"/>
                  </a:lnTo>
                  <a:lnTo>
                    <a:pt x="185" y="365"/>
                  </a:lnTo>
                  <a:lnTo>
                    <a:pt x="185" y="366"/>
                  </a:lnTo>
                  <a:lnTo>
                    <a:pt x="185" y="367"/>
                  </a:lnTo>
                  <a:lnTo>
                    <a:pt x="185" y="369"/>
                  </a:lnTo>
                  <a:lnTo>
                    <a:pt x="185" y="369"/>
                  </a:lnTo>
                  <a:lnTo>
                    <a:pt x="185" y="370"/>
                  </a:lnTo>
                  <a:lnTo>
                    <a:pt x="185" y="371"/>
                  </a:lnTo>
                  <a:lnTo>
                    <a:pt x="185" y="372"/>
                  </a:lnTo>
                  <a:lnTo>
                    <a:pt x="186" y="373"/>
                  </a:lnTo>
                  <a:lnTo>
                    <a:pt x="187" y="375"/>
                  </a:lnTo>
                  <a:lnTo>
                    <a:pt x="188" y="377"/>
                  </a:lnTo>
                  <a:lnTo>
                    <a:pt x="189" y="378"/>
                  </a:lnTo>
                  <a:lnTo>
                    <a:pt x="189" y="379"/>
                  </a:lnTo>
                  <a:lnTo>
                    <a:pt x="192" y="382"/>
                  </a:lnTo>
                  <a:lnTo>
                    <a:pt x="194" y="385"/>
                  </a:lnTo>
                  <a:lnTo>
                    <a:pt x="195" y="386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8" y="389"/>
                  </a:lnTo>
                  <a:lnTo>
                    <a:pt x="199" y="389"/>
                  </a:lnTo>
                  <a:lnTo>
                    <a:pt x="200" y="389"/>
                  </a:lnTo>
                  <a:lnTo>
                    <a:pt x="201" y="389"/>
                  </a:lnTo>
                  <a:lnTo>
                    <a:pt x="202" y="389"/>
                  </a:lnTo>
                  <a:lnTo>
                    <a:pt x="203" y="389"/>
                  </a:lnTo>
                  <a:lnTo>
                    <a:pt x="207" y="389"/>
                  </a:lnTo>
                  <a:lnTo>
                    <a:pt x="208" y="388"/>
                  </a:lnTo>
                  <a:lnTo>
                    <a:pt x="210" y="388"/>
                  </a:lnTo>
                  <a:lnTo>
                    <a:pt x="211" y="387"/>
                  </a:lnTo>
                  <a:lnTo>
                    <a:pt x="212" y="387"/>
                  </a:lnTo>
                  <a:lnTo>
                    <a:pt x="212" y="387"/>
                  </a:lnTo>
                  <a:lnTo>
                    <a:pt x="213" y="387"/>
                  </a:lnTo>
                  <a:lnTo>
                    <a:pt x="213" y="388"/>
                  </a:lnTo>
                  <a:lnTo>
                    <a:pt x="213" y="388"/>
                  </a:lnTo>
                  <a:lnTo>
                    <a:pt x="213" y="389"/>
                  </a:lnTo>
                  <a:lnTo>
                    <a:pt x="214" y="390"/>
                  </a:lnTo>
                  <a:lnTo>
                    <a:pt x="214" y="391"/>
                  </a:lnTo>
                  <a:lnTo>
                    <a:pt x="213" y="394"/>
                  </a:lnTo>
                  <a:lnTo>
                    <a:pt x="213" y="398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3" y="403"/>
                  </a:lnTo>
                  <a:lnTo>
                    <a:pt x="213" y="403"/>
                  </a:lnTo>
                  <a:lnTo>
                    <a:pt x="213" y="404"/>
                  </a:lnTo>
                  <a:lnTo>
                    <a:pt x="214" y="405"/>
                  </a:lnTo>
                  <a:lnTo>
                    <a:pt x="214" y="406"/>
                  </a:lnTo>
                  <a:lnTo>
                    <a:pt x="215" y="406"/>
                  </a:lnTo>
                  <a:lnTo>
                    <a:pt x="215" y="406"/>
                  </a:lnTo>
                  <a:lnTo>
                    <a:pt x="216" y="406"/>
                  </a:lnTo>
                  <a:lnTo>
                    <a:pt x="217" y="407"/>
                  </a:lnTo>
                  <a:lnTo>
                    <a:pt x="218" y="407"/>
                  </a:lnTo>
                  <a:lnTo>
                    <a:pt x="223" y="406"/>
                  </a:lnTo>
                  <a:lnTo>
                    <a:pt x="228" y="406"/>
                  </a:lnTo>
                  <a:lnTo>
                    <a:pt x="229" y="406"/>
                  </a:lnTo>
                  <a:lnTo>
                    <a:pt x="230" y="406"/>
                  </a:lnTo>
                  <a:lnTo>
                    <a:pt x="231" y="406"/>
                  </a:lnTo>
                  <a:lnTo>
                    <a:pt x="232" y="405"/>
                  </a:lnTo>
                  <a:lnTo>
                    <a:pt x="232" y="404"/>
                  </a:lnTo>
                  <a:lnTo>
                    <a:pt x="234" y="402"/>
                  </a:lnTo>
                  <a:lnTo>
                    <a:pt x="235" y="401"/>
                  </a:lnTo>
                  <a:lnTo>
                    <a:pt x="236" y="400"/>
                  </a:lnTo>
                  <a:lnTo>
                    <a:pt x="237" y="399"/>
                  </a:lnTo>
                  <a:lnTo>
                    <a:pt x="238" y="397"/>
                  </a:lnTo>
                  <a:lnTo>
                    <a:pt x="243" y="394"/>
                  </a:lnTo>
                  <a:lnTo>
                    <a:pt x="247" y="391"/>
                  </a:lnTo>
                  <a:lnTo>
                    <a:pt x="249" y="389"/>
                  </a:lnTo>
                  <a:lnTo>
                    <a:pt x="252" y="387"/>
                  </a:lnTo>
                  <a:lnTo>
                    <a:pt x="253" y="386"/>
                  </a:lnTo>
                  <a:lnTo>
                    <a:pt x="254" y="386"/>
                  </a:lnTo>
                  <a:lnTo>
                    <a:pt x="255" y="385"/>
                  </a:lnTo>
                  <a:lnTo>
                    <a:pt x="258" y="384"/>
                  </a:lnTo>
                  <a:lnTo>
                    <a:pt x="260" y="383"/>
                  </a:lnTo>
                  <a:lnTo>
                    <a:pt x="261" y="383"/>
                  </a:lnTo>
                  <a:lnTo>
                    <a:pt x="262" y="382"/>
                  </a:lnTo>
                  <a:lnTo>
                    <a:pt x="264" y="382"/>
                  </a:lnTo>
                  <a:lnTo>
                    <a:pt x="267" y="382"/>
                  </a:lnTo>
                  <a:lnTo>
                    <a:pt x="269" y="381"/>
                  </a:lnTo>
                  <a:lnTo>
                    <a:pt x="270" y="381"/>
                  </a:lnTo>
                  <a:lnTo>
                    <a:pt x="271" y="382"/>
                  </a:lnTo>
                  <a:lnTo>
                    <a:pt x="272" y="382"/>
                  </a:lnTo>
                  <a:lnTo>
                    <a:pt x="273" y="382"/>
                  </a:lnTo>
                  <a:lnTo>
                    <a:pt x="274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7" y="385"/>
                  </a:lnTo>
                  <a:lnTo>
                    <a:pt x="277" y="386"/>
                  </a:lnTo>
                  <a:lnTo>
                    <a:pt x="278" y="387"/>
                  </a:lnTo>
                  <a:lnTo>
                    <a:pt x="278" y="389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8" y="391"/>
                  </a:lnTo>
                  <a:lnTo>
                    <a:pt x="278" y="394"/>
                  </a:lnTo>
                  <a:lnTo>
                    <a:pt x="277" y="397"/>
                  </a:lnTo>
                  <a:lnTo>
                    <a:pt x="276" y="403"/>
                  </a:lnTo>
                  <a:lnTo>
                    <a:pt x="276" y="406"/>
                  </a:lnTo>
                  <a:lnTo>
                    <a:pt x="276" y="408"/>
                  </a:lnTo>
                  <a:lnTo>
                    <a:pt x="276" y="409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7" y="413"/>
                  </a:lnTo>
                  <a:lnTo>
                    <a:pt x="278" y="415"/>
                  </a:lnTo>
                  <a:lnTo>
                    <a:pt x="279" y="417"/>
                  </a:lnTo>
                  <a:lnTo>
                    <a:pt x="280" y="418"/>
                  </a:lnTo>
                  <a:lnTo>
                    <a:pt x="281" y="419"/>
                  </a:lnTo>
                  <a:lnTo>
                    <a:pt x="282" y="420"/>
                  </a:lnTo>
                  <a:lnTo>
                    <a:pt x="283" y="420"/>
                  </a:lnTo>
                  <a:lnTo>
                    <a:pt x="283" y="421"/>
                  </a:lnTo>
                  <a:lnTo>
                    <a:pt x="284" y="421"/>
                  </a:lnTo>
                  <a:lnTo>
                    <a:pt x="284" y="420"/>
                  </a:lnTo>
                  <a:lnTo>
                    <a:pt x="285" y="420"/>
                  </a:lnTo>
                  <a:lnTo>
                    <a:pt x="285" y="420"/>
                  </a:lnTo>
                  <a:lnTo>
                    <a:pt x="286" y="420"/>
                  </a:lnTo>
                  <a:lnTo>
                    <a:pt x="287" y="418"/>
                  </a:lnTo>
                  <a:lnTo>
                    <a:pt x="288" y="415"/>
                  </a:lnTo>
                  <a:lnTo>
                    <a:pt x="289" y="414"/>
                  </a:lnTo>
                  <a:lnTo>
                    <a:pt x="290" y="414"/>
                  </a:lnTo>
                  <a:lnTo>
                    <a:pt x="293" y="410"/>
                  </a:lnTo>
                  <a:lnTo>
                    <a:pt x="294" y="410"/>
                  </a:lnTo>
                  <a:lnTo>
                    <a:pt x="294" y="409"/>
                  </a:lnTo>
                  <a:lnTo>
                    <a:pt x="295" y="408"/>
                  </a:lnTo>
                  <a:lnTo>
                    <a:pt x="296" y="406"/>
                  </a:lnTo>
                  <a:lnTo>
                    <a:pt x="296" y="405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8" y="403"/>
                  </a:lnTo>
                  <a:lnTo>
                    <a:pt x="299" y="403"/>
                  </a:lnTo>
                  <a:lnTo>
                    <a:pt x="301" y="401"/>
                  </a:lnTo>
                  <a:lnTo>
                    <a:pt x="302" y="401"/>
                  </a:lnTo>
                  <a:lnTo>
                    <a:pt x="303" y="400"/>
                  </a:lnTo>
                  <a:lnTo>
                    <a:pt x="304" y="400"/>
                  </a:lnTo>
                  <a:lnTo>
                    <a:pt x="304" y="399"/>
                  </a:lnTo>
                  <a:lnTo>
                    <a:pt x="305" y="399"/>
                  </a:lnTo>
                  <a:lnTo>
                    <a:pt x="305" y="399"/>
                  </a:lnTo>
                  <a:lnTo>
                    <a:pt x="306" y="400"/>
                  </a:lnTo>
                  <a:lnTo>
                    <a:pt x="307" y="400"/>
                  </a:lnTo>
                  <a:lnTo>
                    <a:pt x="308" y="400"/>
                  </a:lnTo>
                  <a:lnTo>
                    <a:pt x="308" y="400"/>
                  </a:lnTo>
                  <a:lnTo>
                    <a:pt x="309" y="400"/>
                  </a:lnTo>
                  <a:lnTo>
                    <a:pt x="310" y="400"/>
                  </a:lnTo>
                  <a:lnTo>
                    <a:pt x="311" y="399"/>
                  </a:lnTo>
                  <a:lnTo>
                    <a:pt x="311" y="398"/>
                  </a:lnTo>
                  <a:lnTo>
                    <a:pt x="313" y="397"/>
                  </a:lnTo>
                  <a:lnTo>
                    <a:pt x="314" y="396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5" y="394"/>
                  </a:lnTo>
                  <a:lnTo>
                    <a:pt x="315" y="393"/>
                  </a:lnTo>
                  <a:lnTo>
                    <a:pt x="315" y="391"/>
                  </a:lnTo>
                  <a:lnTo>
                    <a:pt x="315" y="390"/>
                  </a:lnTo>
                  <a:lnTo>
                    <a:pt x="314" y="389"/>
                  </a:lnTo>
                  <a:lnTo>
                    <a:pt x="312" y="379"/>
                  </a:lnTo>
                  <a:lnTo>
                    <a:pt x="312" y="377"/>
                  </a:lnTo>
                  <a:lnTo>
                    <a:pt x="312" y="376"/>
                  </a:lnTo>
                  <a:lnTo>
                    <a:pt x="312" y="375"/>
                  </a:lnTo>
                  <a:lnTo>
                    <a:pt x="312" y="374"/>
                  </a:lnTo>
                  <a:lnTo>
                    <a:pt x="313" y="374"/>
                  </a:lnTo>
                  <a:lnTo>
                    <a:pt x="313" y="373"/>
                  </a:lnTo>
                  <a:lnTo>
                    <a:pt x="314" y="373"/>
                  </a:lnTo>
                  <a:lnTo>
                    <a:pt x="315" y="373"/>
                  </a:lnTo>
                  <a:lnTo>
                    <a:pt x="316" y="373"/>
                  </a:lnTo>
                  <a:lnTo>
                    <a:pt x="318" y="373"/>
                  </a:lnTo>
                  <a:lnTo>
                    <a:pt x="319" y="373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0" y="375"/>
                  </a:lnTo>
                  <a:lnTo>
                    <a:pt x="320" y="376"/>
                  </a:lnTo>
                  <a:lnTo>
                    <a:pt x="322" y="379"/>
                  </a:lnTo>
                  <a:lnTo>
                    <a:pt x="324" y="383"/>
                  </a:lnTo>
                  <a:lnTo>
                    <a:pt x="325" y="385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6" y="395"/>
                  </a:lnTo>
                  <a:lnTo>
                    <a:pt x="327" y="397"/>
                  </a:lnTo>
                  <a:lnTo>
                    <a:pt x="327" y="398"/>
                  </a:lnTo>
                  <a:lnTo>
                    <a:pt x="328" y="401"/>
                  </a:lnTo>
                  <a:lnTo>
                    <a:pt x="329" y="402"/>
                  </a:lnTo>
                  <a:lnTo>
                    <a:pt x="331" y="406"/>
                  </a:lnTo>
                  <a:lnTo>
                    <a:pt x="331" y="407"/>
                  </a:lnTo>
                  <a:lnTo>
                    <a:pt x="332" y="408"/>
                  </a:lnTo>
                  <a:lnTo>
                    <a:pt x="333" y="409"/>
                  </a:lnTo>
                  <a:lnTo>
                    <a:pt x="333" y="410"/>
                  </a:lnTo>
                  <a:lnTo>
                    <a:pt x="333" y="411"/>
                  </a:lnTo>
                  <a:lnTo>
                    <a:pt x="333" y="412"/>
                  </a:lnTo>
                  <a:lnTo>
                    <a:pt x="334" y="414"/>
                  </a:lnTo>
                  <a:lnTo>
                    <a:pt x="334" y="416"/>
                  </a:lnTo>
                  <a:lnTo>
                    <a:pt x="334" y="417"/>
                  </a:lnTo>
                  <a:lnTo>
                    <a:pt x="335" y="418"/>
                  </a:lnTo>
                  <a:lnTo>
                    <a:pt x="335" y="419"/>
                  </a:lnTo>
                  <a:lnTo>
                    <a:pt x="336" y="420"/>
                  </a:lnTo>
                  <a:lnTo>
                    <a:pt x="340" y="424"/>
                  </a:lnTo>
                  <a:lnTo>
                    <a:pt x="341" y="425"/>
                  </a:lnTo>
                  <a:lnTo>
                    <a:pt x="342" y="427"/>
                  </a:lnTo>
                  <a:lnTo>
                    <a:pt x="343" y="429"/>
                  </a:lnTo>
                  <a:lnTo>
                    <a:pt x="344" y="431"/>
                  </a:lnTo>
                  <a:lnTo>
                    <a:pt x="345" y="432"/>
                  </a:lnTo>
                  <a:lnTo>
                    <a:pt x="346" y="433"/>
                  </a:lnTo>
                  <a:lnTo>
                    <a:pt x="347" y="434"/>
                  </a:lnTo>
                  <a:lnTo>
                    <a:pt x="349" y="435"/>
                  </a:lnTo>
                  <a:lnTo>
                    <a:pt x="349" y="435"/>
                  </a:lnTo>
                  <a:lnTo>
                    <a:pt x="352" y="436"/>
                  </a:lnTo>
                  <a:lnTo>
                    <a:pt x="353" y="437"/>
                  </a:lnTo>
                  <a:lnTo>
                    <a:pt x="354" y="438"/>
                  </a:lnTo>
                  <a:lnTo>
                    <a:pt x="356" y="439"/>
                  </a:lnTo>
                  <a:lnTo>
                    <a:pt x="358" y="441"/>
                  </a:lnTo>
                  <a:lnTo>
                    <a:pt x="359" y="442"/>
                  </a:lnTo>
                  <a:lnTo>
                    <a:pt x="361" y="443"/>
                  </a:lnTo>
                  <a:lnTo>
                    <a:pt x="362" y="444"/>
                  </a:lnTo>
                  <a:lnTo>
                    <a:pt x="368" y="447"/>
                  </a:lnTo>
                  <a:lnTo>
                    <a:pt x="371" y="448"/>
                  </a:lnTo>
                  <a:lnTo>
                    <a:pt x="372" y="448"/>
                  </a:lnTo>
                  <a:lnTo>
                    <a:pt x="373" y="448"/>
                  </a:lnTo>
                  <a:lnTo>
                    <a:pt x="378" y="449"/>
                  </a:lnTo>
                  <a:lnTo>
                    <a:pt x="379" y="449"/>
                  </a:lnTo>
                  <a:lnTo>
                    <a:pt x="380" y="449"/>
                  </a:lnTo>
                  <a:lnTo>
                    <a:pt x="381" y="449"/>
                  </a:lnTo>
                  <a:lnTo>
                    <a:pt x="382" y="449"/>
                  </a:lnTo>
                  <a:lnTo>
                    <a:pt x="383" y="449"/>
                  </a:lnTo>
                  <a:lnTo>
                    <a:pt x="386" y="447"/>
                  </a:lnTo>
                  <a:lnTo>
                    <a:pt x="389" y="446"/>
                  </a:lnTo>
                  <a:lnTo>
                    <a:pt x="391" y="445"/>
                  </a:lnTo>
                  <a:lnTo>
                    <a:pt x="393" y="445"/>
                  </a:lnTo>
                  <a:lnTo>
                    <a:pt x="400" y="442"/>
                  </a:lnTo>
                  <a:lnTo>
                    <a:pt x="402" y="442"/>
                  </a:lnTo>
                  <a:lnTo>
                    <a:pt x="406" y="441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9" y="441"/>
                  </a:lnTo>
                  <a:lnTo>
                    <a:pt x="410" y="441"/>
                  </a:lnTo>
                  <a:lnTo>
                    <a:pt x="410" y="442"/>
                  </a:lnTo>
                  <a:lnTo>
                    <a:pt x="411" y="442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5"/>
                  </a:lnTo>
                  <a:lnTo>
                    <a:pt x="414" y="446"/>
                  </a:lnTo>
                  <a:lnTo>
                    <a:pt x="415" y="447"/>
                  </a:lnTo>
                  <a:lnTo>
                    <a:pt x="416" y="449"/>
                  </a:lnTo>
                  <a:lnTo>
                    <a:pt x="416" y="451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7" y="457"/>
                  </a:lnTo>
                  <a:lnTo>
                    <a:pt x="418" y="459"/>
                  </a:lnTo>
                  <a:lnTo>
                    <a:pt x="417" y="461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7" y="465"/>
                  </a:lnTo>
                  <a:lnTo>
                    <a:pt x="415" y="471"/>
                  </a:lnTo>
                  <a:lnTo>
                    <a:pt x="415" y="474"/>
                  </a:lnTo>
                  <a:lnTo>
                    <a:pt x="415" y="475"/>
                  </a:lnTo>
                  <a:lnTo>
                    <a:pt x="415" y="477"/>
                  </a:lnTo>
                  <a:lnTo>
                    <a:pt x="414" y="478"/>
                  </a:lnTo>
                  <a:lnTo>
                    <a:pt x="414" y="480"/>
                  </a:lnTo>
                  <a:lnTo>
                    <a:pt x="415" y="482"/>
                  </a:lnTo>
                  <a:lnTo>
                    <a:pt x="415" y="484"/>
                  </a:lnTo>
                  <a:lnTo>
                    <a:pt x="415" y="486"/>
                  </a:lnTo>
                  <a:lnTo>
                    <a:pt x="416" y="488"/>
                  </a:lnTo>
                  <a:lnTo>
                    <a:pt x="416" y="490"/>
                  </a:lnTo>
                  <a:lnTo>
                    <a:pt x="417" y="492"/>
                  </a:lnTo>
                  <a:lnTo>
                    <a:pt x="418" y="493"/>
                  </a:lnTo>
                  <a:lnTo>
                    <a:pt x="419" y="494"/>
                  </a:lnTo>
                  <a:lnTo>
                    <a:pt x="419" y="495"/>
                  </a:lnTo>
                  <a:lnTo>
                    <a:pt x="420" y="496"/>
                  </a:lnTo>
                  <a:lnTo>
                    <a:pt x="422" y="497"/>
                  </a:lnTo>
                  <a:lnTo>
                    <a:pt x="423" y="498"/>
                  </a:lnTo>
                  <a:lnTo>
                    <a:pt x="425" y="499"/>
                  </a:lnTo>
                  <a:lnTo>
                    <a:pt x="426" y="500"/>
                  </a:lnTo>
                  <a:lnTo>
                    <a:pt x="428" y="501"/>
                  </a:lnTo>
                  <a:lnTo>
                    <a:pt x="429" y="501"/>
                  </a:lnTo>
                  <a:lnTo>
                    <a:pt x="430" y="501"/>
                  </a:lnTo>
                  <a:lnTo>
                    <a:pt x="431" y="501"/>
                  </a:lnTo>
                  <a:lnTo>
                    <a:pt x="432" y="501"/>
                  </a:lnTo>
                  <a:lnTo>
                    <a:pt x="433" y="501"/>
                  </a:lnTo>
                  <a:lnTo>
                    <a:pt x="434" y="501"/>
                  </a:lnTo>
                  <a:lnTo>
                    <a:pt x="434" y="500"/>
                  </a:lnTo>
                  <a:lnTo>
                    <a:pt x="436" y="499"/>
                  </a:lnTo>
                  <a:lnTo>
                    <a:pt x="437" y="499"/>
                  </a:lnTo>
                  <a:lnTo>
                    <a:pt x="437" y="498"/>
                  </a:lnTo>
                  <a:lnTo>
                    <a:pt x="438" y="498"/>
                  </a:lnTo>
                  <a:lnTo>
                    <a:pt x="439" y="498"/>
                  </a:lnTo>
                  <a:lnTo>
                    <a:pt x="439" y="498"/>
                  </a:lnTo>
                  <a:lnTo>
                    <a:pt x="440" y="498"/>
                  </a:lnTo>
                  <a:lnTo>
                    <a:pt x="440" y="499"/>
                  </a:lnTo>
                  <a:lnTo>
                    <a:pt x="441" y="499"/>
                  </a:lnTo>
                  <a:lnTo>
                    <a:pt x="443" y="500"/>
                  </a:lnTo>
                  <a:lnTo>
                    <a:pt x="444" y="501"/>
                  </a:lnTo>
                  <a:lnTo>
                    <a:pt x="445" y="503"/>
                  </a:lnTo>
                  <a:lnTo>
                    <a:pt x="447" y="505"/>
                  </a:lnTo>
                  <a:lnTo>
                    <a:pt x="448" y="507"/>
                  </a:lnTo>
                  <a:lnTo>
                    <a:pt x="449" y="508"/>
                  </a:lnTo>
                  <a:lnTo>
                    <a:pt x="450" y="510"/>
                  </a:lnTo>
                  <a:lnTo>
                    <a:pt x="452" y="514"/>
                  </a:lnTo>
                  <a:lnTo>
                    <a:pt x="453" y="515"/>
                  </a:lnTo>
                  <a:lnTo>
                    <a:pt x="454" y="518"/>
                  </a:lnTo>
                  <a:lnTo>
                    <a:pt x="455" y="519"/>
                  </a:lnTo>
                  <a:lnTo>
                    <a:pt x="456" y="520"/>
                  </a:lnTo>
                  <a:lnTo>
                    <a:pt x="457" y="521"/>
                  </a:lnTo>
                  <a:lnTo>
                    <a:pt x="458" y="521"/>
                  </a:lnTo>
                  <a:lnTo>
                    <a:pt x="468" y="529"/>
                  </a:lnTo>
                  <a:lnTo>
                    <a:pt x="470" y="531"/>
                  </a:lnTo>
                  <a:lnTo>
                    <a:pt x="472" y="532"/>
                  </a:lnTo>
                  <a:lnTo>
                    <a:pt x="477" y="537"/>
                  </a:lnTo>
                  <a:lnTo>
                    <a:pt x="480" y="540"/>
                  </a:lnTo>
                  <a:lnTo>
                    <a:pt x="481" y="542"/>
                  </a:lnTo>
                  <a:lnTo>
                    <a:pt x="484" y="545"/>
                  </a:lnTo>
                  <a:lnTo>
                    <a:pt x="486" y="548"/>
                  </a:lnTo>
                  <a:lnTo>
                    <a:pt x="488" y="551"/>
                  </a:lnTo>
                  <a:lnTo>
                    <a:pt x="490" y="555"/>
                  </a:lnTo>
                  <a:lnTo>
                    <a:pt x="491" y="556"/>
                  </a:lnTo>
                  <a:lnTo>
                    <a:pt x="491" y="558"/>
                  </a:lnTo>
                  <a:lnTo>
                    <a:pt x="491" y="559"/>
                  </a:lnTo>
                  <a:lnTo>
                    <a:pt x="491" y="559"/>
                  </a:lnTo>
                  <a:lnTo>
                    <a:pt x="491" y="560"/>
                  </a:lnTo>
                  <a:lnTo>
                    <a:pt x="491" y="561"/>
                  </a:lnTo>
                  <a:lnTo>
                    <a:pt x="491" y="562"/>
                  </a:lnTo>
                  <a:lnTo>
                    <a:pt x="490" y="564"/>
                  </a:lnTo>
                  <a:lnTo>
                    <a:pt x="489" y="565"/>
                  </a:lnTo>
                  <a:lnTo>
                    <a:pt x="489" y="567"/>
                  </a:lnTo>
                  <a:lnTo>
                    <a:pt x="489" y="568"/>
                  </a:lnTo>
                  <a:lnTo>
                    <a:pt x="489" y="568"/>
                  </a:lnTo>
                  <a:lnTo>
                    <a:pt x="489" y="569"/>
                  </a:lnTo>
                  <a:lnTo>
                    <a:pt x="489" y="571"/>
                  </a:lnTo>
                  <a:lnTo>
                    <a:pt x="490" y="572"/>
                  </a:lnTo>
                  <a:lnTo>
                    <a:pt x="490" y="573"/>
                  </a:lnTo>
                  <a:lnTo>
                    <a:pt x="491" y="574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3" y="575"/>
                  </a:lnTo>
                  <a:lnTo>
                    <a:pt x="494" y="575"/>
                  </a:lnTo>
                  <a:lnTo>
                    <a:pt x="494" y="574"/>
                  </a:lnTo>
                  <a:lnTo>
                    <a:pt x="495" y="574"/>
                  </a:lnTo>
                  <a:lnTo>
                    <a:pt x="498" y="571"/>
                  </a:lnTo>
                  <a:lnTo>
                    <a:pt x="500" y="570"/>
                  </a:lnTo>
                  <a:lnTo>
                    <a:pt x="501" y="569"/>
                  </a:lnTo>
                  <a:lnTo>
                    <a:pt x="502" y="568"/>
                  </a:lnTo>
                  <a:lnTo>
                    <a:pt x="503" y="568"/>
                  </a:lnTo>
                  <a:lnTo>
                    <a:pt x="505" y="568"/>
                  </a:lnTo>
                  <a:lnTo>
                    <a:pt x="506" y="568"/>
                  </a:lnTo>
                  <a:lnTo>
                    <a:pt x="507" y="568"/>
                  </a:lnTo>
                  <a:lnTo>
                    <a:pt x="507" y="568"/>
                  </a:lnTo>
                  <a:lnTo>
                    <a:pt x="508" y="568"/>
                  </a:lnTo>
                  <a:lnTo>
                    <a:pt x="508" y="568"/>
                  </a:lnTo>
                  <a:lnTo>
                    <a:pt x="509" y="568"/>
                  </a:lnTo>
                  <a:lnTo>
                    <a:pt x="509" y="569"/>
                  </a:lnTo>
                  <a:lnTo>
                    <a:pt x="511" y="570"/>
                  </a:lnTo>
                  <a:lnTo>
                    <a:pt x="512" y="572"/>
                  </a:lnTo>
                  <a:lnTo>
                    <a:pt x="513" y="574"/>
                  </a:lnTo>
                  <a:lnTo>
                    <a:pt x="515" y="579"/>
                  </a:lnTo>
                  <a:lnTo>
                    <a:pt x="516" y="582"/>
                  </a:lnTo>
                  <a:lnTo>
                    <a:pt x="517" y="583"/>
                  </a:lnTo>
                  <a:lnTo>
                    <a:pt x="517" y="583"/>
                  </a:lnTo>
                  <a:lnTo>
                    <a:pt x="517" y="584"/>
                  </a:lnTo>
                  <a:lnTo>
                    <a:pt x="517" y="585"/>
                  </a:lnTo>
                  <a:lnTo>
                    <a:pt x="516" y="586"/>
                  </a:lnTo>
                  <a:lnTo>
                    <a:pt x="516" y="587"/>
                  </a:lnTo>
                  <a:lnTo>
                    <a:pt x="515" y="588"/>
                  </a:lnTo>
                  <a:lnTo>
                    <a:pt x="514" y="590"/>
                  </a:lnTo>
                  <a:lnTo>
                    <a:pt x="513" y="593"/>
                  </a:lnTo>
                  <a:lnTo>
                    <a:pt x="511" y="595"/>
                  </a:lnTo>
                  <a:lnTo>
                    <a:pt x="510" y="596"/>
                  </a:lnTo>
                  <a:lnTo>
                    <a:pt x="510" y="596"/>
                  </a:lnTo>
                  <a:lnTo>
                    <a:pt x="509" y="597"/>
                  </a:lnTo>
                  <a:lnTo>
                    <a:pt x="508" y="598"/>
                  </a:lnTo>
                  <a:lnTo>
                    <a:pt x="507" y="598"/>
                  </a:lnTo>
                  <a:lnTo>
                    <a:pt x="506" y="599"/>
                  </a:lnTo>
                  <a:lnTo>
                    <a:pt x="505" y="599"/>
                  </a:lnTo>
                  <a:lnTo>
                    <a:pt x="505" y="599"/>
                  </a:lnTo>
                  <a:lnTo>
                    <a:pt x="504" y="599"/>
                  </a:lnTo>
                  <a:lnTo>
                    <a:pt x="503" y="599"/>
                  </a:lnTo>
                  <a:lnTo>
                    <a:pt x="502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7" y="598"/>
                  </a:lnTo>
                  <a:lnTo>
                    <a:pt x="493" y="597"/>
                  </a:lnTo>
                  <a:lnTo>
                    <a:pt x="491" y="597"/>
                  </a:lnTo>
                  <a:lnTo>
                    <a:pt x="489" y="597"/>
                  </a:lnTo>
                  <a:lnTo>
                    <a:pt x="488" y="597"/>
                  </a:lnTo>
                  <a:lnTo>
                    <a:pt x="488" y="597"/>
                  </a:lnTo>
                  <a:lnTo>
                    <a:pt x="487" y="597"/>
                  </a:lnTo>
                  <a:lnTo>
                    <a:pt x="486" y="598"/>
                  </a:lnTo>
                  <a:lnTo>
                    <a:pt x="485" y="599"/>
                  </a:lnTo>
                  <a:lnTo>
                    <a:pt x="484" y="602"/>
                  </a:lnTo>
                  <a:lnTo>
                    <a:pt x="483" y="603"/>
                  </a:lnTo>
                  <a:lnTo>
                    <a:pt x="482" y="604"/>
                  </a:lnTo>
                  <a:lnTo>
                    <a:pt x="482" y="605"/>
                  </a:lnTo>
                  <a:lnTo>
                    <a:pt x="481" y="606"/>
                  </a:lnTo>
                  <a:lnTo>
                    <a:pt x="480" y="607"/>
                  </a:lnTo>
                  <a:lnTo>
                    <a:pt x="479" y="608"/>
                  </a:lnTo>
                  <a:lnTo>
                    <a:pt x="476" y="610"/>
                  </a:lnTo>
                  <a:lnTo>
                    <a:pt x="474" y="611"/>
                  </a:lnTo>
                  <a:lnTo>
                    <a:pt x="473" y="612"/>
                  </a:lnTo>
                  <a:lnTo>
                    <a:pt x="471" y="615"/>
                  </a:lnTo>
                  <a:lnTo>
                    <a:pt x="468" y="617"/>
                  </a:lnTo>
                  <a:lnTo>
                    <a:pt x="468" y="618"/>
                  </a:lnTo>
                  <a:lnTo>
                    <a:pt x="467" y="619"/>
                  </a:lnTo>
                  <a:lnTo>
                    <a:pt x="467" y="620"/>
                  </a:lnTo>
                  <a:lnTo>
                    <a:pt x="466" y="621"/>
                  </a:lnTo>
                  <a:lnTo>
                    <a:pt x="466" y="622"/>
                  </a:lnTo>
                  <a:lnTo>
                    <a:pt x="466" y="626"/>
                  </a:lnTo>
                  <a:lnTo>
                    <a:pt x="466" y="628"/>
                  </a:lnTo>
                  <a:lnTo>
                    <a:pt x="466" y="629"/>
                  </a:lnTo>
                  <a:lnTo>
                    <a:pt x="465" y="632"/>
                  </a:lnTo>
                  <a:lnTo>
                    <a:pt x="464" y="634"/>
                  </a:lnTo>
                  <a:lnTo>
                    <a:pt x="462" y="638"/>
                  </a:lnTo>
                  <a:lnTo>
                    <a:pt x="461" y="642"/>
                  </a:lnTo>
                  <a:lnTo>
                    <a:pt x="459" y="646"/>
                  </a:lnTo>
                  <a:lnTo>
                    <a:pt x="459" y="647"/>
                  </a:lnTo>
                  <a:lnTo>
                    <a:pt x="458" y="647"/>
                  </a:lnTo>
                  <a:lnTo>
                    <a:pt x="457" y="648"/>
                  </a:lnTo>
                  <a:lnTo>
                    <a:pt x="456" y="649"/>
                  </a:lnTo>
                  <a:lnTo>
                    <a:pt x="456" y="649"/>
                  </a:lnTo>
                  <a:lnTo>
                    <a:pt x="456" y="650"/>
                  </a:lnTo>
                  <a:lnTo>
                    <a:pt x="454" y="650"/>
                  </a:lnTo>
                  <a:lnTo>
                    <a:pt x="450" y="651"/>
                  </a:lnTo>
                  <a:lnTo>
                    <a:pt x="447" y="652"/>
                  </a:lnTo>
                  <a:lnTo>
                    <a:pt x="445" y="652"/>
                  </a:lnTo>
                  <a:lnTo>
                    <a:pt x="444" y="652"/>
                  </a:lnTo>
                  <a:lnTo>
                    <a:pt x="442" y="652"/>
                  </a:lnTo>
                  <a:lnTo>
                    <a:pt x="440" y="651"/>
                  </a:lnTo>
                  <a:lnTo>
                    <a:pt x="439" y="651"/>
                  </a:lnTo>
                  <a:lnTo>
                    <a:pt x="437" y="650"/>
                  </a:lnTo>
                  <a:lnTo>
                    <a:pt x="436" y="650"/>
                  </a:lnTo>
                  <a:lnTo>
                    <a:pt x="435" y="649"/>
                  </a:lnTo>
                  <a:lnTo>
                    <a:pt x="434" y="648"/>
                  </a:lnTo>
                  <a:lnTo>
                    <a:pt x="433" y="647"/>
                  </a:lnTo>
                  <a:lnTo>
                    <a:pt x="430" y="645"/>
                  </a:lnTo>
                  <a:lnTo>
                    <a:pt x="429" y="643"/>
                  </a:lnTo>
                  <a:lnTo>
                    <a:pt x="427" y="642"/>
                  </a:lnTo>
                  <a:lnTo>
                    <a:pt x="425" y="641"/>
                  </a:lnTo>
                  <a:lnTo>
                    <a:pt x="424" y="640"/>
                  </a:lnTo>
                  <a:lnTo>
                    <a:pt x="423" y="640"/>
                  </a:lnTo>
                  <a:lnTo>
                    <a:pt x="422" y="639"/>
                  </a:lnTo>
                  <a:lnTo>
                    <a:pt x="421" y="639"/>
                  </a:lnTo>
                  <a:lnTo>
                    <a:pt x="419" y="639"/>
                  </a:lnTo>
                  <a:lnTo>
                    <a:pt x="418" y="639"/>
                  </a:lnTo>
                  <a:lnTo>
                    <a:pt x="417" y="640"/>
                  </a:lnTo>
                  <a:lnTo>
                    <a:pt x="417" y="640"/>
                  </a:lnTo>
                  <a:lnTo>
                    <a:pt x="416" y="641"/>
                  </a:lnTo>
                  <a:lnTo>
                    <a:pt x="415" y="642"/>
                  </a:lnTo>
                  <a:lnTo>
                    <a:pt x="413" y="645"/>
                  </a:lnTo>
                  <a:lnTo>
                    <a:pt x="412" y="646"/>
                  </a:lnTo>
                  <a:lnTo>
                    <a:pt x="412" y="646"/>
                  </a:lnTo>
                  <a:lnTo>
                    <a:pt x="411" y="647"/>
                  </a:lnTo>
                  <a:lnTo>
                    <a:pt x="411" y="647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09" y="648"/>
                  </a:lnTo>
                  <a:lnTo>
                    <a:pt x="408" y="648"/>
                  </a:lnTo>
                  <a:lnTo>
                    <a:pt x="407" y="647"/>
                  </a:lnTo>
                  <a:lnTo>
                    <a:pt x="404" y="647"/>
                  </a:lnTo>
                  <a:lnTo>
                    <a:pt x="403" y="647"/>
                  </a:lnTo>
                  <a:lnTo>
                    <a:pt x="402" y="647"/>
                  </a:lnTo>
                  <a:lnTo>
                    <a:pt x="401" y="647"/>
                  </a:lnTo>
                  <a:lnTo>
                    <a:pt x="400" y="647"/>
                  </a:lnTo>
                  <a:lnTo>
                    <a:pt x="399" y="647"/>
                  </a:lnTo>
                  <a:lnTo>
                    <a:pt x="399" y="647"/>
                  </a:lnTo>
                  <a:lnTo>
                    <a:pt x="398" y="648"/>
                  </a:lnTo>
                  <a:lnTo>
                    <a:pt x="398" y="648"/>
                  </a:lnTo>
                  <a:lnTo>
                    <a:pt x="397" y="648"/>
                  </a:lnTo>
                  <a:lnTo>
                    <a:pt x="397" y="649"/>
                  </a:lnTo>
                  <a:lnTo>
                    <a:pt x="397" y="649"/>
                  </a:lnTo>
                  <a:lnTo>
                    <a:pt x="397" y="650"/>
                  </a:lnTo>
                  <a:lnTo>
                    <a:pt x="397" y="650"/>
                  </a:lnTo>
                  <a:lnTo>
                    <a:pt x="397" y="651"/>
                  </a:lnTo>
                  <a:lnTo>
                    <a:pt x="397" y="652"/>
                  </a:lnTo>
                  <a:lnTo>
                    <a:pt x="398" y="653"/>
                  </a:lnTo>
                  <a:lnTo>
                    <a:pt x="401" y="659"/>
                  </a:lnTo>
                  <a:lnTo>
                    <a:pt x="402" y="662"/>
                  </a:lnTo>
                  <a:lnTo>
                    <a:pt x="402" y="663"/>
                  </a:lnTo>
                  <a:lnTo>
                    <a:pt x="402" y="664"/>
                  </a:lnTo>
                  <a:lnTo>
                    <a:pt x="403" y="666"/>
                  </a:lnTo>
                  <a:lnTo>
                    <a:pt x="403" y="667"/>
                  </a:lnTo>
                  <a:lnTo>
                    <a:pt x="402" y="668"/>
                  </a:lnTo>
                  <a:lnTo>
                    <a:pt x="402" y="669"/>
                  </a:lnTo>
                  <a:lnTo>
                    <a:pt x="402" y="670"/>
                  </a:lnTo>
                  <a:lnTo>
                    <a:pt x="401" y="671"/>
                  </a:lnTo>
                  <a:lnTo>
                    <a:pt x="401" y="673"/>
                  </a:lnTo>
                  <a:lnTo>
                    <a:pt x="400" y="674"/>
                  </a:lnTo>
                  <a:lnTo>
                    <a:pt x="398" y="675"/>
                  </a:lnTo>
                  <a:lnTo>
                    <a:pt x="398" y="676"/>
                  </a:lnTo>
                  <a:lnTo>
                    <a:pt x="397" y="677"/>
                  </a:lnTo>
                  <a:lnTo>
                    <a:pt x="396" y="677"/>
                  </a:lnTo>
                  <a:lnTo>
                    <a:pt x="395" y="678"/>
                  </a:lnTo>
                  <a:lnTo>
                    <a:pt x="394" y="678"/>
                  </a:lnTo>
                  <a:lnTo>
                    <a:pt x="392" y="679"/>
                  </a:lnTo>
                  <a:lnTo>
                    <a:pt x="391" y="679"/>
                  </a:lnTo>
                  <a:lnTo>
                    <a:pt x="390" y="679"/>
                  </a:lnTo>
                  <a:lnTo>
                    <a:pt x="388" y="679"/>
                  </a:lnTo>
                  <a:lnTo>
                    <a:pt x="387" y="679"/>
                  </a:lnTo>
                  <a:lnTo>
                    <a:pt x="386" y="679"/>
                  </a:lnTo>
                  <a:lnTo>
                    <a:pt x="384" y="679"/>
                  </a:lnTo>
                  <a:lnTo>
                    <a:pt x="383" y="678"/>
                  </a:lnTo>
                  <a:lnTo>
                    <a:pt x="382" y="678"/>
                  </a:lnTo>
                  <a:lnTo>
                    <a:pt x="379" y="677"/>
                  </a:lnTo>
                  <a:lnTo>
                    <a:pt x="378" y="677"/>
                  </a:lnTo>
                  <a:lnTo>
                    <a:pt x="377" y="676"/>
                  </a:lnTo>
                  <a:lnTo>
                    <a:pt x="376" y="676"/>
                  </a:lnTo>
                  <a:lnTo>
                    <a:pt x="374" y="676"/>
                  </a:lnTo>
                  <a:lnTo>
                    <a:pt x="372" y="676"/>
                  </a:lnTo>
                  <a:lnTo>
                    <a:pt x="370" y="676"/>
                  </a:lnTo>
                  <a:lnTo>
                    <a:pt x="368" y="676"/>
                  </a:lnTo>
                  <a:lnTo>
                    <a:pt x="364" y="676"/>
                  </a:lnTo>
                  <a:lnTo>
                    <a:pt x="362" y="677"/>
                  </a:lnTo>
                  <a:lnTo>
                    <a:pt x="361" y="677"/>
                  </a:lnTo>
                  <a:lnTo>
                    <a:pt x="358" y="678"/>
                  </a:lnTo>
                  <a:lnTo>
                    <a:pt x="355" y="679"/>
                  </a:lnTo>
                  <a:lnTo>
                    <a:pt x="352" y="680"/>
                  </a:lnTo>
                  <a:lnTo>
                    <a:pt x="350" y="680"/>
                  </a:lnTo>
                  <a:lnTo>
                    <a:pt x="349" y="680"/>
                  </a:lnTo>
                  <a:lnTo>
                    <a:pt x="349" y="681"/>
                  </a:lnTo>
                  <a:lnTo>
                    <a:pt x="348" y="681"/>
                  </a:lnTo>
                  <a:lnTo>
                    <a:pt x="348" y="682"/>
                  </a:lnTo>
                  <a:lnTo>
                    <a:pt x="348" y="682"/>
                  </a:lnTo>
                  <a:lnTo>
                    <a:pt x="348" y="684"/>
                  </a:lnTo>
                  <a:lnTo>
                    <a:pt x="348" y="685"/>
                  </a:lnTo>
                  <a:lnTo>
                    <a:pt x="347" y="688"/>
                  </a:lnTo>
                  <a:lnTo>
                    <a:pt x="347" y="690"/>
                  </a:lnTo>
                  <a:lnTo>
                    <a:pt x="346" y="691"/>
                  </a:lnTo>
                  <a:lnTo>
                    <a:pt x="346" y="692"/>
                  </a:lnTo>
                  <a:lnTo>
                    <a:pt x="345" y="694"/>
                  </a:lnTo>
                  <a:lnTo>
                    <a:pt x="344" y="695"/>
                  </a:lnTo>
                  <a:lnTo>
                    <a:pt x="343" y="697"/>
                  </a:lnTo>
                  <a:lnTo>
                    <a:pt x="342" y="698"/>
                  </a:lnTo>
                  <a:lnTo>
                    <a:pt x="341" y="700"/>
                  </a:lnTo>
                  <a:lnTo>
                    <a:pt x="340" y="701"/>
                  </a:lnTo>
                  <a:lnTo>
                    <a:pt x="339" y="702"/>
                  </a:lnTo>
                  <a:lnTo>
                    <a:pt x="338" y="703"/>
                  </a:lnTo>
                  <a:lnTo>
                    <a:pt x="336" y="704"/>
                  </a:lnTo>
                  <a:lnTo>
                    <a:pt x="335" y="704"/>
                  </a:lnTo>
                  <a:lnTo>
                    <a:pt x="334" y="705"/>
                  </a:lnTo>
                  <a:lnTo>
                    <a:pt x="333" y="705"/>
                  </a:lnTo>
                  <a:lnTo>
                    <a:pt x="333" y="705"/>
                  </a:lnTo>
                  <a:lnTo>
                    <a:pt x="332" y="704"/>
                  </a:lnTo>
                  <a:lnTo>
                    <a:pt x="330" y="703"/>
                  </a:lnTo>
                  <a:lnTo>
                    <a:pt x="326" y="700"/>
                  </a:lnTo>
                  <a:lnTo>
                    <a:pt x="324" y="699"/>
                  </a:lnTo>
                  <a:lnTo>
                    <a:pt x="323" y="698"/>
                  </a:lnTo>
                  <a:lnTo>
                    <a:pt x="321" y="697"/>
                  </a:lnTo>
                  <a:lnTo>
                    <a:pt x="320" y="697"/>
                  </a:lnTo>
                  <a:lnTo>
                    <a:pt x="319" y="696"/>
                  </a:lnTo>
                  <a:lnTo>
                    <a:pt x="318" y="696"/>
                  </a:lnTo>
                  <a:lnTo>
                    <a:pt x="316" y="696"/>
                  </a:lnTo>
                  <a:lnTo>
                    <a:pt x="315" y="695"/>
                  </a:lnTo>
                  <a:lnTo>
                    <a:pt x="312" y="695"/>
                  </a:lnTo>
                  <a:lnTo>
                    <a:pt x="309" y="695"/>
                  </a:lnTo>
                  <a:lnTo>
                    <a:pt x="307" y="694"/>
                  </a:lnTo>
                  <a:lnTo>
                    <a:pt x="304" y="693"/>
                  </a:lnTo>
                  <a:lnTo>
                    <a:pt x="301" y="692"/>
                  </a:lnTo>
                  <a:lnTo>
                    <a:pt x="300" y="692"/>
                  </a:lnTo>
                  <a:lnTo>
                    <a:pt x="298" y="692"/>
                  </a:lnTo>
                  <a:lnTo>
                    <a:pt x="295" y="692"/>
                  </a:lnTo>
                  <a:lnTo>
                    <a:pt x="293" y="691"/>
                  </a:lnTo>
                  <a:lnTo>
                    <a:pt x="293" y="691"/>
                  </a:lnTo>
                  <a:lnTo>
                    <a:pt x="292" y="691"/>
                  </a:lnTo>
                  <a:lnTo>
                    <a:pt x="292" y="690"/>
                  </a:lnTo>
                  <a:lnTo>
                    <a:pt x="291" y="689"/>
                  </a:lnTo>
                  <a:lnTo>
                    <a:pt x="291" y="688"/>
                  </a:lnTo>
                  <a:lnTo>
                    <a:pt x="290" y="687"/>
                  </a:lnTo>
                  <a:lnTo>
                    <a:pt x="290" y="686"/>
                  </a:lnTo>
                  <a:lnTo>
                    <a:pt x="289" y="682"/>
                  </a:lnTo>
                  <a:lnTo>
                    <a:pt x="289" y="681"/>
                  </a:lnTo>
                  <a:lnTo>
                    <a:pt x="289" y="680"/>
                  </a:lnTo>
                  <a:lnTo>
                    <a:pt x="289" y="679"/>
                  </a:lnTo>
                  <a:lnTo>
                    <a:pt x="288" y="678"/>
                  </a:lnTo>
                  <a:lnTo>
                    <a:pt x="287" y="677"/>
                  </a:lnTo>
                  <a:lnTo>
                    <a:pt x="287" y="677"/>
                  </a:lnTo>
                  <a:lnTo>
                    <a:pt x="286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4" y="676"/>
                  </a:lnTo>
                  <a:lnTo>
                    <a:pt x="283" y="677"/>
                  </a:lnTo>
                  <a:lnTo>
                    <a:pt x="282" y="677"/>
                  </a:lnTo>
                  <a:lnTo>
                    <a:pt x="281" y="677"/>
                  </a:lnTo>
                  <a:lnTo>
                    <a:pt x="281" y="678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78" y="681"/>
                  </a:lnTo>
                  <a:lnTo>
                    <a:pt x="275" y="686"/>
                  </a:lnTo>
                  <a:lnTo>
                    <a:pt x="274" y="688"/>
                  </a:lnTo>
                  <a:lnTo>
                    <a:pt x="273" y="690"/>
                  </a:lnTo>
                  <a:lnTo>
                    <a:pt x="273" y="691"/>
                  </a:lnTo>
                  <a:lnTo>
                    <a:pt x="273" y="693"/>
                  </a:lnTo>
                  <a:lnTo>
                    <a:pt x="273" y="695"/>
                  </a:lnTo>
                  <a:lnTo>
                    <a:pt x="273" y="697"/>
                  </a:lnTo>
                  <a:lnTo>
                    <a:pt x="273" y="698"/>
                  </a:lnTo>
                  <a:lnTo>
                    <a:pt x="274" y="701"/>
                  </a:lnTo>
                  <a:lnTo>
                    <a:pt x="274" y="702"/>
                  </a:lnTo>
                  <a:lnTo>
                    <a:pt x="275" y="704"/>
                  </a:lnTo>
                  <a:lnTo>
                    <a:pt x="276" y="708"/>
                  </a:lnTo>
                  <a:lnTo>
                    <a:pt x="278" y="711"/>
                  </a:lnTo>
                  <a:lnTo>
                    <a:pt x="278" y="712"/>
                  </a:lnTo>
                  <a:lnTo>
                    <a:pt x="279" y="713"/>
                  </a:lnTo>
                  <a:lnTo>
                    <a:pt x="279" y="714"/>
                  </a:lnTo>
                  <a:lnTo>
                    <a:pt x="279" y="715"/>
                  </a:lnTo>
                  <a:lnTo>
                    <a:pt x="279" y="717"/>
                  </a:lnTo>
                  <a:lnTo>
                    <a:pt x="279" y="718"/>
                  </a:lnTo>
                  <a:lnTo>
                    <a:pt x="278" y="718"/>
                  </a:lnTo>
                  <a:lnTo>
                    <a:pt x="278" y="719"/>
                  </a:lnTo>
                  <a:lnTo>
                    <a:pt x="277" y="720"/>
                  </a:lnTo>
                  <a:lnTo>
                    <a:pt x="276" y="721"/>
                  </a:lnTo>
                  <a:lnTo>
                    <a:pt x="273" y="724"/>
                  </a:lnTo>
                  <a:lnTo>
                    <a:pt x="270" y="726"/>
                  </a:lnTo>
                  <a:lnTo>
                    <a:pt x="269" y="728"/>
                  </a:lnTo>
                  <a:lnTo>
                    <a:pt x="268" y="729"/>
                  </a:lnTo>
                  <a:lnTo>
                    <a:pt x="267" y="730"/>
                  </a:lnTo>
                  <a:lnTo>
                    <a:pt x="265" y="731"/>
                  </a:lnTo>
                  <a:lnTo>
                    <a:pt x="263" y="736"/>
                  </a:lnTo>
                  <a:lnTo>
                    <a:pt x="260" y="739"/>
                  </a:lnTo>
                  <a:lnTo>
                    <a:pt x="258" y="742"/>
                  </a:lnTo>
                  <a:lnTo>
                    <a:pt x="256" y="745"/>
                  </a:lnTo>
                  <a:lnTo>
                    <a:pt x="254" y="746"/>
                  </a:lnTo>
                  <a:lnTo>
                    <a:pt x="254" y="746"/>
                  </a:lnTo>
                  <a:lnTo>
                    <a:pt x="253" y="747"/>
                  </a:lnTo>
                  <a:lnTo>
                    <a:pt x="252" y="748"/>
                  </a:lnTo>
                  <a:lnTo>
                    <a:pt x="251" y="748"/>
                  </a:lnTo>
                  <a:lnTo>
                    <a:pt x="250" y="749"/>
                  </a:lnTo>
                  <a:lnTo>
                    <a:pt x="249" y="749"/>
                  </a:lnTo>
                  <a:lnTo>
                    <a:pt x="248" y="750"/>
                  </a:lnTo>
                  <a:lnTo>
                    <a:pt x="247" y="750"/>
                  </a:lnTo>
                  <a:lnTo>
                    <a:pt x="245" y="750"/>
                  </a:lnTo>
                  <a:lnTo>
                    <a:pt x="241" y="750"/>
                  </a:lnTo>
                  <a:lnTo>
                    <a:pt x="239" y="750"/>
                  </a:lnTo>
                  <a:lnTo>
                    <a:pt x="234" y="751"/>
                  </a:lnTo>
                  <a:lnTo>
                    <a:pt x="230" y="752"/>
                  </a:lnTo>
                  <a:lnTo>
                    <a:pt x="229" y="752"/>
                  </a:lnTo>
                  <a:lnTo>
                    <a:pt x="221" y="754"/>
                  </a:lnTo>
                  <a:lnTo>
                    <a:pt x="219" y="754"/>
                  </a:lnTo>
                  <a:lnTo>
                    <a:pt x="216" y="754"/>
                  </a:lnTo>
                  <a:lnTo>
                    <a:pt x="215" y="754"/>
                  </a:lnTo>
                  <a:lnTo>
                    <a:pt x="214" y="755"/>
                  </a:lnTo>
                  <a:lnTo>
                    <a:pt x="213" y="755"/>
                  </a:lnTo>
                  <a:lnTo>
                    <a:pt x="212" y="756"/>
                  </a:lnTo>
                  <a:lnTo>
                    <a:pt x="211" y="757"/>
                  </a:lnTo>
                  <a:lnTo>
                    <a:pt x="209" y="758"/>
                  </a:lnTo>
                  <a:lnTo>
                    <a:pt x="209" y="759"/>
                  </a:lnTo>
                  <a:lnTo>
                    <a:pt x="208" y="760"/>
                  </a:lnTo>
                  <a:lnTo>
                    <a:pt x="206" y="763"/>
                  </a:lnTo>
                  <a:lnTo>
                    <a:pt x="205" y="764"/>
                  </a:lnTo>
                  <a:lnTo>
                    <a:pt x="204" y="765"/>
                  </a:lnTo>
                  <a:lnTo>
                    <a:pt x="203" y="766"/>
                  </a:lnTo>
                  <a:lnTo>
                    <a:pt x="203" y="767"/>
                  </a:lnTo>
                  <a:lnTo>
                    <a:pt x="202" y="767"/>
                  </a:lnTo>
                  <a:lnTo>
                    <a:pt x="201" y="767"/>
                  </a:lnTo>
                  <a:lnTo>
                    <a:pt x="201" y="767"/>
                  </a:lnTo>
                  <a:lnTo>
                    <a:pt x="200" y="767"/>
                  </a:lnTo>
                  <a:lnTo>
                    <a:pt x="200" y="767"/>
                  </a:lnTo>
                  <a:lnTo>
                    <a:pt x="199" y="767"/>
                  </a:lnTo>
                  <a:lnTo>
                    <a:pt x="199" y="766"/>
                  </a:lnTo>
                  <a:lnTo>
                    <a:pt x="199" y="766"/>
                  </a:lnTo>
                  <a:lnTo>
                    <a:pt x="198" y="764"/>
                  </a:lnTo>
                  <a:lnTo>
                    <a:pt x="196" y="758"/>
                  </a:lnTo>
                  <a:lnTo>
                    <a:pt x="194" y="753"/>
                  </a:lnTo>
                  <a:lnTo>
                    <a:pt x="193" y="751"/>
                  </a:lnTo>
                  <a:lnTo>
                    <a:pt x="192" y="747"/>
                  </a:lnTo>
                  <a:lnTo>
                    <a:pt x="190" y="740"/>
                  </a:lnTo>
                  <a:lnTo>
                    <a:pt x="189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5"/>
                  </a:lnTo>
                  <a:lnTo>
                    <a:pt x="187" y="734"/>
                  </a:lnTo>
                  <a:lnTo>
                    <a:pt x="185" y="733"/>
                  </a:lnTo>
                  <a:lnTo>
                    <a:pt x="181" y="730"/>
                  </a:lnTo>
                  <a:lnTo>
                    <a:pt x="179" y="728"/>
                  </a:lnTo>
                  <a:lnTo>
                    <a:pt x="178" y="727"/>
                  </a:lnTo>
                  <a:lnTo>
                    <a:pt x="175" y="726"/>
                  </a:lnTo>
                  <a:lnTo>
                    <a:pt x="173" y="725"/>
                  </a:lnTo>
                  <a:lnTo>
                    <a:pt x="171" y="724"/>
                  </a:lnTo>
                  <a:lnTo>
                    <a:pt x="167" y="723"/>
                  </a:lnTo>
                  <a:lnTo>
                    <a:pt x="163" y="722"/>
                  </a:lnTo>
                  <a:lnTo>
                    <a:pt x="161" y="721"/>
                  </a:lnTo>
                  <a:lnTo>
                    <a:pt x="158" y="720"/>
                  </a:lnTo>
                  <a:lnTo>
                    <a:pt x="156" y="718"/>
                  </a:lnTo>
                  <a:lnTo>
                    <a:pt x="153" y="717"/>
                  </a:lnTo>
                  <a:lnTo>
                    <a:pt x="152" y="716"/>
                  </a:lnTo>
                  <a:lnTo>
                    <a:pt x="151" y="715"/>
                  </a:lnTo>
                  <a:lnTo>
                    <a:pt x="150" y="715"/>
                  </a:lnTo>
                  <a:lnTo>
                    <a:pt x="150" y="714"/>
                  </a:lnTo>
                  <a:lnTo>
                    <a:pt x="149" y="713"/>
                  </a:lnTo>
                  <a:lnTo>
                    <a:pt x="149" y="713"/>
                  </a:lnTo>
                  <a:lnTo>
                    <a:pt x="149" y="712"/>
                  </a:lnTo>
                  <a:lnTo>
                    <a:pt x="149" y="712"/>
                  </a:lnTo>
                  <a:lnTo>
                    <a:pt x="149" y="711"/>
                  </a:lnTo>
                  <a:lnTo>
                    <a:pt x="149" y="708"/>
                  </a:lnTo>
                  <a:lnTo>
                    <a:pt x="150" y="704"/>
                  </a:lnTo>
                  <a:lnTo>
                    <a:pt x="151" y="699"/>
                  </a:lnTo>
                  <a:lnTo>
                    <a:pt x="151" y="698"/>
                  </a:lnTo>
                  <a:lnTo>
                    <a:pt x="151" y="695"/>
                  </a:lnTo>
                  <a:lnTo>
                    <a:pt x="152" y="693"/>
                  </a:lnTo>
                  <a:lnTo>
                    <a:pt x="152" y="691"/>
                  </a:lnTo>
                  <a:lnTo>
                    <a:pt x="152" y="689"/>
                  </a:lnTo>
                  <a:lnTo>
                    <a:pt x="151" y="688"/>
                  </a:lnTo>
                  <a:lnTo>
                    <a:pt x="151" y="687"/>
                  </a:lnTo>
                  <a:lnTo>
                    <a:pt x="151" y="686"/>
                  </a:lnTo>
                  <a:lnTo>
                    <a:pt x="151" y="686"/>
                  </a:lnTo>
                  <a:lnTo>
                    <a:pt x="150" y="686"/>
                  </a:lnTo>
                  <a:lnTo>
                    <a:pt x="150" y="686"/>
                  </a:lnTo>
                  <a:lnTo>
                    <a:pt x="149" y="686"/>
                  </a:lnTo>
                  <a:lnTo>
                    <a:pt x="149" y="686"/>
                  </a:lnTo>
                  <a:lnTo>
                    <a:pt x="148" y="687"/>
                  </a:lnTo>
                  <a:lnTo>
                    <a:pt x="147" y="689"/>
                  </a:lnTo>
                  <a:lnTo>
                    <a:pt x="147" y="690"/>
                  </a:lnTo>
                  <a:lnTo>
                    <a:pt x="146" y="690"/>
                  </a:lnTo>
                  <a:lnTo>
                    <a:pt x="146" y="690"/>
                  </a:lnTo>
                  <a:lnTo>
                    <a:pt x="145" y="691"/>
                  </a:lnTo>
                  <a:lnTo>
                    <a:pt x="144" y="691"/>
                  </a:lnTo>
                  <a:lnTo>
                    <a:pt x="144" y="691"/>
                  </a:lnTo>
                  <a:lnTo>
                    <a:pt x="143" y="690"/>
                  </a:lnTo>
                  <a:lnTo>
                    <a:pt x="143" y="690"/>
                  </a:lnTo>
                  <a:lnTo>
                    <a:pt x="142" y="690"/>
                  </a:lnTo>
                  <a:lnTo>
                    <a:pt x="141" y="689"/>
                  </a:lnTo>
                  <a:lnTo>
                    <a:pt x="141" y="689"/>
                  </a:lnTo>
                  <a:lnTo>
                    <a:pt x="140" y="688"/>
                  </a:lnTo>
                  <a:lnTo>
                    <a:pt x="139" y="687"/>
                  </a:lnTo>
                  <a:lnTo>
                    <a:pt x="138" y="685"/>
                  </a:lnTo>
                  <a:lnTo>
                    <a:pt x="136" y="684"/>
                  </a:lnTo>
                  <a:lnTo>
                    <a:pt x="136" y="683"/>
                  </a:lnTo>
                  <a:lnTo>
                    <a:pt x="135" y="681"/>
                  </a:lnTo>
                  <a:lnTo>
                    <a:pt x="133" y="678"/>
                  </a:lnTo>
                  <a:lnTo>
                    <a:pt x="133" y="677"/>
                  </a:lnTo>
                  <a:lnTo>
                    <a:pt x="132" y="676"/>
                  </a:lnTo>
                  <a:lnTo>
                    <a:pt x="132" y="675"/>
                  </a:lnTo>
                  <a:lnTo>
                    <a:pt x="131" y="675"/>
                  </a:lnTo>
                  <a:lnTo>
                    <a:pt x="128" y="672"/>
                  </a:lnTo>
                  <a:lnTo>
                    <a:pt x="127" y="671"/>
                  </a:lnTo>
                  <a:lnTo>
                    <a:pt x="127" y="670"/>
                  </a:lnTo>
                  <a:lnTo>
                    <a:pt x="126" y="669"/>
                  </a:lnTo>
                  <a:lnTo>
                    <a:pt x="125" y="668"/>
                  </a:lnTo>
                  <a:lnTo>
                    <a:pt x="125" y="667"/>
                  </a:lnTo>
                  <a:lnTo>
                    <a:pt x="124" y="663"/>
                  </a:lnTo>
                  <a:lnTo>
                    <a:pt x="122" y="658"/>
                  </a:lnTo>
                  <a:lnTo>
                    <a:pt x="121" y="654"/>
                  </a:lnTo>
                  <a:lnTo>
                    <a:pt x="120" y="653"/>
                  </a:lnTo>
                  <a:lnTo>
                    <a:pt x="120" y="651"/>
                  </a:lnTo>
                  <a:lnTo>
                    <a:pt x="119" y="650"/>
                  </a:lnTo>
                  <a:lnTo>
                    <a:pt x="118" y="648"/>
                  </a:lnTo>
                  <a:lnTo>
                    <a:pt x="117" y="647"/>
                  </a:lnTo>
                  <a:lnTo>
                    <a:pt x="116" y="647"/>
                  </a:lnTo>
                  <a:lnTo>
                    <a:pt x="115" y="645"/>
                  </a:lnTo>
                  <a:lnTo>
                    <a:pt x="115" y="644"/>
                  </a:lnTo>
                  <a:lnTo>
                    <a:pt x="114" y="643"/>
                  </a:lnTo>
                  <a:lnTo>
                    <a:pt x="112" y="640"/>
                  </a:lnTo>
                  <a:lnTo>
                    <a:pt x="111" y="639"/>
                  </a:lnTo>
                  <a:lnTo>
                    <a:pt x="109" y="637"/>
                  </a:lnTo>
                  <a:lnTo>
                    <a:pt x="108" y="634"/>
                  </a:lnTo>
                  <a:lnTo>
                    <a:pt x="108" y="634"/>
                  </a:lnTo>
                  <a:lnTo>
                    <a:pt x="107" y="632"/>
                  </a:lnTo>
                  <a:lnTo>
                    <a:pt x="105" y="630"/>
                  </a:lnTo>
                  <a:lnTo>
                    <a:pt x="104" y="629"/>
                  </a:lnTo>
                  <a:lnTo>
                    <a:pt x="103" y="628"/>
                  </a:lnTo>
                  <a:lnTo>
                    <a:pt x="102" y="627"/>
                  </a:lnTo>
                  <a:lnTo>
                    <a:pt x="101" y="627"/>
                  </a:lnTo>
                  <a:lnTo>
                    <a:pt x="100" y="627"/>
                  </a:lnTo>
                  <a:lnTo>
                    <a:pt x="98" y="626"/>
                  </a:lnTo>
                  <a:lnTo>
                    <a:pt x="94" y="625"/>
                  </a:lnTo>
                  <a:lnTo>
                    <a:pt x="92" y="624"/>
                  </a:lnTo>
                  <a:lnTo>
                    <a:pt x="90" y="624"/>
                  </a:lnTo>
                  <a:lnTo>
                    <a:pt x="89" y="624"/>
                  </a:lnTo>
                  <a:lnTo>
                    <a:pt x="87" y="624"/>
                  </a:lnTo>
                  <a:lnTo>
                    <a:pt x="86" y="625"/>
                  </a:lnTo>
                  <a:lnTo>
                    <a:pt x="84" y="625"/>
                  </a:lnTo>
                  <a:lnTo>
                    <a:pt x="82" y="626"/>
                  </a:lnTo>
                  <a:lnTo>
                    <a:pt x="79" y="628"/>
                  </a:lnTo>
                  <a:lnTo>
                    <a:pt x="77" y="629"/>
                  </a:lnTo>
                  <a:lnTo>
                    <a:pt x="75" y="630"/>
                  </a:lnTo>
                  <a:lnTo>
                    <a:pt x="73" y="632"/>
                  </a:lnTo>
                  <a:lnTo>
                    <a:pt x="71" y="634"/>
                  </a:lnTo>
                  <a:lnTo>
                    <a:pt x="71" y="635"/>
                  </a:lnTo>
                  <a:lnTo>
                    <a:pt x="71" y="635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0" y="636"/>
                  </a:lnTo>
                  <a:lnTo>
                    <a:pt x="71" y="637"/>
                  </a:lnTo>
                  <a:lnTo>
                    <a:pt x="71" y="638"/>
                  </a:lnTo>
                  <a:lnTo>
                    <a:pt x="72" y="639"/>
                  </a:lnTo>
                  <a:lnTo>
                    <a:pt x="72" y="640"/>
                  </a:lnTo>
                  <a:lnTo>
                    <a:pt x="73" y="641"/>
                  </a:lnTo>
                  <a:lnTo>
                    <a:pt x="73" y="641"/>
                  </a:lnTo>
                  <a:lnTo>
                    <a:pt x="74" y="642"/>
                  </a:lnTo>
                  <a:lnTo>
                    <a:pt x="81" y="649"/>
                  </a:lnTo>
                  <a:lnTo>
                    <a:pt x="82" y="650"/>
                  </a:lnTo>
                  <a:lnTo>
                    <a:pt x="83" y="651"/>
                  </a:lnTo>
                  <a:lnTo>
                    <a:pt x="83" y="652"/>
                  </a:lnTo>
                  <a:lnTo>
                    <a:pt x="83" y="653"/>
                  </a:lnTo>
                  <a:lnTo>
                    <a:pt x="84" y="655"/>
                  </a:lnTo>
                  <a:lnTo>
                    <a:pt x="85" y="657"/>
                  </a:lnTo>
                  <a:lnTo>
                    <a:pt x="85" y="657"/>
                  </a:lnTo>
                  <a:lnTo>
                    <a:pt x="87" y="660"/>
                  </a:lnTo>
                  <a:lnTo>
                    <a:pt x="88" y="662"/>
                  </a:lnTo>
                  <a:lnTo>
                    <a:pt x="88" y="663"/>
                  </a:lnTo>
                  <a:lnTo>
                    <a:pt x="88" y="664"/>
                  </a:lnTo>
                  <a:lnTo>
                    <a:pt x="89" y="665"/>
                  </a:lnTo>
                  <a:lnTo>
                    <a:pt x="89" y="666"/>
                  </a:lnTo>
                  <a:lnTo>
                    <a:pt x="89" y="667"/>
                  </a:lnTo>
                  <a:lnTo>
                    <a:pt x="89" y="668"/>
                  </a:lnTo>
                  <a:lnTo>
                    <a:pt x="89" y="669"/>
                  </a:lnTo>
                  <a:lnTo>
                    <a:pt x="88" y="669"/>
                  </a:lnTo>
                  <a:lnTo>
                    <a:pt x="88" y="671"/>
                  </a:lnTo>
                  <a:lnTo>
                    <a:pt x="86" y="673"/>
                  </a:lnTo>
                  <a:lnTo>
                    <a:pt x="85" y="675"/>
                  </a:lnTo>
                  <a:lnTo>
                    <a:pt x="83" y="678"/>
                  </a:lnTo>
                  <a:lnTo>
                    <a:pt x="82" y="682"/>
                  </a:lnTo>
                  <a:lnTo>
                    <a:pt x="81" y="684"/>
                  </a:lnTo>
                  <a:lnTo>
                    <a:pt x="80" y="686"/>
                  </a:lnTo>
                  <a:lnTo>
                    <a:pt x="79" y="687"/>
                  </a:lnTo>
                  <a:lnTo>
                    <a:pt x="78" y="688"/>
                  </a:lnTo>
                  <a:lnTo>
                    <a:pt x="77" y="690"/>
                  </a:lnTo>
                  <a:lnTo>
                    <a:pt x="75" y="692"/>
                  </a:lnTo>
                  <a:lnTo>
                    <a:pt x="73" y="693"/>
                  </a:lnTo>
                  <a:lnTo>
                    <a:pt x="71" y="694"/>
                  </a:lnTo>
                  <a:lnTo>
                    <a:pt x="70" y="695"/>
                  </a:lnTo>
                  <a:lnTo>
                    <a:pt x="69" y="695"/>
                  </a:lnTo>
                  <a:lnTo>
                    <a:pt x="68" y="696"/>
                  </a:lnTo>
                  <a:lnTo>
                    <a:pt x="66" y="696"/>
                  </a:lnTo>
                  <a:lnTo>
                    <a:pt x="65" y="695"/>
                  </a:lnTo>
                  <a:lnTo>
                    <a:pt x="63" y="695"/>
                  </a:lnTo>
                  <a:lnTo>
                    <a:pt x="60" y="694"/>
                  </a:lnTo>
                  <a:lnTo>
                    <a:pt x="58" y="693"/>
                  </a:lnTo>
                  <a:lnTo>
                    <a:pt x="56" y="691"/>
                  </a:lnTo>
                  <a:lnTo>
                    <a:pt x="51" y="688"/>
                  </a:lnTo>
                  <a:lnTo>
                    <a:pt x="49" y="686"/>
                  </a:lnTo>
                  <a:lnTo>
                    <a:pt x="48" y="685"/>
                  </a:lnTo>
                  <a:lnTo>
                    <a:pt x="47" y="684"/>
                  </a:lnTo>
                  <a:lnTo>
                    <a:pt x="45" y="682"/>
                  </a:lnTo>
                  <a:lnTo>
                    <a:pt x="45" y="681"/>
                  </a:lnTo>
                  <a:lnTo>
                    <a:pt x="44" y="680"/>
                  </a:lnTo>
                  <a:lnTo>
                    <a:pt x="44" y="680"/>
                  </a:lnTo>
                  <a:lnTo>
                    <a:pt x="43" y="679"/>
                  </a:lnTo>
                  <a:lnTo>
                    <a:pt x="43" y="678"/>
                  </a:lnTo>
                  <a:lnTo>
                    <a:pt x="43" y="677"/>
                  </a:lnTo>
                  <a:lnTo>
                    <a:pt x="44" y="676"/>
                  </a:ln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  <a:close/>
                </a:path>
              </a:pathLst>
            </a:custGeom>
            <a:solidFill>
              <a:srgbClr val="6BAED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5" name="Freeform 288">
              <a:extLst>
                <a:ext uri="{FF2B5EF4-FFF2-40B4-BE49-F238E27FC236}">
                  <a16:creationId xmlns:a16="http://schemas.microsoft.com/office/drawing/2014/main" id="{E0719BD6-32F2-4820-9C67-2624AD135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059" y="3283837"/>
              <a:ext cx="752475" cy="1095375"/>
            </a:xfrm>
            <a:custGeom>
              <a:avLst/>
              <a:gdLst>
                <a:gd name="T0" fmla="*/ 215 w 474"/>
                <a:gd name="T1" fmla="*/ 10 h 690"/>
                <a:gd name="T2" fmla="*/ 220 w 474"/>
                <a:gd name="T3" fmla="*/ 35 h 690"/>
                <a:gd name="T4" fmla="*/ 242 w 474"/>
                <a:gd name="T5" fmla="*/ 32 h 690"/>
                <a:gd name="T6" fmla="*/ 249 w 474"/>
                <a:gd name="T7" fmla="*/ 66 h 690"/>
                <a:gd name="T8" fmla="*/ 231 w 474"/>
                <a:gd name="T9" fmla="*/ 71 h 690"/>
                <a:gd name="T10" fmla="*/ 202 w 474"/>
                <a:gd name="T11" fmla="*/ 94 h 690"/>
                <a:gd name="T12" fmla="*/ 174 w 474"/>
                <a:gd name="T13" fmla="*/ 135 h 690"/>
                <a:gd name="T14" fmla="*/ 168 w 474"/>
                <a:gd name="T15" fmla="*/ 178 h 690"/>
                <a:gd name="T16" fmla="*/ 145 w 474"/>
                <a:gd name="T17" fmla="*/ 223 h 690"/>
                <a:gd name="T18" fmla="*/ 159 w 474"/>
                <a:gd name="T19" fmla="*/ 245 h 690"/>
                <a:gd name="T20" fmla="*/ 147 w 474"/>
                <a:gd name="T21" fmla="*/ 271 h 690"/>
                <a:gd name="T22" fmla="*/ 144 w 474"/>
                <a:gd name="T23" fmla="*/ 298 h 690"/>
                <a:gd name="T24" fmla="*/ 167 w 474"/>
                <a:gd name="T25" fmla="*/ 311 h 690"/>
                <a:gd name="T26" fmla="*/ 171 w 474"/>
                <a:gd name="T27" fmla="*/ 328 h 690"/>
                <a:gd name="T28" fmla="*/ 194 w 474"/>
                <a:gd name="T29" fmla="*/ 322 h 690"/>
                <a:gd name="T30" fmla="*/ 228 w 474"/>
                <a:gd name="T31" fmla="*/ 305 h 690"/>
                <a:gd name="T32" fmla="*/ 233 w 474"/>
                <a:gd name="T33" fmla="*/ 331 h 690"/>
                <a:gd name="T34" fmla="*/ 244 w 474"/>
                <a:gd name="T35" fmla="*/ 341 h 690"/>
                <a:gd name="T36" fmla="*/ 261 w 474"/>
                <a:gd name="T37" fmla="*/ 323 h 690"/>
                <a:gd name="T38" fmla="*/ 272 w 474"/>
                <a:gd name="T39" fmla="*/ 316 h 690"/>
                <a:gd name="T40" fmla="*/ 276 w 474"/>
                <a:gd name="T41" fmla="*/ 297 h 690"/>
                <a:gd name="T42" fmla="*/ 289 w 474"/>
                <a:gd name="T43" fmla="*/ 331 h 690"/>
                <a:gd name="T44" fmla="*/ 303 w 474"/>
                <a:gd name="T45" fmla="*/ 356 h 690"/>
                <a:gd name="T46" fmla="*/ 336 w 474"/>
                <a:gd name="T47" fmla="*/ 372 h 690"/>
                <a:gd name="T48" fmla="*/ 367 w 474"/>
                <a:gd name="T49" fmla="*/ 365 h 690"/>
                <a:gd name="T50" fmla="*/ 372 w 474"/>
                <a:gd name="T51" fmla="*/ 394 h 690"/>
                <a:gd name="T52" fmla="*/ 380 w 474"/>
                <a:gd name="T53" fmla="*/ 421 h 690"/>
                <a:gd name="T54" fmla="*/ 397 w 474"/>
                <a:gd name="T55" fmla="*/ 421 h 690"/>
                <a:gd name="T56" fmla="*/ 425 w 474"/>
                <a:gd name="T57" fmla="*/ 452 h 690"/>
                <a:gd name="T58" fmla="*/ 447 w 474"/>
                <a:gd name="T59" fmla="*/ 487 h 690"/>
                <a:gd name="T60" fmla="*/ 457 w 474"/>
                <a:gd name="T61" fmla="*/ 493 h 690"/>
                <a:gd name="T62" fmla="*/ 474 w 474"/>
                <a:gd name="T63" fmla="*/ 506 h 690"/>
                <a:gd name="T64" fmla="*/ 462 w 474"/>
                <a:gd name="T65" fmla="*/ 522 h 690"/>
                <a:gd name="T66" fmla="*/ 439 w 474"/>
                <a:gd name="T67" fmla="*/ 527 h 690"/>
                <a:gd name="T68" fmla="*/ 423 w 474"/>
                <a:gd name="T69" fmla="*/ 552 h 690"/>
                <a:gd name="T70" fmla="*/ 399 w 474"/>
                <a:gd name="T71" fmla="*/ 575 h 690"/>
                <a:gd name="T72" fmla="*/ 375 w 474"/>
                <a:gd name="T73" fmla="*/ 562 h 690"/>
                <a:gd name="T74" fmla="*/ 359 w 474"/>
                <a:gd name="T75" fmla="*/ 570 h 690"/>
                <a:gd name="T76" fmla="*/ 359 w 474"/>
                <a:gd name="T77" fmla="*/ 586 h 690"/>
                <a:gd name="T78" fmla="*/ 348 w 474"/>
                <a:gd name="T79" fmla="*/ 602 h 690"/>
                <a:gd name="T80" fmla="*/ 319 w 474"/>
                <a:gd name="T81" fmla="*/ 600 h 690"/>
                <a:gd name="T82" fmla="*/ 302 w 474"/>
                <a:gd name="T83" fmla="*/ 617 h 690"/>
                <a:gd name="T84" fmla="*/ 280 w 474"/>
                <a:gd name="T85" fmla="*/ 621 h 690"/>
                <a:gd name="T86" fmla="*/ 249 w 474"/>
                <a:gd name="T87" fmla="*/ 614 h 690"/>
                <a:gd name="T88" fmla="*/ 240 w 474"/>
                <a:gd name="T89" fmla="*/ 600 h 690"/>
                <a:gd name="T90" fmla="*/ 232 w 474"/>
                <a:gd name="T91" fmla="*/ 627 h 690"/>
                <a:gd name="T92" fmla="*/ 224 w 474"/>
                <a:gd name="T93" fmla="*/ 653 h 690"/>
                <a:gd name="T94" fmla="*/ 196 w 474"/>
                <a:gd name="T95" fmla="*/ 673 h 690"/>
                <a:gd name="T96" fmla="*/ 161 w 474"/>
                <a:gd name="T97" fmla="*/ 688 h 690"/>
                <a:gd name="T98" fmla="*/ 146 w 474"/>
                <a:gd name="T99" fmla="*/ 661 h 690"/>
                <a:gd name="T100" fmla="*/ 110 w 474"/>
                <a:gd name="T101" fmla="*/ 640 h 690"/>
                <a:gd name="T102" fmla="*/ 109 w 474"/>
                <a:gd name="T103" fmla="*/ 612 h 690"/>
                <a:gd name="T104" fmla="*/ 100 w 474"/>
                <a:gd name="T105" fmla="*/ 613 h 690"/>
                <a:gd name="T106" fmla="*/ 84 w 474"/>
                <a:gd name="T107" fmla="*/ 594 h 690"/>
                <a:gd name="T108" fmla="*/ 69 w 474"/>
                <a:gd name="T109" fmla="*/ 563 h 690"/>
                <a:gd name="T110" fmla="*/ 44 w 474"/>
                <a:gd name="T111" fmla="*/ 547 h 690"/>
                <a:gd name="T112" fmla="*/ 29 w 474"/>
                <a:gd name="T113" fmla="*/ 563 h 690"/>
                <a:gd name="T114" fmla="*/ 46 w 474"/>
                <a:gd name="T115" fmla="*/ 589 h 690"/>
                <a:gd name="T116" fmla="*/ 28 w 474"/>
                <a:gd name="T117" fmla="*/ 617 h 690"/>
                <a:gd name="T118" fmla="*/ 1 w 474"/>
                <a:gd name="T119" fmla="*/ 60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690">
                  <a:moveTo>
                    <a:pt x="195" y="2"/>
                  </a:moveTo>
                  <a:lnTo>
                    <a:pt x="197" y="2"/>
                  </a:lnTo>
                  <a:lnTo>
                    <a:pt x="198" y="2"/>
                  </a:lnTo>
                  <a:lnTo>
                    <a:pt x="200" y="1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2" y="1"/>
                  </a:lnTo>
                  <a:lnTo>
                    <a:pt x="212" y="1"/>
                  </a:lnTo>
                  <a:lnTo>
                    <a:pt x="213" y="2"/>
                  </a:lnTo>
                  <a:lnTo>
                    <a:pt x="214" y="6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15" y="12"/>
                  </a:lnTo>
                  <a:lnTo>
                    <a:pt x="215" y="13"/>
                  </a:lnTo>
                  <a:lnTo>
                    <a:pt x="215" y="15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8"/>
                  </a:lnTo>
                  <a:lnTo>
                    <a:pt x="215" y="30"/>
                  </a:lnTo>
                  <a:lnTo>
                    <a:pt x="216" y="32"/>
                  </a:lnTo>
                  <a:lnTo>
                    <a:pt x="216" y="33"/>
                  </a:lnTo>
                  <a:lnTo>
                    <a:pt x="217" y="33"/>
                  </a:lnTo>
                  <a:lnTo>
                    <a:pt x="217" y="34"/>
                  </a:lnTo>
                  <a:lnTo>
                    <a:pt x="217" y="34"/>
                  </a:lnTo>
                  <a:lnTo>
                    <a:pt x="218" y="35"/>
                  </a:lnTo>
                  <a:lnTo>
                    <a:pt x="219" y="35"/>
                  </a:lnTo>
                  <a:lnTo>
                    <a:pt x="220" y="35"/>
                  </a:lnTo>
                  <a:lnTo>
                    <a:pt x="220" y="35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2"/>
                  </a:lnTo>
                  <a:lnTo>
                    <a:pt x="225" y="31"/>
                  </a:lnTo>
                  <a:lnTo>
                    <a:pt x="226" y="30"/>
                  </a:lnTo>
                  <a:lnTo>
                    <a:pt x="227" y="30"/>
                  </a:lnTo>
                  <a:lnTo>
                    <a:pt x="228" y="30"/>
                  </a:lnTo>
                  <a:lnTo>
                    <a:pt x="229" y="29"/>
                  </a:lnTo>
                  <a:lnTo>
                    <a:pt x="231" y="29"/>
                  </a:lnTo>
                  <a:lnTo>
                    <a:pt x="232" y="29"/>
                  </a:lnTo>
                  <a:lnTo>
                    <a:pt x="233" y="29"/>
                  </a:lnTo>
                  <a:lnTo>
                    <a:pt x="235" y="29"/>
                  </a:lnTo>
                  <a:lnTo>
                    <a:pt x="236" y="29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41" y="31"/>
                  </a:lnTo>
                  <a:lnTo>
                    <a:pt x="242" y="32"/>
                  </a:lnTo>
                  <a:lnTo>
                    <a:pt x="244" y="33"/>
                  </a:lnTo>
                  <a:lnTo>
                    <a:pt x="245" y="34"/>
                  </a:lnTo>
                  <a:lnTo>
                    <a:pt x="246" y="35"/>
                  </a:lnTo>
                  <a:lnTo>
                    <a:pt x="247" y="35"/>
                  </a:lnTo>
                  <a:lnTo>
                    <a:pt x="248" y="36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0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57"/>
                  </a:lnTo>
                  <a:lnTo>
                    <a:pt x="250" y="60"/>
                  </a:lnTo>
                  <a:lnTo>
                    <a:pt x="250" y="63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8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7" y="71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4" y="72"/>
                  </a:lnTo>
                  <a:lnTo>
                    <a:pt x="243" y="72"/>
                  </a:lnTo>
                  <a:lnTo>
                    <a:pt x="242" y="72"/>
                  </a:lnTo>
                  <a:lnTo>
                    <a:pt x="241" y="72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5" y="71"/>
                  </a:lnTo>
                  <a:lnTo>
                    <a:pt x="233" y="71"/>
                  </a:lnTo>
                  <a:lnTo>
                    <a:pt x="232" y="71"/>
                  </a:lnTo>
                  <a:lnTo>
                    <a:pt x="231" y="71"/>
                  </a:lnTo>
                  <a:lnTo>
                    <a:pt x="230" y="72"/>
                  </a:lnTo>
                  <a:lnTo>
                    <a:pt x="229" y="72"/>
                  </a:lnTo>
                  <a:lnTo>
                    <a:pt x="228" y="73"/>
                  </a:lnTo>
                  <a:lnTo>
                    <a:pt x="226" y="75"/>
                  </a:lnTo>
                  <a:lnTo>
                    <a:pt x="223" y="78"/>
                  </a:lnTo>
                  <a:lnTo>
                    <a:pt x="219" y="83"/>
                  </a:lnTo>
                  <a:lnTo>
                    <a:pt x="217" y="84"/>
                  </a:lnTo>
                  <a:lnTo>
                    <a:pt x="216" y="85"/>
                  </a:lnTo>
                  <a:lnTo>
                    <a:pt x="214" y="87"/>
                  </a:lnTo>
                  <a:lnTo>
                    <a:pt x="213" y="88"/>
                  </a:lnTo>
                  <a:lnTo>
                    <a:pt x="211" y="88"/>
                  </a:lnTo>
                  <a:lnTo>
                    <a:pt x="208" y="89"/>
                  </a:lnTo>
                  <a:lnTo>
                    <a:pt x="207" y="90"/>
                  </a:lnTo>
                  <a:lnTo>
                    <a:pt x="205" y="91"/>
                  </a:lnTo>
                  <a:lnTo>
                    <a:pt x="204" y="92"/>
                  </a:lnTo>
                  <a:lnTo>
                    <a:pt x="203" y="93"/>
                  </a:lnTo>
                  <a:lnTo>
                    <a:pt x="202" y="94"/>
                  </a:lnTo>
                  <a:lnTo>
                    <a:pt x="198" y="97"/>
                  </a:lnTo>
                  <a:lnTo>
                    <a:pt x="197" y="98"/>
                  </a:lnTo>
                  <a:lnTo>
                    <a:pt x="196" y="99"/>
                  </a:lnTo>
                  <a:lnTo>
                    <a:pt x="193" y="101"/>
                  </a:lnTo>
                  <a:lnTo>
                    <a:pt x="192" y="102"/>
                  </a:lnTo>
                  <a:lnTo>
                    <a:pt x="190" y="104"/>
                  </a:lnTo>
                  <a:lnTo>
                    <a:pt x="187" y="108"/>
                  </a:lnTo>
                  <a:lnTo>
                    <a:pt x="180" y="116"/>
                  </a:lnTo>
                  <a:lnTo>
                    <a:pt x="178" y="119"/>
                  </a:lnTo>
                  <a:lnTo>
                    <a:pt x="177" y="121"/>
                  </a:lnTo>
                  <a:lnTo>
                    <a:pt x="177" y="122"/>
                  </a:lnTo>
                  <a:lnTo>
                    <a:pt x="176" y="123"/>
                  </a:lnTo>
                  <a:lnTo>
                    <a:pt x="176" y="125"/>
                  </a:lnTo>
                  <a:lnTo>
                    <a:pt x="175" y="128"/>
                  </a:lnTo>
                  <a:lnTo>
                    <a:pt x="175" y="132"/>
                  </a:lnTo>
                  <a:lnTo>
                    <a:pt x="175" y="134"/>
                  </a:lnTo>
                  <a:lnTo>
                    <a:pt x="174" y="135"/>
                  </a:lnTo>
                  <a:lnTo>
                    <a:pt x="174" y="136"/>
                  </a:lnTo>
                  <a:lnTo>
                    <a:pt x="173" y="138"/>
                  </a:lnTo>
                  <a:lnTo>
                    <a:pt x="171" y="143"/>
                  </a:lnTo>
                  <a:lnTo>
                    <a:pt x="171" y="145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0" y="150"/>
                  </a:lnTo>
                  <a:lnTo>
                    <a:pt x="170" y="152"/>
                  </a:lnTo>
                  <a:lnTo>
                    <a:pt x="170" y="159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70" y="173"/>
                  </a:lnTo>
                  <a:lnTo>
                    <a:pt x="169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67" y="180"/>
                  </a:lnTo>
                  <a:lnTo>
                    <a:pt x="166" y="182"/>
                  </a:lnTo>
                  <a:lnTo>
                    <a:pt x="165" y="183"/>
                  </a:lnTo>
                  <a:lnTo>
                    <a:pt x="164" y="184"/>
                  </a:lnTo>
                  <a:lnTo>
                    <a:pt x="156" y="193"/>
                  </a:lnTo>
                  <a:lnTo>
                    <a:pt x="154" y="196"/>
                  </a:lnTo>
                  <a:lnTo>
                    <a:pt x="153" y="198"/>
                  </a:lnTo>
                  <a:lnTo>
                    <a:pt x="151" y="200"/>
                  </a:lnTo>
                  <a:lnTo>
                    <a:pt x="150" y="202"/>
                  </a:lnTo>
                  <a:lnTo>
                    <a:pt x="149" y="206"/>
                  </a:lnTo>
                  <a:lnTo>
                    <a:pt x="148" y="207"/>
                  </a:lnTo>
                  <a:lnTo>
                    <a:pt x="148" y="208"/>
                  </a:lnTo>
                  <a:lnTo>
                    <a:pt x="147" y="210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6" y="218"/>
                  </a:lnTo>
                  <a:lnTo>
                    <a:pt x="145" y="223"/>
                  </a:lnTo>
                  <a:lnTo>
                    <a:pt x="145" y="224"/>
                  </a:lnTo>
                  <a:lnTo>
                    <a:pt x="145" y="225"/>
                  </a:lnTo>
                  <a:lnTo>
                    <a:pt x="146" y="226"/>
                  </a:lnTo>
                  <a:lnTo>
                    <a:pt x="146" y="227"/>
                  </a:lnTo>
                  <a:lnTo>
                    <a:pt x="146" y="227"/>
                  </a:lnTo>
                  <a:lnTo>
                    <a:pt x="146" y="228"/>
                  </a:lnTo>
                  <a:lnTo>
                    <a:pt x="147" y="229"/>
                  </a:lnTo>
                  <a:lnTo>
                    <a:pt x="148" y="230"/>
                  </a:lnTo>
                  <a:lnTo>
                    <a:pt x="149" y="232"/>
                  </a:lnTo>
                  <a:lnTo>
                    <a:pt x="155" y="238"/>
                  </a:lnTo>
                  <a:lnTo>
                    <a:pt x="156" y="239"/>
                  </a:lnTo>
                  <a:lnTo>
                    <a:pt x="157" y="241"/>
                  </a:lnTo>
                  <a:lnTo>
                    <a:pt x="157" y="241"/>
                  </a:lnTo>
                  <a:lnTo>
                    <a:pt x="158" y="242"/>
                  </a:lnTo>
                  <a:lnTo>
                    <a:pt x="158" y="243"/>
                  </a:lnTo>
                  <a:lnTo>
                    <a:pt x="158" y="244"/>
                  </a:lnTo>
                  <a:lnTo>
                    <a:pt x="159" y="245"/>
                  </a:lnTo>
                  <a:lnTo>
                    <a:pt x="159" y="246"/>
                  </a:lnTo>
                  <a:lnTo>
                    <a:pt x="159" y="247"/>
                  </a:lnTo>
                  <a:lnTo>
                    <a:pt x="159" y="248"/>
                  </a:lnTo>
                  <a:lnTo>
                    <a:pt x="159" y="249"/>
                  </a:lnTo>
                  <a:lnTo>
                    <a:pt x="158" y="251"/>
                  </a:lnTo>
                  <a:lnTo>
                    <a:pt x="158" y="252"/>
                  </a:lnTo>
                  <a:lnTo>
                    <a:pt x="157" y="254"/>
                  </a:lnTo>
                  <a:lnTo>
                    <a:pt x="156" y="256"/>
                  </a:lnTo>
                  <a:lnTo>
                    <a:pt x="155" y="257"/>
                  </a:lnTo>
                  <a:lnTo>
                    <a:pt x="152" y="261"/>
                  </a:lnTo>
                  <a:lnTo>
                    <a:pt x="150" y="263"/>
                  </a:lnTo>
                  <a:lnTo>
                    <a:pt x="148" y="265"/>
                  </a:lnTo>
                  <a:lnTo>
                    <a:pt x="148" y="266"/>
                  </a:lnTo>
                  <a:lnTo>
                    <a:pt x="148" y="267"/>
                  </a:lnTo>
                  <a:lnTo>
                    <a:pt x="147" y="268"/>
                  </a:lnTo>
                  <a:lnTo>
                    <a:pt x="147" y="270"/>
                  </a:lnTo>
                  <a:lnTo>
                    <a:pt x="147" y="271"/>
                  </a:lnTo>
                  <a:lnTo>
                    <a:pt x="147" y="273"/>
                  </a:lnTo>
                  <a:lnTo>
                    <a:pt x="147" y="274"/>
                  </a:lnTo>
                  <a:lnTo>
                    <a:pt x="147" y="276"/>
                  </a:lnTo>
                  <a:lnTo>
                    <a:pt x="147" y="277"/>
                  </a:lnTo>
                  <a:lnTo>
                    <a:pt x="146" y="279"/>
                  </a:lnTo>
                  <a:lnTo>
                    <a:pt x="145" y="281"/>
                  </a:lnTo>
                  <a:lnTo>
                    <a:pt x="143" y="286"/>
                  </a:lnTo>
                  <a:lnTo>
                    <a:pt x="142" y="288"/>
                  </a:lnTo>
                  <a:lnTo>
                    <a:pt x="142" y="289"/>
                  </a:lnTo>
                  <a:lnTo>
                    <a:pt x="142" y="290"/>
                  </a:lnTo>
                  <a:lnTo>
                    <a:pt x="142" y="292"/>
                  </a:lnTo>
                  <a:lnTo>
                    <a:pt x="142" y="292"/>
                  </a:lnTo>
                  <a:lnTo>
                    <a:pt x="142" y="293"/>
                  </a:lnTo>
                  <a:lnTo>
                    <a:pt x="142" y="294"/>
                  </a:lnTo>
                  <a:lnTo>
                    <a:pt x="142" y="295"/>
                  </a:lnTo>
                  <a:lnTo>
                    <a:pt x="143" y="296"/>
                  </a:lnTo>
                  <a:lnTo>
                    <a:pt x="144" y="298"/>
                  </a:lnTo>
                  <a:lnTo>
                    <a:pt x="145" y="300"/>
                  </a:lnTo>
                  <a:lnTo>
                    <a:pt x="146" y="301"/>
                  </a:lnTo>
                  <a:lnTo>
                    <a:pt x="146" y="302"/>
                  </a:lnTo>
                  <a:lnTo>
                    <a:pt x="149" y="305"/>
                  </a:lnTo>
                  <a:lnTo>
                    <a:pt x="151" y="308"/>
                  </a:lnTo>
                  <a:lnTo>
                    <a:pt x="152" y="309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5" y="312"/>
                  </a:lnTo>
                  <a:lnTo>
                    <a:pt x="156" y="312"/>
                  </a:lnTo>
                  <a:lnTo>
                    <a:pt x="157" y="312"/>
                  </a:lnTo>
                  <a:lnTo>
                    <a:pt x="158" y="312"/>
                  </a:lnTo>
                  <a:lnTo>
                    <a:pt x="159" y="312"/>
                  </a:lnTo>
                  <a:lnTo>
                    <a:pt x="160" y="312"/>
                  </a:lnTo>
                  <a:lnTo>
                    <a:pt x="164" y="312"/>
                  </a:lnTo>
                  <a:lnTo>
                    <a:pt x="165" y="311"/>
                  </a:lnTo>
                  <a:lnTo>
                    <a:pt x="167" y="311"/>
                  </a:lnTo>
                  <a:lnTo>
                    <a:pt x="168" y="310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10"/>
                  </a:lnTo>
                  <a:lnTo>
                    <a:pt x="170" y="311"/>
                  </a:lnTo>
                  <a:lnTo>
                    <a:pt x="170" y="311"/>
                  </a:lnTo>
                  <a:lnTo>
                    <a:pt x="170" y="312"/>
                  </a:lnTo>
                  <a:lnTo>
                    <a:pt x="171" y="313"/>
                  </a:lnTo>
                  <a:lnTo>
                    <a:pt x="171" y="314"/>
                  </a:lnTo>
                  <a:lnTo>
                    <a:pt x="170" y="317"/>
                  </a:lnTo>
                  <a:lnTo>
                    <a:pt x="170" y="321"/>
                  </a:lnTo>
                  <a:lnTo>
                    <a:pt x="170" y="323"/>
                  </a:lnTo>
                  <a:lnTo>
                    <a:pt x="169" y="324"/>
                  </a:lnTo>
                  <a:lnTo>
                    <a:pt x="170" y="326"/>
                  </a:lnTo>
                  <a:lnTo>
                    <a:pt x="170" y="326"/>
                  </a:lnTo>
                  <a:lnTo>
                    <a:pt x="170" y="327"/>
                  </a:lnTo>
                  <a:lnTo>
                    <a:pt x="171" y="328"/>
                  </a:lnTo>
                  <a:lnTo>
                    <a:pt x="171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3" y="329"/>
                  </a:lnTo>
                  <a:lnTo>
                    <a:pt x="174" y="330"/>
                  </a:lnTo>
                  <a:lnTo>
                    <a:pt x="175" y="330"/>
                  </a:lnTo>
                  <a:lnTo>
                    <a:pt x="180" y="329"/>
                  </a:lnTo>
                  <a:lnTo>
                    <a:pt x="185" y="329"/>
                  </a:lnTo>
                  <a:lnTo>
                    <a:pt x="186" y="329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5"/>
                  </a:lnTo>
                  <a:lnTo>
                    <a:pt x="192" y="324"/>
                  </a:lnTo>
                  <a:lnTo>
                    <a:pt x="193" y="323"/>
                  </a:lnTo>
                  <a:lnTo>
                    <a:pt x="194" y="322"/>
                  </a:lnTo>
                  <a:lnTo>
                    <a:pt x="195" y="320"/>
                  </a:lnTo>
                  <a:lnTo>
                    <a:pt x="200" y="317"/>
                  </a:lnTo>
                  <a:lnTo>
                    <a:pt x="204" y="314"/>
                  </a:lnTo>
                  <a:lnTo>
                    <a:pt x="206" y="312"/>
                  </a:lnTo>
                  <a:lnTo>
                    <a:pt x="209" y="310"/>
                  </a:lnTo>
                  <a:lnTo>
                    <a:pt x="210" y="309"/>
                  </a:lnTo>
                  <a:lnTo>
                    <a:pt x="211" y="309"/>
                  </a:lnTo>
                  <a:lnTo>
                    <a:pt x="212" y="308"/>
                  </a:lnTo>
                  <a:lnTo>
                    <a:pt x="215" y="307"/>
                  </a:lnTo>
                  <a:lnTo>
                    <a:pt x="217" y="306"/>
                  </a:lnTo>
                  <a:lnTo>
                    <a:pt x="218" y="306"/>
                  </a:lnTo>
                  <a:lnTo>
                    <a:pt x="219" y="305"/>
                  </a:lnTo>
                  <a:lnTo>
                    <a:pt x="221" y="305"/>
                  </a:lnTo>
                  <a:lnTo>
                    <a:pt x="224" y="305"/>
                  </a:lnTo>
                  <a:lnTo>
                    <a:pt x="226" y="304"/>
                  </a:lnTo>
                  <a:lnTo>
                    <a:pt x="227" y="304"/>
                  </a:lnTo>
                  <a:lnTo>
                    <a:pt x="228" y="305"/>
                  </a:lnTo>
                  <a:lnTo>
                    <a:pt x="229" y="305"/>
                  </a:lnTo>
                  <a:lnTo>
                    <a:pt x="230" y="305"/>
                  </a:lnTo>
                  <a:lnTo>
                    <a:pt x="231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4" y="308"/>
                  </a:lnTo>
                  <a:lnTo>
                    <a:pt x="234" y="309"/>
                  </a:lnTo>
                  <a:lnTo>
                    <a:pt x="235" y="310"/>
                  </a:lnTo>
                  <a:lnTo>
                    <a:pt x="235" y="312"/>
                  </a:lnTo>
                  <a:lnTo>
                    <a:pt x="235" y="313"/>
                  </a:lnTo>
                  <a:lnTo>
                    <a:pt x="235" y="313"/>
                  </a:lnTo>
                  <a:lnTo>
                    <a:pt x="235" y="314"/>
                  </a:lnTo>
                  <a:lnTo>
                    <a:pt x="235" y="317"/>
                  </a:lnTo>
                  <a:lnTo>
                    <a:pt x="234" y="320"/>
                  </a:lnTo>
                  <a:lnTo>
                    <a:pt x="233" y="326"/>
                  </a:lnTo>
                  <a:lnTo>
                    <a:pt x="233" y="329"/>
                  </a:lnTo>
                  <a:lnTo>
                    <a:pt x="233" y="331"/>
                  </a:lnTo>
                  <a:lnTo>
                    <a:pt x="233" y="332"/>
                  </a:lnTo>
                  <a:lnTo>
                    <a:pt x="233" y="333"/>
                  </a:lnTo>
                  <a:lnTo>
                    <a:pt x="233" y="335"/>
                  </a:lnTo>
                  <a:lnTo>
                    <a:pt x="234" y="336"/>
                  </a:lnTo>
                  <a:lnTo>
                    <a:pt x="235" y="338"/>
                  </a:lnTo>
                  <a:lnTo>
                    <a:pt x="236" y="340"/>
                  </a:lnTo>
                  <a:lnTo>
                    <a:pt x="237" y="341"/>
                  </a:lnTo>
                  <a:lnTo>
                    <a:pt x="238" y="342"/>
                  </a:lnTo>
                  <a:lnTo>
                    <a:pt x="239" y="343"/>
                  </a:lnTo>
                  <a:lnTo>
                    <a:pt x="240" y="343"/>
                  </a:lnTo>
                  <a:lnTo>
                    <a:pt x="240" y="344"/>
                  </a:lnTo>
                  <a:lnTo>
                    <a:pt x="241" y="344"/>
                  </a:lnTo>
                  <a:lnTo>
                    <a:pt x="241" y="343"/>
                  </a:lnTo>
                  <a:lnTo>
                    <a:pt x="242" y="343"/>
                  </a:lnTo>
                  <a:lnTo>
                    <a:pt x="242" y="343"/>
                  </a:lnTo>
                  <a:lnTo>
                    <a:pt x="243" y="343"/>
                  </a:lnTo>
                  <a:lnTo>
                    <a:pt x="244" y="341"/>
                  </a:lnTo>
                  <a:lnTo>
                    <a:pt x="245" y="338"/>
                  </a:lnTo>
                  <a:lnTo>
                    <a:pt x="246" y="337"/>
                  </a:lnTo>
                  <a:lnTo>
                    <a:pt x="247" y="337"/>
                  </a:lnTo>
                  <a:lnTo>
                    <a:pt x="250" y="333"/>
                  </a:lnTo>
                  <a:lnTo>
                    <a:pt x="251" y="333"/>
                  </a:lnTo>
                  <a:lnTo>
                    <a:pt x="251" y="332"/>
                  </a:lnTo>
                  <a:lnTo>
                    <a:pt x="252" y="331"/>
                  </a:lnTo>
                  <a:lnTo>
                    <a:pt x="253" y="329"/>
                  </a:lnTo>
                  <a:lnTo>
                    <a:pt x="253" y="328"/>
                  </a:lnTo>
                  <a:lnTo>
                    <a:pt x="254" y="327"/>
                  </a:lnTo>
                  <a:lnTo>
                    <a:pt x="254" y="327"/>
                  </a:lnTo>
                  <a:lnTo>
                    <a:pt x="255" y="326"/>
                  </a:lnTo>
                  <a:lnTo>
                    <a:pt x="256" y="326"/>
                  </a:lnTo>
                  <a:lnTo>
                    <a:pt x="258" y="324"/>
                  </a:lnTo>
                  <a:lnTo>
                    <a:pt x="259" y="324"/>
                  </a:lnTo>
                  <a:lnTo>
                    <a:pt x="260" y="323"/>
                  </a:lnTo>
                  <a:lnTo>
                    <a:pt x="261" y="323"/>
                  </a:lnTo>
                  <a:lnTo>
                    <a:pt x="261" y="322"/>
                  </a:lnTo>
                  <a:lnTo>
                    <a:pt x="262" y="322"/>
                  </a:lnTo>
                  <a:lnTo>
                    <a:pt x="262" y="322"/>
                  </a:lnTo>
                  <a:lnTo>
                    <a:pt x="263" y="323"/>
                  </a:lnTo>
                  <a:lnTo>
                    <a:pt x="264" y="323"/>
                  </a:lnTo>
                  <a:lnTo>
                    <a:pt x="265" y="323"/>
                  </a:lnTo>
                  <a:lnTo>
                    <a:pt x="265" y="323"/>
                  </a:lnTo>
                  <a:lnTo>
                    <a:pt x="266" y="323"/>
                  </a:lnTo>
                  <a:lnTo>
                    <a:pt x="267" y="323"/>
                  </a:lnTo>
                  <a:lnTo>
                    <a:pt x="268" y="322"/>
                  </a:lnTo>
                  <a:lnTo>
                    <a:pt x="268" y="321"/>
                  </a:lnTo>
                  <a:lnTo>
                    <a:pt x="270" y="320"/>
                  </a:lnTo>
                  <a:lnTo>
                    <a:pt x="271" y="319"/>
                  </a:lnTo>
                  <a:lnTo>
                    <a:pt x="271" y="318"/>
                  </a:lnTo>
                  <a:lnTo>
                    <a:pt x="271" y="318"/>
                  </a:lnTo>
                  <a:lnTo>
                    <a:pt x="272" y="317"/>
                  </a:lnTo>
                  <a:lnTo>
                    <a:pt x="272" y="316"/>
                  </a:lnTo>
                  <a:lnTo>
                    <a:pt x="272" y="314"/>
                  </a:lnTo>
                  <a:lnTo>
                    <a:pt x="272" y="313"/>
                  </a:lnTo>
                  <a:lnTo>
                    <a:pt x="271" y="312"/>
                  </a:lnTo>
                  <a:lnTo>
                    <a:pt x="269" y="302"/>
                  </a:lnTo>
                  <a:lnTo>
                    <a:pt x="269" y="300"/>
                  </a:lnTo>
                  <a:lnTo>
                    <a:pt x="269" y="299"/>
                  </a:lnTo>
                  <a:lnTo>
                    <a:pt x="269" y="298"/>
                  </a:lnTo>
                  <a:lnTo>
                    <a:pt x="269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71" y="296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6" y="296"/>
                  </a:lnTo>
                  <a:lnTo>
                    <a:pt x="276" y="297"/>
                  </a:lnTo>
                  <a:lnTo>
                    <a:pt x="276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9" y="302"/>
                  </a:lnTo>
                  <a:lnTo>
                    <a:pt x="281" y="306"/>
                  </a:lnTo>
                  <a:lnTo>
                    <a:pt x="282" y="308"/>
                  </a:lnTo>
                  <a:lnTo>
                    <a:pt x="283" y="310"/>
                  </a:lnTo>
                  <a:lnTo>
                    <a:pt x="283" y="312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8"/>
                  </a:lnTo>
                  <a:lnTo>
                    <a:pt x="284" y="320"/>
                  </a:lnTo>
                  <a:lnTo>
                    <a:pt x="284" y="321"/>
                  </a:lnTo>
                  <a:lnTo>
                    <a:pt x="285" y="324"/>
                  </a:lnTo>
                  <a:lnTo>
                    <a:pt x="286" y="325"/>
                  </a:lnTo>
                  <a:lnTo>
                    <a:pt x="288" y="329"/>
                  </a:lnTo>
                  <a:lnTo>
                    <a:pt x="288" y="330"/>
                  </a:lnTo>
                  <a:lnTo>
                    <a:pt x="289" y="331"/>
                  </a:lnTo>
                  <a:lnTo>
                    <a:pt x="290" y="332"/>
                  </a:lnTo>
                  <a:lnTo>
                    <a:pt x="290" y="333"/>
                  </a:lnTo>
                  <a:lnTo>
                    <a:pt x="290" y="334"/>
                  </a:lnTo>
                  <a:lnTo>
                    <a:pt x="290" y="335"/>
                  </a:lnTo>
                  <a:lnTo>
                    <a:pt x="291" y="337"/>
                  </a:lnTo>
                  <a:lnTo>
                    <a:pt x="291" y="339"/>
                  </a:lnTo>
                  <a:lnTo>
                    <a:pt x="291" y="340"/>
                  </a:lnTo>
                  <a:lnTo>
                    <a:pt x="292" y="341"/>
                  </a:lnTo>
                  <a:lnTo>
                    <a:pt x="292" y="342"/>
                  </a:lnTo>
                  <a:lnTo>
                    <a:pt x="293" y="343"/>
                  </a:lnTo>
                  <a:lnTo>
                    <a:pt x="297" y="347"/>
                  </a:lnTo>
                  <a:lnTo>
                    <a:pt x="298" y="348"/>
                  </a:lnTo>
                  <a:lnTo>
                    <a:pt x="299" y="350"/>
                  </a:lnTo>
                  <a:lnTo>
                    <a:pt x="300" y="352"/>
                  </a:lnTo>
                  <a:lnTo>
                    <a:pt x="301" y="354"/>
                  </a:lnTo>
                  <a:lnTo>
                    <a:pt x="302" y="355"/>
                  </a:lnTo>
                  <a:lnTo>
                    <a:pt x="303" y="356"/>
                  </a:lnTo>
                  <a:lnTo>
                    <a:pt x="304" y="357"/>
                  </a:lnTo>
                  <a:lnTo>
                    <a:pt x="306" y="358"/>
                  </a:lnTo>
                  <a:lnTo>
                    <a:pt x="306" y="358"/>
                  </a:lnTo>
                  <a:lnTo>
                    <a:pt x="309" y="359"/>
                  </a:lnTo>
                  <a:lnTo>
                    <a:pt x="310" y="360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15" y="364"/>
                  </a:lnTo>
                  <a:lnTo>
                    <a:pt x="316" y="365"/>
                  </a:lnTo>
                  <a:lnTo>
                    <a:pt x="318" y="366"/>
                  </a:lnTo>
                  <a:lnTo>
                    <a:pt x="319" y="367"/>
                  </a:lnTo>
                  <a:lnTo>
                    <a:pt x="325" y="370"/>
                  </a:lnTo>
                  <a:lnTo>
                    <a:pt x="328" y="371"/>
                  </a:lnTo>
                  <a:lnTo>
                    <a:pt x="329" y="371"/>
                  </a:lnTo>
                  <a:lnTo>
                    <a:pt x="330" y="371"/>
                  </a:lnTo>
                  <a:lnTo>
                    <a:pt x="335" y="372"/>
                  </a:lnTo>
                  <a:lnTo>
                    <a:pt x="336" y="372"/>
                  </a:lnTo>
                  <a:lnTo>
                    <a:pt x="337" y="372"/>
                  </a:lnTo>
                  <a:lnTo>
                    <a:pt x="338" y="372"/>
                  </a:lnTo>
                  <a:lnTo>
                    <a:pt x="339" y="372"/>
                  </a:lnTo>
                  <a:lnTo>
                    <a:pt x="340" y="372"/>
                  </a:lnTo>
                  <a:lnTo>
                    <a:pt x="343" y="370"/>
                  </a:lnTo>
                  <a:lnTo>
                    <a:pt x="346" y="369"/>
                  </a:lnTo>
                  <a:lnTo>
                    <a:pt x="348" y="368"/>
                  </a:lnTo>
                  <a:lnTo>
                    <a:pt x="350" y="368"/>
                  </a:lnTo>
                  <a:lnTo>
                    <a:pt x="357" y="365"/>
                  </a:lnTo>
                  <a:lnTo>
                    <a:pt x="359" y="365"/>
                  </a:lnTo>
                  <a:lnTo>
                    <a:pt x="363" y="364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5" y="364"/>
                  </a:lnTo>
                  <a:lnTo>
                    <a:pt x="366" y="364"/>
                  </a:lnTo>
                  <a:lnTo>
                    <a:pt x="367" y="364"/>
                  </a:lnTo>
                  <a:lnTo>
                    <a:pt x="367" y="365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6"/>
                  </a:lnTo>
                  <a:lnTo>
                    <a:pt x="371" y="368"/>
                  </a:lnTo>
                  <a:lnTo>
                    <a:pt x="371" y="369"/>
                  </a:lnTo>
                  <a:lnTo>
                    <a:pt x="372" y="370"/>
                  </a:lnTo>
                  <a:lnTo>
                    <a:pt x="373" y="372"/>
                  </a:lnTo>
                  <a:lnTo>
                    <a:pt x="373" y="374"/>
                  </a:lnTo>
                  <a:lnTo>
                    <a:pt x="374" y="377"/>
                  </a:lnTo>
                  <a:lnTo>
                    <a:pt x="374" y="379"/>
                  </a:lnTo>
                  <a:lnTo>
                    <a:pt x="374" y="380"/>
                  </a:lnTo>
                  <a:lnTo>
                    <a:pt x="375" y="382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4" y="387"/>
                  </a:lnTo>
                  <a:lnTo>
                    <a:pt x="374" y="388"/>
                  </a:lnTo>
                  <a:lnTo>
                    <a:pt x="372" y="394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3"/>
                  </a:lnTo>
                  <a:lnTo>
                    <a:pt x="372" y="405"/>
                  </a:lnTo>
                  <a:lnTo>
                    <a:pt x="372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3" y="413"/>
                  </a:lnTo>
                  <a:lnTo>
                    <a:pt x="374" y="415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6" y="418"/>
                  </a:lnTo>
                  <a:lnTo>
                    <a:pt x="377" y="419"/>
                  </a:lnTo>
                  <a:lnTo>
                    <a:pt x="379" y="420"/>
                  </a:lnTo>
                  <a:lnTo>
                    <a:pt x="380" y="421"/>
                  </a:lnTo>
                  <a:lnTo>
                    <a:pt x="382" y="422"/>
                  </a:lnTo>
                  <a:lnTo>
                    <a:pt x="383" y="423"/>
                  </a:lnTo>
                  <a:lnTo>
                    <a:pt x="385" y="424"/>
                  </a:lnTo>
                  <a:lnTo>
                    <a:pt x="386" y="424"/>
                  </a:lnTo>
                  <a:lnTo>
                    <a:pt x="387" y="424"/>
                  </a:lnTo>
                  <a:lnTo>
                    <a:pt x="388" y="424"/>
                  </a:lnTo>
                  <a:lnTo>
                    <a:pt x="389" y="424"/>
                  </a:lnTo>
                  <a:lnTo>
                    <a:pt x="390" y="424"/>
                  </a:lnTo>
                  <a:lnTo>
                    <a:pt x="391" y="424"/>
                  </a:lnTo>
                  <a:lnTo>
                    <a:pt x="391" y="423"/>
                  </a:lnTo>
                  <a:lnTo>
                    <a:pt x="393" y="422"/>
                  </a:lnTo>
                  <a:lnTo>
                    <a:pt x="394" y="422"/>
                  </a:lnTo>
                  <a:lnTo>
                    <a:pt x="394" y="421"/>
                  </a:lnTo>
                  <a:lnTo>
                    <a:pt x="395" y="421"/>
                  </a:lnTo>
                  <a:lnTo>
                    <a:pt x="396" y="421"/>
                  </a:lnTo>
                  <a:lnTo>
                    <a:pt x="396" y="421"/>
                  </a:lnTo>
                  <a:lnTo>
                    <a:pt x="397" y="421"/>
                  </a:lnTo>
                  <a:lnTo>
                    <a:pt x="397" y="422"/>
                  </a:lnTo>
                  <a:lnTo>
                    <a:pt x="398" y="422"/>
                  </a:lnTo>
                  <a:lnTo>
                    <a:pt x="400" y="423"/>
                  </a:lnTo>
                  <a:lnTo>
                    <a:pt x="401" y="424"/>
                  </a:lnTo>
                  <a:lnTo>
                    <a:pt x="402" y="426"/>
                  </a:lnTo>
                  <a:lnTo>
                    <a:pt x="404" y="428"/>
                  </a:lnTo>
                  <a:lnTo>
                    <a:pt x="405" y="430"/>
                  </a:lnTo>
                  <a:lnTo>
                    <a:pt x="406" y="431"/>
                  </a:lnTo>
                  <a:lnTo>
                    <a:pt x="407" y="433"/>
                  </a:lnTo>
                  <a:lnTo>
                    <a:pt x="409" y="437"/>
                  </a:lnTo>
                  <a:lnTo>
                    <a:pt x="410" y="438"/>
                  </a:lnTo>
                  <a:lnTo>
                    <a:pt x="411" y="441"/>
                  </a:lnTo>
                  <a:lnTo>
                    <a:pt x="412" y="442"/>
                  </a:lnTo>
                  <a:lnTo>
                    <a:pt x="413" y="443"/>
                  </a:lnTo>
                  <a:lnTo>
                    <a:pt x="414" y="444"/>
                  </a:lnTo>
                  <a:lnTo>
                    <a:pt x="415" y="444"/>
                  </a:lnTo>
                  <a:lnTo>
                    <a:pt x="425" y="452"/>
                  </a:lnTo>
                  <a:lnTo>
                    <a:pt x="427" y="454"/>
                  </a:lnTo>
                  <a:lnTo>
                    <a:pt x="429" y="455"/>
                  </a:lnTo>
                  <a:lnTo>
                    <a:pt x="434" y="460"/>
                  </a:lnTo>
                  <a:lnTo>
                    <a:pt x="437" y="463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3" y="471"/>
                  </a:lnTo>
                  <a:lnTo>
                    <a:pt x="445" y="474"/>
                  </a:lnTo>
                  <a:lnTo>
                    <a:pt x="447" y="478"/>
                  </a:lnTo>
                  <a:lnTo>
                    <a:pt x="448" y="479"/>
                  </a:lnTo>
                  <a:lnTo>
                    <a:pt x="448" y="481"/>
                  </a:lnTo>
                  <a:lnTo>
                    <a:pt x="448" y="482"/>
                  </a:lnTo>
                  <a:lnTo>
                    <a:pt x="448" y="482"/>
                  </a:lnTo>
                  <a:lnTo>
                    <a:pt x="448" y="483"/>
                  </a:lnTo>
                  <a:lnTo>
                    <a:pt x="448" y="484"/>
                  </a:lnTo>
                  <a:lnTo>
                    <a:pt x="448" y="485"/>
                  </a:lnTo>
                  <a:lnTo>
                    <a:pt x="447" y="487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91"/>
                  </a:lnTo>
                  <a:lnTo>
                    <a:pt x="446" y="491"/>
                  </a:lnTo>
                  <a:lnTo>
                    <a:pt x="446" y="492"/>
                  </a:lnTo>
                  <a:lnTo>
                    <a:pt x="446" y="494"/>
                  </a:lnTo>
                  <a:lnTo>
                    <a:pt x="447" y="495"/>
                  </a:lnTo>
                  <a:lnTo>
                    <a:pt x="447" y="496"/>
                  </a:lnTo>
                  <a:lnTo>
                    <a:pt x="448" y="497"/>
                  </a:lnTo>
                  <a:lnTo>
                    <a:pt x="449" y="497"/>
                  </a:lnTo>
                  <a:lnTo>
                    <a:pt x="449" y="498"/>
                  </a:lnTo>
                  <a:lnTo>
                    <a:pt x="450" y="498"/>
                  </a:lnTo>
                  <a:lnTo>
                    <a:pt x="451" y="498"/>
                  </a:lnTo>
                  <a:lnTo>
                    <a:pt x="451" y="497"/>
                  </a:lnTo>
                  <a:lnTo>
                    <a:pt x="452" y="497"/>
                  </a:lnTo>
                  <a:lnTo>
                    <a:pt x="455" y="494"/>
                  </a:lnTo>
                  <a:lnTo>
                    <a:pt x="457" y="493"/>
                  </a:lnTo>
                  <a:lnTo>
                    <a:pt x="458" y="492"/>
                  </a:lnTo>
                  <a:lnTo>
                    <a:pt x="459" y="491"/>
                  </a:lnTo>
                  <a:lnTo>
                    <a:pt x="460" y="491"/>
                  </a:lnTo>
                  <a:lnTo>
                    <a:pt x="462" y="491"/>
                  </a:lnTo>
                  <a:lnTo>
                    <a:pt x="463" y="491"/>
                  </a:lnTo>
                  <a:lnTo>
                    <a:pt x="464" y="491"/>
                  </a:lnTo>
                  <a:lnTo>
                    <a:pt x="464" y="491"/>
                  </a:lnTo>
                  <a:lnTo>
                    <a:pt x="465" y="491"/>
                  </a:lnTo>
                  <a:lnTo>
                    <a:pt x="465" y="491"/>
                  </a:lnTo>
                  <a:lnTo>
                    <a:pt x="466" y="491"/>
                  </a:lnTo>
                  <a:lnTo>
                    <a:pt x="466" y="492"/>
                  </a:lnTo>
                  <a:lnTo>
                    <a:pt x="468" y="493"/>
                  </a:lnTo>
                  <a:lnTo>
                    <a:pt x="469" y="495"/>
                  </a:lnTo>
                  <a:lnTo>
                    <a:pt x="470" y="497"/>
                  </a:lnTo>
                  <a:lnTo>
                    <a:pt x="472" y="502"/>
                  </a:lnTo>
                  <a:lnTo>
                    <a:pt x="473" y="505"/>
                  </a:lnTo>
                  <a:lnTo>
                    <a:pt x="474" y="506"/>
                  </a:lnTo>
                  <a:lnTo>
                    <a:pt x="474" y="506"/>
                  </a:lnTo>
                  <a:lnTo>
                    <a:pt x="474" y="507"/>
                  </a:lnTo>
                  <a:lnTo>
                    <a:pt x="474" y="508"/>
                  </a:lnTo>
                  <a:lnTo>
                    <a:pt x="473" y="509"/>
                  </a:lnTo>
                  <a:lnTo>
                    <a:pt x="473" y="510"/>
                  </a:lnTo>
                  <a:lnTo>
                    <a:pt x="472" y="511"/>
                  </a:lnTo>
                  <a:lnTo>
                    <a:pt x="471" y="513"/>
                  </a:lnTo>
                  <a:lnTo>
                    <a:pt x="470" y="516"/>
                  </a:lnTo>
                  <a:lnTo>
                    <a:pt x="468" y="518"/>
                  </a:lnTo>
                  <a:lnTo>
                    <a:pt x="467" y="519"/>
                  </a:lnTo>
                  <a:lnTo>
                    <a:pt x="467" y="519"/>
                  </a:lnTo>
                  <a:lnTo>
                    <a:pt x="466" y="520"/>
                  </a:lnTo>
                  <a:lnTo>
                    <a:pt x="465" y="521"/>
                  </a:lnTo>
                  <a:lnTo>
                    <a:pt x="464" y="521"/>
                  </a:lnTo>
                  <a:lnTo>
                    <a:pt x="463" y="522"/>
                  </a:lnTo>
                  <a:lnTo>
                    <a:pt x="462" y="522"/>
                  </a:lnTo>
                  <a:lnTo>
                    <a:pt x="462" y="522"/>
                  </a:lnTo>
                  <a:lnTo>
                    <a:pt x="461" y="522"/>
                  </a:lnTo>
                  <a:lnTo>
                    <a:pt x="460" y="522"/>
                  </a:lnTo>
                  <a:lnTo>
                    <a:pt x="459" y="522"/>
                  </a:lnTo>
                  <a:lnTo>
                    <a:pt x="458" y="522"/>
                  </a:lnTo>
                  <a:lnTo>
                    <a:pt x="456" y="522"/>
                  </a:lnTo>
                  <a:lnTo>
                    <a:pt x="454" y="521"/>
                  </a:lnTo>
                  <a:lnTo>
                    <a:pt x="450" y="520"/>
                  </a:lnTo>
                  <a:lnTo>
                    <a:pt x="448" y="520"/>
                  </a:lnTo>
                  <a:lnTo>
                    <a:pt x="446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3" y="521"/>
                  </a:lnTo>
                  <a:lnTo>
                    <a:pt x="442" y="522"/>
                  </a:lnTo>
                  <a:lnTo>
                    <a:pt x="441" y="525"/>
                  </a:lnTo>
                  <a:lnTo>
                    <a:pt x="440" y="526"/>
                  </a:lnTo>
                  <a:lnTo>
                    <a:pt x="439" y="527"/>
                  </a:lnTo>
                  <a:lnTo>
                    <a:pt x="439" y="528"/>
                  </a:lnTo>
                  <a:lnTo>
                    <a:pt x="438" y="529"/>
                  </a:lnTo>
                  <a:lnTo>
                    <a:pt x="437" y="530"/>
                  </a:lnTo>
                  <a:lnTo>
                    <a:pt x="436" y="531"/>
                  </a:lnTo>
                  <a:lnTo>
                    <a:pt x="433" y="533"/>
                  </a:lnTo>
                  <a:lnTo>
                    <a:pt x="431" y="534"/>
                  </a:lnTo>
                  <a:lnTo>
                    <a:pt x="430" y="535"/>
                  </a:lnTo>
                  <a:lnTo>
                    <a:pt x="428" y="538"/>
                  </a:lnTo>
                  <a:lnTo>
                    <a:pt x="425" y="540"/>
                  </a:lnTo>
                  <a:lnTo>
                    <a:pt x="425" y="541"/>
                  </a:lnTo>
                  <a:lnTo>
                    <a:pt x="424" y="542"/>
                  </a:lnTo>
                  <a:lnTo>
                    <a:pt x="424" y="543"/>
                  </a:lnTo>
                  <a:lnTo>
                    <a:pt x="423" y="544"/>
                  </a:lnTo>
                  <a:lnTo>
                    <a:pt x="423" y="545"/>
                  </a:lnTo>
                  <a:lnTo>
                    <a:pt x="423" y="549"/>
                  </a:lnTo>
                  <a:lnTo>
                    <a:pt x="423" y="551"/>
                  </a:lnTo>
                  <a:lnTo>
                    <a:pt x="423" y="552"/>
                  </a:lnTo>
                  <a:lnTo>
                    <a:pt x="422" y="555"/>
                  </a:lnTo>
                  <a:lnTo>
                    <a:pt x="421" y="557"/>
                  </a:lnTo>
                  <a:lnTo>
                    <a:pt x="419" y="561"/>
                  </a:lnTo>
                  <a:lnTo>
                    <a:pt x="418" y="565"/>
                  </a:lnTo>
                  <a:lnTo>
                    <a:pt x="416" y="569"/>
                  </a:lnTo>
                  <a:lnTo>
                    <a:pt x="416" y="570"/>
                  </a:lnTo>
                  <a:lnTo>
                    <a:pt x="415" y="570"/>
                  </a:lnTo>
                  <a:lnTo>
                    <a:pt x="414" y="571"/>
                  </a:lnTo>
                  <a:lnTo>
                    <a:pt x="413" y="572"/>
                  </a:lnTo>
                  <a:lnTo>
                    <a:pt x="413" y="572"/>
                  </a:lnTo>
                  <a:lnTo>
                    <a:pt x="413" y="573"/>
                  </a:lnTo>
                  <a:lnTo>
                    <a:pt x="411" y="573"/>
                  </a:lnTo>
                  <a:lnTo>
                    <a:pt x="407" y="574"/>
                  </a:lnTo>
                  <a:lnTo>
                    <a:pt x="404" y="575"/>
                  </a:lnTo>
                  <a:lnTo>
                    <a:pt x="402" y="575"/>
                  </a:lnTo>
                  <a:lnTo>
                    <a:pt x="401" y="575"/>
                  </a:lnTo>
                  <a:lnTo>
                    <a:pt x="399" y="575"/>
                  </a:lnTo>
                  <a:lnTo>
                    <a:pt x="397" y="574"/>
                  </a:lnTo>
                  <a:lnTo>
                    <a:pt x="396" y="574"/>
                  </a:lnTo>
                  <a:lnTo>
                    <a:pt x="394" y="573"/>
                  </a:lnTo>
                  <a:lnTo>
                    <a:pt x="393" y="573"/>
                  </a:lnTo>
                  <a:lnTo>
                    <a:pt x="392" y="572"/>
                  </a:lnTo>
                  <a:lnTo>
                    <a:pt x="391" y="571"/>
                  </a:lnTo>
                  <a:lnTo>
                    <a:pt x="390" y="570"/>
                  </a:lnTo>
                  <a:lnTo>
                    <a:pt x="387" y="568"/>
                  </a:lnTo>
                  <a:lnTo>
                    <a:pt x="386" y="566"/>
                  </a:lnTo>
                  <a:lnTo>
                    <a:pt x="384" y="565"/>
                  </a:lnTo>
                  <a:lnTo>
                    <a:pt x="382" y="564"/>
                  </a:lnTo>
                  <a:lnTo>
                    <a:pt x="381" y="563"/>
                  </a:lnTo>
                  <a:lnTo>
                    <a:pt x="380" y="563"/>
                  </a:lnTo>
                  <a:lnTo>
                    <a:pt x="379" y="562"/>
                  </a:lnTo>
                  <a:lnTo>
                    <a:pt x="378" y="562"/>
                  </a:lnTo>
                  <a:lnTo>
                    <a:pt x="376" y="562"/>
                  </a:lnTo>
                  <a:lnTo>
                    <a:pt x="375" y="562"/>
                  </a:lnTo>
                  <a:lnTo>
                    <a:pt x="374" y="563"/>
                  </a:lnTo>
                  <a:lnTo>
                    <a:pt x="374" y="563"/>
                  </a:lnTo>
                  <a:lnTo>
                    <a:pt x="373" y="564"/>
                  </a:lnTo>
                  <a:lnTo>
                    <a:pt x="372" y="565"/>
                  </a:lnTo>
                  <a:lnTo>
                    <a:pt x="370" y="568"/>
                  </a:lnTo>
                  <a:lnTo>
                    <a:pt x="369" y="569"/>
                  </a:lnTo>
                  <a:lnTo>
                    <a:pt x="369" y="569"/>
                  </a:lnTo>
                  <a:lnTo>
                    <a:pt x="368" y="570"/>
                  </a:lnTo>
                  <a:lnTo>
                    <a:pt x="368" y="570"/>
                  </a:lnTo>
                  <a:lnTo>
                    <a:pt x="367" y="571"/>
                  </a:lnTo>
                  <a:lnTo>
                    <a:pt x="367" y="571"/>
                  </a:lnTo>
                  <a:lnTo>
                    <a:pt x="366" y="571"/>
                  </a:lnTo>
                  <a:lnTo>
                    <a:pt x="365" y="571"/>
                  </a:lnTo>
                  <a:lnTo>
                    <a:pt x="364" y="570"/>
                  </a:lnTo>
                  <a:lnTo>
                    <a:pt x="361" y="570"/>
                  </a:lnTo>
                  <a:lnTo>
                    <a:pt x="360" y="570"/>
                  </a:lnTo>
                  <a:lnTo>
                    <a:pt x="359" y="570"/>
                  </a:lnTo>
                  <a:lnTo>
                    <a:pt x="358" y="570"/>
                  </a:lnTo>
                  <a:lnTo>
                    <a:pt x="357" y="570"/>
                  </a:lnTo>
                  <a:lnTo>
                    <a:pt x="356" y="570"/>
                  </a:lnTo>
                  <a:lnTo>
                    <a:pt x="356" y="570"/>
                  </a:lnTo>
                  <a:lnTo>
                    <a:pt x="355" y="571"/>
                  </a:lnTo>
                  <a:lnTo>
                    <a:pt x="355" y="571"/>
                  </a:lnTo>
                  <a:lnTo>
                    <a:pt x="354" y="571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4" y="573"/>
                  </a:lnTo>
                  <a:lnTo>
                    <a:pt x="354" y="573"/>
                  </a:lnTo>
                  <a:lnTo>
                    <a:pt x="354" y="574"/>
                  </a:lnTo>
                  <a:lnTo>
                    <a:pt x="354" y="575"/>
                  </a:lnTo>
                  <a:lnTo>
                    <a:pt x="355" y="576"/>
                  </a:lnTo>
                  <a:lnTo>
                    <a:pt x="358" y="582"/>
                  </a:lnTo>
                  <a:lnTo>
                    <a:pt x="359" y="585"/>
                  </a:lnTo>
                  <a:lnTo>
                    <a:pt x="359" y="586"/>
                  </a:lnTo>
                  <a:lnTo>
                    <a:pt x="359" y="587"/>
                  </a:lnTo>
                  <a:lnTo>
                    <a:pt x="360" y="589"/>
                  </a:lnTo>
                  <a:lnTo>
                    <a:pt x="360" y="590"/>
                  </a:lnTo>
                  <a:lnTo>
                    <a:pt x="359" y="591"/>
                  </a:lnTo>
                  <a:lnTo>
                    <a:pt x="359" y="592"/>
                  </a:lnTo>
                  <a:lnTo>
                    <a:pt x="359" y="593"/>
                  </a:lnTo>
                  <a:lnTo>
                    <a:pt x="358" y="594"/>
                  </a:lnTo>
                  <a:lnTo>
                    <a:pt x="358" y="596"/>
                  </a:lnTo>
                  <a:lnTo>
                    <a:pt x="357" y="597"/>
                  </a:lnTo>
                  <a:lnTo>
                    <a:pt x="355" y="598"/>
                  </a:lnTo>
                  <a:lnTo>
                    <a:pt x="355" y="599"/>
                  </a:lnTo>
                  <a:lnTo>
                    <a:pt x="354" y="600"/>
                  </a:lnTo>
                  <a:lnTo>
                    <a:pt x="353" y="600"/>
                  </a:lnTo>
                  <a:lnTo>
                    <a:pt x="352" y="601"/>
                  </a:lnTo>
                  <a:lnTo>
                    <a:pt x="351" y="601"/>
                  </a:lnTo>
                  <a:lnTo>
                    <a:pt x="349" y="602"/>
                  </a:lnTo>
                  <a:lnTo>
                    <a:pt x="348" y="602"/>
                  </a:lnTo>
                  <a:lnTo>
                    <a:pt x="347" y="602"/>
                  </a:lnTo>
                  <a:lnTo>
                    <a:pt x="345" y="602"/>
                  </a:lnTo>
                  <a:lnTo>
                    <a:pt x="344" y="602"/>
                  </a:lnTo>
                  <a:lnTo>
                    <a:pt x="343" y="602"/>
                  </a:lnTo>
                  <a:lnTo>
                    <a:pt x="341" y="602"/>
                  </a:lnTo>
                  <a:lnTo>
                    <a:pt x="340" y="601"/>
                  </a:lnTo>
                  <a:lnTo>
                    <a:pt x="339" y="601"/>
                  </a:lnTo>
                  <a:lnTo>
                    <a:pt x="336" y="600"/>
                  </a:lnTo>
                  <a:lnTo>
                    <a:pt x="335" y="600"/>
                  </a:lnTo>
                  <a:lnTo>
                    <a:pt x="334" y="599"/>
                  </a:lnTo>
                  <a:lnTo>
                    <a:pt x="333" y="599"/>
                  </a:lnTo>
                  <a:lnTo>
                    <a:pt x="331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5" y="599"/>
                  </a:lnTo>
                  <a:lnTo>
                    <a:pt x="321" y="599"/>
                  </a:lnTo>
                  <a:lnTo>
                    <a:pt x="319" y="600"/>
                  </a:lnTo>
                  <a:lnTo>
                    <a:pt x="318" y="600"/>
                  </a:lnTo>
                  <a:lnTo>
                    <a:pt x="315" y="601"/>
                  </a:lnTo>
                  <a:lnTo>
                    <a:pt x="312" y="602"/>
                  </a:lnTo>
                  <a:lnTo>
                    <a:pt x="309" y="603"/>
                  </a:lnTo>
                  <a:lnTo>
                    <a:pt x="307" y="603"/>
                  </a:lnTo>
                  <a:lnTo>
                    <a:pt x="306" y="603"/>
                  </a:lnTo>
                  <a:lnTo>
                    <a:pt x="306" y="604"/>
                  </a:lnTo>
                  <a:lnTo>
                    <a:pt x="305" y="604"/>
                  </a:lnTo>
                  <a:lnTo>
                    <a:pt x="305" y="605"/>
                  </a:lnTo>
                  <a:lnTo>
                    <a:pt x="305" y="605"/>
                  </a:lnTo>
                  <a:lnTo>
                    <a:pt x="305" y="607"/>
                  </a:lnTo>
                  <a:lnTo>
                    <a:pt x="305" y="608"/>
                  </a:lnTo>
                  <a:lnTo>
                    <a:pt x="304" y="611"/>
                  </a:lnTo>
                  <a:lnTo>
                    <a:pt x="304" y="613"/>
                  </a:lnTo>
                  <a:lnTo>
                    <a:pt x="303" y="614"/>
                  </a:lnTo>
                  <a:lnTo>
                    <a:pt x="303" y="615"/>
                  </a:lnTo>
                  <a:lnTo>
                    <a:pt x="302" y="617"/>
                  </a:lnTo>
                  <a:lnTo>
                    <a:pt x="301" y="618"/>
                  </a:lnTo>
                  <a:lnTo>
                    <a:pt x="300" y="620"/>
                  </a:lnTo>
                  <a:lnTo>
                    <a:pt x="299" y="621"/>
                  </a:lnTo>
                  <a:lnTo>
                    <a:pt x="298" y="623"/>
                  </a:lnTo>
                  <a:lnTo>
                    <a:pt x="297" y="624"/>
                  </a:lnTo>
                  <a:lnTo>
                    <a:pt x="296" y="625"/>
                  </a:lnTo>
                  <a:lnTo>
                    <a:pt x="295" y="626"/>
                  </a:lnTo>
                  <a:lnTo>
                    <a:pt x="293" y="627"/>
                  </a:lnTo>
                  <a:lnTo>
                    <a:pt x="292" y="627"/>
                  </a:lnTo>
                  <a:lnTo>
                    <a:pt x="291" y="628"/>
                  </a:lnTo>
                  <a:lnTo>
                    <a:pt x="290" y="628"/>
                  </a:lnTo>
                  <a:lnTo>
                    <a:pt x="290" y="628"/>
                  </a:lnTo>
                  <a:lnTo>
                    <a:pt x="289" y="627"/>
                  </a:lnTo>
                  <a:lnTo>
                    <a:pt x="287" y="626"/>
                  </a:lnTo>
                  <a:lnTo>
                    <a:pt x="283" y="623"/>
                  </a:lnTo>
                  <a:lnTo>
                    <a:pt x="281" y="622"/>
                  </a:lnTo>
                  <a:lnTo>
                    <a:pt x="280" y="621"/>
                  </a:lnTo>
                  <a:lnTo>
                    <a:pt x="278" y="620"/>
                  </a:lnTo>
                  <a:lnTo>
                    <a:pt x="277" y="620"/>
                  </a:lnTo>
                  <a:lnTo>
                    <a:pt x="276" y="619"/>
                  </a:lnTo>
                  <a:lnTo>
                    <a:pt x="275" y="619"/>
                  </a:lnTo>
                  <a:lnTo>
                    <a:pt x="273" y="619"/>
                  </a:lnTo>
                  <a:lnTo>
                    <a:pt x="272" y="618"/>
                  </a:lnTo>
                  <a:lnTo>
                    <a:pt x="269" y="618"/>
                  </a:lnTo>
                  <a:lnTo>
                    <a:pt x="266" y="618"/>
                  </a:lnTo>
                  <a:lnTo>
                    <a:pt x="264" y="617"/>
                  </a:lnTo>
                  <a:lnTo>
                    <a:pt x="261" y="616"/>
                  </a:lnTo>
                  <a:lnTo>
                    <a:pt x="258" y="615"/>
                  </a:lnTo>
                  <a:lnTo>
                    <a:pt x="257" y="615"/>
                  </a:lnTo>
                  <a:lnTo>
                    <a:pt x="255" y="615"/>
                  </a:lnTo>
                  <a:lnTo>
                    <a:pt x="252" y="615"/>
                  </a:lnTo>
                  <a:lnTo>
                    <a:pt x="250" y="614"/>
                  </a:lnTo>
                  <a:lnTo>
                    <a:pt x="250" y="614"/>
                  </a:lnTo>
                  <a:lnTo>
                    <a:pt x="249" y="614"/>
                  </a:lnTo>
                  <a:lnTo>
                    <a:pt x="249" y="613"/>
                  </a:lnTo>
                  <a:lnTo>
                    <a:pt x="248" y="612"/>
                  </a:lnTo>
                  <a:lnTo>
                    <a:pt x="248" y="611"/>
                  </a:lnTo>
                  <a:lnTo>
                    <a:pt x="247" y="610"/>
                  </a:lnTo>
                  <a:lnTo>
                    <a:pt x="247" y="609"/>
                  </a:lnTo>
                  <a:lnTo>
                    <a:pt x="246" y="605"/>
                  </a:lnTo>
                  <a:lnTo>
                    <a:pt x="246" y="604"/>
                  </a:lnTo>
                  <a:lnTo>
                    <a:pt x="246" y="603"/>
                  </a:lnTo>
                  <a:lnTo>
                    <a:pt x="246" y="602"/>
                  </a:lnTo>
                  <a:lnTo>
                    <a:pt x="245" y="601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3" y="599"/>
                  </a:lnTo>
                  <a:lnTo>
                    <a:pt x="242" y="599"/>
                  </a:lnTo>
                  <a:lnTo>
                    <a:pt x="242" y="599"/>
                  </a:lnTo>
                  <a:lnTo>
                    <a:pt x="241" y="599"/>
                  </a:lnTo>
                  <a:lnTo>
                    <a:pt x="240" y="600"/>
                  </a:lnTo>
                  <a:lnTo>
                    <a:pt x="239" y="600"/>
                  </a:lnTo>
                  <a:lnTo>
                    <a:pt x="238" y="600"/>
                  </a:lnTo>
                  <a:lnTo>
                    <a:pt x="238" y="601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5" y="604"/>
                  </a:lnTo>
                  <a:lnTo>
                    <a:pt x="232" y="609"/>
                  </a:lnTo>
                  <a:lnTo>
                    <a:pt x="231" y="611"/>
                  </a:lnTo>
                  <a:lnTo>
                    <a:pt x="230" y="613"/>
                  </a:lnTo>
                  <a:lnTo>
                    <a:pt x="230" y="614"/>
                  </a:lnTo>
                  <a:lnTo>
                    <a:pt x="230" y="616"/>
                  </a:lnTo>
                  <a:lnTo>
                    <a:pt x="230" y="618"/>
                  </a:lnTo>
                  <a:lnTo>
                    <a:pt x="230" y="620"/>
                  </a:lnTo>
                  <a:lnTo>
                    <a:pt x="230" y="621"/>
                  </a:lnTo>
                  <a:lnTo>
                    <a:pt x="231" y="624"/>
                  </a:lnTo>
                  <a:lnTo>
                    <a:pt x="231" y="625"/>
                  </a:lnTo>
                  <a:lnTo>
                    <a:pt x="232" y="627"/>
                  </a:lnTo>
                  <a:lnTo>
                    <a:pt x="233" y="631"/>
                  </a:lnTo>
                  <a:lnTo>
                    <a:pt x="235" y="634"/>
                  </a:lnTo>
                  <a:lnTo>
                    <a:pt x="235" y="635"/>
                  </a:lnTo>
                  <a:lnTo>
                    <a:pt x="236" y="636"/>
                  </a:lnTo>
                  <a:lnTo>
                    <a:pt x="236" y="637"/>
                  </a:lnTo>
                  <a:lnTo>
                    <a:pt x="236" y="638"/>
                  </a:lnTo>
                  <a:lnTo>
                    <a:pt x="236" y="640"/>
                  </a:lnTo>
                  <a:lnTo>
                    <a:pt x="236" y="641"/>
                  </a:lnTo>
                  <a:lnTo>
                    <a:pt x="235" y="641"/>
                  </a:lnTo>
                  <a:lnTo>
                    <a:pt x="235" y="642"/>
                  </a:lnTo>
                  <a:lnTo>
                    <a:pt x="234" y="643"/>
                  </a:lnTo>
                  <a:lnTo>
                    <a:pt x="233" y="644"/>
                  </a:lnTo>
                  <a:lnTo>
                    <a:pt x="230" y="647"/>
                  </a:lnTo>
                  <a:lnTo>
                    <a:pt x="227" y="649"/>
                  </a:lnTo>
                  <a:lnTo>
                    <a:pt x="226" y="651"/>
                  </a:lnTo>
                  <a:lnTo>
                    <a:pt x="225" y="652"/>
                  </a:lnTo>
                  <a:lnTo>
                    <a:pt x="224" y="653"/>
                  </a:lnTo>
                  <a:lnTo>
                    <a:pt x="222" y="654"/>
                  </a:lnTo>
                  <a:lnTo>
                    <a:pt x="220" y="659"/>
                  </a:lnTo>
                  <a:lnTo>
                    <a:pt x="217" y="662"/>
                  </a:lnTo>
                  <a:lnTo>
                    <a:pt x="215" y="665"/>
                  </a:lnTo>
                  <a:lnTo>
                    <a:pt x="213" y="668"/>
                  </a:lnTo>
                  <a:lnTo>
                    <a:pt x="211" y="669"/>
                  </a:lnTo>
                  <a:lnTo>
                    <a:pt x="211" y="669"/>
                  </a:lnTo>
                  <a:lnTo>
                    <a:pt x="210" y="670"/>
                  </a:lnTo>
                  <a:lnTo>
                    <a:pt x="209" y="671"/>
                  </a:lnTo>
                  <a:lnTo>
                    <a:pt x="208" y="671"/>
                  </a:lnTo>
                  <a:lnTo>
                    <a:pt x="207" y="672"/>
                  </a:lnTo>
                  <a:lnTo>
                    <a:pt x="206" y="672"/>
                  </a:lnTo>
                  <a:lnTo>
                    <a:pt x="205" y="673"/>
                  </a:lnTo>
                  <a:lnTo>
                    <a:pt x="204" y="673"/>
                  </a:lnTo>
                  <a:lnTo>
                    <a:pt x="202" y="673"/>
                  </a:lnTo>
                  <a:lnTo>
                    <a:pt x="198" y="673"/>
                  </a:lnTo>
                  <a:lnTo>
                    <a:pt x="196" y="673"/>
                  </a:lnTo>
                  <a:lnTo>
                    <a:pt x="191" y="674"/>
                  </a:lnTo>
                  <a:lnTo>
                    <a:pt x="187" y="675"/>
                  </a:lnTo>
                  <a:lnTo>
                    <a:pt x="186" y="675"/>
                  </a:lnTo>
                  <a:lnTo>
                    <a:pt x="178" y="677"/>
                  </a:lnTo>
                  <a:lnTo>
                    <a:pt x="176" y="677"/>
                  </a:lnTo>
                  <a:lnTo>
                    <a:pt x="173" y="677"/>
                  </a:lnTo>
                  <a:lnTo>
                    <a:pt x="172" y="677"/>
                  </a:lnTo>
                  <a:lnTo>
                    <a:pt x="171" y="678"/>
                  </a:lnTo>
                  <a:lnTo>
                    <a:pt x="170" y="678"/>
                  </a:lnTo>
                  <a:lnTo>
                    <a:pt x="169" y="679"/>
                  </a:lnTo>
                  <a:lnTo>
                    <a:pt x="168" y="680"/>
                  </a:lnTo>
                  <a:lnTo>
                    <a:pt x="166" y="681"/>
                  </a:lnTo>
                  <a:lnTo>
                    <a:pt x="166" y="682"/>
                  </a:lnTo>
                  <a:lnTo>
                    <a:pt x="165" y="683"/>
                  </a:lnTo>
                  <a:lnTo>
                    <a:pt x="163" y="686"/>
                  </a:lnTo>
                  <a:lnTo>
                    <a:pt x="162" y="687"/>
                  </a:lnTo>
                  <a:lnTo>
                    <a:pt x="161" y="688"/>
                  </a:lnTo>
                  <a:lnTo>
                    <a:pt x="160" y="689"/>
                  </a:lnTo>
                  <a:lnTo>
                    <a:pt x="160" y="690"/>
                  </a:lnTo>
                  <a:lnTo>
                    <a:pt x="159" y="690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7" y="690"/>
                  </a:lnTo>
                  <a:lnTo>
                    <a:pt x="157" y="690"/>
                  </a:lnTo>
                  <a:lnTo>
                    <a:pt x="156" y="690"/>
                  </a:lnTo>
                  <a:lnTo>
                    <a:pt x="156" y="689"/>
                  </a:lnTo>
                  <a:lnTo>
                    <a:pt x="156" y="689"/>
                  </a:lnTo>
                  <a:lnTo>
                    <a:pt x="155" y="687"/>
                  </a:lnTo>
                  <a:lnTo>
                    <a:pt x="153" y="681"/>
                  </a:lnTo>
                  <a:lnTo>
                    <a:pt x="151" y="676"/>
                  </a:lnTo>
                  <a:lnTo>
                    <a:pt x="150" y="674"/>
                  </a:lnTo>
                  <a:lnTo>
                    <a:pt x="149" y="670"/>
                  </a:lnTo>
                  <a:lnTo>
                    <a:pt x="147" y="663"/>
                  </a:lnTo>
                  <a:lnTo>
                    <a:pt x="146" y="661"/>
                  </a:lnTo>
                  <a:lnTo>
                    <a:pt x="146" y="660"/>
                  </a:lnTo>
                  <a:lnTo>
                    <a:pt x="145" y="659"/>
                  </a:lnTo>
                  <a:lnTo>
                    <a:pt x="144" y="658"/>
                  </a:lnTo>
                  <a:lnTo>
                    <a:pt x="144" y="657"/>
                  </a:lnTo>
                  <a:lnTo>
                    <a:pt x="142" y="656"/>
                  </a:lnTo>
                  <a:lnTo>
                    <a:pt x="138" y="653"/>
                  </a:lnTo>
                  <a:lnTo>
                    <a:pt x="136" y="651"/>
                  </a:lnTo>
                  <a:lnTo>
                    <a:pt x="135" y="650"/>
                  </a:lnTo>
                  <a:lnTo>
                    <a:pt x="132" y="649"/>
                  </a:lnTo>
                  <a:lnTo>
                    <a:pt x="130" y="648"/>
                  </a:lnTo>
                  <a:lnTo>
                    <a:pt x="128" y="647"/>
                  </a:lnTo>
                  <a:lnTo>
                    <a:pt x="124" y="646"/>
                  </a:lnTo>
                  <a:lnTo>
                    <a:pt x="120" y="645"/>
                  </a:lnTo>
                  <a:lnTo>
                    <a:pt x="118" y="644"/>
                  </a:lnTo>
                  <a:lnTo>
                    <a:pt x="115" y="643"/>
                  </a:lnTo>
                  <a:lnTo>
                    <a:pt x="113" y="641"/>
                  </a:lnTo>
                  <a:lnTo>
                    <a:pt x="110" y="640"/>
                  </a:lnTo>
                  <a:lnTo>
                    <a:pt x="109" y="639"/>
                  </a:lnTo>
                  <a:lnTo>
                    <a:pt x="108" y="638"/>
                  </a:lnTo>
                  <a:lnTo>
                    <a:pt x="107" y="638"/>
                  </a:lnTo>
                  <a:lnTo>
                    <a:pt x="107" y="637"/>
                  </a:lnTo>
                  <a:lnTo>
                    <a:pt x="106" y="636"/>
                  </a:lnTo>
                  <a:lnTo>
                    <a:pt x="106" y="636"/>
                  </a:lnTo>
                  <a:lnTo>
                    <a:pt x="106" y="635"/>
                  </a:lnTo>
                  <a:lnTo>
                    <a:pt x="106" y="635"/>
                  </a:lnTo>
                  <a:lnTo>
                    <a:pt x="106" y="634"/>
                  </a:lnTo>
                  <a:lnTo>
                    <a:pt x="106" y="631"/>
                  </a:lnTo>
                  <a:lnTo>
                    <a:pt x="107" y="627"/>
                  </a:lnTo>
                  <a:lnTo>
                    <a:pt x="108" y="622"/>
                  </a:lnTo>
                  <a:lnTo>
                    <a:pt x="108" y="621"/>
                  </a:lnTo>
                  <a:lnTo>
                    <a:pt x="108" y="618"/>
                  </a:lnTo>
                  <a:lnTo>
                    <a:pt x="109" y="616"/>
                  </a:lnTo>
                  <a:lnTo>
                    <a:pt x="109" y="614"/>
                  </a:lnTo>
                  <a:lnTo>
                    <a:pt x="109" y="612"/>
                  </a:lnTo>
                  <a:lnTo>
                    <a:pt x="108" y="611"/>
                  </a:lnTo>
                  <a:lnTo>
                    <a:pt x="108" y="610"/>
                  </a:lnTo>
                  <a:lnTo>
                    <a:pt x="108" y="609"/>
                  </a:lnTo>
                  <a:lnTo>
                    <a:pt x="108" y="609"/>
                  </a:lnTo>
                  <a:lnTo>
                    <a:pt x="107" y="609"/>
                  </a:lnTo>
                  <a:lnTo>
                    <a:pt x="107" y="609"/>
                  </a:lnTo>
                  <a:lnTo>
                    <a:pt x="106" y="609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2"/>
                  </a:lnTo>
                  <a:lnTo>
                    <a:pt x="104" y="613"/>
                  </a:lnTo>
                  <a:lnTo>
                    <a:pt x="103" y="613"/>
                  </a:lnTo>
                  <a:lnTo>
                    <a:pt x="103" y="613"/>
                  </a:lnTo>
                  <a:lnTo>
                    <a:pt x="102" y="614"/>
                  </a:lnTo>
                  <a:lnTo>
                    <a:pt x="101" y="614"/>
                  </a:lnTo>
                  <a:lnTo>
                    <a:pt x="101" y="614"/>
                  </a:lnTo>
                  <a:lnTo>
                    <a:pt x="100" y="613"/>
                  </a:lnTo>
                  <a:lnTo>
                    <a:pt x="100" y="613"/>
                  </a:lnTo>
                  <a:lnTo>
                    <a:pt x="99" y="613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97" y="611"/>
                  </a:lnTo>
                  <a:lnTo>
                    <a:pt x="96" y="610"/>
                  </a:lnTo>
                  <a:lnTo>
                    <a:pt x="95" y="608"/>
                  </a:lnTo>
                  <a:lnTo>
                    <a:pt x="93" y="607"/>
                  </a:lnTo>
                  <a:lnTo>
                    <a:pt x="93" y="606"/>
                  </a:lnTo>
                  <a:lnTo>
                    <a:pt x="92" y="604"/>
                  </a:lnTo>
                  <a:lnTo>
                    <a:pt x="90" y="601"/>
                  </a:lnTo>
                  <a:lnTo>
                    <a:pt x="90" y="600"/>
                  </a:lnTo>
                  <a:lnTo>
                    <a:pt x="89" y="599"/>
                  </a:lnTo>
                  <a:lnTo>
                    <a:pt x="89" y="598"/>
                  </a:lnTo>
                  <a:lnTo>
                    <a:pt x="88" y="598"/>
                  </a:lnTo>
                  <a:lnTo>
                    <a:pt x="85" y="595"/>
                  </a:lnTo>
                  <a:lnTo>
                    <a:pt x="84" y="594"/>
                  </a:lnTo>
                  <a:lnTo>
                    <a:pt x="84" y="593"/>
                  </a:lnTo>
                  <a:lnTo>
                    <a:pt x="83" y="592"/>
                  </a:lnTo>
                  <a:lnTo>
                    <a:pt x="82" y="591"/>
                  </a:lnTo>
                  <a:lnTo>
                    <a:pt x="82" y="590"/>
                  </a:lnTo>
                  <a:lnTo>
                    <a:pt x="81" y="586"/>
                  </a:lnTo>
                  <a:lnTo>
                    <a:pt x="79" y="581"/>
                  </a:lnTo>
                  <a:lnTo>
                    <a:pt x="78" y="577"/>
                  </a:lnTo>
                  <a:lnTo>
                    <a:pt x="77" y="576"/>
                  </a:lnTo>
                  <a:lnTo>
                    <a:pt x="77" y="574"/>
                  </a:lnTo>
                  <a:lnTo>
                    <a:pt x="76" y="573"/>
                  </a:lnTo>
                  <a:lnTo>
                    <a:pt x="75" y="571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2" y="568"/>
                  </a:lnTo>
                  <a:lnTo>
                    <a:pt x="72" y="567"/>
                  </a:lnTo>
                  <a:lnTo>
                    <a:pt x="71" y="566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0"/>
                  </a:lnTo>
                  <a:lnTo>
                    <a:pt x="65" y="557"/>
                  </a:lnTo>
                  <a:lnTo>
                    <a:pt x="65" y="557"/>
                  </a:lnTo>
                  <a:lnTo>
                    <a:pt x="64" y="555"/>
                  </a:lnTo>
                  <a:lnTo>
                    <a:pt x="62" y="553"/>
                  </a:lnTo>
                  <a:lnTo>
                    <a:pt x="61" y="552"/>
                  </a:lnTo>
                  <a:lnTo>
                    <a:pt x="60" y="551"/>
                  </a:lnTo>
                  <a:lnTo>
                    <a:pt x="59" y="550"/>
                  </a:lnTo>
                  <a:lnTo>
                    <a:pt x="58" y="550"/>
                  </a:lnTo>
                  <a:lnTo>
                    <a:pt x="57" y="550"/>
                  </a:lnTo>
                  <a:lnTo>
                    <a:pt x="55" y="549"/>
                  </a:lnTo>
                  <a:lnTo>
                    <a:pt x="51" y="548"/>
                  </a:lnTo>
                  <a:lnTo>
                    <a:pt x="49" y="547"/>
                  </a:lnTo>
                  <a:lnTo>
                    <a:pt x="47" y="547"/>
                  </a:lnTo>
                  <a:lnTo>
                    <a:pt x="46" y="547"/>
                  </a:lnTo>
                  <a:lnTo>
                    <a:pt x="44" y="547"/>
                  </a:lnTo>
                  <a:lnTo>
                    <a:pt x="43" y="548"/>
                  </a:lnTo>
                  <a:lnTo>
                    <a:pt x="41" y="548"/>
                  </a:lnTo>
                  <a:lnTo>
                    <a:pt x="39" y="549"/>
                  </a:lnTo>
                  <a:lnTo>
                    <a:pt x="36" y="551"/>
                  </a:lnTo>
                  <a:lnTo>
                    <a:pt x="34" y="552"/>
                  </a:lnTo>
                  <a:lnTo>
                    <a:pt x="32" y="553"/>
                  </a:lnTo>
                  <a:lnTo>
                    <a:pt x="30" y="555"/>
                  </a:lnTo>
                  <a:lnTo>
                    <a:pt x="28" y="557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7" y="559"/>
                  </a:lnTo>
                  <a:lnTo>
                    <a:pt x="28" y="560"/>
                  </a:lnTo>
                  <a:lnTo>
                    <a:pt x="28" y="561"/>
                  </a:lnTo>
                  <a:lnTo>
                    <a:pt x="29" y="562"/>
                  </a:lnTo>
                  <a:lnTo>
                    <a:pt x="29" y="563"/>
                  </a:lnTo>
                  <a:lnTo>
                    <a:pt x="30" y="564"/>
                  </a:lnTo>
                  <a:lnTo>
                    <a:pt x="30" y="564"/>
                  </a:lnTo>
                  <a:lnTo>
                    <a:pt x="31" y="565"/>
                  </a:lnTo>
                  <a:lnTo>
                    <a:pt x="38" y="572"/>
                  </a:lnTo>
                  <a:lnTo>
                    <a:pt x="39" y="573"/>
                  </a:lnTo>
                  <a:lnTo>
                    <a:pt x="40" y="574"/>
                  </a:lnTo>
                  <a:lnTo>
                    <a:pt x="40" y="575"/>
                  </a:lnTo>
                  <a:lnTo>
                    <a:pt x="40" y="576"/>
                  </a:lnTo>
                  <a:lnTo>
                    <a:pt x="41" y="578"/>
                  </a:lnTo>
                  <a:lnTo>
                    <a:pt x="42" y="580"/>
                  </a:lnTo>
                  <a:lnTo>
                    <a:pt x="42" y="580"/>
                  </a:lnTo>
                  <a:lnTo>
                    <a:pt x="44" y="583"/>
                  </a:lnTo>
                  <a:lnTo>
                    <a:pt x="45" y="585"/>
                  </a:lnTo>
                  <a:lnTo>
                    <a:pt x="45" y="586"/>
                  </a:lnTo>
                  <a:lnTo>
                    <a:pt x="45" y="587"/>
                  </a:lnTo>
                  <a:lnTo>
                    <a:pt x="46" y="588"/>
                  </a:lnTo>
                  <a:lnTo>
                    <a:pt x="46" y="589"/>
                  </a:lnTo>
                  <a:lnTo>
                    <a:pt x="46" y="590"/>
                  </a:lnTo>
                  <a:lnTo>
                    <a:pt x="46" y="591"/>
                  </a:lnTo>
                  <a:lnTo>
                    <a:pt x="46" y="592"/>
                  </a:lnTo>
                  <a:lnTo>
                    <a:pt x="45" y="592"/>
                  </a:lnTo>
                  <a:lnTo>
                    <a:pt x="45" y="594"/>
                  </a:lnTo>
                  <a:lnTo>
                    <a:pt x="43" y="596"/>
                  </a:lnTo>
                  <a:lnTo>
                    <a:pt x="42" y="598"/>
                  </a:lnTo>
                  <a:lnTo>
                    <a:pt x="40" y="601"/>
                  </a:lnTo>
                  <a:lnTo>
                    <a:pt x="39" y="605"/>
                  </a:lnTo>
                  <a:lnTo>
                    <a:pt x="38" y="607"/>
                  </a:lnTo>
                  <a:lnTo>
                    <a:pt x="37" y="609"/>
                  </a:lnTo>
                  <a:lnTo>
                    <a:pt x="36" y="610"/>
                  </a:lnTo>
                  <a:lnTo>
                    <a:pt x="35" y="611"/>
                  </a:lnTo>
                  <a:lnTo>
                    <a:pt x="34" y="613"/>
                  </a:lnTo>
                  <a:lnTo>
                    <a:pt x="32" y="615"/>
                  </a:lnTo>
                  <a:lnTo>
                    <a:pt x="30" y="616"/>
                  </a:lnTo>
                  <a:lnTo>
                    <a:pt x="28" y="617"/>
                  </a:lnTo>
                  <a:lnTo>
                    <a:pt x="27" y="618"/>
                  </a:lnTo>
                  <a:lnTo>
                    <a:pt x="26" y="618"/>
                  </a:lnTo>
                  <a:lnTo>
                    <a:pt x="25" y="619"/>
                  </a:lnTo>
                  <a:lnTo>
                    <a:pt x="23" y="619"/>
                  </a:lnTo>
                  <a:lnTo>
                    <a:pt x="22" y="618"/>
                  </a:lnTo>
                  <a:lnTo>
                    <a:pt x="20" y="618"/>
                  </a:lnTo>
                  <a:lnTo>
                    <a:pt x="17" y="617"/>
                  </a:lnTo>
                  <a:lnTo>
                    <a:pt x="15" y="616"/>
                  </a:lnTo>
                  <a:lnTo>
                    <a:pt x="13" y="614"/>
                  </a:lnTo>
                  <a:lnTo>
                    <a:pt x="8" y="611"/>
                  </a:lnTo>
                  <a:lnTo>
                    <a:pt x="6" y="609"/>
                  </a:lnTo>
                  <a:lnTo>
                    <a:pt x="5" y="608"/>
                  </a:lnTo>
                  <a:lnTo>
                    <a:pt x="4" y="607"/>
                  </a:lnTo>
                  <a:lnTo>
                    <a:pt x="2" y="605"/>
                  </a:lnTo>
                  <a:lnTo>
                    <a:pt x="2" y="604"/>
                  </a:lnTo>
                  <a:lnTo>
                    <a:pt x="1" y="603"/>
                  </a:lnTo>
                  <a:lnTo>
                    <a:pt x="1" y="603"/>
                  </a:lnTo>
                  <a:lnTo>
                    <a:pt x="0" y="602"/>
                  </a:lnTo>
                  <a:lnTo>
                    <a:pt x="0" y="601"/>
                  </a:lnTo>
                  <a:lnTo>
                    <a:pt x="0" y="600"/>
                  </a:lnTo>
                  <a:lnTo>
                    <a:pt x="1" y="59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6" name="Freeform 289">
              <a:extLst>
                <a:ext uri="{FF2B5EF4-FFF2-40B4-BE49-F238E27FC236}">
                  <a16:creationId xmlns:a16="http://schemas.microsoft.com/office/drawing/2014/main" id="{B8CCB770-AF3F-4C18-A6CF-14E1BA290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797" y="3161599"/>
              <a:ext cx="377825" cy="1073150"/>
            </a:xfrm>
            <a:custGeom>
              <a:avLst/>
              <a:gdLst>
                <a:gd name="T0" fmla="*/ 49 w 238"/>
                <a:gd name="T1" fmla="*/ 668 h 676"/>
                <a:gd name="T2" fmla="*/ 50 w 238"/>
                <a:gd name="T3" fmla="*/ 660 h 676"/>
                <a:gd name="T4" fmla="*/ 42 w 238"/>
                <a:gd name="T5" fmla="*/ 646 h 676"/>
                <a:gd name="T6" fmla="*/ 37 w 238"/>
                <a:gd name="T7" fmla="*/ 622 h 676"/>
                <a:gd name="T8" fmla="*/ 46 w 238"/>
                <a:gd name="T9" fmla="*/ 606 h 676"/>
                <a:gd name="T10" fmla="*/ 49 w 238"/>
                <a:gd name="T11" fmla="*/ 601 h 676"/>
                <a:gd name="T12" fmla="*/ 29 w 238"/>
                <a:gd name="T13" fmla="*/ 597 h 676"/>
                <a:gd name="T14" fmla="*/ 18 w 238"/>
                <a:gd name="T15" fmla="*/ 591 h 676"/>
                <a:gd name="T16" fmla="*/ 17 w 238"/>
                <a:gd name="T17" fmla="*/ 577 h 676"/>
                <a:gd name="T18" fmla="*/ 20 w 238"/>
                <a:gd name="T19" fmla="*/ 570 h 676"/>
                <a:gd name="T20" fmla="*/ 36 w 238"/>
                <a:gd name="T21" fmla="*/ 572 h 676"/>
                <a:gd name="T22" fmla="*/ 40 w 238"/>
                <a:gd name="T23" fmla="*/ 562 h 676"/>
                <a:gd name="T24" fmla="*/ 42 w 238"/>
                <a:gd name="T25" fmla="*/ 554 h 676"/>
                <a:gd name="T26" fmla="*/ 43 w 238"/>
                <a:gd name="T27" fmla="*/ 534 h 676"/>
                <a:gd name="T28" fmla="*/ 43 w 238"/>
                <a:gd name="T29" fmla="*/ 522 h 676"/>
                <a:gd name="T30" fmla="*/ 55 w 238"/>
                <a:gd name="T31" fmla="*/ 505 h 676"/>
                <a:gd name="T32" fmla="*/ 57 w 238"/>
                <a:gd name="T33" fmla="*/ 490 h 676"/>
                <a:gd name="T34" fmla="*/ 52 w 238"/>
                <a:gd name="T35" fmla="*/ 477 h 676"/>
                <a:gd name="T36" fmla="*/ 40 w 238"/>
                <a:gd name="T37" fmla="*/ 472 h 676"/>
                <a:gd name="T38" fmla="*/ 37 w 238"/>
                <a:gd name="T39" fmla="*/ 469 h 676"/>
                <a:gd name="T40" fmla="*/ 37 w 238"/>
                <a:gd name="T41" fmla="*/ 455 h 676"/>
                <a:gd name="T42" fmla="*/ 33 w 238"/>
                <a:gd name="T43" fmla="*/ 443 h 676"/>
                <a:gd name="T44" fmla="*/ 19 w 238"/>
                <a:gd name="T45" fmla="*/ 423 h 676"/>
                <a:gd name="T46" fmla="*/ 11 w 238"/>
                <a:gd name="T47" fmla="*/ 405 h 676"/>
                <a:gd name="T48" fmla="*/ 11 w 238"/>
                <a:gd name="T49" fmla="*/ 393 h 676"/>
                <a:gd name="T50" fmla="*/ 17 w 238"/>
                <a:gd name="T51" fmla="*/ 380 h 676"/>
                <a:gd name="T52" fmla="*/ 16 w 238"/>
                <a:gd name="T53" fmla="*/ 364 h 676"/>
                <a:gd name="T54" fmla="*/ 8 w 238"/>
                <a:gd name="T55" fmla="*/ 331 h 676"/>
                <a:gd name="T56" fmla="*/ 0 w 238"/>
                <a:gd name="T57" fmla="*/ 303 h 676"/>
                <a:gd name="T58" fmla="*/ 2 w 238"/>
                <a:gd name="T59" fmla="*/ 298 h 676"/>
                <a:gd name="T60" fmla="*/ 14 w 238"/>
                <a:gd name="T61" fmla="*/ 294 h 676"/>
                <a:gd name="T62" fmla="*/ 25 w 238"/>
                <a:gd name="T63" fmla="*/ 283 h 676"/>
                <a:gd name="T64" fmla="*/ 36 w 238"/>
                <a:gd name="T65" fmla="*/ 271 h 676"/>
                <a:gd name="T66" fmla="*/ 36 w 238"/>
                <a:gd name="T67" fmla="*/ 253 h 676"/>
                <a:gd name="T68" fmla="*/ 38 w 238"/>
                <a:gd name="T69" fmla="*/ 240 h 676"/>
                <a:gd name="T70" fmla="*/ 38 w 238"/>
                <a:gd name="T71" fmla="*/ 225 h 676"/>
                <a:gd name="T72" fmla="*/ 47 w 238"/>
                <a:gd name="T73" fmla="*/ 203 h 676"/>
                <a:gd name="T74" fmla="*/ 57 w 238"/>
                <a:gd name="T75" fmla="*/ 171 h 676"/>
                <a:gd name="T76" fmla="*/ 60 w 238"/>
                <a:gd name="T77" fmla="*/ 163 h 676"/>
                <a:gd name="T78" fmla="*/ 72 w 238"/>
                <a:gd name="T79" fmla="*/ 151 h 676"/>
                <a:gd name="T80" fmla="*/ 88 w 238"/>
                <a:gd name="T81" fmla="*/ 147 h 676"/>
                <a:gd name="T82" fmla="*/ 101 w 238"/>
                <a:gd name="T83" fmla="*/ 140 h 676"/>
                <a:gd name="T84" fmla="*/ 111 w 238"/>
                <a:gd name="T85" fmla="*/ 145 h 676"/>
                <a:gd name="T86" fmla="*/ 119 w 238"/>
                <a:gd name="T87" fmla="*/ 147 h 676"/>
                <a:gd name="T88" fmla="*/ 121 w 238"/>
                <a:gd name="T89" fmla="*/ 138 h 676"/>
                <a:gd name="T90" fmla="*/ 119 w 238"/>
                <a:gd name="T91" fmla="*/ 116 h 676"/>
                <a:gd name="T92" fmla="*/ 114 w 238"/>
                <a:gd name="T93" fmla="*/ 99 h 676"/>
                <a:gd name="T94" fmla="*/ 94 w 238"/>
                <a:gd name="T95" fmla="*/ 87 h 676"/>
                <a:gd name="T96" fmla="*/ 86 w 238"/>
                <a:gd name="T97" fmla="*/ 77 h 676"/>
                <a:gd name="T98" fmla="*/ 73 w 238"/>
                <a:gd name="T99" fmla="*/ 44 h 676"/>
                <a:gd name="T100" fmla="*/ 59 w 238"/>
                <a:gd name="T101" fmla="*/ 31 h 676"/>
                <a:gd name="T102" fmla="*/ 55 w 238"/>
                <a:gd name="T103" fmla="*/ 23 h 676"/>
                <a:gd name="T104" fmla="*/ 61 w 238"/>
                <a:gd name="T105" fmla="*/ 9 h 676"/>
                <a:gd name="T106" fmla="*/ 72 w 238"/>
                <a:gd name="T107" fmla="*/ 0 h 676"/>
                <a:gd name="T108" fmla="*/ 92 w 238"/>
                <a:gd name="T109" fmla="*/ 13 h 676"/>
                <a:gd name="T110" fmla="*/ 109 w 238"/>
                <a:gd name="T111" fmla="*/ 16 h 676"/>
                <a:gd name="T112" fmla="*/ 135 w 238"/>
                <a:gd name="T113" fmla="*/ 25 h 676"/>
                <a:gd name="T114" fmla="*/ 155 w 238"/>
                <a:gd name="T115" fmla="*/ 30 h 676"/>
                <a:gd name="T116" fmla="*/ 174 w 238"/>
                <a:gd name="T117" fmla="*/ 39 h 676"/>
                <a:gd name="T118" fmla="*/ 191 w 238"/>
                <a:gd name="T119" fmla="*/ 40 h 676"/>
                <a:gd name="T120" fmla="*/ 198 w 238"/>
                <a:gd name="T121" fmla="*/ 52 h 676"/>
                <a:gd name="T122" fmla="*/ 211 w 238"/>
                <a:gd name="T123" fmla="*/ 67 h 676"/>
                <a:gd name="T124" fmla="*/ 227 w 238"/>
                <a:gd name="T125" fmla="*/ 7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676">
                  <a:moveTo>
                    <a:pt x="44" y="676"/>
                  </a:moveTo>
                  <a:lnTo>
                    <a:pt x="44" y="675"/>
                  </a:lnTo>
                  <a:lnTo>
                    <a:pt x="44" y="674"/>
                  </a:lnTo>
                  <a:lnTo>
                    <a:pt x="45" y="673"/>
                  </a:lnTo>
                  <a:lnTo>
                    <a:pt x="45" y="672"/>
                  </a:lnTo>
                  <a:lnTo>
                    <a:pt x="46" y="671"/>
                  </a:lnTo>
                  <a:lnTo>
                    <a:pt x="47" y="670"/>
                  </a:lnTo>
                  <a:lnTo>
                    <a:pt x="49" y="668"/>
                  </a:lnTo>
                  <a:lnTo>
                    <a:pt x="50" y="667"/>
                  </a:lnTo>
                  <a:lnTo>
                    <a:pt x="50" y="666"/>
                  </a:lnTo>
                  <a:lnTo>
                    <a:pt x="51" y="666"/>
                  </a:lnTo>
                  <a:lnTo>
                    <a:pt x="51" y="665"/>
                  </a:lnTo>
                  <a:lnTo>
                    <a:pt x="51" y="664"/>
                  </a:lnTo>
                  <a:lnTo>
                    <a:pt x="51" y="663"/>
                  </a:lnTo>
                  <a:lnTo>
                    <a:pt x="51" y="662"/>
                  </a:lnTo>
                  <a:lnTo>
                    <a:pt x="50" y="660"/>
                  </a:lnTo>
                  <a:lnTo>
                    <a:pt x="49" y="659"/>
                  </a:lnTo>
                  <a:lnTo>
                    <a:pt x="49" y="657"/>
                  </a:lnTo>
                  <a:lnTo>
                    <a:pt x="48" y="656"/>
                  </a:lnTo>
                  <a:lnTo>
                    <a:pt x="45" y="652"/>
                  </a:lnTo>
                  <a:lnTo>
                    <a:pt x="44" y="650"/>
                  </a:lnTo>
                  <a:lnTo>
                    <a:pt x="43" y="649"/>
                  </a:lnTo>
                  <a:lnTo>
                    <a:pt x="43" y="648"/>
                  </a:lnTo>
                  <a:lnTo>
                    <a:pt x="42" y="646"/>
                  </a:lnTo>
                  <a:lnTo>
                    <a:pt x="41" y="642"/>
                  </a:lnTo>
                  <a:lnTo>
                    <a:pt x="39" y="637"/>
                  </a:lnTo>
                  <a:lnTo>
                    <a:pt x="38" y="632"/>
                  </a:lnTo>
                  <a:lnTo>
                    <a:pt x="38" y="630"/>
                  </a:lnTo>
                  <a:lnTo>
                    <a:pt x="37" y="628"/>
                  </a:lnTo>
                  <a:lnTo>
                    <a:pt x="37" y="626"/>
                  </a:lnTo>
                  <a:lnTo>
                    <a:pt x="37" y="624"/>
                  </a:lnTo>
                  <a:lnTo>
                    <a:pt x="37" y="622"/>
                  </a:lnTo>
                  <a:lnTo>
                    <a:pt x="38" y="620"/>
                  </a:lnTo>
                  <a:lnTo>
                    <a:pt x="38" y="618"/>
                  </a:lnTo>
                  <a:lnTo>
                    <a:pt x="39" y="617"/>
                  </a:lnTo>
                  <a:lnTo>
                    <a:pt x="42" y="613"/>
                  </a:lnTo>
                  <a:lnTo>
                    <a:pt x="43" y="611"/>
                  </a:lnTo>
                  <a:lnTo>
                    <a:pt x="44" y="608"/>
                  </a:lnTo>
                  <a:lnTo>
                    <a:pt x="45" y="607"/>
                  </a:lnTo>
                  <a:lnTo>
                    <a:pt x="46" y="606"/>
                  </a:lnTo>
                  <a:lnTo>
                    <a:pt x="47" y="605"/>
                  </a:lnTo>
                  <a:lnTo>
                    <a:pt x="48" y="604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50" y="602"/>
                  </a:lnTo>
                  <a:lnTo>
                    <a:pt x="49" y="601"/>
                  </a:lnTo>
                  <a:lnTo>
                    <a:pt x="49" y="601"/>
                  </a:lnTo>
                  <a:lnTo>
                    <a:pt x="48" y="601"/>
                  </a:lnTo>
                  <a:lnTo>
                    <a:pt x="45" y="600"/>
                  </a:lnTo>
                  <a:lnTo>
                    <a:pt x="42" y="600"/>
                  </a:lnTo>
                  <a:lnTo>
                    <a:pt x="40" y="600"/>
                  </a:lnTo>
                  <a:lnTo>
                    <a:pt x="38" y="599"/>
                  </a:lnTo>
                  <a:lnTo>
                    <a:pt x="35" y="598"/>
                  </a:lnTo>
                  <a:lnTo>
                    <a:pt x="29" y="597"/>
                  </a:lnTo>
                  <a:lnTo>
                    <a:pt x="25" y="596"/>
                  </a:lnTo>
                  <a:lnTo>
                    <a:pt x="21" y="594"/>
                  </a:lnTo>
                  <a:lnTo>
                    <a:pt x="20" y="594"/>
                  </a:lnTo>
                  <a:lnTo>
                    <a:pt x="19" y="594"/>
                  </a:lnTo>
                  <a:lnTo>
                    <a:pt x="19" y="593"/>
                  </a:lnTo>
                  <a:lnTo>
                    <a:pt x="18" y="593"/>
                  </a:lnTo>
                  <a:lnTo>
                    <a:pt x="18" y="592"/>
                  </a:lnTo>
                  <a:lnTo>
                    <a:pt x="18" y="591"/>
                  </a:lnTo>
                  <a:lnTo>
                    <a:pt x="17" y="591"/>
                  </a:lnTo>
                  <a:lnTo>
                    <a:pt x="17" y="590"/>
                  </a:lnTo>
                  <a:lnTo>
                    <a:pt x="17" y="588"/>
                  </a:lnTo>
                  <a:lnTo>
                    <a:pt x="17" y="585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7" y="578"/>
                  </a:lnTo>
                  <a:lnTo>
                    <a:pt x="17" y="577"/>
                  </a:lnTo>
                  <a:lnTo>
                    <a:pt x="17" y="576"/>
                  </a:lnTo>
                  <a:lnTo>
                    <a:pt x="17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9" y="571"/>
                  </a:lnTo>
                  <a:lnTo>
                    <a:pt x="19" y="570"/>
                  </a:lnTo>
                  <a:lnTo>
                    <a:pt x="20" y="570"/>
                  </a:lnTo>
                  <a:lnTo>
                    <a:pt x="21" y="570"/>
                  </a:lnTo>
                  <a:lnTo>
                    <a:pt x="25" y="571"/>
                  </a:lnTo>
                  <a:lnTo>
                    <a:pt x="31" y="572"/>
                  </a:lnTo>
                  <a:lnTo>
                    <a:pt x="32" y="572"/>
                  </a:lnTo>
                  <a:lnTo>
                    <a:pt x="33" y="572"/>
                  </a:lnTo>
                  <a:lnTo>
                    <a:pt x="34" y="572"/>
                  </a:lnTo>
                  <a:lnTo>
                    <a:pt x="35" y="572"/>
                  </a:lnTo>
                  <a:lnTo>
                    <a:pt x="36" y="572"/>
                  </a:lnTo>
                  <a:lnTo>
                    <a:pt x="36" y="571"/>
                  </a:lnTo>
                  <a:lnTo>
                    <a:pt x="37" y="571"/>
                  </a:lnTo>
                  <a:lnTo>
                    <a:pt x="37" y="570"/>
                  </a:lnTo>
                  <a:lnTo>
                    <a:pt x="38" y="569"/>
                  </a:lnTo>
                  <a:lnTo>
                    <a:pt x="38" y="569"/>
                  </a:lnTo>
                  <a:lnTo>
                    <a:pt x="38" y="568"/>
                  </a:lnTo>
                  <a:lnTo>
                    <a:pt x="39" y="564"/>
                  </a:lnTo>
                  <a:lnTo>
                    <a:pt x="40" y="562"/>
                  </a:lnTo>
                  <a:lnTo>
                    <a:pt x="40" y="561"/>
                  </a:lnTo>
                  <a:lnTo>
                    <a:pt x="41" y="560"/>
                  </a:lnTo>
                  <a:lnTo>
                    <a:pt x="41" y="559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7"/>
                  </a:lnTo>
                  <a:lnTo>
                    <a:pt x="42" y="554"/>
                  </a:lnTo>
                  <a:lnTo>
                    <a:pt x="42" y="551"/>
                  </a:lnTo>
                  <a:lnTo>
                    <a:pt x="43" y="548"/>
                  </a:lnTo>
                  <a:lnTo>
                    <a:pt x="44" y="544"/>
                  </a:lnTo>
                  <a:lnTo>
                    <a:pt x="45" y="542"/>
                  </a:lnTo>
                  <a:lnTo>
                    <a:pt x="45" y="540"/>
                  </a:lnTo>
                  <a:lnTo>
                    <a:pt x="45" y="540"/>
                  </a:lnTo>
                  <a:lnTo>
                    <a:pt x="45" y="539"/>
                  </a:lnTo>
                  <a:lnTo>
                    <a:pt x="43" y="534"/>
                  </a:lnTo>
                  <a:lnTo>
                    <a:pt x="42" y="532"/>
                  </a:lnTo>
                  <a:lnTo>
                    <a:pt x="42" y="531"/>
                  </a:lnTo>
                  <a:lnTo>
                    <a:pt x="42" y="529"/>
                  </a:lnTo>
                  <a:lnTo>
                    <a:pt x="42" y="528"/>
                  </a:lnTo>
                  <a:lnTo>
                    <a:pt x="42" y="526"/>
                  </a:lnTo>
                  <a:lnTo>
                    <a:pt x="42" y="525"/>
                  </a:lnTo>
                  <a:lnTo>
                    <a:pt x="43" y="523"/>
                  </a:lnTo>
                  <a:lnTo>
                    <a:pt x="43" y="522"/>
                  </a:lnTo>
                  <a:lnTo>
                    <a:pt x="44" y="520"/>
                  </a:lnTo>
                  <a:lnTo>
                    <a:pt x="45" y="519"/>
                  </a:lnTo>
                  <a:lnTo>
                    <a:pt x="46" y="518"/>
                  </a:lnTo>
                  <a:lnTo>
                    <a:pt x="46" y="517"/>
                  </a:lnTo>
                  <a:lnTo>
                    <a:pt x="50" y="512"/>
                  </a:lnTo>
                  <a:lnTo>
                    <a:pt x="53" y="508"/>
                  </a:lnTo>
                  <a:lnTo>
                    <a:pt x="54" y="507"/>
                  </a:lnTo>
                  <a:lnTo>
                    <a:pt x="55" y="505"/>
                  </a:lnTo>
                  <a:lnTo>
                    <a:pt x="55" y="504"/>
                  </a:lnTo>
                  <a:lnTo>
                    <a:pt x="56" y="503"/>
                  </a:lnTo>
                  <a:lnTo>
                    <a:pt x="56" y="501"/>
                  </a:lnTo>
                  <a:lnTo>
                    <a:pt x="57" y="498"/>
                  </a:lnTo>
                  <a:lnTo>
                    <a:pt x="57" y="496"/>
                  </a:lnTo>
                  <a:lnTo>
                    <a:pt x="57" y="493"/>
                  </a:lnTo>
                  <a:lnTo>
                    <a:pt x="57" y="492"/>
                  </a:lnTo>
                  <a:lnTo>
                    <a:pt x="57" y="490"/>
                  </a:lnTo>
                  <a:lnTo>
                    <a:pt x="57" y="485"/>
                  </a:lnTo>
                  <a:lnTo>
                    <a:pt x="56" y="483"/>
                  </a:lnTo>
                  <a:lnTo>
                    <a:pt x="56" y="482"/>
                  </a:lnTo>
                  <a:lnTo>
                    <a:pt x="55" y="481"/>
                  </a:lnTo>
                  <a:lnTo>
                    <a:pt x="55" y="479"/>
                  </a:lnTo>
                  <a:lnTo>
                    <a:pt x="54" y="478"/>
                  </a:lnTo>
                  <a:lnTo>
                    <a:pt x="53" y="478"/>
                  </a:lnTo>
                  <a:lnTo>
                    <a:pt x="52" y="477"/>
                  </a:lnTo>
                  <a:lnTo>
                    <a:pt x="51" y="476"/>
                  </a:lnTo>
                  <a:lnTo>
                    <a:pt x="50" y="475"/>
                  </a:lnTo>
                  <a:lnTo>
                    <a:pt x="49" y="475"/>
                  </a:lnTo>
                  <a:lnTo>
                    <a:pt x="49" y="474"/>
                  </a:lnTo>
                  <a:lnTo>
                    <a:pt x="47" y="474"/>
                  </a:lnTo>
                  <a:lnTo>
                    <a:pt x="43" y="473"/>
                  </a:lnTo>
                  <a:lnTo>
                    <a:pt x="42" y="473"/>
                  </a:lnTo>
                  <a:lnTo>
                    <a:pt x="40" y="472"/>
                  </a:lnTo>
                  <a:lnTo>
                    <a:pt x="39" y="472"/>
                  </a:lnTo>
                  <a:lnTo>
                    <a:pt x="39" y="472"/>
                  </a:lnTo>
                  <a:lnTo>
                    <a:pt x="38" y="472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7" y="471"/>
                  </a:lnTo>
                  <a:lnTo>
                    <a:pt x="37" y="470"/>
                  </a:lnTo>
                  <a:lnTo>
                    <a:pt x="37" y="469"/>
                  </a:lnTo>
                  <a:lnTo>
                    <a:pt x="38" y="468"/>
                  </a:lnTo>
                  <a:lnTo>
                    <a:pt x="39" y="465"/>
                  </a:lnTo>
                  <a:lnTo>
                    <a:pt x="39" y="464"/>
                  </a:lnTo>
                  <a:lnTo>
                    <a:pt x="39" y="462"/>
                  </a:lnTo>
                  <a:lnTo>
                    <a:pt x="39" y="461"/>
                  </a:lnTo>
                  <a:lnTo>
                    <a:pt x="39" y="460"/>
                  </a:lnTo>
                  <a:lnTo>
                    <a:pt x="39" y="459"/>
                  </a:lnTo>
                  <a:lnTo>
                    <a:pt x="37" y="455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6" y="449"/>
                  </a:lnTo>
                  <a:lnTo>
                    <a:pt x="36" y="448"/>
                  </a:lnTo>
                  <a:lnTo>
                    <a:pt x="36" y="447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3" y="443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4"/>
                  </a:lnTo>
                  <a:lnTo>
                    <a:pt x="24" y="432"/>
                  </a:lnTo>
                  <a:lnTo>
                    <a:pt x="23" y="431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8" y="419"/>
                  </a:lnTo>
                  <a:lnTo>
                    <a:pt x="17" y="417"/>
                  </a:lnTo>
                  <a:lnTo>
                    <a:pt x="17" y="416"/>
                  </a:lnTo>
                  <a:lnTo>
                    <a:pt x="16" y="415"/>
                  </a:lnTo>
                  <a:lnTo>
                    <a:pt x="15" y="413"/>
                  </a:lnTo>
                  <a:lnTo>
                    <a:pt x="12" y="408"/>
                  </a:lnTo>
                  <a:lnTo>
                    <a:pt x="11" y="407"/>
                  </a:lnTo>
                  <a:lnTo>
                    <a:pt x="11" y="405"/>
                  </a:lnTo>
                  <a:lnTo>
                    <a:pt x="10" y="404"/>
                  </a:lnTo>
                  <a:lnTo>
                    <a:pt x="10" y="402"/>
                  </a:lnTo>
                  <a:lnTo>
                    <a:pt x="10" y="401"/>
                  </a:lnTo>
                  <a:lnTo>
                    <a:pt x="10" y="398"/>
                  </a:lnTo>
                  <a:lnTo>
                    <a:pt x="10" y="397"/>
                  </a:lnTo>
                  <a:lnTo>
                    <a:pt x="10" y="396"/>
                  </a:lnTo>
                  <a:lnTo>
                    <a:pt x="10" y="394"/>
                  </a:lnTo>
                  <a:lnTo>
                    <a:pt x="11" y="393"/>
                  </a:lnTo>
                  <a:lnTo>
                    <a:pt x="11" y="391"/>
                  </a:lnTo>
                  <a:lnTo>
                    <a:pt x="11" y="390"/>
                  </a:lnTo>
                  <a:lnTo>
                    <a:pt x="12" y="389"/>
                  </a:lnTo>
                  <a:lnTo>
                    <a:pt x="12" y="387"/>
                  </a:lnTo>
                  <a:lnTo>
                    <a:pt x="14" y="386"/>
                  </a:lnTo>
                  <a:lnTo>
                    <a:pt x="16" y="382"/>
                  </a:lnTo>
                  <a:lnTo>
                    <a:pt x="17" y="381"/>
                  </a:lnTo>
                  <a:lnTo>
                    <a:pt x="17" y="380"/>
                  </a:lnTo>
                  <a:lnTo>
                    <a:pt x="18" y="379"/>
                  </a:lnTo>
                  <a:lnTo>
                    <a:pt x="18" y="378"/>
                  </a:lnTo>
                  <a:lnTo>
                    <a:pt x="18" y="376"/>
                  </a:lnTo>
                  <a:lnTo>
                    <a:pt x="18" y="375"/>
                  </a:lnTo>
                  <a:lnTo>
                    <a:pt x="18" y="373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16" y="364"/>
                  </a:lnTo>
                  <a:lnTo>
                    <a:pt x="16" y="360"/>
                  </a:lnTo>
                  <a:lnTo>
                    <a:pt x="16" y="354"/>
                  </a:lnTo>
                  <a:lnTo>
                    <a:pt x="15" y="352"/>
                  </a:lnTo>
                  <a:lnTo>
                    <a:pt x="15" y="350"/>
                  </a:lnTo>
                  <a:lnTo>
                    <a:pt x="14" y="348"/>
                  </a:lnTo>
                  <a:lnTo>
                    <a:pt x="12" y="342"/>
                  </a:lnTo>
                  <a:lnTo>
                    <a:pt x="9" y="335"/>
                  </a:lnTo>
                  <a:lnTo>
                    <a:pt x="8" y="331"/>
                  </a:lnTo>
                  <a:lnTo>
                    <a:pt x="7" y="329"/>
                  </a:lnTo>
                  <a:lnTo>
                    <a:pt x="7" y="326"/>
                  </a:lnTo>
                  <a:lnTo>
                    <a:pt x="5" y="319"/>
                  </a:lnTo>
                  <a:lnTo>
                    <a:pt x="4" y="316"/>
                  </a:lnTo>
                  <a:lnTo>
                    <a:pt x="3" y="312"/>
                  </a:lnTo>
                  <a:lnTo>
                    <a:pt x="1" y="307"/>
                  </a:lnTo>
                  <a:lnTo>
                    <a:pt x="1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1" y="299"/>
                  </a:lnTo>
                  <a:lnTo>
                    <a:pt x="1" y="299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3" y="297"/>
                  </a:lnTo>
                  <a:lnTo>
                    <a:pt x="4" y="297"/>
                  </a:lnTo>
                  <a:lnTo>
                    <a:pt x="5" y="296"/>
                  </a:lnTo>
                  <a:lnTo>
                    <a:pt x="7" y="296"/>
                  </a:lnTo>
                  <a:lnTo>
                    <a:pt x="10" y="296"/>
                  </a:lnTo>
                  <a:lnTo>
                    <a:pt x="12" y="295"/>
                  </a:lnTo>
                  <a:lnTo>
                    <a:pt x="13" y="295"/>
                  </a:lnTo>
                  <a:lnTo>
                    <a:pt x="14" y="294"/>
                  </a:lnTo>
                  <a:lnTo>
                    <a:pt x="15" y="294"/>
                  </a:lnTo>
                  <a:lnTo>
                    <a:pt x="15" y="293"/>
                  </a:lnTo>
                  <a:lnTo>
                    <a:pt x="17" y="292"/>
                  </a:lnTo>
                  <a:lnTo>
                    <a:pt x="18" y="290"/>
                  </a:lnTo>
                  <a:lnTo>
                    <a:pt x="19" y="289"/>
                  </a:lnTo>
                  <a:lnTo>
                    <a:pt x="20" y="287"/>
                  </a:lnTo>
                  <a:lnTo>
                    <a:pt x="21" y="286"/>
                  </a:lnTo>
                  <a:lnTo>
                    <a:pt x="25" y="283"/>
                  </a:lnTo>
                  <a:lnTo>
                    <a:pt x="26" y="281"/>
                  </a:lnTo>
                  <a:lnTo>
                    <a:pt x="31" y="278"/>
                  </a:lnTo>
                  <a:lnTo>
                    <a:pt x="32" y="276"/>
                  </a:lnTo>
                  <a:lnTo>
                    <a:pt x="33" y="275"/>
                  </a:lnTo>
                  <a:lnTo>
                    <a:pt x="34" y="274"/>
                  </a:lnTo>
                  <a:lnTo>
                    <a:pt x="35" y="273"/>
                  </a:lnTo>
                  <a:lnTo>
                    <a:pt x="35" y="272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7" y="265"/>
                  </a:lnTo>
                  <a:lnTo>
                    <a:pt x="37" y="263"/>
                  </a:lnTo>
                  <a:lnTo>
                    <a:pt x="37" y="258"/>
                  </a:lnTo>
                  <a:lnTo>
                    <a:pt x="36" y="256"/>
                  </a:lnTo>
                  <a:lnTo>
                    <a:pt x="36" y="253"/>
                  </a:lnTo>
                  <a:lnTo>
                    <a:pt x="36" y="252"/>
                  </a:lnTo>
                  <a:lnTo>
                    <a:pt x="35" y="250"/>
                  </a:lnTo>
                  <a:lnTo>
                    <a:pt x="36" y="249"/>
                  </a:lnTo>
                  <a:lnTo>
                    <a:pt x="36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6"/>
                  </a:lnTo>
                  <a:lnTo>
                    <a:pt x="37" y="231"/>
                  </a:lnTo>
                  <a:lnTo>
                    <a:pt x="37" y="229"/>
                  </a:lnTo>
                  <a:lnTo>
                    <a:pt x="37" y="227"/>
                  </a:lnTo>
                  <a:lnTo>
                    <a:pt x="37" y="226"/>
                  </a:lnTo>
                  <a:lnTo>
                    <a:pt x="38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3" y="214"/>
                  </a:lnTo>
                  <a:lnTo>
                    <a:pt x="44" y="210"/>
                  </a:lnTo>
                  <a:lnTo>
                    <a:pt x="45" y="208"/>
                  </a:lnTo>
                  <a:lnTo>
                    <a:pt x="47" y="203"/>
                  </a:lnTo>
                  <a:lnTo>
                    <a:pt x="51" y="192"/>
                  </a:lnTo>
                  <a:lnTo>
                    <a:pt x="52" y="187"/>
                  </a:lnTo>
                  <a:lnTo>
                    <a:pt x="55" y="181"/>
                  </a:lnTo>
                  <a:lnTo>
                    <a:pt x="55" y="179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7" y="173"/>
                  </a:lnTo>
                  <a:lnTo>
                    <a:pt x="57" y="171"/>
                  </a:lnTo>
                  <a:lnTo>
                    <a:pt x="57" y="169"/>
                  </a:lnTo>
                  <a:lnTo>
                    <a:pt x="57" y="167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60" y="163"/>
                  </a:lnTo>
                  <a:lnTo>
                    <a:pt x="60" y="163"/>
                  </a:lnTo>
                  <a:lnTo>
                    <a:pt x="61" y="162"/>
                  </a:lnTo>
                  <a:lnTo>
                    <a:pt x="65" y="157"/>
                  </a:lnTo>
                  <a:lnTo>
                    <a:pt x="66" y="156"/>
                  </a:lnTo>
                  <a:lnTo>
                    <a:pt x="67" y="155"/>
                  </a:lnTo>
                  <a:lnTo>
                    <a:pt x="69" y="154"/>
                  </a:lnTo>
                  <a:lnTo>
                    <a:pt x="71" y="152"/>
                  </a:lnTo>
                  <a:lnTo>
                    <a:pt x="72" y="151"/>
                  </a:lnTo>
                  <a:lnTo>
                    <a:pt x="74" y="150"/>
                  </a:lnTo>
                  <a:lnTo>
                    <a:pt x="75" y="150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86" y="147"/>
                  </a:lnTo>
                  <a:lnTo>
                    <a:pt x="88" y="147"/>
                  </a:lnTo>
                  <a:lnTo>
                    <a:pt x="91" y="146"/>
                  </a:lnTo>
                  <a:lnTo>
                    <a:pt x="92" y="146"/>
                  </a:lnTo>
                  <a:lnTo>
                    <a:pt x="94" y="145"/>
                  </a:lnTo>
                  <a:lnTo>
                    <a:pt x="95" y="144"/>
                  </a:lnTo>
                  <a:lnTo>
                    <a:pt x="97" y="143"/>
                  </a:lnTo>
                  <a:lnTo>
                    <a:pt x="99" y="141"/>
                  </a:lnTo>
                  <a:lnTo>
                    <a:pt x="100" y="140"/>
                  </a:lnTo>
                  <a:lnTo>
                    <a:pt x="101" y="140"/>
                  </a:lnTo>
                  <a:lnTo>
                    <a:pt x="102" y="139"/>
                  </a:lnTo>
                  <a:lnTo>
                    <a:pt x="102" y="139"/>
                  </a:lnTo>
                  <a:lnTo>
                    <a:pt x="103" y="139"/>
                  </a:lnTo>
                  <a:lnTo>
                    <a:pt x="104" y="139"/>
                  </a:lnTo>
                  <a:lnTo>
                    <a:pt x="105" y="139"/>
                  </a:lnTo>
                  <a:lnTo>
                    <a:pt x="106" y="140"/>
                  </a:lnTo>
                  <a:lnTo>
                    <a:pt x="107" y="141"/>
                  </a:lnTo>
                  <a:lnTo>
                    <a:pt x="111" y="145"/>
                  </a:lnTo>
                  <a:lnTo>
                    <a:pt x="113" y="146"/>
                  </a:lnTo>
                  <a:lnTo>
                    <a:pt x="113" y="147"/>
                  </a:lnTo>
                  <a:lnTo>
                    <a:pt x="114" y="147"/>
                  </a:lnTo>
                  <a:lnTo>
                    <a:pt x="115" y="147"/>
                  </a:lnTo>
                  <a:lnTo>
                    <a:pt x="116" y="148"/>
                  </a:lnTo>
                  <a:lnTo>
                    <a:pt x="117" y="148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9" y="146"/>
                  </a:lnTo>
                  <a:lnTo>
                    <a:pt x="120" y="145"/>
                  </a:lnTo>
                  <a:lnTo>
                    <a:pt x="121" y="144"/>
                  </a:lnTo>
                  <a:lnTo>
                    <a:pt x="121" y="143"/>
                  </a:lnTo>
                  <a:lnTo>
                    <a:pt x="122" y="142"/>
                  </a:lnTo>
                  <a:lnTo>
                    <a:pt x="122" y="141"/>
                  </a:lnTo>
                  <a:lnTo>
                    <a:pt x="121" y="139"/>
                  </a:lnTo>
                  <a:lnTo>
                    <a:pt x="121" y="138"/>
                  </a:lnTo>
                  <a:lnTo>
                    <a:pt x="120" y="134"/>
                  </a:lnTo>
                  <a:lnTo>
                    <a:pt x="119" y="132"/>
                  </a:lnTo>
                  <a:lnTo>
                    <a:pt x="119" y="129"/>
                  </a:lnTo>
                  <a:lnTo>
                    <a:pt x="119" y="127"/>
                  </a:lnTo>
                  <a:lnTo>
                    <a:pt x="118" y="126"/>
                  </a:lnTo>
                  <a:lnTo>
                    <a:pt x="119" y="124"/>
                  </a:lnTo>
                  <a:lnTo>
                    <a:pt x="119" y="119"/>
                  </a:lnTo>
                  <a:lnTo>
                    <a:pt x="119" y="116"/>
                  </a:lnTo>
                  <a:lnTo>
                    <a:pt x="120" y="114"/>
                  </a:lnTo>
                  <a:lnTo>
                    <a:pt x="119" y="111"/>
                  </a:lnTo>
                  <a:lnTo>
                    <a:pt x="119" y="109"/>
                  </a:lnTo>
                  <a:lnTo>
                    <a:pt x="118" y="107"/>
                  </a:lnTo>
                  <a:lnTo>
                    <a:pt x="118" y="105"/>
                  </a:lnTo>
                  <a:lnTo>
                    <a:pt x="117" y="103"/>
                  </a:lnTo>
                  <a:lnTo>
                    <a:pt x="115" y="101"/>
                  </a:lnTo>
                  <a:lnTo>
                    <a:pt x="114" y="99"/>
                  </a:lnTo>
                  <a:lnTo>
                    <a:pt x="112" y="98"/>
                  </a:lnTo>
                  <a:lnTo>
                    <a:pt x="111" y="97"/>
                  </a:lnTo>
                  <a:lnTo>
                    <a:pt x="110" y="96"/>
                  </a:lnTo>
                  <a:lnTo>
                    <a:pt x="108" y="94"/>
                  </a:lnTo>
                  <a:lnTo>
                    <a:pt x="100" y="90"/>
                  </a:lnTo>
                  <a:lnTo>
                    <a:pt x="98" y="89"/>
                  </a:lnTo>
                  <a:lnTo>
                    <a:pt x="95" y="88"/>
                  </a:lnTo>
                  <a:lnTo>
                    <a:pt x="94" y="87"/>
                  </a:lnTo>
                  <a:lnTo>
                    <a:pt x="92" y="86"/>
                  </a:lnTo>
                  <a:lnTo>
                    <a:pt x="91" y="85"/>
                  </a:lnTo>
                  <a:lnTo>
                    <a:pt x="90" y="84"/>
                  </a:lnTo>
                  <a:lnTo>
                    <a:pt x="89" y="83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87" y="79"/>
                  </a:lnTo>
                  <a:lnTo>
                    <a:pt x="86" y="77"/>
                  </a:lnTo>
                  <a:lnTo>
                    <a:pt x="84" y="70"/>
                  </a:lnTo>
                  <a:lnTo>
                    <a:pt x="80" y="64"/>
                  </a:lnTo>
                  <a:lnTo>
                    <a:pt x="79" y="60"/>
                  </a:lnTo>
                  <a:lnTo>
                    <a:pt x="78" y="57"/>
                  </a:lnTo>
                  <a:lnTo>
                    <a:pt x="76" y="52"/>
                  </a:lnTo>
                  <a:lnTo>
                    <a:pt x="75" y="48"/>
                  </a:lnTo>
                  <a:lnTo>
                    <a:pt x="74" y="46"/>
                  </a:lnTo>
                  <a:lnTo>
                    <a:pt x="73" y="44"/>
                  </a:lnTo>
                  <a:lnTo>
                    <a:pt x="72" y="43"/>
                  </a:lnTo>
                  <a:lnTo>
                    <a:pt x="72" y="42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69" y="39"/>
                  </a:lnTo>
                  <a:lnTo>
                    <a:pt x="65" y="36"/>
                  </a:lnTo>
                  <a:lnTo>
                    <a:pt x="61" y="32"/>
                  </a:lnTo>
                  <a:lnTo>
                    <a:pt x="59" y="31"/>
                  </a:lnTo>
                  <a:lnTo>
                    <a:pt x="58" y="30"/>
                  </a:lnTo>
                  <a:lnTo>
                    <a:pt x="58" y="29"/>
                  </a:lnTo>
                  <a:lnTo>
                    <a:pt x="57" y="28"/>
                  </a:lnTo>
                  <a:lnTo>
                    <a:pt x="56" y="27"/>
                  </a:lnTo>
                  <a:lnTo>
                    <a:pt x="56" y="26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5" y="21"/>
                  </a:lnTo>
                  <a:lnTo>
                    <a:pt x="56" y="19"/>
                  </a:lnTo>
                  <a:lnTo>
                    <a:pt x="56" y="17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5" y="4"/>
                  </a:lnTo>
                  <a:lnTo>
                    <a:pt x="67" y="3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9" y="5"/>
                  </a:lnTo>
                  <a:lnTo>
                    <a:pt x="83" y="7"/>
                  </a:lnTo>
                  <a:lnTo>
                    <a:pt x="89" y="11"/>
                  </a:lnTo>
                  <a:lnTo>
                    <a:pt x="92" y="13"/>
                  </a:lnTo>
                  <a:lnTo>
                    <a:pt x="96" y="15"/>
                  </a:lnTo>
                  <a:lnTo>
                    <a:pt x="97" y="15"/>
                  </a:lnTo>
                  <a:lnTo>
                    <a:pt x="98" y="16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4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3" y="17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2" y="20"/>
                  </a:lnTo>
                  <a:lnTo>
                    <a:pt x="130" y="23"/>
                  </a:lnTo>
                  <a:lnTo>
                    <a:pt x="133" y="24"/>
                  </a:lnTo>
                  <a:lnTo>
                    <a:pt x="135" y="25"/>
                  </a:lnTo>
                  <a:lnTo>
                    <a:pt x="138" y="26"/>
                  </a:lnTo>
                  <a:lnTo>
                    <a:pt x="142" y="27"/>
                  </a:lnTo>
                  <a:lnTo>
                    <a:pt x="144" y="27"/>
                  </a:lnTo>
                  <a:lnTo>
                    <a:pt x="149" y="28"/>
                  </a:lnTo>
                  <a:lnTo>
                    <a:pt x="151" y="28"/>
                  </a:lnTo>
                  <a:lnTo>
                    <a:pt x="152" y="28"/>
                  </a:lnTo>
                  <a:lnTo>
                    <a:pt x="154" y="29"/>
                  </a:lnTo>
                  <a:lnTo>
                    <a:pt x="155" y="30"/>
                  </a:lnTo>
                  <a:lnTo>
                    <a:pt x="157" y="31"/>
                  </a:lnTo>
                  <a:lnTo>
                    <a:pt x="159" y="32"/>
                  </a:lnTo>
                  <a:lnTo>
                    <a:pt x="160" y="33"/>
                  </a:lnTo>
                  <a:lnTo>
                    <a:pt x="167" y="37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2" y="39"/>
                  </a:lnTo>
                  <a:lnTo>
                    <a:pt x="174" y="39"/>
                  </a:lnTo>
                  <a:lnTo>
                    <a:pt x="175" y="39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5" y="39"/>
                  </a:lnTo>
                  <a:lnTo>
                    <a:pt x="187" y="39"/>
                  </a:lnTo>
                  <a:lnTo>
                    <a:pt x="188" y="39"/>
                  </a:lnTo>
                  <a:lnTo>
                    <a:pt x="189" y="39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2" y="40"/>
                  </a:lnTo>
                  <a:lnTo>
                    <a:pt x="193" y="41"/>
                  </a:lnTo>
                  <a:lnTo>
                    <a:pt x="193" y="42"/>
                  </a:lnTo>
                  <a:lnTo>
                    <a:pt x="194" y="42"/>
                  </a:lnTo>
                  <a:lnTo>
                    <a:pt x="195" y="44"/>
                  </a:lnTo>
                  <a:lnTo>
                    <a:pt x="197" y="50"/>
                  </a:lnTo>
                  <a:lnTo>
                    <a:pt x="198" y="52"/>
                  </a:lnTo>
                  <a:lnTo>
                    <a:pt x="200" y="54"/>
                  </a:lnTo>
                  <a:lnTo>
                    <a:pt x="201" y="57"/>
                  </a:lnTo>
                  <a:lnTo>
                    <a:pt x="203" y="59"/>
                  </a:lnTo>
                  <a:lnTo>
                    <a:pt x="205" y="61"/>
                  </a:lnTo>
                  <a:lnTo>
                    <a:pt x="206" y="63"/>
                  </a:lnTo>
                  <a:lnTo>
                    <a:pt x="207" y="64"/>
                  </a:lnTo>
                  <a:lnTo>
                    <a:pt x="209" y="66"/>
                  </a:lnTo>
                  <a:lnTo>
                    <a:pt x="211" y="67"/>
                  </a:lnTo>
                  <a:lnTo>
                    <a:pt x="213" y="69"/>
                  </a:lnTo>
                  <a:lnTo>
                    <a:pt x="216" y="71"/>
                  </a:lnTo>
                  <a:lnTo>
                    <a:pt x="217" y="72"/>
                  </a:lnTo>
                  <a:lnTo>
                    <a:pt x="219" y="73"/>
                  </a:lnTo>
                  <a:lnTo>
                    <a:pt x="221" y="74"/>
                  </a:lnTo>
                  <a:lnTo>
                    <a:pt x="223" y="76"/>
                  </a:lnTo>
                  <a:lnTo>
                    <a:pt x="226" y="77"/>
                  </a:lnTo>
                  <a:lnTo>
                    <a:pt x="227" y="77"/>
                  </a:lnTo>
                  <a:lnTo>
                    <a:pt x="229" y="78"/>
                  </a:lnTo>
                  <a:lnTo>
                    <a:pt x="230" y="78"/>
                  </a:lnTo>
                  <a:lnTo>
                    <a:pt x="232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8" y="79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7" name="Freeform 290">
              <a:extLst>
                <a:ext uri="{FF2B5EF4-FFF2-40B4-BE49-F238E27FC236}">
                  <a16:creationId xmlns:a16="http://schemas.microsoft.com/office/drawing/2014/main" id="{98FD65EA-9FD6-4494-894A-7AF16604A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5897" y="4085524"/>
              <a:ext cx="869950" cy="719138"/>
            </a:xfrm>
            <a:custGeom>
              <a:avLst/>
              <a:gdLst>
                <a:gd name="T0" fmla="*/ 363 w 548"/>
                <a:gd name="T1" fmla="*/ 11 h 453"/>
                <a:gd name="T2" fmla="*/ 390 w 548"/>
                <a:gd name="T3" fmla="*/ 16 h 453"/>
                <a:gd name="T4" fmla="*/ 436 w 548"/>
                <a:gd name="T5" fmla="*/ 14 h 453"/>
                <a:gd name="T6" fmla="*/ 469 w 548"/>
                <a:gd name="T7" fmla="*/ 28 h 453"/>
                <a:gd name="T8" fmla="*/ 495 w 548"/>
                <a:gd name="T9" fmla="*/ 28 h 453"/>
                <a:gd name="T10" fmla="*/ 518 w 548"/>
                <a:gd name="T11" fmla="*/ 54 h 453"/>
                <a:gd name="T12" fmla="*/ 534 w 548"/>
                <a:gd name="T13" fmla="*/ 78 h 453"/>
                <a:gd name="T14" fmla="*/ 547 w 548"/>
                <a:gd name="T15" fmla="*/ 93 h 453"/>
                <a:gd name="T16" fmla="*/ 536 w 548"/>
                <a:gd name="T17" fmla="*/ 126 h 453"/>
                <a:gd name="T18" fmla="*/ 481 w 548"/>
                <a:gd name="T19" fmla="*/ 153 h 453"/>
                <a:gd name="T20" fmla="*/ 452 w 548"/>
                <a:gd name="T21" fmla="*/ 172 h 453"/>
                <a:gd name="T22" fmla="*/ 441 w 548"/>
                <a:gd name="T23" fmla="*/ 204 h 453"/>
                <a:gd name="T24" fmla="*/ 434 w 548"/>
                <a:gd name="T25" fmla="*/ 242 h 453"/>
                <a:gd name="T26" fmla="*/ 429 w 548"/>
                <a:gd name="T27" fmla="*/ 272 h 453"/>
                <a:gd name="T28" fmla="*/ 420 w 548"/>
                <a:gd name="T29" fmla="*/ 313 h 453"/>
                <a:gd name="T30" fmla="*/ 391 w 548"/>
                <a:gd name="T31" fmla="*/ 336 h 453"/>
                <a:gd name="T32" fmla="*/ 355 w 548"/>
                <a:gd name="T33" fmla="*/ 340 h 453"/>
                <a:gd name="T34" fmla="*/ 342 w 548"/>
                <a:gd name="T35" fmla="*/ 366 h 453"/>
                <a:gd name="T36" fmla="*/ 332 w 548"/>
                <a:gd name="T37" fmla="*/ 399 h 453"/>
                <a:gd name="T38" fmla="*/ 297 w 548"/>
                <a:gd name="T39" fmla="*/ 406 h 453"/>
                <a:gd name="T40" fmla="*/ 272 w 548"/>
                <a:gd name="T41" fmla="*/ 432 h 453"/>
                <a:gd name="T42" fmla="*/ 233 w 548"/>
                <a:gd name="T43" fmla="*/ 453 h 453"/>
                <a:gd name="T44" fmla="*/ 211 w 548"/>
                <a:gd name="T45" fmla="*/ 419 h 453"/>
                <a:gd name="T46" fmla="*/ 188 w 548"/>
                <a:gd name="T47" fmla="*/ 404 h 453"/>
                <a:gd name="T48" fmla="*/ 177 w 548"/>
                <a:gd name="T49" fmla="*/ 389 h 453"/>
                <a:gd name="T50" fmla="*/ 142 w 548"/>
                <a:gd name="T51" fmla="*/ 389 h 453"/>
                <a:gd name="T52" fmla="*/ 117 w 548"/>
                <a:gd name="T53" fmla="*/ 377 h 453"/>
                <a:gd name="T54" fmla="*/ 105 w 548"/>
                <a:gd name="T55" fmla="*/ 362 h 453"/>
                <a:gd name="T56" fmla="*/ 74 w 548"/>
                <a:gd name="T57" fmla="*/ 351 h 453"/>
                <a:gd name="T58" fmla="*/ 54 w 548"/>
                <a:gd name="T59" fmla="*/ 339 h 453"/>
                <a:gd name="T60" fmla="*/ 48 w 548"/>
                <a:gd name="T61" fmla="*/ 320 h 453"/>
                <a:gd name="T62" fmla="*/ 34 w 548"/>
                <a:gd name="T63" fmla="*/ 307 h 453"/>
                <a:gd name="T64" fmla="*/ 2 w 548"/>
                <a:gd name="T65" fmla="*/ 313 h 453"/>
                <a:gd name="T66" fmla="*/ 5 w 548"/>
                <a:gd name="T67" fmla="*/ 297 h 453"/>
                <a:gd name="T68" fmla="*/ 25 w 548"/>
                <a:gd name="T69" fmla="*/ 273 h 453"/>
                <a:gd name="T70" fmla="*/ 33 w 548"/>
                <a:gd name="T71" fmla="*/ 252 h 453"/>
                <a:gd name="T72" fmla="*/ 17 w 548"/>
                <a:gd name="T73" fmla="*/ 248 h 453"/>
                <a:gd name="T74" fmla="*/ 10 w 548"/>
                <a:gd name="T75" fmla="*/ 226 h 453"/>
                <a:gd name="T76" fmla="*/ 9 w 548"/>
                <a:gd name="T77" fmla="*/ 197 h 453"/>
                <a:gd name="T78" fmla="*/ 24 w 548"/>
                <a:gd name="T79" fmla="*/ 178 h 453"/>
                <a:gd name="T80" fmla="*/ 55 w 548"/>
                <a:gd name="T81" fmla="*/ 168 h 453"/>
                <a:gd name="T82" fmla="*/ 76 w 548"/>
                <a:gd name="T83" fmla="*/ 157 h 453"/>
                <a:gd name="T84" fmla="*/ 95 w 548"/>
                <a:gd name="T85" fmla="*/ 133 h 453"/>
                <a:gd name="T86" fmla="*/ 89 w 548"/>
                <a:gd name="T87" fmla="*/ 108 h 453"/>
                <a:gd name="T88" fmla="*/ 103 w 548"/>
                <a:gd name="T89" fmla="*/ 95 h 453"/>
                <a:gd name="T90" fmla="*/ 109 w 548"/>
                <a:gd name="T91" fmla="*/ 109 h 453"/>
                <a:gd name="T92" fmla="*/ 137 w 548"/>
                <a:gd name="T93" fmla="*/ 115 h 453"/>
                <a:gd name="T94" fmla="*/ 157 w 548"/>
                <a:gd name="T95" fmla="*/ 118 h 453"/>
                <a:gd name="T96" fmla="*/ 165 w 548"/>
                <a:gd name="T97" fmla="*/ 99 h 453"/>
                <a:gd name="T98" fmla="*/ 193 w 548"/>
                <a:gd name="T99" fmla="*/ 94 h 453"/>
                <a:gd name="T100" fmla="*/ 212 w 548"/>
                <a:gd name="T101" fmla="*/ 95 h 453"/>
                <a:gd name="T102" fmla="*/ 218 w 548"/>
                <a:gd name="T103" fmla="*/ 80 h 453"/>
                <a:gd name="T104" fmla="*/ 216 w 548"/>
                <a:gd name="T105" fmla="*/ 65 h 453"/>
                <a:gd name="T106" fmla="*/ 229 w 548"/>
                <a:gd name="T107" fmla="*/ 63 h 453"/>
                <a:gd name="T108" fmla="*/ 246 w 548"/>
                <a:gd name="T109" fmla="*/ 63 h 453"/>
                <a:gd name="T110" fmla="*/ 272 w 548"/>
                <a:gd name="T111" fmla="*/ 68 h 453"/>
                <a:gd name="T112" fmla="*/ 282 w 548"/>
                <a:gd name="T113" fmla="*/ 40 h 453"/>
                <a:gd name="T114" fmla="*/ 298 w 548"/>
                <a:gd name="T115" fmla="*/ 22 h 453"/>
                <a:gd name="T116" fmla="*/ 318 w 548"/>
                <a:gd name="T117" fmla="*/ 17 h 453"/>
                <a:gd name="T118" fmla="*/ 331 w 548"/>
                <a:gd name="T119" fmla="*/ 6 h 453"/>
                <a:gd name="T120" fmla="*/ 340 w 548"/>
                <a:gd name="T12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453">
                  <a:moveTo>
                    <a:pt x="341" y="0"/>
                  </a:moveTo>
                  <a:lnTo>
                    <a:pt x="343" y="0"/>
                  </a:lnTo>
                  <a:lnTo>
                    <a:pt x="345" y="0"/>
                  </a:lnTo>
                  <a:lnTo>
                    <a:pt x="348" y="1"/>
                  </a:lnTo>
                  <a:lnTo>
                    <a:pt x="350" y="2"/>
                  </a:lnTo>
                  <a:lnTo>
                    <a:pt x="352" y="2"/>
                  </a:lnTo>
                  <a:lnTo>
                    <a:pt x="354" y="3"/>
                  </a:lnTo>
                  <a:lnTo>
                    <a:pt x="356" y="4"/>
                  </a:lnTo>
                  <a:lnTo>
                    <a:pt x="358" y="5"/>
                  </a:lnTo>
                  <a:lnTo>
                    <a:pt x="359" y="6"/>
                  </a:lnTo>
                  <a:lnTo>
                    <a:pt x="361" y="8"/>
                  </a:lnTo>
                  <a:lnTo>
                    <a:pt x="362" y="9"/>
                  </a:lnTo>
                  <a:lnTo>
                    <a:pt x="363" y="10"/>
                  </a:lnTo>
                  <a:lnTo>
                    <a:pt x="363" y="11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7" y="17"/>
                  </a:lnTo>
                  <a:lnTo>
                    <a:pt x="368" y="18"/>
                  </a:lnTo>
                  <a:lnTo>
                    <a:pt x="368" y="18"/>
                  </a:lnTo>
                  <a:lnTo>
                    <a:pt x="369" y="19"/>
                  </a:lnTo>
                  <a:lnTo>
                    <a:pt x="370" y="19"/>
                  </a:lnTo>
                  <a:lnTo>
                    <a:pt x="371" y="20"/>
                  </a:lnTo>
                  <a:lnTo>
                    <a:pt x="373" y="20"/>
                  </a:lnTo>
                  <a:lnTo>
                    <a:pt x="374" y="20"/>
                  </a:lnTo>
                  <a:lnTo>
                    <a:pt x="375" y="20"/>
                  </a:lnTo>
                  <a:lnTo>
                    <a:pt x="377" y="19"/>
                  </a:lnTo>
                  <a:lnTo>
                    <a:pt x="380" y="19"/>
                  </a:lnTo>
                  <a:lnTo>
                    <a:pt x="390" y="16"/>
                  </a:lnTo>
                  <a:lnTo>
                    <a:pt x="395" y="14"/>
                  </a:lnTo>
                  <a:lnTo>
                    <a:pt x="398" y="13"/>
                  </a:lnTo>
                  <a:lnTo>
                    <a:pt x="404" y="12"/>
                  </a:lnTo>
                  <a:lnTo>
                    <a:pt x="408" y="12"/>
                  </a:lnTo>
                  <a:lnTo>
                    <a:pt x="412" y="11"/>
                  </a:lnTo>
                  <a:lnTo>
                    <a:pt x="417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427" y="13"/>
                  </a:lnTo>
                  <a:lnTo>
                    <a:pt x="428" y="13"/>
                  </a:lnTo>
                  <a:lnTo>
                    <a:pt x="430" y="14"/>
                  </a:lnTo>
                  <a:lnTo>
                    <a:pt x="434" y="14"/>
                  </a:lnTo>
                  <a:lnTo>
                    <a:pt x="436" y="14"/>
                  </a:lnTo>
                  <a:lnTo>
                    <a:pt x="438" y="14"/>
                  </a:lnTo>
                  <a:lnTo>
                    <a:pt x="439" y="15"/>
                  </a:lnTo>
                  <a:lnTo>
                    <a:pt x="441" y="16"/>
                  </a:lnTo>
                  <a:lnTo>
                    <a:pt x="442" y="17"/>
                  </a:lnTo>
                  <a:lnTo>
                    <a:pt x="444" y="18"/>
                  </a:lnTo>
                  <a:lnTo>
                    <a:pt x="449" y="22"/>
                  </a:lnTo>
                  <a:lnTo>
                    <a:pt x="451" y="23"/>
                  </a:lnTo>
                  <a:lnTo>
                    <a:pt x="452" y="24"/>
                  </a:lnTo>
                  <a:lnTo>
                    <a:pt x="454" y="24"/>
                  </a:lnTo>
                  <a:lnTo>
                    <a:pt x="456" y="25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67" y="28"/>
                  </a:lnTo>
                  <a:lnTo>
                    <a:pt x="469" y="28"/>
                  </a:lnTo>
                  <a:lnTo>
                    <a:pt x="473" y="29"/>
                  </a:lnTo>
                  <a:lnTo>
                    <a:pt x="475" y="29"/>
                  </a:lnTo>
                  <a:lnTo>
                    <a:pt x="476" y="29"/>
                  </a:lnTo>
                  <a:lnTo>
                    <a:pt x="477" y="29"/>
                  </a:lnTo>
                  <a:lnTo>
                    <a:pt x="479" y="28"/>
                  </a:lnTo>
                  <a:lnTo>
                    <a:pt x="480" y="28"/>
                  </a:lnTo>
                  <a:lnTo>
                    <a:pt x="485" y="27"/>
                  </a:lnTo>
                  <a:lnTo>
                    <a:pt x="487" y="27"/>
                  </a:lnTo>
                  <a:lnTo>
                    <a:pt x="487" y="27"/>
                  </a:lnTo>
                  <a:lnTo>
                    <a:pt x="489" y="27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3" y="28"/>
                  </a:lnTo>
                  <a:lnTo>
                    <a:pt x="495" y="28"/>
                  </a:lnTo>
                  <a:lnTo>
                    <a:pt x="496" y="29"/>
                  </a:lnTo>
                  <a:lnTo>
                    <a:pt x="497" y="30"/>
                  </a:lnTo>
                  <a:lnTo>
                    <a:pt x="498" y="31"/>
                  </a:lnTo>
                  <a:lnTo>
                    <a:pt x="499" y="33"/>
                  </a:lnTo>
                  <a:lnTo>
                    <a:pt x="499" y="34"/>
                  </a:lnTo>
                  <a:lnTo>
                    <a:pt x="502" y="39"/>
                  </a:lnTo>
                  <a:lnTo>
                    <a:pt x="504" y="41"/>
                  </a:lnTo>
                  <a:lnTo>
                    <a:pt x="505" y="43"/>
                  </a:lnTo>
                  <a:lnTo>
                    <a:pt x="506" y="44"/>
                  </a:lnTo>
                  <a:lnTo>
                    <a:pt x="507" y="46"/>
                  </a:lnTo>
                  <a:lnTo>
                    <a:pt x="508" y="47"/>
                  </a:lnTo>
                  <a:lnTo>
                    <a:pt x="509" y="48"/>
                  </a:lnTo>
                  <a:lnTo>
                    <a:pt x="511" y="49"/>
                  </a:lnTo>
                  <a:lnTo>
                    <a:pt x="518" y="54"/>
                  </a:lnTo>
                  <a:lnTo>
                    <a:pt x="520" y="56"/>
                  </a:lnTo>
                  <a:lnTo>
                    <a:pt x="521" y="57"/>
                  </a:lnTo>
                  <a:lnTo>
                    <a:pt x="522" y="57"/>
                  </a:lnTo>
                  <a:lnTo>
                    <a:pt x="523" y="59"/>
                  </a:lnTo>
                  <a:lnTo>
                    <a:pt x="526" y="63"/>
                  </a:lnTo>
                  <a:lnTo>
                    <a:pt x="527" y="64"/>
                  </a:lnTo>
                  <a:lnTo>
                    <a:pt x="527" y="65"/>
                  </a:lnTo>
                  <a:lnTo>
                    <a:pt x="528" y="66"/>
                  </a:lnTo>
                  <a:lnTo>
                    <a:pt x="529" y="67"/>
                  </a:lnTo>
                  <a:lnTo>
                    <a:pt x="531" y="73"/>
                  </a:lnTo>
                  <a:lnTo>
                    <a:pt x="532" y="75"/>
                  </a:lnTo>
                  <a:lnTo>
                    <a:pt x="532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79"/>
                  </a:lnTo>
                  <a:lnTo>
                    <a:pt x="535" y="80"/>
                  </a:lnTo>
                  <a:lnTo>
                    <a:pt x="536" y="81"/>
                  </a:lnTo>
                  <a:lnTo>
                    <a:pt x="538" y="82"/>
                  </a:lnTo>
                  <a:lnTo>
                    <a:pt x="539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4" y="85"/>
                  </a:lnTo>
                  <a:lnTo>
                    <a:pt x="544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7"/>
                  </a:lnTo>
                  <a:lnTo>
                    <a:pt x="547" y="90"/>
                  </a:lnTo>
                  <a:lnTo>
                    <a:pt x="547" y="93"/>
                  </a:lnTo>
                  <a:lnTo>
                    <a:pt x="548" y="95"/>
                  </a:lnTo>
                  <a:lnTo>
                    <a:pt x="548" y="97"/>
                  </a:lnTo>
                  <a:lnTo>
                    <a:pt x="548" y="99"/>
                  </a:lnTo>
                  <a:lnTo>
                    <a:pt x="548" y="102"/>
                  </a:lnTo>
                  <a:lnTo>
                    <a:pt x="548" y="104"/>
                  </a:lnTo>
                  <a:lnTo>
                    <a:pt x="547" y="107"/>
                  </a:lnTo>
                  <a:lnTo>
                    <a:pt x="547" y="109"/>
                  </a:lnTo>
                  <a:lnTo>
                    <a:pt x="546" y="111"/>
                  </a:lnTo>
                  <a:lnTo>
                    <a:pt x="545" y="114"/>
                  </a:lnTo>
                  <a:lnTo>
                    <a:pt x="544" y="116"/>
                  </a:lnTo>
                  <a:lnTo>
                    <a:pt x="543" y="117"/>
                  </a:lnTo>
                  <a:lnTo>
                    <a:pt x="542" y="119"/>
                  </a:lnTo>
                  <a:lnTo>
                    <a:pt x="538" y="124"/>
                  </a:lnTo>
                  <a:lnTo>
                    <a:pt x="536" y="126"/>
                  </a:lnTo>
                  <a:lnTo>
                    <a:pt x="535" y="128"/>
                  </a:lnTo>
                  <a:lnTo>
                    <a:pt x="533" y="130"/>
                  </a:lnTo>
                  <a:lnTo>
                    <a:pt x="531" y="131"/>
                  </a:lnTo>
                  <a:lnTo>
                    <a:pt x="529" y="132"/>
                  </a:lnTo>
                  <a:lnTo>
                    <a:pt x="527" y="133"/>
                  </a:lnTo>
                  <a:lnTo>
                    <a:pt x="523" y="135"/>
                  </a:lnTo>
                  <a:lnTo>
                    <a:pt x="515" y="139"/>
                  </a:lnTo>
                  <a:lnTo>
                    <a:pt x="507" y="143"/>
                  </a:lnTo>
                  <a:lnTo>
                    <a:pt x="503" y="145"/>
                  </a:lnTo>
                  <a:lnTo>
                    <a:pt x="500" y="147"/>
                  </a:lnTo>
                  <a:lnTo>
                    <a:pt x="497" y="148"/>
                  </a:lnTo>
                  <a:lnTo>
                    <a:pt x="489" y="151"/>
                  </a:lnTo>
                  <a:lnTo>
                    <a:pt x="484" y="152"/>
                  </a:lnTo>
                  <a:lnTo>
                    <a:pt x="481" y="153"/>
                  </a:lnTo>
                  <a:lnTo>
                    <a:pt x="479" y="154"/>
                  </a:lnTo>
                  <a:lnTo>
                    <a:pt x="471" y="156"/>
                  </a:lnTo>
                  <a:lnTo>
                    <a:pt x="467" y="157"/>
                  </a:lnTo>
                  <a:lnTo>
                    <a:pt x="465" y="157"/>
                  </a:lnTo>
                  <a:lnTo>
                    <a:pt x="463" y="158"/>
                  </a:lnTo>
                  <a:lnTo>
                    <a:pt x="462" y="159"/>
                  </a:lnTo>
                  <a:lnTo>
                    <a:pt x="461" y="159"/>
                  </a:lnTo>
                  <a:lnTo>
                    <a:pt x="459" y="160"/>
                  </a:lnTo>
                  <a:lnTo>
                    <a:pt x="458" y="161"/>
                  </a:lnTo>
                  <a:lnTo>
                    <a:pt x="457" y="162"/>
                  </a:lnTo>
                  <a:lnTo>
                    <a:pt x="456" y="163"/>
                  </a:lnTo>
                  <a:lnTo>
                    <a:pt x="455" y="165"/>
                  </a:lnTo>
                  <a:lnTo>
                    <a:pt x="452" y="170"/>
                  </a:lnTo>
                  <a:lnTo>
                    <a:pt x="452" y="172"/>
                  </a:lnTo>
                  <a:lnTo>
                    <a:pt x="450" y="174"/>
                  </a:lnTo>
                  <a:lnTo>
                    <a:pt x="446" y="179"/>
                  </a:lnTo>
                  <a:lnTo>
                    <a:pt x="445" y="182"/>
                  </a:lnTo>
                  <a:lnTo>
                    <a:pt x="443" y="184"/>
                  </a:lnTo>
                  <a:lnTo>
                    <a:pt x="442" y="186"/>
                  </a:lnTo>
                  <a:lnTo>
                    <a:pt x="441" y="188"/>
                  </a:lnTo>
                  <a:lnTo>
                    <a:pt x="441" y="190"/>
                  </a:lnTo>
                  <a:lnTo>
                    <a:pt x="441" y="192"/>
                  </a:lnTo>
                  <a:lnTo>
                    <a:pt x="441" y="195"/>
                  </a:lnTo>
                  <a:lnTo>
                    <a:pt x="441" y="197"/>
                  </a:lnTo>
                  <a:lnTo>
                    <a:pt x="441" y="198"/>
                  </a:lnTo>
                  <a:lnTo>
                    <a:pt x="441" y="201"/>
                  </a:lnTo>
                  <a:lnTo>
                    <a:pt x="441" y="203"/>
                  </a:lnTo>
                  <a:lnTo>
                    <a:pt x="441" y="204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39" y="216"/>
                  </a:lnTo>
                  <a:lnTo>
                    <a:pt x="438" y="219"/>
                  </a:lnTo>
                  <a:lnTo>
                    <a:pt x="436" y="225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5" y="230"/>
                  </a:lnTo>
                  <a:lnTo>
                    <a:pt x="435" y="233"/>
                  </a:lnTo>
                  <a:lnTo>
                    <a:pt x="434" y="235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3" y="244"/>
                  </a:lnTo>
                  <a:lnTo>
                    <a:pt x="433" y="245"/>
                  </a:lnTo>
                  <a:lnTo>
                    <a:pt x="433" y="246"/>
                  </a:lnTo>
                  <a:lnTo>
                    <a:pt x="431" y="251"/>
                  </a:lnTo>
                  <a:lnTo>
                    <a:pt x="430" y="253"/>
                  </a:lnTo>
                  <a:lnTo>
                    <a:pt x="429" y="258"/>
                  </a:lnTo>
                  <a:lnTo>
                    <a:pt x="428" y="259"/>
                  </a:lnTo>
                  <a:lnTo>
                    <a:pt x="428" y="260"/>
                  </a:lnTo>
                  <a:lnTo>
                    <a:pt x="428" y="262"/>
                  </a:lnTo>
                  <a:lnTo>
                    <a:pt x="428" y="264"/>
                  </a:lnTo>
                  <a:lnTo>
                    <a:pt x="428" y="265"/>
                  </a:lnTo>
                  <a:lnTo>
                    <a:pt x="429" y="269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9" y="273"/>
                  </a:lnTo>
                  <a:lnTo>
                    <a:pt x="429" y="278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8" y="292"/>
                  </a:lnTo>
                  <a:lnTo>
                    <a:pt x="427" y="293"/>
                  </a:lnTo>
                  <a:lnTo>
                    <a:pt x="427" y="295"/>
                  </a:lnTo>
                  <a:lnTo>
                    <a:pt x="426" y="297"/>
                  </a:lnTo>
                  <a:lnTo>
                    <a:pt x="425" y="299"/>
                  </a:lnTo>
                  <a:lnTo>
                    <a:pt x="424" y="303"/>
                  </a:lnTo>
                  <a:lnTo>
                    <a:pt x="422" y="308"/>
                  </a:lnTo>
                  <a:lnTo>
                    <a:pt x="420" y="312"/>
                  </a:lnTo>
                  <a:lnTo>
                    <a:pt x="420" y="313"/>
                  </a:lnTo>
                  <a:lnTo>
                    <a:pt x="418" y="315"/>
                  </a:lnTo>
                  <a:lnTo>
                    <a:pt x="416" y="319"/>
                  </a:lnTo>
                  <a:lnTo>
                    <a:pt x="415" y="322"/>
                  </a:lnTo>
                  <a:lnTo>
                    <a:pt x="413" y="324"/>
                  </a:lnTo>
                  <a:lnTo>
                    <a:pt x="411" y="326"/>
                  </a:lnTo>
                  <a:lnTo>
                    <a:pt x="409" y="327"/>
                  </a:lnTo>
                  <a:lnTo>
                    <a:pt x="407" y="329"/>
                  </a:lnTo>
                  <a:lnTo>
                    <a:pt x="405" y="331"/>
                  </a:lnTo>
                  <a:lnTo>
                    <a:pt x="403" y="332"/>
                  </a:lnTo>
                  <a:lnTo>
                    <a:pt x="399" y="333"/>
                  </a:lnTo>
                  <a:lnTo>
                    <a:pt x="397" y="334"/>
                  </a:lnTo>
                  <a:lnTo>
                    <a:pt x="393" y="335"/>
                  </a:lnTo>
                  <a:lnTo>
                    <a:pt x="392" y="335"/>
                  </a:lnTo>
                  <a:lnTo>
                    <a:pt x="391" y="336"/>
                  </a:lnTo>
                  <a:lnTo>
                    <a:pt x="389" y="336"/>
                  </a:lnTo>
                  <a:lnTo>
                    <a:pt x="388" y="336"/>
                  </a:lnTo>
                  <a:lnTo>
                    <a:pt x="385" y="336"/>
                  </a:lnTo>
                  <a:lnTo>
                    <a:pt x="379" y="336"/>
                  </a:lnTo>
                  <a:lnTo>
                    <a:pt x="376" y="336"/>
                  </a:lnTo>
                  <a:lnTo>
                    <a:pt x="375" y="336"/>
                  </a:lnTo>
                  <a:lnTo>
                    <a:pt x="367" y="337"/>
                  </a:lnTo>
                  <a:lnTo>
                    <a:pt x="364" y="337"/>
                  </a:lnTo>
                  <a:lnTo>
                    <a:pt x="362" y="337"/>
                  </a:lnTo>
                  <a:lnTo>
                    <a:pt x="360" y="338"/>
                  </a:lnTo>
                  <a:lnTo>
                    <a:pt x="358" y="338"/>
                  </a:lnTo>
                  <a:lnTo>
                    <a:pt x="357" y="339"/>
                  </a:lnTo>
                  <a:lnTo>
                    <a:pt x="356" y="339"/>
                  </a:lnTo>
                  <a:lnTo>
                    <a:pt x="355" y="340"/>
                  </a:lnTo>
                  <a:lnTo>
                    <a:pt x="354" y="340"/>
                  </a:lnTo>
                  <a:lnTo>
                    <a:pt x="352" y="341"/>
                  </a:lnTo>
                  <a:lnTo>
                    <a:pt x="351" y="342"/>
                  </a:lnTo>
                  <a:lnTo>
                    <a:pt x="350" y="343"/>
                  </a:lnTo>
                  <a:lnTo>
                    <a:pt x="349" y="344"/>
                  </a:lnTo>
                  <a:lnTo>
                    <a:pt x="349" y="345"/>
                  </a:lnTo>
                  <a:lnTo>
                    <a:pt x="348" y="346"/>
                  </a:lnTo>
                  <a:lnTo>
                    <a:pt x="347" y="347"/>
                  </a:lnTo>
                  <a:lnTo>
                    <a:pt x="347" y="349"/>
                  </a:lnTo>
                  <a:lnTo>
                    <a:pt x="346" y="350"/>
                  </a:lnTo>
                  <a:lnTo>
                    <a:pt x="345" y="353"/>
                  </a:lnTo>
                  <a:lnTo>
                    <a:pt x="344" y="358"/>
                  </a:lnTo>
                  <a:lnTo>
                    <a:pt x="343" y="363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1" y="370"/>
                  </a:lnTo>
                  <a:lnTo>
                    <a:pt x="340" y="377"/>
                  </a:lnTo>
                  <a:lnTo>
                    <a:pt x="340" y="379"/>
                  </a:lnTo>
                  <a:lnTo>
                    <a:pt x="339" y="382"/>
                  </a:lnTo>
                  <a:lnTo>
                    <a:pt x="339" y="385"/>
                  </a:lnTo>
                  <a:lnTo>
                    <a:pt x="338" y="387"/>
                  </a:lnTo>
                  <a:lnTo>
                    <a:pt x="337" y="390"/>
                  </a:lnTo>
                  <a:lnTo>
                    <a:pt x="336" y="392"/>
                  </a:lnTo>
                  <a:lnTo>
                    <a:pt x="335" y="394"/>
                  </a:lnTo>
                  <a:lnTo>
                    <a:pt x="334" y="396"/>
                  </a:lnTo>
                  <a:lnTo>
                    <a:pt x="334" y="397"/>
                  </a:lnTo>
                  <a:lnTo>
                    <a:pt x="333" y="398"/>
                  </a:lnTo>
                  <a:lnTo>
                    <a:pt x="332" y="399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29" y="401"/>
                  </a:lnTo>
                  <a:lnTo>
                    <a:pt x="328" y="402"/>
                  </a:lnTo>
                  <a:lnTo>
                    <a:pt x="327" y="402"/>
                  </a:lnTo>
                  <a:lnTo>
                    <a:pt x="326" y="402"/>
                  </a:lnTo>
                  <a:lnTo>
                    <a:pt x="324" y="403"/>
                  </a:lnTo>
                  <a:lnTo>
                    <a:pt x="323" y="403"/>
                  </a:lnTo>
                  <a:lnTo>
                    <a:pt x="310" y="403"/>
                  </a:lnTo>
                  <a:lnTo>
                    <a:pt x="307" y="404"/>
                  </a:lnTo>
                  <a:lnTo>
                    <a:pt x="305" y="404"/>
                  </a:lnTo>
                  <a:lnTo>
                    <a:pt x="301" y="405"/>
                  </a:lnTo>
                  <a:lnTo>
                    <a:pt x="298" y="405"/>
                  </a:lnTo>
                  <a:lnTo>
                    <a:pt x="297" y="406"/>
                  </a:lnTo>
                  <a:lnTo>
                    <a:pt x="296" y="406"/>
                  </a:lnTo>
                  <a:lnTo>
                    <a:pt x="294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2" y="408"/>
                  </a:lnTo>
                  <a:lnTo>
                    <a:pt x="290" y="409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1" y="419"/>
                  </a:lnTo>
                  <a:lnTo>
                    <a:pt x="279" y="421"/>
                  </a:lnTo>
                  <a:lnTo>
                    <a:pt x="278" y="423"/>
                  </a:lnTo>
                  <a:lnTo>
                    <a:pt x="275" y="427"/>
                  </a:lnTo>
                  <a:lnTo>
                    <a:pt x="272" y="431"/>
                  </a:lnTo>
                  <a:lnTo>
                    <a:pt x="272" y="432"/>
                  </a:lnTo>
                  <a:lnTo>
                    <a:pt x="270" y="434"/>
                  </a:lnTo>
                  <a:lnTo>
                    <a:pt x="268" y="436"/>
                  </a:lnTo>
                  <a:lnTo>
                    <a:pt x="264" y="440"/>
                  </a:lnTo>
                  <a:lnTo>
                    <a:pt x="262" y="442"/>
                  </a:lnTo>
                  <a:lnTo>
                    <a:pt x="260" y="444"/>
                  </a:lnTo>
                  <a:lnTo>
                    <a:pt x="258" y="445"/>
                  </a:lnTo>
                  <a:lnTo>
                    <a:pt x="256" y="447"/>
                  </a:lnTo>
                  <a:lnTo>
                    <a:pt x="254" y="448"/>
                  </a:lnTo>
                  <a:lnTo>
                    <a:pt x="251" y="449"/>
                  </a:lnTo>
                  <a:lnTo>
                    <a:pt x="245" y="451"/>
                  </a:lnTo>
                  <a:lnTo>
                    <a:pt x="240" y="452"/>
                  </a:lnTo>
                  <a:lnTo>
                    <a:pt x="237" y="453"/>
                  </a:lnTo>
                  <a:lnTo>
                    <a:pt x="234" y="453"/>
                  </a:lnTo>
                  <a:lnTo>
                    <a:pt x="233" y="453"/>
                  </a:lnTo>
                  <a:lnTo>
                    <a:pt x="233" y="453"/>
                  </a:lnTo>
                  <a:lnTo>
                    <a:pt x="232" y="451"/>
                  </a:lnTo>
                  <a:lnTo>
                    <a:pt x="231" y="449"/>
                  </a:lnTo>
                  <a:lnTo>
                    <a:pt x="230" y="444"/>
                  </a:lnTo>
                  <a:lnTo>
                    <a:pt x="229" y="442"/>
                  </a:lnTo>
                  <a:lnTo>
                    <a:pt x="228" y="441"/>
                  </a:lnTo>
                  <a:lnTo>
                    <a:pt x="227" y="439"/>
                  </a:lnTo>
                  <a:lnTo>
                    <a:pt x="224" y="435"/>
                  </a:lnTo>
                  <a:lnTo>
                    <a:pt x="219" y="428"/>
                  </a:lnTo>
                  <a:lnTo>
                    <a:pt x="217" y="426"/>
                  </a:lnTo>
                  <a:lnTo>
                    <a:pt x="216" y="424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11" y="419"/>
                  </a:lnTo>
                  <a:lnTo>
                    <a:pt x="209" y="418"/>
                  </a:lnTo>
                  <a:lnTo>
                    <a:pt x="208" y="417"/>
                  </a:lnTo>
                  <a:lnTo>
                    <a:pt x="198" y="413"/>
                  </a:lnTo>
                  <a:lnTo>
                    <a:pt x="196" y="412"/>
                  </a:lnTo>
                  <a:lnTo>
                    <a:pt x="193" y="411"/>
                  </a:lnTo>
                  <a:lnTo>
                    <a:pt x="192" y="410"/>
                  </a:lnTo>
                  <a:lnTo>
                    <a:pt x="191" y="410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89" y="408"/>
                  </a:lnTo>
                  <a:lnTo>
                    <a:pt x="189" y="407"/>
                  </a:lnTo>
                  <a:lnTo>
                    <a:pt x="188" y="406"/>
                  </a:lnTo>
                  <a:lnTo>
                    <a:pt x="188" y="406"/>
                  </a:lnTo>
                  <a:lnTo>
                    <a:pt x="188" y="404"/>
                  </a:lnTo>
                  <a:lnTo>
                    <a:pt x="188" y="401"/>
                  </a:lnTo>
                  <a:lnTo>
                    <a:pt x="187" y="399"/>
                  </a:lnTo>
                  <a:lnTo>
                    <a:pt x="187" y="398"/>
                  </a:lnTo>
                  <a:lnTo>
                    <a:pt x="187" y="397"/>
                  </a:lnTo>
                  <a:lnTo>
                    <a:pt x="186" y="397"/>
                  </a:lnTo>
                  <a:lnTo>
                    <a:pt x="186" y="396"/>
                  </a:lnTo>
                  <a:lnTo>
                    <a:pt x="186" y="395"/>
                  </a:lnTo>
                  <a:lnTo>
                    <a:pt x="185" y="394"/>
                  </a:lnTo>
                  <a:lnTo>
                    <a:pt x="184" y="394"/>
                  </a:lnTo>
                  <a:lnTo>
                    <a:pt x="183" y="393"/>
                  </a:lnTo>
                  <a:lnTo>
                    <a:pt x="181" y="391"/>
                  </a:lnTo>
                  <a:lnTo>
                    <a:pt x="180" y="390"/>
                  </a:lnTo>
                  <a:lnTo>
                    <a:pt x="178" y="390"/>
                  </a:lnTo>
                  <a:lnTo>
                    <a:pt x="177" y="389"/>
                  </a:lnTo>
                  <a:lnTo>
                    <a:pt x="173" y="388"/>
                  </a:lnTo>
                  <a:lnTo>
                    <a:pt x="170" y="387"/>
                  </a:lnTo>
                  <a:lnTo>
                    <a:pt x="169" y="386"/>
                  </a:lnTo>
                  <a:lnTo>
                    <a:pt x="168" y="386"/>
                  </a:lnTo>
                  <a:lnTo>
                    <a:pt x="167" y="386"/>
                  </a:lnTo>
                  <a:lnTo>
                    <a:pt x="166" y="386"/>
                  </a:lnTo>
                  <a:lnTo>
                    <a:pt x="165" y="386"/>
                  </a:lnTo>
                  <a:lnTo>
                    <a:pt x="160" y="387"/>
                  </a:lnTo>
                  <a:lnTo>
                    <a:pt x="156" y="387"/>
                  </a:lnTo>
                  <a:lnTo>
                    <a:pt x="154" y="387"/>
                  </a:lnTo>
                  <a:lnTo>
                    <a:pt x="151" y="388"/>
                  </a:lnTo>
                  <a:lnTo>
                    <a:pt x="146" y="389"/>
                  </a:lnTo>
                  <a:lnTo>
                    <a:pt x="144" y="389"/>
                  </a:lnTo>
                  <a:lnTo>
                    <a:pt x="142" y="389"/>
                  </a:lnTo>
                  <a:lnTo>
                    <a:pt x="141" y="389"/>
                  </a:lnTo>
                  <a:lnTo>
                    <a:pt x="140" y="389"/>
                  </a:lnTo>
                  <a:lnTo>
                    <a:pt x="139" y="389"/>
                  </a:lnTo>
                  <a:lnTo>
                    <a:pt x="138" y="389"/>
                  </a:lnTo>
                  <a:lnTo>
                    <a:pt x="136" y="388"/>
                  </a:lnTo>
                  <a:lnTo>
                    <a:pt x="135" y="387"/>
                  </a:lnTo>
                  <a:lnTo>
                    <a:pt x="133" y="386"/>
                  </a:lnTo>
                  <a:lnTo>
                    <a:pt x="131" y="385"/>
                  </a:lnTo>
                  <a:lnTo>
                    <a:pt x="123" y="379"/>
                  </a:lnTo>
                  <a:lnTo>
                    <a:pt x="122" y="378"/>
                  </a:lnTo>
                  <a:lnTo>
                    <a:pt x="121" y="378"/>
                  </a:lnTo>
                  <a:lnTo>
                    <a:pt x="120" y="377"/>
                  </a:lnTo>
                  <a:lnTo>
                    <a:pt x="118" y="377"/>
                  </a:lnTo>
                  <a:lnTo>
                    <a:pt x="117" y="377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4"/>
                  </a:lnTo>
                  <a:lnTo>
                    <a:pt x="107" y="374"/>
                  </a:lnTo>
                  <a:lnTo>
                    <a:pt x="107" y="373"/>
                  </a:lnTo>
                  <a:lnTo>
                    <a:pt x="106" y="372"/>
                  </a:lnTo>
                  <a:lnTo>
                    <a:pt x="106" y="371"/>
                  </a:lnTo>
                  <a:lnTo>
                    <a:pt x="106" y="370"/>
                  </a:lnTo>
                  <a:lnTo>
                    <a:pt x="105" y="366"/>
                  </a:lnTo>
                  <a:lnTo>
                    <a:pt x="105" y="364"/>
                  </a:lnTo>
                  <a:lnTo>
                    <a:pt x="105" y="362"/>
                  </a:lnTo>
                  <a:lnTo>
                    <a:pt x="104" y="361"/>
                  </a:lnTo>
                  <a:lnTo>
                    <a:pt x="104" y="360"/>
                  </a:lnTo>
                  <a:lnTo>
                    <a:pt x="103" y="360"/>
                  </a:lnTo>
                  <a:lnTo>
                    <a:pt x="102" y="358"/>
                  </a:lnTo>
                  <a:lnTo>
                    <a:pt x="101" y="357"/>
                  </a:lnTo>
                  <a:lnTo>
                    <a:pt x="99" y="356"/>
                  </a:lnTo>
                  <a:lnTo>
                    <a:pt x="98" y="355"/>
                  </a:lnTo>
                  <a:lnTo>
                    <a:pt x="97" y="355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87" y="353"/>
                  </a:lnTo>
                  <a:lnTo>
                    <a:pt x="83" y="352"/>
                  </a:lnTo>
                  <a:lnTo>
                    <a:pt x="75" y="351"/>
                  </a:lnTo>
                  <a:lnTo>
                    <a:pt x="74" y="351"/>
                  </a:lnTo>
                  <a:lnTo>
                    <a:pt x="73" y="351"/>
                  </a:lnTo>
                  <a:lnTo>
                    <a:pt x="71" y="350"/>
                  </a:lnTo>
                  <a:lnTo>
                    <a:pt x="71" y="349"/>
                  </a:lnTo>
                  <a:lnTo>
                    <a:pt x="70" y="349"/>
                  </a:lnTo>
                  <a:lnTo>
                    <a:pt x="68" y="347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4" y="343"/>
                  </a:lnTo>
                  <a:lnTo>
                    <a:pt x="63" y="343"/>
                  </a:lnTo>
                  <a:lnTo>
                    <a:pt x="60" y="342"/>
                  </a:lnTo>
                  <a:lnTo>
                    <a:pt x="58" y="341"/>
                  </a:lnTo>
                  <a:lnTo>
                    <a:pt x="57" y="340"/>
                  </a:lnTo>
                  <a:lnTo>
                    <a:pt x="56" y="340"/>
                  </a:lnTo>
                  <a:lnTo>
                    <a:pt x="54" y="339"/>
                  </a:lnTo>
                  <a:lnTo>
                    <a:pt x="50" y="338"/>
                  </a:lnTo>
                  <a:lnTo>
                    <a:pt x="50" y="338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8" y="335"/>
                  </a:lnTo>
                  <a:lnTo>
                    <a:pt x="48" y="334"/>
                  </a:lnTo>
                  <a:lnTo>
                    <a:pt x="48" y="332"/>
                  </a:lnTo>
                  <a:lnTo>
                    <a:pt x="48" y="327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7" y="318"/>
                  </a:lnTo>
                  <a:lnTo>
                    <a:pt x="47" y="316"/>
                  </a:lnTo>
                  <a:lnTo>
                    <a:pt x="46" y="315"/>
                  </a:lnTo>
                  <a:lnTo>
                    <a:pt x="44" y="313"/>
                  </a:lnTo>
                  <a:lnTo>
                    <a:pt x="43" y="310"/>
                  </a:lnTo>
                  <a:lnTo>
                    <a:pt x="42" y="309"/>
                  </a:lnTo>
                  <a:lnTo>
                    <a:pt x="41" y="308"/>
                  </a:lnTo>
                  <a:lnTo>
                    <a:pt x="40" y="308"/>
                  </a:lnTo>
                  <a:lnTo>
                    <a:pt x="39" y="307"/>
                  </a:lnTo>
                  <a:lnTo>
                    <a:pt x="39" y="307"/>
                  </a:lnTo>
                  <a:lnTo>
                    <a:pt x="38" y="307"/>
                  </a:lnTo>
                  <a:lnTo>
                    <a:pt x="36" y="307"/>
                  </a:lnTo>
                  <a:lnTo>
                    <a:pt x="35" y="307"/>
                  </a:lnTo>
                  <a:lnTo>
                    <a:pt x="34" y="307"/>
                  </a:lnTo>
                  <a:lnTo>
                    <a:pt x="33" y="307"/>
                  </a:lnTo>
                  <a:lnTo>
                    <a:pt x="30" y="308"/>
                  </a:lnTo>
                  <a:lnTo>
                    <a:pt x="28" y="309"/>
                  </a:lnTo>
                  <a:lnTo>
                    <a:pt x="18" y="312"/>
                  </a:lnTo>
                  <a:lnTo>
                    <a:pt x="14" y="313"/>
                  </a:lnTo>
                  <a:lnTo>
                    <a:pt x="12" y="314"/>
                  </a:lnTo>
                  <a:lnTo>
                    <a:pt x="11" y="314"/>
                  </a:lnTo>
                  <a:lnTo>
                    <a:pt x="9" y="314"/>
                  </a:lnTo>
                  <a:lnTo>
                    <a:pt x="7" y="315"/>
                  </a:lnTo>
                  <a:lnTo>
                    <a:pt x="6" y="314"/>
                  </a:lnTo>
                  <a:lnTo>
                    <a:pt x="5" y="314"/>
                  </a:lnTo>
                  <a:lnTo>
                    <a:pt x="4" y="314"/>
                  </a:lnTo>
                  <a:lnTo>
                    <a:pt x="3" y="314"/>
                  </a:lnTo>
                  <a:lnTo>
                    <a:pt x="2" y="313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3" y="299"/>
                  </a:lnTo>
                  <a:lnTo>
                    <a:pt x="5" y="297"/>
                  </a:lnTo>
                  <a:lnTo>
                    <a:pt x="6" y="296"/>
                  </a:lnTo>
                  <a:lnTo>
                    <a:pt x="7" y="295"/>
                  </a:lnTo>
                  <a:lnTo>
                    <a:pt x="8" y="294"/>
                  </a:lnTo>
                  <a:lnTo>
                    <a:pt x="8" y="293"/>
                  </a:lnTo>
                  <a:lnTo>
                    <a:pt x="10" y="291"/>
                  </a:lnTo>
                  <a:lnTo>
                    <a:pt x="12" y="285"/>
                  </a:lnTo>
                  <a:lnTo>
                    <a:pt x="13" y="284"/>
                  </a:lnTo>
                  <a:lnTo>
                    <a:pt x="14" y="282"/>
                  </a:lnTo>
                  <a:lnTo>
                    <a:pt x="15" y="280"/>
                  </a:lnTo>
                  <a:lnTo>
                    <a:pt x="16" y="279"/>
                  </a:lnTo>
                  <a:lnTo>
                    <a:pt x="18" y="278"/>
                  </a:lnTo>
                  <a:lnTo>
                    <a:pt x="19" y="277"/>
                  </a:lnTo>
                  <a:lnTo>
                    <a:pt x="22" y="276"/>
                  </a:lnTo>
                  <a:lnTo>
                    <a:pt x="25" y="273"/>
                  </a:lnTo>
                  <a:lnTo>
                    <a:pt x="27" y="271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9" y="269"/>
                  </a:lnTo>
                  <a:lnTo>
                    <a:pt x="30" y="267"/>
                  </a:lnTo>
                  <a:lnTo>
                    <a:pt x="31" y="266"/>
                  </a:lnTo>
                  <a:lnTo>
                    <a:pt x="31" y="264"/>
                  </a:lnTo>
                  <a:lnTo>
                    <a:pt x="32" y="262"/>
                  </a:lnTo>
                  <a:lnTo>
                    <a:pt x="33" y="260"/>
                  </a:lnTo>
                  <a:lnTo>
                    <a:pt x="33" y="258"/>
                  </a:lnTo>
                  <a:lnTo>
                    <a:pt x="33" y="256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30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9" y="249"/>
                  </a:lnTo>
                  <a:lnTo>
                    <a:pt x="18" y="249"/>
                  </a:lnTo>
                  <a:lnTo>
                    <a:pt x="17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5" y="246"/>
                  </a:lnTo>
                  <a:lnTo>
                    <a:pt x="15" y="245"/>
                  </a:lnTo>
                  <a:lnTo>
                    <a:pt x="15" y="242"/>
                  </a:lnTo>
                  <a:lnTo>
                    <a:pt x="15" y="241"/>
                  </a:lnTo>
                  <a:lnTo>
                    <a:pt x="15" y="240"/>
                  </a:lnTo>
                  <a:lnTo>
                    <a:pt x="15" y="239"/>
                  </a:lnTo>
                  <a:lnTo>
                    <a:pt x="15" y="238"/>
                  </a:lnTo>
                  <a:lnTo>
                    <a:pt x="13" y="234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2"/>
                  </a:lnTo>
                  <a:lnTo>
                    <a:pt x="7" y="208"/>
                  </a:lnTo>
                  <a:lnTo>
                    <a:pt x="7" y="207"/>
                  </a:lnTo>
                  <a:lnTo>
                    <a:pt x="6" y="205"/>
                  </a:lnTo>
                  <a:lnTo>
                    <a:pt x="7" y="203"/>
                  </a:lnTo>
                  <a:lnTo>
                    <a:pt x="7" y="201"/>
                  </a:lnTo>
                  <a:lnTo>
                    <a:pt x="7" y="200"/>
                  </a:lnTo>
                  <a:lnTo>
                    <a:pt x="8" y="199"/>
                  </a:lnTo>
                  <a:lnTo>
                    <a:pt x="9" y="197"/>
                  </a:lnTo>
                  <a:lnTo>
                    <a:pt x="10" y="194"/>
                  </a:lnTo>
                  <a:lnTo>
                    <a:pt x="15" y="184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19" y="184"/>
                  </a:lnTo>
                  <a:lnTo>
                    <a:pt x="20" y="183"/>
                  </a:lnTo>
                  <a:lnTo>
                    <a:pt x="21" y="182"/>
                  </a:lnTo>
                  <a:lnTo>
                    <a:pt x="22" y="181"/>
                  </a:lnTo>
                  <a:lnTo>
                    <a:pt x="24" y="178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7" y="175"/>
                  </a:lnTo>
                  <a:lnTo>
                    <a:pt x="28" y="174"/>
                  </a:lnTo>
                  <a:lnTo>
                    <a:pt x="29" y="173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45" y="170"/>
                  </a:lnTo>
                  <a:lnTo>
                    <a:pt x="46" y="170"/>
                  </a:lnTo>
                  <a:lnTo>
                    <a:pt x="50" y="169"/>
                  </a:lnTo>
                  <a:lnTo>
                    <a:pt x="55" y="168"/>
                  </a:lnTo>
                  <a:lnTo>
                    <a:pt x="57" y="168"/>
                  </a:lnTo>
                  <a:lnTo>
                    <a:pt x="61" y="168"/>
                  </a:lnTo>
                  <a:lnTo>
                    <a:pt x="63" y="168"/>
                  </a:lnTo>
                  <a:lnTo>
                    <a:pt x="64" y="168"/>
                  </a:lnTo>
                  <a:lnTo>
                    <a:pt x="65" y="167"/>
                  </a:lnTo>
                  <a:lnTo>
                    <a:pt x="66" y="167"/>
                  </a:lnTo>
                  <a:lnTo>
                    <a:pt x="67" y="166"/>
                  </a:lnTo>
                  <a:lnTo>
                    <a:pt x="68" y="166"/>
                  </a:lnTo>
                  <a:lnTo>
                    <a:pt x="69" y="165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2" y="163"/>
                  </a:lnTo>
                  <a:lnTo>
                    <a:pt x="74" y="160"/>
                  </a:lnTo>
                  <a:lnTo>
                    <a:pt x="76" y="157"/>
                  </a:lnTo>
                  <a:lnTo>
                    <a:pt x="79" y="154"/>
                  </a:lnTo>
                  <a:lnTo>
                    <a:pt x="81" y="149"/>
                  </a:lnTo>
                  <a:lnTo>
                    <a:pt x="83" y="148"/>
                  </a:lnTo>
                  <a:lnTo>
                    <a:pt x="84" y="147"/>
                  </a:lnTo>
                  <a:lnTo>
                    <a:pt x="85" y="146"/>
                  </a:lnTo>
                  <a:lnTo>
                    <a:pt x="86" y="144"/>
                  </a:lnTo>
                  <a:lnTo>
                    <a:pt x="89" y="142"/>
                  </a:lnTo>
                  <a:lnTo>
                    <a:pt x="92" y="139"/>
                  </a:lnTo>
                  <a:lnTo>
                    <a:pt x="93" y="138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5" y="133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4" y="130"/>
                  </a:lnTo>
                  <a:lnTo>
                    <a:pt x="94" y="129"/>
                  </a:lnTo>
                  <a:lnTo>
                    <a:pt x="92" y="126"/>
                  </a:lnTo>
                  <a:lnTo>
                    <a:pt x="91" y="122"/>
                  </a:lnTo>
                  <a:lnTo>
                    <a:pt x="90" y="120"/>
                  </a:lnTo>
                  <a:lnTo>
                    <a:pt x="90" y="119"/>
                  </a:lnTo>
                  <a:lnTo>
                    <a:pt x="89" y="116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1" y="104"/>
                  </a:lnTo>
                  <a:lnTo>
                    <a:pt x="94" y="99"/>
                  </a:lnTo>
                  <a:lnTo>
                    <a:pt x="96" y="97"/>
                  </a:lnTo>
                  <a:lnTo>
                    <a:pt x="96" y="97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8" y="95"/>
                  </a:lnTo>
                  <a:lnTo>
                    <a:pt x="99" y="95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2" y="94"/>
                  </a:lnTo>
                  <a:lnTo>
                    <a:pt x="103" y="95"/>
                  </a:lnTo>
                  <a:lnTo>
                    <a:pt x="103" y="95"/>
                  </a:lnTo>
                  <a:lnTo>
                    <a:pt x="104" y="96"/>
                  </a:lnTo>
                  <a:lnTo>
                    <a:pt x="105" y="97"/>
                  </a:lnTo>
                  <a:lnTo>
                    <a:pt x="105" y="98"/>
                  </a:lnTo>
                  <a:lnTo>
                    <a:pt x="105" y="99"/>
                  </a:lnTo>
                  <a:lnTo>
                    <a:pt x="105" y="100"/>
                  </a:lnTo>
                  <a:lnTo>
                    <a:pt x="106" y="104"/>
                  </a:lnTo>
                  <a:lnTo>
                    <a:pt x="106" y="105"/>
                  </a:lnTo>
                  <a:lnTo>
                    <a:pt x="107" y="106"/>
                  </a:lnTo>
                  <a:lnTo>
                    <a:pt x="107" y="107"/>
                  </a:lnTo>
                  <a:lnTo>
                    <a:pt x="108" y="108"/>
                  </a:lnTo>
                  <a:lnTo>
                    <a:pt x="10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11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7" y="110"/>
                  </a:lnTo>
                  <a:lnTo>
                    <a:pt x="120" y="111"/>
                  </a:lnTo>
                  <a:lnTo>
                    <a:pt x="123" y="112"/>
                  </a:lnTo>
                  <a:lnTo>
                    <a:pt x="125" y="113"/>
                  </a:lnTo>
                  <a:lnTo>
                    <a:pt x="128" y="113"/>
                  </a:lnTo>
                  <a:lnTo>
                    <a:pt x="131" y="113"/>
                  </a:lnTo>
                  <a:lnTo>
                    <a:pt x="132" y="114"/>
                  </a:lnTo>
                  <a:lnTo>
                    <a:pt x="134" y="114"/>
                  </a:lnTo>
                  <a:lnTo>
                    <a:pt x="135" y="114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6"/>
                  </a:lnTo>
                  <a:lnTo>
                    <a:pt x="140" y="117"/>
                  </a:lnTo>
                  <a:lnTo>
                    <a:pt x="142" y="118"/>
                  </a:lnTo>
                  <a:lnTo>
                    <a:pt x="146" y="121"/>
                  </a:lnTo>
                  <a:lnTo>
                    <a:pt x="148" y="122"/>
                  </a:lnTo>
                  <a:lnTo>
                    <a:pt x="149" y="123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1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5" y="120"/>
                  </a:lnTo>
                  <a:lnTo>
                    <a:pt x="156" y="119"/>
                  </a:lnTo>
                  <a:lnTo>
                    <a:pt x="157" y="118"/>
                  </a:lnTo>
                  <a:lnTo>
                    <a:pt x="158" y="116"/>
                  </a:lnTo>
                  <a:lnTo>
                    <a:pt x="159" y="115"/>
                  </a:lnTo>
                  <a:lnTo>
                    <a:pt x="160" y="113"/>
                  </a:lnTo>
                  <a:lnTo>
                    <a:pt x="161" y="112"/>
                  </a:lnTo>
                  <a:lnTo>
                    <a:pt x="162" y="110"/>
                  </a:lnTo>
                  <a:lnTo>
                    <a:pt x="162" y="109"/>
                  </a:lnTo>
                  <a:lnTo>
                    <a:pt x="163" y="108"/>
                  </a:lnTo>
                  <a:lnTo>
                    <a:pt x="163" y="106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99"/>
                  </a:lnTo>
                  <a:lnTo>
                    <a:pt x="165" y="99"/>
                  </a:lnTo>
                  <a:lnTo>
                    <a:pt x="165" y="98"/>
                  </a:lnTo>
                  <a:lnTo>
                    <a:pt x="166" y="98"/>
                  </a:lnTo>
                  <a:lnTo>
                    <a:pt x="168" y="98"/>
                  </a:lnTo>
                  <a:lnTo>
                    <a:pt x="171" y="97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78" y="95"/>
                  </a:lnTo>
                  <a:lnTo>
                    <a:pt x="180" y="94"/>
                  </a:lnTo>
                  <a:lnTo>
                    <a:pt x="184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3" y="94"/>
                  </a:lnTo>
                  <a:lnTo>
                    <a:pt x="194" y="95"/>
                  </a:lnTo>
                  <a:lnTo>
                    <a:pt x="195" y="95"/>
                  </a:lnTo>
                  <a:lnTo>
                    <a:pt x="198" y="96"/>
                  </a:lnTo>
                  <a:lnTo>
                    <a:pt x="199" y="96"/>
                  </a:lnTo>
                  <a:lnTo>
                    <a:pt x="200" y="97"/>
                  </a:lnTo>
                  <a:lnTo>
                    <a:pt x="202" y="97"/>
                  </a:lnTo>
                  <a:lnTo>
                    <a:pt x="203" y="97"/>
                  </a:lnTo>
                  <a:lnTo>
                    <a:pt x="204" y="97"/>
                  </a:lnTo>
                  <a:lnTo>
                    <a:pt x="206" y="97"/>
                  </a:lnTo>
                  <a:lnTo>
                    <a:pt x="207" y="97"/>
                  </a:lnTo>
                  <a:lnTo>
                    <a:pt x="208" y="97"/>
                  </a:lnTo>
                  <a:lnTo>
                    <a:pt x="210" y="96"/>
                  </a:lnTo>
                  <a:lnTo>
                    <a:pt x="211" y="96"/>
                  </a:lnTo>
                  <a:lnTo>
                    <a:pt x="212" y="95"/>
                  </a:lnTo>
                  <a:lnTo>
                    <a:pt x="213" y="95"/>
                  </a:lnTo>
                  <a:lnTo>
                    <a:pt x="214" y="94"/>
                  </a:lnTo>
                  <a:lnTo>
                    <a:pt x="214" y="93"/>
                  </a:lnTo>
                  <a:lnTo>
                    <a:pt x="216" y="92"/>
                  </a:lnTo>
                  <a:lnTo>
                    <a:pt x="217" y="91"/>
                  </a:lnTo>
                  <a:lnTo>
                    <a:pt x="217" y="89"/>
                  </a:lnTo>
                  <a:lnTo>
                    <a:pt x="218" y="88"/>
                  </a:lnTo>
                  <a:lnTo>
                    <a:pt x="218" y="87"/>
                  </a:lnTo>
                  <a:lnTo>
                    <a:pt x="218" y="86"/>
                  </a:lnTo>
                  <a:lnTo>
                    <a:pt x="219" y="85"/>
                  </a:lnTo>
                  <a:lnTo>
                    <a:pt x="219" y="84"/>
                  </a:lnTo>
                  <a:lnTo>
                    <a:pt x="218" y="82"/>
                  </a:lnTo>
                  <a:lnTo>
                    <a:pt x="218" y="81"/>
                  </a:lnTo>
                  <a:lnTo>
                    <a:pt x="218" y="80"/>
                  </a:lnTo>
                  <a:lnTo>
                    <a:pt x="217" y="77"/>
                  </a:lnTo>
                  <a:lnTo>
                    <a:pt x="214" y="71"/>
                  </a:lnTo>
                  <a:lnTo>
                    <a:pt x="213" y="70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5" y="65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0" y="65"/>
                  </a:lnTo>
                  <a:lnTo>
                    <a:pt x="223" y="65"/>
                  </a:lnTo>
                  <a:lnTo>
                    <a:pt x="224" y="66"/>
                  </a:lnTo>
                  <a:lnTo>
                    <a:pt x="225" y="66"/>
                  </a:lnTo>
                  <a:lnTo>
                    <a:pt x="226" y="66"/>
                  </a:lnTo>
                  <a:lnTo>
                    <a:pt x="226" y="66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9" y="63"/>
                  </a:lnTo>
                  <a:lnTo>
                    <a:pt x="231" y="60"/>
                  </a:lnTo>
                  <a:lnTo>
                    <a:pt x="232" y="59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4" y="57"/>
                  </a:lnTo>
                  <a:lnTo>
                    <a:pt x="235" y="57"/>
                  </a:lnTo>
                  <a:lnTo>
                    <a:pt x="237" y="57"/>
                  </a:lnTo>
                  <a:lnTo>
                    <a:pt x="238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1" y="59"/>
                  </a:lnTo>
                  <a:lnTo>
                    <a:pt x="243" y="60"/>
                  </a:lnTo>
                  <a:lnTo>
                    <a:pt x="245" y="61"/>
                  </a:lnTo>
                  <a:lnTo>
                    <a:pt x="246" y="63"/>
                  </a:lnTo>
                  <a:lnTo>
                    <a:pt x="249" y="65"/>
                  </a:lnTo>
                  <a:lnTo>
                    <a:pt x="250" y="66"/>
                  </a:lnTo>
                  <a:lnTo>
                    <a:pt x="251" y="67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5" y="69"/>
                  </a:lnTo>
                  <a:lnTo>
                    <a:pt x="256" y="69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1" y="70"/>
                  </a:lnTo>
                  <a:lnTo>
                    <a:pt x="263" y="70"/>
                  </a:lnTo>
                  <a:lnTo>
                    <a:pt x="266" y="69"/>
                  </a:lnTo>
                  <a:lnTo>
                    <a:pt x="270" y="68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2" y="67"/>
                  </a:lnTo>
                  <a:lnTo>
                    <a:pt x="273" y="66"/>
                  </a:lnTo>
                  <a:lnTo>
                    <a:pt x="274" y="65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7" y="60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1" y="50"/>
                  </a:lnTo>
                  <a:lnTo>
                    <a:pt x="282" y="47"/>
                  </a:lnTo>
                  <a:lnTo>
                    <a:pt x="282" y="46"/>
                  </a:lnTo>
                  <a:lnTo>
                    <a:pt x="282" y="44"/>
                  </a:lnTo>
                  <a:lnTo>
                    <a:pt x="282" y="40"/>
                  </a:lnTo>
                  <a:lnTo>
                    <a:pt x="282" y="39"/>
                  </a:lnTo>
                  <a:lnTo>
                    <a:pt x="283" y="38"/>
                  </a:lnTo>
                  <a:lnTo>
                    <a:pt x="283" y="37"/>
                  </a:lnTo>
                  <a:lnTo>
                    <a:pt x="284" y="36"/>
                  </a:lnTo>
                  <a:lnTo>
                    <a:pt x="284" y="35"/>
                  </a:lnTo>
                  <a:lnTo>
                    <a:pt x="287" y="33"/>
                  </a:lnTo>
                  <a:lnTo>
                    <a:pt x="289" y="30"/>
                  </a:lnTo>
                  <a:lnTo>
                    <a:pt x="290" y="29"/>
                  </a:lnTo>
                  <a:lnTo>
                    <a:pt x="292" y="28"/>
                  </a:lnTo>
                  <a:lnTo>
                    <a:pt x="295" y="26"/>
                  </a:lnTo>
                  <a:lnTo>
                    <a:pt x="296" y="25"/>
                  </a:lnTo>
                  <a:lnTo>
                    <a:pt x="297" y="24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1"/>
                  </a:lnTo>
                  <a:lnTo>
                    <a:pt x="300" y="20"/>
                  </a:lnTo>
                  <a:lnTo>
                    <a:pt x="301" y="17"/>
                  </a:lnTo>
                  <a:lnTo>
                    <a:pt x="302" y="16"/>
                  </a:lnTo>
                  <a:lnTo>
                    <a:pt x="303" y="15"/>
                  </a:lnTo>
                  <a:lnTo>
                    <a:pt x="304" y="15"/>
                  </a:lnTo>
                  <a:lnTo>
                    <a:pt x="304" y="15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3" y="16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18" y="17"/>
                  </a:lnTo>
                  <a:lnTo>
                    <a:pt x="319" y="17"/>
                  </a:lnTo>
                  <a:lnTo>
                    <a:pt x="320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2" y="17"/>
                  </a:lnTo>
                  <a:lnTo>
                    <a:pt x="323" y="16"/>
                  </a:lnTo>
                  <a:lnTo>
                    <a:pt x="324" y="16"/>
                  </a:lnTo>
                  <a:lnTo>
                    <a:pt x="325" y="15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7" y="13"/>
                  </a:lnTo>
                  <a:lnTo>
                    <a:pt x="329" y="11"/>
                  </a:lnTo>
                  <a:lnTo>
                    <a:pt x="330" y="8"/>
                  </a:lnTo>
                  <a:lnTo>
                    <a:pt x="331" y="6"/>
                  </a:lnTo>
                  <a:lnTo>
                    <a:pt x="332" y="5"/>
                  </a:lnTo>
                  <a:lnTo>
                    <a:pt x="332" y="4"/>
                  </a:lnTo>
                  <a:lnTo>
                    <a:pt x="333" y="3"/>
                  </a:lnTo>
                  <a:lnTo>
                    <a:pt x="333" y="2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4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BDD7E7"/>
            </a:solidFill>
            <a:ln w="2698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8" name="Freeform 291">
              <a:extLst>
                <a:ext uri="{FF2B5EF4-FFF2-40B4-BE49-F238E27FC236}">
                  <a16:creationId xmlns:a16="http://schemas.microsoft.com/office/drawing/2014/main" id="{1F8C7AA0-13EF-4B58-B901-31594AAD5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1160463" cy="941388"/>
            </a:xfrm>
            <a:custGeom>
              <a:avLst/>
              <a:gdLst>
                <a:gd name="T0" fmla="*/ 239 w 731"/>
                <a:gd name="T1" fmla="*/ 12 h 593"/>
                <a:gd name="T2" fmla="*/ 240 w 731"/>
                <a:gd name="T3" fmla="*/ 45 h 593"/>
                <a:gd name="T4" fmla="*/ 240 w 731"/>
                <a:gd name="T5" fmla="*/ 75 h 593"/>
                <a:gd name="T6" fmla="*/ 197 w 731"/>
                <a:gd name="T7" fmla="*/ 97 h 593"/>
                <a:gd name="T8" fmla="*/ 191 w 731"/>
                <a:gd name="T9" fmla="*/ 121 h 593"/>
                <a:gd name="T10" fmla="*/ 227 w 731"/>
                <a:gd name="T11" fmla="*/ 138 h 593"/>
                <a:gd name="T12" fmla="*/ 257 w 731"/>
                <a:gd name="T13" fmla="*/ 180 h 593"/>
                <a:gd name="T14" fmla="*/ 287 w 731"/>
                <a:gd name="T15" fmla="*/ 213 h 593"/>
                <a:gd name="T16" fmla="*/ 326 w 731"/>
                <a:gd name="T17" fmla="*/ 215 h 593"/>
                <a:gd name="T18" fmla="*/ 372 w 731"/>
                <a:gd name="T19" fmla="*/ 197 h 593"/>
                <a:gd name="T20" fmla="*/ 360 w 731"/>
                <a:gd name="T21" fmla="*/ 180 h 593"/>
                <a:gd name="T22" fmla="*/ 370 w 731"/>
                <a:gd name="T23" fmla="*/ 165 h 593"/>
                <a:gd name="T24" fmla="*/ 401 w 731"/>
                <a:gd name="T25" fmla="*/ 202 h 593"/>
                <a:gd name="T26" fmla="*/ 432 w 731"/>
                <a:gd name="T27" fmla="*/ 205 h 593"/>
                <a:gd name="T28" fmla="*/ 455 w 731"/>
                <a:gd name="T29" fmla="*/ 220 h 593"/>
                <a:gd name="T30" fmla="*/ 484 w 731"/>
                <a:gd name="T31" fmla="*/ 248 h 593"/>
                <a:gd name="T32" fmla="*/ 501 w 731"/>
                <a:gd name="T33" fmla="*/ 238 h 593"/>
                <a:gd name="T34" fmla="*/ 546 w 731"/>
                <a:gd name="T35" fmla="*/ 246 h 593"/>
                <a:gd name="T36" fmla="*/ 585 w 731"/>
                <a:gd name="T37" fmla="*/ 256 h 593"/>
                <a:gd name="T38" fmla="*/ 599 w 731"/>
                <a:gd name="T39" fmla="*/ 251 h 593"/>
                <a:gd name="T40" fmla="*/ 608 w 731"/>
                <a:gd name="T41" fmla="*/ 282 h 593"/>
                <a:gd name="T42" fmla="*/ 607 w 731"/>
                <a:gd name="T43" fmla="*/ 317 h 593"/>
                <a:gd name="T44" fmla="*/ 635 w 731"/>
                <a:gd name="T45" fmla="*/ 380 h 593"/>
                <a:gd name="T46" fmla="*/ 676 w 731"/>
                <a:gd name="T47" fmla="*/ 399 h 593"/>
                <a:gd name="T48" fmla="*/ 706 w 731"/>
                <a:gd name="T49" fmla="*/ 407 h 593"/>
                <a:gd name="T50" fmla="*/ 730 w 731"/>
                <a:gd name="T51" fmla="*/ 482 h 593"/>
                <a:gd name="T52" fmla="*/ 712 w 731"/>
                <a:gd name="T53" fmla="*/ 510 h 593"/>
                <a:gd name="T54" fmla="*/ 658 w 731"/>
                <a:gd name="T55" fmla="*/ 518 h 593"/>
                <a:gd name="T56" fmla="*/ 612 w 731"/>
                <a:gd name="T57" fmla="*/ 519 h 593"/>
                <a:gd name="T58" fmla="*/ 599 w 731"/>
                <a:gd name="T59" fmla="*/ 544 h 593"/>
                <a:gd name="T60" fmla="*/ 561 w 731"/>
                <a:gd name="T61" fmla="*/ 592 h 593"/>
                <a:gd name="T62" fmla="*/ 532 w 731"/>
                <a:gd name="T63" fmla="*/ 585 h 593"/>
                <a:gd name="T64" fmla="*/ 501 w 731"/>
                <a:gd name="T65" fmla="*/ 547 h 593"/>
                <a:gd name="T66" fmla="*/ 466 w 731"/>
                <a:gd name="T67" fmla="*/ 536 h 593"/>
                <a:gd name="T68" fmla="*/ 416 w 731"/>
                <a:gd name="T69" fmla="*/ 519 h 593"/>
                <a:gd name="T70" fmla="*/ 362 w 731"/>
                <a:gd name="T71" fmla="*/ 518 h 593"/>
                <a:gd name="T72" fmla="*/ 332 w 731"/>
                <a:gd name="T73" fmla="*/ 509 h 593"/>
                <a:gd name="T74" fmla="*/ 309 w 731"/>
                <a:gd name="T75" fmla="*/ 501 h 593"/>
                <a:gd name="T76" fmla="*/ 305 w 731"/>
                <a:gd name="T77" fmla="*/ 481 h 593"/>
                <a:gd name="T78" fmla="*/ 260 w 731"/>
                <a:gd name="T79" fmla="*/ 429 h 593"/>
                <a:gd name="T80" fmla="*/ 240 w 731"/>
                <a:gd name="T81" fmla="*/ 425 h 593"/>
                <a:gd name="T82" fmla="*/ 232 w 731"/>
                <a:gd name="T83" fmla="*/ 388 h 593"/>
                <a:gd name="T84" fmla="*/ 217 w 731"/>
                <a:gd name="T85" fmla="*/ 368 h 593"/>
                <a:gd name="T86" fmla="*/ 169 w 731"/>
                <a:gd name="T87" fmla="*/ 364 h 593"/>
                <a:gd name="T88" fmla="*/ 148 w 731"/>
                <a:gd name="T89" fmla="*/ 336 h 593"/>
                <a:gd name="T90" fmla="*/ 134 w 731"/>
                <a:gd name="T91" fmla="*/ 299 h 593"/>
                <a:gd name="T92" fmla="*/ 126 w 731"/>
                <a:gd name="T93" fmla="*/ 324 h 593"/>
                <a:gd name="T94" fmla="*/ 110 w 731"/>
                <a:gd name="T95" fmla="*/ 334 h 593"/>
                <a:gd name="T96" fmla="*/ 91 w 731"/>
                <a:gd name="T97" fmla="*/ 338 h 593"/>
                <a:gd name="T98" fmla="*/ 85 w 731"/>
                <a:gd name="T99" fmla="*/ 307 h 593"/>
                <a:gd name="T100" fmla="*/ 47 w 731"/>
                <a:gd name="T101" fmla="*/ 331 h 593"/>
                <a:gd name="T102" fmla="*/ 29 w 731"/>
                <a:gd name="T103" fmla="*/ 316 h 593"/>
                <a:gd name="T104" fmla="*/ 7 w 731"/>
                <a:gd name="T105" fmla="*/ 308 h 593"/>
                <a:gd name="T106" fmla="*/ 5 w 731"/>
                <a:gd name="T107" fmla="*/ 274 h 593"/>
                <a:gd name="T108" fmla="*/ 15 w 731"/>
                <a:gd name="T109" fmla="*/ 244 h 593"/>
                <a:gd name="T110" fmla="*/ 8 w 731"/>
                <a:gd name="T111" fmla="*/ 205 h 593"/>
                <a:gd name="T112" fmla="*/ 28 w 731"/>
                <a:gd name="T113" fmla="*/ 149 h 593"/>
                <a:gd name="T114" fmla="*/ 56 w 731"/>
                <a:gd name="T115" fmla="*/ 100 h 593"/>
                <a:gd name="T116" fmla="*/ 93 w 731"/>
                <a:gd name="T117" fmla="*/ 74 h 593"/>
                <a:gd name="T118" fmla="*/ 110 w 731"/>
                <a:gd name="T119" fmla="*/ 48 h 593"/>
                <a:gd name="T120" fmla="*/ 162 w 731"/>
                <a:gd name="T121" fmla="*/ 34 h 593"/>
                <a:gd name="T122" fmla="*/ 203 w 731"/>
                <a:gd name="T123" fmla="*/ 2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1" h="593">
                  <a:moveTo>
                    <a:pt x="222" y="0"/>
                  </a:moveTo>
                  <a:lnTo>
                    <a:pt x="222" y="0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2"/>
                  </a:lnTo>
                  <a:lnTo>
                    <a:pt x="228" y="3"/>
                  </a:lnTo>
                  <a:lnTo>
                    <a:pt x="228" y="3"/>
                  </a:lnTo>
                  <a:lnTo>
                    <a:pt x="229" y="4"/>
                  </a:lnTo>
                  <a:lnTo>
                    <a:pt x="231" y="5"/>
                  </a:lnTo>
                  <a:lnTo>
                    <a:pt x="231" y="6"/>
                  </a:lnTo>
                  <a:lnTo>
                    <a:pt x="232" y="7"/>
                  </a:lnTo>
                  <a:lnTo>
                    <a:pt x="233" y="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7" y="11"/>
                  </a:lnTo>
                  <a:lnTo>
                    <a:pt x="238" y="12"/>
                  </a:lnTo>
                  <a:lnTo>
                    <a:pt x="239" y="12"/>
                  </a:lnTo>
                  <a:lnTo>
                    <a:pt x="239" y="13"/>
                  </a:lnTo>
                  <a:lnTo>
                    <a:pt x="240" y="14"/>
                  </a:lnTo>
                  <a:lnTo>
                    <a:pt x="240" y="14"/>
                  </a:lnTo>
                  <a:lnTo>
                    <a:pt x="240" y="15"/>
                  </a:lnTo>
                  <a:lnTo>
                    <a:pt x="240" y="16"/>
                  </a:lnTo>
                  <a:lnTo>
                    <a:pt x="240" y="17"/>
                  </a:lnTo>
                  <a:lnTo>
                    <a:pt x="240" y="18"/>
                  </a:lnTo>
                  <a:lnTo>
                    <a:pt x="239" y="20"/>
                  </a:lnTo>
                  <a:lnTo>
                    <a:pt x="237" y="26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5" y="35"/>
                  </a:lnTo>
                  <a:lnTo>
                    <a:pt x="235" y="36"/>
                  </a:lnTo>
                  <a:lnTo>
                    <a:pt x="236" y="38"/>
                  </a:lnTo>
                  <a:lnTo>
                    <a:pt x="236" y="39"/>
                  </a:lnTo>
                  <a:lnTo>
                    <a:pt x="237" y="41"/>
                  </a:lnTo>
                  <a:lnTo>
                    <a:pt x="237" y="42"/>
                  </a:lnTo>
                  <a:lnTo>
                    <a:pt x="238" y="44"/>
                  </a:lnTo>
                  <a:lnTo>
                    <a:pt x="240" y="45"/>
                  </a:lnTo>
                  <a:lnTo>
                    <a:pt x="243" y="50"/>
                  </a:lnTo>
                  <a:lnTo>
                    <a:pt x="245" y="52"/>
                  </a:lnTo>
                  <a:lnTo>
                    <a:pt x="246" y="53"/>
                  </a:lnTo>
                  <a:lnTo>
                    <a:pt x="246" y="54"/>
                  </a:lnTo>
                  <a:lnTo>
                    <a:pt x="247" y="55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8" y="60"/>
                  </a:lnTo>
                  <a:lnTo>
                    <a:pt x="248" y="62"/>
                  </a:lnTo>
                  <a:lnTo>
                    <a:pt x="248" y="64"/>
                  </a:lnTo>
                  <a:lnTo>
                    <a:pt x="247" y="66"/>
                  </a:lnTo>
                  <a:lnTo>
                    <a:pt x="247" y="67"/>
                  </a:lnTo>
                  <a:lnTo>
                    <a:pt x="247" y="69"/>
                  </a:lnTo>
                  <a:lnTo>
                    <a:pt x="246" y="70"/>
                  </a:lnTo>
                  <a:lnTo>
                    <a:pt x="246" y="71"/>
                  </a:lnTo>
                  <a:lnTo>
                    <a:pt x="245" y="72"/>
                  </a:lnTo>
                  <a:lnTo>
                    <a:pt x="245" y="72"/>
                  </a:lnTo>
                  <a:lnTo>
                    <a:pt x="244" y="73"/>
                  </a:lnTo>
                  <a:lnTo>
                    <a:pt x="242" y="74"/>
                  </a:lnTo>
                  <a:lnTo>
                    <a:pt x="241" y="75"/>
                  </a:lnTo>
                  <a:lnTo>
                    <a:pt x="240" y="75"/>
                  </a:lnTo>
                  <a:lnTo>
                    <a:pt x="239" y="76"/>
                  </a:lnTo>
                  <a:lnTo>
                    <a:pt x="236" y="77"/>
                  </a:lnTo>
                  <a:lnTo>
                    <a:pt x="235" y="77"/>
                  </a:lnTo>
                  <a:lnTo>
                    <a:pt x="233" y="78"/>
                  </a:lnTo>
                  <a:lnTo>
                    <a:pt x="232" y="79"/>
                  </a:lnTo>
                  <a:lnTo>
                    <a:pt x="231" y="80"/>
                  </a:lnTo>
                  <a:lnTo>
                    <a:pt x="230" y="81"/>
                  </a:lnTo>
                  <a:lnTo>
                    <a:pt x="229" y="81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6" y="86"/>
                  </a:lnTo>
                  <a:lnTo>
                    <a:pt x="225" y="87"/>
                  </a:lnTo>
                  <a:lnTo>
                    <a:pt x="224" y="88"/>
                  </a:lnTo>
                  <a:lnTo>
                    <a:pt x="223" y="88"/>
                  </a:lnTo>
                  <a:lnTo>
                    <a:pt x="222" y="89"/>
                  </a:lnTo>
                  <a:lnTo>
                    <a:pt x="221" y="89"/>
                  </a:lnTo>
                  <a:lnTo>
                    <a:pt x="220" y="90"/>
                  </a:lnTo>
                  <a:lnTo>
                    <a:pt x="217" y="91"/>
                  </a:lnTo>
                  <a:lnTo>
                    <a:pt x="210" y="93"/>
                  </a:lnTo>
                  <a:lnTo>
                    <a:pt x="201" y="96"/>
                  </a:lnTo>
                  <a:lnTo>
                    <a:pt x="197" y="97"/>
                  </a:lnTo>
                  <a:lnTo>
                    <a:pt x="189" y="100"/>
                  </a:lnTo>
                  <a:lnTo>
                    <a:pt x="188" y="100"/>
                  </a:lnTo>
                  <a:lnTo>
                    <a:pt x="187" y="101"/>
                  </a:lnTo>
                  <a:lnTo>
                    <a:pt x="186" y="102"/>
                  </a:lnTo>
                  <a:lnTo>
                    <a:pt x="185" y="103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5"/>
                  </a:lnTo>
                  <a:lnTo>
                    <a:pt x="183" y="106"/>
                  </a:lnTo>
                  <a:lnTo>
                    <a:pt x="183" y="107"/>
                  </a:lnTo>
                  <a:lnTo>
                    <a:pt x="183" y="109"/>
                  </a:lnTo>
                  <a:lnTo>
                    <a:pt x="184" y="109"/>
                  </a:lnTo>
                  <a:lnTo>
                    <a:pt x="184" y="110"/>
                  </a:lnTo>
                  <a:lnTo>
                    <a:pt x="184" y="112"/>
                  </a:lnTo>
                  <a:lnTo>
                    <a:pt x="185" y="113"/>
                  </a:lnTo>
                  <a:lnTo>
                    <a:pt x="186" y="114"/>
                  </a:lnTo>
                  <a:lnTo>
                    <a:pt x="187" y="115"/>
                  </a:lnTo>
                  <a:lnTo>
                    <a:pt x="187" y="117"/>
                  </a:lnTo>
                  <a:lnTo>
                    <a:pt x="188" y="118"/>
                  </a:lnTo>
                  <a:lnTo>
                    <a:pt x="189" y="119"/>
                  </a:lnTo>
                  <a:lnTo>
                    <a:pt x="191" y="121"/>
                  </a:lnTo>
                  <a:lnTo>
                    <a:pt x="196" y="125"/>
                  </a:lnTo>
                  <a:lnTo>
                    <a:pt x="198" y="127"/>
                  </a:lnTo>
                  <a:lnTo>
                    <a:pt x="200" y="129"/>
                  </a:lnTo>
                  <a:lnTo>
                    <a:pt x="203" y="132"/>
                  </a:lnTo>
                  <a:lnTo>
                    <a:pt x="204" y="134"/>
                  </a:lnTo>
                  <a:lnTo>
                    <a:pt x="205" y="135"/>
                  </a:lnTo>
                  <a:lnTo>
                    <a:pt x="207" y="136"/>
                  </a:lnTo>
                  <a:lnTo>
                    <a:pt x="208" y="137"/>
                  </a:lnTo>
                  <a:lnTo>
                    <a:pt x="210" y="138"/>
                  </a:lnTo>
                  <a:lnTo>
                    <a:pt x="212" y="138"/>
                  </a:lnTo>
                  <a:lnTo>
                    <a:pt x="214" y="139"/>
                  </a:lnTo>
                  <a:lnTo>
                    <a:pt x="215" y="139"/>
                  </a:lnTo>
                  <a:lnTo>
                    <a:pt x="216" y="138"/>
                  </a:lnTo>
                  <a:lnTo>
                    <a:pt x="217" y="138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2" y="137"/>
                  </a:lnTo>
                  <a:lnTo>
                    <a:pt x="223" y="137"/>
                  </a:lnTo>
                  <a:lnTo>
                    <a:pt x="224" y="137"/>
                  </a:lnTo>
                  <a:lnTo>
                    <a:pt x="226" y="137"/>
                  </a:lnTo>
                  <a:lnTo>
                    <a:pt x="227" y="138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9"/>
                  </a:lnTo>
                  <a:lnTo>
                    <a:pt x="231" y="140"/>
                  </a:lnTo>
                  <a:lnTo>
                    <a:pt x="233" y="141"/>
                  </a:lnTo>
                  <a:lnTo>
                    <a:pt x="234" y="142"/>
                  </a:lnTo>
                  <a:lnTo>
                    <a:pt x="235" y="144"/>
                  </a:lnTo>
                  <a:lnTo>
                    <a:pt x="237" y="145"/>
                  </a:lnTo>
                  <a:lnTo>
                    <a:pt x="238" y="146"/>
                  </a:lnTo>
                  <a:lnTo>
                    <a:pt x="240" y="151"/>
                  </a:lnTo>
                  <a:lnTo>
                    <a:pt x="242" y="153"/>
                  </a:lnTo>
                  <a:lnTo>
                    <a:pt x="247" y="159"/>
                  </a:lnTo>
                  <a:lnTo>
                    <a:pt x="248" y="161"/>
                  </a:lnTo>
                  <a:lnTo>
                    <a:pt x="250" y="164"/>
                  </a:lnTo>
                  <a:lnTo>
                    <a:pt x="250" y="165"/>
                  </a:lnTo>
                  <a:lnTo>
                    <a:pt x="251" y="166"/>
                  </a:lnTo>
                  <a:lnTo>
                    <a:pt x="252" y="169"/>
                  </a:lnTo>
                  <a:lnTo>
                    <a:pt x="253" y="170"/>
                  </a:lnTo>
                  <a:lnTo>
                    <a:pt x="255" y="176"/>
                  </a:lnTo>
                  <a:lnTo>
                    <a:pt x="256" y="178"/>
                  </a:lnTo>
                  <a:lnTo>
                    <a:pt x="257" y="180"/>
                  </a:lnTo>
                  <a:lnTo>
                    <a:pt x="258" y="185"/>
                  </a:lnTo>
                  <a:lnTo>
                    <a:pt x="260" y="190"/>
                  </a:lnTo>
                  <a:lnTo>
                    <a:pt x="261" y="191"/>
                  </a:lnTo>
                  <a:lnTo>
                    <a:pt x="262" y="192"/>
                  </a:lnTo>
                  <a:lnTo>
                    <a:pt x="263" y="193"/>
                  </a:lnTo>
                  <a:lnTo>
                    <a:pt x="264" y="194"/>
                  </a:lnTo>
                  <a:lnTo>
                    <a:pt x="265" y="195"/>
                  </a:lnTo>
                  <a:lnTo>
                    <a:pt x="266" y="196"/>
                  </a:lnTo>
                  <a:lnTo>
                    <a:pt x="269" y="198"/>
                  </a:lnTo>
                  <a:lnTo>
                    <a:pt x="271" y="199"/>
                  </a:lnTo>
                  <a:lnTo>
                    <a:pt x="276" y="201"/>
                  </a:lnTo>
                  <a:lnTo>
                    <a:pt x="277" y="202"/>
                  </a:lnTo>
                  <a:lnTo>
                    <a:pt x="279" y="203"/>
                  </a:lnTo>
                  <a:lnTo>
                    <a:pt x="280" y="204"/>
                  </a:lnTo>
                  <a:lnTo>
                    <a:pt x="281" y="205"/>
                  </a:lnTo>
                  <a:lnTo>
                    <a:pt x="282" y="206"/>
                  </a:lnTo>
                  <a:lnTo>
                    <a:pt x="283" y="207"/>
                  </a:lnTo>
                  <a:lnTo>
                    <a:pt x="284" y="210"/>
                  </a:lnTo>
                  <a:lnTo>
                    <a:pt x="285" y="211"/>
                  </a:lnTo>
                  <a:lnTo>
                    <a:pt x="286" y="212"/>
                  </a:lnTo>
                  <a:lnTo>
                    <a:pt x="287" y="213"/>
                  </a:lnTo>
                  <a:lnTo>
                    <a:pt x="289" y="215"/>
                  </a:lnTo>
                  <a:lnTo>
                    <a:pt x="290" y="217"/>
                  </a:lnTo>
                  <a:lnTo>
                    <a:pt x="294" y="219"/>
                  </a:lnTo>
                  <a:lnTo>
                    <a:pt x="295" y="220"/>
                  </a:lnTo>
                  <a:lnTo>
                    <a:pt x="296" y="220"/>
                  </a:lnTo>
                  <a:lnTo>
                    <a:pt x="298" y="221"/>
                  </a:lnTo>
                  <a:lnTo>
                    <a:pt x="300" y="222"/>
                  </a:lnTo>
                  <a:lnTo>
                    <a:pt x="301" y="222"/>
                  </a:lnTo>
                  <a:lnTo>
                    <a:pt x="302" y="222"/>
                  </a:lnTo>
                  <a:lnTo>
                    <a:pt x="303" y="222"/>
                  </a:lnTo>
                  <a:lnTo>
                    <a:pt x="304" y="222"/>
                  </a:lnTo>
                  <a:lnTo>
                    <a:pt x="306" y="222"/>
                  </a:lnTo>
                  <a:lnTo>
                    <a:pt x="311" y="221"/>
                  </a:lnTo>
                  <a:lnTo>
                    <a:pt x="314" y="221"/>
                  </a:lnTo>
                  <a:lnTo>
                    <a:pt x="316" y="221"/>
                  </a:lnTo>
                  <a:lnTo>
                    <a:pt x="318" y="220"/>
                  </a:lnTo>
                  <a:lnTo>
                    <a:pt x="319" y="219"/>
                  </a:lnTo>
                  <a:lnTo>
                    <a:pt x="321" y="218"/>
                  </a:lnTo>
                  <a:lnTo>
                    <a:pt x="323" y="217"/>
                  </a:lnTo>
                  <a:lnTo>
                    <a:pt x="324" y="216"/>
                  </a:lnTo>
                  <a:lnTo>
                    <a:pt x="326" y="215"/>
                  </a:lnTo>
                  <a:lnTo>
                    <a:pt x="332" y="209"/>
                  </a:lnTo>
                  <a:lnTo>
                    <a:pt x="334" y="207"/>
                  </a:lnTo>
                  <a:lnTo>
                    <a:pt x="335" y="206"/>
                  </a:lnTo>
                  <a:lnTo>
                    <a:pt x="337" y="205"/>
                  </a:lnTo>
                  <a:lnTo>
                    <a:pt x="339" y="204"/>
                  </a:lnTo>
                  <a:lnTo>
                    <a:pt x="341" y="202"/>
                  </a:lnTo>
                  <a:lnTo>
                    <a:pt x="343" y="202"/>
                  </a:lnTo>
                  <a:lnTo>
                    <a:pt x="347" y="200"/>
                  </a:lnTo>
                  <a:lnTo>
                    <a:pt x="351" y="198"/>
                  </a:lnTo>
                  <a:lnTo>
                    <a:pt x="352" y="198"/>
                  </a:lnTo>
                  <a:lnTo>
                    <a:pt x="354" y="197"/>
                  </a:lnTo>
                  <a:lnTo>
                    <a:pt x="355" y="197"/>
                  </a:lnTo>
                  <a:lnTo>
                    <a:pt x="356" y="197"/>
                  </a:lnTo>
                  <a:lnTo>
                    <a:pt x="358" y="197"/>
                  </a:lnTo>
                  <a:lnTo>
                    <a:pt x="364" y="197"/>
                  </a:lnTo>
                  <a:lnTo>
                    <a:pt x="366" y="197"/>
                  </a:lnTo>
                  <a:lnTo>
                    <a:pt x="369" y="197"/>
                  </a:lnTo>
                  <a:lnTo>
                    <a:pt x="370" y="197"/>
                  </a:lnTo>
                  <a:lnTo>
                    <a:pt x="371" y="197"/>
                  </a:lnTo>
                  <a:lnTo>
                    <a:pt x="372" y="197"/>
                  </a:lnTo>
                  <a:lnTo>
                    <a:pt x="372" y="197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5"/>
                  </a:lnTo>
                  <a:lnTo>
                    <a:pt x="373" y="193"/>
                  </a:lnTo>
                  <a:lnTo>
                    <a:pt x="373" y="191"/>
                  </a:lnTo>
                  <a:lnTo>
                    <a:pt x="373" y="190"/>
                  </a:lnTo>
                  <a:lnTo>
                    <a:pt x="373" y="188"/>
                  </a:lnTo>
                  <a:lnTo>
                    <a:pt x="373" y="187"/>
                  </a:lnTo>
                  <a:lnTo>
                    <a:pt x="372" y="186"/>
                  </a:lnTo>
                  <a:lnTo>
                    <a:pt x="372" y="185"/>
                  </a:lnTo>
                  <a:lnTo>
                    <a:pt x="372" y="185"/>
                  </a:lnTo>
                  <a:lnTo>
                    <a:pt x="371" y="184"/>
                  </a:lnTo>
                  <a:lnTo>
                    <a:pt x="370" y="183"/>
                  </a:lnTo>
                  <a:lnTo>
                    <a:pt x="369" y="183"/>
                  </a:lnTo>
                  <a:lnTo>
                    <a:pt x="368" y="182"/>
                  </a:lnTo>
                  <a:lnTo>
                    <a:pt x="366" y="182"/>
                  </a:lnTo>
                  <a:lnTo>
                    <a:pt x="363" y="181"/>
                  </a:lnTo>
                  <a:lnTo>
                    <a:pt x="362" y="181"/>
                  </a:lnTo>
                  <a:lnTo>
                    <a:pt x="361" y="180"/>
                  </a:lnTo>
                  <a:lnTo>
                    <a:pt x="361" y="180"/>
                  </a:lnTo>
                  <a:lnTo>
                    <a:pt x="360" y="180"/>
                  </a:lnTo>
                  <a:lnTo>
                    <a:pt x="360" y="179"/>
                  </a:lnTo>
                  <a:lnTo>
                    <a:pt x="360" y="179"/>
                  </a:lnTo>
                  <a:lnTo>
                    <a:pt x="359" y="178"/>
                  </a:lnTo>
                  <a:lnTo>
                    <a:pt x="359" y="177"/>
                  </a:lnTo>
                  <a:lnTo>
                    <a:pt x="359" y="176"/>
                  </a:lnTo>
                  <a:lnTo>
                    <a:pt x="359" y="175"/>
                  </a:lnTo>
                  <a:lnTo>
                    <a:pt x="359" y="174"/>
                  </a:lnTo>
                  <a:lnTo>
                    <a:pt x="359" y="173"/>
                  </a:lnTo>
                  <a:lnTo>
                    <a:pt x="359" y="172"/>
                  </a:lnTo>
                  <a:lnTo>
                    <a:pt x="360" y="171"/>
                  </a:lnTo>
                  <a:lnTo>
                    <a:pt x="360" y="170"/>
                  </a:lnTo>
                  <a:lnTo>
                    <a:pt x="361" y="169"/>
                  </a:lnTo>
                  <a:lnTo>
                    <a:pt x="362" y="168"/>
                  </a:lnTo>
                  <a:lnTo>
                    <a:pt x="363" y="167"/>
                  </a:lnTo>
                  <a:lnTo>
                    <a:pt x="364" y="166"/>
                  </a:lnTo>
                  <a:lnTo>
                    <a:pt x="365" y="166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0" y="165"/>
                  </a:lnTo>
                  <a:lnTo>
                    <a:pt x="372" y="165"/>
                  </a:lnTo>
                  <a:lnTo>
                    <a:pt x="373" y="165"/>
                  </a:lnTo>
                  <a:lnTo>
                    <a:pt x="375" y="166"/>
                  </a:lnTo>
                  <a:lnTo>
                    <a:pt x="377" y="167"/>
                  </a:lnTo>
                  <a:lnTo>
                    <a:pt x="379" y="168"/>
                  </a:lnTo>
                  <a:lnTo>
                    <a:pt x="380" y="169"/>
                  </a:lnTo>
                  <a:lnTo>
                    <a:pt x="381" y="170"/>
                  </a:lnTo>
                  <a:lnTo>
                    <a:pt x="386" y="173"/>
                  </a:lnTo>
                  <a:lnTo>
                    <a:pt x="387" y="175"/>
                  </a:lnTo>
                  <a:lnTo>
                    <a:pt x="388" y="176"/>
                  </a:lnTo>
                  <a:lnTo>
                    <a:pt x="389" y="177"/>
                  </a:lnTo>
                  <a:lnTo>
                    <a:pt x="390" y="179"/>
                  </a:lnTo>
                  <a:lnTo>
                    <a:pt x="394" y="187"/>
                  </a:lnTo>
                  <a:lnTo>
                    <a:pt x="395" y="188"/>
                  </a:lnTo>
                  <a:lnTo>
                    <a:pt x="395" y="189"/>
                  </a:lnTo>
                  <a:lnTo>
                    <a:pt x="397" y="194"/>
                  </a:lnTo>
                  <a:lnTo>
                    <a:pt x="397" y="196"/>
                  </a:lnTo>
                  <a:lnTo>
                    <a:pt x="398" y="197"/>
                  </a:lnTo>
                  <a:lnTo>
                    <a:pt x="399" y="199"/>
                  </a:lnTo>
                  <a:lnTo>
                    <a:pt x="400" y="200"/>
                  </a:lnTo>
                  <a:lnTo>
                    <a:pt x="401" y="202"/>
                  </a:lnTo>
                  <a:lnTo>
                    <a:pt x="402" y="202"/>
                  </a:lnTo>
                  <a:lnTo>
                    <a:pt x="403" y="203"/>
                  </a:lnTo>
                  <a:lnTo>
                    <a:pt x="404" y="204"/>
                  </a:lnTo>
                  <a:lnTo>
                    <a:pt x="405" y="204"/>
                  </a:lnTo>
                  <a:lnTo>
                    <a:pt x="406" y="205"/>
                  </a:lnTo>
                  <a:lnTo>
                    <a:pt x="407" y="205"/>
                  </a:lnTo>
                  <a:lnTo>
                    <a:pt x="411" y="207"/>
                  </a:lnTo>
                  <a:lnTo>
                    <a:pt x="418" y="209"/>
                  </a:lnTo>
                  <a:lnTo>
                    <a:pt x="419" y="210"/>
                  </a:lnTo>
                  <a:lnTo>
                    <a:pt x="420" y="210"/>
                  </a:lnTo>
                  <a:lnTo>
                    <a:pt x="421" y="210"/>
                  </a:lnTo>
                  <a:lnTo>
                    <a:pt x="422" y="210"/>
                  </a:lnTo>
                  <a:lnTo>
                    <a:pt x="423" y="209"/>
                  </a:lnTo>
                  <a:lnTo>
                    <a:pt x="424" y="209"/>
                  </a:lnTo>
                  <a:lnTo>
                    <a:pt x="425" y="209"/>
                  </a:lnTo>
                  <a:lnTo>
                    <a:pt x="426" y="208"/>
                  </a:lnTo>
                  <a:lnTo>
                    <a:pt x="428" y="206"/>
                  </a:lnTo>
                  <a:lnTo>
                    <a:pt x="429" y="206"/>
                  </a:lnTo>
                  <a:lnTo>
                    <a:pt x="430" y="205"/>
                  </a:lnTo>
                  <a:lnTo>
                    <a:pt x="431" y="205"/>
                  </a:lnTo>
                  <a:lnTo>
                    <a:pt x="432" y="205"/>
                  </a:lnTo>
                  <a:lnTo>
                    <a:pt x="432" y="204"/>
                  </a:lnTo>
                  <a:lnTo>
                    <a:pt x="434" y="204"/>
                  </a:lnTo>
                  <a:lnTo>
                    <a:pt x="435" y="204"/>
                  </a:lnTo>
                  <a:lnTo>
                    <a:pt x="436" y="205"/>
                  </a:lnTo>
                  <a:lnTo>
                    <a:pt x="437" y="205"/>
                  </a:lnTo>
                  <a:lnTo>
                    <a:pt x="439" y="205"/>
                  </a:lnTo>
                  <a:lnTo>
                    <a:pt x="440" y="206"/>
                  </a:lnTo>
                  <a:lnTo>
                    <a:pt x="441" y="206"/>
                  </a:lnTo>
                  <a:lnTo>
                    <a:pt x="441" y="207"/>
                  </a:lnTo>
                  <a:lnTo>
                    <a:pt x="442" y="207"/>
                  </a:lnTo>
                  <a:lnTo>
                    <a:pt x="443" y="208"/>
                  </a:lnTo>
                  <a:lnTo>
                    <a:pt x="444" y="209"/>
                  </a:lnTo>
                  <a:lnTo>
                    <a:pt x="445" y="211"/>
                  </a:lnTo>
                  <a:lnTo>
                    <a:pt x="447" y="214"/>
                  </a:lnTo>
                  <a:lnTo>
                    <a:pt x="448" y="215"/>
                  </a:lnTo>
                  <a:lnTo>
                    <a:pt x="449" y="217"/>
                  </a:lnTo>
                  <a:lnTo>
                    <a:pt x="450" y="217"/>
                  </a:lnTo>
                  <a:lnTo>
                    <a:pt x="451" y="218"/>
                  </a:lnTo>
                  <a:lnTo>
                    <a:pt x="452" y="219"/>
                  </a:lnTo>
                  <a:lnTo>
                    <a:pt x="454" y="219"/>
                  </a:lnTo>
                  <a:lnTo>
                    <a:pt x="455" y="220"/>
                  </a:lnTo>
                  <a:lnTo>
                    <a:pt x="462" y="222"/>
                  </a:lnTo>
                  <a:lnTo>
                    <a:pt x="463" y="222"/>
                  </a:lnTo>
                  <a:lnTo>
                    <a:pt x="465" y="223"/>
                  </a:lnTo>
                  <a:lnTo>
                    <a:pt x="467" y="224"/>
                  </a:lnTo>
                  <a:lnTo>
                    <a:pt x="468" y="225"/>
                  </a:lnTo>
                  <a:lnTo>
                    <a:pt x="470" y="226"/>
                  </a:lnTo>
                  <a:lnTo>
                    <a:pt x="471" y="226"/>
                  </a:lnTo>
                  <a:lnTo>
                    <a:pt x="471" y="227"/>
                  </a:lnTo>
                  <a:lnTo>
                    <a:pt x="472" y="228"/>
                  </a:lnTo>
                  <a:lnTo>
                    <a:pt x="473" y="229"/>
                  </a:lnTo>
                  <a:lnTo>
                    <a:pt x="474" y="230"/>
                  </a:lnTo>
                  <a:lnTo>
                    <a:pt x="475" y="233"/>
                  </a:lnTo>
                  <a:lnTo>
                    <a:pt x="476" y="238"/>
                  </a:lnTo>
                  <a:lnTo>
                    <a:pt x="477" y="239"/>
                  </a:lnTo>
                  <a:lnTo>
                    <a:pt x="478" y="241"/>
                  </a:lnTo>
                  <a:lnTo>
                    <a:pt x="479" y="242"/>
                  </a:lnTo>
                  <a:lnTo>
                    <a:pt x="480" y="244"/>
                  </a:lnTo>
                  <a:lnTo>
                    <a:pt x="481" y="245"/>
                  </a:lnTo>
                  <a:lnTo>
                    <a:pt x="482" y="246"/>
                  </a:lnTo>
                  <a:lnTo>
                    <a:pt x="483" y="247"/>
                  </a:lnTo>
                  <a:lnTo>
                    <a:pt x="484" y="248"/>
                  </a:lnTo>
                  <a:lnTo>
                    <a:pt x="486" y="249"/>
                  </a:lnTo>
                  <a:lnTo>
                    <a:pt x="487" y="250"/>
                  </a:lnTo>
                  <a:lnTo>
                    <a:pt x="488" y="250"/>
                  </a:lnTo>
                  <a:lnTo>
                    <a:pt x="489" y="251"/>
                  </a:lnTo>
                  <a:lnTo>
                    <a:pt x="490" y="251"/>
                  </a:lnTo>
                  <a:lnTo>
                    <a:pt x="491" y="251"/>
                  </a:lnTo>
                  <a:lnTo>
                    <a:pt x="493" y="251"/>
                  </a:lnTo>
                  <a:lnTo>
                    <a:pt x="494" y="251"/>
                  </a:lnTo>
                  <a:lnTo>
                    <a:pt x="494" y="250"/>
                  </a:lnTo>
                  <a:lnTo>
                    <a:pt x="495" y="250"/>
                  </a:lnTo>
                  <a:lnTo>
                    <a:pt x="498" y="248"/>
                  </a:lnTo>
                  <a:lnTo>
                    <a:pt x="500" y="247"/>
                  </a:lnTo>
                  <a:lnTo>
                    <a:pt x="501" y="246"/>
                  </a:lnTo>
                  <a:lnTo>
                    <a:pt x="501" y="245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2"/>
                  </a:lnTo>
                  <a:lnTo>
                    <a:pt x="502" y="241"/>
                  </a:lnTo>
                  <a:lnTo>
                    <a:pt x="502" y="240"/>
                  </a:lnTo>
                  <a:lnTo>
                    <a:pt x="501" y="238"/>
                  </a:lnTo>
                  <a:lnTo>
                    <a:pt x="501" y="238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2" y="236"/>
                  </a:lnTo>
                  <a:lnTo>
                    <a:pt x="502" y="236"/>
                  </a:lnTo>
                  <a:lnTo>
                    <a:pt x="503" y="236"/>
                  </a:lnTo>
                  <a:lnTo>
                    <a:pt x="504" y="236"/>
                  </a:lnTo>
                  <a:lnTo>
                    <a:pt x="506" y="237"/>
                  </a:lnTo>
                  <a:lnTo>
                    <a:pt x="508" y="237"/>
                  </a:lnTo>
                  <a:lnTo>
                    <a:pt x="513" y="238"/>
                  </a:lnTo>
                  <a:lnTo>
                    <a:pt x="516" y="239"/>
                  </a:lnTo>
                  <a:lnTo>
                    <a:pt x="518" y="239"/>
                  </a:lnTo>
                  <a:lnTo>
                    <a:pt x="520" y="239"/>
                  </a:lnTo>
                  <a:lnTo>
                    <a:pt x="523" y="240"/>
                  </a:lnTo>
                  <a:lnTo>
                    <a:pt x="529" y="240"/>
                  </a:lnTo>
                  <a:lnTo>
                    <a:pt x="532" y="240"/>
                  </a:lnTo>
                  <a:lnTo>
                    <a:pt x="534" y="240"/>
                  </a:lnTo>
                  <a:lnTo>
                    <a:pt x="536" y="241"/>
                  </a:lnTo>
                  <a:lnTo>
                    <a:pt x="536" y="241"/>
                  </a:lnTo>
                  <a:lnTo>
                    <a:pt x="538" y="241"/>
                  </a:lnTo>
                  <a:lnTo>
                    <a:pt x="539" y="242"/>
                  </a:lnTo>
                  <a:lnTo>
                    <a:pt x="546" y="246"/>
                  </a:lnTo>
                  <a:lnTo>
                    <a:pt x="550" y="248"/>
                  </a:lnTo>
                  <a:lnTo>
                    <a:pt x="552" y="249"/>
                  </a:lnTo>
                  <a:lnTo>
                    <a:pt x="554" y="250"/>
                  </a:lnTo>
                  <a:lnTo>
                    <a:pt x="562" y="256"/>
                  </a:lnTo>
                  <a:lnTo>
                    <a:pt x="564" y="257"/>
                  </a:lnTo>
                  <a:lnTo>
                    <a:pt x="565" y="257"/>
                  </a:lnTo>
                  <a:lnTo>
                    <a:pt x="566" y="258"/>
                  </a:lnTo>
                  <a:lnTo>
                    <a:pt x="569" y="259"/>
                  </a:lnTo>
                  <a:lnTo>
                    <a:pt x="571" y="260"/>
                  </a:lnTo>
                  <a:lnTo>
                    <a:pt x="573" y="260"/>
                  </a:lnTo>
                  <a:lnTo>
                    <a:pt x="575" y="260"/>
                  </a:lnTo>
                  <a:lnTo>
                    <a:pt x="577" y="260"/>
                  </a:lnTo>
                  <a:lnTo>
                    <a:pt x="578" y="260"/>
                  </a:lnTo>
                  <a:lnTo>
                    <a:pt x="579" y="260"/>
                  </a:lnTo>
                  <a:lnTo>
                    <a:pt x="580" y="260"/>
                  </a:lnTo>
                  <a:lnTo>
                    <a:pt x="581" y="260"/>
                  </a:lnTo>
                  <a:lnTo>
                    <a:pt x="582" y="259"/>
                  </a:lnTo>
                  <a:lnTo>
                    <a:pt x="583" y="259"/>
                  </a:lnTo>
                  <a:lnTo>
                    <a:pt x="584" y="258"/>
                  </a:lnTo>
                  <a:lnTo>
                    <a:pt x="584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86" y="255"/>
                  </a:lnTo>
                  <a:lnTo>
                    <a:pt x="586" y="254"/>
                  </a:lnTo>
                  <a:lnTo>
                    <a:pt x="587" y="251"/>
                  </a:lnTo>
                  <a:lnTo>
                    <a:pt x="588" y="249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9" y="248"/>
                  </a:lnTo>
                  <a:lnTo>
                    <a:pt x="589" y="247"/>
                  </a:lnTo>
                  <a:lnTo>
                    <a:pt x="590" y="247"/>
                  </a:lnTo>
                  <a:lnTo>
                    <a:pt x="591" y="247"/>
                  </a:lnTo>
                  <a:lnTo>
                    <a:pt x="591" y="247"/>
                  </a:lnTo>
                  <a:lnTo>
                    <a:pt x="592" y="247"/>
                  </a:lnTo>
                  <a:lnTo>
                    <a:pt x="593" y="247"/>
                  </a:lnTo>
                  <a:lnTo>
                    <a:pt x="594" y="248"/>
                  </a:lnTo>
                  <a:lnTo>
                    <a:pt x="595" y="248"/>
                  </a:lnTo>
                  <a:lnTo>
                    <a:pt x="596" y="248"/>
                  </a:lnTo>
                  <a:lnTo>
                    <a:pt x="597" y="249"/>
                  </a:lnTo>
                  <a:lnTo>
                    <a:pt x="598" y="249"/>
                  </a:lnTo>
                  <a:lnTo>
                    <a:pt x="598" y="250"/>
                  </a:lnTo>
                  <a:lnTo>
                    <a:pt x="599" y="251"/>
                  </a:lnTo>
                  <a:lnTo>
                    <a:pt x="599" y="252"/>
                  </a:lnTo>
                  <a:lnTo>
                    <a:pt x="600" y="253"/>
                  </a:lnTo>
                  <a:lnTo>
                    <a:pt x="600" y="254"/>
                  </a:lnTo>
                  <a:lnTo>
                    <a:pt x="601" y="256"/>
                  </a:lnTo>
                  <a:lnTo>
                    <a:pt x="601" y="258"/>
                  </a:lnTo>
                  <a:lnTo>
                    <a:pt x="601" y="260"/>
                  </a:lnTo>
                  <a:lnTo>
                    <a:pt x="601" y="265"/>
                  </a:lnTo>
                  <a:lnTo>
                    <a:pt x="601" y="268"/>
                  </a:lnTo>
                  <a:lnTo>
                    <a:pt x="601" y="270"/>
                  </a:lnTo>
                  <a:lnTo>
                    <a:pt x="601" y="271"/>
                  </a:lnTo>
                  <a:lnTo>
                    <a:pt x="601" y="272"/>
                  </a:lnTo>
                  <a:lnTo>
                    <a:pt x="601" y="272"/>
                  </a:lnTo>
                  <a:lnTo>
                    <a:pt x="602" y="274"/>
                  </a:lnTo>
                  <a:lnTo>
                    <a:pt x="602" y="275"/>
                  </a:lnTo>
                  <a:lnTo>
                    <a:pt x="602" y="276"/>
                  </a:lnTo>
                  <a:lnTo>
                    <a:pt x="603" y="276"/>
                  </a:lnTo>
                  <a:lnTo>
                    <a:pt x="604" y="277"/>
                  </a:lnTo>
                  <a:lnTo>
                    <a:pt x="604" y="278"/>
                  </a:lnTo>
                  <a:lnTo>
                    <a:pt x="605" y="279"/>
                  </a:lnTo>
                  <a:lnTo>
                    <a:pt x="606" y="280"/>
                  </a:lnTo>
                  <a:lnTo>
                    <a:pt x="608" y="282"/>
                  </a:lnTo>
                  <a:lnTo>
                    <a:pt x="609" y="283"/>
                  </a:lnTo>
                  <a:lnTo>
                    <a:pt x="610" y="284"/>
                  </a:lnTo>
                  <a:lnTo>
                    <a:pt x="610" y="284"/>
                  </a:lnTo>
                  <a:lnTo>
                    <a:pt x="610" y="285"/>
                  </a:lnTo>
                  <a:lnTo>
                    <a:pt x="611" y="285"/>
                  </a:lnTo>
                  <a:lnTo>
                    <a:pt x="611" y="286"/>
                  </a:lnTo>
                  <a:lnTo>
                    <a:pt x="611" y="287"/>
                  </a:lnTo>
                  <a:lnTo>
                    <a:pt x="610" y="288"/>
                  </a:lnTo>
                  <a:lnTo>
                    <a:pt x="610" y="289"/>
                  </a:lnTo>
                  <a:lnTo>
                    <a:pt x="608" y="292"/>
                  </a:lnTo>
                  <a:lnTo>
                    <a:pt x="607" y="296"/>
                  </a:lnTo>
                  <a:lnTo>
                    <a:pt x="605" y="300"/>
                  </a:lnTo>
                  <a:lnTo>
                    <a:pt x="605" y="301"/>
                  </a:lnTo>
                  <a:lnTo>
                    <a:pt x="604" y="302"/>
                  </a:lnTo>
                  <a:lnTo>
                    <a:pt x="604" y="304"/>
                  </a:lnTo>
                  <a:lnTo>
                    <a:pt x="604" y="306"/>
                  </a:lnTo>
                  <a:lnTo>
                    <a:pt x="604" y="308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7" y="315"/>
                  </a:lnTo>
                  <a:lnTo>
                    <a:pt x="607" y="317"/>
                  </a:lnTo>
                  <a:lnTo>
                    <a:pt x="608" y="319"/>
                  </a:lnTo>
                  <a:lnTo>
                    <a:pt x="609" y="321"/>
                  </a:lnTo>
                  <a:lnTo>
                    <a:pt x="611" y="325"/>
                  </a:lnTo>
                  <a:lnTo>
                    <a:pt x="613" y="330"/>
                  </a:lnTo>
                  <a:lnTo>
                    <a:pt x="615" y="336"/>
                  </a:lnTo>
                  <a:lnTo>
                    <a:pt x="620" y="345"/>
                  </a:lnTo>
                  <a:lnTo>
                    <a:pt x="623" y="353"/>
                  </a:lnTo>
                  <a:lnTo>
                    <a:pt x="625" y="358"/>
                  </a:lnTo>
                  <a:lnTo>
                    <a:pt x="626" y="360"/>
                  </a:lnTo>
                  <a:lnTo>
                    <a:pt x="627" y="361"/>
                  </a:lnTo>
                  <a:lnTo>
                    <a:pt x="627" y="363"/>
                  </a:lnTo>
                  <a:lnTo>
                    <a:pt x="629" y="369"/>
                  </a:lnTo>
                  <a:lnTo>
                    <a:pt x="630" y="371"/>
                  </a:lnTo>
                  <a:lnTo>
                    <a:pt x="630" y="373"/>
                  </a:lnTo>
                  <a:lnTo>
                    <a:pt x="631" y="374"/>
                  </a:lnTo>
                  <a:lnTo>
                    <a:pt x="631" y="375"/>
                  </a:lnTo>
                  <a:lnTo>
                    <a:pt x="632" y="376"/>
                  </a:lnTo>
                  <a:lnTo>
                    <a:pt x="633" y="377"/>
                  </a:lnTo>
                  <a:lnTo>
                    <a:pt x="634" y="378"/>
                  </a:lnTo>
                  <a:lnTo>
                    <a:pt x="634" y="379"/>
                  </a:lnTo>
                  <a:lnTo>
                    <a:pt x="635" y="380"/>
                  </a:lnTo>
                  <a:lnTo>
                    <a:pt x="637" y="380"/>
                  </a:lnTo>
                  <a:lnTo>
                    <a:pt x="638" y="381"/>
                  </a:lnTo>
                  <a:lnTo>
                    <a:pt x="639" y="382"/>
                  </a:lnTo>
                  <a:lnTo>
                    <a:pt x="640" y="382"/>
                  </a:lnTo>
                  <a:lnTo>
                    <a:pt x="642" y="383"/>
                  </a:lnTo>
                  <a:lnTo>
                    <a:pt x="648" y="385"/>
                  </a:lnTo>
                  <a:lnTo>
                    <a:pt x="650" y="385"/>
                  </a:lnTo>
                  <a:lnTo>
                    <a:pt x="655" y="386"/>
                  </a:lnTo>
                  <a:lnTo>
                    <a:pt x="657" y="386"/>
                  </a:lnTo>
                  <a:lnTo>
                    <a:pt x="658" y="386"/>
                  </a:lnTo>
                  <a:lnTo>
                    <a:pt x="659" y="387"/>
                  </a:lnTo>
                  <a:lnTo>
                    <a:pt x="661" y="388"/>
                  </a:lnTo>
                  <a:lnTo>
                    <a:pt x="663" y="388"/>
                  </a:lnTo>
                  <a:lnTo>
                    <a:pt x="664" y="390"/>
                  </a:lnTo>
                  <a:lnTo>
                    <a:pt x="666" y="392"/>
                  </a:lnTo>
                  <a:lnTo>
                    <a:pt x="669" y="395"/>
                  </a:lnTo>
                  <a:lnTo>
                    <a:pt x="670" y="396"/>
                  </a:lnTo>
                  <a:lnTo>
                    <a:pt x="671" y="397"/>
                  </a:lnTo>
                  <a:lnTo>
                    <a:pt x="672" y="397"/>
                  </a:lnTo>
                  <a:lnTo>
                    <a:pt x="674" y="398"/>
                  </a:lnTo>
                  <a:lnTo>
                    <a:pt x="676" y="399"/>
                  </a:lnTo>
                  <a:lnTo>
                    <a:pt x="678" y="399"/>
                  </a:lnTo>
                  <a:lnTo>
                    <a:pt x="679" y="400"/>
                  </a:lnTo>
                  <a:lnTo>
                    <a:pt x="681" y="400"/>
                  </a:lnTo>
                  <a:lnTo>
                    <a:pt x="682" y="400"/>
                  </a:lnTo>
                  <a:lnTo>
                    <a:pt x="683" y="400"/>
                  </a:lnTo>
                  <a:lnTo>
                    <a:pt x="684" y="400"/>
                  </a:lnTo>
                  <a:lnTo>
                    <a:pt x="688" y="399"/>
                  </a:lnTo>
                  <a:lnTo>
                    <a:pt x="691" y="399"/>
                  </a:lnTo>
                  <a:lnTo>
                    <a:pt x="693" y="399"/>
                  </a:lnTo>
                  <a:lnTo>
                    <a:pt x="694" y="399"/>
                  </a:lnTo>
                  <a:lnTo>
                    <a:pt x="695" y="399"/>
                  </a:lnTo>
                  <a:lnTo>
                    <a:pt x="696" y="399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1" y="401"/>
                  </a:lnTo>
                  <a:lnTo>
                    <a:pt x="702" y="402"/>
                  </a:lnTo>
                  <a:lnTo>
                    <a:pt x="703" y="403"/>
                  </a:lnTo>
                  <a:lnTo>
                    <a:pt x="704" y="403"/>
                  </a:lnTo>
                  <a:lnTo>
                    <a:pt x="705" y="404"/>
                  </a:lnTo>
                  <a:lnTo>
                    <a:pt x="706" y="405"/>
                  </a:lnTo>
                  <a:lnTo>
                    <a:pt x="706" y="407"/>
                  </a:lnTo>
                  <a:lnTo>
                    <a:pt x="706" y="408"/>
                  </a:lnTo>
                  <a:lnTo>
                    <a:pt x="707" y="410"/>
                  </a:lnTo>
                  <a:lnTo>
                    <a:pt x="708" y="413"/>
                  </a:lnTo>
                  <a:lnTo>
                    <a:pt x="709" y="419"/>
                  </a:lnTo>
                  <a:lnTo>
                    <a:pt x="711" y="427"/>
                  </a:lnTo>
                  <a:lnTo>
                    <a:pt x="715" y="439"/>
                  </a:lnTo>
                  <a:lnTo>
                    <a:pt x="717" y="447"/>
                  </a:lnTo>
                  <a:lnTo>
                    <a:pt x="717" y="449"/>
                  </a:lnTo>
                  <a:lnTo>
                    <a:pt x="718" y="450"/>
                  </a:lnTo>
                  <a:lnTo>
                    <a:pt x="719" y="452"/>
                  </a:lnTo>
                  <a:lnTo>
                    <a:pt x="720" y="455"/>
                  </a:lnTo>
                  <a:lnTo>
                    <a:pt x="721" y="456"/>
                  </a:lnTo>
                  <a:lnTo>
                    <a:pt x="721" y="458"/>
                  </a:lnTo>
                  <a:lnTo>
                    <a:pt x="722" y="464"/>
                  </a:lnTo>
                  <a:lnTo>
                    <a:pt x="723" y="466"/>
                  </a:lnTo>
                  <a:lnTo>
                    <a:pt x="723" y="468"/>
                  </a:lnTo>
                  <a:lnTo>
                    <a:pt x="724" y="471"/>
                  </a:lnTo>
                  <a:lnTo>
                    <a:pt x="725" y="474"/>
                  </a:lnTo>
                  <a:lnTo>
                    <a:pt x="726" y="475"/>
                  </a:lnTo>
                  <a:lnTo>
                    <a:pt x="728" y="479"/>
                  </a:lnTo>
                  <a:lnTo>
                    <a:pt x="730" y="482"/>
                  </a:lnTo>
                  <a:lnTo>
                    <a:pt x="730" y="484"/>
                  </a:lnTo>
                  <a:lnTo>
                    <a:pt x="731" y="485"/>
                  </a:lnTo>
                  <a:lnTo>
                    <a:pt x="731" y="487"/>
                  </a:lnTo>
                  <a:lnTo>
                    <a:pt x="731" y="488"/>
                  </a:lnTo>
                  <a:lnTo>
                    <a:pt x="731" y="490"/>
                  </a:lnTo>
                  <a:lnTo>
                    <a:pt x="731" y="491"/>
                  </a:lnTo>
                  <a:lnTo>
                    <a:pt x="730" y="492"/>
                  </a:lnTo>
                  <a:lnTo>
                    <a:pt x="729" y="496"/>
                  </a:lnTo>
                  <a:lnTo>
                    <a:pt x="728" y="499"/>
                  </a:lnTo>
                  <a:lnTo>
                    <a:pt x="727" y="502"/>
                  </a:lnTo>
                  <a:lnTo>
                    <a:pt x="727" y="503"/>
                  </a:lnTo>
                  <a:lnTo>
                    <a:pt x="727" y="504"/>
                  </a:lnTo>
                  <a:lnTo>
                    <a:pt x="726" y="504"/>
                  </a:lnTo>
                  <a:lnTo>
                    <a:pt x="725" y="505"/>
                  </a:lnTo>
                  <a:lnTo>
                    <a:pt x="725" y="505"/>
                  </a:lnTo>
                  <a:lnTo>
                    <a:pt x="724" y="506"/>
                  </a:lnTo>
                  <a:lnTo>
                    <a:pt x="722" y="506"/>
                  </a:lnTo>
                  <a:lnTo>
                    <a:pt x="718" y="508"/>
                  </a:lnTo>
                  <a:lnTo>
                    <a:pt x="716" y="508"/>
                  </a:lnTo>
                  <a:lnTo>
                    <a:pt x="714" y="509"/>
                  </a:lnTo>
                  <a:lnTo>
                    <a:pt x="712" y="510"/>
                  </a:lnTo>
                  <a:lnTo>
                    <a:pt x="707" y="513"/>
                  </a:lnTo>
                  <a:lnTo>
                    <a:pt x="704" y="514"/>
                  </a:lnTo>
                  <a:lnTo>
                    <a:pt x="701" y="516"/>
                  </a:lnTo>
                  <a:lnTo>
                    <a:pt x="696" y="520"/>
                  </a:lnTo>
                  <a:lnTo>
                    <a:pt x="694" y="521"/>
                  </a:lnTo>
                  <a:lnTo>
                    <a:pt x="692" y="522"/>
                  </a:lnTo>
                  <a:lnTo>
                    <a:pt x="690" y="522"/>
                  </a:lnTo>
                  <a:lnTo>
                    <a:pt x="689" y="523"/>
                  </a:lnTo>
                  <a:lnTo>
                    <a:pt x="688" y="523"/>
                  </a:lnTo>
                  <a:lnTo>
                    <a:pt x="686" y="523"/>
                  </a:lnTo>
                  <a:lnTo>
                    <a:pt x="685" y="523"/>
                  </a:lnTo>
                  <a:lnTo>
                    <a:pt x="684" y="523"/>
                  </a:lnTo>
                  <a:lnTo>
                    <a:pt x="683" y="523"/>
                  </a:lnTo>
                  <a:lnTo>
                    <a:pt x="680" y="522"/>
                  </a:lnTo>
                  <a:lnTo>
                    <a:pt x="675" y="521"/>
                  </a:lnTo>
                  <a:lnTo>
                    <a:pt x="673" y="520"/>
                  </a:lnTo>
                  <a:lnTo>
                    <a:pt x="671" y="520"/>
                  </a:lnTo>
                  <a:lnTo>
                    <a:pt x="669" y="519"/>
                  </a:lnTo>
                  <a:lnTo>
                    <a:pt x="665" y="519"/>
                  </a:lnTo>
                  <a:lnTo>
                    <a:pt x="660" y="518"/>
                  </a:lnTo>
                  <a:lnTo>
                    <a:pt x="658" y="518"/>
                  </a:lnTo>
                  <a:lnTo>
                    <a:pt x="656" y="518"/>
                  </a:lnTo>
                  <a:lnTo>
                    <a:pt x="653" y="518"/>
                  </a:lnTo>
                  <a:lnTo>
                    <a:pt x="648" y="519"/>
                  </a:lnTo>
                  <a:lnTo>
                    <a:pt x="640" y="521"/>
                  </a:lnTo>
                  <a:lnTo>
                    <a:pt x="638" y="521"/>
                  </a:lnTo>
                  <a:lnTo>
                    <a:pt x="635" y="522"/>
                  </a:lnTo>
                  <a:lnTo>
                    <a:pt x="633" y="522"/>
                  </a:lnTo>
                  <a:lnTo>
                    <a:pt x="632" y="522"/>
                  </a:lnTo>
                  <a:lnTo>
                    <a:pt x="630" y="521"/>
                  </a:lnTo>
                  <a:lnTo>
                    <a:pt x="629" y="521"/>
                  </a:lnTo>
                  <a:lnTo>
                    <a:pt x="628" y="521"/>
                  </a:lnTo>
                  <a:lnTo>
                    <a:pt x="627" y="520"/>
                  </a:lnTo>
                  <a:lnTo>
                    <a:pt x="624" y="519"/>
                  </a:lnTo>
                  <a:lnTo>
                    <a:pt x="622" y="518"/>
                  </a:lnTo>
                  <a:lnTo>
                    <a:pt x="621" y="518"/>
                  </a:lnTo>
                  <a:lnTo>
                    <a:pt x="619" y="518"/>
                  </a:lnTo>
                  <a:lnTo>
                    <a:pt x="618" y="518"/>
                  </a:lnTo>
                  <a:lnTo>
                    <a:pt x="617" y="518"/>
                  </a:lnTo>
                  <a:lnTo>
                    <a:pt x="615" y="518"/>
                  </a:lnTo>
                  <a:lnTo>
                    <a:pt x="613" y="518"/>
                  </a:lnTo>
                  <a:lnTo>
                    <a:pt x="612" y="519"/>
                  </a:lnTo>
                  <a:lnTo>
                    <a:pt x="611" y="519"/>
                  </a:lnTo>
                  <a:lnTo>
                    <a:pt x="610" y="519"/>
                  </a:lnTo>
                  <a:lnTo>
                    <a:pt x="609" y="520"/>
                  </a:lnTo>
                  <a:lnTo>
                    <a:pt x="607" y="521"/>
                  </a:lnTo>
                  <a:lnTo>
                    <a:pt x="606" y="521"/>
                  </a:lnTo>
                  <a:lnTo>
                    <a:pt x="605" y="522"/>
                  </a:lnTo>
                  <a:lnTo>
                    <a:pt x="603" y="523"/>
                  </a:lnTo>
                  <a:lnTo>
                    <a:pt x="603" y="524"/>
                  </a:lnTo>
                  <a:lnTo>
                    <a:pt x="602" y="526"/>
                  </a:lnTo>
                  <a:lnTo>
                    <a:pt x="601" y="527"/>
                  </a:lnTo>
                  <a:lnTo>
                    <a:pt x="600" y="528"/>
                  </a:lnTo>
                  <a:lnTo>
                    <a:pt x="600" y="529"/>
                  </a:lnTo>
                  <a:lnTo>
                    <a:pt x="600" y="530"/>
                  </a:lnTo>
                  <a:lnTo>
                    <a:pt x="600" y="531"/>
                  </a:lnTo>
                  <a:lnTo>
                    <a:pt x="599" y="532"/>
                  </a:lnTo>
                  <a:lnTo>
                    <a:pt x="599" y="534"/>
                  </a:lnTo>
                  <a:lnTo>
                    <a:pt x="599" y="538"/>
                  </a:lnTo>
                  <a:lnTo>
                    <a:pt x="600" y="540"/>
                  </a:lnTo>
                  <a:lnTo>
                    <a:pt x="599" y="541"/>
                  </a:lnTo>
                  <a:lnTo>
                    <a:pt x="599" y="542"/>
                  </a:lnTo>
                  <a:lnTo>
                    <a:pt x="599" y="544"/>
                  </a:lnTo>
                  <a:lnTo>
                    <a:pt x="598" y="545"/>
                  </a:lnTo>
                  <a:lnTo>
                    <a:pt x="598" y="546"/>
                  </a:lnTo>
                  <a:lnTo>
                    <a:pt x="597" y="548"/>
                  </a:lnTo>
                  <a:lnTo>
                    <a:pt x="595" y="551"/>
                  </a:lnTo>
                  <a:lnTo>
                    <a:pt x="592" y="555"/>
                  </a:lnTo>
                  <a:lnTo>
                    <a:pt x="590" y="557"/>
                  </a:lnTo>
                  <a:lnTo>
                    <a:pt x="586" y="562"/>
                  </a:lnTo>
                  <a:lnTo>
                    <a:pt x="582" y="567"/>
                  </a:lnTo>
                  <a:lnTo>
                    <a:pt x="581" y="568"/>
                  </a:lnTo>
                  <a:lnTo>
                    <a:pt x="580" y="571"/>
                  </a:lnTo>
                  <a:lnTo>
                    <a:pt x="577" y="575"/>
                  </a:lnTo>
                  <a:lnTo>
                    <a:pt x="573" y="581"/>
                  </a:lnTo>
                  <a:lnTo>
                    <a:pt x="573" y="582"/>
                  </a:lnTo>
                  <a:lnTo>
                    <a:pt x="571" y="584"/>
                  </a:lnTo>
                  <a:lnTo>
                    <a:pt x="570" y="585"/>
                  </a:lnTo>
                  <a:lnTo>
                    <a:pt x="569" y="587"/>
                  </a:lnTo>
                  <a:lnTo>
                    <a:pt x="567" y="588"/>
                  </a:lnTo>
                  <a:lnTo>
                    <a:pt x="566" y="589"/>
                  </a:lnTo>
                  <a:lnTo>
                    <a:pt x="564" y="590"/>
                  </a:lnTo>
                  <a:lnTo>
                    <a:pt x="562" y="591"/>
                  </a:lnTo>
                  <a:lnTo>
                    <a:pt x="561" y="592"/>
                  </a:lnTo>
                  <a:lnTo>
                    <a:pt x="559" y="592"/>
                  </a:lnTo>
                  <a:lnTo>
                    <a:pt x="558" y="593"/>
                  </a:lnTo>
                  <a:lnTo>
                    <a:pt x="556" y="593"/>
                  </a:lnTo>
                  <a:lnTo>
                    <a:pt x="555" y="593"/>
                  </a:lnTo>
                  <a:lnTo>
                    <a:pt x="553" y="593"/>
                  </a:lnTo>
                  <a:lnTo>
                    <a:pt x="551" y="593"/>
                  </a:lnTo>
                  <a:lnTo>
                    <a:pt x="550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4" y="593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1" y="592"/>
                  </a:lnTo>
                  <a:lnTo>
                    <a:pt x="540" y="592"/>
                  </a:lnTo>
                  <a:lnTo>
                    <a:pt x="538" y="591"/>
                  </a:lnTo>
                  <a:lnTo>
                    <a:pt x="537" y="590"/>
                  </a:lnTo>
                  <a:lnTo>
                    <a:pt x="535" y="589"/>
                  </a:lnTo>
                  <a:lnTo>
                    <a:pt x="534" y="588"/>
                  </a:lnTo>
                  <a:lnTo>
                    <a:pt x="533" y="587"/>
                  </a:lnTo>
                  <a:lnTo>
                    <a:pt x="533" y="586"/>
                  </a:lnTo>
                  <a:lnTo>
                    <a:pt x="532" y="585"/>
                  </a:lnTo>
                  <a:lnTo>
                    <a:pt x="531" y="584"/>
                  </a:lnTo>
                  <a:lnTo>
                    <a:pt x="531" y="583"/>
                  </a:lnTo>
                  <a:lnTo>
                    <a:pt x="530" y="581"/>
                  </a:lnTo>
                  <a:lnTo>
                    <a:pt x="528" y="575"/>
                  </a:lnTo>
                  <a:lnTo>
                    <a:pt x="527" y="574"/>
                  </a:lnTo>
                  <a:lnTo>
                    <a:pt x="526" y="573"/>
                  </a:lnTo>
                  <a:lnTo>
                    <a:pt x="526" y="572"/>
                  </a:lnTo>
                  <a:lnTo>
                    <a:pt x="525" y="571"/>
                  </a:lnTo>
                  <a:lnTo>
                    <a:pt x="522" y="567"/>
                  </a:lnTo>
                  <a:lnTo>
                    <a:pt x="521" y="565"/>
                  </a:lnTo>
                  <a:lnTo>
                    <a:pt x="520" y="565"/>
                  </a:lnTo>
                  <a:lnTo>
                    <a:pt x="519" y="564"/>
                  </a:lnTo>
                  <a:lnTo>
                    <a:pt x="517" y="562"/>
                  </a:lnTo>
                  <a:lnTo>
                    <a:pt x="510" y="557"/>
                  </a:lnTo>
                  <a:lnTo>
                    <a:pt x="508" y="556"/>
                  </a:lnTo>
                  <a:lnTo>
                    <a:pt x="507" y="555"/>
                  </a:lnTo>
                  <a:lnTo>
                    <a:pt x="506" y="554"/>
                  </a:lnTo>
                  <a:lnTo>
                    <a:pt x="505" y="552"/>
                  </a:lnTo>
                  <a:lnTo>
                    <a:pt x="504" y="551"/>
                  </a:lnTo>
                  <a:lnTo>
                    <a:pt x="503" y="549"/>
                  </a:lnTo>
                  <a:lnTo>
                    <a:pt x="501" y="547"/>
                  </a:lnTo>
                  <a:lnTo>
                    <a:pt x="498" y="542"/>
                  </a:lnTo>
                  <a:lnTo>
                    <a:pt x="498" y="541"/>
                  </a:lnTo>
                  <a:lnTo>
                    <a:pt x="497" y="539"/>
                  </a:lnTo>
                  <a:lnTo>
                    <a:pt x="496" y="538"/>
                  </a:lnTo>
                  <a:lnTo>
                    <a:pt x="495" y="537"/>
                  </a:lnTo>
                  <a:lnTo>
                    <a:pt x="494" y="536"/>
                  </a:lnTo>
                  <a:lnTo>
                    <a:pt x="492" y="536"/>
                  </a:lnTo>
                  <a:lnTo>
                    <a:pt x="490" y="535"/>
                  </a:lnTo>
                  <a:lnTo>
                    <a:pt x="489" y="535"/>
                  </a:lnTo>
                  <a:lnTo>
                    <a:pt x="488" y="535"/>
                  </a:lnTo>
                  <a:lnTo>
                    <a:pt x="486" y="535"/>
                  </a:lnTo>
                  <a:lnTo>
                    <a:pt x="486" y="535"/>
                  </a:lnTo>
                  <a:lnTo>
                    <a:pt x="484" y="535"/>
                  </a:lnTo>
                  <a:lnTo>
                    <a:pt x="479" y="536"/>
                  </a:lnTo>
                  <a:lnTo>
                    <a:pt x="478" y="536"/>
                  </a:lnTo>
                  <a:lnTo>
                    <a:pt x="476" y="537"/>
                  </a:lnTo>
                  <a:lnTo>
                    <a:pt x="475" y="537"/>
                  </a:lnTo>
                  <a:lnTo>
                    <a:pt x="474" y="537"/>
                  </a:lnTo>
                  <a:lnTo>
                    <a:pt x="472" y="537"/>
                  </a:lnTo>
                  <a:lnTo>
                    <a:pt x="468" y="536"/>
                  </a:lnTo>
                  <a:lnTo>
                    <a:pt x="466" y="536"/>
                  </a:lnTo>
                  <a:lnTo>
                    <a:pt x="458" y="534"/>
                  </a:lnTo>
                  <a:lnTo>
                    <a:pt x="456" y="534"/>
                  </a:lnTo>
                  <a:lnTo>
                    <a:pt x="455" y="533"/>
                  </a:lnTo>
                  <a:lnTo>
                    <a:pt x="453" y="532"/>
                  </a:lnTo>
                  <a:lnTo>
                    <a:pt x="451" y="532"/>
                  </a:lnTo>
                  <a:lnTo>
                    <a:pt x="450" y="531"/>
                  </a:lnTo>
                  <a:lnTo>
                    <a:pt x="448" y="530"/>
                  </a:lnTo>
                  <a:lnTo>
                    <a:pt x="443" y="526"/>
                  </a:lnTo>
                  <a:lnTo>
                    <a:pt x="441" y="525"/>
                  </a:lnTo>
                  <a:lnTo>
                    <a:pt x="440" y="524"/>
                  </a:lnTo>
                  <a:lnTo>
                    <a:pt x="438" y="523"/>
                  </a:lnTo>
                  <a:lnTo>
                    <a:pt x="437" y="522"/>
                  </a:lnTo>
                  <a:lnTo>
                    <a:pt x="435" y="522"/>
                  </a:lnTo>
                  <a:lnTo>
                    <a:pt x="433" y="522"/>
                  </a:lnTo>
                  <a:lnTo>
                    <a:pt x="429" y="522"/>
                  </a:lnTo>
                  <a:lnTo>
                    <a:pt x="427" y="521"/>
                  </a:lnTo>
                  <a:lnTo>
                    <a:pt x="426" y="521"/>
                  </a:lnTo>
                  <a:lnTo>
                    <a:pt x="421" y="520"/>
                  </a:lnTo>
                  <a:lnTo>
                    <a:pt x="420" y="520"/>
                  </a:lnTo>
                  <a:lnTo>
                    <a:pt x="419" y="519"/>
                  </a:lnTo>
                  <a:lnTo>
                    <a:pt x="416" y="519"/>
                  </a:lnTo>
                  <a:lnTo>
                    <a:pt x="411" y="519"/>
                  </a:lnTo>
                  <a:lnTo>
                    <a:pt x="407" y="520"/>
                  </a:lnTo>
                  <a:lnTo>
                    <a:pt x="403" y="520"/>
                  </a:lnTo>
                  <a:lnTo>
                    <a:pt x="397" y="521"/>
                  </a:lnTo>
                  <a:lnTo>
                    <a:pt x="394" y="522"/>
                  </a:lnTo>
                  <a:lnTo>
                    <a:pt x="389" y="524"/>
                  </a:lnTo>
                  <a:lnTo>
                    <a:pt x="379" y="527"/>
                  </a:lnTo>
                  <a:lnTo>
                    <a:pt x="376" y="527"/>
                  </a:lnTo>
                  <a:lnTo>
                    <a:pt x="374" y="528"/>
                  </a:lnTo>
                  <a:lnTo>
                    <a:pt x="373" y="528"/>
                  </a:lnTo>
                  <a:lnTo>
                    <a:pt x="372" y="528"/>
                  </a:lnTo>
                  <a:lnTo>
                    <a:pt x="370" y="528"/>
                  </a:lnTo>
                  <a:lnTo>
                    <a:pt x="369" y="527"/>
                  </a:lnTo>
                  <a:lnTo>
                    <a:pt x="368" y="527"/>
                  </a:lnTo>
                  <a:lnTo>
                    <a:pt x="367" y="526"/>
                  </a:lnTo>
                  <a:lnTo>
                    <a:pt x="367" y="526"/>
                  </a:lnTo>
                  <a:lnTo>
                    <a:pt x="366" y="525"/>
                  </a:lnTo>
                  <a:lnTo>
                    <a:pt x="365" y="524"/>
                  </a:lnTo>
                  <a:lnTo>
                    <a:pt x="365" y="523"/>
                  </a:lnTo>
                  <a:lnTo>
                    <a:pt x="362" y="519"/>
                  </a:lnTo>
                  <a:lnTo>
                    <a:pt x="362" y="518"/>
                  </a:lnTo>
                  <a:lnTo>
                    <a:pt x="361" y="517"/>
                  </a:lnTo>
                  <a:lnTo>
                    <a:pt x="360" y="516"/>
                  </a:lnTo>
                  <a:lnTo>
                    <a:pt x="358" y="514"/>
                  </a:lnTo>
                  <a:lnTo>
                    <a:pt x="357" y="513"/>
                  </a:lnTo>
                  <a:lnTo>
                    <a:pt x="355" y="512"/>
                  </a:lnTo>
                  <a:lnTo>
                    <a:pt x="353" y="511"/>
                  </a:lnTo>
                  <a:lnTo>
                    <a:pt x="351" y="510"/>
                  </a:lnTo>
                  <a:lnTo>
                    <a:pt x="349" y="510"/>
                  </a:lnTo>
                  <a:lnTo>
                    <a:pt x="347" y="509"/>
                  </a:lnTo>
                  <a:lnTo>
                    <a:pt x="344" y="508"/>
                  </a:lnTo>
                  <a:lnTo>
                    <a:pt x="342" y="508"/>
                  </a:lnTo>
                  <a:lnTo>
                    <a:pt x="340" y="508"/>
                  </a:lnTo>
                  <a:lnTo>
                    <a:pt x="339" y="508"/>
                  </a:lnTo>
                  <a:lnTo>
                    <a:pt x="339" y="508"/>
                  </a:lnTo>
                  <a:lnTo>
                    <a:pt x="338" y="508"/>
                  </a:lnTo>
                  <a:lnTo>
                    <a:pt x="338" y="508"/>
                  </a:lnTo>
                  <a:lnTo>
                    <a:pt x="336" y="509"/>
                  </a:lnTo>
                  <a:lnTo>
                    <a:pt x="335" y="509"/>
                  </a:lnTo>
                  <a:lnTo>
                    <a:pt x="333" y="509"/>
                  </a:lnTo>
                  <a:lnTo>
                    <a:pt x="333" y="509"/>
                  </a:lnTo>
                  <a:lnTo>
                    <a:pt x="332" y="509"/>
                  </a:lnTo>
                  <a:lnTo>
                    <a:pt x="331" y="508"/>
                  </a:lnTo>
                  <a:lnTo>
                    <a:pt x="330" y="505"/>
                  </a:lnTo>
                  <a:lnTo>
                    <a:pt x="328" y="500"/>
                  </a:lnTo>
                  <a:lnTo>
                    <a:pt x="327" y="498"/>
                  </a:lnTo>
                  <a:lnTo>
                    <a:pt x="326" y="496"/>
                  </a:lnTo>
                  <a:lnTo>
                    <a:pt x="324" y="495"/>
                  </a:lnTo>
                  <a:lnTo>
                    <a:pt x="324" y="494"/>
                  </a:lnTo>
                  <a:lnTo>
                    <a:pt x="323" y="494"/>
                  </a:lnTo>
                  <a:lnTo>
                    <a:pt x="323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1" y="494"/>
                  </a:lnTo>
                  <a:lnTo>
                    <a:pt x="320" y="494"/>
                  </a:lnTo>
                  <a:lnTo>
                    <a:pt x="318" y="494"/>
                  </a:lnTo>
                  <a:lnTo>
                    <a:pt x="317" y="494"/>
                  </a:lnTo>
                  <a:lnTo>
                    <a:pt x="316" y="495"/>
                  </a:lnTo>
                  <a:lnTo>
                    <a:pt x="315" y="496"/>
                  </a:lnTo>
                  <a:lnTo>
                    <a:pt x="313" y="497"/>
                  </a:lnTo>
                  <a:lnTo>
                    <a:pt x="310" y="500"/>
                  </a:lnTo>
                  <a:lnTo>
                    <a:pt x="309" y="500"/>
                  </a:lnTo>
                  <a:lnTo>
                    <a:pt x="309" y="501"/>
                  </a:lnTo>
                  <a:lnTo>
                    <a:pt x="308" y="501"/>
                  </a:lnTo>
                  <a:lnTo>
                    <a:pt x="307" y="501"/>
                  </a:lnTo>
                  <a:lnTo>
                    <a:pt x="307" y="500"/>
                  </a:lnTo>
                  <a:lnTo>
                    <a:pt x="306" y="500"/>
                  </a:lnTo>
                  <a:lnTo>
                    <a:pt x="305" y="499"/>
                  </a:lnTo>
                  <a:lnTo>
                    <a:pt x="305" y="498"/>
                  </a:lnTo>
                  <a:lnTo>
                    <a:pt x="304" y="497"/>
                  </a:lnTo>
                  <a:lnTo>
                    <a:pt x="304" y="495"/>
                  </a:lnTo>
                  <a:lnTo>
                    <a:pt x="304" y="494"/>
                  </a:lnTo>
                  <a:lnTo>
                    <a:pt x="304" y="494"/>
                  </a:lnTo>
                  <a:lnTo>
                    <a:pt x="304" y="493"/>
                  </a:lnTo>
                  <a:lnTo>
                    <a:pt x="304" y="491"/>
                  </a:lnTo>
                  <a:lnTo>
                    <a:pt x="305" y="490"/>
                  </a:lnTo>
                  <a:lnTo>
                    <a:pt x="306" y="488"/>
                  </a:lnTo>
                  <a:lnTo>
                    <a:pt x="306" y="487"/>
                  </a:lnTo>
                  <a:lnTo>
                    <a:pt x="306" y="486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6" y="484"/>
                  </a:lnTo>
                  <a:lnTo>
                    <a:pt x="306" y="482"/>
                  </a:lnTo>
                  <a:lnTo>
                    <a:pt x="305" y="481"/>
                  </a:lnTo>
                  <a:lnTo>
                    <a:pt x="303" y="477"/>
                  </a:lnTo>
                  <a:lnTo>
                    <a:pt x="301" y="474"/>
                  </a:lnTo>
                  <a:lnTo>
                    <a:pt x="299" y="471"/>
                  </a:lnTo>
                  <a:lnTo>
                    <a:pt x="296" y="468"/>
                  </a:lnTo>
                  <a:lnTo>
                    <a:pt x="295" y="466"/>
                  </a:lnTo>
                  <a:lnTo>
                    <a:pt x="292" y="463"/>
                  </a:lnTo>
                  <a:lnTo>
                    <a:pt x="287" y="458"/>
                  </a:lnTo>
                  <a:lnTo>
                    <a:pt x="285" y="457"/>
                  </a:lnTo>
                  <a:lnTo>
                    <a:pt x="283" y="455"/>
                  </a:lnTo>
                  <a:lnTo>
                    <a:pt x="273" y="447"/>
                  </a:lnTo>
                  <a:lnTo>
                    <a:pt x="272" y="447"/>
                  </a:lnTo>
                  <a:lnTo>
                    <a:pt x="271" y="446"/>
                  </a:lnTo>
                  <a:lnTo>
                    <a:pt x="270" y="445"/>
                  </a:lnTo>
                  <a:lnTo>
                    <a:pt x="269" y="444"/>
                  </a:lnTo>
                  <a:lnTo>
                    <a:pt x="268" y="441"/>
                  </a:lnTo>
                  <a:lnTo>
                    <a:pt x="267" y="440"/>
                  </a:lnTo>
                  <a:lnTo>
                    <a:pt x="265" y="436"/>
                  </a:lnTo>
                  <a:lnTo>
                    <a:pt x="264" y="434"/>
                  </a:lnTo>
                  <a:lnTo>
                    <a:pt x="263" y="433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9" y="427"/>
                  </a:lnTo>
                  <a:lnTo>
                    <a:pt x="258" y="426"/>
                  </a:lnTo>
                  <a:lnTo>
                    <a:pt x="256" y="425"/>
                  </a:lnTo>
                  <a:lnTo>
                    <a:pt x="255" y="425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2" y="425"/>
                  </a:lnTo>
                  <a:lnTo>
                    <a:pt x="251" y="425"/>
                  </a:lnTo>
                  <a:lnTo>
                    <a:pt x="249" y="426"/>
                  </a:lnTo>
                  <a:lnTo>
                    <a:pt x="249" y="427"/>
                  </a:lnTo>
                  <a:lnTo>
                    <a:pt x="248" y="427"/>
                  </a:lnTo>
                  <a:lnTo>
                    <a:pt x="247" y="427"/>
                  </a:lnTo>
                  <a:lnTo>
                    <a:pt x="246" y="427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3" y="427"/>
                  </a:lnTo>
                  <a:lnTo>
                    <a:pt x="241" y="426"/>
                  </a:lnTo>
                  <a:lnTo>
                    <a:pt x="240" y="425"/>
                  </a:lnTo>
                  <a:lnTo>
                    <a:pt x="238" y="424"/>
                  </a:lnTo>
                  <a:lnTo>
                    <a:pt x="237" y="423"/>
                  </a:lnTo>
                  <a:lnTo>
                    <a:pt x="235" y="422"/>
                  </a:lnTo>
                  <a:lnTo>
                    <a:pt x="234" y="421"/>
                  </a:lnTo>
                  <a:lnTo>
                    <a:pt x="234" y="420"/>
                  </a:lnTo>
                  <a:lnTo>
                    <a:pt x="233" y="419"/>
                  </a:lnTo>
                  <a:lnTo>
                    <a:pt x="232" y="418"/>
                  </a:lnTo>
                  <a:lnTo>
                    <a:pt x="231" y="416"/>
                  </a:lnTo>
                  <a:lnTo>
                    <a:pt x="231" y="414"/>
                  </a:lnTo>
                  <a:lnTo>
                    <a:pt x="230" y="412"/>
                  </a:lnTo>
                  <a:lnTo>
                    <a:pt x="230" y="410"/>
                  </a:lnTo>
                  <a:lnTo>
                    <a:pt x="230" y="408"/>
                  </a:lnTo>
                  <a:lnTo>
                    <a:pt x="229" y="406"/>
                  </a:lnTo>
                  <a:lnTo>
                    <a:pt x="229" y="404"/>
                  </a:lnTo>
                  <a:lnTo>
                    <a:pt x="230" y="403"/>
                  </a:lnTo>
                  <a:lnTo>
                    <a:pt x="230" y="401"/>
                  </a:lnTo>
                  <a:lnTo>
                    <a:pt x="230" y="400"/>
                  </a:lnTo>
                  <a:lnTo>
                    <a:pt x="230" y="397"/>
                  </a:lnTo>
                  <a:lnTo>
                    <a:pt x="232" y="391"/>
                  </a:lnTo>
                  <a:lnTo>
                    <a:pt x="232" y="390"/>
                  </a:lnTo>
                  <a:lnTo>
                    <a:pt x="232" y="388"/>
                  </a:lnTo>
                  <a:lnTo>
                    <a:pt x="232" y="387"/>
                  </a:lnTo>
                  <a:lnTo>
                    <a:pt x="233" y="385"/>
                  </a:lnTo>
                  <a:lnTo>
                    <a:pt x="232" y="383"/>
                  </a:lnTo>
                  <a:lnTo>
                    <a:pt x="232" y="382"/>
                  </a:lnTo>
                  <a:lnTo>
                    <a:pt x="232" y="380"/>
                  </a:lnTo>
                  <a:lnTo>
                    <a:pt x="231" y="377"/>
                  </a:lnTo>
                  <a:lnTo>
                    <a:pt x="231" y="375"/>
                  </a:lnTo>
                  <a:lnTo>
                    <a:pt x="230" y="373"/>
                  </a:lnTo>
                  <a:lnTo>
                    <a:pt x="229" y="372"/>
                  </a:lnTo>
                  <a:lnTo>
                    <a:pt x="229" y="371"/>
                  </a:lnTo>
                  <a:lnTo>
                    <a:pt x="228" y="369"/>
                  </a:lnTo>
                  <a:lnTo>
                    <a:pt x="227" y="368"/>
                  </a:lnTo>
                  <a:lnTo>
                    <a:pt x="226" y="368"/>
                  </a:lnTo>
                  <a:lnTo>
                    <a:pt x="225" y="368"/>
                  </a:lnTo>
                  <a:lnTo>
                    <a:pt x="225" y="367"/>
                  </a:lnTo>
                  <a:lnTo>
                    <a:pt x="224" y="367"/>
                  </a:lnTo>
                  <a:lnTo>
                    <a:pt x="223" y="367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1" y="367"/>
                  </a:lnTo>
                  <a:lnTo>
                    <a:pt x="217" y="368"/>
                  </a:lnTo>
                  <a:lnTo>
                    <a:pt x="215" y="368"/>
                  </a:lnTo>
                  <a:lnTo>
                    <a:pt x="208" y="371"/>
                  </a:lnTo>
                  <a:lnTo>
                    <a:pt x="206" y="371"/>
                  </a:lnTo>
                  <a:lnTo>
                    <a:pt x="204" y="372"/>
                  </a:lnTo>
                  <a:lnTo>
                    <a:pt x="201" y="373"/>
                  </a:lnTo>
                  <a:lnTo>
                    <a:pt x="198" y="375"/>
                  </a:lnTo>
                  <a:lnTo>
                    <a:pt x="197" y="375"/>
                  </a:lnTo>
                  <a:lnTo>
                    <a:pt x="196" y="375"/>
                  </a:lnTo>
                  <a:lnTo>
                    <a:pt x="195" y="375"/>
                  </a:lnTo>
                  <a:lnTo>
                    <a:pt x="194" y="375"/>
                  </a:lnTo>
                  <a:lnTo>
                    <a:pt x="193" y="375"/>
                  </a:lnTo>
                  <a:lnTo>
                    <a:pt x="188" y="374"/>
                  </a:lnTo>
                  <a:lnTo>
                    <a:pt x="187" y="374"/>
                  </a:lnTo>
                  <a:lnTo>
                    <a:pt x="186" y="374"/>
                  </a:lnTo>
                  <a:lnTo>
                    <a:pt x="183" y="373"/>
                  </a:lnTo>
                  <a:lnTo>
                    <a:pt x="177" y="370"/>
                  </a:lnTo>
                  <a:lnTo>
                    <a:pt x="176" y="369"/>
                  </a:lnTo>
                  <a:lnTo>
                    <a:pt x="174" y="368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69" y="364"/>
                  </a:lnTo>
                  <a:lnTo>
                    <a:pt x="168" y="363"/>
                  </a:lnTo>
                  <a:lnTo>
                    <a:pt x="167" y="362"/>
                  </a:lnTo>
                  <a:lnTo>
                    <a:pt x="164" y="361"/>
                  </a:lnTo>
                  <a:lnTo>
                    <a:pt x="164" y="361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0" y="358"/>
                  </a:lnTo>
                  <a:lnTo>
                    <a:pt x="159" y="357"/>
                  </a:lnTo>
                  <a:lnTo>
                    <a:pt x="158" y="355"/>
                  </a:lnTo>
                  <a:lnTo>
                    <a:pt x="157" y="353"/>
                  </a:lnTo>
                  <a:lnTo>
                    <a:pt x="156" y="351"/>
                  </a:lnTo>
                  <a:lnTo>
                    <a:pt x="155" y="350"/>
                  </a:lnTo>
                  <a:lnTo>
                    <a:pt x="151" y="346"/>
                  </a:lnTo>
                  <a:lnTo>
                    <a:pt x="150" y="345"/>
                  </a:lnTo>
                  <a:lnTo>
                    <a:pt x="150" y="344"/>
                  </a:lnTo>
                  <a:lnTo>
                    <a:pt x="149" y="343"/>
                  </a:lnTo>
                  <a:lnTo>
                    <a:pt x="149" y="342"/>
                  </a:lnTo>
                  <a:lnTo>
                    <a:pt x="149" y="340"/>
                  </a:lnTo>
                  <a:lnTo>
                    <a:pt x="148" y="338"/>
                  </a:lnTo>
                  <a:lnTo>
                    <a:pt x="148" y="337"/>
                  </a:lnTo>
                  <a:lnTo>
                    <a:pt x="148" y="336"/>
                  </a:lnTo>
                  <a:lnTo>
                    <a:pt x="148" y="335"/>
                  </a:lnTo>
                  <a:lnTo>
                    <a:pt x="147" y="334"/>
                  </a:lnTo>
                  <a:lnTo>
                    <a:pt x="146" y="333"/>
                  </a:lnTo>
                  <a:lnTo>
                    <a:pt x="146" y="332"/>
                  </a:lnTo>
                  <a:lnTo>
                    <a:pt x="144" y="328"/>
                  </a:lnTo>
                  <a:lnTo>
                    <a:pt x="143" y="327"/>
                  </a:lnTo>
                  <a:lnTo>
                    <a:pt x="142" y="324"/>
                  </a:lnTo>
                  <a:lnTo>
                    <a:pt x="142" y="323"/>
                  </a:lnTo>
                  <a:lnTo>
                    <a:pt x="141" y="321"/>
                  </a:lnTo>
                  <a:lnTo>
                    <a:pt x="141" y="320"/>
                  </a:lnTo>
                  <a:lnTo>
                    <a:pt x="141" y="317"/>
                  </a:lnTo>
                  <a:lnTo>
                    <a:pt x="141" y="315"/>
                  </a:lnTo>
                  <a:lnTo>
                    <a:pt x="141" y="313"/>
                  </a:lnTo>
                  <a:lnTo>
                    <a:pt x="140" y="311"/>
                  </a:lnTo>
                  <a:lnTo>
                    <a:pt x="139" y="309"/>
                  </a:lnTo>
                  <a:lnTo>
                    <a:pt x="137" y="305"/>
                  </a:lnTo>
                  <a:lnTo>
                    <a:pt x="135" y="302"/>
                  </a:lnTo>
                  <a:lnTo>
                    <a:pt x="135" y="301"/>
                  </a:lnTo>
                  <a:lnTo>
                    <a:pt x="134" y="300"/>
                  </a:lnTo>
                  <a:lnTo>
                    <a:pt x="134" y="300"/>
                  </a:lnTo>
                  <a:lnTo>
                    <a:pt x="134" y="299"/>
                  </a:lnTo>
                  <a:lnTo>
                    <a:pt x="133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8" y="300"/>
                  </a:lnTo>
                  <a:lnTo>
                    <a:pt x="127" y="300"/>
                  </a:lnTo>
                  <a:lnTo>
                    <a:pt x="127" y="301"/>
                  </a:lnTo>
                  <a:lnTo>
                    <a:pt x="127" y="302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29" y="315"/>
                  </a:lnTo>
                  <a:lnTo>
                    <a:pt x="130" y="316"/>
                  </a:lnTo>
                  <a:lnTo>
                    <a:pt x="130" y="317"/>
                  </a:lnTo>
                  <a:lnTo>
                    <a:pt x="130" y="319"/>
                  </a:lnTo>
                  <a:lnTo>
                    <a:pt x="130" y="320"/>
                  </a:lnTo>
                  <a:lnTo>
                    <a:pt x="129" y="321"/>
                  </a:lnTo>
                  <a:lnTo>
                    <a:pt x="129" y="321"/>
                  </a:lnTo>
                  <a:lnTo>
                    <a:pt x="129" y="322"/>
                  </a:lnTo>
                  <a:lnTo>
                    <a:pt x="128" y="323"/>
                  </a:lnTo>
                  <a:lnTo>
                    <a:pt x="126" y="324"/>
                  </a:lnTo>
                  <a:lnTo>
                    <a:pt x="126" y="325"/>
                  </a:lnTo>
                  <a:lnTo>
                    <a:pt x="125" y="326"/>
                  </a:lnTo>
                  <a:lnTo>
                    <a:pt x="124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2" y="326"/>
                  </a:lnTo>
                  <a:lnTo>
                    <a:pt x="121" y="326"/>
                  </a:lnTo>
                  <a:lnTo>
                    <a:pt x="120" y="325"/>
                  </a:lnTo>
                  <a:lnTo>
                    <a:pt x="120" y="325"/>
                  </a:lnTo>
                  <a:lnTo>
                    <a:pt x="119" y="325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7" y="327"/>
                  </a:lnTo>
                  <a:lnTo>
                    <a:pt x="116" y="327"/>
                  </a:lnTo>
                  <a:lnTo>
                    <a:pt x="114" y="329"/>
                  </a:lnTo>
                  <a:lnTo>
                    <a:pt x="113" y="329"/>
                  </a:lnTo>
                  <a:lnTo>
                    <a:pt x="112" y="330"/>
                  </a:lnTo>
                  <a:lnTo>
                    <a:pt x="112" y="330"/>
                  </a:lnTo>
                  <a:lnTo>
                    <a:pt x="111" y="331"/>
                  </a:lnTo>
                  <a:lnTo>
                    <a:pt x="111" y="332"/>
                  </a:lnTo>
                  <a:lnTo>
                    <a:pt x="110" y="334"/>
                  </a:lnTo>
                  <a:lnTo>
                    <a:pt x="109" y="335"/>
                  </a:lnTo>
                  <a:lnTo>
                    <a:pt x="109" y="336"/>
                  </a:lnTo>
                  <a:lnTo>
                    <a:pt x="108" y="336"/>
                  </a:lnTo>
                  <a:lnTo>
                    <a:pt x="105" y="340"/>
                  </a:lnTo>
                  <a:lnTo>
                    <a:pt x="104" y="340"/>
                  </a:lnTo>
                  <a:lnTo>
                    <a:pt x="103" y="341"/>
                  </a:lnTo>
                  <a:lnTo>
                    <a:pt x="102" y="344"/>
                  </a:lnTo>
                  <a:lnTo>
                    <a:pt x="101" y="346"/>
                  </a:lnTo>
                  <a:lnTo>
                    <a:pt x="100" y="346"/>
                  </a:lnTo>
                  <a:lnTo>
                    <a:pt x="100" y="346"/>
                  </a:lnTo>
                  <a:lnTo>
                    <a:pt x="99" y="346"/>
                  </a:lnTo>
                  <a:lnTo>
                    <a:pt x="99" y="347"/>
                  </a:lnTo>
                  <a:lnTo>
                    <a:pt x="98" y="347"/>
                  </a:lnTo>
                  <a:lnTo>
                    <a:pt x="98" y="346"/>
                  </a:lnTo>
                  <a:lnTo>
                    <a:pt x="97" y="346"/>
                  </a:lnTo>
                  <a:lnTo>
                    <a:pt x="96" y="345"/>
                  </a:ln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BDD7E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79" name="Freeform 292">
              <a:extLst>
                <a:ext uri="{FF2B5EF4-FFF2-40B4-BE49-F238E27FC236}">
                  <a16:creationId xmlns:a16="http://schemas.microsoft.com/office/drawing/2014/main" id="{0D5B70AC-432B-48F4-AE23-462E403F8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84" y="3279074"/>
              <a:ext cx="1008063" cy="941388"/>
            </a:xfrm>
            <a:custGeom>
              <a:avLst/>
              <a:gdLst>
                <a:gd name="T0" fmla="*/ 139 w 635"/>
                <a:gd name="T1" fmla="*/ 11 h 593"/>
                <a:gd name="T2" fmla="*/ 139 w 635"/>
                <a:gd name="T3" fmla="*/ 33 h 593"/>
                <a:gd name="T4" fmla="*/ 152 w 635"/>
                <a:gd name="T5" fmla="*/ 62 h 593"/>
                <a:gd name="T6" fmla="*/ 136 w 635"/>
                <a:gd name="T7" fmla="*/ 79 h 593"/>
                <a:gd name="T8" fmla="*/ 93 w 635"/>
                <a:gd name="T9" fmla="*/ 100 h 593"/>
                <a:gd name="T10" fmla="*/ 91 w 635"/>
                <a:gd name="T11" fmla="*/ 117 h 593"/>
                <a:gd name="T12" fmla="*/ 121 w 635"/>
                <a:gd name="T13" fmla="*/ 138 h 593"/>
                <a:gd name="T14" fmla="*/ 144 w 635"/>
                <a:gd name="T15" fmla="*/ 151 h 593"/>
                <a:gd name="T16" fmla="*/ 168 w 635"/>
                <a:gd name="T17" fmla="*/ 194 h 593"/>
                <a:gd name="T18" fmla="*/ 194 w 635"/>
                <a:gd name="T19" fmla="*/ 217 h 593"/>
                <a:gd name="T20" fmla="*/ 227 w 635"/>
                <a:gd name="T21" fmla="*/ 217 h 593"/>
                <a:gd name="T22" fmla="*/ 268 w 635"/>
                <a:gd name="T23" fmla="*/ 197 h 593"/>
                <a:gd name="T24" fmla="*/ 276 w 635"/>
                <a:gd name="T25" fmla="*/ 185 h 593"/>
                <a:gd name="T26" fmla="*/ 263 w 635"/>
                <a:gd name="T27" fmla="*/ 174 h 593"/>
                <a:gd name="T28" fmla="*/ 279 w 635"/>
                <a:gd name="T29" fmla="*/ 166 h 593"/>
                <a:gd name="T30" fmla="*/ 304 w 635"/>
                <a:gd name="T31" fmla="*/ 200 h 593"/>
                <a:gd name="T32" fmla="*/ 330 w 635"/>
                <a:gd name="T33" fmla="*/ 208 h 593"/>
                <a:gd name="T34" fmla="*/ 348 w 635"/>
                <a:gd name="T35" fmla="*/ 209 h 593"/>
                <a:gd name="T36" fmla="*/ 375 w 635"/>
                <a:gd name="T37" fmla="*/ 227 h 593"/>
                <a:gd name="T38" fmla="*/ 393 w 635"/>
                <a:gd name="T39" fmla="*/ 251 h 593"/>
                <a:gd name="T40" fmla="*/ 405 w 635"/>
                <a:gd name="T41" fmla="*/ 238 h 593"/>
                <a:gd name="T42" fmla="*/ 440 w 635"/>
                <a:gd name="T43" fmla="*/ 241 h 593"/>
                <a:gd name="T44" fmla="*/ 482 w 635"/>
                <a:gd name="T45" fmla="*/ 260 h 593"/>
                <a:gd name="T46" fmla="*/ 493 w 635"/>
                <a:gd name="T47" fmla="*/ 247 h 593"/>
                <a:gd name="T48" fmla="*/ 505 w 635"/>
                <a:gd name="T49" fmla="*/ 258 h 593"/>
                <a:gd name="T50" fmla="*/ 513 w 635"/>
                <a:gd name="T51" fmla="*/ 283 h 593"/>
                <a:gd name="T52" fmla="*/ 509 w 635"/>
                <a:gd name="T53" fmla="*/ 310 h 593"/>
                <a:gd name="T54" fmla="*/ 534 w 635"/>
                <a:gd name="T55" fmla="*/ 373 h 593"/>
                <a:gd name="T56" fmla="*/ 562 w 635"/>
                <a:gd name="T57" fmla="*/ 386 h 593"/>
                <a:gd name="T58" fmla="*/ 588 w 635"/>
                <a:gd name="T59" fmla="*/ 400 h 593"/>
                <a:gd name="T60" fmla="*/ 611 w 635"/>
                <a:gd name="T61" fmla="*/ 410 h 593"/>
                <a:gd name="T62" fmla="*/ 630 w 635"/>
                <a:gd name="T63" fmla="*/ 475 h 593"/>
                <a:gd name="T64" fmla="*/ 629 w 635"/>
                <a:gd name="T65" fmla="*/ 505 h 593"/>
                <a:gd name="T66" fmla="*/ 589 w 635"/>
                <a:gd name="T67" fmla="*/ 523 h 593"/>
                <a:gd name="T68" fmla="*/ 537 w 635"/>
                <a:gd name="T69" fmla="*/ 522 h 593"/>
                <a:gd name="T70" fmla="*/ 513 w 635"/>
                <a:gd name="T71" fmla="*/ 520 h 593"/>
                <a:gd name="T72" fmla="*/ 503 w 635"/>
                <a:gd name="T73" fmla="*/ 542 h 593"/>
                <a:gd name="T74" fmla="*/ 473 w 635"/>
                <a:gd name="T75" fmla="*/ 587 h 593"/>
                <a:gd name="T76" fmla="*/ 447 w 635"/>
                <a:gd name="T77" fmla="*/ 593 h 593"/>
                <a:gd name="T78" fmla="*/ 429 w 635"/>
                <a:gd name="T79" fmla="*/ 571 h 593"/>
                <a:gd name="T80" fmla="*/ 400 w 635"/>
                <a:gd name="T81" fmla="*/ 538 h 593"/>
                <a:gd name="T82" fmla="*/ 370 w 635"/>
                <a:gd name="T83" fmla="*/ 536 h 593"/>
                <a:gd name="T84" fmla="*/ 330 w 635"/>
                <a:gd name="T85" fmla="*/ 521 h 593"/>
                <a:gd name="T86" fmla="*/ 273 w 635"/>
                <a:gd name="T87" fmla="*/ 527 h 593"/>
                <a:gd name="T88" fmla="*/ 251 w 635"/>
                <a:gd name="T89" fmla="*/ 509 h 593"/>
                <a:gd name="T90" fmla="*/ 230 w 635"/>
                <a:gd name="T91" fmla="*/ 496 h 593"/>
                <a:gd name="T92" fmla="*/ 212 w 635"/>
                <a:gd name="T93" fmla="*/ 501 h 593"/>
                <a:gd name="T94" fmla="*/ 210 w 635"/>
                <a:gd name="T95" fmla="*/ 485 h 593"/>
                <a:gd name="T96" fmla="*/ 173 w 635"/>
                <a:gd name="T97" fmla="*/ 444 h 593"/>
                <a:gd name="T98" fmla="*/ 156 w 635"/>
                <a:gd name="T99" fmla="*/ 425 h 593"/>
                <a:gd name="T100" fmla="*/ 137 w 635"/>
                <a:gd name="T101" fmla="*/ 419 h 593"/>
                <a:gd name="T102" fmla="*/ 137 w 635"/>
                <a:gd name="T103" fmla="*/ 385 h 593"/>
                <a:gd name="T104" fmla="*/ 126 w 635"/>
                <a:gd name="T105" fmla="*/ 367 h 593"/>
                <a:gd name="T106" fmla="*/ 87 w 635"/>
                <a:gd name="T107" fmla="*/ 373 h 593"/>
                <a:gd name="T108" fmla="*/ 60 w 635"/>
                <a:gd name="T109" fmla="*/ 351 h 593"/>
                <a:gd name="T110" fmla="*/ 46 w 635"/>
                <a:gd name="T111" fmla="*/ 324 h 593"/>
                <a:gd name="T112" fmla="*/ 34 w 635"/>
                <a:gd name="T113" fmla="*/ 299 h 593"/>
                <a:gd name="T114" fmla="*/ 32 w 635"/>
                <a:gd name="T115" fmla="*/ 323 h 593"/>
                <a:gd name="T116" fmla="*/ 17 w 635"/>
                <a:gd name="T117" fmla="*/ 329 h 593"/>
                <a:gd name="T118" fmla="*/ 3 w 635"/>
                <a:gd name="T119" fmla="*/ 34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35" h="593">
                  <a:moveTo>
                    <a:pt x="126" y="0"/>
                  </a:moveTo>
                  <a:lnTo>
                    <a:pt x="126" y="0"/>
                  </a:lnTo>
                  <a:lnTo>
                    <a:pt x="127" y="0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6" y="7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7" y="10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41" y="11"/>
                  </a:lnTo>
                  <a:lnTo>
                    <a:pt x="142" y="12"/>
                  </a:lnTo>
                  <a:lnTo>
                    <a:pt x="143" y="12"/>
                  </a:lnTo>
                  <a:lnTo>
                    <a:pt x="143" y="13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6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3" y="20"/>
                  </a:lnTo>
                  <a:lnTo>
                    <a:pt x="141" y="26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39" y="31"/>
                  </a:lnTo>
                  <a:lnTo>
                    <a:pt x="139" y="33"/>
                  </a:lnTo>
                  <a:lnTo>
                    <a:pt x="139" y="35"/>
                  </a:lnTo>
                  <a:lnTo>
                    <a:pt x="139" y="36"/>
                  </a:lnTo>
                  <a:lnTo>
                    <a:pt x="140" y="38"/>
                  </a:lnTo>
                  <a:lnTo>
                    <a:pt x="140" y="39"/>
                  </a:lnTo>
                  <a:lnTo>
                    <a:pt x="141" y="41"/>
                  </a:lnTo>
                  <a:lnTo>
                    <a:pt x="141" y="42"/>
                  </a:lnTo>
                  <a:lnTo>
                    <a:pt x="142" y="44"/>
                  </a:lnTo>
                  <a:lnTo>
                    <a:pt x="144" y="45"/>
                  </a:lnTo>
                  <a:lnTo>
                    <a:pt x="147" y="50"/>
                  </a:lnTo>
                  <a:lnTo>
                    <a:pt x="149" y="52"/>
                  </a:lnTo>
                  <a:lnTo>
                    <a:pt x="150" y="53"/>
                  </a:lnTo>
                  <a:lnTo>
                    <a:pt x="150" y="54"/>
                  </a:lnTo>
                  <a:lnTo>
                    <a:pt x="151" y="55"/>
                  </a:lnTo>
                  <a:lnTo>
                    <a:pt x="151" y="56"/>
                  </a:lnTo>
                  <a:lnTo>
                    <a:pt x="151" y="58"/>
                  </a:lnTo>
                  <a:lnTo>
                    <a:pt x="152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1" y="66"/>
                  </a:lnTo>
                  <a:lnTo>
                    <a:pt x="151" y="67"/>
                  </a:lnTo>
                  <a:lnTo>
                    <a:pt x="151" y="69"/>
                  </a:lnTo>
                  <a:lnTo>
                    <a:pt x="150" y="70"/>
                  </a:lnTo>
                  <a:lnTo>
                    <a:pt x="150" y="71"/>
                  </a:lnTo>
                  <a:lnTo>
                    <a:pt x="149" y="72"/>
                  </a:lnTo>
                  <a:lnTo>
                    <a:pt x="149" y="72"/>
                  </a:lnTo>
                  <a:lnTo>
                    <a:pt x="148" y="73"/>
                  </a:lnTo>
                  <a:lnTo>
                    <a:pt x="146" y="74"/>
                  </a:lnTo>
                  <a:lnTo>
                    <a:pt x="145" y="75"/>
                  </a:lnTo>
                  <a:lnTo>
                    <a:pt x="144" y="75"/>
                  </a:lnTo>
                  <a:lnTo>
                    <a:pt x="143" y="76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37" y="78"/>
                  </a:lnTo>
                  <a:lnTo>
                    <a:pt x="136" y="79"/>
                  </a:lnTo>
                  <a:lnTo>
                    <a:pt x="135" y="80"/>
                  </a:lnTo>
                  <a:lnTo>
                    <a:pt x="134" y="81"/>
                  </a:lnTo>
                  <a:lnTo>
                    <a:pt x="133" y="81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0" y="86"/>
                  </a:lnTo>
                  <a:lnTo>
                    <a:pt x="129" y="87"/>
                  </a:lnTo>
                  <a:lnTo>
                    <a:pt x="128" y="88"/>
                  </a:lnTo>
                  <a:lnTo>
                    <a:pt x="127" y="88"/>
                  </a:lnTo>
                  <a:lnTo>
                    <a:pt x="126" y="89"/>
                  </a:lnTo>
                  <a:lnTo>
                    <a:pt x="125" y="89"/>
                  </a:lnTo>
                  <a:lnTo>
                    <a:pt x="124" y="90"/>
                  </a:lnTo>
                  <a:lnTo>
                    <a:pt x="121" y="91"/>
                  </a:lnTo>
                  <a:lnTo>
                    <a:pt x="114" y="93"/>
                  </a:lnTo>
                  <a:lnTo>
                    <a:pt x="105" y="96"/>
                  </a:lnTo>
                  <a:lnTo>
                    <a:pt x="101" y="97"/>
                  </a:lnTo>
                  <a:lnTo>
                    <a:pt x="93" y="100"/>
                  </a:lnTo>
                  <a:lnTo>
                    <a:pt x="92" y="100"/>
                  </a:lnTo>
                  <a:lnTo>
                    <a:pt x="91" y="101"/>
                  </a:lnTo>
                  <a:lnTo>
                    <a:pt x="90" y="102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4"/>
                  </a:lnTo>
                  <a:lnTo>
                    <a:pt x="88" y="105"/>
                  </a:lnTo>
                  <a:lnTo>
                    <a:pt x="87" y="106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8" y="109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9" y="113"/>
                  </a:lnTo>
                  <a:lnTo>
                    <a:pt x="90" y="114"/>
                  </a:lnTo>
                  <a:lnTo>
                    <a:pt x="91" y="115"/>
                  </a:lnTo>
                  <a:lnTo>
                    <a:pt x="91" y="117"/>
                  </a:lnTo>
                  <a:lnTo>
                    <a:pt x="92" y="118"/>
                  </a:lnTo>
                  <a:lnTo>
                    <a:pt x="93" y="119"/>
                  </a:lnTo>
                  <a:lnTo>
                    <a:pt x="95" y="121"/>
                  </a:lnTo>
                  <a:lnTo>
                    <a:pt x="100" y="125"/>
                  </a:lnTo>
                  <a:lnTo>
                    <a:pt x="102" y="127"/>
                  </a:lnTo>
                  <a:lnTo>
                    <a:pt x="104" y="129"/>
                  </a:lnTo>
                  <a:lnTo>
                    <a:pt x="107" y="132"/>
                  </a:lnTo>
                  <a:lnTo>
                    <a:pt x="108" y="134"/>
                  </a:lnTo>
                  <a:lnTo>
                    <a:pt x="109" y="135"/>
                  </a:lnTo>
                  <a:lnTo>
                    <a:pt x="111" y="136"/>
                  </a:lnTo>
                  <a:lnTo>
                    <a:pt x="112" y="137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8" y="139"/>
                  </a:lnTo>
                  <a:lnTo>
                    <a:pt x="119" y="139"/>
                  </a:lnTo>
                  <a:lnTo>
                    <a:pt x="120" y="138"/>
                  </a:lnTo>
                  <a:lnTo>
                    <a:pt x="121" y="138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6" y="137"/>
                  </a:lnTo>
                  <a:lnTo>
                    <a:pt x="127" y="137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1" y="138"/>
                  </a:lnTo>
                  <a:lnTo>
                    <a:pt x="132" y="138"/>
                  </a:lnTo>
                  <a:lnTo>
                    <a:pt x="133" y="138"/>
                  </a:lnTo>
                  <a:lnTo>
                    <a:pt x="134" y="139"/>
                  </a:lnTo>
                  <a:lnTo>
                    <a:pt x="135" y="140"/>
                  </a:lnTo>
                  <a:lnTo>
                    <a:pt x="137" y="141"/>
                  </a:lnTo>
                  <a:lnTo>
                    <a:pt x="138" y="142"/>
                  </a:lnTo>
                  <a:lnTo>
                    <a:pt x="139" y="144"/>
                  </a:lnTo>
                  <a:lnTo>
                    <a:pt x="141" y="145"/>
                  </a:lnTo>
                  <a:lnTo>
                    <a:pt x="142" y="146"/>
                  </a:lnTo>
                  <a:lnTo>
                    <a:pt x="144" y="151"/>
                  </a:lnTo>
                  <a:lnTo>
                    <a:pt x="146" y="153"/>
                  </a:lnTo>
                  <a:lnTo>
                    <a:pt x="151" y="159"/>
                  </a:lnTo>
                  <a:lnTo>
                    <a:pt x="152" y="161"/>
                  </a:lnTo>
                  <a:lnTo>
                    <a:pt x="154" y="164"/>
                  </a:lnTo>
                  <a:lnTo>
                    <a:pt x="154" y="165"/>
                  </a:lnTo>
                  <a:lnTo>
                    <a:pt x="155" y="166"/>
                  </a:lnTo>
                  <a:lnTo>
                    <a:pt x="156" y="169"/>
                  </a:lnTo>
                  <a:lnTo>
                    <a:pt x="157" y="170"/>
                  </a:lnTo>
                  <a:lnTo>
                    <a:pt x="159" y="176"/>
                  </a:lnTo>
                  <a:lnTo>
                    <a:pt x="160" y="178"/>
                  </a:lnTo>
                  <a:lnTo>
                    <a:pt x="161" y="180"/>
                  </a:lnTo>
                  <a:lnTo>
                    <a:pt x="162" y="185"/>
                  </a:lnTo>
                  <a:lnTo>
                    <a:pt x="164" y="190"/>
                  </a:lnTo>
                  <a:lnTo>
                    <a:pt x="165" y="191"/>
                  </a:lnTo>
                  <a:lnTo>
                    <a:pt x="166" y="192"/>
                  </a:lnTo>
                  <a:lnTo>
                    <a:pt x="167" y="193"/>
                  </a:lnTo>
                  <a:lnTo>
                    <a:pt x="168" y="194"/>
                  </a:lnTo>
                  <a:lnTo>
                    <a:pt x="169" y="195"/>
                  </a:lnTo>
                  <a:lnTo>
                    <a:pt x="170" y="196"/>
                  </a:lnTo>
                  <a:lnTo>
                    <a:pt x="173" y="198"/>
                  </a:lnTo>
                  <a:lnTo>
                    <a:pt x="175" y="199"/>
                  </a:lnTo>
                  <a:lnTo>
                    <a:pt x="180" y="201"/>
                  </a:lnTo>
                  <a:lnTo>
                    <a:pt x="181" y="202"/>
                  </a:lnTo>
                  <a:lnTo>
                    <a:pt x="183" y="203"/>
                  </a:lnTo>
                  <a:lnTo>
                    <a:pt x="184" y="204"/>
                  </a:lnTo>
                  <a:lnTo>
                    <a:pt x="185" y="205"/>
                  </a:lnTo>
                  <a:lnTo>
                    <a:pt x="186" y="206"/>
                  </a:lnTo>
                  <a:lnTo>
                    <a:pt x="187" y="207"/>
                  </a:lnTo>
                  <a:lnTo>
                    <a:pt x="188" y="210"/>
                  </a:lnTo>
                  <a:lnTo>
                    <a:pt x="189" y="211"/>
                  </a:lnTo>
                  <a:lnTo>
                    <a:pt x="190" y="212"/>
                  </a:lnTo>
                  <a:lnTo>
                    <a:pt x="191" y="213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8" y="219"/>
                  </a:lnTo>
                  <a:lnTo>
                    <a:pt x="199" y="220"/>
                  </a:lnTo>
                  <a:lnTo>
                    <a:pt x="200" y="220"/>
                  </a:lnTo>
                  <a:lnTo>
                    <a:pt x="202" y="221"/>
                  </a:lnTo>
                  <a:lnTo>
                    <a:pt x="204" y="222"/>
                  </a:lnTo>
                  <a:lnTo>
                    <a:pt x="205" y="222"/>
                  </a:lnTo>
                  <a:lnTo>
                    <a:pt x="206" y="222"/>
                  </a:lnTo>
                  <a:lnTo>
                    <a:pt x="207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5" y="221"/>
                  </a:lnTo>
                  <a:lnTo>
                    <a:pt x="218" y="221"/>
                  </a:lnTo>
                  <a:lnTo>
                    <a:pt x="220" y="221"/>
                  </a:lnTo>
                  <a:lnTo>
                    <a:pt x="222" y="220"/>
                  </a:lnTo>
                  <a:lnTo>
                    <a:pt x="223" y="219"/>
                  </a:lnTo>
                  <a:lnTo>
                    <a:pt x="225" y="218"/>
                  </a:lnTo>
                  <a:lnTo>
                    <a:pt x="227" y="217"/>
                  </a:lnTo>
                  <a:lnTo>
                    <a:pt x="228" y="216"/>
                  </a:lnTo>
                  <a:lnTo>
                    <a:pt x="230" y="215"/>
                  </a:lnTo>
                  <a:lnTo>
                    <a:pt x="236" y="209"/>
                  </a:lnTo>
                  <a:lnTo>
                    <a:pt x="238" y="207"/>
                  </a:lnTo>
                  <a:lnTo>
                    <a:pt x="239" y="206"/>
                  </a:lnTo>
                  <a:lnTo>
                    <a:pt x="241" y="205"/>
                  </a:lnTo>
                  <a:lnTo>
                    <a:pt x="243" y="204"/>
                  </a:lnTo>
                  <a:lnTo>
                    <a:pt x="245" y="202"/>
                  </a:lnTo>
                  <a:lnTo>
                    <a:pt x="247" y="202"/>
                  </a:lnTo>
                  <a:lnTo>
                    <a:pt x="251" y="200"/>
                  </a:lnTo>
                  <a:lnTo>
                    <a:pt x="255" y="198"/>
                  </a:lnTo>
                  <a:lnTo>
                    <a:pt x="256" y="198"/>
                  </a:lnTo>
                  <a:lnTo>
                    <a:pt x="258" y="197"/>
                  </a:lnTo>
                  <a:lnTo>
                    <a:pt x="259" y="197"/>
                  </a:lnTo>
                  <a:lnTo>
                    <a:pt x="260" y="197"/>
                  </a:lnTo>
                  <a:lnTo>
                    <a:pt x="262" y="197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3" y="197"/>
                  </a:lnTo>
                  <a:lnTo>
                    <a:pt x="274" y="197"/>
                  </a:lnTo>
                  <a:lnTo>
                    <a:pt x="275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7" y="196"/>
                  </a:lnTo>
                  <a:lnTo>
                    <a:pt x="277" y="196"/>
                  </a:lnTo>
                  <a:lnTo>
                    <a:pt x="277" y="195"/>
                  </a:lnTo>
                  <a:lnTo>
                    <a:pt x="277" y="193"/>
                  </a:lnTo>
                  <a:lnTo>
                    <a:pt x="277" y="191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77" y="187"/>
                  </a:lnTo>
                  <a:lnTo>
                    <a:pt x="276" y="186"/>
                  </a:lnTo>
                  <a:lnTo>
                    <a:pt x="276" y="185"/>
                  </a:lnTo>
                  <a:lnTo>
                    <a:pt x="276" y="185"/>
                  </a:lnTo>
                  <a:lnTo>
                    <a:pt x="275" y="184"/>
                  </a:lnTo>
                  <a:lnTo>
                    <a:pt x="274" y="183"/>
                  </a:lnTo>
                  <a:lnTo>
                    <a:pt x="273" y="183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67" y="181"/>
                  </a:lnTo>
                  <a:lnTo>
                    <a:pt x="266" y="181"/>
                  </a:lnTo>
                  <a:lnTo>
                    <a:pt x="265" y="180"/>
                  </a:lnTo>
                  <a:lnTo>
                    <a:pt x="265" y="180"/>
                  </a:lnTo>
                  <a:lnTo>
                    <a:pt x="264" y="180"/>
                  </a:lnTo>
                  <a:lnTo>
                    <a:pt x="264" y="179"/>
                  </a:lnTo>
                  <a:lnTo>
                    <a:pt x="264" y="179"/>
                  </a:lnTo>
                  <a:lnTo>
                    <a:pt x="263" y="178"/>
                  </a:lnTo>
                  <a:lnTo>
                    <a:pt x="263" y="177"/>
                  </a:lnTo>
                  <a:lnTo>
                    <a:pt x="263" y="176"/>
                  </a:lnTo>
                  <a:lnTo>
                    <a:pt x="263" y="175"/>
                  </a:lnTo>
                  <a:lnTo>
                    <a:pt x="263" y="174"/>
                  </a:lnTo>
                  <a:lnTo>
                    <a:pt x="263" y="173"/>
                  </a:lnTo>
                  <a:lnTo>
                    <a:pt x="263" y="172"/>
                  </a:lnTo>
                  <a:lnTo>
                    <a:pt x="264" y="171"/>
                  </a:lnTo>
                  <a:lnTo>
                    <a:pt x="264" y="170"/>
                  </a:lnTo>
                  <a:lnTo>
                    <a:pt x="265" y="169"/>
                  </a:lnTo>
                  <a:lnTo>
                    <a:pt x="266" y="168"/>
                  </a:lnTo>
                  <a:lnTo>
                    <a:pt x="267" y="167"/>
                  </a:lnTo>
                  <a:lnTo>
                    <a:pt x="268" y="166"/>
                  </a:lnTo>
                  <a:lnTo>
                    <a:pt x="269" y="166"/>
                  </a:lnTo>
                  <a:lnTo>
                    <a:pt x="270" y="165"/>
                  </a:lnTo>
                  <a:lnTo>
                    <a:pt x="271" y="165"/>
                  </a:lnTo>
                  <a:lnTo>
                    <a:pt x="272" y="165"/>
                  </a:lnTo>
                  <a:lnTo>
                    <a:pt x="273" y="165"/>
                  </a:lnTo>
                  <a:lnTo>
                    <a:pt x="274" y="165"/>
                  </a:lnTo>
                  <a:lnTo>
                    <a:pt x="276" y="165"/>
                  </a:lnTo>
                  <a:lnTo>
                    <a:pt x="277" y="165"/>
                  </a:lnTo>
                  <a:lnTo>
                    <a:pt x="279" y="166"/>
                  </a:lnTo>
                  <a:lnTo>
                    <a:pt x="281" y="167"/>
                  </a:lnTo>
                  <a:lnTo>
                    <a:pt x="283" y="168"/>
                  </a:lnTo>
                  <a:lnTo>
                    <a:pt x="284" y="169"/>
                  </a:lnTo>
                  <a:lnTo>
                    <a:pt x="285" y="170"/>
                  </a:lnTo>
                  <a:lnTo>
                    <a:pt x="290" y="173"/>
                  </a:lnTo>
                  <a:lnTo>
                    <a:pt x="291" y="175"/>
                  </a:lnTo>
                  <a:lnTo>
                    <a:pt x="292" y="176"/>
                  </a:lnTo>
                  <a:lnTo>
                    <a:pt x="293" y="177"/>
                  </a:lnTo>
                  <a:lnTo>
                    <a:pt x="294" y="179"/>
                  </a:lnTo>
                  <a:lnTo>
                    <a:pt x="298" y="187"/>
                  </a:lnTo>
                  <a:lnTo>
                    <a:pt x="299" y="188"/>
                  </a:lnTo>
                  <a:lnTo>
                    <a:pt x="299" y="189"/>
                  </a:lnTo>
                  <a:lnTo>
                    <a:pt x="301" y="194"/>
                  </a:lnTo>
                  <a:lnTo>
                    <a:pt x="301" y="196"/>
                  </a:lnTo>
                  <a:lnTo>
                    <a:pt x="302" y="197"/>
                  </a:lnTo>
                  <a:lnTo>
                    <a:pt x="303" y="199"/>
                  </a:lnTo>
                  <a:lnTo>
                    <a:pt x="304" y="200"/>
                  </a:lnTo>
                  <a:lnTo>
                    <a:pt x="305" y="202"/>
                  </a:lnTo>
                  <a:lnTo>
                    <a:pt x="306" y="202"/>
                  </a:lnTo>
                  <a:lnTo>
                    <a:pt x="307" y="203"/>
                  </a:lnTo>
                  <a:lnTo>
                    <a:pt x="308" y="204"/>
                  </a:lnTo>
                  <a:lnTo>
                    <a:pt x="309" y="204"/>
                  </a:lnTo>
                  <a:lnTo>
                    <a:pt x="310" y="205"/>
                  </a:lnTo>
                  <a:lnTo>
                    <a:pt x="311" y="205"/>
                  </a:lnTo>
                  <a:lnTo>
                    <a:pt x="315" y="207"/>
                  </a:lnTo>
                  <a:lnTo>
                    <a:pt x="322" y="209"/>
                  </a:lnTo>
                  <a:lnTo>
                    <a:pt x="323" y="210"/>
                  </a:lnTo>
                  <a:lnTo>
                    <a:pt x="324" y="210"/>
                  </a:lnTo>
                  <a:lnTo>
                    <a:pt x="325" y="210"/>
                  </a:lnTo>
                  <a:lnTo>
                    <a:pt x="326" y="210"/>
                  </a:lnTo>
                  <a:lnTo>
                    <a:pt x="327" y="209"/>
                  </a:lnTo>
                  <a:lnTo>
                    <a:pt x="328" y="209"/>
                  </a:lnTo>
                  <a:lnTo>
                    <a:pt x="329" y="209"/>
                  </a:lnTo>
                  <a:lnTo>
                    <a:pt x="330" y="208"/>
                  </a:lnTo>
                  <a:lnTo>
                    <a:pt x="332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5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8" y="204"/>
                  </a:lnTo>
                  <a:lnTo>
                    <a:pt x="339" y="204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3" y="205"/>
                  </a:lnTo>
                  <a:lnTo>
                    <a:pt x="344" y="206"/>
                  </a:lnTo>
                  <a:lnTo>
                    <a:pt x="345" y="206"/>
                  </a:lnTo>
                  <a:lnTo>
                    <a:pt x="345" y="207"/>
                  </a:lnTo>
                  <a:lnTo>
                    <a:pt x="346" y="207"/>
                  </a:lnTo>
                  <a:lnTo>
                    <a:pt x="347" y="208"/>
                  </a:lnTo>
                  <a:lnTo>
                    <a:pt x="348" y="209"/>
                  </a:lnTo>
                  <a:lnTo>
                    <a:pt x="349" y="211"/>
                  </a:lnTo>
                  <a:lnTo>
                    <a:pt x="351" y="214"/>
                  </a:lnTo>
                  <a:lnTo>
                    <a:pt x="352" y="215"/>
                  </a:lnTo>
                  <a:lnTo>
                    <a:pt x="353" y="217"/>
                  </a:lnTo>
                  <a:lnTo>
                    <a:pt x="354" y="217"/>
                  </a:lnTo>
                  <a:lnTo>
                    <a:pt x="355" y="218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9" y="220"/>
                  </a:lnTo>
                  <a:lnTo>
                    <a:pt x="366" y="222"/>
                  </a:lnTo>
                  <a:lnTo>
                    <a:pt x="367" y="222"/>
                  </a:lnTo>
                  <a:lnTo>
                    <a:pt x="369" y="223"/>
                  </a:lnTo>
                  <a:lnTo>
                    <a:pt x="371" y="224"/>
                  </a:lnTo>
                  <a:lnTo>
                    <a:pt x="372" y="225"/>
                  </a:lnTo>
                  <a:lnTo>
                    <a:pt x="374" y="226"/>
                  </a:lnTo>
                  <a:lnTo>
                    <a:pt x="375" y="226"/>
                  </a:lnTo>
                  <a:lnTo>
                    <a:pt x="375" y="227"/>
                  </a:lnTo>
                  <a:lnTo>
                    <a:pt x="376" y="228"/>
                  </a:lnTo>
                  <a:lnTo>
                    <a:pt x="377" y="229"/>
                  </a:lnTo>
                  <a:lnTo>
                    <a:pt x="378" y="230"/>
                  </a:lnTo>
                  <a:lnTo>
                    <a:pt x="379" y="233"/>
                  </a:lnTo>
                  <a:lnTo>
                    <a:pt x="380" y="238"/>
                  </a:lnTo>
                  <a:lnTo>
                    <a:pt x="381" y="239"/>
                  </a:lnTo>
                  <a:lnTo>
                    <a:pt x="382" y="241"/>
                  </a:lnTo>
                  <a:lnTo>
                    <a:pt x="383" y="242"/>
                  </a:lnTo>
                  <a:lnTo>
                    <a:pt x="384" y="244"/>
                  </a:lnTo>
                  <a:lnTo>
                    <a:pt x="385" y="245"/>
                  </a:lnTo>
                  <a:lnTo>
                    <a:pt x="386" y="246"/>
                  </a:lnTo>
                  <a:lnTo>
                    <a:pt x="387" y="247"/>
                  </a:lnTo>
                  <a:lnTo>
                    <a:pt x="388" y="248"/>
                  </a:lnTo>
                  <a:lnTo>
                    <a:pt x="390" y="249"/>
                  </a:lnTo>
                  <a:lnTo>
                    <a:pt x="391" y="250"/>
                  </a:lnTo>
                  <a:lnTo>
                    <a:pt x="392" y="250"/>
                  </a:lnTo>
                  <a:lnTo>
                    <a:pt x="393" y="251"/>
                  </a:lnTo>
                  <a:lnTo>
                    <a:pt x="394" y="251"/>
                  </a:lnTo>
                  <a:lnTo>
                    <a:pt x="395" y="251"/>
                  </a:lnTo>
                  <a:lnTo>
                    <a:pt x="397" y="251"/>
                  </a:lnTo>
                  <a:lnTo>
                    <a:pt x="398" y="251"/>
                  </a:lnTo>
                  <a:lnTo>
                    <a:pt x="398" y="250"/>
                  </a:lnTo>
                  <a:lnTo>
                    <a:pt x="399" y="250"/>
                  </a:lnTo>
                  <a:lnTo>
                    <a:pt x="402" y="248"/>
                  </a:lnTo>
                  <a:lnTo>
                    <a:pt x="404" y="247"/>
                  </a:lnTo>
                  <a:lnTo>
                    <a:pt x="405" y="246"/>
                  </a:lnTo>
                  <a:lnTo>
                    <a:pt x="405" y="245"/>
                  </a:lnTo>
                  <a:lnTo>
                    <a:pt x="406" y="244"/>
                  </a:lnTo>
                  <a:lnTo>
                    <a:pt x="406" y="244"/>
                  </a:lnTo>
                  <a:lnTo>
                    <a:pt x="406" y="242"/>
                  </a:lnTo>
                  <a:lnTo>
                    <a:pt x="406" y="241"/>
                  </a:lnTo>
                  <a:lnTo>
                    <a:pt x="406" y="240"/>
                  </a:lnTo>
                  <a:lnTo>
                    <a:pt x="405" y="238"/>
                  </a:lnTo>
                  <a:lnTo>
                    <a:pt x="405" y="238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6" y="236"/>
                  </a:lnTo>
                  <a:lnTo>
                    <a:pt x="406" y="236"/>
                  </a:lnTo>
                  <a:lnTo>
                    <a:pt x="407" y="236"/>
                  </a:lnTo>
                  <a:lnTo>
                    <a:pt x="408" y="236"/>
                  </a:lnTo>
                  <a:lnTo>
                    <a:pt x="410" y="237"/>
                  </a:lnTo>
                  <a:lnTo>
                    <a:pt x="412" y="237"/>
                  </a:lnTo>
                  <a:lnTo>
                    <a:pt x="417" y="238"/>
                  </a:lnTo>
                  <a:lnTo>
                    <a:pt x="420" y="239"/>
                  </a:lnTo>
                  <a:lnTo>
                    <a:pt x="422" y="239"/>
                  </a:lnTo>
                  <a:lnTo>
                    <a:pt x="424" y="239"/>
                  </a:lnTo>
                  <a:lnTo>
                    <a:pt x="427" y="240"/>
                  </a:lnTo>
                  <a:lnTo>
                    <a:pt x="433" y="240"/>
                  </a:lnTo>
                  <a:lnTo>
                    <a:pt x="436" y="240"/>
                  </a:lnTo>
                  <a:lnTo>
                    <a:pt x="438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50" y="246"/>
                  </a:lnTo>
                  <a:lnTo>
                    <a:pt x="454" y="248"/>
                  </a:lnTo>
                  <a:lnTo>
                    <a:pt x="456" y="249"/>
                  </a:lnTo>
                  <a:lnTo>
                    <a:pt x="458" y="250"/>
                  </a:lnTo>
                  <a:lnTo>
                    <a:pt x="466" y="256"/>
                  </a:lnTo>
                  <a:lnTo>
                    <a:pt x="468" y="257"/>
                  </a:lnTo>
                  <a:lnTo>
                    <a:pt x="469" y="257"/>
                  </a:lnTo>
                  <a:lnTo>
                    <a:pt x="470" y="258"/>
                  </a:lnTo>
                  <a:lnTo>
                    <a:pt x="473" y="259"/>
                  </a:lnTo>
                  <a:lnTo>
                    <a:pt x="475" y="260"/>
                  </a:lnTo>
                  <a:lnTo>
                    <a:pt x="477" y="260"/>
                  </a:lnTo>
                  <a:lnTo>
                    <a:pt x="479" y="260"/>
                  </a:lnTo>
                  <a:lnTo>
                    <a:pt x="481" y="260"/>
                  </a:lnTo>
                  <a:lnTo>
                    <a:pt x="482" y="260"/>
                  </a:lnTo>
                  <a:lnTo>
                    <a:pt x="483" y="260"/>
                  </a:lnTo>
                  <a:lnTo>
                    <a:pt x="484" y="260"/>
                  </a:lnTo>
                  <a:lnTo>
                    <a:pt x="485" y="260"/>
                  </a:lnTo>
                  <a:lnTo>
                    <a:pt x="486" y="259"/>
                  </a:lnTo>
                  <a:lnTo>
                    <a:pt x="487" y="259"/>
                  </a:lnTo>
                  <a:lnTo>
                    <a:pt x="488" y="258"/>
                  </a:lnTo>
                  <a:lnTo>
                    <a:pt x="488" y="257"/>
                  </a:lnTo>
                  <a:lnTo>
                    <a:pt x="489" y="256"/>
                  </a:lnTo>
                  <a:lnTo>
                    <a:pt x="489" y="256"/>
                  </a:lnTo>
                  <a:lnTo>
                    <a:pt x="490" y="255"/>
                  </a:lnTo>
                  <a:lnTo>
                    <a:pt x="490" y="254"/>
                  </a:lnTo>
                  <a:lnTo>
                    <a:pt x="491" y="251"/>
                  </a:lnTo>
                  <a:lnTo>
                    <a:pt x="492" y="249"/>
                  </a:lnTo>
                  <a:lnTo>
                    <a:pt x="492" y="249"/>
                  </a:lnTo>
                  <a:lnTo>
                    <a:pt x="492" y="248"/>
                  </a:lnTo>
                  <a:lnTo>
                    <a:pt x="493" y="248"/>
                  </a:lnTo>
                  <a:lnTo>
                    <a:pt x="493" y="247"/>
                  </a:lnTo>
                  <a:lnTo>
                    <a:pt x="494" y="247"/>
                  </a:lnTo>
                  <a:lnTo>
                    <a:pt x="495" y="247"/>
                  </a:lnTo>
                  <a:lnTo>
                    <a:pt x="495" y="247"/>
                  </a:lnTo>
                  <a:lnTo>
                    <a:pt x="496" y="247"/>
                  </a:lnTo>
                  <a:lnTo>
                    <a:pt x="497" y="247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0" y="248"/>
                  </a:lnTo>
                  <a:lnTo>
                    <a:pt x="501" y="249"/>
                  </a:lnTo>
                  <a:lnTo>
                    <a:pt x="502" y="249"/>
                  </a:lnTo>
                  <a:lnTo>
                    <a:pt x="502" y="250"/>
                  </a:lnTo>
                  <a:lnTo>
                    <a:pt x="503" y="251"/>
                  </a:lnTo>
                  <a:lnTo>
                    <a:pt x="503" y="252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5" y="256"/>
                  </a:lnTo>
                  <a:lnTo>
                    <a:pt x="505" y="258"/>
                  </a:lnTo>
                  <a:lnTo>
                    <a:pt x="505" y="260"/>
                  </a:lnTo>
                  <a:lnTo>
                    <a:pt x="505" y="265"/>
                  </a:lnTo>
                  <a:lnTo>
                    <a:pt x="505" y="268"/>
                  </a:lnTo>
                  <a:lnTo>
                    <a:pt x="505" y="270"/>
                  </a:lnTo>
                  <a:lnTo>
                    <a:pt x="505" y="271"/>
                  </a:lnTo>
                  <a:lnTo>
                    <a:pt x="505" y="272"/>
                  </a:lnTo>
                  <a:lnTo>
                    <a:pt x="505" y="272"/>
                  </a:lnTo>
                  <a:lnTo>
                    <a:pt x="506" y="274"/>
                  </a:lnTo>
                  <a:lnTo>
                    <a:pt x="506" y="275"/>
                  </a:lnTo>
                  <a:lnTo>
                    <a:pt x="506" y="276"/>
                  </a:lnTo>
                  <a:lnTo>
                    <a:pt x="507" y="276"/>
                  </a:lnTo>
                  <a:lnTo>
                    <a:pt x="508" y="277"/>
                  </a:lnTo>
                  <a:lnTo>
                    <a:pt x="508" y="278"/>
                  </a:lnTo>
                  <a:lnTo>
                    <a:pt x="509" y="279"/>
                  </a:lnTo>
                  <a:lnTo>
                    <a:pt x="510" y="280"/>
                  </a:lnTo>
                  <a:lnTo>
                    <a:pt x="512" y="282"/>
                  </a:lnTo>
                  <a:lnTo>
                    <a:pt x="513" y="283"/>
                  </a:lnTo>
                  <a:lnTo>
                    <a:pt x="514" y="284"/>
                  </a:lnTo>
                  <a:lnTo>
                    <a:pt x="514" y="284"/>
                  </a:lnTo>
                  <a:lnTo>
                    <a:pt x="514" y="285"/>
                  </a:lnTo>
                  <a:lnTo>
                    <a:pt x="515" y="285"/>
                  </a:lnTo>
                  <a:lnTo>
                    <a:pt x="515" y="286"/>
                  </a:lnTo>
                  <a:lnTo>
                    <a:pt x="515" y="287"/>
                  </a:lnTo>
                  <a:lnTo>
                    <a:pt x="514" y="288"/>
                  </a:lnTo>
                  <a:lnTo>
                    <a:pt x="514" y="289"/>
                  </a:lnTo>
                  <a:lnTo>
                    <a:pt x="512" y="292"/>
                  </a:lnTo>
                  <a:lnTo>
                    <a:pt x="511" y="296"/>
                  </a:lnTo>
                  <a:lnTo>
                    <a:pt x="509" y="300"/>
                  </a:lnTo>
                  <a:lnTo>
                    <a:pt x="509" y="301"/>
                  </a:lnTo>
                  <a:lnTo>
                    <a:pt x="508" y="302"/>
                  </a:lnTo>
                  <a:lnTo>
                    <a:pt x="508" y="304"/>
                  </a:lnTo>
                  <a:lnTo>
                    <a:pt x="508" y="306"/>
                  </a:lnTo>
                  <a:lnTo>
                    <a:pt x="508" y="308"/>
                  </a:lnTo>
                  <a:lnTo>
                    <a:pt x="509" y="310"/>
                  </a:lnTo>
                  <a:lnTo>
                    <a:pt x="509" y="312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12" y="319"/>
                  </a:lnTo>
                  <a:lnTo>
                    <a:pt x="513" y="321"/>
                  </a:lnTo>
                  <a:lnTo>
                    <a:pt x="515" y="325"/>
                  </a:lnTo>
                  <a:lnTo>
                    <a:pt x="517" y="330"/>
                  </a:lnTo>
                  <a:lnTo>
                    <a:pt x="519" y="336"/>
                  </a:lnTo>
                  <a:lnTo>
                    <a:pt x="524" y="345"/>
                  </a:lnTo>
                  <a:lnTo>
                    <a:pt x="527" y="353"/>
                  </a:lnTo>
                  <a:lnTo>
                    <a:pt x="529" y="358"/>
                  </a:lnTo>
                  <a:lnTo>
                    <a:pt x="530" y="360"/>
                  </a:lnTo>
                  <a:lnTo>
                    <a:pt x="531" y="361"/>
                  </a:lnTo>
                  <a:lnTo>
                    <a:pt x="531" y="363"/>
                  </a:lnTo>
                  <a:lnTo>
                    <a:pt x="533" y="369"/>
                  </a:lnTo>
                  <a:lnTo>
                    <a:pt x="534" y="371"/>
                  </a:lnTo>
                  <a:lnTo>
                    <a:pt x="534" y="373"/>
                  </a:lnTo>
                  <a:lnTo>
                    <a:pt x="535" y="374"/>
                  </a:lnTo>
                  <a:lnTo>
                    <a:pt x="535" y="375"/>
                  </a:lnTo>
                  <a:lnTo>
                    <a:pt x="536" y="376"/>
                  </a:lnTo>
                  <a:lnTo>
                    <a:pt x="537" y="377"/>
                  </a:lnTo>
                  <a:lnTo>
                    <a:pt x="538" y="378"/>
                  </a:lnTo>
                  <a:lnTo>
                    <a:pt x="538" y="379"/>
                  </a:lnTo>
                  <a:lnTo>
                    <a:pt x="539" y="380"/>
                  </a:lnTo>
                  <a:lnTo>
                    <a:pt x="541" y="380"/>
                  </a:lnTo>
                  <a:lnTo>
                    <a:pt x="542" y="381"/>
                  </a:lnTo>
                  <a:lnTo>
                    <a:pt x="543" y="382"/>
                  </a:lnTo>
                  <a:lnTo>
                    <a:pt x="544" y="382"/>
                  </a:lnTo>
                  <a:lnTo>
                    <a:pt x="546" y="383"/>
                  </a:lnTo>
                  <a:lnTo>
                    <a:pt x="552" y="385"/>
                  </a:lnTo>
                  <a:lnTo>
                    <a:pt x="554" y="385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2" y="386"/>
                  </a:lnTo>
                  <a:lnTo>
                    <a:pt x="563" y="387"/>
                  </a:lnTo>
                  <a:lnTo>
                    <a:pt x="565" y="388"/>
                  </a:lnTo>
                  <a:lnTo>
                    <a:pt x="567" y="388"/>
                  </a:lnTo>
                  <a:lnTo>
                    <a:pt x="568" y="390"/>
                  </a:lnTo>
                  <a:lnTo>
                    <a:pt x="570" y="392"/>
                  </a:lnTo>
                  <a:lnTo>
                    <a:pt x="573" y="395"/>
                  </a:lnTo>
                  <a:lnTo>
                    <a:pt x="574" y="396"/>
                  </a:lnTo>
                  <a:lnTo>
                    <a:pt x="575" y="397"/>
                  </a:lnTo>
                  <a:lnTo>
                    <a:pt x="576" y="397"/>
                  </a:lnTo>
                  <a:lnTo>
                    <a:pt x="578" y="398"/>
                  </a:lnTo>
                  <a:lnTo>
                    <a:pt x="580" y="399"/>
                  </a:lnTo>
                  <a:lnTo>
                    <a:pt x="582" y="399"/>
                  </a:lnTo>
                  <a:lnTo>
                    <a:pt x="583" y="400"/>
                  </a:lnTo>
                  <a:lnTo>
                    <a:pt x="585" y="400"/>
                  </a:lnTo>
                  <a:lnTo>
                    <a:pt x="586" y="400"/>
                  </a:lnTo>
                  <a:lnTo>
                    <a:pt x="587" y="400"/>
                  </a:lnTo>
                  <a:lnTo>
                    <a:pt x="588" y="400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8" y="399"/>
                  </a:lnTo>
                  <a:lnTo>
                    <a:pt x="599" y="399"/>
                  </a:lnTo>
                  <a:lnTo>
                    <a:pt x="600" y="399"/>
                  </a:lnTo>
                  <a:lnTo>
                    <a:pt x="602" y="400"/>
                  </a:lnTo>
                  <a:lnTo>
                    <a:pt x="604" y="400"/>
                  </a:lnTo>
                  <a:lnTo>
                    <a:pt x="605" y="401"/>
                  </a:lnTo>
                  <a:lnTo>
                    <a:pt x="606" y="402"/>
                  </a:lnTo>
                  <a:lnTo>
                    <a:pt x="607" y="403"/>
                  </a:lnTo>
                  <a:lnTo>
                    <a:pt x="608" y="403"/>
                  </a:lnTo>
                  <a:lnTo>
                    <a:pt x="609" y="404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10" y="408"/>
                  </a:lnTo>
                  <a:lnTo>
                    <a:pt x="611" y="410"/>
                  </a:lnTo>
                  <a:lnTo>
                    <a:pt x="612" y="413"/>
                  </a:lnTo>
                  <a:lnTo>
                    <a:pt x="613" y="419"/>
                  </a:lnTo>
                  <a:lnTo>
                    <a:pt x="615" y="427"/>
                  </a:lnTo>
                  <a:lnTo>
                    <a:pt x="619" y="439"/>
                  </a:lnTo>
                  <a:lnTo>
                    <a:pt x="621" y="447"/>
                  </a:lnTo>
                  <a:lnTo>
                    <a:pt x="621" y="449"/>
                  </a:lnTo>
                  <a:lnTo>
                    <a:pt x="622" y="450"/>
                  </a:lnTo>
                  <a:lnTo>
                    <a:pt x="623" y="452"/>
                  </a:lnTo>
                  <a:lnTo>
                    <a:pt x="624" y="455"/>
                  </a:lnTo>
                  <a:lnTo>
                    <a:pt x="625" y="456"/>
                  </a:lnTo>
                  <a:lnTo>
                    <a:pt x="625" y="458"/>
                  </a:lnTo>
                  <a:lnTo>
                    <a:pt x="626" y="464"/>
                  </a:lnTo>
                  <a:lnTo>
                    <a:pt x="627" y="466"/>
                  </a:lnTo>
                  <a:lnTo>
                    <a:pt x="627" y="468"/>
                  </a:lnTo>
                  <a:lnTo>
                    <a:pt x="628" y="471"/>
                  </a:lnTo>
                  <a:lnTo>
                    <a:pt x="629" y="474"/>
                  </a:lnTo>
                  <a:lnTo>
                    <a:pt x="630" y="475"/>
                  </a:lnTo>
                  <a:lnTo>
                    <a:pt x="632" y="479"/>
                  </a:lnTo>
                  <a:lnTo>
                    <a:pt x="634" y="482"/>
                  </a:lnTo>
                  <a:lnTo>
                    <a:pt x="634" y="484"/>
                  </a:lnTo>
                  <a:lnTo>
                    <a:pt x="635" y="485"/>
                  </a:lnTo>
                  <a:lnTo>
                    <a:pt x="635" y="487"/>
                  </a:lnTo>
                  <a:lnTo>
                    <a:pt x="635" y="488"/>
                  </a:lnTo>
                  <a:lnTo>
                    <a:pt x="635" y="490"/>
                  </a:lnTo>
                  <a:lnTo>
                    <a:pt x="635" y="491"/>
                  </a:lnTo>
                  <a:lnTo>
                    <a:pt x="634" y="492"/>
                  </a:lnTo>
                  <a:lnTo>
                    <a:pt x="633" y="496"/>
                  </a:lnTo>
                  <a:lnTo>
                    <a:pt x="632" y="499"/>
                  </a:lnTo>
                  <a:lnTo>
                    <a:pt x="631" y="502"/>
                  </a:lnTo>
                  <a:lnTo>
                    <a:pt x="631" y="503"/>
                  </a:lnTo>
                  <a:lnTo>
                    <a:pt x="631" y="504"/>
                  </a:lnTo>
                  <a:lnTo>
                    <a:pt x="630" y="504"/>
                  </a:lnTo>
                  <a:lnTo>
                    <a:pt x="629" y="505"/>
                  </a:lnTo>
                  <a:lnTo>
                    <a:pt x="629" y="505"/>
                  </a:lnTo>
                  <a:lnTo>
                    <a:pt x="628" y="506"/>
                  </a:lnTo>
                  <a:lnTo>
                    <a:pt x="626" y="506"/>
                  </a:lnTo>
                  <a:lnTo>
                    <a:pt x="622" y="508"/>
                  </a:lnTo>
                  <a:lnTo>
                    <a:pt x="620" y="508"/>
                  </a:lnTo>
                  <a:lnTo>
                    <a:pt x="618" y="509"/>
                  </a:lnTo>
                  <a:lnTo>
                    <a:pt x="616" y="510"/>
                  </a:lnTo>
                  <a:lnTo>
                    <a:pt x="611" y="513"/>
                  </a:lnTo>
                  <a:lnTo>
                    <a:pt x="608" y="514"/>
                  </a:lnTo>
                  <a:lnTo>
                    <a:pt x="605" y="516"/>
                  </a:lnTo>
                  <a:lnTo>
                    <a:pt x="600" y="520"/>
                  </a:lnTo>
                  <a:lnTo>
                    <a:pt x="598" y="521"/>
                  </a:lnTo>
                  <a:lnTo>
                    <a:pt x="596" y="522"/>
                  </a:lnTo>
                  <a:lnTo>
                    <a:pt x="594" y="522"/>
                  </a:lnTo>
                  <a:lnTo>
                    <a:pt x="593" y="523"/>
                  </a:lnTo>
                  <a:lnTo>
                    <a:pt x="592" y="523"/>
                  </a:lnTo>
                  <a:lnTo>
                    <a:pt x="590" y="523"/>
                  </a:lnTo>
                  <a:lnTo>
                    <a:pt x="589" y="523"/>
                  </a:lnTo>
                  <a:lnTo>
                    <a:pt x="588" y="523"/>
                  </a:lnTo>
                  <a:lnTo>
                    <a:pt x="587" y="523"/>
                  </a:lnTo>
                  <a:lnTo>
                    <a:pt x="584" y="522"/>
                  </a:lnTo>
                  <a:lnTo>
                    <a:pt x="579" y="521"/>
                  </a:lnTo>
                  <a:lnTo>
                    <a:pt x="577" y="520"/>
                  </a:lnTo>
                  <a:lnTo>
                    <a:pt x="575" y="520"/>
                  </a:lnTo>
                  <a:lnTo>
                    <a:pt x="573" y="519"/>
                  </a:lnTo>
                  <a:lnTo>
                    <a:pt x="569" y="519"/>
                  </a:lnTo>
                  <a:lnTo>
                    <a:pt x="564" y="518"/>
                  </a:lnTo>
                  <a:lnTo>
                    <a:pt x="562" y="518"/>
                  </a:lnTo>
                  <a:lnTo>
                    <a:pt x="560" y="518"/>
                  </a:lnTo>
                  <a:lnTo>
                    <a:pt x="557" y="518"/>
                  </a:lnTo>
                  <a:lnTo>
                    <a:pt x="552" y="519"/>
                  </a:lnTo>
                  <a:lnTo>
                    <a:pt x="544" y="521"/>
                  </a:lnTo>
                  <a:lnTo>
                    <a:pt x="542" y="521"/>
                  </a:lnTo>
                  <a:lnTo>
                    <a:pt x="539" y="522"/>
                  </a:lnTo>
                  <a:lnTo>
                    <a:pt x="537" y="522"/>
                  </a:lnTo>
                  <a:lnTo>
                    <a:pt x="536" y="522"/>
                  </a:lnTo>
                  <a:lnTo>
                    <a:pt x="534" y="521"/>
                  </a:lnTo>
                  <a:lnTo>
                    <a:pt x="533" y="521"/>
                  </a:lnTo>
                  <a:lnTo>
                    <a:pt x="532" y="521"/>
                  </a:lnTo>
                  <a:lnTo>
                    <a:pt x="531" y="520"/>
                  </a:lnTo>
                  <a:lnTo>
                    <a:pt x="528" y="519"/>
                  </a:lnTo>
                  <a:lnTo>
                    <a:pt x="526" y="518"/>
                  </a:lnTo>
                  <a:lnTo>
                    <a:pt x="525" y="518"/>
                  </a:lnTo>
                  <a:lnTo>
                    <a:pt x="523" y="518"/>
                  </a:lnTo>
                  <a:lnTo>
                    <a:pt x="522" y="518"/>
                  </a:lnTo>
                  <a:lnTo>
                    <a:pt x="521" y="518"/>
                  </a:lnTo>
                  <a:lnTo>
                    <a:pt x="519" y="518"/>
                  </a:lnTo>
                  <a:lnTo>
                    <a:pt x="517" y="518"/>
                  </a:lnTo>
                  <a:lnTo>
                    <a:pt x="516" y="519"/>
                  </a:lnTo>
                  <a:lnTo>
                    <a:pt x="515" y="519"/>
                  </a:lnTo>
                  <a:lnTo>
                    <a:pt x="514" y="519"/>
                  </a:lnTo>
                  <a:lnTo>
                    <a:pt x="513" y="520"/>
                  </a:lnTo>
                  <a:lnTo>
                    <a:pt x="511" y="521"/>
                  </a:lnTo>
                  <a:lnTo>
                    <a:pt x="510" y="521"/>
                  </a:lnTo>
                  <a:lnTo>
                    <a:pt x="509" y="522"/>
                  </a:lnTo>
                  <a:lnTo>
                    <a:pt x="507" y="523"/>
                  </a:lnTo>
                  <a:lnTo>
                    <a:pt x="507" y="524"/>
                  </a:lnTo>
                  <a:lnTo>
                    <a:pt x="506" y="526"/>
                  </a:lnTo>
                  <a:lnTo>
                    <a:pt x="505" y="527"/>
                  </a:lnTo>
                  <a:lnTo>
                    <a:pt x="504" y="528"/>
                  </a:lnTo>
                  <a:lnTo>
                    <a:pt x="504" y="529"/>
                  </a:lnTo>
                  <a:lnTo>
                    <a:pt x="504" y="530"/>
                  </a:lnTo>
                  <a:lnTo>
                    <a:pt x="504" y="531"/>
                  </a:lnTo>
                  <a:lnTo>
                    <a:pt x="503" y="532"/>
                  </a:lnTo>
                  <a:lnTo>
                    <a:pt x="503" y="534"/>
                  </a:lnTo>
                  <a:lnTo>
                    <a:pt x="503" y="538"/>
                  </a:lnTo>
                  <a:lnTo>
                    <a:pt x="504" y="540"/>
                  </a:lnTo>
                  <a:lnTo>
                    <a:pt x="503" y="541"/>
                  </a:lnTo>
                  <a:lnTo>
                    <a:pt x="503" y="542"/>
                  </a:lnTo>
                  <a:lnTo>
                    <a:pt x="503" y="544"/>
                  </a:lnTo>
                  <a:lnTo>
                    <a:pt x="502" y="545"/>
                  </a:lnTo>
                  <a:lnTo>
                    <a:pt x="502" y="546"/>
                  </a:lnTo>
                  <a:lnTo>
                    <a:pt x="501" y="548"/>
                  </a:lnTo>
                  <a:lnTo>
                    <a:pt x="499" y="551"/>
                  </a:lnTo>
                  <a:lnTo>
                    <a:pt x="496" y="555"/>
                  </a:lnTo>
                  <a:lnTo>
                    <a:pt x="494" y="557"/>
                  </a:lnTo>
                  <a:lnTo>
                    <a:pt x="490" y="562"/>
                  </a:lnTo>
                  <a:lnTo>
                    <a:pt x="486" y="567"/>
                  </a:lnTo>
                  <a:lnTo>
                    <a:pt x="485" y="568"/>
                  </a:lnTo>
                  <a:lnTo>
                    <a:pt x="484" y="571"/>
                  </a:lnTo>
                  <a:lnTo>
                    <a:pt x="481" y="575"/>
                  </a:lnTo>
                  <a:lnTo>
                    <a:pt x="477" y="581"/>
                  </a:lnTo>
                  <a:lnTo>
                    <a:pt x="477" y="582"/>
                  </a:lnTo>
                  <a:lnTo>
                    <a:pt x="475" y="584"/>
                  </a:lnTo>
                  <a:lnTo>
                    <a:pt x="474" y="585"/>
                  </a:lnTo>
                  <a:lnTo>
                    <a:pt x="473" y="587"/>
                  </a:lnTo>
                  <a:lnTo>
                    <a:pt x="471" y="588"/>
                  </a:lnTo>
                  <a:lnTo>
                    <a:pt x="470" y="589"/>
                  </a:lnTo>
                  <a:lnTo>
                    <a:pt x="468" y="590"/>
                  </a:lnTo>
                  <a:lnTo>
                    <a:pt x="466" y="591"/>
                  </a:lnTo>
                  <a:lnTo>
                    <a:pt x="465" y="592"/>
                  </a:lnTo>
                  <a:lnTo>
                    <a:pt x="463" y="592"/>
                  </a:lnTo>
                  <a:lnTo>
                    <a:pt x="462" y="593"/>
                  </a:lnTo>
                  <a:lnTo>
                    <a:pt x="460" y="593"/>
                  </a:lnTo>
                  <a:lnTo>
                    <a:pt x="459" y="593"/>
                  </a:lnTo>
                  <a:lnTo>
                    <a:pt x="457" y="593"/>
                  </a:lnTo>
                  <a:lnTo>
                    <a:pt x="455" y="593"/>
                  </a:lnTo>
                  <a:lnTo>
                    <a:pt x="454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7" y="593"/>
                  </a:lnTo>
                  <a:lnTo>
                    <a:pt x="447" y="593"/>
                  </a:lnTo>
                  <a:lnTo>
                    <a:pt x="445" y="592"/>
                  </a:lnTo>
                  <a:lnTo>
                    <a:pt x="444" y="592"/>
                  </a:lnTo>
                  <a:lnTo>
                    <a:pt x="442" y="591"/>
                  </a:lnTo>
                  <a:lnTo>
                    <a:pt x="441" y="590"/>
                  </a:lnTo>
                  <a:lnTo>
                    <a:pt x="439" y="589"/>
                  </a:lnTo>
                  <a:lnTo>
                    <a:pt x="438" y="588"/>
                  </a:lnTo>
                  <a:lnTo>
                    <a:pt x="437" y="587"/>
                  </a:lnTo>
                  <a:lnTo>
                    <a:pt x="437" y="586"/>
                  </a:lnTo>
                  <a:lnTo>
                    <a:pt x="436" y="585"/>
                  </a:lnTo>
                  <a:lnTo>
                    <a:pt x="435" y="584"/>
                  </a:lnTo>
                  <a:lnTo>
                    <a:pt x="435" y="583"/>
                  </a:lnTo>
                  <a:lnTo>
                    <a:pt x="434" y="581"/>
                  </a:lnTo>
                  <a:lnTo>
                    <a:pt x="432" y="575"/>
                  </a:lnTo>
                  <a:lnTo>
                    <a:pt x="431" y="574"/>
                  </a:lnTo>
                  <a:lnTo>
                    <a:pt x="430" y="573"/>
                  </a:lnTo>
                  <a:lnTo>
                    <a:pt x="430" y="572"/>
                  </a:lnTo>
                  <a:lnTo>
                    <a:pt x="429" y="571"/>
                  </a:lnTo>
                  <a:lnTo>
                    <a:pt x="426" y="567"/>
                  </a:lnTo>
                  <a:lnTo>
                    <a:pt x="425" y="565"/>
                  </a:lnTo>
                  <a:lnTo>
                    <a:pt x="424" y="565"/>
                  </a:lnTo>
                  <a:lnTo>
                    <a:pt x="423" y="564"/>
                  </a:lnTo>
                  <a:lnTo>
                    <a:pt x="421" y="562"/>
                  </a:lnTo>
                  <a:lnTo>
                    <a:pt x="414" y="557"/>
                  </a:lnTo>
                  <a:lnTo>
                    <a:pt x="412" y="556"/>
                  </a:lnTo>
                  <a:lnTo>
                    <a:pt x="411" y="555"/>
                  </a:lnTo>
                  <a:lnTo>
                    <a:pt x="410" y="554"/>
                  </a:lnTo>
                  <a:lnTo>
                    <a:pt x="409" y="552"/>
                  </a:lnTo>
                  <a:lnTo>
                    <a:pt x="408" y="551"/>
                  </a:lnTo>
                  <a:lnTo>
                    <a:pt x="407" y="549"/>
                  </a:lnTo>
                  <a:lnTo>
                    <a:pt x="405" y="547"/>
                  </a:lnTo>
                  <a:lnTo>
                    <a:pt x="402" y="542"/>
                  </a:lnTo>
                  <a:lnTo>
                    <a:pt x="402" y="541"/>
                  </a:lnTo>
                  <a:lnTo>
                    <a:pt x="401" y="539"/>
                  </a:lnTo>
                  <a:lnTo>
                    <a:pt x="400" y="538"/>
                  </a:lnTo>
                  <a:lnTo>
                    <a:pt x="399" y="537"/>
                  </a:lnTo>
                  <a:lnTo>
                    <a:pt x="398" y="536"/>
                  </a:lnTo>
                  <a:lnTo>
                    <a:pt x="396" y="536"/>
                  </a:lnTo>
                  <a:lnTo>
                    <a:pt x="394" y="535"/>
                  </a:lnTo>
                  <a:lnTo>
                    <a:pt x="393" y="535"/>
                  </a:lnTo>
                  <a:lnTo>
                    <a:pt x="392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88" y="535"/>
                  </a:lnTo>
                  <a:lnTo>
                    <a:pt x="383" y="536"/>
                  </a:lnTo>
                  <a:lnTo>
                    <a:pt x="382" y="536"/>
                  </a:lnTo>
                  <a:lnTo>
                    <a:pt x="380" y="537"/>
                  </a:lnTo>
                  <a:lnTo>
                    <a:pt x="379" y="537"/>
                  </a:lnTo>
                  <a:lnTo>
                    <a:pt x="378" y="537"/>
                  </a:lnTo>
                  <a:lnTo>
                    <a:pt x="376" y="537"/>
                  </a:lnTo>
                  <a:lnTo>
                    <a:pt x="372" y="536"/>
                  </a:lnTo>
                  <a:lnTo>
                    <a:pt x="370" y="536"/>
                  </a:lnTo>
                  <a:lnTo>
                    <a:pt x="362" y="534"/>
                  </a:lnTo>
                  <a:lnTo>
                    <a:pt x="360" y="534"/>
                  </a:lnTo>
                  <a:lnTo>
                    <a:pt x="359" y="533"/>
                  </a:lnTo>
                  <a:lnTo>
                    <a:pt x="357" y="532"/>
                  </a:lnTo>
                  <a:lnTo>
                    <a:pt x="355" y="532"/>
                  </a:lnTo>
                  <a:lnTo>
                    <a:pt x="354" y="531"/>
                  </a:lnTo>
                  <a:lnTo>
                    <a:pt x="352" y="530"/>
                  </a:lnTo>
                  <a:lnTo>
                    <a:pt x="347" y="526"/>
                  </a:lnTo>
                  <a:lnTo>
                    <a:pt x="345" y="525"/>
                  </a:lnTo>
                  <a:lnTo>
                    <a:pt x="344" y="524"/>
                  </a:lnTo>
                  <a:lnTo>
                    <a:pt x="342" y="523"/>
                  </a:lnTo>
                  <a:lnTo>
                    <a:pt x="341" y="522"/>
                  </a:lnTo>
                  <a:lnTo>
                    <a:pt x="339" y="522"/>
                  </a:lnTo>
                  <a:lnTo>
                    <a:pt x="337" y="522"/>
                  </a:lnTo>
                  <a:lnTo>
                    <a:pt x="333" y="522"/>
                  </a:lnTo>
                  <a:lnTo>
                    <a:pt x="331" y="521"/>
                  </a:lnTo>
                  <a:lnTo>
                    <a:pt x="330" y="521"/>
                  </a:lnTo>
                  <a:lnTo>
                    <a:pt x="325" y="520"/>
                  </a:lnTo>
                  <a:lnTo>
                    <a:pt x="324" y="520"/>
                  </a:lnTo>
                  <a:lnTo>
                    <a:pt x="323" y="519"/>
                  </a:lnTo>
                  <a:lnTo>
                    <a:pt x="320" y="519"/>
                  </a:lnTo>
                  <a:lnTo>
                    <a:pt x="315" y="519"/>
                  </a:lnTo>
                  <a:lnTo>
                    <a:pt x="311" y="520"/>
                  </a:lnTo>
                  <a:lnTo>
                    <a:pt x="307" y="520"/>
                  </a:lnTo>
                  <a:lnTo>
                    <a:pt x="301" y="521"/>
                  </a:lnTo>
                  <a:lnTo>
                    <a:pt x="298" y="522"/>
                  </a:lnTo>
                  <a:lnTo>
                    <a:pt x="293" y="524"/>
                  </a:lnTo>
                  <a:lnTo>
                    <a:pt x="283" y="527"/>
                  </a:lnTo>
                  <a:lnTo>
                    <a:pt x="280" y="527"/>
                  </a:lnTo>
                  <a:lnTo>
                    <a:pt x="278" y="528"/>
                  </a:lnTo>
                  <a:lnTo>
                    <a:pt x="277" y="528"/>
                  </a:lnTo>
                  <a:lnTo>
                    <a:pt x="276" y="528"/>
                  </a:lnTo>
                  <a:lnTo>
                    <a:pt x="274" y="528"/>
                  </a:lnTo>
                  <a:lnTo>
                    <a:pt x="273" y="527"/>
                  </a:lnTo>
                  <a:lnTo>
                    <a:pt x="272" y="527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0" y="525"/>
                  </a:lnTo>
                  <a:lnTo>
                    <a:pt x="269" y="524"/>
                  </a:lnTo>
                  <a:lnTo>
                    <a:pt x="269" y="523"/>
                  </a:lnTo>
                  <a:lnTo>
                    <a:pt x="266" y="519"/>
                  </a:lnTo>
                  <a:lnTo>
                    <a:pt x="266" y="518"/>
                  </a:lnTo>
                  <a:lnTo>
                    <a:pt x="265" y="517"/>
                  </a:lnTo>
                  <a:lnTo>
                    <a:pt x="264" y="516"/>
                  </a:lnTo>
                  <a:lnTo>
                    <a:pt x="262" y="514"/>
                  </a:lnTo>
                  <a:lnTo>
                    <a:pt x="261" y="513"/>
                  </a:lnTo>
                  <a:lnTo>
                    <a:pt x="259" y="512"/>
                  </a:lnTo>
                  <a:lnTo>
                    <a:pt x="257" y="511"/>
                  </a:lnTo>
                  <a:lnTo>
                    <a:pt x="255" y="510"/>
                  </a:lnTo>
                  <a:lnTo>
                    <a:pt x="253" y="510"/>
                  </a:lnTo>
                  <a:lnTo>
                    <a:pt x="251" y="509"/>
                  </a:lnTo>
                  <a:lnTo>
                    <a:pt x="248" y="508"/>
                  </a:lnTo>
                  <a:lnTo>
                    <a:pt x="246" y="508"/>
                  </a:lnTo>
                  <a:lnTo>
                    <a:pt x="244" y="508"/>
                  </a:lnTo>
                  <a:lnTo>
                    <a:pt x="243" y="508"/>
                  </a:lnTo>
                  <a:lnTo>
                    <a:pt x="243" y="508"/>
                  </a:lnTo>
                  <a:lnTo>
                    <a:pt x="242" y="508"/>
                  </a:lnTo>
                  <a:lnTo>
                    <a:pt x="242" y="508"/>
                  </a:lnTo>
                  <a:lnTo>
                    <a:pt x="240" y="509"/>
                  </a:lnTo>
                  <a:lnTo>
                    <a:pt x="239" y="509"/>
                  </a:lnTo>
                  <a:lnTo>
                    <a:pt x="237" y="509"/>
                  </a:lnTo>
                  <a:lnTo>
                    <a:pt x="237" y="509"/>
                  </a:lnTo>
                  <a:lnTo>
                    <a:pt x="236" y="509"/>
                  </a:lnTo>
                  <a:lnTo>
                    <a:pt x="235" y="508"/>
                  </a:lnTo>
                  <a:lnTo>
                    <a:pt x="234" y="505"/>
                  </a:lnTo>
                  <a:lnTo>
                    <a:pt x="232" y="500"/>
                  </a:lnTo>
                  <a:lnTo>
                    <a:pt x="231" y="498"/>
                  </a:lnTo>
                  <a:lnTo>
                    <a:pt x="230" y="496"/>
                  </a:lnTo>
                  <a:lnTo>
                    <a:pt x="228" y="495"/>
                  </a:lnTo>
                  <a:lnTo>
                    <a:pt x="228" y="494"/>
                  </a:lnTo>
                  <a:lnTo>
                    <a:pt x="227" y="494"/>
                  </a:lnTo>
                  <a:lnTo>
                    <a:pt x="227" y="494"/>
                  </a:lnTo>
                  <a:lnTo>
                    <a:pt x="226" y="494"/>
                  </a:lnTo>
                  <a:lnTo>
                    <a:pt x="226" y="494"/>
                  </a:lnTo>
                  <a:lnTo>
                    <a:pt x="225" y="494"/>
                  </a:lnTo>
                  <a:lnTo>
                    <a:pt x="224" y="494"/>
                  </a:lnTo>
                  <a:lnTo>
                    <a:pt x="222" y="494"/>
                  </a:lnTo>
                  <a:lnTo>
                    <a:pt x="221" y="494"/>
                  </a:lnTo>
                  <a:lnTo>
                    <a:pt x="220" y="495"/>
                  </a:lnTo>
                  <a:lnTo>
                    <a:pt x="219" y="496"/>
                  </a:lnTo>
                  <a:lnTo>
                    <a:pt x="217" y="497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3" y="501"/>
                  </a:lnTo>
                  <a:lnTo>
                    <a:pt x="212" y="501"/>
                  </a:lnTo>
                  <a:lnTo>
                    <a:pt x="211" y="501"/>
                  </a:lnTo>
                  <a:lnTo>
                    <a:pt x="211" y="500"/>
                  </a:lnTo>
                  <a:lnTo>
                    <a:pt x="210" y="500"/>
                  </a:lnTo>
                  <a:lnTo>
                    <a:pt x="209" y="499"/>
                  </a:lnTo>
                  <a:lnTo>
                    <a:pt x="209" y="498"/>
                  </a:lnTo>
                  <a:lnTo>
                    <a:pt x="208" y="497"/>
                  </a:lnTo>
                  <a:lnTo>
                    <a:pt x="208" y="495"/>
                  </a:lnTo>
                  <a:lnTo>
                    <a:pt x="208" y="494"/>
                  </a:lnTo>
                  <a:lnTo>
                    <a:pt x="208" y="494"/>
                  </a:lnTo>
                  <a:lnTo>
                    <a:pt x="208" y="493"/>
                  </a:lnTo>
                  <a:lnTo>
                    <a:pt x="208" y="491"/>
                  </a:lnTo>
                  <a:lnTo>
                    <a:pt x="209" y="490"/>
                  </a:lnTo>
                  <a:lnTo>
                    <a:pt x="210" y="488"/>
                  </a:lnTo>
                  <a:lnTo>
                    <a:pt x="210" y="487"/>
                  </a:lnTo>
                  <a:lnTo>
                    <a:pt x="210" y="486"/>
                  </a:lnTo>
                  <a:lnTo>
                    <a:pt x="210" y="485"/>
                  </a:lnTo>
                  <a:lnTo>
                    <a:pt x="210" y="485"/>
                  </a:lnTo>
                  <a:lnTo>
                    <a:pt x="210" y="484"/>
                  </a:lnTo>
                  <a:lnTo>
                    <a:pt x="210" y="482"/>
                  </a:lnTo>
                  <a:lnTo>
                    <a:pt x="209" y="481"/>
                  </a:lnTo>
                  <a:lnTo>
                    <a:pt x="207" y="477"/>
                  </a:lnTo>
                  <a:lnTo>
                    <a:pt x="205" y="474"/>
                  </a:lnTo>
                  <a:lnTo>
                    <a:pt x="203" y="471"/>
                  </a:lnTo>
                  <a:lnTo>
                    <a:pt x="200" y="468"/>
                  </a:lnTo>
                  <a:lnTo>
                    <a:pt x="199" y="466"/>
                  </a:lnTo>
                  <a:lnTo>
                    <a:pt x="196" y="463"/>
                  </a:lnTo>
                  <a:lnTo>
                    <a:pt x="191" y="458"/>
                  </a:lnTo>
                  <a:lnTo>
                    <a:pt x="189" y="457"/>
                  </a:lnTo>
                  <a:lnTo>
                    <a:pt x="187" y="455"/>
                  </a:lnTo>
                  <a:lnTo>
                    <a:pt x="177" y="447"/>
                  </a:lnTo>
                  <a:lnTo>
                    <a:pt x="176" y="447"/>
                  </a:lnTo>
                  <a:lnTo>
                    <a:pt x="175" y="446"/>
                  </a:lnTo>
                  <a:lnTo>
                    <a:pt x="174" y="445"/>
                  </a:lnTo>
                  <a:lnTo>
                    <a:pt x="173" y="444"/>
                  </a:lnTo>
                  <a:lnTo>
                    <a:pt x="172" y="441"/>
                  </a:lnTo>
                  <a:lnTo>
                    <a:pt x="171" y="440"/>
                  </a:lnTo>
                  <a:lnTo>
                    <a:pt x="169" y="436"/>
                  </a:lnTo>
                  <a:lnTo>
                    <a:pt x="168" y="434"/>
                  </a:lnTo>
                  <a:lnTo>
                    <a:pt x="167" y="433"/>
                  </a:lnTo>
                  <a:lnTo>
                    <a:pt x="166" y="431"/>
                  </a:lnTo>
                  <a:lnTo>
                    <a:pt x="164" y="429"/>
                  </a:lnTo>
                  <a:lnTo>
                    <a:pt x="163" y="427"/>
                  </a:lnTo>
                  <a:lnTo>
                    <a:pt x="162" y="426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9" y="424"/>
                  </a:lnTo>
                  <a:lnTo>
                    <a:pt x="158" y="424"/>
                  </a:lnTo>
                  <a:lnTo>
                    <a:pt x="158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3" y="426"/>
                  </a:lnTo>
                  <a:lnTo>
                    <a:pt x="153" y="427"/>
                  </a:lnTo>
                  <a:lnTo>
                    <a:pt x="152" y="427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7"/>
                  </a:lnTo>
                  <a:lnTo>
                    <a:pt x="148" y="427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4" y="425"/>
                  </a:lnTo>
                  <a:lnTo>
                    <a:pt x="142" y="424"/>
                  </a:lnTo>
                  <a:lnTo>
                    <a:pt x="141" y="423"/>
                  </a:lnTo>
                  <a:lnTo>
                    <a:pt x="139" y="422"/>
                  </a:lnTo>
                  <a:lnTo>
                    <a:pt x="138" y="421"/>
                  </a:lnTo>
                  <a:lnTo>
                    <a:pt x="138" y="420"/>
                  </a:lnTo>
                  <a:lnTo>
                    <a:pt x="137" y="419"/>
                  </a:lnTo>
                  <a:lnTo>
                    <a:pt x="136" y="418"/>
                  </a:lnTo>
                  <a:lnTo>
                    <a:pt x="135" y="416"/>
                  </a:lnTo>
                  <a:lnTo>
                    <a:pt x="135" y="414"/>
                  </a:lnTo>
                  <a:lnTo>
                    <a:pt x="134" y="412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3" y="406"/>
                  </a:lnTo>
                  <a:lnTo>
                    <a:pt x="133" y="404"/>
                  </a:lnTo>
                  <a:lnTo>
                    <a:pt x="134" y="403"/>
                  </a:lnTo>
                  <a:lnTo>
                    <a:pt x="134" y="401"/>
                  </a:lnTo>
                  <a:lnTo>
                    <a:pt x="134" y="400"/>
                  </a:lnTo>
                  <a:lnTo>
                    <a:pt x="134" y="397"/>
                  </a:lnTo>
                  <a:lnTo>
                    <a:pt x="136" y="391"/>
                  </a:lnTo>
                  <a:lnTo>
                    <a:pt x="136" y="390"/>
                  </a:lnTo>
                  <a:lnTo>
                    <a:pt x="136" y="388"/>
                  </a:lnTo>
                  <a:lnTo>
                    <a:pt x="136" y="387"/>
                  </a:lnTo>
                  <a:lnTo>
                    <a:pt x="137" y="385"/>
                  </a:lnTo>
                  <a:lnTo>
                    <a:pt x="136" y="383"/>
                  </a:lnTo>
                  <a:lnTo>
                    <a:pt x="136" y="382"/>
                  </a:lnTo>
                  <a:lnTo>
                    <a:pt x="136" y="380"/>
                  </a:lnTo>
                  <a:lnTo>
                    <a:pt x="135" y="377"/>
                  </a:lnTo>
                  <a:lnTo>
                    <a:pt x="135" y="375"/>
                  </a:lnTo>
                  <a:lnTo>
                    <a:pt x="134" y="373"/>
                  </a:lnTo>
                  <a:lnTo>
                    <a:pt x="133" y="372"/>
                  </a:lnTo>
                  <a:lnTo>
                    <a:pt x="133" y="371"/>
                  </a:lnTo>
                  <a:lnTo>
                    <a:pt x="132" y="369"/>
                  </a:lnTo>
                  <a:lnTo>
                    <a:pt x="131" y="368"/>
                  </a:lnTo>
                  <a:lnTo>
                    <a:pt x="130" y="368"/>
                  </a:lnTo>
                  <a:lnTo>
                    <a:pt x="129" y="368"/>
                  </a:lnTo>
                  <a:lnTo>
                    <a:pt x="129" y="367"/>
                  </a:lnTo>
                  <a:lnTo>
                    <a:pt x="128" y="367"/>
                  </a:lnTo>
                  <a:lnTo>
                    <a:pt x="127" y="367"/>
                  </a:lnTo>
                  <a:lnTo>
                    <a:pt x="126" y="367"/>
                  </a:lnTo>
                  <a:lnTo>
                    <a:pt x="126" y="367"/>
                  </a:lnTo>
                  <a:lnTo>
                    <a:pt x="125" y="367"/>
                  </a:lnTo>
                  <a:lnTo>
                    <a:pt x="121" y="368"/>
                  </a:lnTo>
                  <a:lnTo>
                    <a:pt x="119" y="368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108" y="372"/>
                  </a:lnTo>
                  <a:lnTo>
                    <a:pt x="105" y="373"/>
                  </a:lnTo>
                  <a:lnTo>
                    <a:pt x="102" y="375"/>
                  </a:lnTo>
                  <a:lnTo>
                    <a:pt x="101" y="375"/>
                  </a:lnTo>
                  <a:lnTo>
                    <a:pt x="100" y="375"/>
                  </a:lnTo>
                  <a:lnTo>
                    <a:pt x="99" y="375"/>
                  </a:lnTo>
                  <a:lnTo>
                    <a:pt x="98" y="375"/>
                  </a:lnTo>
                  <a:lnTo>
                    <a:pt x="97" y="375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7" y="373"/>
                  </a:lnTo>
                  <a:lnTo>
                    <a:pt x="81" y="370"/>
                  </a:lnTo>
                  <a:lnTo>
                    <a:pt x="80" y="369"/>
                  </a:lnTo>
                  <a:lnTo>
                    <a:pt x="78" y="368"/>
                  </a:lnTo>
                  <a:lnTo>
                    <a:pt x="77" y="367"/>
                  </a:lnTo>
                  <a:lnTo>
                    <a:pt x="75" y="365"/>
                  </a:lnTo>
                  <a:lnTo>
                    <a:pt x="73" y="364"/>
                  </a:lnTo>
                  <a:lnTo>
                    <a:pt x="72" y="363"/>
                  </a:lnTo>
                  <a:lnTo>
                    <a:pt x="71" y="36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6" y="360"/>
                  </a:lnTo>
                  <a:lnTo>
                    <a:pt x="65" y="359"/>
                  </a:lnTo>
                  <a:lnTo>
                    <a:pt x="64" y="358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59" y="350"/>
                  </a:lnTo>
                  <a:lnTo>
                    <a:pt x="55" y="346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3"/>
                  </a:lnTo>
                  <a:lnTo>
                    <a:pt x="53" y="342"/>
                  </a:lnTo>
                  <a:lnTo>
                    <a:pt x="53" y="340"/>
                  </a:lnTo>
                  <a:lnTo>
                    <a:pt x="52" y="338"/>
                  </a:lnTo>
                  <a:lnTo>
                    <a:pt x="52" y="337"/>
                  </a:lnTo>
                  <a:lnTo>
                    <a:pt x="52" y="336"/>
                  </a:lnTo>
                  <a:lnTo>
                    <a:pt x="52" y="335"/>
                  </a:lnTo>
                  <a:lnTo>
                    <a:pt x="51" y="334"/>
                  </a:lnTo>
                  <a:lnTo>
                    <a:pt x="50" y="333"/>
                  </a:lnTo>
                  <a:lnTo>
                    <a:pt x="50" y="332"/>
                  </a:lnTo>
                  <a:lnTo>
                    <a:pt x="48" y="328"/>
                  </a:lnTo>
                  <a:lnTo>
                    <a:pt x="47" y="327"/>
                  </a:lnTo>
                  <a:lnTo>
                    <a:pt x="46" y="324"/>
                  </a:lnTo>
                  <a:lnTo>
                    <a:pt x="46" y="323"/>
                  </a:lnTo>
                  <a:lnTo>
                    <a:pt x="45" y="321"/>
                  </a:lnTo>
                  <a:lnTo>
                    <a:pt x="45" y="320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5" y="313"/>
                  </a:lnTo>
                  <a:lnTo>
                    <a:pt x="44" y="311"/>
                  </a:lnTo>
                  <a:lnTo>
                    <a:pt x="43" y="309"/>
                  </a:lnTo>
                  <a:lnTo>
                    <a:pt x="41" y="305"/>
                  </a:lnTo>
                  <a:lnTo>
                    <a:pt x="39" y="302"/>
                  </a:lnTo>
                  <a:lnTo>
                    <a:pt x="39" y="301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299"/>
                  </a:lnTo>
                  <a:lnTo>
                    <a:pt x="37" y="299"/>
                  </a:lnTo>
                  <a:lnTo>
                    <a:pt x="35" y="299"/>
                  </a:lnTo>
                  <a:lnTo>
                    <a:pt x="34" y="299"/>
                  </a:lnTo>
                  <a:lnTo>
                    <a:pt x="33" y="299"/>
                  </a:lnTo>
                  <a:lnTo>
                    <a:pt x="32" y="299"/>
                  </a:lnTo>
                  <a:lnTo>
                    <a:pt x="32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2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15"/>
                  </a:lnTo>
                  <a:lnTo>
                    <a:pt x="34" y="316"/>
                  </a:lnTo>
                  <a:lnTo>
                    <a:pt x="34" y="317"/>
                  </a:lnTo>
                  <a:lnTo>
                    <a:pt x="34" y="319"/>
                  </a:lnTo>
                  <a:lnTo>
                    <a:pt x="34" y="320"/>
                  </a:lnTo>
                  <a:lnTo>
                    <a:pt x="33" y="321"/>
                  </a:lnTo>
                  <a:lnTo>
                    <a:pt x="33" y="321"/>
                  </a:lnTo>
                  <a:lnTo>
                    <a:pt x="33" y="322"/>
                  </a:lnTo>
                  <a:lnTo>
                    <a:pt x="32" y="323"/>
                  </a:lnTo>
                  <a:lnTo>
                    <a:pt x="30" y="324"/>
                  </a:lnTo>
                  <a:lnTo>
                    <a:pt x="30" y="325"/>
                  </a:lnTo>
                  <a:lnTo>
                    <a:pt x="29" y="326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6"/>
                  </a:lnTo>
                  <a:lnTo>
                    <a:pt x="26" y="326"/>
                  </a:lnTo>
                  <a:lnTo>
                    <a:pt x="25" y="326"/>
                  </a:lnTo>
                  <a:lnTo>
                    <a:pt x="24" y="325"/>
                  </a:lnTo>
                  <a:lnTo>
                    <a:pt x="24" y="325"/>
                  </a:lnTo>
                  <a:lnTo>
                    <a:pt x="23" y="325"/>
                  </a:lnTo>
                  <a:lnTo>
                    <a:pt x="23" y="326"/>
                  </a:lnTo>
                  <a:lnTo>
                    <a:pt x="22" y="326"/>
                  </a:lnTo>
                  <a:lnTo>
                    <a:pt x="21" y="327"/>
                  </a:lnTo>
                  <a:lnTo>
                    <a:pt x="20" y="327"/>
                  </a:lnTo>
                  <a:lnTo>
                    <a:pt x="18" y="329"/>
                  </a:lnTo>
                  <a:lnTo>
                    <a:pt x="17" y="329"/>
                  </a:lnTo>
                  <a:lnTo>
                    <a:pt x="16" y="330"/>
                  </a:lnTo>
                  <a:lnTo>
                    <a:pt x="16" y="330"/>
                  </a:lnTo>
                  <a:lnTo>
                    <a:pt x="15" y="331"/>
                  </a:lnTo>
                  <a:lnTo>
                    <a:pt x="15" y="332"/>
                  </a:lnTo>
                  <a:lnTo>
                    <a:pt x="14" y="334"/>
                  </a:lnTo>
                  <a:lnTo>
                    <a:pt x="13" y="335"/>
                  </a:lnTo>
                  <a:lnTo>
                    <a:pt x="13" y="336"/>
                  </a:lnTo>
                  <a:lnTo>
                    <a:pt x="12" y="336"/>
                  </a:lnTo>
                  <a:lnTo>
                    <a:pt x="9" y="340"/>
                  </a:lnTo>
                  <a:lnTo>
                    <a:pt x="8" y="340"/>
                  </a:lnTo>
                  <a:lnTo>
                    <a:pt x="7" y="341"/>
                  </a:lnTo>
                  <a:lnTo>
                    <a:pt x="6" y="344"/>
                  </a:lnTo>
                  <a:lnTo>
                    <a:pt x="5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3" y="347"/>
                  </a:lnTo>
                  <a:lnTo>
                    <a:pt x="2" y="347"/>
                  </a:lnTo>
                  <a:lnTo>
                    <a:pt x="2" y="346"/>
                  </a:lnTo>
                  <a:lnTo>
                    <a:pt x="1" y="346"/>
                  </a:lnTo>
                  <a:lnTo>
                    <a:pt x="0" y="345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80" name="Freeform 293">
              <a:extLst>
                <a:ext uri="{FF2B5EF4-FFF2-40B4-BE49-F238E27FC236}">
                  <a16:creationId xmlns:a16="http://schemas.microsoft.com/office/drawing/2014/main" id="{3C0EE994-5567-4716-832F-35B03CB13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7484" y="3279074"/>
              <a:ext cx="352425" cy="547688"/>
            </a:xfrm>
            <a:custGeom>
              <a:avLst/>
              <a:gdLst>
                <a:gd name="T0" fmla="*/ 92 w 222"/>
                <a:gd name="T1" fmla="*/ 339 h 345"/>
                <a:gd name="T2" fmla="*/ 91 w 222"/>
                <a:gd name="T3" fmla="*/ 332 h 345"/>
                <a:gd name="T4" fmla="*/ 93 w 222"/>
                <a:gd name="T5" fmla="*/ 316 h 345"/>
                <a:gd name="T6" fmla="*/ 92 w 222"/>
                <a:gd name="T7" fmla="*/ 311 h 345"/>
                <a:gd name="T8" fmla="*/ 87 w 222"/>
                <a:gd name="T9" fmla="*/ 308 h 345"/>
                <a:gd name="T10" fmla="*/ 79 w 222"/>
                <a:gd name="T11" fmla="*/ 308 h 345"/>
                <a:gd name="T12" fmla="*/ 70 w 222"/>
                <a:gd name="T13" fmla="*/ 311 h 345"/>
                <a:gd name="T14" fmla="*/ 62 w 222"/>
                <a:gd name="T15" fmla="*/ 317 h 345"/>
                <a:gd name="T16" fmla="*/ 50 w 222"/>
                <a:gd name="T17" fmla="*/ 327 h 345"/>
                <a:gd name="T18" fmla="*/ 45 w 222"/>
                <a:gd name="T19" fmla="*/ 332 h 345"/>
                <a:gd name="T20" fmla="*/ 32 w 222"/>
                <a:gd name="T21" fmla="*/ 333 h 345"/>
                <a:gd name="T22" fmla="*/ 29 w 222"/>
                <a:gd name="T23" fmla="*/ 331 h 345"/>
                <a:gd name="T24" fmla="*/ 28 w 222"/>
                <a:gd name="T25" fmla="*/ 326 h 345"/>
                <a:gd name="T26" fmla="*/ 28 w 222"/>
                <a:gd name="T27" fmla="*/ 315 h 345"/>
                <a:gd name="T28" fmla="*/ 27 w 222"/>
                <a:gd name="T29" fmla="*/ 313 h 345"/>
                <a:gd name="T30" fmla="*/ 18 w 222"/>
                <a:gd name="T31" fmla="*/ 315 h 345"/>
                <a:gd name="T32" fmla="*/ 13 w 222"/>
                <a:gd name="T33" fmla="*/ 315 h 345"/>
                <a:gd name="T34" fmla="*/ 7 w 222"/>
                <a:gd name="T35" fmla="*/ 308 h 345"/>
                <a:gd name="T36" fmla="*/ 1 w 222"/>
                <a:gd name="T37" fmla="*/ 299 h 345"/>
                <a:gd name="T38" fmla="*/ 0 w 222"/>
                <a:gd name="T39" fmla="*/ 295 h 345"/>
                <a:gd name="T40" fmla="*/ 3 w 222"/>
                <a:gd name="T41" fmla="*/ 284 h 345"/>
                <a:gd name="T42" fmla="*/ 5 w 222"/>
                <a:gd name="T43" fmla="*/ 276 h 345"/>
                <a:gd name="T44" fmla="*/ 6 w 222"/>
                <a:gd name="T45" fmla="*/ 269 h 345"/>
                <a:gd name="T46" fmla="*/ 14 w 222"/>
                <a:gd name="T47" fmla="*/ 259 h 345"/>
                <a:gd name="T48" fmla="*/ 17 w 222"/>
                <a:gd name="T49" fmla="*/ 251 h 345"/>
                <a:gd name="T50" fmla="*/ 16 w 222"/>
                <a:gd name="T51" fmla="*/ 246 h 345"/>
                <a:gd name="T52" fmla="*/ 13 w 222"/>
                <a:gd name="T53" fmla="*/ 241 h 345"/>
                <a:gd name="T54" fmla="*/ 4 w 222"/>
                <a:gd name="T55" fmla="*/ 230 h 345"/>
                <a:gd name="T56" fmla="*/ 3 w 222"/>
                <a:gd name="T57" fmla="*/ 226 h 345"/>
                <a:gd name="T58" fmla="*/ 6 w 222"/>
                <a:gd name="T59" fmla="*/ 211 h 345"/>
                <a:gd name="T60" fmla="*/ 11 w 222"/>
                <a:gd name="T61" fmla="*/ 201 h 345"/>
                <a:gd name="T62" fmla="*/ 24 w 222"/>
                <a:gd name="T63" fmla="*/ 185 h 345"/>
                <a:gd name="T64" fmla="*/ 28 w 222"/>
                <a:gd name="T65" fmla="*/ 176 h 345"/>
                <a:gd name="T66" fmla="*/ 28 w 222"/>
                <a:gd name="T67" fmla="*/ 162 h 345"/>
                <a:gd name="T68" fmla="*/ 29 w 222"/>
                <a:gd name="T69" fmla="*/ 148 h 345"/>
                <a:gd name="T70" fmla="*/ 33 w 222"/>
                <a:gd name="T71" fmla="*/ 137 h 345"/>
                <a:gd name="T72" fmla="*/ 35 w 222"/>
                <a:gd name="T73" fmla="*/ 125 h 345"/>
                <a:gd name="T74" fmla="*/ 48 w 222"/>
                <a:gd name="T75" fmla="*/ 107 h 345"/>
                <a:gd name="T76" fmla="*/ 56 w 222"/>
                <a:gd name="T77" fmla="*/ 100 h 345"/>
                <a:gd name="T78" fmla="*/ 65 w 222"/>
                <a:gd name="T79" fmla="*/ 93 h 345"/>
                <a:gd name="T80" fmla="*/ 74 w 222"/>
                <a:gd name="T81" fmla="*/ 88 h 345"/>
                <a:gd name="T82" fmla="*/ 86 w 222"/>
                <a:gd name="T83" fmla="*/ 76 h 345"/>
                <a:gd name="T84" fmla="*/ 91 w 222"/>
                <a:gd name="T85" fmla="*/ 74 h 345"/>
                <a:gd name="T86" fmla="*/ 100 w 222"/>
                <a:gd name="T87" fmla="*/ 75 h 345"/>
                <a:gd name="T88" fmla="*/ 105 w 222"/>
                <a:gd name="T89" fmla="*/ 74 h 345"/>
                <a:gd name="T90" fmla="*/ 107 w 222"/>
                <a:gd name="T91" fmla="*/ 69 h 345"/>
                <a:gd name="T92" fmla="*/ 109 w 222"/>
                <a:gd name="T93" fmla="*/ 48 h 345"/>
                <a:gd name="T94" fmla="*/ 114 w 222"/>
                <a:gd name="T95" fmla="*/ 46 h 345"/>
                <a:gd name="T96" fmla="*/ 124 w 222"/>
                <a:gd name="T97" fmla="*/ 38 h 345"/>
                <a:gd name="T98" fmla="*/ 137 w 222"/>
                <a:gd name="T99" fmla="*/ 34 h 345"/>
                <a:gd name="T100" fmla="*/ 156 w 222"/>
                <a:gd name="T101" fmla="*/ 34 h 345"/>
                <a:gd name="T102" fmla="*/ 166 w 222"/>
                <a:gd name="T103" fmla="*/ 33 h 345"/>
                <a:gd name="T104" fmla="*/ 176 w 222"/>
                <a:gd name="T105" fmla="*/ 32 h 345"/>
                <a:gd name="T106" fmla="*/ 185 w 222"/>
                <a:gd name="T107" fmla="*/ 34 h 345"/>
                <a:gd name="T108" fmla="*/ 195 w 222"/>
                <a:gd name="T109" fmla="*/ 32 h 345"/>
                <a:gd name="T110" fmla="*/ 206 w 222"/>
                <a:gd name="T111" fmla="*/ 23 h 345"/>
                <a:gd name="T112" fmla="*/ 214 w 222"/>
                <a:gd name="T113" fmla="*/ 14 h 345"/>
                <a:gd name="T114" fmla="*/ 218 w 222"/>
                <a:gd name="T115" fmla="*/ 2 h 345"/>
                <a:gd name="T116" fmla="*/ 221 w 222"/>
                <a:gd name="T1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2" h="345">
                  <a:moveTo>
                    <a:pt x="96" y="345"/>
                  </a:moveTo>
                  <a:lnTo>
                    <a:pt x="95" y="344"/>
                  </a:lnTo>
                  <a:lnTo>
                    <a:pt x="94" y="343"/>
                  </a:lnTo>
                  <a:lnTo>
                    <a:pt x="93" y="341"/>
                  </a:lnTo>
                  <a:lnTo>
                    <a:pt x="92" y="339"/>
                  </a:lnTo>
                  <a:lnTo>
                    <a:pt x="91" y="338"/>
                  </a:lnTo>
                  <a:lnTo>
                    <a:pt x="91" y="336"/>
                  </a:lnTo>
                  <a:lnTo>
                    <a:pt x="91" y="335"/>
                  </a:lnTo>
                  <a:lnTo>
                    <a:pt x="91" y="334"/>
                  </a:lnTo>
                  <a:lnTo>
                    <a:pt x="91" y="332"/>
                  </a:lnTo>
                  <a:lnTo>
                    <a:pt x="91" y="329"/>
                  </a:lnTo>
                  <a:lnTo>
                    <a:pt x="92" y="323"/>
                  </a:lnTo>
                  <a:lnTo>
                    <a:pt x="93" y="320"/>
                  </a:lnTo>
                  <a:lnTo>
                    <a:pt x="93" y="317"/>
                  </a:lnTo>
                  <a:lnTo>
                    <a:pt x="93" y="316"/>
                  </a:lnTo>
                  <a:lnTo>
                    <a:pt x="93" y="316"/>
                  </a:lnTo>
                  <a:lnTo>
                    <a:pt x="93" y="315"/>
                  </a:lnTo>
                  <a:lnTo>
                    <a:pt x="93" y="313"/>
                  </a:lnTo>
                  <a:lnTo>
                    <a:pt x="92" y="312"/>
                  </a:lnTo>
                  <a:lnTo>
                    <a:pt x="92" y="311"/>
                  </a:lnTo>
                  <a:lnTo>
                    <a:pt x="91" y="310"/>
                  </a:lnTo>
                  <a:lnTo>
                    <a:pt x="90" y="310"/>
                  </a:lnTo>
                  <a:lnTo>
                    <a:pt x="89" y="309"/>
                  </a:lnTo>
                  <a:lnTo>
                    <a:pt x="88" y="308"/>
                  </a:lnTo>
                  <a:lnTo>
                    <a:pt x="87" y="308"/>
                  </a:lnTo>
                  <a:lnTo>
                    <a:pt x="86" y="308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2" y="308"/>
                  </a:lnTo>
                  <a:lnTo>
                    <a:pt x="79" y="308"/>
                  </a:lnTo>
                  <a:lnTo>
                    <a:pt x="77" y="308"/>
                  </a:lnTo>
                  <a:lnTo>
                    <a:pt x="76" y="309"/>
                  </a:lnTo>
                  <a:lnTo>
                    <a:pt x="75" y="309"/>
                  </a:lnTo>
                  <a:lnTo>
                    <a:pt x="73" y="310"/>
                  </a:lnTo>
                  <a:lnTo>
                    <a:pt x="70" y="311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7" y="313"/>
                  </a:lnTo>
                  <a:lnTo>
                    <a:pt x="64" y="315"/>
                  </a:lnTo>
                  <a:lnTo>
                    <a:pt x="62" y="317"/>
                  </a:lnTo>
                  <a:lnTo>
                    <a:pt x="58" y="320"/>
                  </a:lnTo>
                  <a:lnTo>
                    <a:pt x="53" y="323"/>
                  </a:lnTo>
                  <a:lnTo>
                    <a:pt x="52" y="325"/>
                  </a:lnTo>
                  <a:lnTo>
                    <a:pt x="51" y="326"/>
                  </a:lnTo>
                  <a:lnTo>
                    <a:pt x="50" y="327"/>
                  </a:lnTo>
                  <a:lnTo>
                    <a:pt x="49" y="328"/>
                  </a:lnTo>
                  <a:lnTo>
                    <a:pt x="47" y="330"/>
                  </a:lnTo>
                  <a:lnTo>
                    <a:pt x="47" y="331"/>
                  </a:lnTo>
                  <a:lnTo>
                    <a:pt x="46" y="332"/>
                  </a:lnTo>
                  <a:lnTo>
                    <a:pt x="45" y="332"/>
                  </a:lnTo>
                  <a:lnTo>
                    <a:pt x="44" y="332"/>
                  </a:lnTo>
                  <a:lnTo>
                    <a:pt x="43" y="332"/>
                  </a:lnTo>
                  <a:lnTo>
                    <a:pt x="38" y="332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2"/>
                  </a:lnTo>
                  <a:lnTo>
                    <a:pt x="29" y="332"/>
                  </a:lnTo>
                  <a:lnTo>
                    <a:pt x="29" y="331"/>
                  </a:lnTo>
                  <a:lnTo>
                    <a:pt x="28" y="330"/>
                  </a:lnTo>
                  <a:lnTo>
                    <a:pt x="28" y="329"/>
                  </a:lnTo>
                  <a:lnTo>
                    <a:pt x="28" y="329"/>
                  </a:lnTo>
                  <a:lnTo>
                    <a:pt x="27" y="327"/>
                  </a:lnTo>
                  <a:lnTo>
                    <a:pt x="28" y="326"/>
                  </a:lnTo>
                  <a:lnTo>
                    <a:pt x="28" y="324"/>
                  </a:lnTo>
                  <a:lnTo>
                    <a:pt x="28" y="320"/>
                  </a:lnTo>
                  <a:lnTo>
                    <a:pt x="29" y="317"/>
                  </a:lnTo>
                  <a:lnTo>
                    <a:pt x="29" y="316"/>
                  </a:lnTo>
                  <a:lnTo>
                    <a:pt x="28" y="315"/>
                  </a:lnTo>
                  <a:lnTo>
                    <a:pt x="28" y="314"/>
                  </a:lnTo>
                  <a:lnTo>
                    <a:pt x="28" y="314"/>
                  </a:lnTo>
                  <a:lnTo>
                    <a:pt x="28" y="313"/>
                  </a:lnTo>
                  <a:lnTo>
                    <a:pt x="27" y="313"/>
                  </a:lnTo>
                  <a:lnTo>
                    <a:pt x="27" y="313"/>
                  </a:lnTo>
                  <a:lnTo>
                    <a:pt x="26" y="313"/>
                  </a:lnTo>
                  <a:lnTo>
                    <a:pt x="25" y="314"/>
                  </a:lnTo>
                  <a:lnTo>
                    <a:pt x="23" y="314"/>
                  </a:lnTo>
                  <a:lnTo>
                    <a:pt x="22" y="315"/>
                  </a:lnTo>
                  <a:lnTo>
                    <a:pt x="18" y="315"/>
                  </a:lnTo>
                  <a:lnTo>
                    <a:pt x="17" y="315"/>
                  </a:lnTo>
                  <a:lnTo>
                    <a:pt x="16" y="315"/>
                  </a:lnTo>
                  <a:lnTo>
                    <a:pt x="15" y="315"/>
                  </a:lnTo>
                  <a:lnTo>
                    <a:pt x="14" y="315"/>
                  </a:lnTo>
                  <a:lnTo>
                    <a:pt x="13" y="315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0" y="312"/>
                  </a:lnTo>
                  <a:lnTo>
                    <a:pt x="9" y="311"/>
                  </a:lnTo>
                  <a:lnTo>
                    <a:pt x="7" y="308"/>
                  </a:lnTo>
                  <a:lnTo>
                    <a:pt x="4" y="305"/>
                  </a:lnTo>
                  <a:lnTo>
                    <a:pt x="4" y="304"/>
                  </a:lnTo>
                  <a:lnTo>
                    <a:pt x="3" y="303"/>
                  </a:lnTo>
                  <a:lnTo>
                    <a:pt x="2" y="301"/>
                  </a:lnTo>
                  <a:lnTo>
                    <a:pt x="1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1" y="289"/>
                  </a:lnTo>
                  <a:lnTo>
                    <a:pt x="3" y="284"/>
                  </a:lnTo>
                  <a:lnTo>
                    <a:pt x="4" y="282"/>
                  </a:lnTo>
                  <a:lnTo>
                    <a:pt x="5" y="280"/>
                  </a:lnTo>
                  <a:lnTo>
                    <a:pt x="5" y="279"/>
                  </a:lnTo>
                  <a:lnTo>
                    <a:pt x="5" y="277"/>
                  </a:lnTo>
                  <a:lnTo>
                    <a:pt x="5" y="276"/>
                  </a:lnTo>
                  <a:lnTo>
                    <a:pt x="5" y="274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8" y="266"/>
                  </a:lnTo>
                  <a:lnTo>
                    <a:pt x="10" y="264"/>
                  </a:lnTo>
                  <a:lnTo>
                    <a:pt x="13" y="260"/>
                  </a:lnTo>
                  <a:lnTo>
                    <a:pt x="14" y="259"/>
                  </a:lnTo>
                  <a:lnTo>
                    <a:pt x="15" y="257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7" y="252"/>
                  </a:lnTo>
                  <a:lnTo>
                    <a:pt x="17" y="251"/>
                  </a:lnTo>
                  <a:lnTo>
                    <a:pt x="17" y="250"/>
                  </a:lnTo>
                  <a:lnTo>
                    <a:pt x="17" y="249"/>
                  </a:lnTo>
                  <a:lnTo>
                    <a:pt x="17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5"/>
                  </a:lnTo>
                  <a:lnTo>
                    <a:pt x="15" y="244"/>
                  </a:lnTo>
                  <a:lnTo>
                    <a:pt x="15" y="244"/>
                  </a:lnTo>
                  <a:lnTo>
                    <a:pt x="14" y="242"/>
                  </a:lnTo>
                  <a:lnTo>
                    <a:pt x="13" y="241"/>
                  </a:lnTo>
                  <a:lnTo>
                    <a:pt x="7" y="235"/>
                  </a:lnTo>
                  <a:lnTo>
                    <a:pt x="6" y="233"/>
                  </a:lnTo>
                  <a:lnTo>
                    <a:pt x="5" y="232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8"/>
                  </a:lnTo>
                  <a:lnTo>
                    <a:pt x="3" y="227"/>
                  </a:lnTo>
                  <a:lnTo>
                    <a:pt x="3" y="226"/>
                  </a:lnTo>
                  <a:lnTo>
                    <a:pt x="4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5" y="213"/>
                  </a:lnTo>
                  <a:lnTo>
                    <a:pt x="6" y="211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11" y="201"/>
                  </a:lnTo>
                  <a:lnTo>
                    <a:pt x="12" y="199"/>
                  </a:lnTo>
                  <a:lnTo>
                    <a:pt x="14" y="196"/>
                  </a:lnTo>
                  <a:lnTo>
                    <a:pt x="22" y="187"/>
                  </a:lnTo>
                  <a:lnTo>
                    <a:pt x="23" y="186"/>
                  </a:lnTo>
                  <a:lnTo>
                    <a:pt x="24" y="185"/>
                  </a:lnTo>
                  <a:lnTo>
                    <a:pt x="25" y="183"/>
                  </a:lnTo>
                  <a:lnTo>
                    <a:pt x="26" y="181"/>
                  </a:lnTo>
                  <a:lnTo>
                    <a:pt x="26" y="180"/>
                  </a:lnTo>
                  <a:lnTo>
                    <a:pt x="27" y="178"/>
                  </a:lnTo>
                  <a:lnTo>
                    <a:pt x="28" y="176"/>
                  </a:lnTo>
                  <a:lnTo>
                    <a:pt x="28" y="175"/>
                  </a:lnTo>
                  <a:lnTo>
                    <a:pt x="28" y="173"/>
                  </a:lnTo>
                  <a:lnTo>
                    <a:pt x="28" y="171"/>
                  </a:lnTo>
                  <a:lnTo>
                    <a:pt x="28" y="168"/>
                  </a:lnTo>
                  <a:lnTo>
                    <a:pt x="28" y="162"/>
                  </a:lnTo>
                  <a:lnTo>
                    <a:pt x="28" y="155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8" y="149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1"/>
                  </a:lnTo>
                  <a:lnTo>
                    <a:pt x="32" y="139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3" y="131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6" y="122"/>
                  </a:lnTo>
                  <a:lnTo>
                    <a:pt x="38" y="119"/>
                  </a:lnTo>
                  <a:lnTo>
                    <a:pt x="45" y="111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1" y="104"/>
                  </a:lnTo>
                  <a:lnTo>
                    <a:pt x="54" y="102"/>
                  </a:lnTo>
                  <a:lnTo>
                    <a:pt x="55" y="101"/>
                  </a:lnTo>
                  <a:lnTo>
                    <a:pt x="56" y="100"/>
                  </a:lnTo>
                  <a:lnTo>
                    <a:pt x="60" y="97"/>
                  </a:lnTo>
                  <a:lnTo>
                    <a:pt x="61" y="96"/>
                  </a:lnTo>
                  <a:lnTo>
                    <a:pt x="62" y="95"/>
                  </a:lnTo>
                  <a:lnTo>
                    <a:pt x="63" y="94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2" y="90"/>
                  </a:lnTo>
                  <a:lnTo>
                    <a:pt x="74" y="88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81" y="81"/>
                  </a:lnTo>
                  <a:lnTo>
                    <a:pt x="84" y="78"/>
                  </a:lnTo>
                  <a:lnTo>
                    <a:pt x="86" y="76"/>
                  </a:lnTo>
                  <a:lnTo>
                    <a:pt x="87" y="75"/>
                  </a:lnTo>
                  <a:lnTo>
                    <a:pt x="88" y="75"/>
                  </a:lnTo>
                  <a:lnTo>
                    <a:pt x="89" y="74"/>
                  </a:lnTo>
                  <a:lnTo>
                    <a:pt x="90" y="74"/>
                  </a:lnTo>
                  <a:lnTo>
                    <a:pt x="91" y="74"/>
                  </a:lnTo>
                  <a:lnTo>
                    <a:pt x="93" y="74"/>
                  </a:lnTo>
                  <a:lnTo>
                    <a:pt x="95" y="75"/>
                  </a:lnTo>
                  <a:lnTo>
                    <a:pt x="97" y="75"/>
                  </a:lnTo>
                  <a:lnTo>
                    <a:pt x="99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2" y="75"/>
                  </a:lnTo>
                  <a:lnTo>
                    <a:pt x="103" y="75"/>
                  </a:lnTo>
                  <a:lnTo>
                    <a:pt x="104" y="74"/>
                  </a:lnTo>
                  <a:lnTo>
                    <a:pt x="105" y="74"/>
                  </a:lnTo>
                  <a:lnTo>
                    <a:pt x="105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7" y="70"/>
                  </a:lnTo>
                  <a:lnTo>
                    <a:pt x="107" y="69"/>
                  </a:lnTo>
                  <a:lnTo>
                    <a:pt x="108" y="66"/>
                  </a:lnTo>
                  <a:lnTo>
                    <a:pt x="108" y="63"/>
                  </a:lnTo>
                  <a:lnTo>
                    <a:pt x="108" y="60"/>
                  </a:lnTo>
                  <a:lnTo>
                    <a:pt x="109" y="48"/>
                  </a:lnTo>
                  <a:lnTo>
                    <a:pt x="109" y="48"/>
                  </a:lnTo>
                  <a:lnTo>
                    <a:pt x="110" y="48"/>
                  </a:lnTo>
                  <a:lnTo>
                    <a:pt x="110" y="48"/>
                  </a:lnTo>
                  <a:lnTo>
                    <a:pt x="111" y="47"/>
                  </a:lnTo>
                  <a:lnTo>
                    <a:pt x="112" y="47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8" y="42"/>
                  </a:lnTo>
                  <a:lnTo>
                    <a:pt x="120" y="40"/>
                  </a:lnTo>
                  <a:lnTo>
                    <a:pt x="122" y="39"/>
                  </a:lnTo>
                  <a:lnTo>
                    <a:pt x="124" y="38"/>
                  </a:lnTo>
                  <a:lnTo>
                    <a:pt x="127" y="37"/>
                  </a:lnTo>
                  <a:lnTo>
                    <a:pt x="130" y="36"/>
                  </a:lnTo>
                  <a:lnTo>
                    <a:pt x="133" y="35"/>
                  </a:lnTo>
                  <a:lnTo>
                    <a:pt x="135" y="34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2" y="34"/>
                  </a:lnTo>
                  <a:lnTo>
                    <a:pt x="144" y="34"/>
                  </a:lnTo>
                  <a:lnTo>
                    <a:pt x="148" y="34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70" y="32"/>
                  </a:lnTo>
                  <a:lnTo>
                    <a:pt x="172" y="32"/>
                  </a:lnTo>
                  <a:lnTo>
                    <a:pt x="173" y="31"/>
                  </a:lnTo>
                  <a:lnTo>
                    <a:pt x="175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81" y="33"/>
                  </a:lnTo>
                  <a:lnTo>
                    <a:pt x="182" y="34"/>
                  </a:lnTo>
                  <a:lnTo>
                    <a:pt x="183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8" y="34"/>
                  </a:lnTo>
                  <a:lnTo>
                    <a:pt x="190" y="34"/>
                  </a:lnTo>
                  <a:lnTo>
                    <a:pt x="192" y="33"/>
                  </a:lnTo>
                  <a:lnTo>
                    <a:pt x="195" y="32"/>
                  </a:lnTo>
                  <a:lnTo>
                    <a:pt x="197" y="30"/>
                  </a:lnTo>
                  <a:lnTo>
                    <a:pt x="199" y="29"/>
                  </a:lnTo>
                  <a:lnTo>
                    <a:pt x="201" y="28"/>
                  </a:lnTo>
                  <a:lnTo>
                    <a:pt x="203" y="26"/>
                  </a:lnTo>
                  <a:lnTo>
                    <a:pt x="206" y="23"/>
                  </a:lnTo>
                  <a:lnTo>
                    <a:pt x="208" y="21"/>
                  </a:lnTo>
                  <a:lnTo>
                    <a:pt x="210" y="19"/>
                  </a:lnTo>
                  <a:lnTo>
                    <a:pt x="212" y="17"/>
                  </a:lnTo>
                  <a:lnTo>
                    <a:pt x="213" y="15"/>
                  </a:lnTo>
                  <a:lnTo>
                    <a:pt x="214" y="14"/>
                  </a:lnTo>
                  <a:lnTo>
                    <a:pt x="214" y="12"/>
                  </a:lnTo>
                  <a:lnTo>
                    <a:pt x="215" y="11"/>
                  </a:lnTo>
                  <a:lnTo>
                    <a:pt x="215" y="10"/>
                  </a:lnTo>
                  <a:lnTo>
                    <a:pt x="217" y="3"/>
                  </a:lnTo>
                  <a:lnTo>
                    <a:pt x="218" y="2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</a:path>
              </a:pathLst>
            </a:custGeom>
            <a:noFill/>
            <a:ln w="269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181" name="Rectangle 294">
              <a:extLst>
                <a:ext uri="{FF2B5EF4-FFF2-40B4-BE49-F238E27FC236}">
                  <a16:creationId xmlns:a16="http://schemas.microsoft.com/office/drawing/2014/main" id="{55D12431-BDAD-408D-A026-7E26861B8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434" y="3823587"/>
              <a:ext cx="27940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STC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" name="Rectangle 295">
              <a:extLst>
                <a:ext uri="{FF2B5EF4-FFF2-40B4-BE49-F238E27FC236}">
                  <a16:creationId xmlns:a16="http://schemas.microsoft.com/office/drawing/2014/main" id="{3D27B5E9-35CD-4722-AC97-4CA9FE4F5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1847" y="4547487"/>
              <a:ext cx="2730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JHC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3" name="Rectangle 296">
              <a:extLst>
                <a:ext uri="{FF2B5EF4-FFF2-40B4-BE49-F238E27FC236}">
                  <a16:creationId xmlns:a16="http://schemas.microsoft.com/office/drawing/2014/main" id="{227FA88F-A4F0-4A17-BEA6-C106CBF5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959" y="4029962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4" name="Rectangle 297">
              <a:extLst>
                <a:ext uri="{FF2B5EF4-FFF2-40B4-BE49-F238E27FC236}">
                  <a16:creationId xmlns:a16="http://schemas.microsoft.com/office/drawing/2014/main" id="{43D871F1-0E94-40FC-8841-4880A113F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159" y="4530024"/>
              <a:ext cx="271635" cy="14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JMK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" name="Rectangle 298">
              <a:extLst>
                <a:ext uri="{FF2B5EF4-FFF2-40B4-BE49-F238E27FC236}">
                  <a16:creationId xmlns:a16="http://schemas.microsoft.com/office/drawing/2014/main" id="{B623A2D5-153B-4D16-ACEE-019D626D3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097" y="4195062"/>
              <a:ext cx="27622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VYS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" name="Rectangle 299">
              <a:extLst>
                <a:ext uri="{FF2B5EF4-FFF2-40B4-BE49-F238E27FC236}">
                  <a16:creationId xmlns:a16="http://schemas.microsoft.com/office/drawing/2014/main" id="{4C9F8598-48C0-4248-984B-E0F5C615C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6247" y="4363337"/>
              <a:ext cx="18891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ZLK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7" name="Rectangle 300">
              <a:extLst>
                <a:ext uri="{FF2B5EF4-FFF2-40B4-BE49-F238E27FC236}">
                  <a16:creationId xmlns:a16="http://schemas.microsoft.com/office/drawing/2014/main" id="{AA306139-9D42-4A41-BA3B-9F7E48347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5759" y="3074287"/>
              <a:ext cx="2000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ULK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" name="Rectangle 301">
              <a:extLst>
                <a:ext uri="{FF2B5EF4-FFF2-40B4-BE49-F238E27FC236}">
                  <a16:creationId xmlns:a16="http://schemas.microsoft.com/office/drawing/2014/main" id="{F2BA3C35-AE7C-46B5-9E57-02EC06847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7859" y="3733099"/>
              <a:ext cx="295275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MSK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" name="Rectangle 302">
              <a:extLst>
                <a:ext uri="{FF2B5EF4-FFF2-40B4-BE49-F238E27FC236}">
                  <a16:creationId xmlns:a16="http://schemas.microsoft.com/office/drawing/2014/main" id="{EFB6140A-8990-4008-B7DC-45DA85AE6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0497" y="4020437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OLK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" name="Rectangle 303">
              <a:extLst>
                <a:ext uri="{FF2B5EF4-FFF2-40B4-BE49-F238E27FC236}">
                  <a16:creationId xmlns:a16="http://schemas.microsoft.com/office/drawing/2014/main" id="{A52DD40C-FD35-405C-B095-FD1A084A6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7222" y="3682299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PAK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" name="Rectangle 304">
              <a:extLst>
                <a:ext uri="{FF2B5EF4-FFF2-40B4-BE49-F238E27FC236}">
                  <a16:creationId xmlns:a16="http://schemas.microsoft.com/office/drawing/2014/main" id="{C913BE11-9210-492C-ABAC-8850E225A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6072" y="3155249"/>
              <a:ext cx="211138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HKK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" name="Rectangle 305">
              <a:extLst>
                <a:ext uri="{FF2B5EF4-FFF2-40B4-BE49-F238E27FC236}">
                  <a16:creationId xmlns:a16="http://schemas.microsoft.com/office/drawing/2014/main" id="{DDDBA7AB-012B-4E4A-AFB9-8DE776830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8397" y="2815524"/>
              <a:ext cx="195263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LBK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3" name="Rectangle 306">
              <a:extLst>
                <a:ext uri="{FF2B5EF4-FFF2-40B4-BE49-F238E27FC236}">
                  <a16:creationId xmlns:a16="http://schemas.microsoft.com/office/drawing/2014/main" id="{D07BB20E-AE36-4335-93CB-895BAEB91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672" y="3375912"/>
              <a:ext cx="20637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KVK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4" name="Rectangle 307">
              <a:extLst>
                <a:ext uri="{FF2B5EF4-FFF2-40B4-BE49-F238E27FC236}">
                  <a16:creationId xmlns:a16="http://schemas.microsoft.com/office/drawing/2014/main" id="{A263033C-3717-4B01-B819-5EE2BE977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5972" y="3517199"/>
              <a:ext cx="2857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cs-CZ" altLang="cs-CZ" sz="8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PHA</a:t>
              </a:r>
              <a:endParaRPr kumimoji="0" lang="cs-CZ" altLang="cs-CZ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aphicFrame>
        <p:nvGraphicFramePr>
          <p:cNvPr id="199" name="Chart 4">
            <a:extLst>
              <a:ext uri="{FF2B5EF4-FFF2-40B4-BE49-F238E27FC236}">
                <a16:creationId xmlns:a16="http://schemas.microsoft.com/office/drawing/2014/main" id="{05696B36-BABE-4A81-AFA3-8295C74213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6341027"/>
              </p:ext>
            </p:extLst>
          </p:nvPr>
        </p:nvGraphicFramePr>
        <p:xfrm>
          <a:off x="473877" y="2038873"/>
          <a:ext cx="4127284" cy="40622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6101683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93692" y="622520"/>
            <a:ext cx="110227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NRHZS, ide</a:t>
            </a:r>
            <a:r>
              <a:rPr lang="pl-PL" sz="1400" dirty="0"/>
              <a:t>ntifikováno pomocí</a:t>
            </a:r>
            <a:r>
              <a:rPr lang="cs-CZ" altLang="cs-CZ" sz="1400" dirty="0">
                <a:solidFill>
                  <a:srgbClr val="000000"/>
                </a:solidFill>
                <a:cs typeface="Arial" pitchFamily="34" charset="0"/>
              </a:rPr>
              <a:t> ATC kódu J07BM a nebo jednomu z výkonů 02110, 02125 v kombinaci s diagnózou Z258.</a:t>
            </a:r>
          </a:p>
          <a:p>
            <a:r>
              <a:rPr lang="cs-CZ" sz="1400" dirty="0"/>
              <a:t>Počet očkovaných v daném roce odpovídá pacientům, kteří v daném roce dosáhli 13 let a byli očkováni v daném nebo následujícím kalendářním roce.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71469" y="176033"/>
            <a:ext cx="10515600" cy="631595"/>
          </a:xfrm>
        </p:spPr>
        <p:txBody>
          <a:bodyPr>
            <a:normAutofit/>
          </a:bodyPr>
          <a:lstStyle/>
          <a:p>
            <a:r>
              <a:rPr lang="en-US" sz="2800" dirty="0" err="1"/>
              <a:t>Podíl</a:t>
            </a:r>
            <a:r>
              <a:rPr lang="en-US" sz="2800" dirty="0"/>
              <a:t> </a:t>
            </a:r>
            <a:r>
              <a:rPr lang="cs-CZ" sz="2800" dirty="0" smtClean="0"/>
              <a:t>dívek vakcinovaných </a:t>
            </a:r>
            <a:r>
              <a:rPr lang="en-US" sz="2800" dirty="0" err="1" smtClean="0"/>
              <a:t>proti</a:t>
            </a:r>
            <a:r>
              <a:rPr lang="en-US" sz="2800" dirty="0" smtClean="0"/>
              <a:t> </a:t>
            </a:r>
            <a:r>
              <a:rPr lang="en-US" sz="2800" dirty="0"/>
              <a:t>HPV </a:t>
            </a:r>
            <a:r>
              <a:rPr lang="cs-CZ" sz="2800" dirty="0"/>
              <a:t>– časový trend</a:t>
            </a:r>
            <a:endParaRPr lang="en-US" sz="2800" dirty="0"/>
          </a:p>
        </p:txBody>
      </p:sp>
      <p:graphicFrame>
        <p:nvGraphicFramePr>
          <p:cNvPr id="98" name="Chart 4">
            <a:extLst>
              <a:ext uri="{FF2B5EF4-FFF2-40B4-BE49-F238E27FC236}">
                <a16:creationId xmlns:a16="http://schemas.microsoft.com/office/drawing/2014/main" id="{F8DE89F4-783E-4BCC-AF51-7B55D1201EF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79214282"/>
              </p:ext>
            </p:extLst>
          </p:nvPr>
        </p:nvGraphicFramePr>
        <p:xfrm>
          <a:off x="1344910" y="2147139"/>
          <a:ext cx="2151214" cy="3965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9" name="Group 110">
            <a:extLst>
              <a:ext uri="{FF2B5EF4-FFF2-40B4-BE49-F238E27FC236}">
                <a16:creationId xmlns:a16="http://schemas.microsoft.com/office/drawing/2014/main" id="{7AEBE36A-4CD3-4286-8D88-79E7BF15AB3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8791657"/>
              </p:ext>
            </p:extLst>
          </p:nvPr>
        </p:nvGraphicFramePr>
        <p:xfrm>
          <a:off x="163822" y="2421091"/>
          <a:ext cx="1350962" cy="3520860"/>
        </p:xfrm>
        <a:graphic>
          <a:graphicData uri="http://schemas.openxmlformats.org/drawingml/2006/table">
            <a:tbl>
              <a:tblPr/>
              <a:tblGrid>
                <a:gridCol w="13509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graphicFrame>
        <p:nvGraphicFramePr>
          <p:cNvPr id="100" name="Chart 4">
            <a:extLst>
              <a:ext uri="{FF2B5EF4-FFF2-40B4-BE49-F238E27FC236}">
                <a16:creationId xmlns:a16="http://schemas.microsoft.com/office/drawing/2014/main" id="{9921CF65-53BF-4CDC-9D79-ABCC6771C84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1377923"/>
              </p:ext>
            </p:extLst>
          </p:nvPr>
        </p:nvGraphicFramePr>
        <p:xfrm>
          <a:off x="3496123" y="2147139"/>
          <a:ext cx="2151213" cy="3965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1" name="TextBox 9">
            <a:extLst>
              <a:ext uri="{FF2B5EF4-FFF2-40B4-BE49-F238E27FC236}">
                <a16:creationId xmlns:a16="http://schemas.microsoft.com/office/drawing/2014/main" id="{ACFC2E39-AD23-4FEA-852C-04DCC81A1B27}"/>
              </a:ext>
            </a:extLst>
          </p:cNvPr>
          <p:cNvSpPr txBox="1"/>
          <p:nvPr/>
        </p:nvSpPr>
        <p:spPr>
          <a:xfrm>
            <a:off x="1437547" y="1323471"/>
            <a:ext cx="38794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cs-CZ" sz="14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Podíl vakcinovaných pacientek vzhledem</a:t>
            </a:r>
          </a:p>
          <a:p>
            <a:pPr lvl="0" algn="ctr">
              <a:defRPr/>
            </a:pPr>
            <a:r>
              <a:rPr lang="cs-CZ" sz="14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k populaci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dívek ve</a:t>
            </a:r>
            <a:r>
              <a:rPr kumimoji="0" lang="cs-CZ" sz="14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 věku 13 let (%)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cs typeface="Arial" panose="020B0604020202020204" pitchFamily="34" charset="0"/>
            </a:endParaRPr>
          </a:p>
        </p:txBody>
      </p:sp>
      <p:sp>
        <p:nvSpPr>
          <p:cNvPr id="102" name="TextBox 9">
            <a:extLst>
              <a:ext uri="{FF2B5EF4-FFF2-40B4-BE49-F238E27FC236}">
                <a16:creationId xmlns:a16="http://schemas.microsoft.com/office/drawing/2014/main" id="{CE75CEAC-E8D9-4C43-A122-7C43B225DE6B}"/>
              </a:ext>
            </a:extLst>
          </p:cNvPr>
          <p:cNvSpPr txBox="1"/>
          <p:nvPr/>
        </p:nvSpPr>
        <p:spPr>
          <a:xfrm>
            <a:off x="1768805" y="1818884"/>
            <a:ext cx="1121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cs-CZ" sz="14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2016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cs typeface="Arial" panose="020B0604020202020204" pitchFamily="34" charset="0"/>
            </a:endParaRPr>
          </a:p>
        </p:txBody>
      </p:sp>
      <p:sp>
        <p:nvSpPr>
          <p:cNvPr id="103" name="TextBox 9">
            <a:extLst>
              <a:ext uri="{FF2B5EF4-FFF2-40B4-BE49-F238E27FC236}">
                <a16:creationId xmlns:a16="http://schemas.microsoft.com/office/drawing/2014/main" id="{44BC6160-DDB7-4385-9474-B27588ECEAAD}"/>
              </a:ext>
            </a:extLst>
          </p:cNvPr>
          <p:cNvSpPr txBox="1"/>
          <p:nvPr/>
        </p:nvSpPr>
        <p:spPr>
          <a:xfrm>
            <a:off x="3836557" y="1787370"/>
            <a:ext cx="1121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cs-CZ" sz="14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2017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104" name="Group 110">
            <a:extLst>
              <a:ext uri="{FF2B5EF4-FFF2-40B4-BE49-F238E27FC236}">
                <a16:creationId xmlns:a16="http://schemas.microsoft.com/office/drawing/2014/main" id="{040B5ABF-F607-4992-84C0-A2432B0EC0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5847722"/>
              </p:ext>
            </p:extLst>
          </p:nvPr>
        </p:nvGraphicFramePr>
        <p:xfrm>
          <a:off x="5788690" y="2473789"/>
          <a:ext cx="432631" cy="3520860"/>
        </p:xfrm>
        <a:graphic>
          <a:graphicData uri="http://schemas.openxmlformats.org/drawingml/2006/table">
            <a:tbl>
              <a:tblPr/>
              <a:tblGrid>
                <a:gridCol w="4326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-0,7%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-2,4%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472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05" name="TextBox 9">
            <a:extLst>
              <a:ext uri="{FF2B5EF4-FFF2-40B4-BE49-F238E27FC236}">
                <a16:creationId xmlns:a16="http://schemas.microsoft.com/office/drawing/2014/main" id="{1AD37339-1396-4DA1-80F1-22BE5D35FCDB}"/>
              </a:ext>
            </a:extLst>
          </p:cNvPr>
          <p:cNvSpPr txBox="1"/>
          <p:nvPr/>
        </p:nvSpPr>
        <p:spPr>
          <a:xfrm>
            <a:off x="4638639" y="1784760"/>
            <a:ext cx="290764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Rozdíl</a:t>
            </a:r>
          </a:p>
          <a:p>
            <a:pPr lvl="0" algn="ctr">
              <a:defRPr/>
            </a:pP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2017 - 2016</a:t>
            </a:r>
          </a:p>
        </p:txBody>
      </p:sp>
      <p:grpSp>
        <p:nvGrpSpPr>
          <p:cNvPr id="106" name="Skupina 105">
            <a:extLst>
              <a:ext uri="{FF2B5EF4-FFF2-40B4-BE49-F238E27FC236}">
                <a16:creationId xmlns:a16="http://schemas.microsoft.com/office/drawing/2014/main" id="{CE992CE9-ABE8-4292-B811-DA90E789FE95}"/>
              </a:ext>
            </a:extLst>
          </p:cNvPr>
          <p:cNvGrpSpPr/>
          <p:nvPr/>
        </p:nvGrpSpPr>
        <p:grpSpPr>
          <a:xfrm>
            <a:off x="10339212" y="3870009"/>
            <a:ext cx="1191560" cy="520212"/>
            <a:chOff x="6995179" y="1418104"/>
            <a:chExt cx="964275" cy="699038"/>
          </a:xfrm>
        </p:grpSpPr>
        <p:sp>
          <p:nvSpPr>
            <p:cNvPr id="200" name="Text Box 58">
              <a:extLst>
                <a:ext uri="{FF2B5EF4-FFF2-40B4-BE49-F238E27FC236}">
                  <a16:creationId xmlns:a16="http://schemas.microsoft.com/office/drawing/2014/main" id="{E85E2187-7DE0-4040-91CE-343571AE3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2206" y="1418104"/>
              <a:ext cx="747248" cy="558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&gt; </a:t>
              </a:r>
              <a:r>
                <a:rPr lang="en-GB" altLang="cs-CZ" sz="1050" dirty="0">
                  <a:solidFill>
                    <a:srgbClr val="000000"/>
                  </a:solidFill>
                  <a:latin typeface="Calibri"/>
                </a:rPr>
                <a:t>2</a:t>
              </a:r>
              <a:r>
                <a:rPr kumimoji="0" lang="cs-CZ" altLang="cs-CZ" sz="10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,0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%</a:t>
              </a:r>
              <a:endParaRPr kumimoji="0" lang="en-US" alt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0,1 </a:t>
              </a:r>
              <a:r>
                <a:rPr lang="en-US" altLang="cs-CZ" sz="1050" dirty="0">
                  <a:solidFill>
                    <a:srgbClr val="000000"/>
                  </a:solidFill>
                  <a:latin typeface="Calibri"/>
                </a:rPr>
                <a:t>–</a:t>
              </a:r>
              <a:r>
                <a:rPr lang="en-GB" altLang="cs-CZ" sz="1050" dirty="0">
                  <a:solidFill>
                    <a:srgbClr val="000000"/>
                  </a:solidFill>
                  <a:latin typeface="Calibri"/>
                </a:rPr>
                <a:t>2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,0%</a:t>
              </a:r>
              <a:endParaRPr lang="en-US" altLang="cs-CZ" sz="1050" dirty="0">
                <a:solidFill>
                  <a:srgbClr val="000000"/>
                </a:solidFill>
                <a:latin typeface="Calibri"/>
              </a:endParaRP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en-US" altLang="cs-CZ" sz="1050" dirty="0">
                  <a:solidFill>
                    <a:srgbClr val="000000"/>
                  </a:solidFill>
                  <a:latin typeface="Calibri"/>
                </a:rPr>
                <a:t>≤</a:t>
              </a:r>
              <a:r>
                <a:rPr lang="cs-CZ" altLang="cs-CZ" sz="1050" dirty="0">
                  <a:solidFill>
                    <a:srgbClr val="000000"/>
                  </a:solidFill>
                  <a:latin typeface="Calibri"/>
                </a:rPr>
                <a:t> 0,0%</a:t>
              </a:r>
              <a:endParaRPr kumimoji="0" lang="en-US" altLang="cs-CZ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Rectangle 56">
              <a:extLst>
                <a:ext uri="{FF2B5EF4-FFF2-40B4-BE49-F238E27FC236}">
                  <a16:creationId xmlns:a16="http://schemas.microsoft.com/office/drawing/2014/main" id="{AA4894C9-4AA0-4FC0-89DF-C12E669B2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9091" y="1973142"/>
              <a:ext cx="144000" cy="144000"/>
            </a:xfrm>
            <a:prstGeom prst="rect">
              <a:avLst/>
            </a:prstGeom>
            <a:solidFill>
              <a:srgbClr val="BDD7E7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2" name="Rectangle 56">
              <a:extLst>
                <a:ext uri="{FF2B5EF4-FFF2-40B4-BE49-F238E27FC236}">
                  <a16:creationId xmlns:a16="http://schemas.microsoft.com/office/drawing/2014/main" id="{E377ABE3-2490-4BC0-BFA2-2AA47203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3183" y="1704491"/>
              <a:ext cx="144000" cy="144000"/>
            </a:xfrm>
            <a:prstGeom prst="rect">
              <a:avLst/>
            </a:prstGeom>
            <a:solidFill>
              <a:srgbClr val="6BAED6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3" name="Rectangle 56">
              <a:extLst>
                <a:ext uri="{FF2B5EF4-FFF2-40B4-BE49-F238E27FC236}">
                  <a16:creationId xmlns:a16="http://schemas.microsoft.com/office/drawing/2014/main" id="{5E12203F-074D-45EF-8776-273E20437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5179" y="1452668"/>
              <a:ext cx="144000" cy="144000"/>
            </a:xfrm>
            <a:prstGeom prst="rect">
              <a:avLst/>
            </a:prstGeom>
            <a:solidFill>
              <a:srgbClr val="2171B5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204" name="Freeform 224">
            <a:extLst>
              <a:ext uri="{FF2B5EF4-FFF2-40B4-BE49-F238E27FC236}">
                <a16:creationId xmlns:a16="http://schemas.microsoft.com/office/drawing/2014/main" id="{7A86937F-5DDF-4059-AE57-190F715FF1EA}"/>
              </a:ext>
            </a:extLst>
          </p:cNvPr>
          <p:cNvSpPr>
            <a:spLocks/>
          </p:cNvSpPr>
          <p:nvPr/>
        </p:nvSpPr>
        <p:spPr bwMode="auto">
          <a:xfrm>
            <a:off x="7709264" y="3870009"/>
            <a:ext cx="217492" cy="177525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05" name="Freeform 225">
            <a:extLst>
              <a:ext uri="{FF2B5EF4-FFF2-40B4-BE49-F238E27FC236}">
                <a16:creationId xmlns:a16="http://schemas.microsoft.com/office/drawing/2014/main" id="{2E924AD6-3AE4-4D63-B112-DB113C1DE2B0}"/>
              </a:ext>
            </a:extLst>
          </p:cNvPr>
          <p:cNvSpPr>
            <a:spLocks noEditPoints="1"/>
          </p:cNvSpPr>
          <p:nvPr/>
        </p:nvSpPr>
        <p:spPr bwMode="auto">
          <a:xfrm>
            <a:off x="7316664" y="3527978"/>
            <a:ext cx="1001577" cy="860405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06" name="Freeform 226">
            <a:extLst>
              <a:ext uri="{FF2B5EF4-FFF2-40B4-BE49-F238E27FC236}">
                <a16:creationId xmlns:a16="http://schemas.microsoft.com/office/drawing/2014/main" id="{AA97ABB1-250E-46A8-9560-7CCF490A1BE9}"/>
              </a:ext>
            </a:extLst>
          </p:cNvPr>
          <p:cNvSpPr>
            <a:spLocks/>
          </p:cNvSpPr>
          <p:nvPr/>
        </p:nvSpPr>
        <p:spPr bwMode="auto">
          <a:xfrm>
            <a:off x="7624498" y="3527978"/>
            <a:ext cx="693742" cy="859221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07" name="Freeform 227">
            <a:extLst>
              <a:ext uri="{FF2B5EF4-FFF2-40B4-BE49-F238E27FC236}">
                <a16:creationId xmlns:a16="http://schemas.microsoft.com/office/drawing/2014/main" id="{E490C937-43AE-48B0-817C-4F80D556FDA4}"/>
              </a:ext>
            </a:extLst>
          </p:cNvPr>
          <p:cNvSpPr>
            <a:spLocks/>
          </p:cNvSpPr>
          <p:nvPr/>
        </p:nvSpPr>
        <p:spPr bwMode="auto">
          <a:xfrm>
            <a:off x="7316664" y="3527978"/>
            <a:ext cx="712704" cy="860405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08" name="Freeform 228">
            <a:extLst>
              <a:ext uri="{FF2B5EF4-FFF2-40B4-BE49-F238E27FC236}">
                <a16:creationId xmlns:a16="http://schemas.microsoft.com/office/drawing/2014/main" id="{A1997878-8042-48BF-A32C-C12DBE37548B}"/>
              </a:ext>
            </a:extLst>
          </p:cNvPr>
          <p:cNvSpPr>
            <a:spLocks/>
          </p:cNvSpPr>
          <p:nvPr/>
        </p:nvSpPr>
        <p:spPr bwMode="auto">
          <a:xfrm>
            <a:off x="7709264" y="3870009"/>
            <a:ext cx="217492" cy="177525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09" name="Freeform 229">
            <a:extLst>
              <a:ext uri="{FF2B5EF4-FFF2-40B4-BE49-F238E27FC236}">
                <a16:creationId xmlns:a16="http://schemas.microsoft.com/office/drawing/2014/main" id="{389915F8-A181-46F8-8E84-189555C6AADF}"/>
              </a:ext>
            </a:extLst>
          </p:cNvPr>
          <p:cNvSpPr>
            <a:spLocks/>
          </p:cNvSpPr>
          <p:nvPr/>
        </p:nvSpPr>
        <p:spPr bwMode="auto">
          <a:xfrm>
            <a:off x="7366854" y="4307904"/>
            <a:ext cx="988193" cy="816615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0" name="Freeform 230">
            <a:extLst>
              <a:ext uri="{FF2B5EF4-FFF2-40B4-BE49-F238E27FC236}">
                <a16:creationId xmlns:a16="http://schemas.microsoft.com/office/drawing/2014/main" id="{979445DB-025B-4DE0-AF69-9797113A8B59}"/>
              </a:ext>
            </a:extLst>
          </p:cNvPr>
          <p:cNvSpPr>
            <a:spLocks/>
          </p:cNvSpPr>
          <p:nvPr/>
        </p:nvSpPr>
        <p:spPr bwMode="auto">
          <a:xfrm>
            <a:off x="7623383" y="4307904"/>
            <a:ext cx="731664" cy="697082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1" name="Freeform 231">
            <a:extLst>
              <a:ext uri="{FF2B5EF4-FFF2-40B4-BE49-F238E27FC236}">
                <a16:creationId xmlns:a16="http://schemas.microsoft.com/office/drawing/2014/main" id="{D591FD31-5B3A-4E79-9E82-F5CC6328F1F7}"/>
              </a:ext>
            </a:extLst>
          </p:cNvPr>
          <p:cNvSpPr>
            <a:spLocks/>
          </p:cNvSpPr>
          <p:nvPr/>
        </p:nvSpPr>
        <p:spPr bwMode="auto">
          <a:xfrm>
            <a:off x="7366854" y="4344593"/>
            <a:ext cx="592247" cy="779927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2" name="Freeform 232">
            <a:extLst>
              <a:ext uri="{FF2B5EF4-FFF2-40B4-BE49-F238E27FC236}">
                <a16:creationId xmlns:a16="http://schemas.microsoft.com/office/drawing/2014/main" id="{3E84E87F-2F4D-4D33-9E55-8D2354793F0E}"/>
              </a:ext>
            </a:extLst>
          </p:cNvPr>
          <p:cNvSpPr>
            <a:spLocks/>
          </p:cNvSpPr>
          <p:nvPr/>
        </p:nvSpPr>
        <p:spPr bwMode="auto">
          <a:xfrm>
            <a:off x="6840413" y="3918533"/>
            <a:ext cx="674782" cy="899460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3" name="Freeform 233">
            <a:extLst>
              <a:ext uri="{FF2B5EF4-FFF2-40B4-BE49-F238E27FC236}">
                <a16:creationId xmlns:a16="http://schemas.microsoft.com/office/drawing/2014/main" id="{4D5C35BA-B32A-4028-84A0-D2B6CCD14654}"/>
              </a:ext>
            </a:extLst>
          </p:cNvPr>
          <p:cNvSpPr>
            <a:spLocks/>
          </p:cNvSpPr>
          <p:nvPr/>
        </p:nvSpPr>
        <p:spPr bwMode="auto">
          <a:xfrm>
            <a:off x="6853797" y="3918533"/>
            <a:ext cx="661398" cy="899460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4" name="Freeform 234">
            <a:extLst>
              <a:ext uri="{FF2B5EF4-FFF2-40B4-BE49-F238E27FC236}">
                <a16:creationId xmlns:a16="http://schemas.microsoft.com/office/drawing/2014/main" id="{C5F3B95E-1262-453B-A9E3-21BB64083812}"/>
              </a:ext>
            </a:extLst>
          </p:cNvPr>
          <p:cNvSpPr>
            <a:spLocks/>
          </p:cNvSpPr>
          <p:nvPr/>
        </p:nvSpPr>
        <p:spPr bwMode="auto">
          <a:xfrm>
            <a:off x="6840413" y="3918533"/>
            <a:ext cx="440560" cy="289958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5" name="Freeform 235">
            <a:extLst>
              <a:ext uri="{FF2B5EF4-FFF2-40B4-BE49-F238E27FC236}">
                <a16:creationId xmlns:a16="http://schemas.microsoft.com/office/drawing/2014/main" id="{D2F9B98C-8BBB-4049-BAF0-4CE5CDD0DD65}"/>
              </a:ext>
            </a:extLst>
          </p:cNvPr>
          <p:cNvSpPr>
            <a:spLocks/>
          </p:cNvSpPr>
          <p:nvPr/>
        </p:nvSpPr>
        <p:spPr bwMode="auto">
          <a:xfrm>
            <a:off x="6709918" y="3635676"/>
            <a:ext cx="559901" cy="43316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6" name="Freeform 236">
            <a:extLst>
              <a:ext uri="{FF2B5EF4-FFF2-40B4-BE49-F238E27FC236}">
                <a16:creationId xmlns:a16="http://schemas.microsoft.com/office/drawing/2014/main" id="{7A9F6C3F-320D-49F3-975D-EF1EDC8470E0}"/>
              </a:ext>
            </a:extLst>
          </p:cNvPr>
          <p:cNvSpPr>
            <a:spLocks/>
          </p:cNvSpPr>
          <p:nvPr/>
        </p:nvSpPr>
        <p:spPr bwMode="auto">
          <a:xfrm>
            <a:off x="7109210" y="3188313"/>
            <a:ext cx="797470" cy="7491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7" name="Freeform 237">
            <a:extLst>
              <a:ext uri="{FF2B5EF4-FFF2-40B4-BE49-F238E27FC236}">
                <a16:creationId xmlns:a16="http://schemas.microsoft.com/office/drawing/2014/main" id="{2C92AE3E-158F-4D1B-999D-63C24B5BE227}"/>
              </a:ext>
            </a:extLst>
          </p:cNvPr>
          <p:cNvSpPr>
            <a:spLocks/>
          </p:cNvSpPr>
          <p:nvPr/>
        </p:nvSpPr>
        <p:spPr bwMode="auto">
          <a:xfrm>
            <a:off x="7109210" y="3188313"/>
            <a:ext cx="797470" cy="7491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8" name="Freeform 238">
            <a:extLst>
              <a:ext uri="{FF2B5EF4-FFF2-40B4-BE49-F238E27FC236}">
                <a16:creationId xmlns:a16="http://schemas.microsoft.com/office/drawing/2014/main" id="{7FDA4058-71B7-4094-A0E9-8E68A2261D46}"/>
              </a:ext>
            </a:extLst>
          </p:cNvPr>
          <p:cNvSpPr>
            <a:spLocks/>
          </p:cNvSpPr>
          <p:nvPr/>
        </p:nvSpPr>
        <p:spPr bwMode="auto">
          <a:xfrm>
            <a:off x="7246398" y="3188313"/>
            <a:ext cx="543172" cy="363335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9" name="Freeform 239">
            <a:extLst>
              <a:ext uri="{FF2B5EF4-FFF2-40B4-BE49-F238E27FC236}">
                <a16:creationId xmlns:a16="http://schemas.microsoft.com/office/drawing/2014/main" id="{196C4EA3-72B4-4C65-98B6-E725AFE00A00}"/>
              </a:ext>
            </a:extLst>
          </p:cNvPr>
          <p:cNvSpPr>
            <a:spLocks/>
          </p:cNvSpPr>
          <p:nvPr/>
        </p:nvSpPr>
        <p:spPr bwMode="auto">
          <a:xfrm>
            <a:off x="7766147" y="3214350"/>
            <a:ext cx="593362" cy="423693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0" name="Freeform 240">
            <a:extLst>
              <a:ext uri="{FF2B5EF4-FFF2-40B4-BE49-F238E27FC236}">
                <a16:creationId xmlns:a16="http://schemas.microsoft.com/office/drawing/2014/main" id="{1CC27367-AA3A-4F34-B6A6-3D5920729AA2}"/>
              </a:ext>
            </a:extLst>
          </p:cNvPr>
          <p:cNvSpPr>
            <a:spLocks/>
          </p:cNvSpPr>
          <p:nvPr/>
        </p:nvSpPr>
        <p:spPr bwMode="auto">
          <a:xfrm>
            <a:off x="8121940" y="3402527"/>
            <a:ext cx="689281" cy="566897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1" name="Freeform 241">
            <a:extLst>
              <a:ext uri="{FF2B5EF4-FFF2-40B4-BE49-F238E27FC236}">
                <a16:creationId xmlns:a16="http://schemas.microsoft.com/office/drawing/2014/main" id="{35B924FC-60CF-4905-AA46-DFCC7483044E}"/>
              </a:ext>
            </a:extLst>
          </p:cNvPr>
          <p:cNvSpPr>
            <a:spLocks/>
          </p:cNvSpPr>
          <p:nvPr/>
        </p:nvSpPr>
        <p:spPr bwMode="auto">
          <a:xfrm>
            <a:off x="8121940" y="3402527"/>
            <a:ext cx="689281" cy="566897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2" name="Freeform 242">
            <a:extLst>
              <a:ext uri="{FF2B5EF4-FFF2-40B4-BE49-F238E27FC236}">
                <a16:creationId xmlns:a16="http://schemas.microsoft.com/office/drawing/2014/main" id="{E9026169-A792-4DB5-A7C0-30B8C14E100C}"/>
              </a:ext>
            </a:extLst>
          </p:cNvPr>
          <p:cNvSpPr>
            <a:spLocks/>
          </p:cNvSpPr>
          <p:nvPr/>
        </p:nvSpPr>
        <p:spPr bwMode="auto">
          <a:xfrm>
            <a:off x="8167670" y="3402527"/>
            <a:ext cx="191839" cy="230783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3" name="Freeform 243">
            <a:extLst>
              <a:ext uri="{FF2B5EF4-FFF2-40B4-BE49-F238E27FC236}">
                <a16:creationId xmlns:a16="http://schemas.microsoft.com/office/drawing/2014/main" id="{96D7B2BB-EDE7-4C9F-9678-C75497F78A8B}"/>
              </a:ext>
            </a:extLst>
          </p:cNvPr>
          <p:cNvSpPr>
            <a:spLocks/>
          </p:cNvSpPr>
          <p:nvPr/>
        </p:nvSpPr>
        <p:spPr bwMode="auto">
          <a:xfrm>
            <a:off x="8244628" y="3840422"/>
            <a:ext cx="698204" cy="487602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4" name="Freeform 244">
            <a:extLst>
              <a:ext uri="{FF2B5EF4-FFF2-40B4-BE49-F238E27FC236}">
                <a16:creationId xmlns:a16="http://schemas.microsoft.com/office/drawing/2014/main" id="{BEE79FB0-7AC9-48D8-A0BB-D8338F2F4AAA}"/>
              </a:ext>
            </a:extLst>
          </p:cNvPr>
          <p:cNvSpPr>
            <a:spLocks/>
          </p:cNvSpPr>
          <p:nvPr/>
        </p:nvSpPr>
        <p:spPr bwMode="auto">
          <a:xfrm>
            <a:off x="8244628" y="3840422"/>
            <a:ext cx="698204" cy="487602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5" name="Freeform 245">
            <a:extLst>
              <a:ext uri="{FF2B5EF4-FFF2-40B4-BE49-F238E27FC236}">
                <a16:creationId xmlns:a16="http://schemas.microsoft.com/office/drawing/2014/main" id="{79EB1748-E680-4441-A32B-3293C24C011D}"/>
              </a:ext>
            </a:extLst>
          </p:cNvPr>
          <p:cNvSpPr>
            <a:spLocks/>
          </p:cNvSpPr>
          <p:nvPr/>
        </p:nvSpPr>
        <p:spPr bwMode="auto">
          <a:xfrm>
            <a:off x="8310433" y="3871193"/>
            <a:ext cx="124918" cy="4260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6" name="Freeform 246">
            <a:extLst>
              <a:ext uri="{FF2B5EF4-FFF2-40B4-BE49-F238E27FC236}">
                <a16:creationId xmlns:a16="http://schemas.microsoft.com/office/drawing/2014/main" id="{8A02FF80-119E-42BD-8876-870005742F82}"/>
              </a:ext>
            </a:extLst>
          </p:cNvPr>
          <p:cNvSpPr>
            <a:spLocks/>
          </p:cNvSpPr>
          <p:nvPr/>
        </p:nvSpPr>
        <p:spPr bwMode="auto">
          <a:xfrm>
            <a:off x="8018214" y="4114994"/>
            <a:ext cx="721626" cy="711284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7" name="Freeform 247">
            <a:extLst>
              <a:ext uri="{FF2B5EF4-FFF2-40B4-BE49-F238E27FC236}">
                <a16:creationId xmlns:a16="http://schemas.microsoft.com/office/drawing/2014/main" id="{0E9B773B-64F5-440B-9E0E-5CEFB52F397C}"/>
              </a:ext>
            </a:extLst>
          </p:cNvPr>
          <p:cNvSpPr>
            <a:spLocks/>
          </p:cNvSpPr>
          <p:nvPr/>
        </p:nvSpPr>
        <p:spPr bwMode="auto">
          <a:xfrm>
            <a:off x="8109672" y="4119728"/>
            <a:ext cx="630168" cy="70655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8" name="Freeform 248">
            <a:extLst>
              <a:ext uri="{FF2B5EF4-FFF2-40B4-BE49-F238E27FC236}">
                <a16:creationId xmlns:a16="http://schemas.microsoft.com/office/drawing/2014/main" id="{B24E3A4C-7747-4DD0-87E4-A46E8CAD23CC}"/>
              </a:ext>
            </a:extLst>
          </p:cNvPr>
          <p:cNvSpPr>
            <a:spLocks/>
          </p:cNvSpPr>
          <p:nvPr/>
        </p:nvSpPr>
        <p:spPr bwMode="auto">
          <a:xfrm>
            <a:off x="8018214" y="4114994"/>
            <a:ext cx="292219" cy="468666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9" name="Freeform 249">
            <a:extLst>
              <a:ext uri="{FF2B5EF4-FFF2-40B4-BE49-F238E27FC236}">
                <a16:creationId xmlns:a16="http://schemas.microsoft.com/office/drawing/2014/main" id="{7831B4BC-234C-4619-B469-48FA94ED20F3}"/>
              </a:ext>
            </a:extLst>
          </p:cNvPr>
          <p:cNvSpPr>
            <a:spLocks/>
          </p:cNvSpPr>
          <p:nvPr/>
        </p:nvSpPr>
        <p:spPr bwMode="auto">
          <a:xfrm>
            <a:off x="8329394" y="4286601"/>
            <a:ext cx="1016076" cy="777560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0" name="Freeform 250">
            <a:extLst>
              <a:ext uri="{FF2B5EF4-FFF2-40B4-BE49-F238E27FC236}">
                <a16:creationId xmlns:a16="http://schemas.microsoft.com/office/drawing/2014/main" id="{13746DD3-C712-4FCD-95C1-43BDB0BE037B}"/>
              </a:ext>
            </a:extLst>
          </p:cNvPr>
          <p:cNvSpPr>
            <a:spLocks/>
          </p:cNvSpPr>
          <p:nvPr/>
        </p:nvSpPr>
        <p:spPr bwMode="auto">
          <a:xfrm>
            <a:off x="8478850" y="4286601"/>
            <a:ext cx="866621" cy="777560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1" name="Freeform 251">
            <a:extLst>
              <a:ext uri="{FF2B5EF4-FFF2-40B4-BE49-F238E27FC236}">
                <a16:creationId xmlns:a16="http://schemas.microsoft.com/office/drawing/2014/main" id="{BBDCE52F-5B53-4CBD-B7A4-1A6BBC37BEEB}"/>
              </a:ext>
            </a:extLst>
          </p:cNvPr>
          <p:cNvSpPr>
            <a:spLocks/>
          </p:cNvSpPr>
          <p:nvPr/>
        </p:nvSpPr>
        <p:spPr bwMode="auto">
          <a:xfrm>
            <a:off x="8329394" y="4286601"/>
            <a:ext cx="479597" cy="605952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2" name="Freeform 252">
            <a:extLst>
              <a:ext uri="{FF2B5EF4-FFF2-40B4-BE49-F238E27FC236}">
                <a16:creationId xmlns:a16="http://schemas.microsoft.com/office/drawing/2014/main" id="{B4F263AA-C15B-44AE-B502-843065941FEB}"/>
              </a:ext>
            </a:extLst>
          </p:cNvPr>
          <p:cNvSpPr>
            <a:spLocks/>
          </p:cNvSpPr>
          <p:nvPr/>
        </p:nvSpPr>
        <p:spPr bwMode="auto">
          <a:xfrm>
            <a:off x="8879258" y="3647511"/>
            <a:ext cx="576632" cy="907745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3" name="Freeform 253">
            <a:extLst>
              <a:ext uri="{FF2B5EF4-FFF2-40B4-BE49-F238E27FC236}">
                <a16:creationId xmlns:a16="http://schemas.microsoft.com/office/drawing/2014/main" id="{15830FAF-A542-4070-9C92-FF68F7796D5A}"/>
              </a:ext>
            </a:extLst>
          </p:cNvPr>
          <p:cNvSpPr>
            <a:spLocks/>
          </p:cNvSpPr>
          <p:nvPr/>
        </p:nvSpPr>
        <p:spPr bwMode="auto">
          <a:xfrm>
            <a:off x="8927217" y="3738641"/>
            <a:ext cx="528672" cy="816615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4" name="Freeform 254">
            <a:extLst>
              <a:ext uri="{FF2B5EF4-FFF2-40B4-BE49-F238E27FC236}">
                <a16:creationId xmlns:a16="http://schemas.microsoft.com/office/drawing/2014/main" id="{BEB7BCB9-E11D-45EB-9DBD-9CBCE499B021}"/>
              </a:ext>
            </a:extLst>
          </p:cNvPr>
          <p:cNvSpPr>
            <a:spLocks/>
          </p:cNvSpPr>
          <p:nvPr/>
        </p:nvSpPr>
        <p:spPr bwMode="auto">
          <a:xfrm>
            <a:off x="8879258" y="3647511"/>
            <a:ext cx="265451" cy="800046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5" name="Freeform 255">
            <a:extLst>
              <a:ext uri="{FF2B5EF4-FFF2-40B4-BE49-F238E27FC236}">
                <a16:creationId xmlns:a16="http://schemas.microsoft.com/office/drawing/2014/main" id="{64E8F787-4866-41D7-ABC3-8DEFEBDD674F}"/>
              </a:ext>
            </a:extLst>
          </p:cNvPr>
          <p:cNvSpPr>
            <a:spLocks/>
          </p:cNvSpPr>
          <p:nvPr/>
        </p:nvSpPr>
        <p:spPr bwMode="auto">
          <a:xfrm>
            <a:off x="9084480" y="4336308"/>
            <a:ext cx="611207" cy="536126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6" name="Freeform 256">
            <a:extLst>
              <a:ext uri="{FF2B5EF4-FFF2-40B4-BE49-F238E27FC236}">
                <a16:creationId xmlns:a16="http://schemas.microsoft.com/office/drawing/2014/main" id="{C06CAFA5-345F-41AC-996C-4BBC3A2FF9C3}"/>
              </a:ext>
            </a:extLst>
          </p:cNvPr>
          <p:cNvSpPr>
            <a:spLocks/>
          </p:cNvSpPr>
          <p:nvPr/>
        </p:nvSpPr>
        <p:spPr bwMode="auto">
          <a:xfrm>
            <a:off x="9085595" y="3735090"/>
            <a:ext cx="815315" cy="701816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7" name="Freeform 257">
            <a:extLst>
              <a:ext uri="{FF2B5EF4-FFF2-40B4-BE49-F238E27FC236}">
                <a16:creationId xmlns:a16="http://schemas.microsoft.com/office/drawing/2014/main" id="{983DAE3B-FB81-487F-B518-D8401DCA9471}"/>
              </a:ext>
            </a:extLst>
          </p:cNvPr>
          <p:cNvSpPr>
            <a:spLocks/>
          </p:cNvSpPr>
          <p:nvPr/>
        </p:nvSpPr>
        <p:spPr bwMode="auto">
          <a:xfrm>
            <a:off x="9192668" y="3735090"/>
            <a:ext cx="708242" cy="701816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8" name="Freeform 258">
            <a:extLst>
              <a:ext uri="{FF2B5EF4-FFF2-40B4-BE49-F238E27FC236}">
                <a16:creationId xmlns:a16="http://schemas.microsoft.com/office/drawing/2014/main" id="{3C83AF4E-D0B3-48F6-8446-DA0682345012}"/>
              </a:ext>
            </a:extLst>
          </p:cNvPr>
          <p:cNvSpPr>
            <a:spLocks/>
          </p:cNvSpPr>
          <p:nvPr/>
        </p:nvSpPr>
        <p:spPr bwMode="auto">
          <a:xfrm>
            <a:off x="9085595" y="3735090"/>
            <a:ext cx="247606" cy="408308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9" name="Freeform 259">
            <a:extLst>
              <a:ext uri="{FF2B5EF4-FFF2-40B4-BE49-F238E27FC236}">
                <a16:creationId xmlns:a16="http://schemas.microsoft.com/office/drawing/2014/main" id="{843DC2E0-7348-48F9-9897-AC51C11956F2}"/>
              </a:ext>
            </a:extLst>
          </p:cNvPr>
          <p:cNvSpPr>
            <a:spLocks/>
          </p:cNvSpPr>
          <p:nvPr/>
        </p:nvSpPr>
        <p:spPr bwMode="auto">
          <a:xfrm>
            <a:off x="7709264" y="3870009"/>
            <a:ext cx="217492" cy="177525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6BAED6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0" name="Freeform 260">
            <a:extLst>
              <a:ext uri="{FF2B5EF4-FFF2-40B4-BE49-F238E27FC236}">
                <a16:creationId xmlns:a16="http://schemas.microsoft.com/office/drawing/2014/main" id="{146930BF-A2F1-48E0-8107-4FE62C292D01}"/>
              </a:ext>
            </a:extLst>
          </p:cNvPr>
          <p:cNvSpPr>
            <a:spLocks noEditPoints="1"/>
          </p:cNvSpPr>
          <p:nvPr/>
        </p:nvSpPr>
        <p:spPr bwMode="auto">
          <a:xfrm>
            <a:off x="7316664" y="3527978"/>
            <a:ext cx="1001577" cy="860405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BDD7E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1" name="Freeform 261">
            <a:extLst>
              <a:ext uri="{FF2B5EF4-FFF2-40B4-BE49-F238E27FC236}">
                <a16:creationId xmlns:a16="http://schemas.microsoft.com/office/drawing/2014/main" id="{957D1F24-CDC6-4D3A-B6FA-0517F2A92304}"/>
              </a:ext>
            </a:extLst>
          </p:cNvPr>
          <p:cNvSpPr>
            <a:spLocks/>
          </p:cNvSpPr>
          <p:nvPr/>
        </p:nvSpPr>
        <p:spPr bwMode="auto">
          <a:xfrm>
            <a:off x="7624498" y="3527978"/>
            <a:ext cx="693742" cy="859221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2" name="Freeform 262">
            <a:extLst>
              <a:ext uri="{FF2B5EF4-FFF2-40B4-BE49-F238E27FC236}">
                <a16:creationId xmlns:a16="http://schemas.microsoft.com/office/drawing/2014/main" id="{58BFEA6A-9C85-4AD2-B681-5987E2A37F43}"/>
              </a:ext>
            </a:extLst>
          </p:cNvPr>
          <p:cNvSpPr>
            <a:spLocks/>
          </p:cNvSpPr>
          <p:nvPr/>
        </p:nvSpPr>
        <p:spPr bwMode="auto">
          <a:xfrm>
            <a:off x="7316664" y="3527978"/>
            <a:ext cx="712704" cy="860405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3" name="Freeform 263">
            <a:extLst>
              <a:ext uri="{FF2B5EF4-FFF2-40B4-BE49-F238E27FC236}">
                <a16:creationId xmlns:a16="http://schemas.microsoft.com/office/drawing/2014/main" id="{6B899856-39AE-4A96-B851-4E6FE292978D}"/>
              </a:ext>
            </a:extLst>
          </p:cNvPr>
          <p:cNvSpPr>
            <a:spLocks/>
          </p:cNvSpPr>
          <p:nvPr/>
        </p:nvSpPr>
        <p:spPr bwMode="auto">
          <a:xfrm>
            <a:off x="7709264" y="3870009"/>
            <a:ext cx="217492" cy="177525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6BAED6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4" name="Freeform 264">
            <a:extLst>
              <a:ext uri="{FF2B5EF4-FFF2-40B4-BE49-F238E27FC236}">
                <a16:creationId xmlns:a16="http://schemas.microsoft.com/office/drawing/2014/main" id="{07A84946-D502-4536-98F3-D4C0BE76595D}"/>
              </a:ext>
            </a:extLst>
          </p:cNvPr>
          <p:cNvSpPr>
            <a:spLocks/>
          </p:cNvSpPr>
          <p:nvPr/>
        </p:nvSpPr>
        <p:spPr bwMode="auto">
          <a:xfrm>
            <a:off x="7366854" y="4307904"/>
            <a:ext cx="988193" cy="816615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6BAE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5" name="Freeform 265">
            <a:extLst>
              <a:ext uri="{FF2B5EF4-FFF2-40B4-BE49-F238E27FC236}">
                <a16:creationId xmlns:a16="http://schemas.microsoft.com/office/drawing/2014/main" id="{7622877D-E9A0-456D-8803-EAFEDC851F30}"/>
              </a:ext>
            </a:extLst>
          </p:cNvPr>
          <p:cNvSpPr>
            <a:spLocks/>
          </p:cNvSpPr>
          <p:nvPr/>
        </p:nvSpPr>
        <p:spPr bwMode="auto">
          <a:xfrm>
            <a:off x="7623383" y="4307904"/>
            <a:ext cx="731664" cy="697082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6" name="Freeform 266">
            <a:extLst>
              <a:ext uri="{FF2B5EF4-FFF2-40B4-BE49-F238E27FC236}">
                <a16:creationId xmlns:a16="http://schemas.microsoft.com/office/drawing/2014/main" id="{E6DBADCC-7A8B-42E5-8C2A-52E6EB8047C7}"/>
              </a:ext>
            </a:extLst>
          </p:cNvPr>
          <p:cNvSpPr>
            <a:spLocks/>
          </p:cNvSpPr>
          <p:nvPr/>
        </p:nvSpPr>
        <p:spPr bwMode="auto">
          <a:xfrm>
            <a:off x="7366854" y="4344593"/>
            <a:ext cx="592247" cy="779927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7" name="Freeform 267">
            <a:extLst>
              <a:ext uri="{FF2B5EF4-FFF2-40B4-BE49-F238E27FC236}">
                <a16:creationId xmlns:a16="http://schemas.microsoft.com/office/drawing/2014/main" id="{7EF8FE1C-8454-4ED0-9A30-348CB4987740}"/>
              </a:ext>
            </a:extLst>
          </p:cNvPr>
          <p:cNvSpPr>
            <a:spLocks/>
          </p:cNvSpPr>
          <p:nvPr/>
        </p:nvSpPr>
        <p:spPr bwMode="auto">
          <a:xfrm>
            <a:off x="6840413" y="3918533"/>
            <a:ext cx="674782" cy="899460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6BAE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8" name="Freeform 268">
            <a:extLst>
              <a:ext uri="{FF2B5EF4-FFF2-40B4-BE49-F238E27FC236}">
                <a16:creationId xmlns:a16="http://schemas.microsoft.com/office/drawing/2014/main" id="{ABDA5722-9C1C-4F37-9B64-851EAE10EC9F}"/>
              </a:ext>
            </a:extLst>
          </p:cNvPr>
          <p:cNvSpPr>
            <a:spLocks/>
          </p:cNvSpPr>
          <p:nvPr/>
        </p:nvSpPr>
        <p:spPr bwMode="auto">
          <a:xfrm>
            <a:off x="6853797" y="3918533"/>
            <a:ext cx="661398" cy="899460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9" name="Freeform 269">
            <a:extLst>
              <a:ext uri="{FF2B5EF4-FFF2-40B4-BE49-F238E27FC236}">
                <a16:creationId xmlns:a16="http://schemas.microsoft.com/office/drawing/2014/main" id="{68B749B8-EB4A-42FD-8FCC-A6E59DBFED54}"/>
              </a:ext>
            </a:extLst>
          </p:cNvPr>
          <p:cNvSpPr>
            <a:spLocks/>
          </p:cNvSpPr>
          <p:nvPr/>
        </p:nvSpPr>
        <p:spPr bwMode="auto">
          <a:xfrm>
            <a:off x="6840413" y="3918533"/>
            <a:ext cx="440560" cy="289958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0" name="Freeform 270">
            <a:extLst>
              <a:ext uri="{FF2B5EF4-FFF2-40B4-BE49-F238E27FC236}">
                <a16:creationId xmlns:a16="http://schemas.microsoft.com/office/drawing/2014/main" id="{311A0842-E9ED-4769-B2D3-9D6F53ADE82C}"/>
              </a:ext>
            </a:extLst>
          </p:cNvPr>
          <p:cNvSpPr>
            <a:spLocks/>
          </p:cNvSpPr>
          <p:nvPr/>
        </p:nvSpPr>
        <p:spPr bwMode="auto">
          <a:xfrm>
            <a:off x="6709918" y="3635676"/>
            <a:ext cx="559901" cy="43316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6BAED6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1" name="Freeform 271">
            <a:extLst>
              <a:ext uri="{FF2B5EF4-FFF2-40B4-BE49-F238E27FC236}">
                <a16:creationId xmlns:a16="http://schemas.microsoft.com/office/drawing/2014/main" id="{B615F2CC-27BE-4B3F-93B5-A9AB211BEF03}"/>
              </a:ext>
            </a:extLst>
          </p:cNvPr>
          <p:cNvSpPr>
            <a:spLocks/>
          </p:cNvSpPr>
          <p:nvPr/>
        </p:nvSpPr>
        <p:spPr bwMode="auto">
          <a:xfrm>
            <a:off x="7109210" y="3188313"/>
            <a:ext cx="797470" cy="7491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BDD7E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2" name="Freeform 272">
            <a:extLst>
              <a:ext uri="{FF2B5EF4-FFF2-40B4-BE49-F238E27FC236}">
                <a16:creationId xmlns:a16="http://schemas.microsoft.com/office/drawing/2014/main" id="{1B036824-910F-4B81-AC6C-90FCEA9AA50D}"/>
              </a:ext>
            </a:extLst>
          </p:cNvPr>
          <p:cNvSpPr>
            <a:spLocks/>
          </p:cNvSpPr>
          <p:nvPr/>
        </p:nvSpPr>
        <p:spPr bwMode="auto">
          <a:xfrm>
            <a:off x="7109210" y="3188313"/>
            <a:ext cx="797470" cy="7491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3" name="Freeform 273">
            <a:extLst>
              <a:ext uri="{FF2B5EF4-FFF2-40B4-BE49-F238E27FC236}">
                <a16:creationId xmlns:a16="http://schemas.microsoft.com/office/drawing/2014/main" id="{8E849046-43B5-4925-A9F8-F77D023B6038}"/>
              </a:ext>
            </a:extLst>
          </p:cNvPr>
          <p:cNvSpPr>
            <a:spLocks/>
          </p:cNvSpPr>
          <p:nvPr/>
        </p:nvSpPr>
        <p:spPr bwMode="auto">
          <a:xfrm>
            <a:off x="7246398" y="3188313"/>
            <a:ext cx="543172" cy="363335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4" name="Freeform 274">
            <a:extLst>
              <a:ext uri="{FF2B5EF4-FFF2-40B4-BE49-F238E27FC236}">
                <a16:creationId xmlns:a16="http://schemas.microsoft.com/office/drawing/2014/main" id="{A9D40C9B-3B4E-4DB1-B277-7CC6ABCE8914}"/>
              </a:ext>
            </a:extLst>
          </p:cNvPr>
          <p:cNvSpPr>
            <a:spLocks/>
          </p:cNvSpPr>
          <p:nvPr/>
        </p:nvSpPr>
        <p:spPr bwMode="auto">
          <a:xfrm>
            <a:off x="7766147" y="3214350"/>
            <a:ext cx="593362" cy="423693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2171B5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5" name="Freeform 275">
            <a:extLst>
              <a:ext uri="{FF2B5EF4-FFF2-40B4-BE49-F238E27FC236}">
                <a16:creationId xmlns:a16="http://schemas.microsoft.com/office/drawing/2014/main" id="{1D719677-2969-4537-BB16-07FD47C3C5FE}"/>
              </a:ext>
            </a:extLst>
          </p:cNvPr>
          <p:cNvSpPr>
            <a:spLocks/>
          </p:cNvSpPr>
          <p:nvPr/>
        </p:nvSpPr>
        <p:spPr bwMode="auto">
          <a:xfrm>
            <a:off x="8121940" y="3402527"/>
            <a:ext cx="689281" cy="566897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6BAE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6" name="Freeform 276">
            <a:extLst>
              <a:ext uri="{FF2B5EF4-FFF2-40B4-BE49-F238E27FC236}">
                <a16:creationId xmlns:a16="http://schemas.microsoft.com/office/drawing/2014/main" id="{388D1CF8-8BF3-442A-BA8F-84DDCEB7BDCC}"/>
              </a:ext>
            </a:extLst>
          </p:cNvPr>
          <p:cNvSpPr>
            <a:spLocks/>
          </p:cNvSpPr>
          <p:nvPr/>
        </p:nvSpPr>
        <p:spPr bwMode="auto">
          <a:xfrm>
            <a:off x="8121940" y="3402527"/>
            <a:ext cx="689281" cy="566897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7" name="Freeform 277">
            <a:extLst>
              <a:ext uri="{FF2B5EF4-FFF2-40B4-BE49-F238E27FC236}">
                <a16:creationId xmlns:a16="http://schemas.microsoft.com/office/drawing/2014/main" id="{4E038294-4559-436F-9B1D-9DA1B2EF00EF}"/>
              </a:ext>
            </a:extLst>
          </p:cNvPr>
          <p:cNvSpPr>
            <a:spLocks/>
          </p:cNvSpPr>
          <p:nvPr/>
        </p:nvSpPr>
        <p:spPr bwMode="auto">
          <a:xfrm>
            <a:off x="8167670" y="3402527"/>
            <a:ext cx="191839" cy="230783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8" name="Freeform 278">
            <a:extLst>
              <a:ext uri="{FF2B5EF4-FFF2-40B4-BE49-F238E27FC236}">
                <a16:creationId xmlns:a16="http://schemas.microsoft.com/office/drawing/2014/main" id="{20F2B171-78BF-435A-9299-63823ACBF28A}"/>
              </a:ext>
            </a:extLst>
          </p:cNvPr>
          <p:cNvSpPr>
            <a:spLocks/>
          </p:cNvSpPr>
          <p:nvPr/>
        </p:nvSpPr>
        <p:spPr bwMode="auto">
          <a:xfrm>
            <a:off x="8244628" y="3840422"/>
            <a:ext cx="698204" cy="487602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BDD7E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59" name="Freeform 279">
            <a:extLst>
              <a:ext uri="{FF2B5EF4-FFF2-40B4-BE49-F238E27FC236}">
                <a16:creationId xmlns:a16="http://schemas.microsoft.com/office/drawing/2014/main" id="{2B32A2E8-9C80-4265-B31F-A2B178B74358}"/>
              </a:ext>
            </a:extLst>
          </p:cNvPr>
          <p:cNvSpPr>
            <a:spLocks/>
          </p:cNvSpPr>
          <p:nvPr/>
        </p:nvSpPr>
        <p:spPr bwMode="auto">
          <a:xfrm>
            <a:off x="8244628" y="3840422"/>
            <a:ext cx="698204" cy="487602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0" name="Freeform 280">
            <a:extLst>
              <a:ext uri="{FF2B5EF4-FFF2-40B4-BE49-F238E27FC236}">
                <a16:creationId xmlns:a16="http://schemas.microsoft.com/office/drawing/2014/main" id="{27058912-E5F9-45A6-B1A6-AD31A2AE742A}"/>
              </a:ext>
            </a:extLst>
          </p:cNvPr>
          <p:cNvSpPr>
            <a:spLocks/>
          </p:cNvSpPr>
          <p:nvPr/>
        </p:nvSpPr>
        <p:spPr bwMode="auto">
          <a:xfrm>
            <a:off x="8310433" y="3871193"/>
            <a:ext cx="124918" cy="4260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1" name="Freeform 281">
            <a:extLst>
              <a:ext uri="{FF2B5EF4-FFF2-40B4-BE49-F238E27FC236}">
                <a16:creationId xmlns:a16="http://schemas.microsoft.com/office/drawing/2014/main" id="{ABD9A9E6-78ED-4A6E-B967-8F9FBA492BFF}"/>
              </a:ext>
            </a:extLst>
          </p:cNvPr>
          <p:cNvSpPr>
            <a:spLocks/>
          </p:cNvSpPr>
          <p:nvPr/>
        </p:nvSpPr>
        <p:spPr bwMode="auto">
          <a:xfrm>
            <a:off x="8018214" y="4114994"/>
            <a:ext cx="721626" cy="711284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BDD7E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2" name="Freeform 282">
            <a:extLst>
              <a:ext uri="{FF2B5EF4-FFF2-40B4-BE49-F238E27FC236}">
                <a16:creationId xmlns:a16="http://schemas.microsoft.com/office/drawing/2014/main" id="{3B55B714-6423-42B5-82E1-7A1A30B27E91}"/>
              </a:ext>
            </a:extLst>
          </p:cNvPr>
          <p:cNvSpPr>
            <a:spLocks/>
          </p:cNvSpPr>
          <p:nvPr/>
        </p:nvSpPr>
        <p:spPr bwMode="auto">
          <a:xfrm>
            <a:off x="8109672" y="4119728"/>
            <a:ext cx="630168" cy="70655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3" name="Freeform 283">
            <a:extLst>
              <a:ext uri="{FF2B5EF4-FFF2-40B4-BE49-F238E27FC236}">
                <a16:creationId xmlns:a16="http://schemas.microsoft.com/office/drawing/2014/main" id="{727A1C08-08B4-470E-831F-2ED8581D8105}"/>
              </a:ext>
            </a:extLst>
          </p:cNvPr>
          <p:cNvSpPr>
            <a:spLocks/>
          </p:cNvSpPr>
          <p:nvPr/>
        </p:nvSpPr>
        <p:spPr bwMode="auto">
          <a:xfrm>
            <a:off x="8018214" y="4114994"/>
            <a:ext cx="292219" cy="468666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4" name="Freeform 284">
            <a:extLst>
              <a:ext uri="{FF2B5EF4-FFF2-40B4-BE49-F238E27FC236}">
                <a16:creationId xmlns:a16="http://schemas.microsoft.com/office/drawing/2014/main" id="{E8511302-4232-4AE8-8F07-5132C1C21147}"/>
              </a:ext>
            </a:extLst>
          </p:cNvPr>
          <p:cNvSpPr>
            <a:spLocks/>
          </p:cNvSpPr>
          <p:nvPr/>
        </p:nvSpPr>
        <p:spPr bwMode="auto">
          <a:xfrm>
            <a:off x="8329394" y="4286601"/>
            <a:ext cx="1016076" cy="777560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2171B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5" name="Freeform 285">
            <a:extLst>
              <a:ext uri="{FF2B5EF4-FFF2-40B4-BE49-F238E27FC236}">
                <a16:creationId xmlns:a16="http://schemas.microsoft.com/office/drawing/2014/main" id="{20C70DCB-2100-452B-B3CB-63007A0E0BAA}"/>
              </a:ext>
            </a:extLst>
          </p:cNvPr>
          <p:cNvSpPr>
            <a:spLocks/>
          </p:cNvSpPr>
          <p:nvPr/>
        </p:nvSpPr>
        <p:spPr bwMode="auto">
          <a:xfrm>
            <a:off x="8478850" y="4286601"/>
            <a:ext cx="866621" cy="777560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6" name="Freeform 286">
            <a:extLst>
              <a:ext uri="{FF2B5EF4-FFF2-40B4-BE49-F238E27FC236}">
                <a16:creationId xmlns:a16="http://schemas.microsoft.com/office/drawing/2014/main" id="{426D2F4C-C6D2-4A44-9C55-B59CD9E93222}"/>
              </a:ext>
            </a:extLst>
          </p:cNvPr>
          <p:cNvSpPr>
            <a:spLocks/>
          </p:cNvSpPr>
          <p:nvPr/>
        </p:nvSpPr>
        <p:spPr bwMode="auto">
          <a:xfrm>
            <a:off x="8329394" y="4286601"/>
            <a:ext cx="479597" cy="605952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7" name="Freeform 287">
            <a:extLst>
              <a:ext uri="{FF2B5EF4-FFF2-40B4-BE49-F238E27FC236}">
                <a16:creationId xmlns:a16="http://schemas.microsoft.com/office/drawing/2014/main" id="{FFEF37B8-1657-4060-8428-3146F6A4058B}"/>
              </a:ext>
            </a:extLst>
          </p:cNvPr>
          <p:cNvSpPr>
            <a:spLocks/>
          </p:cNvSpPr>
          <p:nvPr/>
        </p:nvSpPr>
        <p:spPr bwMode="auto">
          <a:xfrm>
            <a:off x="8879258" y="3647511"/>
            <a:ext cx="576632" cy="907745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BDD7E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8" name="Freeform 288">
            <a:extLst>
              <a:ext uri="{FF2B5EF4-FFF2-40B4-BE49-F238E27FC236}">
                <a16:creationId xmlns:a16="http://schemas.microsoft.com/office/drawing/2014/main" id="{36DC423F-C1C6-4CFA-B5FE-15DA4CFB2A8F}"/>
              </a:ext>
            </a:extLst>
          </p:cNvPr>
          <p:cNvSpPr>
            <a:spLocks/>
          </p:cNvSpPr>
          <p:nvPr/>
        </p:nvSpPr>
        <p:spPr bwMode="auto">
          <a:xfrm>
            <a:off x="8927217" y="3738641"/>
            <a:ext cx="528672" cy="816615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9" name="Freeform 289">
            <a:extLst>
              <a:ext uri="{FF2B5EF4-FFF2-40B4-BE49-F238E27FC236}">
                <a16:creationId xmlns:a16="http://schemas.microsoft.com/office/drawing/2014/main" id="{6E949D1E-FEEC-474F-A7FE-84DB4D915363}"/>
              </a:ext>
            </a:extLst>
          </p:cNvPr>
          <p:cNvSpPr>
            <a:spLocks/>
          </p:cNvSpPr>
          <p:nvPr/>
        </p:nvSpPr>
        <p:spPr bwMode="auto">
          <a:xfrm>
            <a:off x="8879258" y="3647511"/>
            <a:ext cx="265451" cy="800046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70" name="Freeform 290">
            <a:extLst>
              <a:ext uri="{FF2B5EF4-FFF2-40B4-BE49-F238E27FC236}">
                <a16:creationId xmlns:a16="http://schemas.microsoft.com/office/drawing/2014/main" id="{981D5968-8554-4FFF-81C1-1F5256920D11}"/>
              </a:ext>
            </a:extLst>
          </p:cNvPr>
          <p:cNvSpPr>
            <a:spLocks/>
          </p:cNvSpPr>
          <p:nvPr/>
        </p:nvSpPr>
        <p:spPr bwMode="auto">
          <a:xfrm>
            <a:off x="9084480" y="4336308"/>
            <a:ext cx="611207" cy="536126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2171B5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271" name="Freeform 291">
            <a:extLst>
              <a:ext uri="{FF2B5EF4-FFF2-40B4-BE49-F238E27FC236}">
                <a16:creationId xmlns:a16="http://schemas.microsoft.com/office/drawing/2014/main" id="{95C4746B-7694-4AE0-AF58-F243485E0B78}"/>
              </a:ext>
            </a:extLst>
          </p:cNvPr>
          <p:cNvSpPr>
            <a:spLocks/>
          </p:cNvSpPr>
          <p:nvPr/>
        </p:nvSpPr>
        <p:spPr bwMode="auto">
          <a:xfrm>
            <a:off x="9085595" y="3735090"/>
            <a:ext cx="815315" cy="701816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6BAE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72" name="Freeform 292">
            <a:extLst>
              <a:ext uri="{FF2B5EF4-FFF2-40B4-BE49-F238E27FC236}">
                <a16:creationId xmlns:a16="http://schemas.microsoft.com/office/drawing/2014/main" id="{C53429BD-2413-40ED-AB20-9BE7D11D0CC0}"/>
              </a:ext>
            </a:extLst>
          </p:cNvPr>
          <p:cNvSpPr>
            <a:spLocks/>
          </p:cNvSpPr>
          <p:nvPr/>
        </p:nvSpPr>
        <p:spPr bwMode="auto">
          <a:xfrm>
            <a:off x="9192668" y="3735090"/>
            <a:ext cx="708242" cy="701816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73" name="Freeform 293">
            <a:extLst>
              <a:ext uri="{FF2B5EF4-FFF2-40B4-BE49-F238E27FC236}">
                <a16:creationId xmlns:a16="http://schemas.microsoft.com/office/drawing/2014/main" id="{21B47B8B-1967-471D-88C5-E238C77CC5AD}"/>
              </a:ext>
            </a:extLst>
          </p:cNvPr>
          <p:cNvSpPr>
            <a:spLocks/>
          </p:cNvSpPr>
          <p:nvPr/>
        </p:nvSpPr>
        <p:spPr bwMode="auto">
          <a:xfrm>
            <a:off x="9085595" y="3735090"/>
            <a:ext cx="247606" cy="408308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74" name="Rectangle 294">
            <a:extLst>
              <a:ext uri="{FF2B5EF4-FFF2-40B4-BE49-F238E27FC236}">
                <a16:creationId xmlns:a16="http://schemas.microsoft.com/office/drawing/2014/main" id="{A28EBB18-0544-4389-9FA5-B6CAB0D67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3801" y="4141031"/>
            <a:ext cx="196300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STC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" name="Rectangle 295">
            <a:extLst>
              <a:ext uri="{FF2B5EF4-FFF2-40B4-BE49-F238E27FC236}">
                <a16:creationId xmlns:a16="http://schemas.microsoft.com/office/drawing/2014/main" id="{32864A2F-7156-4A4C-8FED-D308AB8BA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2686" y="4680707"/>
            <a:ext cx="191839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JHC</a:t>
            </a:r>
            <a:endParaRPr kumimoji="0" lang="cs-CZ" altLang="cs-CZ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" name="Rectangle 296">
            <a:extLst>
              <a:ext uri="{FF2B5EF4-FFF2-40B4-BE49-F238E27FC236}">
                <a16:creationId xmlns:a16="http://schemas.microsoft.com/office/drawing/2014/main" id="{A57C7388-2393-45DE-B8E4-BECED65A8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5902" y="4294886"/>
            <a:ext cx="137187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PLK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" name="Rectangle 297">
            <a:extLst>
              <a:ext uri="{FF2B5EF4-FFF2-40B4-BE49-F238E27FC236}">
                <a16:creationId xmlns:a16="http://schemas.microsoft.com/office/drawing/2014/main" id="{1C458F9B-5F88-4AB4-A5F0-C77DF528C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5530" y="4667688"/>
            <a:ext cx="198531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JHM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8" name="Rectangle 298">
            <a:extLst>
              <a:ext uri="{FF2B5EF4-FFF2-40B4-BE49-F238E27FC236}">
                <a16:creationId xmlns:a16="http://schemas.microsoft.com/office/drawing/2014/main" id="{96A7723A-39B1-4C29-95E1-E875FA687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5744" y="4417970"/>
            <a:ext cx="194069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VYS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" name="Rectangle 299">
            <a:extLst>
              <a:ext uri="{FF2B5EF4-FFF2-40B4-BE49-F238E27FC236}">
                <a16:creationId xmlns:a16="http://schemas.microsoft.com/office/drawing/2014/main" id="{2932F155-5487-4A53-90FD-EA97814F7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7396" y="4543421"/>
            <a:ext cx="132726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ZLK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" name="Rectangle 300">
            <a:extLst>
              <a:ext uri="{FF2B5EF4-FFF2-40B4-BE49-F238E27FC236}">
                <a16:creationId xmlns:a16="http://schemas.microsoft.com/office/drawing/2014/main" id="{8F576A29-A023-419B-8257-9600EB900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9275" y="3582419"/>
            <a:ext cx="140533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ULK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" name="Rectangle 301">
            <a:extLst>
              <a:ext uri="{FF2B5EF4-FFF2-40B4-BE49-F238E27FC236}">
                <a16:creationId xmlns:a16="http://schemas.microsoft.com/office/drawing/2014/main" id="{73BBFF17-BA28-4F7D-AC5E-BEFC44D5BD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9044" y="4073571"/>
            <a:ext cx="207454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MSK</a:t>
            </a:r>
            <a:endParaRPr kumimoji="0" lang="cs-CZ" altLang="cs-CZ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" name="Rectangle 302">
            <a:extLst>
              <a:ext uri="{FF2B5EF4-FFF2-40B4-BE49-F238E27FC236}">
                <a16:creationId xmlns:a16="http://schemas.microsoft.com/office/drawing/2014/main" id="{C63474CC-7909-4C82-82EA-D36614FC8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6635" y="4287785"/>
            <a:ext cx="144994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OLK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" name="Rectangle 303">
            <a:extLst>
              <a:ext uri="{FF2B5EF4-FFF2-40B4-BE49-F238E27FC236}">
                <a16:creationId xmlns:a16="http://schemas.microsoft.com/office/drawing/2014/main" id="{D4DF0A06-B059-485D-BD4E-9AA40B078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2272" y="4035699"/>
            <a:ext cx="144994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PAK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" name="Rectangle 304">
            <a:extLst>
              <a:ext uri="{FF2B5EF4-FFF2-40B4-BE49-F238E27FC236}">
                <a16:creationId xmlns:a16="http://schemas.microsoft.com/office/drawing/2014/main" id="{F9E8D54A-8196-4C9D-B775-C54C3971F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3665" y="3642777"/>
            <a:ext cx="148341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HKK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" name="Rectangle 305">
            <a:extLst>
              <a:ext uri="{FF2B5EF4-FFF2-40B4-BE49-F238E27FC236}">
                <a16:creationId xmlns:a16="http://schemas.microsoft.com/office/drawing/2014/main" id="{B86FFDF3-181C-42B9-9397-F8E0E6190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9139" y="3389508"/>
            <a:ext cx="137187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LBK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" name="Rectangle 306">
            <a:extLst>
              <a:ext uri="{FF2B5EF4-FFF2-40B4-BE49-F238E27FC236}">
                <a16:creationId xmlns:a16="http://schemas.microsoft.com/office/drawing/2014/main" id="{A7941A1B-1FF9-47D1-92E6-2CC328960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7410" y="3807284"/>
            <a:ext cx="144994" cy="9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KVK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" name="Rectangle 307">
            <a:extLst>
              <a:ext uri="{FF2B5EF4-FFF2-40B4-BE49-F238E27FC236}">
                <a16:creationId xmlns:a16="http://schemas.microsoft.com/office/drawing/2014/main" id="{F5089432-3E4B-452B-97DB-F3DAD73C7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1609" y="3930960"/>
            <a:ext cx="200761" cy="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cs-CZ" altLang="cs-CZ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PHA</a:t>
            </a:r>
            <a:endParaRPr kumimoji="0" lang="cs-CZ" altLang="cs-CZ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" name="TextBox 9">
            <a:extLst>
              <a:ext uri="{FF2B5EF4-FFF2-40B4-BE49-F238E27FC236}">
                <a16:creationId xmlns:a16="http://schemas.microsoft.com/office/drawing/2014/main" id="{8BEC354A-CFAC-4615-8F54-74F4B26C6C09}"/>
              </a:ext>
            </a:extLst>
          </p:cNvPr>
          <p:cNvSpPr txBox="1"/>
          <p:nvPr/>
        </p:nvSpPr>
        <p:spPr>
          <a:xfrm>
            <a:off x="9052005" y="3486713"/>
            <a:ext cx="32701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cs-CZ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Rozdí</a:t>
            </a:r>
            <a:r>
              <a:rPr lang="cs-CZ" sz="14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l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cs typeface="Arial" panose="020B0604020202020204" pitchFamily="34" charset="0"/>
              </a:rPr>
              <a:t>2016 -&gt; 2017</a:t>
            </a:r>
          </a:p>
        </p:txBody>
      </p:sp>
      <p:sp>
        <p:nvSpPr>
          <p:cNvPr id="290" name="Šipka doprava 289"/>
          <p:cNvSpPr/>
          <p:nvPr/>
        </p:nvSpPr>
        <p:spPr>
          <a:xfrm>
            <a:off x="131808" y="2707252"/>
            <a:ext cx="137160" cy="19712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63392178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heme/theme1.xml><?xml version="1.0" encoding="utf-8"?>
<a:theme xmlns:a="http://schemas.openxmlformats.org/drawingml/2006/main" name="1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otiv Office">
  <a:themeElements>
    <a:clrScheme name="Kancelář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celář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Z_2030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37BC1"/>
    </a:accent1>
    <a:accent2>
      <a:srgbClr val="8CC841"/>
    </a:accent2>
    <a:accent3>
      <a:srgbClr val="DA2128"/>
    </a:accent3>
    <a:accent4>
      <a:srgbClr val="C8C8C8"/>
    </a:accent4>
    <a:accent5>
      <a:srgbClr val="7F0506"/>
    </a:accent5>
    <a:accent6>
      <a:srgbClr val="FFC000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0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1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2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3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4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5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5005</TotalTime>
  <Words>6983</Words>
  <Application>Microsoft Office PowerPoint</Application>
  <PresentationFormat>Širokoúhlá obrazovka</PresentationFormat>
  <Paragraphs>1039</Paragraphs>
  <Slides>55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5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55</vt:i4>
      </vt:variant>
    </vt:vector>
  </HeadingPairs>
  <TitlesOfParts>
    <vt:vector size="61" baseType="lpstr">
      <vt:lpstr>Arial</vt:lpstr>
      <vt:lpstr>Calibri</vt:lpstr>
      <vt:lpstr>Calibri Light</vt:lpstr>
      <vt:lpstr>Times New Roman</vt:lpstr>
      <vt:lpstr>Verdana</vt:lpstr>
      <vt:lpstr>1_Motiv Office</vt:lpstr>
      <vt:lpstr>„ZDRAVÍ 2030“ – analytická studie </vt:lpstr>
      <vt:lpstr>Podíl dětí narozených v daném roce a očkovaných alespoň jednou dávkou očkovací látky proti pneumokokové infekci v letech 2012–2018 </vt:lpstr>
      <vt:lpstr>Podíl dětí narozených v daném roce a očkovaných alespoň jednou dávkou očkovací látky proti pneumokokové infekci do 7 měsíců od narození </vt:lpstr>
      <vt:lpstr>Proočkovanost dětí do 2 let včetně na spalničky, zarděnky a příušnice </vt:lpstr>
      <vt:lpstr>Proočkovanost dětí do 2 let včetně na spalničky, zarděnky a příušnice</vt:lpstr>
      <vt:lpstr>Podíl dětí očkovaných hexavakcínou v letech 2012–2018 </vt:lpstr>
      <vt:lpstr>Proočkovanost dívek (kohorta 13 let v daném roce) proti HPV</vt:lpstr>
      <vt:lpstr>Podíl dívek vakcinovaných proti HPV v roce 2017 – kraje ČR</vt:lpstr>
      <vt:lpstr>Podíl dívek vakcinovaných proti HPV – časový trend</vt:lpstr>
      <vt:lpstr>Očkování chlapců proti HPV – počátek hrazeného očkování </vt:lpstr>
      <vt:lpstr>Očkování proti chřipce u populace nad 65 let</vt:lpstr>
      <vt:lpstr>Očkování proti chřipce u populace nad 65 let: srovnání regionů </vt:lpstr>
      <vt:lpstr>Proočkovanost seniorů nad 65 let věku proti pneumokokové infekci </vt:lpstr>
      <vt:lpstr>Proočkovanost seniorů nad 65 let věku proti pneumokokové infekci </vt:lpstr>
      <vt:lpstr>Proočkovanost proti chřipce u vybraných onemocnění </vt:lpstr>
      <vt:lpstr>Proočkovanost proti chřipce u vybraných onemocnění – regiony ČR I. </vt:lpstr>
      <vt:lpstr>Proočkovanost proti chřipce u vybraných onemocnění – regiony ČR II.</vt:lpstr>
      <vt:lpstr>Proočkovanost proti chřipce ve vybraných zdravotnických zařízeních</vt:lpstr>
      <vt:lpstr>„ZDRAVÍ 2030“ – analytická studie </vt:lpstr>
      <vt:lpstr>Preventivní prohlídky u praktického lékaře</vt:lpstr>
      <vt:lpstr>Orální zdraví – preventivní prohlídky</vt:lpstr>
      <vt:lpstr>„ZDRAVÍ 2030“ – analytická studie </vt:lpstr>
      <vt:lpstr>Síť mamografických screeningových center v České republice</vt:lpstr>
      <vt:lpstr>Počet žen z cílové populace na jedno screeningové centrum dle kraje</vt:lpstr>
      <vt:lpstr>Průměrná objednávací doba dle kraje</vt:lpstr>
      <vt:lpstr>Pokrytí cílové populace screeningem karcinomu prsu dle kraje</vt:lpstr>
      <vt:lpstr>Pokrytí cílové populace screeningem karcinomu prsu dle okresu</vt:lpstr>
      <vt:lpstr>Pokrytí cílové populace screeningem karcinomu prsu dle věku</vt:lpstr>
      <vt:lpstr>Míra účasti na vyšetření po adresném zvaní dle kraje</vt:lpstr>
      <vt:lpstr>Podíl žen vyšetřených diagnostickou mamografií</vt:lpstr>
      <vt:lpstr>Podíl žen s doplňujícím ultrazvukovým vyšetřením dle kraje</vt:lpstr>
      <vt:lpstr>Epidemiologické trendy incidence a mortality karcinomu prsu</vt:lpstr>
      <vt:lpstr>Vývoj rozdělení stadií nově diagnostikovaných zhoubných nádorů</vt:lpstr>
      <vt:lpstr>„ZDRAVÍ 2030“ – analytická studie </vt:lpstr>
      <vt:lpstr>Síť center pro screeningovou kolonoskopii v České republice</vt:lpstr>
      <vt:lpstr>Počet obyvatel na kolonoskopické screeningové centrum dle kraje</vt:lpstr>
      <vt:lpstr>Čekací doba na kolonoskopii po pozitivním TOKS dle kraje</vt:lpstr>
      <vt:lpstr>Pokrytí cílové populace screeningovým TOKS dle kraje</vt:lpstr>
      <vt:lpstr>Celkové pokrytí cílové populace screeningem dle kraje</vt:lpstr>
      <vt:lpstr>Celkové pokrytí cílové populace screeningem dle věku</vt:lpstr>
      <vt:lpstr>Míra účasti na vyšetření po adresném zvaní dle kraje</vt:lpstr>
      <vt:lpstr>Podíl pozitivních nálezů ve všech TOKS</vt:lpstr>
      <vt:lpstr>Míra využití screeningové kolonoskopie</vt:lpstr>
      <vt:lpstr>Epidemiologické trendy incidence a mortality kolorektálního karcinomu</vt:lpstr>
      <vt:lpstr>Vývoj rozdělení stadií nově diagnostikovaných zhoubných nádorů</vt:lpstr>
      <vt:lpstr>„ZDRAVÍ 2030“ – analytická studie </vt:lpstr>
      <vt:lpstr>Síť akreditovaných cytologických laboratoří v České republice</vt:lpstr>
      <vt:lpstr>Pokrytí cílové populace cervikálním screeningem dle kraje</vt:lpstr>
      <vt:lpstr>Pokrytí cílové populace cervikálním screeningem dle okresu</vt:lpstr>
      <vt:lpstr>Pokrytí cílové populace cervikálním screeningem dle věku</vt:lpstr>
      <vt:lpstr>Míra účasti na vyšetření po adresném zvaní dle kraje</vt:lpstr>
      <vt:lpstr>Míra využití vyšetření hrHPV (vysoce rizikových typů papilomavirů)</vt:lpstr>
      <vt:lpstr>Míra konizací cervixu v cílové populaci</vt:lpstr>
      <vt:lpstr>Epidemiologické trendy incidence a mortality karcinomu děložního hrdla </vt:lpstr>
      <vt:lpstr>Vývoj rozdělení stadií nově diagnostikovaných zhoubných nádorů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Martin Komenda</dc:creator>
  <cp:lastModifiedBy>Ladislav Dušek</cp:lastModifiedBy>
  <cp:revision>248</cp:revision>
  <dcterms:created xsi:type="dcterms:W3CDTF">2019-07-27T10:04:23Z</dcterms:created>
  <dcterms:modified xsi:type="dcterms:W3CDTF">2020-02-19T16:05:46Z</dcterms:modified>
</cp:coreProperties>
</file>