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723" r:id="rId3"/>
    <p:sldId id="719" r:id="rId4"/>
    <p:sldId id="738" r:id="rId5"/>
    <p:sldId id="752" r:id="rId6"/>
    <p:sldId id="753" r:id="rId7"/>
    <p:sldId id="737" r:id="rId8"/>
    <p:sldId id="754" r:id="rId9"/>
    <p:sldId id="749" r:id="rId10"/>
    <p:sldId id="751" r:id="rId11"/>
    <p:sldId id="750" r:id="rId12"/>
    <p:sldId id="732" r:id="rId13"/>
  </p:sldIdLst>
  <p:sldSz cx="12192000" cy="6858000"/>
  <p:notesSz cx="6797675" cy="992822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B2B82"/>
    <a:srgbClr val="00002F"/>
    <a:srgbClr val="CFD5EA"/>
    <a:srgbClr val="E9EBF5"/>
    <a:srgbClr val="3E2E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26" autoAdjust="0"/>
    <p:restoredTop sz="93883" autoAdjust="0"/>
  </p:normalViewPr>
  <p:slideViewPr>
    <p:cSldViewPr snapToGrid="0">
      <p:cViewPr varScale="1">
        <p:scale>
          <a:sx n="112" d="100"/>
          <a:sy n="112" d="100"/>
        </p:scale>
        <p:origin x="57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659\Desktop\DATA%20covid\V&#253;voj%20o&#269;kov&#225;n&#237;%20v%20z&#225;vislosti%20na%20dod&#225;vk&#225;ch%20vakc&#237;n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00206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FB3-44E1-8A3E-A556A8CA5AF0}"/>
              </c:ext>
            </c:extLst>
          </c:dPt>
          <c:dPt>
            <c:idx val="1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FB3-44E1-8A3E-A556A8CA5AF0}"/>
              </c:ext>
            </c:extLst>
          </c:dPt>
          <c:dPt>
            <c:idx val="2"/>
            <c:invertIfNegative val="0"/>
            <c:bubble3D val="0"/>
            <c:spPr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FB3-44E1-8A3E-A556A8CA5AF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'očkování graf (4)'!$L$75:$N$75</c:f>
              <c:strCache>
                <c:ptCount val="3"/>
                <c:pt idx="0">
                  <c:v>Dodáno dávek</c:v>
                </c:pt>
                <c:pt idx="1">
                  <c:v>Vyočkováno dávek</c:v>
                </c:pt>
                <c:pt idx="2">
                  <c:v>Zbývá naočkovat</c:v>
                </c:pt>
              </c:strCache>
            </c:strRef>
          </c:cat>
          <c:val>
            <c:numRef>
              <c:f>'očkování graf (4)'!$L$76:$N$76</c:f>
              <c:numCache>
                <c:formatCode>#,##0</c:formatCode>
                <c:ptCount val="3"/>
                <c:pt idx="0">
                  <c:v>52485</c:v>
                </c:pt>
                <c:pt idx="1">
                  <c:v>46539</c:v>
                </c:pt>
                <c:pt idx="2">
                  <c:v>5946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FB3-44E1-8A3E-A556A8CA5AF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85"/>
        <c:overlap val="-24"/>
        <c:axId val="1014440255"/>
        <c:axId val="913643567"/>
      </c:barChart>
      <c:catAx>
        <c:axId val="10144402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913643567"/>
        <c:crosses val="autoZero"/>
        <c:auto val="1"/>
        <c:lblAlgn val="ctr"/>
        <c:lblOffset val="100"/>
        <c:noMultiLvlLbl val="0"/>
      </c:catAx>
      <c:valAx>
        <c:axId val="91364356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01444025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1CEB9BA-4054-4603-945D-A1EF09634E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505C839-E938-4833-8347-D2CB82AB40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B36554E-B24E-4BD8-875E-1AA52DD4F2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09.03.2021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7B3AD2A-FC6B-4131-B7A3-743336930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C13D6EC-72FC-4948-BFDF-DE48ABB08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011508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B115B94-F3C5-40F8-9AC5-07811EACC3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11B2EFD8-520F-4B08-9270-723635A682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A419C64-73DA-4ED7-92EF-564A16F1D5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09.03.2021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00023CF-E4B0-41C6-8BF3-D03CF130D6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6A99045-F4B1-46A5-A039-E453F3A55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54718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8912A6FA-536F-405B-B543-8ED88E2DD2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D6EEEBB-33A3-455F-98BB-29374C0033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23FB4AB-B0E8-4C0A-BAB9-20B80C6058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09.03.2021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ADAF440-D292-45A2-967D-738537C0DA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02F2DB0-D97B-4684-BB8D-7642619F1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49048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CBF504D-1307-4C38-B3E6-C41FDB92C2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DB08F05-F28F-460B-94F3-EBE4A23D0A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78C62A6-7E82-492E-B6B1-6C8637FEFC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09.03.2021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93DA0D5-56CE-4DD6-8C1A-7CCA944169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95B101A-E5C5-4136-A56C-7FEE87ABA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0030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16462A3-4614-4CCF-B066-ED14F78519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3A9A065F-A4AE-46CD-8CA4-E86C2C9DBD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EC95BD3-67F6-4B1B-804E-C48336310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09.03.2021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2264C30-9A4B-4261-B882-CAF7C98619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9E76F8A-A8AC-4D9D-AA5B-7917B3B10B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73454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CC1D3C-3C45-4CDE-8C50-E9B54531EC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DDE7F67-DFE1-4955-A5EC-578B6D2345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07BCCAA2-482E-417A-BB45-47228BCC1E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403773A-C9D4-4C39-95F3-76F9E89A5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09.03.2021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20B03AC-2A32-4470-A086-A921220A2C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D0128CD-27B6-4FCF-BE55-E570B38A64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6463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9EC43F7-4CE4-4D42-941A-E4BC3241B7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7423597C-D66C-416D-B6BF-FA406C61FF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7EE5280B-A5BD-4A51-A5D9-249AE953D2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0CF8BFCA-090B-4561-8E1A-D7426A78FC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213BB2F4-F03D-4261-A0C3-78AE02EE7F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69DEA5A8-9BE9-4937-B95A-6EEFDCB2AA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09.03.2021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72FA513E-9142-45F3-B525-297A1B2305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9174F380-EE16-43EA-811B-17EB29DAC6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84498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A04B422-81D7-481C-903D-BAB87D09BA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DA47B207-6EE8-4462-841C-55EFF3CD1C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09.03.2021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AC25E343-B5B8-4B55-9DDE-AB5AA4FB41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F32F3F1-C931-4867-B21E-9D323C88BD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992208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DBEC7E7-E04C-46DC-A7DC-C606EB4E6C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09.03.2021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A1DC139F-B21F-418A-854A-1F23CEB31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2DF6473-2FF0-4356-A485-8BE066305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6475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CD7083E-BB5E-4816-B292-BBBDFBD996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EA17A9C-449F-44C2-8F73-5D77D797A0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02D037AE-C6BA-4F6B-B05A-098AA7B13A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AB0551D-E99B-40EB-BCE7-60FE25B051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09.03.2021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A31DD6C-30D4-4D32-B96B-50000C03B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28D9CD2-70DE-4358-954A-E3FCA9314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83297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E753F86-29A7-45C4-B836-9DDBEE8130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9AB6EFE1-3019-4953-A852-8F1E784A6C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320AF383-0FAC-428D-B633-F2C750B262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407AD49-78D1-4875-97D4-7193EB1C12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09.03.2021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CBFD1B3-EFC4-46BD-A519-B1292B648C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A87929F-8265-44A8-8A44-7EE299BBAE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63373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FDE04B09-BE14-4E60-8073-0F7D5FCB1D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F7DE8703-4F80-40B2-8893-EE8D971F75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7BB1138-4576-4962-887C-561E9A6F62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BC2186-01DB-4510-8A05-784FE9AA5AD3}" type="datetimeFigureOut">
              <a:rPr lang="cs-CZ" smtClean="0"/>
              <a:t>09.03.2021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9C2005D-17A7-4B07-8A8E-9351123D30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39EDCC0-E801-427D-BD3F-073A1A68E8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65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>
            <a:extLst>
              <a:ext uri="{FF2B5EF4-FFF2-40B4-BE49-F238E27FC236}">
                <a16:creationId xmlns:a16="http://schemas.microsoft.com/office/drawing/2014/main" id="{89742A18-5492-4B4E-B61F-49006AF7E37A}"/>
              </a:ext>
            </a:extLst>
          </p:cNvPr>
          <p:cNvSpPr/>
          <p:nvPr/>
        </p:nvSpPr>
        <p:spPr>
          <a:xfrm>
            <a:off x="971550" y="-1"/>
            <a:ext cx="11220451" cy="600789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9200000" sx="140000" sy="140000" algn="r" rotWithShape="0">
              <a:prstClr val="black">
                <a:alpha val="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12BC6F6-7BA8-4F55-8619-68E4F90A1B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78800"/>
            <a:ext cx="9144000" cy="2250291"/>
          </a:xfrm>
        </p:spPr>
        <p:txBody>
          <a:bodyPr>
            <a:noAutofit/>
          </a:bodyPr>
          <a:lstStyle/>
          <a:p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Týdenní přehled epidemické situace </a:t>
            </a:r>
            <a:b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</a:br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a stavu očkování</a:t>
            </a:r>
            <a:b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</a:br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v Královéhradeckém kraji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6D649B9A-D1EE-41AE-A9D4-4B276E1A9D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8" y="5600399"/>
            <a:ext cx="1864043" cy="957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5004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82AD3AE-FCB7-4B07-A813-EEE4970B44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Počet osob – dvě dávky - k 8.3.2021</a:t>
            </a:r>
            <a:endParaRPr lang="cs-CZ" sz="3600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9ECC2DF-D502-4E77-86CE-42F811434D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749" y="5535780"/>
            <a:ext cx="1864043" cy="957095"/>
          </a:xfrm>
          <a:prstGeom prst="rect">
            <a:avLst/>
          </a:prstGeom>
        </p:spPr>
      </p:pic>
      <p:graphicFrame>
        <p:nvGraphicFramePr>
          <p:cNvPr id="7" name="Zástupný symbol pro obsah 6">
            <a:extLst>
              <a:ext uri="{FF2B5EF4-FFF2-40B4-BE49-F238E27FC236}">
                <a16:creationId xmlns:a16="http://schemas.microsoft.com/office/drawing/2014/main" id="{109BFB23-CD55-434F-B41C-919EC748EDF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47261429"/>
              </p:ext>
            </p:extLst>
          </p:nvPr>
        </p:nvGraphicFramePr>
        <p:xfrm>
          <a:off x="838200" y="1690688"/>
          <a:ext cx="10515601" cy="3834608"/>
        </p:xfrm>
        <a:graphic>
          <a:graphicData uri="http://schemas.openxmlformats.org/drawingml/2006/table">
            <a:tbl>
              <a:tblPr/>
              <a:tblGrid>
                <a:gridCol w="2101641">
                  <a:extLst>
                    <a:ext uri="{9D8B030D-6E8A-4147-A177-3AD203B41FA5}">
                      <a16:colId xmlns:a16="http://schemas.microsoft.com/office/drawing/2014/main" val="2829256065"/>
                    </a:ext>
                  </a:extLst>
                </a:gridCol>
                <a:gridCol w="1050820">
                  <a:extLst>
                    <a:ext uri="{9D8B030D-6E8A-4147-A177-3AD203B41FA5}">
                      <a16:colId xmlns:a16="http://schemas.microsoft.com/office/drawing/2014/main" val="3140015426"/>
                    </a:ext>
                  </a:extLst>
                </a:gridCol>
                <a:gridCol w="1050820">
                  <a:extLst>
                    <a:ext uri="{9D8B030D-6E8A-4147-A177-3AD203B41FA5}">
                      <a16:colId xmlns:a16="http://schemas.microsoft.com/office/drawing/2014/main" val="4006247820"/>
                    </a:ext>
                  </a:extLst>
                </a:gridCol>
                <a:gridCol w="1054520">
                  <a:extLst>
                    <a:ext uri="{9D8B030D-6E8A-4147-A177-3AD203B41FA5}">
                      <a16:colId xmlns:a16="http://schemas.microsoft.com/office/drawing/2014/main" val="1093024264"/>
                    </a:ext>
                  </a:extLst>
                </a:gridCol>
                <a:gridCol w="1050820">
                  <a:extLst>
                    <a:ext uri="{9D8B030D-6E8A-4147-A177-3AD203B41FA5}">
                      <a16:colId xmlns:a16="http://schemas.microsoft.com/office/drawing/2014/main" val="742404227"/>
                    </a:ext>
                  </a:extLst>
                </a:gridCol>
                <a:gridCol w="1050820">
                  <a:extLst>
                    <a:ext uri="{9D8B030D-6E8A-4147-A177-3AD203B41FA5}">
                      <a16:colId xmlns:a16="http://schemas.microsoft.com/office/drawing/2014/main" val="695198278"/>
                    </a:ext>
                  </a:extLst>
                </a:gridCol>
                <a:gridCol w="1054520">
                  <a:extLst>
                    <a:ext uri="{9D8B030D-6E8A-4147-A177-3AD203B41FA5}">
                      <a16:colId xmlns:a16="http://schemas.microsoft.com/office/drawing/2014/main" val="1869762087"/>
                    </a:ext>
                  </a:extLst>
                </a:gridCol>
                <a:gridCol w="1050820">
                  <a:extLst>
                    <a:ext uri="{9D8B030D-6E8A-4147-A177-3AD203B41FA5}">
                      <a16:colId xmlns:a16="http://schemas.microsoft.com/office/drawing/2014/main" val="2810489566"/>
                    </a:ext>
                  </a:extLst>
                </a:gridCol>
                <a:gridCol w="1050820">
                  <a:extLst>
                    <a:ext uri="{9D8B030D-6E8A-4147-A177-3AD203B41FA5}">
                      <a16:colId xmlns:a16="http://schemas.microsoft.com/office/drawing/2014/main" val="3135645289"/>
                    </a:ext>
                  </a:extLst>
                </a:gridCol>
              </a:tblGrid>
              <a:tr h="239663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&lt; 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18-29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30-49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50-64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65-79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80+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Neuvedeno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5045410"/>
                  </a:ext>
                </a:extLst>
              </a:tr>
              <a:tr h="239663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Hlavní město Praha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3 866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14 060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10 150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7 355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32 746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68 193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60143391"/>
                  </a:ext>
                </a:extLst>
              </a:tr>
              <a:tr h="239663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Středočeský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1 359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7 404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5 793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2 505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3 961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21 030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0815862"/>
                  </a:ext>
                </a:extLst>
              </a:tr>
              <a:tr h="239663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Jihočeský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3 755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3 173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1 970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5 811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15 455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27985746"/>
                  </a:ext>
                </a:extLst>
              </a:tr>
              <a:tr h="239663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Plzeňský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3 563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2 731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1 428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4 886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13 410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89533244"/>
                  </a:ext>
                </a:extLst>
              </a:tr>
              <a:tr h="239663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Karlovarský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1 887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1 464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1 897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6 218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2556217"/>
                  </a:ext>
                </a:extLst>
              </a:tr>
              <a:tr h="239663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Ústecký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3 369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2 864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1 223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2 497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10 595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5642262"/>
                  </a:ext>
                </a:extLst>
              </a:tr>
              <a:tr h="239663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Liberecký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2 523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2 059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1 997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8 078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8704133"/>
                  </a:ext>
                </a:extLst>
              </a:tr>
              <a:tr h="239663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Královéhradecký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3 559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2 818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1 666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4 801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13 601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4212235"/>
                  </a:ext>
                </a:extLst>
              </a:tr>
              <a:tr h="239663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Pardubický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2 275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1 556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5 114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9 893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80291502"/>
                  </a:ext>
                </a:extLst>
              </a:tr>
              <a:tr h="239663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 Vysočina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3 170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2 537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1 085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2 917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10 261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46997102"/>
                  </a:ext>
                </a:extLst>
              </a:tr>
              <a:tr h="239663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Jihomoravský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2 309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10 049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7 296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3 177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9 118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31 972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66476827"/>
                  </a:ext>
                </a:extLst>
              </a:tr>
              <a:tr h="239663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Olomoucký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3 632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2 635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1 294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7 901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16 228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5863956"/>
                  </a:ext>
                </a:extLst>
              </a:tr>
              <a:tr h="239663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Zlínský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3 651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3 126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1 496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3 911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12 904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6547507"/>
                  </a:ext>
                </a:extLst>
              </a:tr>
              <a:tr h="239663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Moravskoslezský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1 423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7 523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5 813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2 552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12 586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29 902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3979093"/>
                  </a:ext>
                </a:extLst>
              </a:tr>
              <a:tr h="239663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15 260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70 420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54 015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27 791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100 143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267 740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71148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070450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7D2A05-86A0-470C-8C57-F0BD8A06D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Praktičtí lékaři – dávky </a:t>
            </a:r>
            <a:r>
              <a:rPr lang="cs-CZ" sz="3600">
                <a:solidFill>
                  <a:srgbClr val="2B2B82"/>
                </a:solidFill>
                <a:latin typeface="Franklin Gothic Demi" panose="020B0703020102020204" pitchFamily="34" charset="0"/>
              </a:rPr>
              <a:t>k 8.3.2021</a:t>
            </a:r>
            <a:endParaRPr lang="cs-CZ" sz="36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4DAEB13-002D-4641-B41D-0031CD3194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750" y="5665694"/>
            <a:ext cx="1578698" cy="827181"/>
          </a:xfrm>
          <a:prstGeom prst="rect">
            <a:avLst/>
          </a:prstGeom>
        </p:spPr>
      </p:pic>
      <p:graphicFrame>
        <p:nvGraphicFramePr>
          <p:cNvPr id="7" name="Zástupný symbol pro obsah 6">
            <a:extLst>
              <a:ext uri="{FF2B5EF4-FFF2-40B4-BE49-F238E27FC236}">
                <a16:creationId xmlns:a16="http://schemas.microsoft.com/office/drawing/2014/main" id="{B1552068-C92A-463C-853C-DEB87075D77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96874395"/>
              </p:ext>
            </p:extLst>
          </p:nvPr>
        </p:nvGraphicFramePr>
        <p:xfrm>
          <a:off x="1129552" y="1690688"/>
          <a:ext cx="10224246" cy="3834608"/>
        </p:xfrm>
        <a:graphic>
          <a:graphicData uri="http://schemas.openxmlformats.org/drawingml/2006/table">
            <a:tbl>
              <a:tblPr/>
              <a:tblGrid>
                <a:gridCol w="2515914">
                  <a:extLst>
                    <a:ext uri="{9D8B030D-6E8A-4147-A177-3AD203B41FA5}">
                      <a16:colId xmlns:a16="http://schemas.microsoft.com/office/drawing/2014/main" val="3692629744"/>
                    </a:ext>
                  </a:extLst>
                </a:gridCol>
                <a:gridCol w="1284722">
                  <a:extLst>
                    <a:ext uri="{9D8B030D-6E8A-4147-A177-3AD203B41FA5}">
                      <a16:colId xmlns:a16="http://schemas.microsoft.com/office/drawing/2014/main" val="2145202825"/>
                    </a:ext>
                  </a:extLst>
                </a:gridCol>
                <a:gridCol w="1284722">
                  <a:extLst>
                    <a:ext uri="{9D8B030D-6E8A-4147-A177-3AD203B41FA5}">
                      <a16:colId xmlns:a16="http://schemas.microsoft.com/office/drawing/2014/main" val="96106828"/>
                    </a:ext>
                  </a:extLst>
                </a:gridCol>
                <a:gridCol w="1284722">
                  <a:extLst>
                    <a:ext uri="{9D8B030D-6E8A-4147-A177-3AD203B41FA5}">
                      <a16:colId xmlns:a16="http://schemas.microsoft.com/office/drawing/2014/main" val="3671297326"/>
                    </a:ext>
                  </a:extLst>
                </a:gridCol>
                <a:gridCol w="1284722">
                  <a:extLst>
                    <a:ext uri="{9D8B030D-6E8A-4147-A177-3AD203B41FA5}">
                      <a16:colId xmlns:a16="http://schemas.microsoft.com/office/drawing/2014/main" val="458846248"/>
                    </a:ext>
                  </a:extLst>
                </a:gridCol>
                <a:gridCol w="1284722">
                  <a:extLst>
                    <a:ext uri="{9D8B030D-6E8A-4147-A177-3AD203B41FA5}">
                      <a16:colId xmlns:a16="http://schemas.microsoft.com/office/drawing/2014/main" val="1103172916"/>
                    </a:ext>
                  </a:extLst>
                </a:gridCol>
                <a:gridCol w="1284722">
                  <a:extLst>
                    <a:ext uri="{9D8B030D-6E8A-4147-A177-3AD203B41FA5}">
                      <a16:colId xmlns:a16="http://schemas.microsoft.com/office/drawing/2014/main" val="4115337092"/>
                    </a:ext>
                  </a:extLst>
                </a:gridCol>
              </a:tblGrid>
              <a:tr h="239663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Datum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&lt; 40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40-59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60-69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70-79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80+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2274442"/>
                  </a:ext>
                </a:extLst>
              </a:tr>
              <a:tr h="239663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CZ010 Hlavní město Praha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1 069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2 167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1 358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5 570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65550463"/>
                  </a:ext>
                </a:extLst>
              </a:tr>
              <a:tr h="239663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CZ020 Středočeský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1 415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600693"/>
                  </a:ext>
                </a:extLst>
              </a:tr>
              <a:tr h="239663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CZ031 Jihočeský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41977725"/>
                  </a:ext>
                </a:extLst>
              </a:tr>
              <a:tr h="239663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CZ032 Plzeňský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1 750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26213154"/>
                  </a:ext>
                </a:extLst>
              </a:tr>
              <a:tr h="239663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CZ041 Karlovarský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1 472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2075719"/>
                  </a:ext>
                </a:extLst>
              </a:tr>
              <a:tr h="239663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CZ042 Ústecký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5040312"/>
                  </a:ext>
                </a:extLst>
              </a:tr>
              <a:tr h="239663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CZ051 Liberecký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566124"/>
                  </a:ext>
                </a:extLst>
              </a:tr>
              <a:tr h="239663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CZ052 Královéhradecký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1 349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2 138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5876362"/>
                  </a:ext>
                </a:extLst>
              </a:tr>
              <a:tr h="239663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CZ053 Pardubický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1 264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1 313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3 311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1111573"/>
                  </a:ext>
                </a:extLst>
              </a:tr>
              <a:tr h="239663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CZ063 Kraj Vysočina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06500527"/>
                  </a:ext>
                </a:extLst>
              </a:tr>
              <a:tr h="239663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CZ064 Jihomoravský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1 449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2 950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7606349"/>
                  </a:ext>
                </a:extLst>
              </a:tr>
              <a:tr h="239663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CZ071 Olomoucký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1 078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55480379"/>
                  </a:ext>
                </a:extLst>
              </a:tr>
              <a:tr h="239663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CZ072 Zlínský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2 333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3 194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1925229"/>
                  </a:ext>
                </a:extLst>
              </a:tr>
              <a:tr h="239663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CZ080 Moravskoslezský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2 097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4 032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63110068"/>
                  </a:ext>
                </a:extLst>
              </a:tr>
              <a:tr h="239663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1 329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3 443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2 072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12 313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9 507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28 664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491554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040389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C13509B-D2F3-452A-BB89-5A10A8602E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51947"/>
          </a:xfrm>
        </p:spPr>
        <p:txBody>
          <a:bodyPr/>
          <a:lstStyle/>
          <a:p>
            <a:r>
              <a:rPr lang="cs-CZ" dirty="0">
                <a:solidFill>
                  <a:srgbClr val="2B2B82"/>
                </a:solidFill>
                <a:latin typeface="Franklin Gothic Demi" panose="020B0703020102020204" pitchFamily="34" charset="0"/>
              </a:rPr>
              <a:t>Nasazení Armády ČR</a:t>
            </a:r>
            <a:endParaRPr lang="cs-CZ" dirty="0"/>
          </a:p>
        </p:txBody>
      </p:sp>
      <p:graphicFrame>
        <p:nvGraphicFramePr>
          <p:cNvPr id="4" name="Zástupný symbol pro obsah 3">
            <a:extLst>
              <a:ext uri="{FF2B5EF4-FFF2-40B4-BE49-F238E27FC236}">
                <a16:creationId xmlns:a16="http://schemas.microsoft.com/office/drawing/2014/main" id="{5546F5DE-EBDD-4C12-A442-C04F0171145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78023335"/>
              </p:ext>
            </p:extLst>
          </p:nvPr>
        </p:nvGraphicFramePr>
        <p:xfrm>
          <a:off x="1208014" y="1501629"/>
          <a:ext cx="9020067" cy="392878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927030">
                  <a:extLst>
                    <a:ext uri="{9D8B030D-6E8A-4147-A177-3AD203B41FA5}">
                      <a16:colId xmlns:a16="http://schemas.microsoft.com/office/drawing/2014/main" val="3711849303"/>
                    </a:ext>
                  </a:extLst>
                </a:gridCol>
                <a:gridCol w="1824892">
                  <a:extLst>
                    <a:ext uri="{9D8B030D-6E8A-4147-A177-3AD203B41FA5}">
                      <a16:colId xmlns:a16="http://schemas.microsoft.com/office/drawing/2014/main" val="1785689735"/>
                    </a:ext>
                  </a:extLst>
                </a:gridCol>
                <a:gridCol w="1268145">
                  <a:extLst>
                    <a:ext uri="{9D8B030D-6E8A-4147-A177-3AD203B41FA5}">
                      <a16:colId xmlns:a16="http://schemas.microsoft.com/office/drawing/2014/main" val="1035950899"/>
                    </a:ext>
                  </a:extLst>
                </a:gridCol>
              </a:tblGrid>
              <a:tr h="268591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Název zařízení</a:t>
                      </a:r>
                      <a:endParaRPr lang="cs-CZ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Doba nasazení</a:t>
                      </a:r>
                      <a:endParaRPr lang="cs-CZ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Počet osob</a:t>
                      </a:r>
                      <a:endParaRPr lang="cs-CZ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2025764"/>
                  </a:ext>
                </a:extLst>
              </a:tr>
              <a:tr h="306683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u="none" strike="noStrike">
                          <a:effectLst/>
                        </a:rPr>
                        <a:t>Oblastní nemocnice Náchod - nemocnice Náchod</a:t>
                      </a:r>
                      <a:endParaRPr lang="cs-CZ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</a:rPr>
                        <a:t>11.2. - 9.3.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</a:rPr>
                        <a:t>9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/>
                </a:tc>
                <a:extLst>
                  <a:ext uri="{0D108BD9-81ED-4DB2-BD59-A6C34878D82A}">
                    <a16:rowId xmlns:a16="http://schemas.microsoft.com/office/drawing/2014/main" val="91802669"/>
                  </a:ext>
                </a:extLst>
              </a:tr>
              <a:tr h="306683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u="none" strike="noStrike">
                          <a:effectLst/>
                        </a:rPr>
                        <a:t>Oblastní nemocnice Náchod - nemocnice Rychnov nad Kněžnou</a:t>
                      </a:r>
                      <a:endParaRPr lang="cs-CZ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</a:rPr>
                        <a:t>11.2. - 9.3.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>
                          <a:effectLst/>
                        </a:rPr>
                        <a:t>3</a:t>
                      </a:r>
                      <a:endParaRPr lang="cs-CZ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/>
                </a:tc>
                <a:extLst>
                  <a:ext uri="{0D108BD9-81ED-4DB2-BD59-A6C34878D82A}">
                    <a16:rowId xmlns:a16="http://schemas.microsoft.com/office/drawing/2014/main" val="2740155024"/>
                  </a:ext>
                </a:extLst>
              </a:tr>
              <a:tr h="306683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u="none" strike="noStrike">
                          <a:effectLst/>
                        </a:rPr>
                        <a:t>Oblastní nemocnice Náchod - LDN Jaroměř</a:t>
                      </a:r>
                      <a:endParaRPr lang="cs-CZ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u="none" strike="noStrike" dirty="0">
                          <a:effectLst/>
                        </a:rPr>
                        <a:t>11.2. </a:t>
                      </a:r>
                      <a:r>
                        <a:rPr lang="cs-CZ" sz="1200" u="none" strike="noStrike">
                          <a:effectLst/>
                        </a:rPr>
                        <a:t>- </a:t>
                      </a:r>
                      <a:r>
                        <a:rPr lang="cs-CZ" sz="1200" u="none" strike="noStrike" dirty="0">
                          <a:effectLst/>
                        </a:rPr>
                        <a:t>1</a:t>
                      </a:r>
                      <a:r>
                        <a:rPr lang="cs-CZ" sz="1200" u="none" strike="noStrike">
                          <a:effectLst/>
                        </a:rPr>
                        <a:t>4.3</a:t>
                      </a:r>
                      <a:r>
                        <a:rPr lang="cs-CZ" sz="1200" u="none" strike="noStrike" dirty="0">
                          <a:effectLst/>
                        </a:rPr>
                        <a:t>.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3956" marR="3956" marT="3956" marB="0" anchor="ctr"/>
                </a:tc>
                <a:extLst>
                  <a:ext uri="{0D108BD9-81ED-4DB2-BD59-A6C34878D82A}">
                    <a16:rowId xmlns:a16="http://schemas.microsoft.com/office/drawing/2014/main" val="289585673"/>
                  </a:ext>
                </a:extLst>
              </a:tr>
              <a:tr h="306683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u="none" strike="noStrike" dirty="0">
                          <a:effectLst/>
                        </a:rPr>
                        <a:t>Oblastní nemocnice Jičín, a.s.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</a:rPr>
                        <a:t>15.2. - 14.3.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>
                          <a:effectLst/>
                        </a:rPr>
                        <a:t>5</a:t>
                      </a:r>
                      <a:endParaRPr lang="cs-CZ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/>
                </a:tc>
                <a:extLst>
                  <a:ext uri="{0D108BD9-81ED-4DB2-BD59-A6C34878D82A}">
                    <a16:rowId xmlns:a16="http://schemas.microsoft.com/office/drawing/2014/main" val="49003250"/>
                  </a:ext>
                </a:extLst>
              </a:tr>
              <a:tr h="306683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u="none" strike="noStrike" dirty="0">
                          <a:effectLst/>
                        </a:rPr>
                        <a:t>Oblastní nemocnice Jičín, a.s. - LDN Nový Bydžov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u="none" strike="noStrike" dirty="0">
                          <a:effectLst/>
                        </a:rPr>
                        <a:t>15.2. - 28.2.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</a:rPr>
                        <a:t>3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/>
                </a:tc>
                <a:extLst>
                  <a:ext uri="{0D108BD9-81ED-4DB2-BD59-A6C34878D82A}">
                    <a16:rowId xmlns:a16="http://schemas.microsoft.com/office/drawing/2014/main" val="323406108"/>
                  </a:ext>
                </a:extLst>
              </a:tr>
              <a:tr h="306683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u="none" strike="noStrike" dirty="0">
                          <a:effectLst/>
                        </a:rPr>
                        <a:t>Fakultní nemocnice Hradec Králové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</a:rPr>
                        <a:t>15.2. - 14.3.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3956" marR="3956" marT="3956" marB="0" anchor="ctr"/>
                </a:tc>
                <a:extLst>
                  <a:ext uri="{0D108BD9-81ED-4DB2-BD59-A6C34878D82A}">
                    <a16:rowId xmlns:a16="http://schemas.microsoft.com/office/drawing/2014/main" val="2476197704"/>
                  </a:ext>
                </a:extLst>
              </a:tr>
              <a:tr h="306683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u="none" strike="noStrike" dirty="0">
                          <a:effectLst/>
                        </a:rPr>
                        <a:t>Oblastní nemocnice Trutnov 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</a:rPr>
                        <a:t>13.2. - 10.3.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</a:rPr>
                        <a:t>6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/>
                </a:tc>
                <a:extLst>
                  <a:ext uri="{0D108BD9-81ED-4DB2-BD59-A6C34878D82A}">
                    <a16:rowId xmlns:a16="http://schemas.microsoft.com/office/drawing/2014/main" val="3438212969"/>
                  </a:ext>
                </a:extLst>
              </a:tr>
              <a:tr h="306683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u="none" strike="noStrike" dirty="0">
                          <a:effectLst/>
                        </a:rPr>
                        <a:t>Městská nemocnice Dvůr Králové nad Labem</a:t>
                      </a:r>
                      <a:endParaRPr lang="cs-CZ" sz="1200" b="1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</a:rPr>
                        <a:t>9.2. – 23.3.</a:t>
                      </a:r>
                      <a:endParaRPr lang="cs-CZ" sz="1200" b="1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</a:rPr>
                        <a:t>2</a:t>
                      </a:r>
                      <a:endParaRPr lang="cs-CZ" sz="1200" b="1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/>
                </a:tc>
                <a:extLst>
                  <a:ext uri="{0D108BD9-81ED-4DB2-BD59-A6C34878D82A}">
                    <a16:rowId xmlns:a16="http://schemas.microsoft.com/office/drawing/2014/main" val="3684207510"/>
                  </a:ext>
                </a:extLst>
              </a:tr>
              <a:tr h="327477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u="none" strike="noStrike" dirty="0">
                          <a:effectLst/>
                        </a:rPr>
                        <a:t>Oblastní nemocnice Náchod, a.s.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u="none" strike="noStrike" dirty="0">
                          <a:effectLst/>
                        </a:rPr>
                        <a:t>1.3. - 31.3.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</a:p>
                  </a:txBody>
                  <a:tcPr marL="3956" marR="3956" marT="3956" marB="0" anchor="ctr"/>
                </a:tc>
                <a:extLst>
                  <a:ext uri="{0D108BD9-81ED-4DB2-BD59-A6C34878D82A}">
                    <a16:rowId xmlns:a16="http://schemas.microsoft.com/office/drawing/2014/main" val="3716666884"/>
                  </a:ext>
                </a:extLst>
              </a:tr>
              <a:tr h="327477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u="none" strike="noStrike" dirty="0">
                          <a:effectLst/>
                        </a:rPr>
                        <a:t>Fakultní nemocnice Hradec Králové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u="none" strike="noStrike" dirty="0">
                          <a:effectLst/>
                        </a:rPr>
                        <a:t>1.3. - 31.3.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3956" marR="3956" marT="3956" marB="0" anchor="ctr"/>
                </a:tc>
                <a:extLst>
                  <a:ext uri="{0D108BD9-81ED-4DB2-BD59-A6C34878D82A}">
                    <a16:rowId xmlns:a16="http://schemas.microsoft.com/office/drawing/2014/main" val="2586101981"/>
                  </a:ext>
                </a:extLst>
              </a:tr>
              <a:tr h="327477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b="0" u="none" strike="noStrike" dirty="0">
                          <a:effectLst/>
                          <a:latin typeface="+mn-lt"/>
                        </a:rPr>
                        <a:t>Oblastní nemocnice </a:t>
                      </a:r>
                      <a:r>
                        <a:rPr lang="cs-CZ" sz="1200" b="0" u="none" strike="noStrike">
                          <a:effectLst/>
                          <a:latin typeface="+mn-lt"/>
                        </a:rPr>
                        <a:t>Trutnov 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956" marR="3956" marT="3956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1.3. – 31.3.</a:t>
                      </a:r>
                    </a:p>
                  </a:txBody>
                  <a:tcPr marL="3956" marR="3956" marT="39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3956" marR="3956" marT="3956" marB="0" anchor="ctr"/>
                </a:tc>
                <a:extLst>
                  <a:ext uri="{0D108BD9-81ED-4DB2-BD59-A6C34878D82A}">
                    <a16:rowId xmlns:a16="http://schemas.microsoft.com/office/drawing/2014/main" val="595048030"/>
                  </a:ext>
                </a:extLst>
              </a:tr>
              <a:tr h="224303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cs-CZ" sz="1200" b="1" u="none" strike="noStrike">
                          <a:effectLst/>
                        </a:rPr>
                        <a:t>CELKEM</a:t>
                      </a:r>
                      <a:endParaRPr lang="cs-CZ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/>
                </a:tc>
                <a:extLst>
                  <a:ext uri="{0D108BD9-81ED-4DB2-BD59-A6C34878D82A}">
                    <a16:rowId xmlns:a16="http://schemas.microsoft.com/office/drawing/2014/main" val="38108130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03867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E1AF99DF-D06C-4C73-BF26-4E9AF1A21579}"/>
              </a:ext>
            </a:extLst>
          </p:cNvPr>
          <p:cNvSpPr/>
          <p:nvPr/>
        </p:nvSpPr>
        <p:spPr>
          <a:xfrm>
            <a:off x="971550" y="-1"/>
            <a:ext cx="11220451" cy="600789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9200000" sx="140000" sy="140000" algn="r" rotWithShape="0">
              <a:prstClr val="black">
                <a:alpha val="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24660F8-03CA-481C-908C-915B3ECB37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Aktuální situace v Královéhradeckém kraji</a:t>
            </a:r>
            <a:b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</a:br>
            <a:r>
              <a:rPr lang="cs-CZ" sz="24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k 8. 3. 2021 včetně</a:t>
            </a:r>
            <a:endParaRPr lang="cs-CZ" sz="24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0AA7D64-5EAA-49B0-B00E-523C82CEC8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8" y="5600399"/>
            <a:ext cx="1864043" cy="957095"/>
          </a:xfrm>
          <a:prstGeom prst="rect">
            <a:avLst/>
          </a:prstGeom>
        </p:spPr>
      </p:pic>
      <p:graphicFrame>
        <p:nvGraphicFramePr>
          <p:cNvPr id="9" name="Zástupný symbol pro obsah 8">
            <a:extLst>
              <a:ext uri="{FF2B5EF4-FFF2-40B4-BE49-F238E27FC236}">
                <a16:creationId xmlns:a16="http://schemas.microsoft.com/office/drawing/2014/main" id="{D9F05816-7F1A-447B-B97C-D529FFB3507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96435336"/>
              </p:ext>
            </p:extLst>
          </p:nvPr>
        </p:nvGraphicFramePr>
        <p:xfrm>
          <a:off x="1789471" y="1690688"/>
          <a:ext cx="9212826" cy="3697393"/>
        </p:xfrm>
        <a:graphic>
          <a:graphicData uri="http://schemas.openxmlformats.org/drawingml/2006/table">
            <a:tbl>
              <a:tblPr bandRow="1">
                <a:tableStyleId>{7DF18680-E054-41AD-8BC1-D1AEF772440D}</a:tableStyleId>
              </a:tblPr>
              <a:tblGrid>
                <a:gridCol w="6658752">
                  <a:extLst>
                    <a:ext uri="{9D8B030D-6E8A-4147-A177-3AD203B41FA5}">
                      <a16:colId xmlns:a16="http://schemas.microsoft.com/office/drawing/2014/main" val="3144458843"/>
                    </a:ext>
                  </a:extLst>
                </a:gridCol>
                <a:gridCol w="2554074">
                  <a:extLst>
                    <a:ext uri="{9D8B030D-6E8A-4147-A177-3AD203B41FA5}">
                      <a16:colId xmlns:a16="http://schemas.microsoft.com/office/drawing/2014/main" val="4163980221"/>
                    </a:ext>
                  </a:extLst>
                </a:gridCol>
              </a:tblGrid>
              <a:tr h="528199">
                <a:tc>
                  <a:txBody>
                    <a:bodyPr/>
                    <a:lstStyle/>
                    <a:p>
                      <a:r>
                        <a:rPr lang="cs-CZ" dirty="0"/>
                        <a:t>Počet nově zjištěných případů za období 2. 3. – 8. 3.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4.833 (pokles o 17%)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56676527"/>
                  </a:ext>
                </a:extLst>
              </a:tr>
              <a:tr h="528199">
                <a:tc>
                  <a:txBody>
                    <a:bodyPr/>
                    <a:lstStyle/>
                    <a:p>
                      <a:r>
                        <a:rPr lang="cs-CZ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Průměrný denní nárůst za týden celkem na 100 tis. obyv. k 8. 3.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125,3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21232409"/>
                  </a:ext>
                </a:extLst>
              </a:tr>
              <a:tr h="528199">
                <a:tc>
                  <a:txBody>
                    <a:bodyPr/>
                    <a:lstStyle/>
                    <a:p>
                      <a:r>
                        <a:rPr lang="cs-CZ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Průměrný denní nárůst za týden skupina 65+ na 100 tis. obyv. 65+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82,8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36839464"/>
                  </a:ext>
                </a:extLst>
              </a:tr>
              <a:tr h="528199">
                <a:tc>
                  <a:txBody>
                    <a:bodyPr/>
                    <a:lstStyle/>
                    <a:p>
                      <a:r>
                        <a:rPr lang="cs-CZ" dirty="0"/>
                        <a:t>Počet potvrzených případů od 1.3.2020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93.979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14498099"/>
                  </a:ext>
                </a:extLst>
              </a:tr>
              <a:tr h="528199">
                <a:tc>
                  <a:txBody>
                    <a:bodyPr/>
                    <a:lstStyle/>
                    <a:p>
                      <a:r>
                        <a:rPr lang="cs-CZ" dirty="0"/>
                        <a:t>Počet aktivních případů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10.687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00750189"/>
                  </a:ext>
                </a:extLst>
              </a:tr>
              <a:tr h="528199">
                <a:tc>
                  <a:txBody>
                    <a:bodyPr/>
                    <a:lstStyle/>
                    <a:p>
                      <a:r>
                        <a:rPr lang="cs-CZ" dirty="0"/>
                        <a:t>Počet vyléčených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81.789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06556811"/>
                  </a:ext>
                </a:extLst>
              </a:tr>
              <a:tr h="528199">
                <a:tc>
                  <a:txBody>
                    <a:bodyPr/>
                    <a:lstStyle/>
                    <a:p>
                      <a:r>
                        <a:rPr lang="cs-CZ" dirty="0"/>
                        <a:t>Počet úmrtí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/>
                        <a:t>1.503</a:t>
                      </a:r>
                      <a:endParaRPr lang="cs-CZ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231926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86403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33141CA8-F12A-4BB4-B498-8D7B54AC06BF}"/>
              </a:ext>
            </a:extLst>
          </p:cNvPr>
          <p:cNvSpPr/>
          <p:nvPr/>
        </p:nvSpPr>
        <p:spPr>
          <a:xfrm>
            <a:off x="971550" y="-1"/>
            <a:ext cx="11220451" cy="600789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9200000" sx="140000" sy="140000" algn="r" rotWithShape="0">
              <a:prstClr val="black">
                <a:alpha val="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24660F8-03CA-481C-908C-915B3ECB37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Kapacita C+ lůžek v Královéhradeckém kraji</a:t>
            </a:r>
            <a:endParaRPr lang="cs-CZ" sz="3600" dirty="0"/>
          </a:p>
        </p:txBody>
      </p:sp>
      <p:graphicFrame>
        <p:nvGraphicFramePr>
          <p:cNvPr id="4" name="Zástupný symbol pro obsah 3">
            <a:extLst>
              <a:ext uri="{FF2B5EF4-FFF2-40B4-BE49-F238E27FC236}">
                <a16:creationId xmlns:a16="http://schemas.microsoft.com/office/drawing/2014/main" id="{C8889F0C-383D-45DE-872F-692F4108A7A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32632403"/>
              </p:ext>
            </p:extLst>
          </p:nvPr>
        </p:nvGraphicFramePr>
        <p:xfrm>
          <a:off x="1013750" y="1690689"/>
          <a:ext cx="9693872" cy="39264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84327">
                  <a:extLst>
                    <a:ext uri="{9D8B030D-6E8A-4147-A177-3AD203B41FA5}">
                      <a16:colId xmlns:a16="http://schemas.microsoft.com/office/drawing/2014/main" val="1034507439"/>
                    </a:ext>
                  </a:extLst>
                </a:gridCol>
                <a:gridCol w="1370697">
                  <a:extLst>
                    <a:ext uri="{9D8B030D-6E8A-4147-A177-3AD203B41FA5}">
                      <a16:colId xmlns:a16="http://schemas.microsoft.com/office/drawing/2014/main" val="767322251"/>
                    </a:ext>
                  </a:extLst>
                </a:gridCol>
                <a:gridCol w="1349771">
                  <a:extLst>
                    <a:ext uri="{9D8B030D-6E8A-4147-A177-3AD203B41FA5}">
                      <a16:colId xmlns:a16="http://schemas.microsoft.com/office/drawing/2014/main" val="2803813529"/>
                    </a:ext>
                  </a:extLst>
                </a:gridCol>
                <a:gridCol w="1370697">
                  <a:extLst>
                    <a:ext uri="{9D8B030D-6E8A-4147-A177-3AD203B41FA5}">
                      <a16:colId xmlns:a16="http://schemas.microsoft.com/office/drawing/2014/main" val="2529611398"/>
                    </a:ext>
                  </a:extLst>
                </a:gridCol>
                <a:gridCol w="1318380">
                  <a:extLst>
                    <a:ext uri="{9D8B030D-6E8A-4147-A177-3AD203B41FA5}">
                      <a16:colId xmlns:a16="http://schemas.microsoft.com/office/drawing/2014/main" val="1787663944"/>
                    </a:ext>
                  </a:extLst>
                </a:gridCol>
              </a:tblGrid>
              <a:tr h="83671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cs-CZ" sz="1400" dirty="0">
                        <a:solidFill>
                          <a:schemeClr val="tx1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solidFill>
                            <a:schemeClr val="tx1"/>
                          </a:solidFill>
                          <a:effectLst/>
                          <a:latin typeface="Franklin Gothic Book" panose="020B0503020102020204" pitchFamily="34" charset="0"/>
                        </a:rPr>
                        <a:t>8. 3. 2021</a:t>
                      </a:r>
                      <a:endParaRPr lang="cs-CZ" sz="1400" dirty="0">
                        <a:solidFill>
                          <a:schemeClr val="tx1"/>
                        </a:solidFill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Franklin Gothic Book" panose="020B0503020102020204" pitchFamily="34" charset="0"/>
                        </a:rPr>
                        <a:t>Kapacita intenzivní péče</a:t>
                      </a:r>
                      <a:endParaRPr lang="cs-CZ" sz="1400" b="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Volná </a:t>
                      </a:r>
                      <a:r>
                        <a:rPr lang="cs-CZ" sz="1400" b="0" dirty="0">
                          <a:effectLst/>
                          <a:latin typeface="Franklin Gothic Book" panose="020B0503020102020204" pitchFamily="34" charset="0"/>
                        </a:rPr>
                        <a:t>intenzivní lůžka</a:t>
                      </a:r>
                      <a:endParaRPr lang="cs-CZ" sz="1400" b="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Kapacita standardní lůžka včetně násl.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Franklin Gothic Book" panose="020B0503020102020204" pitchFamily="34" charset="0"/>
                        </a:rPr>
                        <a:t>Volná standardní lůžka včetně násl.</a:t>
                      </a:r>
                      <a:endParaRPr lang="cs-CZ" sz="1400" b="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279944222"/>
                  </a:ext>
                </a:extLst>
              </a:tr>
              <a:tr h="3776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Franklin Gothic Book" panose="020B0503020102020204" pitchFamily="34" charset="0"/>
                        </a:rPr>
                        <a:t>Oblastní nemocnice Jičín</a:t>
                      </a:r>
                      <a:endParaRPr lang="cs-CZ" sz="1400" b="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</a:rPr>
                        <a:t>14</a:t>
                      </a:r>
                      <a:endParaRPr lang="cs-CZ" sz="140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1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117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18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641707407"/>
                  </a:ext>
                </a:extLst>
              </a:tr>
              <a:tr h="3776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Franklin Gothic Book" panose="020B0503020102020204" pitchFamily="34" charset="0"/>
                        </a:rPr>
                        <a:t>Oblastní nemocnice Trutnov</a:t>
                      </a:r>
                      <a:endParaRPr lang="cs-CZ" sz="1400" b="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</a:rPr>
                        <a:t>16</a:t>
                      </a:r>
                      <a:endParaRPr lang="cs-CZ" sz="140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1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58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15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984506937"/>
                  </a:ext>
                </a:extLst>
              </a:tr>
              <a:tr h="3776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Franklin Gothic Book" panose="020B0503020102020204" pitchFamily="34" charset="0"/>
                        </a:rPr>
                        <a:t>Městská nemocnice Dvůr Králové n/L</a:t>
                      </a:r>
                      <a:endParaRPr lang="cs-CZ" sz="1400" b="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</a:rPr>
                        <a:t>-</a:t>
                      </a:r>
                      <a:endParaRPr lang="cs-CZ" sz="140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-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26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1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012975395"/>
                  </a:ext>
                </a:extLst>
              </a:tr>
              <a:tr h="3776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Franklin Gothic Book" panose="020B0503020102020204" pitchFamily="34" charset="0"/>
                        </a:rPr>
                        <a:t>Oblastní nemocnice Náchod</a:t>
                      </a:r>
                      <a:endParaRPr lang="cs-CZ" sz="1400" b="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Franklin Gothic Book" panose="020B0503020102020204" pitchFamily="34" charset="0"/>
                        </a:rPr>
                        <a:t>25</a:t>
                      </a:r>
                      <a:endParaRPr lang="cs-CZ" sz="140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2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150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26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968607157"/>
                  </a:ext>
                </a:extLst>
              </a:tr>
              <a:tr h="3906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Franklin Gothic Book" panose="020B0503020102020204" pitchFamily="34" charset="0"/>
                        </a:rPr>
                        <a:t>Nemocnice Rychnov nad Kněžnou</a:t>
                      </a:r>
                      <a:endParaRPr lang="cs-CZ" sz="1400" b="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10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1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22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1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111461473"/>
                  </a:ext>
                </a:extLst>
              </a:tr>
              <a:tr h="3906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Nemocnice Vrchlabí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3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1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20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3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25894162"/>
                  </a:ext>
                </a:extLst>
              </a:tr>
              <a:tr h="3906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Fakultní nemocnice Hradec Králové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63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9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196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49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445275278"/>
                  </a:ext>
                </a:extLst>
              </a:tr>
              <a:tr h="3906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</a:rPr>
                        <a:t>celkem</a:t>
                      </a:r>
                      <a:endParaRPr lang="cs-CZ" sz="140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Franklin Gothic Book" panose="020B0503020102020204" pitchFamily="34" charset="0"/>
                        </a:rPr>
                        <a:t>131</a:t>
                      </a:r>
                      <a:endParaRPr lang="cs-CZ" sz="1400" b="1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15</a:t>
                      </a:r>
                    </a:p>
                  </a:txBody>
                  <a:tcPr marL="44450" marR="4445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589</a:t>
                      </a:r>
                    </a:p>
                  </a:txBody>
                  <a:tcPr marL="44450" marR="4445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113</a:t>
                      </a:r>
                    </a:p>
                  </a:txBody>
                  <a:tcPr marL="44450" marR="44450" marT="0" marB="0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133631"/>
                  </a:ext>
                </a:extLst>
              </a:tr>
            </a:tbl>
          </a:graphicData>
        </a:graphic>
      </p:graphicFrame>
      <p:pic>
        <p:nvPicPr>
          <p:cNvPr id="5" name="Obrázek 4">
            <a:extLst>
              <a:ext uri="{FF2B5EF4-FFF2-40B4-BE49-F238E27FC236}">
                <a16:creationId xmlns:a16="http://schemas.microsoft.com/office/drawing/2014/main" id="{10AA7D64-5EAA-49B0-B00E-523C82CEC8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8" y="5600399"/>
            <a:ext cx="1864043" cy="957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603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AB198CEA-5624-4963-8B0D-3FAD00F636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857" y="0"/>
            <a:ext cx="10450286" cy="6858000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4C08E95C-0954-4745-85E1-E74D3581E38A}"/>
              </a:ext>
            </a:extLst>
          </p:cNvPr>
          <p:cNvSpPr txBox="1"/>
          <p:nvPr/>
        </p:nvSpPr>
        <p:spPr>
          <a:xfrm>
            <a:off x="2464904" y="3429000"/>
            <a:ext cx="18208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Fakultní nemocnice HK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JIP = 63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Standardní lůžka = 196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E9D3DCA5-54FF-41C9-A38A-EF8147A85295}"/>
              </a:ext>
            </a:extLst>
          </p:cNvPr>
          <p:cNvSpPr txBox="1"/>
          <p:nvPr/>
        </p:nvSpPr>
        <p:spPr>
          <a:xfrm>
            <a:off x="1790368" y="2383304"/>
            <a:ext cx="18208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ON Jičín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JIP = 14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Standardní lůžka = 117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00609429-9913-4539-91C8-B55E8368A409}"/>
              </a:ext>
            </a:extLst>
          </p:cNvPr>
          <p:cNvSpPr txBox="1"/>
          <p:nvPr/>
        </p:nvSpPr>
        <p:spPr>
          <a:xfrm>
            <a:off x="5766021" y="480392"/>
            <a:ext cx="18208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Nemocnice Vrchlabí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JIP = 3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Standardní lůžka = 20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CCA65021-EDCD-4351-94B8-C06F2C17DD75}"/>
              </a:ext>
            </a:extLst>
          </p:cNvPr>
          <p:cNvSpPr txBox="1"/>
          <p:nvPr/>
        </p:nvSpPr>
        <p:spPr>
          <a:xfrm>
            <a:off x="8191168" y="1126723"/>
            <a:ext cx="18208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ON Trutnov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JIP = 16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Standardní lůžka = 58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22F4756D-84FE-4A9A-857E-19F7FE5E30FD}"/>
              </a:ext>
            </a:extLst>
          </p:cNvPr>
          <p:cNvSpPr txBox="1"/>
          <p:nvPr/>
        </p:nvSpPr>
        <p:spPr>
          <a:xfrm>
            <a:off x="5185575" y="5211417"/>
            <a:ext cx="18208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MN Dvůr Králové n. L.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JIP = 0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Standardní lůžka = 26</a:t>
            </a: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5ADDB69A-9020-4D6E-A770-954A6BB933B6}"/>
              </a:ext>
            </a:extLst>
          </p:cNvPr>
          <p:cNvSpPr txBox="1"/>
          <p:nvPr/>
        </p:nvSpPr>
        <p:spPr>
          <a:xfrm>
            <a:off x="8731857" y="4670728"/>
            <a:ext cx="19626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Nemocnice Rychnov n. </a:t>
            </a:r>
            <a:r>
              <a:rPr lang="cs-CZ" sz="1200" dirty="0" err="1">
                <a:solidFill>
                  <a:srgbClr val="2B2B82"/>
                </a:solidFill>
                <a:latin typeface="Franklin Gothic Demi" panose="020B0703020102020204" pitchFamily="34" charset="0"/>
              </a:rPr>
              <a:t>Kn</a:t>
            </a:r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.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JIP = 10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Standardní lůžka = 22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6969F1FE-AA15-4EA6-83ED-EEDB32AEF468}"/>
              </a:ext>
            </a:extLst>
          </p:cNvPr>
          <p:cNvSpPr txBox="1"/>
          <p:nvPr/>
        </p:nvSpPr>
        <p:spPr>
          <a:xfrm>
            <a:off x="8525123" y="3105834"/>
            <a:ext cx="18208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ON Náchod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JIP = 25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Standardní lůžka = 150</a:t>
            </a: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DD84F3C5-AB0D-44E2-98E1-BDA315CE83A9}"/>
              </a:ext>
            </a:extLst>
          </p:cNvPr>
          <p:cNvSpPr txBox="1"/>
          <p:nvPr/>
        </p:nvSpPr>
        <p:spPr>
          <a:xfrm>
            <a:off x="2044810" y="4486061"/>
            <a:ext cx="16074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60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720</a:t>
            </a:r>
          </a:p>
        </p:txBody>
      </p:sp>
    </p:spTree>
    <p:extLst>
      <p:ext uri="{BB962C8B-B14F-4D97-AF65-F5344CB8AC3E}">
        <p14:creationId xmlns:p14="http://schemas.microsoft.com/office/powerpoint/2010/main" val="42550193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aoblený obdélník 5"/>
          <p:cNvSpPr/>
          <p:nvPr/>
        </p:nvSpPr>
        <p:spPr>
          <a:xfrm>
            <a:off x="308969" y="144795"/>
            <a:ext cx="8293855" cy="74235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Kapacity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obsazen</a:t>
            </a: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 COVID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+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pacienty</a:t>
            </a: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kraje</a:t>
            </a: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za poslední 3 dny </a:t>
            </a:r>
            <a:endParaRPr kumimoji="0" lang="cs-CZ" sz="24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EA12B617-EFC8-47A3-9ADE-E9EBD4F7AF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3980910"/>
              </p:ext>
            </p:extLst>
          </p:nvPr>
        </p:nvGraphicFramePr>
        <p:xfrm>
          <a:off x="199580" y="1147680"/>
          <a:ext cx="11792839" cy="5289730"/>
        </p:xfrm>
        <a:graphic>
          <a:graphicData uri="http://schemas.openxmlformats.org/drawingml/2006/table">
            <a:tbl>
              <a:tblPr/>
              <a:tblGrid>
                <a:gridCol w="1468423">
                  <a:extLst>
                    <a:ext uri="{9D8B030D-6E8A-4147-A177-3AD203B41FA5}">
                      <a16:colId xmlns:a16="http://schemas.microsoft.com/office/drawing/2014/main" val="4150606983"/>
                    </a:ext>
                  </a:extLst>
                </a:gridCol>
                <a:gridCol w="860368">
                  <a:extLst>
                    <a:ext uri="{9D8B030D-6E8A-4147-A177-3AD203B41FA5}">
                      <a16:colId xmlns:a16="http://schemas.microsoft.com/office/drawing/2014/main" val="901187104"/>
                    </a:ext>
                  </a:extLst>
                </a:gridCol>
                <a:gridCol w="860368">
                  <a:extLst>
                    <a:ext uri="{9D8B030D-6E8A-4147-A177-3AD203B41FA5}">
                      <a16:colId xmlns:a16="http://schemas.microsoft.com/office/drawing/2014/main" val="3736464511"/>
                    </a:ext>
                  </a:extLst>
                </a:gridCol>
                <a:gridCol w="860368">
                  <a:extLst>
                    <a:ext uri="{9D8B030D-6E8A-4147-A177-3AD203B41FA5}">
                      <a16:colId xmlns:a16="http://schemas.microsoft.com/office/drawing/2014/main" val="2866311018"/>
                    </a:ext>
                  </a:extLst>
                </a:gridCol>
                <a:gridCol w="860368">
                  <a:extLst>
                    <a:ext uri="{9D8B030D-6E8A-4147-A177-3AD203B41FA5}">
                      <a16:colId xmlns:a16="http://schemas.microsoft.com/office/drawing/2014/main" val="2187411557"/>
                    </a:ext>
                  </a:extLst>
                </a:gridCol>
                <a:gridCol w="860368">
                  <a:extLst>
                    <a:ext uri="{9D8B030D-6E8A-4147-A177-3AD203B41FA5}">
                      <a16:colId xmlns:a16="http://schemas.microsoft.com/office/drawing/2014/main" val="1722424766"/>
                    </a:ext>
                  </a:extLst>
                </a:gridCol>
                <a:gridCol w="860368">
                  <a:extLst>
                    <a:ext uri="{9D8B030D-6E8A-4147-A177-3AD203B41FA5}">
                      <a16:colId xmlns:a16="http://schemas.microsoft.com/office/drawing/2014/main" val="478160495"/>
                    </a:ext>
                  </a:extLst>
                </a:gridCol>
                <a:gridCol w="860368">
                  <a:extLst>
                    <a:ext uri="{9D8B030D-6E8A-4147-A177-3AD203B41FA5}">
                      <a16:colId xmlns:a16="http://schemas.microsoft.com/office/drawing/2014/main" val="2072818289"/>
                    </a:ext>
                  </a:extLst>
                </a:gridCol>
                <a:gridCol w="860368">
                  <a:extLst>
                    <a:ext uri="{9D8B030D-6E8A-4147-A177-3AD203B41FA5}">
                      <a16:colId xmlns:a16="http://schemas.microsoft.com/office/drawing/2014/main" val="2084146701"/>
                    </a:ext>
                  </a:extLst>
                </a:gridCol>
                <a:gridCol w="860368">
                  <a:extLst>
                    <a:ext uri="{9D8B030D-6E8A-4147-A177-3AD203B41FA5}">
                      <a16:colId xmlns:a16="http://schemas.microsoft.com/office/drawing/2014/main" val="2464678429"/>
                    </a:ext>
                  </a:extLst>
                </a:gridCol>
                <a:gridCol w="860368">
                  <a:extLst>
                    <a:ext uri="{9D8B030D-6E8A-4147-A177-3AD203B41FA5}">
                      <a16:colId xmlns:a16="http://schemas.microsoft.com/office/drawing/2014/main" val="3393548229"/>
                    </a:ext>
                  </a:extLst>
                </a:gridCol>
                <a:gridCol w="860368">
                  <a:extLst>
                    <a:ext uri="{9D8B030D-6E8A-4147-A177-3AD203B41FA5}">
                      <a16:colId xmlns:a16="http://schemas.microsoft.com/office/drawing/2014/main" val="3515241955"/>
                    </a:ext>
                  </a:extLst>
                </a:gridCol>
                <a:gridCol w="860368">
                  <a:extLst>
                    <a:ext uri="{9D8B030D-6E8A-4147-A177-3AD203B41FA5}">
                      <a16:colId xmlns:a16="http://schemas.microsoft.com/office/drawing/2014/main" val="1136750727"/>
                    </a:ext>
                  </a:extLst>
                </a:gridCol>
              </a:tblGrid>
              <a:tr h="261970">
                <a:tc>
                  <a:txBody>
                    <a:bodyPr/>
                    <a:lstStyle/>
                    <a:p>
                      <a:pPr algn="l" fontAlgn="b"/>
                      <a:endParaRPr lang="cs-CZ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55" marR="9055" marT="905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JIP l</a:t>
                      </a:r>
                      <a:r>
                        <a:rPr lang="cs-CZ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ůžka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UPV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ECMO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Lůžka s kyslíkem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8186962"/>
                  </a:ext>
                </a:extLst>
              </a:tr>
              <a:tr h="243390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</a:t>
                      </a:r>
                    </a:p>
                  </a:txBody>
                  <a:tcPr marL="9055" marR="9055" marT="905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06.03.2021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07.03.2021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08.03.2021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06.03.2021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07.03.2021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08.03.2021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06.03.2021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07.03.2021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08.03.2021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06.03.2021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07.03.2021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08.03.2021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1998620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Hlavní město Praha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7827819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Středočeský kraj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8951956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Jihočeský kraj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5841740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Plzeňský kraj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9607220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Karlovarský kraj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5897502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Ústecký kraj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8752789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Liberecký kraj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5632794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Královéhradecký kraj</a:t>
                      </a:r>
                    </a:p>
                  </a:txBody>
                  <a:tcPr marL="9055" marR="9055" marT="90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9209463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Pardubický kraj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6608186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 Vysočina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5954853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Jihomoravský kraj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0229680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Olomoucký kraj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5223303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Zlínský kraj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988004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Moravskoslezský kraj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972607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ČR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1 641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1 642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1 685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3 752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3 854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3 830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5712677"/>
                  </a:ext>
                </a:extLst>
              </a:tr>
            </a:tbl>
          </a:graphicData>
        </a:graphic>
      </p:graphicFrame>
      <p:sp>
        <p:nvSpPr>
          <p:cNvPr id="5" name="TextBox 19">
            <a:extLst>
              <a:ext uri="{FF2B5EF4-FFF2-40B4-BE49-F238E27FC236}">
                <a16:creationId xmlns:a16="http://schemas.microsoft.com/office/drawing/2014/main" id="{6DA12B14-0A67-47C7-A14C-AF40A0E3F71C}"/>
              </a:ext>
            </a:extLst>
          </p:cNvPr>
          <p:cNvSpPr txBox="1"/>
          <p:nvPr/>
        </p:nvSpPr>
        <p:spPr>
          <a:xfrm>
            <a:off x="76509" y="6521510"/>
            <a:ext cx="119159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/>
              <a:t>Hlášení posledních dnů ukazují </a:t>
            </a:r>
            <a:r>
              <a:rPr lang="cs-CZ" sz="1400"/>
              <a:t>okamžitý reálný stav </a:t>
            </a:r>
            <a:r>
              <a:rPr lang="cs-CZ" sz="1400" dirty="0"/>
              <a:t>k půlnoci reportovaného dne. Zpětným dohlášením záznamů (překlady, úmrtí, apod.) se počty mohou měnit. </a:t>
            </a:r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DDCB379E-AA63-401D-932F-0F0A69261C70}"/>
              </a:ext>
            </a:extLst>
          </p:cNvPr>
          <p:cNvSpPr/>
          <p:nvPr/>
        </p:nvSpPr>
        <p:spPr>
          <a:xfrm>
            <a:off x="8602824" y="832747"/>
            <a:ext cx="34979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Zdroj: Ministerstvo zdravotnictví ČR</a:t>
            </a:r>
          </a:p>
        </p:txBody>
      </p:sp>
    </p:spTree>
    <p:extLst>
      <p:ext uri="{BB962C8B-B14F-4D97-AF65-F5344CB8AC3E}">
        <p14:creationId xmlns:p14="http://schemas.microsoft.com/office/powerpoint/2010/main" val="862930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aoblený obdélník 5"/>
          <p:cNvSpPr/>
          <p:nvPr/>
        </p:nvSpPr>
        <p:spPr>
          <a:xfrm>
            <a:off x="308969" y="144795"/>
            <a:ext cx="8293855" cy="74235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Dostupná kapacita intenzivní péče: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kraje</a:t>
            </a: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za poslední 3 dny </a:t>
            </a:r>
            <a:endParaRPr kumimoji="0" lang="cs-CZ" sz="24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EA12B617-EFC8-47A3-9ADE-E9EBD4F7AF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3671160"/>
              </p:ext>
            </p:extLst>
          </p:nvPr>
        </p:nvGraphicFramePr>
        <p:xfrm>
          <a:off x="199580" y="1147680"/>
          <a:ext cx="11792839" cy="5289730"/>
        </p:xfrm>
        <a:graphic>
          <a:graphicData uri="http://schemas.openxmlformats.org/drawingml/2006/table">
            <a:tbl>
              <a:tblPr/>
              <a:tblGrid>
                <a:gridCol w="1468423">
                  <a:extLst>
                    <a:ext uri="{9D8B030D-6E8A-4147-A177-3AD203B41FA5}">
                      <a16:colId xmlns:a16="http://schemas.microsoft.com/office/drawing/2014/main" val="4150606983"/>
                    </a:ext>
                  </a:extLst>
                </a:gridCol>
                <a:gridCol w="860368">
                  <a:extLst>
                    <a:ext uri="{9D8B030D-6E8A-4147-A177-3AD203B41FA5}">
                      <a16:colId xmlns:a16="http://schemas.microsoft.com/office/drawing/2014/main" val="901187104"/>
                    </a:ext>
                  </a:extLst>
                </a:gridCol>
                <a:gridCol w="860368">
                  <a:extLst>
                    <a:ext uri="{9D8B030D-6E8A-4147-A177-3AD203B41FA5}">
                      <a16:colId xmlns:a16="http://schemas.microsoft.com/office/drawing/2014/main" val="3736464511"/>
                    </a:ext>
                  </a:extLst>
                </a:gridCol>
                <a:gridCol w="860368">
                  <a:extLst>
                    <a:ext uri="{9D8B030D-6E8A-4147-A177-3AD203B41FA5}">
                      <a16:colId xmlns:a16="http://schemas.microsoft.com/office/drawing/2014/main" val="2866311018"/>
                    </a:ext>
                  </a:extLst>
                </a:gridCol>
                <a:gridCol w="860368">
                  <a:extLst>
                    <a:ext uri="{9D8B030D-6E8A-4147-A177-3AD203B41FA5}">
                      <a16:colId xmlns:a16="http://schemas.microsoft.com/office/drawing/2014/main" val="2187411557"/>
                    </a:ext>
                  </a:extLst>
                </a:gridCol>
                <a:gridCol w="860368">
                  <a:extLst>
                    <a:ext uri="{9D8B030D-6E8A-4147-A177-3AD203B41FA5}">
                      <a16:colId xmlns:a16="http://schemas.microsoft.com/office/drawing/2014/main" val="1722424766"/>
                    </a:ext>
                  </a:extLst>
                </a:gridCol>
                <a:gridCol w="860368">
                  <a:extLst>
                    <a:ext uri="{9D8B030D-6E8A-4147-A177-3AD203B41FA5}">
                      <a16:colId xmlns:a16="http://schemas.microsoft.com/office/drawing/2014/main" val="478160495"/>
                    </a:ext>
                  </a:extLst>
                </a:gridCol>
                <a:gridCol w="860368">
                  <a:extLst>
                    <a:ext uri="{9D8B030D-6E8A-4147-A177-3AD203B41FA5}">
                      <a16:colId xmlns:a16="http://schemas.microsoft.com/office/drawing/2014/main" val="2072818289"/>
                    </a:ext>
                  </a:extLst>
                </a:gridCol>
                <a:gridCol w="860368">
                  <a:extLst>
                    <a:ext uri="{9D8B030D-6E8A-4147-A177-3AD203B41FA5}">
                      <a16:colId xmlns:a16="http://schemas.microsoft.com/office/drawing/2014/main" val="2084146701"/>
                    </a:ext>
                  </a:extLst>
                </a:gridCol>
                <a:gridCol w="860368">
                  <a:extLst>
                    <a:ext uri="{9D8B030D-6E8A-4147-A177-3AD203B41FA5}">
                      <a16:colId xmlns:a16="http://schemas.microsoft.com/office/drawing/2014/main" val="2464678429"/>
                    </a:ext>
                  </a:extLst>
                </a:gridCol>
                <a:gridCol w="860368">
                  <a:extLst>
                    <a:ext uri="{9D8B030D-6E8A-4147-A177-3AD203B41FA5}">
                      <a16:colId xmlns:a16="http://schemas.microsoft.com/office/drawing/2014/main" val="3393548229"/>
                    </a:ext>
                  </a:extLst>
                </a:gridCol>
                <a:gridCol w="860368">
                  <a:extLst>
                    <a:ext uri="{9D8B030D-6E8A-4147-A177-3AD203B41FA5}">
                      <a16:colId xmlns:a16="http://schemas.microsoft.com/office/drawing/2014/main" val="3515241955"/>
                    </a:ext>
                  </a:extLst>
                </a:gridCol>
                <a:gridCol w="860368">
                  <a:extLst>
                    <a:ext uri="{9D8B030D-6E8A-4147-A177-3AD203B41FA5}">
                      <a16:colId xmlns:a16="http://schemas.microsoft.com/office/drawing/2014/main" val="1136750727"/>
                    </a:ext>
                  </a:extLst>
                </a:gridCol>
              </a:tblGrid>
              <a:tr h="261970">
                <a:tc>
                  <a:txBody>
                    <a:bodyPr/>
                    <a:lstStyle/>
                    <a:p>
                      <a:pPr algn="l" fontAlgn="b"/>
                      <a:endParaRPr lang="cs-CZ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55" marR="9055" marT="905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JIP l</a:t>
                      </a:r>
                      <a:r>
                        <a:rPr lang="cs-CZ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ůžka</a:t>
                      </a:r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UPV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ECMO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Lůžka s kyslíkem*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8186962"/>
                  </a:ext>
                </a:extLst>
              </a:tr>
              <a:tr h="243390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</a:t>
                      </a:r>
                    </a:p>
                  </a:txBody>
                  <a:tcPr marL="9055" marR="9055" marT="905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06.03.2021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07.03.2021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08.03.2021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06.03.2021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07.03.2021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08.03.2021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06.03.2021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07.03.2021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08.03.2021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06.03.2021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07.03.2021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08.03.2021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1998620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Hlavní město Praha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7827819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Středočeský kraj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8951956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Jihočeský kraj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5841740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Plzeňský kraj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9607220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Karlovarský kraj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5897502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Ústecký kraj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8752789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Liberecký kraj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5632794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Královéhradecký kraj</a:t>
                      </a:r>
                    </a:p>
                  </a:txBody>
                  <a:tcPr marL="9055" marR="9055" marT="90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9209463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Pardubický kraj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6608186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 Vysočina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5954853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Jihomoravský kraj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0229680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Olomoucký kraj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5223303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Zlínský kraj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988004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Moravskoslezský kraj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972607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ČR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6 657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6 412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6 202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5712677"/>
                  </a:ext>
                </a:extLst>
              </a:tr>
            </a:tbl>
          </a:graphicData>
        </a:graphic>
      </p:graphicFrame>
      <p:sp>
        <p:nvSpPr>
          <p:cNvPr id="3" name="TextovéPole 2">
            <a:extLst>
              <a:ext uri="{FF2B5EF4-FFF2-40B4-BE49-F238E27FC236}">
                <a16:creationId xmlns:a16="http://schemas.microsoft.com/office/drawing/2014/main" id="{1CC2D9D8-E40E-4511-ACEC-155C504D6F73}"/>
              </a:ext>
            </a:extLst>
          </p:cNvPr>
          <p:cNvSpPr txBox="1"/>
          <p:nvPr/>
        </p:nvSpPr>
        <p:spPr>
          <a:xfrm>
            <a:off x="199580" y="6459955"/>
            <a:ext cx="197842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/>
              <a:t>* Včetně </a:t>
            </a:r>
            <a:r>
              <a:rPr lang="cs-CZ" sz="1600" dirty="0" err="1"/>
              <a:t>reprofilizace</a:t>
            </a:r>
            <a:endParaRPr lang="cs-CZ" sz="1600" dirty="0"/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CEDFD790-2D70-44A0-9F4D-FF3BEBCCA05C}"/>
              </a:ext>
            </a:extLst>
          </p:cNvPr>
          <p:cNvSpPr/>
          <p:nvPr/>
        </p:nvSpPr>
        <p:spPr>
          <a:xfrm>
            <a:off x="8602824" y="832747"/>
            <a:ext cx="34979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Zdroj: Ministerstvo zdravotnictví ČR</a:t>
            </a:r>
          </a:p>
        </p:txBody>
      </p:sp>
    </p:spTree>
    <p:extLst>
      <p:ext uri="{BB962C8B-B14F-4D97-AF65-F5344CB8AC3E}">
        <p14:creationId xmlns:p14="http://schemas.microsoft.com/office/powerpoint/2010/main" val="21594733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82AD3AE-FCB7-4B07-A813-EEE4970B44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Situace v pobytových službách k 8.3.2021</a:t>
            </a:r>
            <a:endParaRPr lang="cs-CZ" sz="3600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F51BD7B-D78F-45A1-BBB7-9FE5A6EFF5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Počet pozitivních klientů: 58 z 3.250 (1,8 %)</a:t>
            </a:r>
          </a:p>
          <a:p>
            <a:r>
              <a:rPr lang="cs-CZ" dirty="0"/>
              <a:t>Počet pozitivních pracovníků: 61 z 2.465 (2,5 %)</a:t>
            </a:r>
          </a:p>
          <a:p>
            <a:r>
              <a:rPr lang="cs-CZ" dirty="0"/>
              <a:t>Počet pracovníků v karanténě: 22 z 2.465 (0,9 %)</a:t>
            </a:r>
          </a:p>
          <a:p>
            <a:r>
              <a:rPr lang="cs-CZ" dirty="0"/>
              <a:t>Počet zařízení s nákazou: 4 z 53 (7,5 %)</a:t>
            </a:r>
          </a:p>
          <a:p>
            <a:r>
              <a:rPr lang="cs-CZ" dirty="0"/>
              <a:t>Počet zařízení v karanténě: 2 z 53 (3,8 %)</a:t>
            </a:r>
          </a:p>
          <a:p>
            <a:pPr marL="0" indent="0">
              <a:spcBef>
                <a:spcPts val="0"/>
              </a:spcBef>
              <a:buNone/>
            </a:pPr>
            <a:endParaRPr lang="cs-CZ" sz="1900" dirty="0"/>
          </a:p>
          <a:p>
            <a:pPr marL="0" indent="0">
              <a:buNone/>
            </a:pPr>
            <a:r>
              <a:rPr lang="cs-CZ" sz="1400" b="1" dirty="0"/>
              <a:t>V současné chvíli jsou nejvíce zasažena tato zařízení: </a:t>
            </a:r>
            <a:r>
              <a:rPr lang="cs-CZ" sz="1400" dirty="0"/>
              <a:t>Domovy na Orlici (Borohrádek), Domov důchodců Náchod.</a:t>
            </a:r>
          </a:p>
          <a:p>
            <a:pPr marL="0" indent="0">
              <a:buNone/>
            </a:pPr>
            <a:endParaRPr lang="cs-CZ" sz="1400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9ECC2DF-D502-4E77-86CE-42F811434D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749" y="5535780"/>
            <a:ext cx="1864043" cy="957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48916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6AC243D6-3B03-4CD3-BB16-412CE6C57BB1}"/>
              </a:ext>
            </a:extLst>
          </p:cNvPr>
          <p:cNvSpPr/>
          <p:nvPr/>
        </p:nvSpPr>
        <p:spPr>
          <a:xfrm>
            <a:off x="971550" y="-1"/>
            <a:ext cx="11220449" cy="600789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9200000" sx="140000" sy="140000" algn="r" rotWithShape="0">
              <a:prstClr val="black">
                <a:alpha val="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76798873-6145-45D1-8C96-24D321BBBA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8" y="5600399"/>
            <a:ext cx="1864043" cy="957095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4DC45AFE-5A50-4C8E-AEA8-140D1FD99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7799" y="177435"/>
            <a:ext cx="9772650" cy="981894"/>
          </a:xfrm>
        </p:spPr>
        <p:txBody>
          <a:bodyPr>
            <a:noAutofit/>
          </a:bodyPr>
          <a:lstStyle/>
          <a:p>
            <a:r>
              <a:rPr lang="cs-CZ" sz="3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 Očkování od 2. ledna do 8. března 2021</a:t>
            </a:r>
          </a:p>
        </p:txBody>
      </p:sp>
      <p:graphicFrame>
        <p:nvGraphicFramePr>
          <p:cNvPr id="7" name="Graf 6">
            <a:extLst>
              <a:ext uri="{FF2B5EF4-FFF2-40B4-BE49-F238E27FC236}">
                <a16:creationId xmlns:a16="http://schemas.microsoft.com/office/drawing/2014/main" id="{8D3777E1-1483-4BC5-9E05-43643D775758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1575707" y="1073523"/>
          <a:ext cx="9772650" cy="47109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918560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82AD3AE-FCB7-4B07-A813-EEE4970B44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Počet očkování k 8.3.2021</a:t>
            </a:r>
            <a:endParaRPr lang="cs-CZ" sz="3600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9ECC2DF-D502-4E77-86CE-42F811434D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749" y="5535780"/>
            <a:ext cx="1864043" cy="957095"/>
          </a:xfrm>
          <a:prstGeom prst="rect">
            <a:avLst/>
          </a:prstGeom>
        </p:spPr>
      </p:pic>
      <p:graphicFrame>
        <p:nvGraphicFramePr>
          <p:cNvPr id="6" name="Zástupný symbol pro obsah 5">
            <a:extLst>
              <a:ext uri="{FF2B5EF4-FFF2-40B4-BE49-F238E27FC236}">
                <a16:creationId xmlns:a16="http://schemas.microsoft.com/office/drawing/2014/main" id="{BE6AC638-1FBB-4E78-B1DC-5781762F086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94756476"/>
              </p:ext>
            </p:extLst>
          </p:nvPr>
        </p:nvGraphicFramePr>
        <p:xfrm>
          <a:off x="838200" y="1524000"/>
          <a:ext cx="10515601" cy="4001296"/>
        </p:xfrm>
        <a:graphic>
          <a:graphicData uri="http://schemas.openxmlformats.org/drawingml/2006/table">
            <a:tbl>
              <a:tblPr/>
              <a:tblGrid>
                <a:gridCol w="2101641">
                  <a:extLst>
                    <a:ext uri="{9D8B030D-6E8A-4147-A177-3AD203B41FA5}">
                      <a16:colId xmlns:a16="http://schemas.microsoft.com/office/drawing/2014/main" val="2373132919"/>
                    </a:ext>
                  </a:extLst>
                </a:gridCol>
                <a:gridCol w="1050820">
                  <a:extLst>
                    <a:ext uri="{9D8B030D-6E8A-4147-A177-3AD203B41FA5}">
                      <a16:colId xmlns:a16="http://schemas.microsoft.com/office/drawing/2014/main" val="3948411481"/>
                    </a:ext>
                  </a:extLst>
                </a:gridCol>
                <a:gridCol w="1050820">
                  <a:extLst>
                    <a:ext uri="{9D8B030D-6E8A-4147-A177-3AD203B41FA5}">
                      <a16:colId xmlns:a16="http://schemas.microsoft.com/office/drawing/2014/main" val="3779232331"/>
                    </a:ext>
                  </a:extLst>
                </a:gridCol>
                <a:gridCol w="1054520">
                  <a:extLst>
                    <a:ext uri="{9D8B030D-6E8A-4147-A177-3AD203B41FA5}">
                      <a16:colId xmlns:a16="http://schemas.microsoft.com/office/drawing/2014/main" val="2727859709"/>
                    </a:ext>
                  </a:extLst>
                </a:gridCol>
                <a:gridCol w="1050820">
                  <a:extLst>
                    <a:ext uri="{9D8B030D-6E8A-4147-A177-3AD203B41FA5}">
                      <a16:colId xmlns:a16="http://schemas.microsoft.com/office/drawing/2014/main" val="2925487996"/>
                    </a:ext>
                  </a:extLst>
                </a:gridCol>
                <a:gridCol w="1050820">
                  <a:extLst>
                    <a:ext uri="{9D8B030D-6E8A-4147-A177-3AD203B41FA5}">
                      <a16:colId xmlns:a16="http://schemas.microsoft.com/office/drawing/2014/main" val="1968393162"/>
                    </a:ext>
                  </a:extLst>
                </a:gridCol>
                <a:gridCol w="1054520">
                  <a:extLst>
                    <a:ext uri="{9D8B030D-6E8A-4147-A177-3AD203B41FA5}">
                      <a16:colId xmlns:a16="http://schemas.microsoft.com/office/drawing/2014/main" val="3232339233"/>
                    </a:ext>
                  </a:extLst>
                </a:gridCol>
                <a:gridCol w="1050820">
                  <a:extLst>
                    <a:ext uri="{9D8B030D-6E8A-4147-A177-3AD203B41FA5}">
                      <a16:colId xmlns:a16="http://schemas.microsoft.com/office/drawing/2014/main" val="331294123"/>
                    </a:ext>
                  </a:extLst>
                </a:gridCol>
                <a:gridCol w="1050820">
                  <a:extLst>
                    <a:ext uri="{9D8B030D-6E8A-4147-A177-3AD203B41FA5}">
                      <a16:colId xmlns:a16="http://schemas.microsoft.com/office/drawing/2014/main" val="2390221910"/>
                    </a:ext>
                  </a:extLst>
                </a:gridCol>
              </a:tblGrid>
              <a:tr h="25008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&lt; 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18-29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30-49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50-64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65-79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80+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Neuvedeno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8382103"/>
                  </a:ext>
                </a:extLst>
              </a:tr>
              <a:tr h="25008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Hlavní město Praha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10 482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36 219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27 524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25 402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76 227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175 961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7947550"/>
                  </a:ext>
                </a:extLst>
              </a:tr>
              <a:tr h="25008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Středočeský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3 773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22 685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19 971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16 910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25 977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89 345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242869"/>
                  </a:ext>
                </a:extLst>
              </a:tr>
              <a:tr h="25008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Jihočeský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1 912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10 054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10 635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10 039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21 376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54 064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5245084"/>
                  </a:ext>
                </a:extLst>
              </a:tr>
              <a:tr h="25008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Plzeňský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2 201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10 200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9 036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8 441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16 213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46 113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53597599"/>
                  </a:ext>
                </a:extLst>
              </a:tr>
              <a:tr h="25008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Karlovarský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5 522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4 863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4 731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7 415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23 551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43894959"/>
                  </a:ext>
                </a:extLst>
              </a:tr>
              <a:tr h="25008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Ústecký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2 248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11 770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10 615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9 882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12 411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46 935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8890575"/>
                  </a:ext>
                </a:extLst>
              </a:tr>
              <a:tr h="25008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Liberecký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1 576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7 708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6 550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6 561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10 492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32 899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8042978"/>
                  </a:ext>
                </a:extLst>
              </a:tr>
              <a:tr h="25008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Královéhradecký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2 105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9 945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8 700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7 572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18 197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46 539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0457701"/>
                  </a:ext>
                </a:extLst>
              </a:tr>
              <a:tr h="25008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Pardubický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1 389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6 684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5 740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3 710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16 137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33 673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15072180"/>
                  </a:ext>
                </a:extLst>
              </a:tr>
              <a:tr h="25008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 Vysočina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1 494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8 595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8 367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4 081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13 731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36 280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64779072"/>
                  </a:ext>
                </a:extLst>
              </a:tr>
              <a:tr h="25008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Jihomoravský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5 884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25 574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19 940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13 082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33 558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98 090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04675251"/>
                  </a:ext>
                </a:extLst>
              </a:tr>
              <a:tr h="25008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Olomoucký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2 020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9 744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8 268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7 608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21 957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49 607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9933441"/>
                  </a:ext>
                </a:extLst>
              </a:tr>
              <a:tr h="25008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Zlínský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1 741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8 739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7 781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5 790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17 154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41 218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4445664"/>
                  </a:ext>
                </a:extLst>
              </a:tr>
              <a:tr h="25008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Moravskoslezský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3 522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19 134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15 691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15 216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34 818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88 395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87613735"/>
                  </a:ext>
                </a:extLst>
              </a:tr>
              <a:tr h="25008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41 362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192 573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163 681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139 025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325 663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862 670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0219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96501576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5238</TotalTime>
  <Words>1708</Words>
  <Application>Microsoft Office PowerPoint</Application>
  <PresentationFormat>Širokoúhlá obrazovka</PresentationFormat>
  <Paragraphs>966</Paragraphs>
  <Slides>12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Franklin Gothic Book</vt:lpstr>
      <vt:lpstr>Franklin Gothic Demi</vt:lpstr>
      <vt:lpstr>Motiv Office</vt:lpstr>
      <vt:lpstr>Týdenní přehled epidemické situace  a stavu očkování v Královéhradeckém kraji</vt:lpstr>
      <vt:lpstr>Aktuální situace v Královéhradeckém kraji k 8. 3. 2021 včetně</vt:lpstr>
      <vt:lpstr>Kapacita C+ lůžek v Královéhradeckém kraji</vt:lpstr>
      <vt:lpstr>Prezentace aplikace PowerPoint</vt:lpstr>
      <vt:lpstr>Prezentace aplikace PowerPoint</vt:lpstr>
      <vt:lpstr>Prezentace aplikace PowerPoint</vt:lpstr>
      <vt:lpstr>Situace v pobytových službách k 8.3.2021</vt:lpstr>
      <vt:lpstr> Očkování od 2. ledna do 8. března 2021</vt:lpstr>
      <vt:lpstr>Počet očkování k 8.3.2021</vt:lpstr>
      <vt:lpstr>Počet osob – dvě dávky - k 8.3.2021</vt:lpstr>
      <vt:lpstr>Praktičtí lékaři – dávky k 8.3.2021</vt:lpstr>
      <vt:lpstr>Nasazení Armády ČR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Očkovací strategie Královéhradeckého kraje</dc:title>
  <dc:creator>Pejšek Miroslav Ing.</dc:creator>
  <cp:lastModifiedBy>Lechmann Dan Mgr.</cp:lastModifiedBy>
  <cp:revision>233</cp:revision>
  <cp:lastPrinted>2021-03-09T07:14:24Z</cp:lastPrinted>
  <dcterms:created xsi:type="dcterms:W3CDTF">2021-01-14T19:24:21Z</dcterms:created>
  <dcterms:modified xsi:type="dcterms:W3CDTF">2021-03-09T13:24:31Z</dcterms:modified>
</cp:coreProperties>
</file>