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</p:sldMasterIdLst>
  <p:sldIdLst>
    <p:sldId id="256" r:id="rId2"/>
    <p:sldId id="283" r:id="rId3"/>
    <p:sldId id="264" r:id="rId4"/>
    <p:sldId id="266" r:id="rId5"/>
    <p:sldId id="267" r:id="rId6"/>
    <p:sldId id="272" r:id="rId7"/>
    <p:sldId id="284" r:id="rId8"/>
    <p:sldId id="291" r:id="rId9"/>
    <p:sldId id="295" r:id="rId10"/>
    <p:sldId id="292" r:id="rId11"/>
    <p:sldId id="293" r:id="rId12"/>
    <p:sldId id="274" r:id="rId13"/>
    <p:sldId id="294" r:id="rId14"/>
    <p:sldId id="285" r:id="rId15"/>
    <p:sldId id="286" r:id="rId16"/>
    <p:sldId id="280" r:id="rId1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923"/>
    <a:srgbClr val="BC8F00"/>
    <a:srgbClr val="DAA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0C50005-9C99-4B5C-9F9A-B4F25F1E9863}" type="datetimeFigureOut">
              <a:rPr lang="cs-CZ" smtClean="0"/>
              <a:t>11.07.2023</a:t>
            </a:fld>
            <a:endParaRPr lang="cs-CZ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7592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005-9C99-4B5C-9F9A-B4F25F1E9863}" type="datetimeFigureOut">
              <a:rPr lang="cs-CZ" smtClean="0"/>
              <a:t>11.07.2023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533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005-9C99-4B5C-9F9A-B4F25F1E9863}" type="datetimeFigureOut">
              <a:rPr lang="cs-CZ" smtClean="0"/>
              <a:t>11.07.2023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8475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005-9C99-4B5C-9F9A-B4F25F1E9863}" type="datetimeFigureOut">
              <a:rPr lang="cs-CZ" smtClean="0"/>
              <a:t>11.07.2023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4945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0C50005-9C99-4B5C-9F9A-B4F25F1E9863}" type="datetimeFigureOut">
              <a:rPr lang="cs-CZ" smtClean="0"/>
              <a:t>11.07.2023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0659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005-9C99-4B5C-9F9A-B4F25F1E9863}" type="datetimeFigureOut">
              <a:rPr lang="cs-CZ" smtClean="0"/>
              <a:t>11.07.2023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489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005-9C99-4B5C-9F9A-B4F25F1E9863}" type="datetimeFigureOut">
              <a:rPr lang="cs-CZ" smtClean="0"/>
              <a:t>11.07.2023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2746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005-9C99-4B5C-9F9A-B4F25F1E9863}" type="datetimeFigureOut">
              <a:rPr lang="cs-CZ" smtClean="0"/>
              <a:t>11.07.2023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881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005-9C99-4B5C-9F9A-B4F25F1E9863}" type="datetimeFigureOut">
              <a:rPr lang="cs-CZ" smtClean="0"/>
              <a:t>11.07.2023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4019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005-9C99-4B5C-9F9A-B4F25F1E9863}" type="datetimeFigureOut">
              <a:rPr lang="cs-CZ" smtClean="0"/>
              <a:t>11.07.2023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15233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00C50005-9C99-4B5C-9F9A-B4F25F1E9863}" type="datetimeFigureOut">
              <a:rPr lang="cs-CZ" smtClean="0"/>
              <a:t>11.07.2023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88285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0C50005-9C99-4B5C-9F9A-B4F25F1E9863}" type="datetimeFigureOut">
              <a:rPr lang="cs-CZ" smtClean="0"/>
              <a:t>11.07.2023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3854832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posta@kr-kralovehradecky.cz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dotace.kr-kralovehradecky.cz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kotliky.kr-kralovehradecky.cz/" TargetMode="External"/><Relationship Id="rId7" Type="http://schemas.openxmlformats.org/officeDocument/2006/relationships/hyperlink" Target="mailto:lpechanek@kr-kralovehradecky.cz" TargetMode="External"/><Relationship Id="rId2" Type="http://schemas.openxmlformats.org/officeDocument/2006/relationships/hyperlink" Target="mailto:kotlikovedotace@kr-kralovehradecky.cz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pavlistova@kr-kralovehradecky.cz" TargetMode="External"/><Relationship Id="rId5" Type="http://schemas.openxmlformats.org/officeDocument/2006/relationships/hyperlink" Target="mailto:ivlaskova@kr-kralovehradecky.cz" TargetMode="External"/><Relationship Id="rId4" Type="http://schemas.openxmlformats.org/officeDocument/2006/relationships/hyperlink" Target="mailto:jhejlova@kr-kralovehradecky.cz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svt.sfzp.cz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otace.kr-kralovehradecky.cz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dotace.kr-kralovehradecky.cz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D1AC69C5-02B6-4749-8406-749058A5A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18" y="5740314"/>
            <a:ext cx="11503349" cy="970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2390686-CFE6-42B2-9BF6-4E03FB1635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3932" y="2703842"/>
            <a:ext cx="8144134" cy="1826213"/>
          </a:xfrm>
          <a:solidFill>
            <a:schemeClr val="accent1">
              <a:alpha val="47000"/>
            </a:schemeClr>
          </a:solidFill>
        </p:spPr>
        <p:txBody>
          <a:bodyPr/>
          <a:lstStyle/>
          <a:p>
            <a:pPr algn="ctr"/>
            <a:r>
              <a:rPr lang="cs-CZ" sz="6000" dirty="0">
                <a:latin typeface="Book Antiqua" panose="02040602050305030304" pitchFamily="18" charset="0"/>
              </a:rPr>
              <a:t>Kotlíkové dotace 2021+</a:t>
            </a:r>
            <a:endParaRPr lang="cs-CZ" sz="6000" b="1" dirty="0">
              <a:solidFill>
                <a:srgbClr val="FFC00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D54F349-F685-4028-9E46-A8B0E6C6CF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br>
              <a:rPr lang="cs-CZ" sz="2400" b="1" dirty="0">
                <a:latin typeface="Book Antiqua" panose="02040602050305030304" pitchFamily="18" charset="0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3945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A319B-0EF7-4160-9F18-DF35EC75B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Způsob podání žádosti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7E2C05-DD92-4018-B2CF-CD5A49B5A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10058400" cy="358855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</a:rPr>
              <a:t>3. </a:t>
            </a: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Vyplnění elektronické žádosti v systému DOTIS</a:t>
            </a:r>
          </a:p>
          <a:p>
            <a:r>
              <a:rPr lang="cs-CZ" dirty="0"/>
              <a:t>Kdykoliv v termínu od 17. 8. do 31. 8. 2023, ale pouze pro žadatele, kteří provedli úspěšnou „Registraci“ (viz předchozí bod).</a:t>
            </a:r>
          </a:p>
          <a:p>
            <a:r>
              <a:rPr lang="cs-CZ" dirty="0"/>
              <a:t>Formulář automaticky zpřístupněn v DOTIS po přihlášení do uživatelského účtu.</a:t>
            </a:r>
          </a:p>
          <a:p>
            <a:r>
              <a:rPr lang="cs-CZ" dirty="0"/>
              <a:t>Vyplnit všechny záložky a „Odevzdat žádost na úřad“, následně „Tisk/náhled žádosti“.</a:t>
            </a:r>
          </a:p>
          <a:p>
            <a:r>
              <a:rPr lang="cs-CZ" dirty="0"/>
              <a:t>V rámci jednoho účtu v DOTIS je možné podat jen 1 žádost, kde žadatelem je majitel účtu (tj. není možné žádost postoupit jinému žadateli).</a:t>
            </a:r>
          </a:p>
        </p:txBody>
      </p:sp>
    </p:spTree>
    <p:extLst>
      <p:ext uri="{BB962C8B-B14F-4D97-AF65-F5344CB8AC3E}">
        <p14:creationId xmlns:p14="http://schemas.microsoft.com/office/powerpoint/2010/main" val="637743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2BD509-DABD-4577-B37A-75AF6B12F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Způsob podání žádosti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383F9F-16ED-4A58-AAAA-4BDC09C3B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9196873" cy="3261982"/>
          </a:xfrm>
        </p:spPr>
        <p:txBody>
          <a:bodyPr/>
          <a:lstStyle/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</a:rPr>
              <a:t>4. </a:t>
            </a: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Odeslání podepsané verze žádosti na úřad</a:t>
            </a:r>
          </a:p>
          <a:p>
            <a:r>
              <a:rPr lang="cs-CZ" dirty="0"/>
              <a:t>Po vyplnění, odeslání elektronické verze žádosti V DOTIS a následném vytištění je nutné nejdéle do </a:t>
            </a:r>
            <a:r>
              <a:rPr lang="cs-CZ" b="1" dirty="0"/>
              <a:t>15. 9. 2023</a:t>
            </a:r>
            <a:r>
              <a:rPr lang="cs-CZ" dirty="0"/>
              <a:t> odeslat podepsanou žádost včetně povinných příloh.</a:t>
            </a:r>
          </a:p>
          <a:p>
            <a:endParaRPr lang="cs-CZ" dirty="0"/>
          </a:p>
          <a:p>
            <a:r>
              <a:rPr lang="cs-CZ" dirty="0"/>
              <a:t>Odeslání v listinné podobě (poštou či osobně na podatelnu), elektronicky (s elektronickým podpisem na </a:t>
            </a: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posta@kr-kralovehradecky.cz</a:t>
            </a:r>
            <a:r>
              <a:rPr lang="cs-CZ" dirty="0"/>
              <a:t>) či datovou schránkou (na adresu KÚ gcgbp3q).</a:t>
            </a:r>
          </a:p>
        </p:txBody>
      </p:sp>
    </p:spTree>
    <p:extLst>
      <p:ext uri="{BB962C8B-B14F-4D97-AF65-F5344CB8AC3E}">
        <p14:creationId xmlns:p14="http://schemas.microsoft.com/office/powerpoint/2010/main" val="1980608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5">
            <a:extLst>
              <a:ext uri="{FF2B5EF4-FFF2-40B4-BE49-F238E27FC236}">
                <a16:creationId xmlns:a16="http://schemas.microsoft.com/office/drawing/2014/main" id="{2D0DA8F7-8978-4E06-9C68-C2FB5E359B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1830606"/>
              </p:ext>
            </p:extLst>
          </p:nvPr>
        </p:nvGraphicFramePr>
        <p:xfrm>
          <a:off x="7909740" y="822121"/>
          <a:ext cx="3776124" cy="5149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Acrobat Document" r:id="rId3" imgW="5667072" imgH="8019985" progId="AcroExch.Document.DC">
                  <p:embed/>
                </p:oleObj>
              </mc:Choice>
              <mc:Fallback>
                <p:oleObj name="Acrobat Document" r:id="rId3" imgW="5667072" imgH="8019985" progId="AcroExch.Document.DC">
                  <p:embed/>
                  <p:pic>
                    <p:nvPicPr>
                      <p:cNvPr id="4" name="Zástupný symbol pro obsah 5">
                        <a:extLst>
                          <a:ext uri="{FF2B5EF4-FFF2-40B4-BE49-F238E27FC236}">
                            <a16:creationId xmlns:a16="http://schemas.microsoft.com/office/drawing/2014/main" id="{AA3F7F9F-64E5-477E-9F14-53561A1466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909740" y="822121"/>
                        <a:ext cx="3776124" cy="51494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C3C2B0AB-8119-4F74-A609-72DC002CD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Přílohy žádosti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F786DA3-F940-434E-B5B5-A95C2A03B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906581"/>
            <a:ext cx="6734961" cy="406501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Fotodokumentace stávajícího kotle </a:t>
            </a:r>
            <a:r>
              <a:rPr lang="cs-CZ" sz="2000" dirty="0"/>
              <a:t>napojeného na otopnou soustavu a komínové těleso, popř. celkový pohled na místnost kotelny.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Doklad o kontrole technického stavu a provozu stávajícího spalovacího stacionárního zdroje</a:t>
            </a:r>
            <a:r>
              <a:rPr lang="cs-CZ" sz="2400" b="1" dirty="0">
                <a:solidFill>
                  <a:srgbClr val="BC8F00"/>
                </a:solidFill>
              </a:rPr>
              <a:t> </a:t>
            </a:r>
            <a:r>
              <a:rPr lang="cs-CZ" sz="2000" dirty="0"/>
              <a:t>na pevná paliva o jmenovitém tepelném příkonu 10-300 kW včetně, sloužícího jako zdroj tepla pro teplovodní soustavu ústředního vytápění. VZOR (vystavený odborně způsobilou osobou na daný typ kotle + kopie oprávnění k instalaci, provozu a údržbě vydaná výrobcem daného kotle).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Kopie oprávnění odborně způsobilé osoby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cs-CZ" sz="2100" dirty="0"/>
              <a:t>která vystavila Doklad o kontrole technického stavu a provozu stávajícího spalovacího stacionárního zdroje na pevná paliva dle předchozího odstavce.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cs-CZ" sz="2000" dirty="0"/>
          </a:p>
          <a:p>
            <a:pPr marL="0" indent="0">
              <a:spcAft>
                <a:spcPts val="600"/>
              </a:spcAft>
              <a:buNone/>
            </a:pPr>
            <a:endParaRPr lang="cs-CZ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cs-CZ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cs-CZ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cs-CZ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cs-CZ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8420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A6A58C-5325-445A-8811-1E52DA019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Přílohy žádosti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D8E30D-8BEF-4DAD-A38F-118BA7AFA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70745"/>
            <a:ext cx="9343938" cy="4110605"/>
          </a:xfrm>
        </p:spPr>
        <p:txBody>
          <a:bodyPr>
            <a:normAutofit fontScale="55000" lnSpcReduction="20000"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sz="3800" b="1" u="sng" dirty="0">
                <a:solidFill>
                  <a:schemeClr val="accent1">
                    <a:lumMod val="75000"/>
                  </a:schemeClr>
                </a:solidFill>
              </a:rPr>
              <a:t>Doklady prokazující přijatelnost FO k podpoře</a:t>
            </a:r>
            <a:r>
              <a:rPr lang="cs-CZ" sz="3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3600" dirty="0"/>
              <a:t>- potvrzení o přiznání starobního důchodu či invalidního důchodu III. stupně (ne starší než 1 rok), potvrzení o pobírání příspěvku na bydlení.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3800" b="1" u="sng" dirty="0">
                <a:solidFill>
                  <a:schemeClr val="accent1">
                    <a:lumMod val="75000"/>
                  </a:schemeClr>
                </a:solidFill>
              </a:rPr>
              <a:t>Písemný souhlas druhého z manželů</a:t>
            </a:r>
            <a:r>
              <a:rPr lang="cs-CZ" sz="3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3600" dirty="0"/>
              <a:t>v případě vlastnictví RD, bytové jednotky, nebo trvale obývané stavby pro rodinnou rekreaci. FORMULÁŘ</a:t>
            </a:r>
          </a:p>
          <a:p>
            <a:r>
              <a:rPr lang="cs-CZ" sz="3800" b="1" u="sng" dirty="0">
                <a:solidFill>
                  <a:schemeClr val="accent1">
                    <a:lumMod val="75000"/>
                  </a:schemeClr>
                </a:solidFill>
              </a:rPr>
              <a:t>Písemný souhlas spoluvlastníků</a:t>
            </a:r>
            <a:r>
              <a:rPr lang="cs-CZ" sz="3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3600" dirty="0"/>
              <a:t>k realizaci nového zdroje tepla v rodinném domě, trvale obývané stavbě pro rodinnou rekreaci, bytové jednotce bytového domu – v případě více spoluvlastníků. FORMULÁŘ</a:t>
            </a:r>
          </a:p>
          <a:p>
            <a:r>
              <a:rPr lang="cs-CZ" sz="3800" b="1" u="sng" dirty="0">
                <a:solidFill>
                  <a:schemeClr val="accent1">
                    <a:lumMod val="75000"/>
                  </a:schemeClr>
                </a:solidFill>
              </a:rPr>
              <a:t>Plná moc k zastupování</a:t>
            </a:r>
            <a:r>
              <a:rPr lang="cs-CZ" sz="3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3600" dirty="0"/>
              <a:t>(v případě zastupování žadatele jinou osobou). FORMULÁŘ</a:t>
            </a:r>
          </a:p>
          <a:p>
            <a:r>
              <a:rPr lang="cs-CZ" sz="3800" b="1" u="sng" dirty="0">
                <a:solidFill>
                  <a:schemeClr val="accent1">
                    <a:lumMod val="75000"/>
                  </a:schemeClr>
                </a:solidFill>
              </a:rPr>
              <a:t>Doklad prokazující, že žadatel nebo člen jeho domácnosti má ve stavbě pro rodinnou rekreaci zřízen trvalý pobyt</a:t>
            </a:r>
            <a:r>
              <a:rPr lang="cs-CZ" sz="3800" dirty="0"/>
              <a:t>, </a:t>
            </a:r>
            <a:r>
              <a:rPr lang="cs-CZ" sz="3600" dirty="0"/>
              <a:t>a to nejméně 24 měsíců před podáním žádosti (kopie OP či výpis z Registru obyvatel).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4580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9D0179-2449-43B8-B6C6-3358B3BB7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Dotační portál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AF18F8-E3C5-4E97-B980-9D2037722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812022"/>
            <a:ext cx="10924939" cy="4916437"/>
          </a:xfrm>
        </p:spPr>
        <p:txBody>
          <a:bodyPr/>
          <a:lstStyle/>
          <a:p>
            <a:pPr algn="just">
              <a:spcBef>
                <a:spcPts val="600"/>
              </a:spcBef>
            </a:pPr>
            <a:r>
              <a:rPr lang="cs-CZ" sz="2000" dirty="0"/>
              <a:t>Dotační portál Královéhradeckého kraje </a:t>
            </a:r>
            <a:r>
              <a:rPr lang="cs-CZ" sz="2000" b="1" dirty="0">
                <a:solidFill>
                  <a:srgbClr val="FF0000"/>
                </a:solidFill>
              </a:rPr>
              <a:t>(</a:t>
            </a:r>
            <a:r>
              <a:rPr lang="cs-CZ" sz="2000" b="1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https://dotace.kr-kralovehradecky.cz</a:t>
            </a:r>
            <a:r>
              <a:rPr lang="cs-CZ" sz="2000" b="1" dirty="0">
                <a:solidFill>
                  <a:srgbClr val="FF0000"/>
                </a:solidFill>
              </a:rPr>
              <a:t>) </a:t>
            </a:r>
          </a:p>
          <a:p>
            <a:pPr algn="just">
              <a:spcBef>
                <a:spcPts val="600"/>
              </a:spcBef>
            </a:pPr>
            <a:r>
              <a:rPr lang="cs-CZ" sz="2000" dirty="0"/>
              <a:t>Příručka pro podání a vyplnění žádosti o dotaci. </a:t>
            </a:r>
          </a:p>
          <a:p>
            <a:pPr algn="just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2000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CC33F76-3DC5-41E6-9777-952157FDAD82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9019"/>
          <a:stretch/>
        </p:blipFill>
        <p:spPr bwMode="auto">
          <a:xfrm>
            <a:off x="813732" y="2701255"/>
            <a:ext cx="10385571" cy="35820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3094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D88BB5-8A22-4E08-B8AB-76EEB753F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Žádost – vyplnění/odeslání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0A7E8E1-8191-42B1-8DC4-612F8BB5F633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r="12" b="45914"/>
          <a:stretch/>
        </p:blipFill>
        <p:spPr bwMode="auto">
          <a:xfrm>
            <a:off x="755009" y="1704279"/>
            <a:ext cx="6636391" cy="45908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Zástupný symbol pro obsah 3">
            <a:extLst>
              <a:ext uri="{FF2B5EF4-FFF2-40B4-BE49-F238E27FC236}">
                <a16:creationId xmlns:a16="http://schemas.microsoft.com/office/drawing/2014/main" id="{1909D670-A2AC-4ED3-BFC1-8641AFE395E2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8" t="42034" r="38162" b="12404"/>
          <a:stretch/>
        </p:blipFill>
        <p:spPr bwMode="auto">
          <a:xfrm>
            <a:off x="7391400" y="2025730"/>
            <a:ext cx="3933738" cy="42578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46637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39C045-9B6E-4521-B9F9-5B58C4333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Kontakty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C48B7E7-C08A-4A43-8C55-F6BB81035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837189"/>
            <a:ext cx="9613861" cy="474272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Infolinka:</a:t>
            </a:r>
            <a:r>
              <a:rPr lang="cs-CZ" sz="4000" b="1" dirty="0"/>
              <a:t> </a:t>
            </a:r>
            <a:r>
              <a:rPr lang="cs-CZ" sz="2000" dirty="0"/>
              <a:t>722 960 675 (provozní doba po – pá 8-16 hod.) </a:t>
            </a:r>
          </a:p>
          <a:p>
            <a:pPr>
              <a:spcBef>
                <a:spcPts val="0"/>
              </a:spcBef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E-mail:</a:t>
            </a:r>
            <a:r>
              <a:rPr lang="cs-CZ" sz="4000" dirty="0"/>
              <a:t> </a:t>
            </a:r>
            <a:r>
              <a:rPr lang="cs-CZ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kotlikovedotace@kr-kralovehradecky.cz</a:t>
            </a:r>
            <a:endParaRPr lang="cs-CZ" sz="2000" dirty="0"/>
          </a:p>
          <a:p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Web:</a:t>
            </a:r>
            <a:r>
              <a:rPr lang="cs-CZ" sz="2000" dirty="0"/>
              <a:t> </a:t>
            </a:r>
            <a:r>
              <a:rPr lang="cs-CZ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https://kotliky.kr-kralovehradecky.cz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Ing. Jitka Hejlová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mobil: 607 094 578, e-mail: </a:t>
            </a:r>
            <a:r>
              <a:rPr lang="cs-CZ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jhejlova@kr-kralovehradecky.cz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  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Bc. Iveta Lásková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mobil: 725 948 531, e-mail: </a:t>
            </a:r>
            <a:r>
              <a:rPr lang="cs-CZ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ivlaskova@kr-kralovehradecky.cz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Ing. Martina Pavlistová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mobil: 601 350 994, e-mail: </a:t>
            </a:r>
            <a:r>
              <a:rPr lang="cs-CZ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mpavlistova@kr-kralovehradecky.cz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Ing. Luboš Pechánek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mobil: 702 075 891, e-mail: </a:t>
            </a:r>
            <a:r>
              <a:rPr lang="cs-CZ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lpechanek@kr-kralovehradecky.cz</a:t>
            </a:r>
            <a:endParaRPr lang="cs-CZ" sz="2000" dirty="0"/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5257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EA5308-2831-4123-B2B3-9B8A73AD1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Kotlíkové dotace 2021+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17FF07E-3086-4D35-BA31-4BA3038F2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739" y="1823099"/>
            <a:ext cx="10229462" cy="4392308"/>
          </a:xfrm>
        </p:spPr>
        <p:txBody>
          <a:bodyPr>
            <a:normAutofit fontScale="70000" lnSpcReduction="2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cs-CZ" sz="3100" b="1" u="sng" dirty="0">
                <a:solidFill>
                  <a:schemeClr val="accent1">
                    <a:lumMod val="75000"/>
                  </a:schemeClr>
                </a:solidFill>
              </a:rPr>
              <a:t>Finanční podpora na výměnu starých kotlů na pevná paliva s ručním přikládáním</a:t>
            </a:r>
            <a:br>
              <a:rPr lang="cs-CZ" sz="3100" b="1" u="sng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3100" b="1" u="sng" dirty="0">
                <a:solidFill>
                  <a:schemeClr val="accent1">
                    <a:lumMod val="75000"/>
                  </a:schemeClr>
                </a:solidFill>
              </a:rPr>
              <a:t>1. a 2. emisní třídy za:</a:t>
            </a:r>
          </a:p>
          <a:p>
            <a:pPr lvl="1">
              <a:spcAft>
                <a:spcPts val="600"/>
              </a:spcAft>
            </a:pPr>
            <a:r>
              <a:rPr lang="cs-CZ" sz="2600" dirty="0"/>
              <a:t>kotle na </a:t>
            </a:r>
            <a:r>
              <a:rPr lang="cs-CZ" sz="2800" b="1" dirty="0">
                <a:solidFill>
                  <a:schemeClr val="accent2">
                    <a:lumMod val="75000"/>
                  </a:schemeClr>
                </a:solidFill>
              </a:rPr>
              <a:t>biomasu s ruční dodávkou </a:t>
            </a:r>
            <a:r>
              <a:rPr lang="cs-CZ" sz="2600" dirty="0"/>
              <a:t>paliva vč. akumulační nádrže </a:t>
            </a:r>
            <a:r>
              <a:rPr lang="cs-CZ" sz="2800" dirty="0"/>
              <a:t>(55 l/kW výkonu kotle),</a:t>
            </a:r>
          </a:p>
          <a:p>
            <a:pPr lvl="1">
              <a:spcAft>
                <a:spcPts val="600"/>
              </a:spcAft>
            </a:pPr>
            <a:r>
              <a:rPr lang="cs-CZ" sz="2600" dirty="0"/>
              <a:t>kotle na </a:t>
            </a:r>
            <a:r>
              <a:rPr lang="cs-CZ" sz="2800" b="1" dirty="0">
                <a:solidFill>
                  <a:schemeClr val="accent2">
                    <a:lumMod val="75000"/>
                  </a:schemeClr>
                </a:solidFill>
              </a:rPr>
              <a:t>biomasu automatické </a:t>
            </a:r>
            <a:r>
              <a:rPr lang="cs-CZ" sz="2800" dirty="0"/>
              <a:t>(dotace max. </a:t>
            </a:r>
            <a:r>
              <a:rPr lang="cs-CZ" sz="2800" b="1" dirty="0">
                <a:solidFill>
                  <a:schemeClr val="accent2">
                    <a:lumMod val="75000"/>
                  </a:schemeClr>
                </a:solidFill>
              </a:rPr>
              <a:t>130 000 Kč</a:t>
            </a:r>
            <a:r>
              <a:rPr lang="cs-CZ" sz="2800" dirty="0"/>
              <a:t>/náklady &gt; 136 842 Kč),</a:t>
            </a:r>
          </a:p>
          <a:p>
            <a:pPr lvl="1">
              <a:spcAft>
                <a:spcPts val="600"/>
              </a:spcAft>
            </a:pPr>
            <a:r>
              <a:rPr lang="cs-CZ" sz="2800" b="1" dirty="0">
                <a:solidFill>
                  <a:schemeClr val="accent2">
                    <a:lumMod val="75000"/>
                  </a:schemeClr>
                </a:solidFill>
              </a:rPr>
              <a:t>tepelná čerpadla </a:t>
            </a:r>
            <a:r>
              <a:rPr lang="cs-CZ" sz="2800" dirty="0"/>
              <a:t>(dotace max. </a:t>
            </a:r>
            <a:r>
              <a:rPr lang="cs-CZ" sz="2800" b="1" dirty="0">
                <a:solidFill>
                  <a:schemeClr val="accent2">
                    <a:lumMod val="75000"/>
                  </a:schemeClr>
                </a:solidFill>
              </a:rPr>
              <a:t>180 000 Kč</a:t>
            </a:r>
            <a:r>
              <a:rPr lang="cs-CZ" sz="2800" dirty="0"/>
              <a:t>/náklady &gt; 189 474 Kč).</a:t>
            </a:r>
          </a:p>
          <a:p>
            <a:pPr marL="457200" lvl="1" indent="0">
              <a:spcAft>
                <a:spcPts val="600"/>
              </a:spcAft>
              <a:buNone/>
            </a:pPr>
            <a:endParaRPr lang="cs-CZ" sz="900" dirty="0"/>
          </a:p>
          <a:p>
            <a:pPr marL="0" indent="0">
              <a:spcBef>
                <a:spcPts val="600"/>
              </a:spcBef>
              <a:buNone/>
            </a:pPr>
            <a:r>
              <a:rPr lang="cs-CZ" sz="2600" dirty="0"/>
              <a:t>Od 1. září 2024 zákaz provozování kotlů nesplňujících emisní třídu č. 3 – 5. Posun termínu zákazu. Žádosti však pouze do 31. 8. 2024.</a:t>
            </a:r>
          </a:p>
          <a:p>
            <a:pPr marL="0" indent="0">
              <a:spcAft>
                <a:spcPts val="600"/>
              </a:spcAft>
              <a:buNone/>
            </a:pPr>
            <a:endParaRPr lang="cs-CZ" sz="900" i="1" dirty="0"/>
          </a:p>
          <a:p>
            <a:pPr marL="0" indent="0">
              <a:spcAft>
                <a:spcPts val="600"/>
              </a:spcAft>
              <a:buNone/>
            </a:pPr>
            <a:r>
              <a:rPr lang="cs-CZ" sz="3100" b="1" u="sng" dirty="0">
                <a:solidFill>
                  <a:schemeClr val="accent1">
                    <a:lumMod val="75000"/>
                  </a:schemeClr>
                </a:solidFill>
              </a:rPr>
              <a:t>Podpora výměny nevyhovujících zdrojů vytápění probíhá:</a:t>
            </a:r>
          </a:p>
          <a:p>
            <a:pPr lvl="1">
              <a:spcAft>
                <a:spcPts val="600"/>
              </a:spcAft>
            </a:pPr>
            <a:r>
              <a:rPr lang="cs-CZ" sz="2800" dirty="0"/>
              <a:t>na </a:t>
            </a:r>
            <a:r>
              <a:rPr lang="cs-CZ" sz="2800" b="1" dirty="0">
                <a:solidFill>
                  <a:schemeClr val="accent2">
                    <a:lumMod val="75000"/>
                  </a:schemeClr>
                </a:solidFill>
              </a:rPr>
              <a:t>Krajských úřadech </a:t>
            </a:r>
            <a:r>
              <a:rPr lang="cs-CZ" sz="2800" dirty="0"/>
              <a:t>(nízkopříjmové domácnosti).</a:t>
            </a:r>
          </a:p>
          <a:p>
            <a:pPr lvl="1">
              <a:spcAft>
                <a:spcPts val="600"/>
              </a:spcAft>
            </a:pPr>
            <a:r>
              <a:rPr lang="cs-CZ" sz="2800" b="1" dirty="0">
                <a:solidFill>
                  <a:schemeClr val="accent2">
                    <a:lumMod val="75000"/>
                  </a:schemeClr>
                </a:solidFill>
              </a:rPr>
              <a:t>na SFŽP </a:t>
            </a:r>
            <a:r>
              <a:rPr lang="cs-CZ" sz="2600" dirty="0"/>
              <a:t>(Státní fond životního prostředí) z programu </a:t>
            </a:r>
            <a:r>
              <a:rPr lang="cs-CZ" sz="2900" b="1" dirty="0">
                <a:solidFill>
                  <a:schemeClr val="accent2">
                    <a:lumMod val="75000"/>
                  </a:schemeClr>
                </a:solidFill>
              </a:rPr>
              <a:t>Nová zelená úsporám </a:t>
            </a:r>
            <a:r>
              <a:rPr lang="cs-CZ" sz="2800" dirty="0"/>
              <a:t>(ostatní domácnosti).</a:t>
            </a:r>
            <a:endParaRPr lang="cs-CZ" sz="2100" dirty="0"/>
          </a:p>
          <a:p>
            <a:pPr marL="0" lvl="0" indent="0">
              <a:buNone/>
            </a:pPr>
            <a:endParaRPr lang="cs-CZ" sz="900" dirty="0"/>
          </a:p>
          <a:p>
            <a:endParaRPr lang="cs-CZ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818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D007C0-BECF-405A-9536-E55E5665D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1AD45D-E4E4-45AC-AFA3-1AFBC7997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57401"/>
            <a:ext cx="9924661" cy="368092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b="1" dirty="0"/>
              <a:t>Nový zdroj musí být uveden v Seznamu podporovaných výrobků a technologií (</a:t>
            </a:r>
            <a:r>
              <a:rPr lang="cs-CZ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https://svt.sfzp.cz</a:t>
            </a:r>
            <a:r>
              <a:rPr lang="cs-CZ" b="1" dirty="0"/>
              <a:t>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b="1" dirty="0"/>
              <a:t>Za způsobilé jsou považovány výměny kotlů realizované od 1. ledna 2021.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dirty="0"/>
          </a:p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Způsobilé výdaje: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Stavební práce, dodávky a služby související s uvedením do provozu nového zdroje vytápění, včetně realizace nové otopné soustavy nebo úpravy stávající otopné soustavy.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Úprava spalinových cest, náklady na zkoušky nebo testy související s uvedením kotle/tepelného čerpadla do provozu.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Náklady na projektovou dokumentaci vč. zpracování žádosti o dotaci</a:t>
            </a:r>
            <a:r>
              <a:rPr lang="cs-CZ" sz="2000" dirty="0"/>
              <a:t>.</a:t>
            </a:r>
          </a:p>
          <a:p>
            <a:pPr marL="0" indent="0">
              <a:buNone/>
            </a:pPr>
            <a:endParaRPr lang="cs-CZ" dirty="0">
              <a:latin typeface="Book Antiqua" panose="0204060205030503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cs-CZ" b="1" u="sng" dirty="0"/>
          </a:p>
        </p:txBody>
      </p:sp>
    </p:spTree>
    <p:extLst>
      <p:ext uri="{BB962C8B-B14F-4D97-AF65-F5344CB8AC3E}">
        <p14:creationId xmlns:p14="http://schemas.microsoft.com/office/powerpoint/2010/main" val="2922168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1553B0-3A17-4375-8D03-F357E4ED0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Kdo může požádat o dotaci na Krajském úřadě?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ACD64EC-3D19-4A41-8847-E26A86262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69976"/>
            <a:ext cx="10232571" cy="36389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b="1" u="sng" dirty="0">
                <a:solidFill>
                  <a:schemeClr val="accent1">
                    <a:lumMod val="75000"/>
                  </a:schemeClr>
                </a:solidFill>
              </a:rPr>
              <a:t>Vlastník/spoluvlastník rodinného domu, bytové jednotky v bytovém domě nebo trvale obývané stavby pro individuální rekreaci </a:t>
            </a:r>
            <a:r>
              <a:rPr lang="cs-CZ" sz="2000" dirty="0"/>
              <a:t>v Královéhradeckém kraji (fyzická osoba).</a:t>
            </a:r>
          </a:p>
          <a:p>
            <a:pPr marL="0" indent="0">
              <a:buNone/>
            </a:pPr>
            <a:endParaRPr lang="cs-CZ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000" dirty="0"/>
              <a:t>V dané nemovitosti musí žadatel </a:t>
            </a: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trvale bydlet = mít bydliště = trvale se zdržovat. </a:t>
            </a:r>
            <a:r>
              <a:rPr lang="cs-CZ" sz="2000" dirty="0"/>
              <a:t>(Když nemá v nemovitosti zapsaný trvalý pobyt, dokládá Čestným prohlášením, že má v nemovitosti bydliště - není nutné prokazovat).</a:t>
            </a:r>
          </a:p>
          <a:p>
            <a:endParaRPr lang="cs-CZ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000" b="1" u="sng" dirty="0">
                <a:solidFill>
                  <a:schemeClr val="accent1">
                    <a:lumMod val="75000"/>
                  </a:schemeClr>
                </a:solidFill>
              </a:rPr>
              <a:t>U trvale obývané rekreační stavby </a:t>
            </a:r>
            <a:r>
              <a:rPr lang="cs-CZ" sz="2000" dirty="0"/>
              <a:t>nutné doložit </a:t>
            </a:r>
            <a:r>
              <a:rPr lang="cs-CZ" sz="2000" b="1" u="sng" dirty="0">
                <a:solidFill>
                  <a:schemeClr val="accent1">
                    <a:lumMod val="75000"/>
                  </a:schemeClr>
                </a:solidFill>
              </a:rPr>
              <a:t>trvalý pobyt  některého člena domácnosti za více než 24 měsíců před podáním žádosti </a:t>
            </a:r>
            <a:r>
              <a:rPr lang="cs-CZ" sz="2000" dirty="0"/>
              <a:t>některého z členů domácnosti ( prokázat zápisem v OP, výpis z Registru obyvatel).</a:t>
            </a:r>
          </a:p>
          <a:p>
            <a:pPr marL="0" indent="0">
              <a:buNone/>
            </a:pPr>
            <a:endParaRPr lang="cs-CZ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0295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CAB3E1-DDC1-4A49-98C0-316BD48DA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Způsobilý žadatel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013C79-6397-4123-B0ED-98F468800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86462"/>
            <a:ext cx="9806475" cy="399472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cs-CZ" sz="2000" dirty="0"/>
              <a:t>Žadatel a všichni členové jeho domácnosti pobírají ke dni podání žádosti </a:t>
            </a: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starobní důchod </a:t>
            </a:r>
            <a:r>
              <a:rPr lang="cs-CZ" sz="2000" dirty="0"/>
              <a:t>nebo</a:t>
            </a:r>
            <a:r>
              <a:rPr lang="cs-CZ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invalidní důchod 3. stupně,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400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cs-CZ" sz="2000" dirty="0"/>
              <a:t>Žadatel (nebo některý z členů jeho domácnosti) v období od 1. 1. 2022 do doby podání žádosti pobíral </a:t>
            </a: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příspěvek na bydlení </a:t>
            </a:r>
            <a:r>
              <a:rPr lang="cs-CZ" sz="2000" dirty="0"/>
              <a:t>(není nutné, aby příspěvek pobíral po celou dobu).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400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400" dirty="0">
                <a:solidFill>
                  <a:schemeClr val="tx1">
                    <a:lumMod val="95000"/>
                  </a:schemeClr>
                </a:solidFill>
              </a:rPr>
              <a:t>Domácnost tvoří kromě žadatele i další osoby, které mají </a:t>
            </a:r>
            <a:r>
              <a:rPr lang="cs-CZ" sz="1400" b="1" u="sng" dirty="0">
                <a:solidFill>
                  <a:schemeClr val="tx1">
                    <a:lumMod val="95000"/>
                  </a:schemeClr>
                </a:solidFill>
              </a:rPr>
              <a:t>trvalý pobyt</a:t>
            </a:r>
            <a:r>
              <a:rPr lang="cs-CZ" sz="1400" dirty="0">
                <a:solidFill>
                  <a:schemeClr val="tx1">
                    <a:lumMod val="95000"/>
                  </a:schemeClr>
                </a:solidFill>
              </a:rPr>
              <a:t> v dotčené nemovitosti, a dále ostatní osoby, které s žadatelem </a:t>
            </a:r>
            <a:r>
              <a:rPr lang="cs-CZ" sz="1400" b="1" u="sng" dirty="0">
                <a:solidFill>
                  <a:schemeClr val="tx1">
                    <a:lumMod val="95000"/>
                  </a:schemeClr>
                </a:solidFill>
              </a:rPr>
              <a:t>trvale bydlí</a:t>
            </a:r>
            <a:r>
              <a:rPr lang="cs-CZ" sz="1400" dirty="0">
                <a:solidFill>
                  <a:schemeClr val="tx1">
                    <a:lumMod val="95000"/>
                  </a:schemeClr>
                </a:solidFill>
              </a:rPr>
              <a:t>. V případě, že osoba s trvalým pobytem ve skutečnosti bydlí jinde, označí žadatel tuto osobu v žádosti (čestným prohlášením). </a:t>
            </a:r>
            <a:r>
              <a:rPr lang="cs-CZ" sz="1400" b="1" dirty="0">
                <a:solidFill>
                  <a:schemeClr val="tx1">
                    <a:lumMod val="95000"/>
                  </a:schemeClr>
                </a:solidFill>
              </a:rPr>
              <a:t>Počet členů domácnosti je rozhodný k datu podání žádosti o podporu.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400" b="1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400" dirty="0">
                <a:solidFill>
                  <a:schemeClr val="tx1">
                    <a:lumMod val="95000"/>
                  </a:schemeClr>
                </a:solidFill>
              </a:rPr>
              <a:t>V případě rodinného/bytového domu nebo stavby pro rodinnou rekreaci o více bytech, kdy je celý dům/více bytů vytápěn jedním zdrojem tepla, jsou za členy jedné domácnosti považovány všechny osoby s bydlištěm v tomto domě/bytech. V případě, kdy je každý byt vytápěn jiným zdrojem tepla, jsou za členy domácnosti považovány pouze osoby bydlící v tomto bytě.</a:t>
            </a:r>
          </a:p>
        </p:txBody>
      </p:sp>
    </p:spTree>
    <p:extLst>
      <p:ext uri="{BB962C8B-B14F-4D97-AF65-F5344CB8AC3E}">
        <p14:creationId xmlns:p14="http://schemas.microsoft.com/office/powerpoint/2010/main" val="3982741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90084F-C979-41D0-A1D3-4CC9EFDD0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Jaký je postup pro podání žádosti?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739E165-BAE1-41F0-B5D8-43EC6C384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903445"/>
            <a:ext cx="10258338" cy="4311961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Zveřejnění podmínek dotačního programu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</a:rPr>
              <a:t>:         </a:t>
            </a:r>
            <a:r>
              <a:rPr lang="cs-CZ" sz="2000" b="1" dirty="0">
                <a:solidFill>
                  <a:srgbClr val="FF0000"/>
                </a:solidFill>
              </a:rPr>
              <a:t>20. 6. 2023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2000" dirty="0"/>
              <a:t>https://www.kr-kralovehradecky.cz, Úřední deska (záložka ÚŘAD) i záložka DOTACE (Kotlíkové)</a:t>
            </a:r>
          </a:p>
          <a:p>
            <a:pPr marL="0" indent="0">
              <a:spcBef>
                <a:spcPct val="0"/>
              </a:spcBef>
              <a:buNone/>
            </a:pPr>
            <a:endParaRPr lang="cs-CZ" sz="2000" dirty="0"/>
          </a:p>
          <a:p>
            <a:pPr marL="0" indent="0">
              <a:spcBef>
                <a:spcPct val="0"/>
              </a:spcBef>
              <a:buNone/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Finanční alokace 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cs-CZ" dirty="0"/>
              <a:t>			</a:t>
            </a:r>
            <a:r>
              <a:rPr lang="cs-CZ" b="1" dirty="0"/>
              <a:t>63 000 000 Kč</a:t>
            </a:r>
          </a:p>
          <a:p>
            <a:pPr>
              <a:spcBef>
                <a:spcPct val="0"/>
              </a:spcBef>
            </a:pPr>
            <a:endParaRPr lang="cs-CZ" b="1" dirty="0"/>
          </a:p>
          <a:p>
            <a:pPr marL="0" indent="0">
              <a:spcBef>
                <a:spcPct val="0"/>
              </a:spcBef>
              <a:buNone/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Způsob podání žádosti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r>
              <a:rPr lang="cs-CZ" b="1" dirty="0"/>
              <a:t>	</a:t>
            </a:r>
            <a:r>
              <a:rPr lang="cs-CZ" sz="2000" dirty="0"/>
              <a:t>elektronicky prostřednictvím dotačního portálu DOTIS s 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2000" dirty="0"/>
              <a:t>                                                          následným doručením listinné </a:t>
            </a:r>
            <a:r>
              <a:rPr lang="cs-CZ" dirty="0"/>
              <a:t>podoby žádosti</a:t>
            </a:r>
            <a:endParaRPr lang="cs-CZ" b="1" dirty="0"/>
          </a:p>
          <a:p>
            <a:pPr marL="0" indent="0">
              <a:spcBef>
                <a:spcPct val="0"/>
              </a:spcBef>
              <a:buNone/>
            </a:pPr>
            <a:endParaRPr lang="cs-CZ" dirty="0"/>
          </a:p>
          <a:p>
            <a:pPr marL="0" indent="0">
              <a:spcBef>
                <a:spcPct val="0"/>
              </a:spcBef>
              <a:buNone/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Postup podání žádosti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</a:rPr>
              <a:t> :</a:t>
            </a:r>
            <a:r>
              <a:rPr lang="cs-CZ" dirty="0"/>
              <a:t>	</a:t>
            </a:r>
            <a:r>
              <a:rPr lang="cs-CZ" sz="2000" dirty="0"/>
              <a:t>1. Zřízení účtu v dotačním portálu DOTIS.</a:t>
            </a:r>
          </a:p>
          <a:p>
            <a:pPr marL="3657600" lvl="8" indent="0">
              <a:spcBef>
                <a:spcPct val="0"/>
              </a:spcBef>
              <a:buNone/>
            </a:pPr>
            <a:r>
              <a:rPr lang="cs-CZ" sz="2000" dirty="0"/>
              <a:t>2. Registrace žádosti o kotlíkovou dotace.</a:t>
            </a:r>
          </a:p>
          <a:p>
            <a:pPr marL="3657600" lvl="8" indent="0">
              <a:spcBef>
                <a:spcPct val="0"/>
              </a:spcBef>
              <a:buNone/>
            </a:pPr>
            <a:r>
              <a:rPr lang="cs-CZ" sz="2000" dirty="0"/>
              <a:t>3. Vyplnění a odeslání elektronické žádosti.</a:t>
            </a:r>
          </a:p>
          <a:p>
            <a:pPr marL="3657600" lvl="8" indent="0">
              <a:spcBef>
                <a:spcPct val="0"/>
              </a:spcBef>
              <a:buNone/>
            </a:pPr>
            <a:r>
              <a:rPr lang="cs-CZ" sz="2000" dirty="0"/>
              <a:t>4. Doručení podepsané (listinné) žádosti vč. příloh na KÚ KHK.</a:t>
            </a:r>
          </a:p>
          <a:p>
            <a:pPr marL="3657600" lvl="8" indent="0">
              <a:spcBef>
                <a:spcPct val="0"/>
              </a:spcBef>
              <a:buNone/>
            </a:pPr>
            <a:endParaRPr lang="cs-CZ" sz="2000" dirty="0"/>
          </a:p>
          <a:p>
            <a:pPr marL="0" indent="0">
              <a:spcBef>
                <a:spcPct val="0"/>
              </a:spcBef>
              <a:buNone/>
            </a:pPr>
            <a:r>
              <a:rPr lang="cs-CZ" dirty="0"/>
              <a:t> </a:t>
            </a:r>
            <a:endParaRPr lang="cs-CZ" sz="2400" dirty="0"/>
          </a:p>
          <a:p>
            <a:pPr algn="just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endParaRPr lang="cs-CZ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02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782E17-FC73-4DFE-8EA5-B2601BC27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325461"/>
            <a:ext cx="10058400" cy="4889945"/>
          </a:xfrm>
        </p:spPr>
        <p:txBody>
          <a:bodyPr/>
          <a:lstStyle/>
          <a:p>
            <a:r>
              <a:rPr lang="cs-CZ" sz="2000" dirty="0"/>
              <a:t>Vyplnění žádosti o dotaci bude umožněno pouze žadatelům, kteří budou mít zřízen uživatelský účet v dotačním portále DOTIS </a:t>
            </a:r>
            <a:r>
              <a:rPr lang="cs-CZ" dirty="0"/>
              <a:t>(</a:t>
            </a: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https://dotace.kr-kralovehradecky.cz</a:t>
            </a:r>
            <a:r>
              <a:rPr lang="cs-CZ" dirty="0"/>
              <a:t>) </a:t>
            </a:r>
            <a:r>
              <a:rPr lang="cs-CZ" sz="2000" dirty="0"/>
              <a:t>a provedou „Registraci žádosti o dotaci“.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A167560A-A6FF-49B2-A8A3-A7D360E610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165624"/>
              </p:ext>
            </p:extLst>
          </p:nvPr>
        </p:nvGraphicFramePr>
        <p:xfrm>
          <a:off x="1937857" y="3016143"/>
          <a:ext cx="8168168" cy="14272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587">
                  <a:extLst>
                    <a:ext uri="{9D8B030D-6E8A-4147-A177-3AD203B41FA5}">
                      <a16:colId xmlns:a16="http://schemas.microsoft.com/office/drawing/2014/main" val="965334638"/>
                    </a:ext>
                  </a:extLst>
                </a:gridCol>
                <a:gridCol w="2809807">
                  <a:extLst>
                    <a:ext uri="{9D8B030D-6E8A-4147-A177-3AD203B41FA5}">
                      <a16:colId xmlns:a16="http://schemas.microsoft.com/office/drawing/2014/main" val="128701408"/>
                    </a:ext>
                  </a:extLst>
                </a:gridCol>
                <a:gridCol w="3191774">
                  <a:extLst>
                    <a:ext uri="{9D8B030D-6E8A-4147-A177-3AD203B41FA5}">
                      <a16:colId xmlns:a16="http://schemas.microsoft.com/office/drawing/2014/main" val="722500053"/>
                    </a:ext>
                  </a:extLst>
                </a:gridCol>
              </a:tblGrid>
              <a:tr h="917682">
                <a:tc>
                  <a:txBody>
                    <a:bodyPr/>
                    <a:lstStyle/>
                    <a:p>
                      <a:pPr marL="457200" indent="-22860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</a:pPr>
                      <a:r>
                        <a:rPr lang="cs-CZ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Termíny registrace</a:t>
                      </a:r>
                    </a:p>
                    <a:p>
                      <a:pPr marL="457200" indent="-228600" algn="ctr" defTabSz="914400" rtl="0" eaLnBrk="1" latinLnBrk="0" hangingPunct="1">
                        <a:lnSpc>
                          <a:spcPct val="115000"/>
                        </a:lnSpc>
                      </a:pPr>
                      <a:r>
                        <a:rPr lang="cs-CZ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(10 – 14 h)*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228600" algn="ctr">
                        <a:lnSpc>
                          <a:spcPct val="115000"/>
                        </a:lnSpc>
                      </a:pPr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</a:rPr>
                        <a:t>Elektronické vyplnění a odeslání žádosti v systému DOTIS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22860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Doručení listinné podoby žádosti vč. příloh na Krajský úřad KHK nejpozději do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02178856"/>
                  </a:ext>
                </a:extLst>
              </a:tr>
              <a:tr h="50954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1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16. 8. 2023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100" b="1" dirty="0">
                          <a:effectLst/>
                        </a:rPr>
                        <a:t>17. 8. – 31. 8. 2023</a:t>
                      </a:r>
                      <a:endParaRPr lang="cs-CZ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100" b="1" dirty="0">
                          <a:effectLst/>
                        </a:rPr>
                        <a:t>15. 9. 2023</a:t>
                      </a:r>
                      <a:endParaRPr lang="cs-CZ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64508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5934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61A43E-B95E-4B5C-811D-447ED4C82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Způsob podání žádosti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C34D0C-BCBA-4368-9A6C-2A05E3CC2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9616751" cy="3931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</a:rPr>
              <a:t>1. </a:t>
            </a: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Zřízení uživatelského účtu žadatele v dotačním portále DOTIS </a:t>
            </a:r>
            <a:r>
              <a:rPr lang="cs-CZ" dirty="0"/>
              <a:t>(</a:t>
            </a:r>
            <a:r>
              <a:rPr lang="cs-CZ" dirty="0">
                <a:hlinkClick r:id="rId2"/>
              </a:rPr>
              <a:t>http://dotace.kr-kralovehradecky.cz</a:t>
            </a:r>
            <a:r>
              <a:rPr lang="cs-CZ" dirty="0"/>
              <a:t>) – pokud již máte, není třeba znovu zřizovat; lze zřídit kdykoliv kromě dne tzv. „Registrace žádostí“</a:t>
            </a:r>
          </a:p>
          <a:p>
            <a:pPr marL="0" indent="0">
              <a:buNone/>
            </a:pPr>
            <a:endParaRPr lang="cs-CZ" sz="800" dirty="0"/>
          </a:p>
          <a:p>
            <a:pPr marL="0" indent="0">
              <a:buNone/>
            </a:pP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</a:rPr>
              <a:t>2. </a:t>
            </a: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Registrace žádosti: </a:t>
            </a:r>
            <a:r>
              <a:rPr lang="cs-CZ" dirty="0"/>
              <a:t>	</a:t>
            </a:r>
            <a:r>
              <a:rPr lang="cs-CZ" sz="2400" b="1" dirty="0">
                <a:solidFill>
                  <a:srgbClr val="FF0000"/>
                </a:solidFill>
              </a:rPr>
              <a:t>16. 8. 2023 od 10-14 hod</a:t>
            </a:r>
          </a:p>
          <a:p>
            <a:r>
              <a:rPr lang="cs-CZ" dirty="0"/>
              <a:t>Po tuto dobu bude zpřístupněn formulář k zadání přihlašovacího jména a hesla uživatele + tlačítko „Registrovat žádost o kotlíkovou dotaci“</a:t>
            </a:r>
          </a:p>
          <a:p>
            <a:r>
              <a:rPr lang="cs-CZ" dirty="0"/>
              <a:t>Pro správné zobrazení formuláře v 10 h stisknout tlačítko F5 (obnovit stránku).</a:t>
            </a:r>
          </a:p>
          <a:p>
            <a:r>
              <a:rPr lang="cs-CZ" b="1" dirty="0"/>
              <a:t>Kapacita je omezena na 350 žádostí </a:t>
            </a:r>
            <a:r>
              <a:rPr lang="cs-CZ" dirty="0"/>
              <a:t>(čas registrace je hlavním kritériem pro určení pořadí následně podané žádosti).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3621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2E0DE5-F2C4-4755-9AA9-5E4A616C9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66CB142-CE08-4DFC-BC3A-800F71CFB3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E5D2F5E-54EC-4BFB-A00E-EEFF3A9DE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517" y="729843"/>
            <a:ext cx="9630560" cy="577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9848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Zeleno-žlutá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4081</TotalTime>
  <Words>1381</Words>
  <Application>Microsoft Office PowerPoint</Application>
  <PresentationFormat>Širokoúhlá obrazovka</PresentationFormat>
  <Paragraphs>107</Paragraphs>
  <Slides>16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3" baseType="lpstr">
      <vt:lpstr>Arial</vt:lpstr>
      <vt:lpstr>Book Antiqua</vt:lpstr>
      <vt:lpstr>Calibri</vt:lpstr>
      <vt:lpstr>Garamond</vt:lpstr>
      <vt:lpstr>Wingdings</vt:lpstr>
      <vt:lpstr>Savon</vt:lpstr>
      <vt:lpstr>Acrobat Document</vt:lpstr>
      <vt:lpstr>Kotlíkové dotace 2021+</vt:lpstr>
      <vt:lpstr>Kotlíkové dotace 2021+</vt:lpstr>
      <vt:lpstr>Způsobilé výdaje</vt:lpstr>
      <vt:lpstr>Kdo může požádat o dotaci na Krajském úřadě?</vt:lpstr>
      <vt:lpstr>Způsobilý žadatel</vt:lpstr>
      <vt:lpstr>Jaký je postup pro podání žádosti?</vt:lpstr>
      <vt:lpstr>Prezentace aplikace PowerPoint</vt:lpstr>
      <vt:lpstr>Způsob podání žádosti</vt:lpstr>
      <vt:lpstr>Prezentace aplikace PowerPoint</vt:lpstr>
      <vt:lpstr>Způsob podání žádosti</vt:lpstr>
      <vt:lpstr>Způsob podání žádosti</vt:lpstr>
      <vt:lpstr>Přílohy žádosti</vt:lpstr>
      <vt:lpstr>Přílohy žádosti</vt:lpstr>
      <vt:lpstr>Dotační portál</vt:lpstr>
      <vt:lpstr>Žádost – vyplnění/odeslání</vt:lpstr>
      <vt:lpstr>Kontakty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Kotlíkové dotace 2022</dc:title>
  <dc:creator>Pavlistová Martina Ing.</dc:creator>
  <cp:lastModifiedBy>Hejlová Jitka Ing.</cp:lastModifiedBy>
  <cp:revision>281</cp:revision>
  <cp:lastPrinted>2023-06-06T08:25:37Z</cp:lastPrinted>
  <dcterms:created xsi:type="dcterms:W3CDTF">2021-09-06T07:47:00Z</dcterms:created>
  <dcterms:modified xsi:type="dcterms:W3CDTF">2023-07-11T07:20:47Z</dcterms:modified>
</cp:coreProperties>
</file>