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3" r:id="rId3"/>
    <p:sldId id="262" r:id="rId4"/>
    <p:sldId id="270" r:id="rId5"/>
    <p:sldId id="271" r:id="rId6"/>
    <p:sldId id="272" r:id="rId7"/>
    <p:sldId id="263" r:id="rId8"/>
    <p:sldId id="266" r:id="rId9"/>
    <p:sldId id="267" r:id="rId10"/>
    <p:sldId id="268" r:id="rId11"/>
    <p:sldId id="269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8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72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682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3D0ABB3-B508-824E-9330-D578EB41F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11CAB2-C5D2-2640-AEBE-3DE4D2EB3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F56-76CC-2244-9969-3BD231BC40BB}" type="datetimeFigureOut">
              <a:t>20.10.2022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C07A37-2E4C-4A45-B370-BAA6DA94F2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3F6C6-389C-964B-A899-5EA4A12A0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0A4-C4B0-3B45-B166-80304E6D202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7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FD12-7377-AF4F-9E5D-41F7F9A57BED}" type="datetimeFigureOut">
              <a:t>20.10.2022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6F805-EB17-214F-846F-533D26B85AF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7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936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0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61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6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8039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9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20.10.2022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5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20.10.2022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20.10.2022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8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9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3543" userDrawn="1">
          <p15:clr>
            <a:srgbClr val="F26B43"/>
          </p15:clr>
        </p15:guide>
        <p15:guide id="6" orient="horz" pos="663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hromadko@cirihk.c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lkhyn@kr-kralovehradecky.cz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85261F6-15E3-4A36-8801-2F71FA44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7253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/>
          </a:bodyPr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>
            <a:normAutofit/>
          </a:bodyPr>
          <a:lstStyle/>
          <a:p>
            <a:r>
              <a:rPr lang="cs-CZ" dirty="0"/>
              <a:t>20. 10. 2022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20. 10. 2022</a:t>
            </a:r>
          </a:p>
        </p:txBody>
      </p:sp>
    </p:spTree>
    <p:extLst>
      <p:ext uri="{BB962C8B-B14F-4D97-AF65-F5344CB8AC3E}">
        <p14:creationId xmlns:p14="http://schemas.microsoft.com/office/powerpoint/2010/main" val="151534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Integrovaný regionální operační program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10</a:t>
            </a:fld>
            <a:endParaRPr lang="cs-CZ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A2B07625-F61B-4333-AB7D-D427393E0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Struktura financování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6F73BAC-B715-4E63-9029-F2F64D964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59" y="1304926"/>
            <a:ext cx="5605549" cy="446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02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Operační program Životní prostředí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9. výzva Ministerstva životního prostředí, SC 1.1, opatření 1.1.2</a:t>
            </a:r>
          </a:p>
          <a:p>
            <a:r>
              <a:rPr lang="cs-CZ" b="1" dirty="0"/>
              <a:t>Podporované aktivity</a:t>
            </a:r>
          </a:p>
          <a:p>
            <a:pPr lvl="1"/>
            <a:r>
              <a:rPr lang="cs-CZ" dirty="0"/>
              <a:t>Snížení energetické náročnosti/zvýšení energetické účinnosti gastro provozů, prádelen a dalších technologických zařízení</a:t>
            </a:r>
          </a:p>
          <a:p>
            <a:r>
              <a:rPr lang="cs-CZ" dirty="0"/>
              <a:t>Finální ukončení příjmu žádostí </a:t>
            </a:r>
            <a:r>
              <a:rPr lang="cs-CZ" b="1" dirty="0"/>
              <a:t> 31. </a:t>
            </a:r>
            <a:r>
              <a:rPr lang="cs-CZ" b="1"/>
              <a:t>5. 2023</a:t>
            </a:r>
            <a:endParaRPr lang="cs-CZ" b="1" dirty="0"/>
          </a:p>
          <a:p>
            <a:r>
              <a:rPr lang="cs-CZ" b="1" dirty="0"/>
              <a:t>Kontaktní osoba</a:t>
            </a:r>
            <a:r>
              <a:rPr lang="cs-CZ" dirty="0"/>
              <a:t>: Ing. Tomáš Hromádko (</a:t>
            </a:r>
            <a:r>
              <a:rPr lang="cs-CZ" dirty="0">
                <a:hlinkClick r:id="rId2"/>
              </a:rPr>
              <a:t>hromadko@cirihk.cz</a:t>
            </a:r>
            <a:r>
              <a:rPr lang="cs-CZ" dirty="0"/>
              <a:t>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936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85261F6-15E3-4A36-8801-2F71FA44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7253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/>
          </a:bodyPr>
          <a:lstStyle/>
          <a:p>
            <a:r>
              <a:rPr lang="cs-CZ" dirty="0"/>
              <a:t>Děkuji za pozornost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20. 10. 2022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678F011-A2D3-44DB-8FE8-A43E1BF0C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Mgr. Lukáš Khýn</a:t>
            </a:r>
          </a:p>
          <a:p>
            <a:r>
              <a:rPr lang="cs-CZ" dirty="0">
                <a:hlinkClick r:id="rId2"/>
              </a:rPr>
              <a:t>lkhyn@kr-kralovehradecky.cz</a:t>
            </a:r>
            <a:r>
              <a:rPr lang="cs-CZ" dirty="0"/>
              <a:t> </a:t>
            </a:r>
          </a:p>
          <a:p>
            <a:r>
              <a:rPr lang="cs-CZ" dirty="0"/>
              <a:t>495 817 675 | 702 235 629 </a:t>
            </a:r>
          </a:p>
        </p:txBody>
      </p:sp>
    </p:spTree>
    <p:extLst>
      <p:ext uri="{BB962C8B-B14F-4D97-AF65-F5344CB8AC3E}">
        <p14:creationId xmlns:p14="http://schemas.microsoft.com/office/powerpoint/2010/main" val="78102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Dokončené investiční akce – služby pro seniory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Domov F. A. </a:t>
            </a:r>
            <a:r>
              <a:rPr lang="cs-CZ" b="1" dirty="0" err="1"/>
              <a:t>Skuherského</a:t>
            </a:r>
            <a:r>
              <a:rPr lang="cs-CZ" b="1" dirty="0"/>
              <a:t>, z. </a:t>
            </a:r>
            <a:r>
              <a:rPr lang="cs-CZ" b="1" dirty="0" err="1"/>
              <a:t>ú.</a:t>
            </a:r>
            <a:r>
              <a:rPr lang="cs-CZ" b="1" dirty="0"/>
              <a:t> (Opočno)</a:t>
            </a:r>
          </a:p>
          <a:p>
            <a:pPr lvl="1"/>
            <a:r>
              <a:rPr lang="cs-CZ" dirty="0"/>
              <a:t>Nové kapacity od září 2022</a:t>
            </a:r>
          </a:p>
          <a:p>
            <a:pPr lvl="1"/>
            <a:r>
              <a:rPr lang="cs-CZ" dirty="0"/>
              <a:t>Domov se zvláštním režimem (35 lůžek)</a:t>
            </a:r>
          </a:p>
          <a:p>
            <a:pPr lvl="1"/>
            <a:r>
              <a:rPr lang="cs-CZ" dirty="0"/>
              <a:t>Domov pro seniory (8 lůžek)</a:t>
            </a:r>
          </a:p>
          <a:p>
            <a:pPr lvl="1"/>
            <a:r>
              <a:rPr lang="cs-CZ" dirty="0"/>
              <a:t>Odlehčovací služba (4 lůžka)</a:t>
            </a:r>
          </a:p>
          <a:p>
            <a:r>
              <a:rPr lang="cs-CZ" b="1" dirty="0"/>
              <a:t>Domovy na Orlici (Borohrádek)</a:t>
            </a:r>
          </a:p>
          <a:p>
            <a:pPr lvl="1"/>
            <a:r>
              <a:rPr lang="cs-CZ" dirty="0"/>
              <a:t>Kolaudace objektu listopad 2022</a:t>
            </a:r>
          </a:p>
          <a:p>
            <a:pPr lvl="1"/>
            <a:r>
              <a:rPr lang="cs-CZ" dirty="0"/>
              <a:t>Domov se zvláštním režimem (24 lůžek)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792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4"/>
            <a:ext cx="10515600" cy="858751"/>
          </a:xfrm>
        </p:spPr>
        <p:txBody>
          <a:bodyPr>
            <a:normAutofit fontScale="90000"/>
          </a:bodyPr>
          <a:lstStyle/>
          <a:p>
            <a:r>
              <a:rPr lang="cs-CZ" dirty="0"/>
              <a:t>Rozpracované investiční akce – služby pro seniory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Domov důchodců Lampertice</a:t>
            </a:r>
          </a:p>
          <a:p>
            <a:pPr lvl="1"/>
            <a:r>
              <a:rPr lang="cs-CZ" dirty="0"/>
              <a:t>Výstavba objektu v Žacléři</a:t>
            </a:r>
          </a:p>
          <a:p>
            <a:pPr lvl="2"/>
            <a:r>
              <a:rPr lang="cs-CZ" dirty="0"/>
              <a:t>Předpokládané zahájení poskytování služby v novém objektu březen / duben 2023 </a:t>
            </a:r>
          </a:p>
          <a:p>
            <a:pPr lvl="2"/>
            <a:r>
              <a:rPr lang="cs-CZ" dirty="0"/>
              <a:t>Domov pro seniory (52 lůžek) s předpokladem využití 10 lůžek pro odlehčovací službu</a:t>
            </a:r>
          </a:p>
          <a:p>
            <a:pPr lvl="1"/>
            <a:r>
              <a:rPr lang="cs-CZ" dirty="0"/>
              <a:t>Rekonstrukce objektu v Lamperticích</a:t>
            </a:r>
          </a:p>
          <a:p>
            <a:pPr lvl="2"/>
            <a:r>
              <a:rPr lang="cs-CZ" dirty="0"/>
              <a:t>Úpravy po přestěhování uživatelů do nově vzniklého objektu</a:t>
            </a:r>
          </a:p>
          <a:p>
            <a:pPr lvl="2"/>
            <a:r>
              <a:rPr lang="cs-CZ" dirty="0"/>
              <a:t>Předpoklad dokončení červenec 2023</a:t>
            </a:r>
          </a:p>
          <a:p>
            <a:pPr lvl="2"/>
            <a:r>
              <a:rPr lang="cs-CZ" dirty="0"/>
              <a:t>Domov pro seniory (46 lůžek) po znovuotevření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430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BB1ABE-1769-4972-B0C3-E1DC1A4F6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4"/>
            <a:ext cx="10515600" cy="858751"/>
          </a:xfrm>
        </p:spPr>
        <p:txBody>
          <a:bodyPr>
            <a:normAutofit fontScale="90000"/>
          </a:bodyPr>
          <a:lstStyle/>
          <a:p>
            <a:r>
              <a:rPr lang="cs-CZ" dirty="0"/>
              <a:t>Dokončené investiční akce – služby pro osoby s postižením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692D06-1DB0-41A3-84F5-BFAD0ECA6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060"/>
            <a:ext cx="10515600" cy="4177453"/>
          </a:xfrm>
        </p:spPr>
        <p:txBody>
          <a:bodyPr>
            <a:normAutofit/>
          </a:bodyPr>
          <a:lstStyle/>
          <a:p>
            <a:r>
              <a:rPr lang="cs-CZ" b="1" dirty="0"/>
              <a:t>Ústav sociální péče pro mládež Kvasiny</a:t>
            </a:r>
          </a:p>
          <a:p>
            <a:pPr lvl="1"/>
            <a:r>
              <a:rPr lang="cs-CZ" dirty="0"/>
              <a:t>Výstavba zázemí služby v Třebechovicích pod Orebem</a:t>
            </a:r>
          </a:p>
          <a:p>
            <a:pPr lvl="2"/>
            <a:r>
              <a:rPr lang="cs-CZ" dirty="0"/>
              <a:t>Transformace sociálních služeb</a:t>
            </a:r>
          </a:p>
          <a:p>
            <a:pPr lvl="2"/>
            <a:r>
              <a:rPr lang="cs-CZ" dirty="0"/>
              <a:t>Zahájení poskytování služby od 1. 10. 2022</a:t>
            </a:r>
          </a:p>
          <a:p>
            <a:pPr lvl="2"/>
            <a:r>
              <a:rPr lang="cs-CZ" dirty="0"/>
              <a:t>Domov pro osoby se zdravotním postižením (12 lůžek)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A030B8-72F0-46DB-8F47-49C0764A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BED68C-2C28-4D4B-9D3A-A68CD0D1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6458EB-96D9-4317-8F1E-B6953ABA5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444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0A855-13C2-4FAC-A096-AB75BDE58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4"/>
            <a:ext cx="10515600" cy="858751"/>
          </a:xfrm>
        </p:spPr>
        <p:txBody>
          <a:bodyPr>
            <a:normAutofit fontScale="90000"/>
          </a:bodyPr>
          <a:lstStyle/>
          <a:p>
            <a:r>
              <a:rPr lang="cs-CZ" dirty="0"/>
              <a:t>Rozpracované investiční akce – služby pro osoby s postižením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BAEB3D-3621-42DA-A607-FC8CD2EA0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Domov Dědina</a:t>
            </a:r>
          </a:p>
          <a:p>
            <a:pPr lvl="1"/>
            <a:r>
              <a:rPr lang="cs-CZ" dirty="0"/>
              <a:t>Výstavba zázemí služby v Hradci Králové</a:t>
            </a:r>
          </a:p>
          <a:p>
            <a:pPr lvl="2"/>
            <a:r>
              <a:rPr lang="cs-CZ" dirty="0"/>
              <a:t>Předpokládané zahájení poskytování služby v novém objektu (říjen 2023)</a:t>
            </a:r>
          </a:p>
          <a:p>
            <a:pPr lvl="2"/>
            <a:r>
              <a:rPr lang="cs-CZ" dirty="0"/>
              <a:t>Domov pro osoby se zdravotním postižením (18 lůžek ve 3 domácnostech)</a:t>
            </a:r>
          </a:p>
          <a:p>
            <a:pPr marL="355600" lvl="1" indent="0">
              <a:buNone/>
            </a:pPr>
            <a:endParaRPr lang="cs-CZ" dirty="0"/>
          </a:p>
          <a:p>
            <a:r>
              <a:rPr lang="cs-CZ" b="1" dirty="0"/>
              <a:t>Domov sociálních služeb Chotělice</a:t>
            </a:r>
          </a:p>
          <a:p>
            <a:pPr lvl="1"/>
            <a:r>
              <a:rPr lang="cs-CZ" dirty="0"/>
              <a:t>Rekonstrukce bytového domu v Jičíně</a:t>
            </a:r>
          </a:p>
          <a:p>
            <a:pPr lvl="2"/>
            <a:r>
              <a:rPr lang="cs-CZ" dirty="0"/>
              <a:t>Transformace sociálních služeb</a:t>
            </a:r>
          </a:p>
          <a:p>
            <a:pPr lvl="2"/>
            <a:r>
              <a:rPr lang="cs-CZ" dirty="0"/>
              <a:t>Předpokládané zahájení poskytování služby v novém objektu (1. čtvrtletí 2024)</a:t>
            </a:r>
          </a:p>
          <a:p>
            <a:pPr lvl="2"/>
            <a:r>
              <a:rPr lang="cs-CZ" dirty="0"/>
              <a:t>Chráněné bydlení (11 lůžek ve 4 domácnostech)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F4A2E7-16C7-4111-BDD5-107942153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A601C9-AFC3-4C47-B3E8-201B44B8B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3386C7-71CB-4E1A-B9D3-79E72B9D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322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16959D-2839-4124-AF0E-B1F65B245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4"/>
            <a:ext cx="10515600" cy="930191"/>
          </a:xfrm>
        </p:spPr>
        <p:txBody>
          <a:bodyPr>
            <a:normAutofit fontScale="90000"/>
          </a:bodyPr>
          <a:lstStyle/>
          <a:p>
            <a:r>
              <a:rPr lang="cs-CZ" dirty="0"/>
              <a:t>Rozpracované investiční akce – služby pro osoby s postižením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DEA481-89E5-4AE7-BE27-8E2F6A628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3592"/>
            <a:ext cx="10515600" cy="4070922"/>
          </a:xfrm>
        </p:spPr>
        <p:txBody>
          <a:bodyPr/>
          <a:lstStyle/>
          <a:p>
            <a:r>
              <a:rPr lang="cs-CZ" b="1" dirty="0"/>
              <a:t>Sociální rehabilitace v lokalitě Hradec Králové</a:t>
            </a:r>
          </a:p>
          <a:p>
            <a:pPr lvl="1"/>
            <a:r>
              <a:rPr lang="cs-CZ" dirty="0"/>
              <a:t>Rekonstrukce rodinného domu</a:t>
            </a:r>
          </a:p>
          <a:p>
            <a:pPr lvl="2"/>
            <a:r>
              <a:rPr lang="cs-CZ" dirty="0"/>
              <a:t>Předpokládané zahájení poskytování služby v novém objektu (1. čtvrtletí 2025)</a:t>
            </a:r>
          </a:p>
          <a:p>
            <a:pPr lvl="2"/>
            <a:r>
              <a:rPr lang="cs-CZ" dirty="0"/>
              <a:t>Sociální rehabilitace formou pobytové služby (6 lůžek ve 2 domácnostech)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BB01BB-8444-403A-81F2-DFA389B6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20. 10. 2022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FEA3A6-BC22-4618-B538-D8F8C1BCD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312588-3C09-4783-A3E1-6EBF850CA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89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Národní plán obnovy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Výzva č. 31_22_003 – Rozvoj a modernizace materiálně technické základny sociálních služeb</a:t>
            </a:r>
          </a:p>
          <a:p>
            <a:r>
              <a:rPr lang="cs-CZ" b="1" dirty="0"/>
              <a:t>Podporované aktivity</a:t>
            </a:r>
          </a:p>
          <a:p>
            <a:pPr lvl="1"/>
            <a:r>
              <a:rPr lang="cs-CZ" dirty="0"/>
              <a:t>nákup nemovitostí včetně pozemků</a:t>
            </a:r>
          </a:p>
          <a:p>
            <a:pPr lvl="1"/>
            <a:r>
              <a:rPr lang="cs-CZ" dirty="0"/>
              <a:t>výstavba, rekonstrukce a úpravy objektu, či zázemí pro poskytování sociální služby</a:t>
            </a:r>
          </a:p>
          <a:p>
            <a:r>
              <a:rPr lang="cs-CZ" dirty="0"/>
              <a:t>Finální ukončení příjmu žádostí </a:t>
            </a:r>
            <a:r>
              <a:rPr lang="cs-CZ" b="1" dirty="0"/>
              <a:t>30. 11. 2022</a:t>
            </a:r>
          </a:p>
          <a:p>
            <a:pPr lvl="1"/>
            <a:r>
              <a:rPr lang="cs-CZ" dirty="0"/>
              <a:t>Možno podat projekty ve vyšším stádiu rozpracování (územní rozhodnutí a stavební povolení, respektive podaná žádost o stavební povolení)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4305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Národní plán obnovy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Podporované služby</a:t>
            </a:r>
          </a:p>
          <a:p>
            <a:pPr lvl="1"/>
            <a:r>
              <a:rPr lang="cs-CZ" dirty="0"/>
              <a:t>Odlehčovací služby (pobytová forma)</a:t>
            </a:r>
          </a:p>
          <a:p>
            <a:pPr lvl="1"/>
            <a:r>
              <a:rPr lang="cs-CZ" dirty="0"/>
              <a:t>Denní stacionáře (pouze jako součást objektu pobytové služby)</a:t>
            </a:r>
          </a:p>
          <a:p>
            <a:pPr lvl="1"/>
            <a:r>
              <a:rPr lang="cs-CZ" dirty="0"/>
              <a:t>Týdenní stacionáře</a:t>
            </a:r>
          </a:p>
          <a:p>
            <a:pPr lvl="1"/>
            <a:r>
              <a:rPr lang="cs-CZ" dirty="0"/>
              <a:t>Domovy pro osoby se zdravotním postižením</a:t>
            </a:r>
          </a:p>
          <a:p>
            <a:pPr lvl="1"/>
            <a:r>
              <a:rPr lang="cs-CZ" dirty="0"/>
              <a:t>Domovy pro seniory</a:t>
            </a:r>
          </a:p>
          <a:p>
            <a:pPr lvl="1"/>
            <a:r>
              <a:rPr lang="cs-CZ" dirty="0"/>
              <a:t>Domovy se zvláštním režimem</a:t>
            </a:r>
          </a:p>
          <a:p>
            <a:pPr lvl="1"/>
            <a:r>
              <a:rPr lang="cs-CZ" dirty="0"/>
              <a:t>Chráněné bydlení 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38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Integrovaný regionální operační 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14. výzva IROP - Sociální služby - SC 4.2 (MRR)</a:t>
            </a:r>
          </a:p>
          <a:p>
            <a:r>
              <a:rPr lang="cs-CZ" b="1" dirty="0"/>
              <a:t>Podporované aktivity</a:t>
            </a:r>
          </a:p>
          <a:p>
            <a:pPr lvl="1"/>
            <a:r>
              <a:rPr lang="cs-CZ" dirty="0"/>
              <a:t>nákup budov, zařízení a vybavení, výstavba budov a stavební úpravy</a:t>
            </a:r>
          </a:p>
          <a:p>
            <a:pPr lvl="1"/>
            <a:r>
              <a:rPr lang="cs-CZ" dirty="0"/>
              <a:t>obnova a zkvalitnění materiálně technické základny</a:t>
            </a:r>
          </a:p>
          <a:p>
            <a:r>
              <a:rPr lang="cs-CZ" dirty="0"/>
              <a:t>Finální ukončení příjmu žádostí </a:t>
            </a:r>
            <a:r>
              <a:rPr lang="cs-CZ" b="1" dirty="0"/>
              <a:t>30. 8. 2023</a:t>
            </a:r>
            <a:r>
              <a:rPr lang="cs-CZ" dirty="0"/>
              <a:t> </a:t>
            </a:r>
          </a:p>
          <a:p>
            <a:r>
              <a:rPr lang="cs-CZ" b="1" dirty="0"/>
              <a:t>Podporované služby</a:t>
            </a:r>
          </a:p>
          <a:p>
            <a:pPr lvl="1"/>
            <a:r>
              <a:rPr lang="cs-CZ" dirty="0"/>
              <a:t>Terénní a ambulantní služby, pobytové služby sociální prevence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20. 10. 2022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Investice do infrastruktury sociálních služeb a možnosti financování investičních akcí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6915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740</Words>
  <Application>Microsoft Office PowerPoint</Application>
  <PresentationFormat>Širokoúhlá obrazovka</PresentationFormat>
  <Paragraphs>114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Franklin Gothic Book</vt:lpstr>
      <vt:lpstr>Franklin Gothic Medium</vt:lpstr>
      <vt:lpstr>System Font Regular</vt:lpstr>
      <vt:lpstr>Motiv Office</vt:lpstr>
      <vt:lpstr>Investice do infrastruktury sociálních služeb a možnosti financování investičních akcí</vt:lpstr>
      <vt:lpstr>Dokončené investiční akce – služby pro seniory</vt:lpstr>
      <vt:lpstr>Rozpracované investiční akce – služby pro seniory</vt:lpstr>
      <vt:lpstr>Dokončené investiční akce – služby pro osoby s postižením</vt:lpstr>
      <vt:lpstr>Rozpracované investiční akce – služby pro osoby s postižením</vt:lpstr>
      <vt:lpstr>Rozpracované investiční akce – služby pro osoby s postižením</vt:lpstr>
      <vt:lpstr>Národní plán obnovy</vt:lpstr>
      <vt:lpstr>Národní plán obnovy</vt:lpstr>
      <vt:lpstr>Integrovaný regionální operační program</vt:lpstr>
      <vt:lpstr>Integrovaný regionální operační program</vt:lpstr>
      <vt:lpstr>Operační program Životní prostředí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vyhláška</dc:title>
  <cp:lastModifiedBy>Khýn Lukáš Mgr.</cp:lastModifiedBy>
  <cp:revision>37</cp:revision>
  <dcterms:created xsi:type="dcterms:W3CDTF">2021-07-30T10:57:29Z</dcterms:created>
  <dcterms:modified xsi:type="dcterms:W3CDTF">2022-10-20T05:53:50Z</dcterms:modified>
</cp:coreProperties>
</file>