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6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8" r:id="rId3"/>
    <p:sldId id="262" r:id="rId4"/>
    <p:sldId id="263" r:id="rId5"/>
    <p:sldId id="265" r:id="rId6"/>
    <p:sldId id="266" r:id="rId7"/>
    <p:sldId id="264" r:id="rId8"/>
    <p:sldId id="269" r:id="rId9"/>
    <p:sldId id="267" r:id="rId10"/>
    <p:sldId id="268" r:id="rId11"/>
    <p:sldId id="26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68"/>
    <p:restoredTop sz="96327"/>
  </p:normalViewPr>
  <p:slideViewPr>
    <p:cSldViewPr snapToGrid="0" snapToObjects="1">
      <p:cViewPr varScale="1">
        <p:scale>
          <a:sx n="114" d="100"/>
          <a:sy n="114" d="100"/>
        </p:scale>
        <p:origin x="72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59" d="100"/>
          <a:sy n="159" d="100"/>
        </p:scale>
        <p:origin x="682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C3D0ABB3-B508-824E-9330-D578EB41FA6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211CAB2-C5D2-2640-AEBE-3DE4D2EB3B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222F56-76CC-2244-9969-3BD231BC40BB}" type="datetimeFigureOut">
              <a:t>20.10.2022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BC07A37-2E4C-4A45-B370-BAA6DA94F24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AF3F6C6-389C-964B-A899-5EA4A12A0B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8920A4-C4B0-3B45-B166-80304E6D2023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26741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9BFD12-7377-AF4F-9E5D-41F7F9A57BED}" type="datetimeFigureOut">
              <a:t>20.10.2022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6F805-EB17-214F-846F-533D26B85AF7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7979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95F0446E-2BA5-074F-9D5A-1DA860FC7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298" y="98930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D1C52D7-9D53-964E-AD7F-FCDE91C299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5298" y="386902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3679366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D70B9-5AC9-DD4F-B4FA-247F1F891530}" type="datetime1">
              <a:t>20.10.2022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8404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259388"/>
          </a:xfrm>
        </p:spPr>
        <p:txBody>
          <a:bodyPr vert="eaVert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259388"/>
          </a:xfrm>
        </p:spPr>
        <p:txBody>
          <a:bodyPr vert="eaVert"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80D57-1D93-2946-AFD0-6D29B9F3A147}" type="datetime1">
              <a:t>20.10.2022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8614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10B1-3D63-454C-8A55-F234CDB8A490}" type="datetime1">
              <a:t>20.10.2022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3967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FD45-C6FC-FA4E-8F73-BD321229A0A2}" type="datetime1">
              <a:t>20.10.2022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F4949EF-3906-7247-A998-646612F81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298" y="98930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44C4C04-2844-7D47-AFA2-6CCB143D94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5298" y="386902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4280399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04925"/>
            <a:ext cx="5181600" cy="4319588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304925"/>
            <a:ext cx="5181600" cy="4319588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3417B-9DB1-6D4D-BC0C-5A2D93988509}" type="datetime1">
              <a:t>20.10.2022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2697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687388"/>
          </a:xfrm>
        </p:spPr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30492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381248"/>
            <a:ext cx="5157787" cy="3243265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30492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381248"/>
            <a:ext cx="5183188" cy="3243265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7D294-69E3-9D4D-93D4-2E238C326C15}" type="datetime1">
              <a:t>20.10.2022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6356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3966A-A054-844C-ADD4-DD683C9A6B44}" type="datetime1">
              <a:t>20.10.2022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4191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6E48A-7B06-DD4E-B4F1-99FFA5BA3C4E}" type="datetime1">
              <a:t>20.10.2022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5680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304925"/>
            <a:ext cx="6172200" cy="4319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304925"/>
            <a:ext cx="3932237" cy="4319589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Po kliknutí můžete upravovat styly textu v předloze.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99FE8-A97A-9040-BC1B-01299C18F4E1}" type="datetime1">
              <a:t>20.10.2022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4B2FEFB-40EB-A242-879E-90E7A9ACB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735"/>
            <a:ext cx="10515600" cy="677778"/>
          </a:xfrm>
        </p:spPr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570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304924"/>
            <a:ext cx="6172200" cy="431958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304926"/>
            <a:ext cx="3932237" cy="431958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Po kliknutí můžete upravovat styly textu v předloze.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CB02-1686-5E4E-8C77-FF7AEFEA844F}" type="datetime1">
              <a:t>20.10.2022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4DA77E7-49D4-194B-BF48-C6879F899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735"/>
            <a:ext cx="10515600" cy="677778"/>
          </a:xfrm>
        </p:spPr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092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74735"/>
            <a:ext cx="10515600" cy="6777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304926"/>
            <a:ext cx="10515600" cy="4319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197543"/>
            <a:ext cx="12469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073E4-06FD-6D40-9982-0E8CCC73F560}" type="datetime1">
              <a:t>20.10.2022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187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14708" y="6187253"/>
            <a:ext cx="10390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13053-D514-8448-BD9B-6AC86BD996A2}" type="slidenum">
              <a:t>‹#›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964BFAD-E371-A44E-A2DA-B96F71D7085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76539" y="5925500"/>
            <a:ext cx="1440000" cy="63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253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5600" indent="-355600" algn="l" defTabSz="914400" rtl="0" eaLnBrk="1" latinLnBrk="0" hangingPunct="1">
        <a:lnSpc>
          <a:spcPct val="90000"/>
        </a:lnSpc>
        <a:spcBef>
          <a:spcPts val="1000"/>
        </a:spcBef>
        <a:buFont typeface="System Font Regular"/>
        <a:buChar char="–"/>
        <a:tabLst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11200" indent="-355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068388" indent="-357188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423988" indent="-355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1779588" indent="-355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7151" userDrawn="1">
          <p15:clr>
            <a:srgbClr val="F26B43"/>
          </p15:clr>
        </p15:guide>
        <p15:guide id="3" orient="horz" pos="4133" userDrawn="1">
          <p15:clr>
            <a:srgbClr val="F26B43"/>
          </p15:clr>
        </p15:guide>
        <p15:guide id="4" pos="529" userDrawn="1">
          <p15:clr>
            <a:srgbClr val="F26B43"/>
          </p15:clr>
        </p15:guide>
        <p15:guide id="5" orient="horz" pos="3543" userDrawn="1">
          <p15:clr>
            <a:srgbClr val="F26B43"/>
          </p15:clr>
        </p15:guide>
        <p15:guide id="6" orient="horz" pos="663" userDrawn="1">
          <p15:clr>
            <a:srgbClr val="F26B43"/>
          </p15:clr>
        </p15:guide>
        <p15:guide id="7" orient="horz" pos="82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E43851A7-B687-4CEA-B517-5D0A44EA4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14708" y="6187253"/>
            <a:ext cx="1039091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E2513053-D514-8448-BD9B-6AC86BD996A2}" type="slidenum">
              <a:rPr lang="en-US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42A7B56-7997-E842-ADB7-9AB48F3C2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298" y="989302"/>
            <a:ext cx="10515600" cy="2852737"/>
          </a:xfrm>
        </p:spPr>
        <p:txBody>
          <a:bodyPr anchor="b">
            <a:normAutofit/>
          </a:bodyPr>
          <a:lstStyle/>
          <a:p>
            <a:r>
              <a:rPr lang="cs-CZ" dirty="0"/>
              <a:t>Setkání s poskytovateli sociálních služeb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7C1CE77-678A-8740-A34B-B7686D2D1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5298" y="3869027"/>
            <a:ext cx="10515600" cy="1500187"/>
          </a:xfrm>
        </p:spPr>
        <p:txBody>
          <a:bodyPr>
            <a:normAutofit/>
          </a:bodyPr>
          <a:lstStyle/>
          <a:p>
            <a:r>
              <a:rPr lang="cs-CZ" dirty="0"/>
              <a:t>Říjen 2022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04F4EBA8-850F-401E-A784-E89B7E218A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197543"/>
            <a:ext cx="1246909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9D87D5C3-B20D-4045-BF4E-D8EC0B09E105}" type="datetime1">
              <a:t>20.10.2022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5344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Dopady energetické krize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346E1-E925-3947-8641-F6D896AD6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rgbClr val="000000"/>
                </a:solidFill>
                <a:latin typeface="Open Sans" panose="020B0606030504020204" pitchFamily="34" charset="0"/>
              </a:rPr>
              <a:t>Pokud bude potřeba posílit kapacity služeb, které řeší případné dopady energetické krize – jsme připraveni je realizovat</a:t>
            </a:r>
          </a:p>
          <a:p>
            <a:r>
              <a:rPr lang="cs-CZ" dirty="0">
                <a:solidFill>
                  <a:srgbClr val="000000"/>
                </a:solidFill>
                <a:latin typeface="Open Sans" panose="020B0606030504020204" pitchFamily="34" charset="0"/>
              </a:rPr>
              <a:t>Předpokládáme, že navyšování vyrovnávací platby by mělo kompenzovat rostoucí náklady na energie u poskytovatelů sociálních služeb, případné skokové dopady do hospodaření služeb lze řešit individuálně</a:t>
            </a:r>
          </a:p>
          <a:p>
            <a:r>
              <a:rPr lang="cs-CZ" dirty="0">
                <a:solidFill>
                  <a:srgbClr val="000000"/>
                </a:solidFill>
                <a:latin typeface="Open Sans" panose="020B0606030504020204" pitchFamily="34" charset="0"/>
              </a:rPr>
              <a:t>Uvítáme, pokud služby budou poskytovat zpětnou vazbu k potřebám obyvatel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34BC-BDF0-804D-93B7-2E6AF3960C08}" type="datetime1">
              <a:rPr lang="cs-CZ"/>
              <a:t>20.10.2022</a:t>
            </a:fld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3931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A7D4D0-C609-E64F-B4C1-0070B73F1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10B1-3D63-454C-8A55-F234CDB8A490}" type="datetime1">
              <a:rPr lang="cs-CZ"/>
              <a:t>20.10.2022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AC6DAEF-FB36-4645-8030-050BE6E91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61B37B9-36A6-7A47-935D-A4E68C14D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11</a:t>
            </a:fld>
            <a:endParaRPr lang="cs-CZ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23C2E6D9-92FB-9D45-92C9-4104EAE34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086" y="2371315"/>
            <a:ext cx="10515600" cy="677778"/>
          </a:xfrm>
        </p:spPr>
        <p:txBody>
          <a:bodyPr>
            <a:normAutofit fontScale="90000"/>
          </a:bodyPr>
          <a:lstStyle/>
          <a:p>
            <a:r>
              <a:rPr lang="cs-CZ" dirty="0"/>
              <a:t>Děkuji za pozornost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C184AB98-4225-45E0-9C5B-824227B0B7E4}"/>
              </a:ext>
            </a:extLst>
          </p:cNvPr>
          <p:cNvSpPr txBox="1"/>
          <p:nvPr/>
        </p:nvSpPr>
        <p:spPr>
          <a:xfrm>
            <a:off x="620086" y="3582099"/>
            <a:ext cx="592585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Mgr. Jiří Zeman</a:t>
            </a:r>
          </a:p>
          <a:p>
            <a:r>
              <a:rPr lang="cs-CZ" dirty="0"/>
              <a:t>Vedoucí oddělení plánování a financování sociálních služeb</a:t>
            </a:r>
          </a:p>
          <a:p>
            <a:r>
              <a:rPr lang="cs-CZ" dirty="0"/>
              <a:t>Krajský úřad Královéhradeckého kraje</a:t>
            </a:r>
          </a:p>
          <a:p>
            <a:r>
              <a:rPr lang="cs-CZ" dirty="0"/>
              <a:t>601 376 696 </a:t>
            </a:r>
          </a:p>
          <a:p>
            <a:r>
              <a:rPr lang="cs-CZ" dirty="0" err="1"/>
              <a:t>jzeman</a:t>
            </a:r>
            <a:r>
              <a:rPr lang="en-US" dirty="0"/>
              <a:t>@</a:t>
            </a:r>
            <a:r>
              <a:rPr lang="cs-CZ" dirty="0"/>
              <a:t>kr-kralovehradecky.cz</a:t>
            </a:r>
          </a:p>
        </p:txBody>
      </p:sp>
    </p:spTree>
    <p:extLst>
      <p:ext uri="{BB962C8B-B14F-4D97-AF65-F5344CB8AC3E}">
        <p14:creationId xmlns:p14="http://schemas.microsoft.com/office/powerpoint/2010/main" val="569257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Financování roku 2022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346E1-E925-3947-8641-F6D896AD6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4 dotační kola – z důvodu rozpočtového provizoria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2x valorizovaný výpočet vyrovnávací platby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Zvýhodnění osobních asistencí a pečovatelských služeb – provozní doba alespoň 77 hodin, podíl úkonů péče o vlastní osobu a pomoc při hygieně alespoň 20 % - 48 tis. Kč/úvazek přímé práce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Zvýhodnění služeb § 37, 65, 60, 60a, 70 – účast či absolvování psychoterapeutického kurzu – 88 tis. Kč za daný úvazek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U pobytových služeb korekce nárůstu úhrad - zohlednění nižšího podílu osob ve III. a IV. stupni - předpokládáme narovnání v dalších letech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Drželi jsme se valorizovaného výpočtu vyrovnávací platby (pouze korekce na historii)</a:t>
            </a:r>
          </a:p>
          <a:p>
            <a:pPr lvl="1"/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34BC-BDF0-804D-93B7-2E6AF3960C08}" type="datetime1">
              <a:rPr lang="cs-CZ"/>
              <a:t>20.10.2022</a:t>
            </a:fld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385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Financování roku 2022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346E1-E925-3947-8641-F6D896AD6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31. 10. 2022 – dojde k dalšímu rozdělení finančních prostředků ze státního rozpočtu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Vypořádání námitek ze září 2022 (4,5 mil. Kč)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Navýšení na platů THP – propočten obvyklý podíl na pracovníka přímé práce dle forem sociálních služeb cca 4300 Kč (14 mil. Kč)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b="1" dirty="0"/>
              <a:t>Navýšení prostředků na platy </a:t>
            </a:r>
            <a:r>
              <a:rPr lang="cs-CZ" dirty="0"/>
              <a:t>obecně cca 5900 Kč (15 mil. Kč)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PO KHK – navýšení dotace – snížení prostředků příspěvku na provoz</a:t>
            </a:r>
          </a:p>
          <a:p>
            <a:r>
              <a:rPr lang="cs-CZ" dirty="0"/>
              <a:t>31. 10. 2022 – dojde k dalšímu rozdělení finančních prostředků z rozpočtu KHK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Umožnění převodu prostředků do roku 2023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Smlouva/dodatek vyčíslí částku, kterou předpokládáme, že poskytovatel převede (nedočerpá v roce 2022)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Celková částka převodu do roku 2023 pro NNO = 31 mil. Kč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34BC-BDF0-804D-93B7-2E6AF3960C08}" type="datetime1">
              <a:rPr lang="cs-CZ"/>
              <a:t>20.10.2022</a:t>
            </a:fld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862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Financování roku 2022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346E1-E925-3947-8641-F6D896AD6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Prosinec 2022 – poslední 6. kolo rozdělení dotací</a:t>
            </a:r>
          </a:p>
          <a:p>
            <a:r>
              <a:rPr lang="cs-CZ" dirty="0"/>
              <a:t>Dotace pro CDZ z Ministerstva zdravotnictví – přidělíme v prosinci 2022</a:t>
            </a:r>
          </a:p>
          <a:p>
            <a:r>
              <a:rPr lang="cs-CZ" dirty="0"/>
              <a:t>Snížení prostředků z dotace MPSV </a:t>
            </a:r>
            <a:r>
              <a:rPr lang="cs-CZ" dirty="0" err="1"/>
              <a:t>CDZkům</a:t>
            </a:r>
            <a:r>
              <a:rPr lang="cs-CZ" dirty="0"/>
              <a:t> – konečné rozdělení těchto financí – 14 mil. Kč</a:t>
            </a:r>
          </a:p>
          <a:p>
            <a:r>
              <a:rPr lang="cs-CZ" dirty="0"/>
              <a:t>V prosinci 2022 tak lze provést ještě některé velmi naléhavé korekce</a:t>
            </a:r>
          </a:p>
          <a:p>
            <a:r>
              <a:rPr lang="cs-CZ" dirty="0"/>
              <a:t>Navýšení finančních prostředků na hospicovou péči 3 mil. Kč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34BC-BDF0-804D-93B7-2E6AF3960C08}" type="datetime1">
              <a:rPr lang="cs-CZ"/>
              <a:t>20.10.2022</a:t>
            </a:fld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3066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Financování roku 2023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346E1-E925-3947-8641-F6D896AD6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rgbClr val="000000"/>
                </a:solidFill>
                <a:latin typeface="Open Sans" panose="020B0606030504020204" pitchFamily="34" charset="0"/>
              </a:rPr>
              <a:t>Celkově by mělo být na sociální služby ve státním rozpočtu o cca 155 mil. Kč více</a:t>
            </a:r>
          </a:p>
          <a:p>
            <a:r>
              <a:rPr lang="cs-CZ" dirty="0"/>
              <a:t>KHK vyčlenil v rozpočtu o 35 mil. Kč více než na počátku roku 22</a:t>
            </a:r>
          </a:p>
          <a:p>
            <a:r>
              <a:rPr lang="cs-CZ" dirty="0"/>
              <a:t>Převod prostředků ve výši 30 mil. Kč z roku 2022</a:t>
            </a:r>
          </a:p>
          <a:p>
            <a:r>
              <a:rPr lang="cs-CZ" dirty="0"/>
              <a:t>Plně se rozběhnou individuální projekty + 45 mil. Kč</a:t>
            </a:r>
          </a:p>
          <a:p>
            <a:r>
              <a:rPr lang="cs-CZ" dirty="0"/>
              <a:t>Nebudou prostředky na financování CDZ - 23 mil. Kč</a:t>
            </a:r>
          </a:p>
          <a:p>
            <a:r>
              <a:rPr lang="cs-CZ" dirty="0"/>
              <a:t>Zahájení nové služby domova pro seniory Žacléř a  DZR Borohrádek, vícenáklady rekonstrukce Broumov plné rozjetí domova pro seniory a DZR v Opočně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34BC-BDF0-804D-93B7-2E6AF3960C08}" type="datetime1">
              <a:rPr lang="cs-CZ"/>
              <a:t>20.10.2022</a:t>
            </a:fld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4864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Financování roku 2023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346E1-E925-3947-8641-F6D896AD6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rgbClr val="000000"/>
                </a:solidFill>
                <a:latin typeface="Open Sans" panose="020B0606030504020204" pitchFamily="34" charset="0"/>
              </a:rPr>
              <a:t>Novelizace úhradové vyhlášky – nárůsty cen - neznáme parametry – v připomínkovém řízení – listopad 2022</a:t>
            </a:r>
          </a:p>
          <a:p>
            <a:r>
              <a:rPr lang="cs-CZ" dirty="0">
                <a:solidFill>
                  <a:srgbClr val="000000"/>
                </a:solidFill>
                <a:latin typeface="Open Sans" panose="020B0606030504020204" pitchFamily="34" charset="0"/>
              </a:rPr>
              <a:t>Leden 2023 – valorizace důchodů</a:t>
            </a:r>
          </a:p>
          <a:p>
            <a:r>
              <a:rPr lang="cs-CZ" dirty="0">
                <a:solidFill>
                  <a:srgbClr val="000000"/>
                </a:solidFill>
                <a:latin typeface="Open Sans" panose="020B0606030504020204" pitchFamily="34" charset="0"/>
              </a:rPr>
              <a:t>Individuální projekty – valorizační mechanismus úhrady</a:t>
            </a:r>
          </a:p>
          <a:p>
            <a:r>
              <a:rPr lang="cs-CZ" dirty="0">
                <a:solidFill>
                  <a:srgbClr val="000000"/>
                </a:solidFill>
                <a:latin typeface="Open Sans" panose="020B0606030504020204" pitchFamily="34" charset="0"/>
              </a:rPr>
              <a:t>Oslovíme obce s žádostí o navýšení financování pro služby zařazené do individuálních projektů (kompenzace nárůstu platů)</a:t>
            </a:r>
          </a:p>
          <a:p>
            <a:endParaRPr lang="cs-CZ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34BC-BDF0-804D-93B7-2E6AF3960C08}" type="datetime1">
              <a:rPr lang="cs-CZ"/>
              <a:t>20.10.2022</a:t>
            </a:fld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142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Financování roku 2023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346E1-E925-3947-8641-F6D896AD6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Dotační program z prostředků MPSV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Podání žádostí </a:t>
            </a:r>
            <a:r>
              <a:rPr lang="pl-PL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od 17. 10. 2022 do 16. 11. 2022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0000"/>
                </a:solidFill>
                <a:latin typeface="Open Sans" panose="020B0606030504020204" pitchFamily="34" charset="0"/>
              </a:rPr>
              <a:t>Navýšení platů </a:t>
            </a:r>
            <a:r>
              <a:rPr lang="pl-PL">
                <a:solidFill>
                  <a:srgbClr val="000000"/>
                </a:solidFill>
                <a:latin typeface="Open Sans" panose="020B0606030504020204" pitchFamily="34" charset="0"/>
              </a:rPr>
              <a:t>– nepředpokládá </a:t>
            </a:r>
            <a:r>
              <a:rPr lang="pl-PL" dirty="0">
                <a:solidFill>
                  <a:srgbClr val="000000"/>
                </a:solidFill>
                <a:latin typeface="Open Sans" panose="020B0606030504020204" pitchFamily="34" charset="0"/>
              </a:rPr>
              <a:t>se nárůst tarifů dle nařízení vlády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0000"/>
                </a:solidFill>
                <a:latin typeface="Open Sans" panose="020B0606030504020204" pitchFamily="34" charset="0"/>
              </a:rPr>
              <a:t>Dojde k valorizaci vypočtené vyrovnávací platby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0000"/>
                </a:solidFill>
                <a:latin typeface="Open Sans" panose="020B0606030504020204" pitchFamily="34" charset="0"/>
              </a:rPr>
              <a:t>V pololetí 2023 pak přepočteme vyrovnávací platbu z aktuálních hodnot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0000"/>
                </a:solidFill>
                <a:latin typeface="Open Sans" panose="020B0606030504020204" pitchFamily="34" charset="0"/>
              </a:rPr>
              <a:t>Žádost o dotaci podejte s dostatečnou rezervou (optimálně 15% jiné zdroje)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0000"/>
                </a:solidFill>
                <a:latin typeface="Open Sans" panose="020B0606030504020204" pitchFamily="34" charset="0"/>
              </a:rPr>
              <a:t>Výsledky – leden 2023</a:t>
            </a:r>
          </a:p>
          <a:p>
            <a:r>
              <a:rPr lang="pl-PL" dirty="0">
                <a:solidFill>
                  <a:srgbClr val="000000"/>
                </a:solidFill>
                <a:latin typeface="Open Sans" panose="020B0606030504020204" pitchFamily="34" charset="0"/>
              </a:rPr>
              <a:t>Přehodnocení výše dotací září 2023</a:t>
            </a:r>
          </a:p>
          <a:p>
            <a:r>
              <a:rPr lang="pl-PL" dirty="0">
                <a:solidFill>
                  <a:srgbClr val="000000"/>
                </a:solidFill>
                <a:latin typeface="Open Sans" panose="020B0606030504020204" pitchFamily="34" charset="0"/>
              </a:rPr>
              <a:t>Případné finální dofinancování ve 4. čtvrtletí 2023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34BC-BDF0-804D-93B7-2E6AF3960C08}" type="datetime1">
              <a:rPr lang="cs-CZ"/>
              <a:t>20.10.2022</a:t>
            </a:fld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6859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Financování roku 2023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346E1-E925-3947-8641-F6D896AD6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>
                <a:solidFill>
                  <a:srgbClr val="000000"/>
                </a:solidFill>
                <a:latin typeface="Open Sans" panose="020B0606030504020204" pitchFamily="34" charset="0"/>
              </a:rPr>
              <a:t>Hospicový program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>
                <a:solidFill>
                  <a:srgbClr val="000000"/>
                </a:solidFill>
                <a:latin typeface="Open Sans" panose="020B0606030504020204" pitchFamily="34" charset="0"/>
              </a:rPr>
              <a:t>17. 10. 2022 – 16. 11. 2022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>
                <a:solidFill>
                  <a:srgbClr val="000000"/>
                </a:solidFill>
                <a:latin typeface="Open Sans" panose="020B0606030504020204" pitchFamily="34" charset="0"/>
              </a:rPr>
              <a:t>Částka 22 mil. Kč (o 1 mil. Kč vyšší než 2022)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>
                <a:solidFill>
                  <a:srgbClr val="000000"/>
                </a:solidFill>
                <a:latin typeface="Open Sans" panose="020B0606030504020204" pitchFamily="34" charset="0"/>
              </a:rPr>
              <a:t>Výsledky leden 2023</a:t>
            </a:r>
          </a:p>
          <a:p>
            <a:r>
              <a:rPr lang="cs-CZ" dirty="0">
                <a:solidFill>
                  <a:srgbClr val="000000"/>
                </a:solidFill>
                <a:latin typeface="Open Sans" panose="020B0606030504020204" pitchFamily="34" charset="0"/>
              </a:rPr>
              <a:t>Mimořádný dotační program na realizaci činností podporujících obyvatele Královéhradeckého kraje v době vysoké inflace a energetické krize v sociální oblasti pro rok 2023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>
                <a:solidFill>
                  <a:srgbClr val="000000"/>
                </a:solidFill>
                <a:latin typeface="Open Sans" panose="020B0606030504020204" pitchFamily="34" charset="0"/>
              </a:rPr>
              <a:t>mateřským, rodinným a rodičovským centrům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>
                <a:solidFill>
                  <a:srgbClr val="000000"/>
                </a:solidFill>
                <a:latin typeface="Open Sans" panose="020B0606030504020204" pitchFamily="34" charset="0"/>
              </a:rPr>
              <a:t>místním akčním skupinám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>
                <a:solidFill>
                  <a:srgbClr val="000000"/>
                </a:solidFill>
                <a:latin typeface="Open Sans" panose="020B0606030504020204" pitchFamily="34" charset="0"/>
              </a:rPr>
              <a:t>knihovnám (v případě, kdy knihovna nemá právní osobnost, bude žadatelem obec, jejíž je knihovna organizační složkou)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>
                <a:solidFill>
                  <a:srgbClr val="000000"/>
                </a:solidFill>
                <a:latin typeface="Open Sans" panose="020B0606030504020204" pitchFamily="34" charset="0"/>
              </a:rPr>
              <a:t>Podání žádostí 2. 12. 2022 do 19. 12. 2022 </a:t>
            </a:r>
          </a:p>
          <a:p>
            <a:endParaRPr lang="cs-CZ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34BC-BDF0-804D-93B7-2E6AF3960C08}" type="datetime1">
              <a:rPr lang="cs-CZ"/>
              <a:t>20.10.2022</a:t>
            </a:fld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1619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Financování roku 2023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346E1-E925-3947-8641-F6D896AD6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rgbClr val="000000"/>
                </a:solidFill>
                <a:latin typeface="Open Sans" panose="020B0606030504020204" pitchFamily="34" charset="0"/>
              </a:rPr>
              <a:t>Dotační program navazující na sociální služby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>
                <a:solidFill>
                  <a:srgbClr val="000000"/>
                </a:solidFill>
                <a:latin typeface="Open Sans" panose="020B0606030504020204" pitchFamily="34" charset="0"/>
              </a:rPr>
              <a:t>Vyhlášení v lednu 2023</a:t>
            </a:r>
          </a:p>
          <a:p>
            <a:r>
              <a:rPr lang="cs-CZ" dirty="0"/>
              <a:t>Dotační program na podporu sociálních služeb z rozpočtu Královéhradeckého kraje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Vyhlášení květen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Žádosti červenec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Výsledky září 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34BC-BDF0-804D-93B7-2E6AF3960C08}" type="datetime1">
              <a:rPr lang="cs-CZ"/>
              <a:t>20.10.2022</a:t>
            </a:fld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555046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Barvy KHK">
      <a:dk1>
        <a:srgbClr val="2B2B82"/>
      </a:dk1>
      <a:lt1>
        <a:srgbClr val="FFFFFF"/>
      </a:lt1>
      <a:dk2>
        <a:srgbClr val="2B2B82"/>
      </a:dk2>
      <a:lt2>
        <a:srgbClr val="E6E6E6"/>
      </a:lt2>
      <a:accent1>
        <a:srgbClr val="C3001E"/>
      </a:accent1>
      <a:accent2>
        <a:srgbClr val="9D9DA1"/>
      </a:accent2>
      <a:accent3>
        <a:srgbClr val="2B2B82"/>
      </a:accent3>
      <a:accent4>
        <a:srgbClr val="549534"/>
      </a:accent4>
      <a:accent5>
        <a:srgbClr val="FBB824"/>
      </a:accent5>
      <a:accent6>
        <a:srgbClr val="EA3C95"/>
      </a:accent6>
      <a:hlink>
        <a:srgbClr val="2B2B82"/>
      </a:hlink>
      <a:folHlink>
        <a:srgbClr val="2B2B8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2" id="{621A0F06-C68C-6B40-B2FD-73B32FF8D7D1}" vid="{E4057F24-EDAB-2B48-9201-95E380ABC8A6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639</TotalTime>
  <Words>771</Words>
  <Application>Microsoft Office PowerPoint</Application>
  <PresentationFormat>Širokoúhlá obrazovka</PresentationFormat>
  <Paragraphs>97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9" baseType="lpstr">
      <vt:lpstr>Arial</vt:lpstr>
      <vt:lpstr>Calibri</vt:lpstr>
      <vt:lpstr>Franklin Gothic Book</vt:lpstr>
      <vt:lpstr>Franklin Gothic Medium</vt:lpstr>
      <vt:lpstr>Open Sans</vt:lpstr>
      <vt:lpstr>System Font Regular</vt:lpstr>
      <vt:lpstr>Wingdings</vt:lpstr>
      <vt:lpstr>Motiv Office</vt:lpstr>
      <vt:lpstr>Setkání s poskytovateli sociálních služeb</vt:lpstr>
      <vt:lpstr>Financování roku 2022</vt:lpstr>
      <vt:lpstr>Financování roku 2022</vt:lpstr>
      <vt:lpstr>Financování roku 2022</vt:lpstr>
      <vt:lpstr>Financování roku 2023</vt:lpstr>
      <vt:lpstr>Financování roku 2023</vt:lpstr>
      <vt:lpstr>Financování roku 2023</vt:lpstr>
      <vt:lpstr>Financování roku 2023</vt:lpstr>
      <vt:lpstr>Financování roku 2023</vt:lpstr>
      <vt:lpstr>Dopady energetické krize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Veřejná vyhláška</dc:title>
  <dc:creator>Zeman Jiří Mgr.</dc:creator>
  <cp:lastModifiedBy>Zeman Jiří Mgr.</cp:lastModifiedBy>
  <cp:revision>28</cp:revision>
  <dcterms:created xsi:type="dcterms:W3CDTF">2021-07-30T10:57:29Z</dcterms:created>
  <dcterms:modified xsi:type="dcterms:W3CDTF">2022-10-20T05:54:29Z</dcterms:modified>
</cp:coreProperties>
</file>