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9"/>
  </p:notesMasterIdLst>
  <p:handoutMasterIdLst>
    <p:handoutMasterId r:id="rId10"/>
  </p:handoutMasterIdLst>
  <p:sldIdLst>
    <p:sldId id="257" r:id="rId2"/>
    <p:sldId id="296" r:id="rId3"/>
    <p:sldId id="295" r:id="rId4"/>
    <p:sldId id="297" r:id="rId5"/>
    <p:sldId id="298" r:id="rId6"/>
    <p:sldId id="299" r:id="rId7"/>
    <p:sldId id="285" r:id="rId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lak Maciej" initials="M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7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4E7F0-5254-42C9-AEE0-A73A6CD9F615}" type="datetimeFigureOut">
              <a:rPr lang="cs-CZ" smtClean="0"/>
              <a:t>16.1.2017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4604D-E65F-48AE-9908-1607B3D3E8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7335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93755-2986-431C-8950-5D667DADAE22}" type="datetimeFigureOut">
              <a:rPr lang="cs-CZ" smtClean="0"/>
              <a:t>16.1.2017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1DCCE-12DA-48C1-94C6-39C361F4F0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2123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154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59FD5-CAFD-4C91-87A4-967B4ECD3BC1}" type="datetime1">
              <a:rPr lang="cs-CZ" smtClean="0"/>
              <a:t>16.1.2017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C197-77DF-452D-A29D-C516990C1B44}" type="datetime1">
              <a:rPr lang="cs-CZ" smtClean="0"/>
              <a:t>16.1.2017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B35A7-484A-4746-8293-8D7428355A3F}" type="datetime1">
              <a:rPr lang="cs-CZ" smtClean="0"/>
              <a:t>16.1.2017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88072-965B-45F9-A6A6-8212FA7941D3}" type="datetime1">
              <a:rPr lang="cs-CZ" smtClean="0"/>
              <a:t>16.1.2017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D45E-14E1-4BD8-ABED-285126D84F97}" type="datetime1">
              <a:rPr lang="cs-CZ" smtClean="0"/>
              <a:t>16.1.2017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DA39-AABE-41FC-8D6F-D97005902F82}" type="datetime1">
              <a:rPr lang="cs-CZ" smtClean="0"/>
              <a:t>16.1.2017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2CDD-74B6-4AA0-8102-61E30962DC3C}" type="datetime1">
              <a:rPr lang="cs-CZ" smtClean="0"/>
              <a:t>16.1.2017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B4639-1AE7-409A-956D-B1617291F1F7}" type="datetime1">
              <a:rPr lang="cs-CZ" smtClean="0"/>
              <a:t>16.1.2017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DC6-FE13-4A3A-80B2-7CE9795CE676}" type="datetime1">
              <a:rPr lang="cs-CZ" smtClean="0"/>
              <a:t>16.1.2017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7A81-A58D-4F3D-BDC4-B1D4B55F5132}" type="datetime1">
              <a:rPr lang="cs-CZ" smtClean="0"/>
              <a:t>16.1.2017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0CAD-A57F-4AD6-B138-AFEF98ECAE3D}" type="datetime1">
              <a:rPr lang="cs-CZ" smtClean="0"/>
              <a:t>16.1.2017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8F6A517-C700-400F-BC6B-BA1ADE20869C}" type="datetime1">
              <a:rPr lang="cs-CZ" smtClean="0"/>
              <a:t>16.1.2017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pl-PL" smtClean="0"/>
              <a:t>Interreg V-A Česká republika – Polsko   Společný sekretariát, Jeremenkova 40b,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51520" y="6021288"/>
            <a:ext cx="8568951" cy="504057"/>
          </a:xfrm>
        </p:spPr>
        <p:txBody>
          <a:bodyPr/>
          <a:lstStyle/>
          <a:p>
            <a:r>
              <a:rPr lang="pl-PL" dirty="0" smtClean="0"/>
              <a:t>Interreg V-A Česká republika – Polsko			Společný sekretariát, Jeremenkova 40b, Olomouc </a:t>
            </a:r>
          </a:p>
          <a:p>
            <a:r>
              <a:rPr lang="pl-PL" b="1" dirty="0" smtClean="0"/>
              <a:t>www.cz-pl.eu</a:t>
            </a:r>
            <a:r>
              <a:rPr lang="pl-PL" dirty="0"/>
              <a:t>	</a:t>
            </a:r>
            <a:r>
              <a:rPr lang="pl-PL" dirty="0" smtClean="0"/>
              <a:t>			email: js.olomouc@crr.cz</a:t>
            </a:r>
            <a:endParaRPr lang="cs-CZ" dirty="0"/>
          </a:p>
          <a:p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0" y="1628801"/>
            <a:ext cx="9144000" cy="388843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Životní </a:t>
            </a: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cyklus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projektu </a:t>
            </a:r>
            <a:r>
              <a:rPr lang="pl-PL" alt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Cykl</a:t>
            </a:r>
            <a:r>
              <a:rPr lang="cs-CZ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życia</a:t>
            </a:r>
            <a:r>
              <a:rPr lang="cs-CZ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projektu</a:t>
            </a:r>
            <a:r>
              <a:rPr lang="pl-PL" altLang="pl-PL" sz="3600" b="1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/>
            </a:r>
            <a:br>
              <a:rPr lang="pl-PL" altLang="pl-PL" sz="3600" b="1" dirty="0" smtClean="0">
                <a:solidFill>
                  <a:schemeClr val="accent3">
                    <a:lumMod val="75000"/>
                  </a:schemeClr>
                </a:solidFill>
                <a:effectLst/>
              </a:rPr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1600" b="1" dirty="0" smtClean="0">
                <a:effectLst/>
              </a:rPr>
              <a:t/>
            </a:r>
            <a:br>
              <a:rPr lang="pl-PL" altLang="pl-PL" sz="1600" b="1" dirty="0" smtClean="0">
                <a:effectLst/>
              </a:rPr>
            </a:br>
            <a:r>
              <a:rPr lang="pl-PL" altLang="pl-PL" sz="1600" b="1" dirty="0" smtClean="0">
                <a:effectLst/>
              </a:rPr>
              <a:t/>
            </a:r>
            <a:br>
              <a:rPr lang="pl-PL" altLang="pl-PL" sz="1600" b="1" dirty="0" smtClean="0">
                <a:effectLst/>
              </a:rPr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1600" dirty="0" smtClean="0">
                <a:effectLst/>
              </a:rPr>
              <a:t>Seminář pro žadatele / </a:t>
            </a:r>
            <a:r>
              <a:rPr lang="pl-PL" altLang="pl-PL" sz="1600" b="1" dirty="0">
                <a:solidFill>
                  <a:schemeClr val="accent3">
                    <a:lumMod val="75000"/>
                  </a:schemeClr>
                </a:solidFill>
                <a:effectLst/>
              </a:rPr>
              <a:t>Seminarium dla </a:t>
            </a:r>
            <a:r>
              <a:rPr lang="pl-PL" altLang="pl-PL" sz="1600" b="1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wnioskodawców</a:t>
            </a: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1600" dirty="0">
                <a:effectLst/>
              </a:rPr>
              <a:t>Hradec </a:t>
            </a:r>
            <a:r>
              <a:rPr lang="pl-PL" altLang="pl-PL" sz="1600" dirty="0" err="1">
                <a:effectLst/>
              </a:rPr>
              <a:t>Králové</a:t>
            </a:r>
            <a:r>
              <a:rPr lang="pl-PL" altLang="pl-PL" sz="1600" dirty="0">
                <a:effectLst/>
              </a:rPr>
              <a:t> </a:t>
            </a:r>
            <a:r>
              <a:rPr lang="pl-PL" altLang="pl-PL" sz="1600" dirty="0" smtClean="0">
                <a:effectLst/>
              </a:rPr>
              <a:t>23. </a:t>
            </a:r>
            <a:r>
              <a:rPr lang="pl-PL" altLang="pl-PL" sz="1600" dirty="0" err="1" smtClean="0">
                <a:effectLst/>
              </a:rPr>
              <a:t>ledna</a:t>
            </a:r>
            <a:r>
              <a:rPr lang="pl-PL" altLang="pl-PL" sz="1600" dirty="0" smtClean="0">
                <a:effectLst/>
              </a:rPr>
              <a:t> 2017</a:t>
            </a:r>
            <a:endParaRPr lang="pl-PL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648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endParaRPr lang="pl-PL" sz="1600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172272" cy="47853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u="sng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Nowości</a:t>
            </a:r>
            <a:r>
              <a:rPr lang="cs-CZ" sz="3600" u="sng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u="sng" dirty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 algn="ctr">
              <a:buNone/>
            </a:pPr>
            <a:endParaRPr lang="cs-CZ" sz="2000" b="1" dirty="0" smtClean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Elektroniczny</a:t>
            </a: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</a:t>
            </a: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obieg</a:t>
            </a: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</a:t>
            </a: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dokumentów</a:t>
            </a:r>
            <a:endParaRPr lang="cs-CZ" sz="2700" dirty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           </a:t>
            </a:r>
            <a:r>
              <a:rPr lang="cs-CZ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elektronický </a:t>
            </a:r>
            <a:r>
              <a:rPr lang="cs-CZ" b="1" i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podpis</a:t>
            </a:r>
          </a:p>
          <a:p>
            <a:pPr>
              <a:spcBef>
                <a:spcPts val="1800"/>
              </a:spcBef>
            </a:pP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</a:t>
            </a: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System</a:t>
            </a: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</a:t>
            </a: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naborów</a:t>
            </a:r>
            <a:endParaRPr lang="cs-CZ" sz="2700" dirty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>
              <a:spcBef>
                <a:spcPts val="1800"/>
              </a:spcBef>
            </a:pP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Propozycja</a:t>
            </a: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</a:t>
            </a: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projektowa</a:t>
            </a: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/ </a:t>
            </a: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Opinia</a:t>
            </a: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WS </a:t>
            </a:r>
          </a:p>
          <a:p>
            <a:pPr marL="0" indent="0">
              <a:buNone/>
            </a:pPr>
            <a:endParaRPr lang="cs-CZ" sz="2700" dirty="0" smtClean="0">
              <a:solidFill>
                <a:schemeClr val="accent3">
                  <a:lumMod val="75000"/>
                </a:schemeClr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endParaRPr lang="cs-CZ" sz="2750" b="1" dirty="0">
              <a:solidFill>
                <a:schemeClr val="accent3">
                  <a:lumMod val="75000"/>
                </a:schemeClr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75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endParaRPr lang="cs-CZ" sz="275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251520" y="6021288"/>
            <a:ext cx="8449339" cy="504056"/>
          </a:xfrm>
        </p:spPr>
        <p:txBody>
          <a:bodyPr/>
          <a:lstStyle/>
          <a:p>
            <a:r>
              <a:rPr lang="pl-PL" dirty="0"/>
              <a:t>Interreg V-A Česká republika – Polsko			Společný sekretariát, Jeremenkova 40b, 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13"/>
          </p:nvPr>
        </p:nvSpPr>
        <p:spPr>
          <a:xfrm>
            <a:off x="365760" y="1340768"/>
            <a:ext cx="4041648" cy="4785712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u="sng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Novinky</a:t>
            </a: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r>
              <a:rPr lang="cs-CZ" sz="275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Elektronický oběh dokumentů</a:t>
            </a:r>
            <a:endParaRPr lang="cs-CZ" sz="275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        </a:t>
            </a:r>
            <a:r>
              <a:rPr lang="cs-CZ" b="1" i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elektronický </a:t>
            </a:r>
            <a:r>
              <a:rPr lang="cs-CZ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podpis</a:t>
            </a:r>
          </a:p>
          <a:p>
            <a:pPr>
              <a:spcBef>
                <a:spcPts val="1800"/>
              </a:spcBef>
            </a:pPr>
            <a:r>
              <a:rPr lang="cs-CZ" sz="275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Systém </a:t>
            </a:r>
            <a:r>
              <a:rPr lang="cs-CZ" sz="275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výzev </a:t>
            </a:r>
            <a:endParaRPr lang="cs-CZ" sz="2750" b="1" dirty="0" smtClean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15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r>
              <a:rPr lang="cs-CZ" sz="275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Projektový </a:t>
            </a:r>
            <a:r>
              <a:rPr lang="cs-CZ" sz="275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záměr / Stanovisko JS</a:t>
            </a:r>
          </a:p>
          <a:p>
            <a:pPr marL="0" indent="0">
              <a:buNone/>
            </a:pPr>
            <a:endParaRPr lang="cs-CZ" sz="2750" b="1" dirty="0" smtClean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1167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endParaRPr lang="pl-PL" sz="1600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427984" y="1196752"/>
            <a:ext cx="4608512" cy="49294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200" b="1" u="sng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Podręcznik</a:t>
            </a:r>
            <a:r>
              <a:rPr lang="cs-CZ" sz="2200" b="1" u="sng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200" b="1" u="sng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wnioskodawcy</a:t>
            </a:r>
            <a:r>
              <a:rPr lang="cs-CZ" sz="2200" b="1" u="sng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, </a:t>
            </a:r>
            <a:r>
              <a:rPr lang="cs-CZ" sz="2200" b="1" u="sng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część</a:t>
            </a:r>
            <a:r>
              <a:rPr lang="cs-CZ" sz="2200" b="1" u="sng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200" b="1" u="sng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2A</a:t>
            </a:r>
            <a:endParaRPr lang="cs-CZ" sz="2200" b="1" u="sng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 marL="0" indent="0">
              <a:buNone/>
            </a:pPr>
            <a:endParaRPr lang="cs-CZ" sz="150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ogłoszenie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500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naboru</a:t>
            </a:r>
            <a:endParaRPr lang="cs-CZ" sz="250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seminaria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, </a:t>
            </a:r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konsultacje</a:t>
            </a:r>
            <a:endParaRPr lang="cs-CZ" sz="250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propozycja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projektowa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(www)</a:t>
            </a:r>
            <a:endParaRPr lang="cs-CZ" sz="250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opinia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5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WS</a:t>
            </a:r>
            <a:r>
              <a:rPr lang="cs-CZ" sz="2600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2600" i="1" dirty="0">
                <a:solidFill>
                  <a:schemeClr val="tx2"/>
                </a:solidFill>
                <a:latin typeface="+mn-lt"/>
              </a:rPr>
              <a:t>(</a:t>
            </a:r>
            <a:r>
              <a:rPr lang="cs-CZ" sz="2600" i="1" dirty="0" err="1">
                <a:solidFill>
                  <a:schemeClr val="tx2"/>
                </a:solidFill>
                <a:latin typeface="+mn-lt"/>
              </a:rPr>
              <a:t>zalecająca</a:t>
            </a:r>
            <a:r>
              <a:rPr lang="cs-CZ" sz="2600" i="1" dirty="0">
                <a:solidFill>
                  <a:schemeClr val="tx2"/>
                </a:solidFill>
                <a:latin typeface="+mn-lt"/>
              </a:rPr>
              <a:t>)</a:t>
            </a:r>
          </a:p>
          <a:p>
            <a:pPr>
              <a:spcAft>
                <a:spcPts val="1200"/>
              </a:spcAft>
            </a:pPr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konsultacje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(w </a:t>
            </a:r>
            <a:r>
              <a:rPr lang="cs-CZ" sz="25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regionach</a:t>
            </a:r>
            <a:r>
              <a:rPr lang="cs-CZ" sz="25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)</a:t>
            </a:r>
          </a:p>
          <a:p>
            <a:pPr marL="0" indent="0">
              <a:spcBef>
                <a:spcPts val="300"/>
              </a:spcBef>
              <a:buNone/>
            </a:pPr>
            <a:endParaRPr lang="cs-CZ" sz="190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cs-CZ" b="1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wniosek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projektowy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	</a:t>
            </a:r>
            <a:r>
              <a:rPr lang="cs-CZ" b="1" i="1" u="sng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(IS KP 2014+)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cs-CZ" sz="22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    po 2 </a:t>
            </a:r>
            <a:r>
              <a:rPr lang="cs-CZ" sz="22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miesiącach</a:t>
            </a:r>
            <a:r>
              <a:rPr lang="cs-CZ" sz="22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od </a:t>
            </a:r>
            <a:r>
              <a:rPr lang="cs-CZ" sz="22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propozycji</a:t>
            </a:r>
            <a:endParaRPr lang="cs-CZ" sz="220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251520" y="5949280"/>
            <a:ext cx="8424936" cy="581149"/>
          </a:xfrm>
        </p:spPr>
        <p:txBody>
          <a:bodyPr/>
          <a:lstStyle/>
          <a:p>
            <a:r>
              <a:rPr lang="pl-PL" dirty="0"/>
              <a:t>Interreg V-A Česká republika – Polsko			Společný sekretariát, Jeremenkova 40b, 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13"/>
          </p:nvPr>
        </p:nvSpPr>
        <p:spPr>
          <a:xfrm>
            <a:off x="365760" y="1196752"/>
            <a:ext cx="4041648" cy="492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000" b="1" u="sng" dirty="0" smtClean="0">
                <a:solidFill>
                  <a:schemeClr val="tx2"/>
                </a:solidFill>
                <a:latin typeface="+mn-lt"/>
              </a:rPr>
              <a:t>Příručka pro žadatele, část 2A</a:t>
            </a:r>
          </a:p>
          <a:p>
            <a:pPr marL="0" indent="0">
              <a:lnSpc>
                <a:spcPct val="110000"/>
              </a:lnSpc>
              <a:buNone/>
            </a:pPr>
            <a:endParaRPr lang="cs-CZ" sz="1400" dirty="0">
              <a:solidFill>
                <a:schemeClr val="tx2"/>
              </a:solidFill>
              <a:latin typeface="+mn-lt"/>
            </a:endParaRPr>
          </a:p>
          <a:p>
            <a:r>
              <a:rPr lang="cs-CZ" dirty="0" smtClean="0">
                <a:solidFill>
                  <a:schemeClr val="tx2"/>
                </a:solidFill>
                <a:latin typeface="+mn-lt"/>
              </a:rPr>
              <a:t>vyhlášení výzvy </a:t>
            </a:r>
          </a:p>
          <a:p>
            <a:r>
              <a:rPr lang="cs-CZ" dirty="0" smtClean="0">
                <a:solidFill>
                  <a:schemeClr val="tx2"/>
                </a:solidFill>
                <a:latin typeface="+mn-lt"/>
              </a:rPr>
              <a:t>semináře, konzultace</a:t>
            </a:r>
          </a:p>
          <a:p>
            <a:r>
              <a:rPr lang="cs-CZ" dirty="0" smtClean="0">
                <a:solidFill>
                  <a:schemeClr val="tx2"/>
                </a:solidFill>
                <a:latin typeface="+mn-lt"/>
              </a:rPr>
              <a:t>projektový záměr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(www)</a:t>
            </a:r>
            <a:endParaRPr lang="cs-CZ" dirty="0" smtClean="0">
              <a:solidFill>
                <a:schemeClr val="tx2"/>
              </a:solidFill>
              <a:latin typeface="+mn-lt"/>
            </a:endParaRPr>
          </a:p>
          <a:p>
            <a:r>
              <a:rPr lang="cs-CZ" dirty="0" smtClean="0">
                <a:solidFill>
                  <a:schemeClr val="tx2"/>
                </a:solidFill>
                <a:latin typeface="+mn-lt"/>
              </a:rPr>
              <a:t>stanovisko JS </a:t>
            </a:r>
            <a:r>
              <a:rPr lang="cs-CZ" sz="2000" i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(doporučující)</a:t>
            </a:r>
          </a:p>
          <a:p>
            <a:r>
              <a:rPr lang="cs-CZ" dirty="0" smtClean="0">
                <a:solidFill>
                  <a:schemeClr val="tx2"/>
                </a:solidFill>
                <a:latin typeface="+mn-lt"/>
              </a:rPr>
              <a:t>konzultace (v regionech)</a:t>
            </a:r>
          </a:p>
          <a:p>
            <a:pPr marL="0" indent="0">
              <a:spcBef>
                <a:spcPts val="300"/>
              </a:spcBef>
              <a:buNone/>
            </a:pPr>
            <a:endParaRPr lang="cs-CZ" sz="2000" dirty="0" smtClean="0">
              <a:solidFill>
                <a:schemeClr val="tx2"/>
              </a:solidFill>
              <a:latin typeface="+mn-lt"/>
            </a:endParaRPr>
          </a:p>
          <a:p>
            <a:pPr>
              <a:spcBef>
                <a:spcPts val="1000"/>
              </a:spcBef>
            </a:pPr>
            <a:r>
              <a:rPr lang="cs-CZ" b="1" dirty="0" smtClean="0">
                <a:solidFill>
                  <a:schemeClr val="tx2"/>
                </a:solidFill>
                <a:latin typeface="+mn-lt"/>
              </a:rPr>
              <a:t>projektová žádost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b="1" dirty="0" smtClean="0">
                <a:solidFill>
                  <a:schemeClr val="tx2"/>
                </a:solidFill>
                <a:latin typeface="+mn-lt"/>
              </a:rPr>
              <a:t>	</a:t>
            </a:r>
            <a:r>
              <a:rPr lang="cs-CZ" b="1" i="1" u="sng" dirty="0" smtClean="0">
                <a:solidFill>
                  <a:schemeClr val="tx2"/>
                </a:solidFill>
                <a:latin typeface="+mn-lt"/>
              </a:rPr>
              <a:t>(IS KP 2014+)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cs-CZ" sz="2100" dirty="0" smtClean="0">
                <a:solidFill>
                  <a:schemeClr val="tx2"/>
                </a:solidFill>
                <a:latin typeface="+mn-lt"/>
              </a:rPr>
              <a:t>     </a:t>
            </a:r>
            <a:r>
              <a:rPr lang="cs-CZ" sz="2100" dirty="0">
                <a:solidFill>
                  <a:schemeClr val="tx2"/>
                </a:solidFill>
                <a:latin typeface="+mn-lt"/>
              </a:rPr>
              <a:t>po 2 </a:t>
            </a:r>
            <a:r>
              <a:rPr lang="cs-CZ" sz="2000" dirty="0" smtClean="0">
                <a:solidFill>
                  <a:schemeClr val="tx2"/>
                </a:solidFill>
                <a:latin typeface="+mn-lt"/>
              </a:rPr>
              <a:t>měsících od záměru</a:t>
            </a:r>
            <a:endParaRPr lang="cs-CZ" sz="2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8489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endParaRPr lang="pl-PL" sz="1600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427984" y="1268760"/>
            <a:ext cx="4608512" cy="4857403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</a:pP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kontrola </a:t>
            </a: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kwalifikowalności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- JS</a:t>
            </a:r>
            <a:endParaRPr lang="cs-CZ" sz="260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wezwanie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do </a:t>
            </a: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uzupełnienia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(1x, 10 dni </a:t>
            </a: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roboczych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decyzja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dot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. </a:t>
            </a: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nie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/</a:t>
            </a: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spełnienia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kryteriów</a:t>
            </a:r>
            <a:endParaRPr lang="cs-CZ" sz="260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cs-CZ" sz="26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ocena</a:t>
            </a:r>
            <a:r>
              <a:rPr lang="cs-CZ" sz="2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projektu</a:t>
            </a:r>
          </a:p>
          <a:p>
            <a:pPr marL="857250" lvl="1" indent="-457200">
              <a:spcBef>
                <a:spcPts val="600"/>
              </a:spcBef>
              <a:buFont typeface="+mj-lt"/>
              <a:buAutoNum type="alphaLcParenR"/>
            </a:pPr>
            <a:r>
              <a:rPr lang="cs-CZ" sz="2200" dirty="0" err="1">
                <a:solidFill>
                  <a:schemeClr val="tx2"/>
                </a:solidFill>
                <a:latin typeface="+mn-lt"/>
              </a:rPr>
              <a:t>jakość</a:t>
            </a:r>
            <a:r>
              <a:rPr lang="cs-CZ" sz="2200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projektu (WPE)</a:t>
            </a:r>
            <a:endParaRPr lang="cs-CZ" sz="2200" dirty="0">
              <a:solidFill>
                <a:schemeClr val="tx2"/>
              </a:solidFill>
              <a:latin typeface="+mn-lt"/>
            </a:endParaRPr>
          </a:p>
          <a:p>
            <a:pPr marL="857250" lvl="1" indent="-457200">
              <a:buFont typeface="+mj-lt"/>
              <a:buAutoNum type="alphaLcParenR"/>
            </a:pPr>
            <a:r>
              <a:rPr lang="cs-CZ" sz="2200" dirty="0" err="1" smtClean="0">
                <a:solidFill>
                  <a:schemeClr val="tx2"/>
                </a:solidFill>
                <a:latin typeface="+mn-lt"/>
              </a:rPr>
              <a:t>współpraca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2200" dirty="0" err="1" smtClean="0">
                <a:solidFill>
                  <a:schemeClr val="tx2"/>
                </a:solidFill>
                <a:latin typeface="+mn-lt"/>
              </a:rPr>
              <a:t>transgraniczna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 (JS)</a:t>
            </a:r>
            <a:endParaRPr lang="cs-CZ" sz="2200" dirty="0">
              <a:solidFill>
                <a:schemeClr val="tx2"/>
              </a:solidFill>
              <a:latin typeface="+mn-lt"/>
            </a:endParaRPr>
          </a:p>
          <a:p>
            <a:pPr marL="857250" lvl="1" indent="-457200">
              <a:buFont typeface="+mj-lt"/>
              <a:buAutoNum type="alphaLcParenR"/>
            </a:pPr>
            <a:r>
              <a:rPr lang="cs-CZ" sz="2200" dirty="0" err="1" smtClean="0">
                <a:solidFill>
                  <a:schemeClr val="tx2"/>
                </a:solidFill>
                <a:latin typeface="+mn-lt"/>
              </a:rPr>
              <a:t>wpływ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2200" dirty="0" err="1" smtClean="0">
                <a:solidFill>
                  <a:schemeClr val="tx2"/>
                </a:solidFill>
                <a:latin typeface="+mn-lt"/>
              </a:rPr>
              <a:t>transgraniczny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 (WPE, JS)</a:t>
            </a:r>
            <a:endParaRPr lang="cs-CZ" sz="2200" dirty="0">
              <a:solidFill>
                <a:schemeClr val="tx2"/>
              </a:solidFill>
              <a:latin typeface="+mn-lt"/>
            </a:endParaRPr>
          </a:p>
          <a:p>
            <a:pPr marL="400050" lvl="1" indent="0">
              <a:buNone/>
            </a:pPr>
            <a:r>
              <a:rPr lang="cs-CZ" sz="2200" dirty="0" err="1">
                <a:solidFill>
                  <a:schemeClr val="tx2"/>
                </a:solidFill>
                <a:latin typeface="+mn-lt"/>
              </a:rPr>
              <a:t>maks</a:t>
            </a:r>
            <a:r>
              <a:rPr lang="cs-CZ" sz="2200" dirty="0">
                <a:solidFill>
                  <a:schemeClr val="tx2"/>
                </a:solidFill>
                <a:latin typeface="+mn-lt"/>
              </a:rPr>
              <a:t>. 130 </a:t>
            </a:r>
            <a:r>
              <a:rPr lang="cs-CZ" sz="2200" dirty="0" err="1">
                <a:solidFill>
                  <a:schemeClr val="tx2"/>
                </a:solidFill>
                <a:latin typeface="+mn-lt"/>
              </a:rPr>
              <a:t>punktów</a:t>
            </a:r>
            <a:r>
              <a:rPr lang="cs-CZ" sz="2200" dirty="0">
                <a:solidFill>
                  <a:schemeClr val="tx2"/>
                </a:solidFill>
                <a:latin typeface="+mn-lt"/>
              </a:rPr>
              <a:t> (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70 %)</a:t>
            </a:r>
            <a:endParaRPr lang="cs-CZ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7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decyzja</a:t>
            </a:r>
            <a:r>
              <a:rPr lang="cs-CZ" sz="27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KM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cs-CZ" sz="22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          cca </a:t>
            </a:r>
            <a:r>
              <a:rPr lang="cs-CZ" sz="22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5 </a:t>
            </a:r>
            <a:r>
              <a:rPr lang="cs-CZ" sz="22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miesiac</a:t>
            </a:r>
            <a:r>
              <a:rPr lang="cs-CZ" sz="2200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y</a:t>
            </a:r>
            <a:r>
              <a:rPr lang="cs-CZ" sz="22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2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od </a:t>
            </a:r>
            <a:r>
              <a:rPr lang="cs-CZ" sz="22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wniosku</a:t>
            </a:r>
            <a:endParaRPr lang="cs-CZ" sz="220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 marL="0" indent="0">
              <a:buNone/>
            </a:pPr>
            <a:endParaRPr lang="cs-CZ" sz="2200" dirty="0" smtClean="0">
              <a:solidFill>
                <a:schemeClr val="accent3">
                  <a:lumMod val="75000"/>
                </a:schemeClr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</a:endParaRPr>
          </a:p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265777" y="5877272"/>
            <a:ext cx="8892480" cy="725165"/>
          </a:xfrm>
        </p:spPr>
        <p:txBody>
          <a:bodyPr/>
          <a:lstStyle/>
          <a:p>
            <a:r>
              <a:rPr lang="pl-PL" dirty="0"/>
              <a:t>Interreg V-A Česká republika – Polsko			Společný sekretariát, Jeremenkova 40b, 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4155888" cy="485772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cs-CZ" sz="2500" dirty="0" smtClean="0">
                <a:solidFill>
                  <a:schemeClr val="tx2"/>
                </a:solidFill>
                <a:latin typeface="+mn-lt"/>
              </a:rPr>
              <a:t>kontrola přijatelnosti - JS</a:t>
            </a:r>
          </a:p>
          <a:p>
            <a:pPr>
              <a:spcBef>
                <a:spcPts val="1200"/>
              </a:spcBef>
            </a:pPr>
            <a:r>
              <a:rPr lang="cs-CZ" sz="2500" dirty="0" smtClean="0">
                <a:solidFill>
                  <a:schemeClr val="tx2"/>
                </a:solidFill>
                <a:latin typeface="+mn-lt"/>
              </a:rPr>
              <a:t>výzva k </a:t>
            </a:r>
            <a:r>
              <a:rPr lang="cs-CZ" sz="2500" dirty="0">
                <a:solidFill>
                  <a:schemeClr val="tx2"/>
                </a:solidFill>
                <a:latin typeface="+mn-lt"/>
              </a:rPr>
              <a:t>doplnění (</a:t>
            </a:r>
            <a:r>
              <a:rPr lang="cs-CZ" sz="2500" dirty="0" smtClean="0">
                <a:solidFill>
                  <a:schemeClr val="tx2"/>
                </a:solidFill>
                <a:latin typeface="+mn-lt"/>
              </a:rPr>
              <a:t>1x, na doplnění je 10 </a:t>
            </a:r>
            <a:r>
              <a:rPr lang="cs-CZ" sz="2500" dirty="0" err="1" smtClean="0">
                <a:solidFill>
                  <a:schemeClr val="tx2"/>
                </a:solidFill>
                <a:latin typeface="+mn-lt"/>
              </a:rPr>
              <a:t>prac</a:t>
            </a:r>
            <a:r>
              <a:rPr lang="cs-CZ" sz="2500" dirty="0" smtClean="0">
                <a:solidFill>
                  <a:schemeClr val="tx2"/>
                </a:solidFill>
                <a:latin typeface="+mn-lt"/>
              </a:rPr>
              <a:t>. dní)</a:t>
            </a:r>
          </a:p>
          <a:p>
            <a:pPr>
              <a:spcBef>
                <a:spcPts val="1200"/>
              </a:spcBef>
            </a:pPr>
            <a:r>
              <a:rPr lang="cs-CZ" sz="2500" dirty="0" smtClean="0">
                <a:solidFill>
                  <a:schemeClr val="tx2"/>
                </a:solidFill>
                <a:latin typeface="+mn-lt"/>
              </a:rPr>
              <a:t>rozhodnutí o ne/splnění kritérií</a:t>
            </a:r>
          </a:p>
          <a:p>
            <a:pPr>
              <a:spcBef>
                <a:spcPts val="1200"/>
              </a:spcBef>
            </a:pPr>
            <a:r>
              <a:rPr lang="cs-CZ" sz="2500" dirty="0" smtClean="0">
                <a:solidFill>
                  <a:schemeClr val="tx2"/>
                </a:solidFill>
                <a:latin typeface="+mn-lt"/>
              </a:rPr>
              <a:t>hodnocení projektu</a:t>
            </a:r>
          </a:p>
          <a:p>
            <a:pPr marL="857250" lvl="1" indent="-457200">
              <a:spcBef>
                <a:spcPts val="600"/>
              </a:spcBef>
              <a:buFont typeface="+mj-lt"/>
              <a:buAutoNum type="alphaLcParenR"/>
            </a:pPr>
            <a:r>
              <a:rPr lang="cs-CZ" sz="20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kvalita projektu (SPE)</a:t>
            </a:r>
            <a:endParaRPr lang="cs-CZ" sz="200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 marL="857250" lvl="1" indent="-457200">
              <a:buFont typeface="+mj-lt"/>
              <a:buAutoNum type="alphaLcParenR"/>
            </a:pPr>
            <a:r>
              <a:rPr lang="cs-CZ" sz="20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přeshraniční spolupráce (JS)</a:t>
            </a:r>
            <a:endParaRPr lang="cs-CZ" sz="200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 marL="857250" lvl="1" indent="-457200">
              <a:buFont typeface="+mj-lt"/>
              <a:buAutoNum type="alphaLcParenR"/>
            </a:pPr>
            <a:r>
              <a:rPr lang="cs-CZ" sz="20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přeshraniční dopad (SPE, JS)</a:t>
            </a:r>
          </a:p>
          <a:p>
            <a:pPr marL="400050" lvl="1" indent="0">
              <a:buNone/>
            </a:pPr>
            <a:r>
              <a:rPr lang="cs-CZ" sz="20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max. 130 bodů (hranice 70 %)</a:t>
            </a:r>
          </a:p>
          <a:p>
            <a:pPr>
              <a:spcBef>
                <a:spcPts val="1200"/>
              </a:spcBef>
            </a:pPr>
            <a:r>
              <a:rPr lang="cs-CZ" sz="2500" dirty="0" smtClean="0">
                <a:solidFill>
                  <a:schemeClr val="tx2"/>
                </a:solidFill>
                <a:latin typeface="+mn-lt"/>
              </a:rPr>
              <a:t>rozhodnutí MV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2000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2000" dirty="0" smtClean="0">
                <a:solidFill>
                  <a:schemeClr val="tx2"/>
                </a:solidFill>
                <a:latin typeface="+mn-lt"/>
              </a:rPr>
              <a:t>      cca </a:t>
            </a:r>
            <a:r>
              <a:rPr lang="cs-CZ" sz="2000" dirty="0" smtClean="0">
                <a:solidFill>
                  <a:schemeClr val="tx2"/>
                </a:solidFill>
                <a:latin typeface="+mn-lt"/>
              </a:rPr>
              <a:t>5 měsíců </a:t>
            </a:r>
            <a:r>
              <a:rPr lang="cs-CZ" sz="2000" dirty="0" smtClean="0">
                <a:solidFill>
                  <a:schemeClr val="tx2"/>
                </a:solidFill>
                <a:latin typeface="+mn-lt"/>
              </a:rPr>
              <a:t>od žádosti </a:t>
            </a:r>
            <a:endParaRPr lang="cs-CZ" sz="2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4884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endParaRPr lang="pl-PL" sz="1600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716016" y="908720"/>
            <a:ext cx="4316288" cy="4857403"/>
          </a:xfrm>
        </p:spPr>
        <p:txBody>
          <a:bodyPr>
            <a:noAutofit/>
          </a:bodyPr>
          <a:lstStyle/>
          <a:p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Decyzja</a:t>
            </a: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(CZ) /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55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	</a:t>
            </a:r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Umowa</a:t>
            </a: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(PL)</a:t>
            </a:r>
            <a:endParaRPr lang="cs-CZ" sz="255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raporty (+ </a:t>
            </a:r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oświadczenie</a:t>
            </a: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o </a:t>
            </a:r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wydatkach</a:t>
            </a: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) </a:t>
            </a:r>
            <a:r>
              <a:rPr lang="cs-CZ" sz="255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na </a:t>
            </a:r>
            <a:r>
              <a:rPr lang="cs-CZ" sz="2550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poziomie</a:t>
            </a:r>
            <a:r>
              <a:rPr lang="cs-CZ" sz="255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partnera</a:t>
            </a:r>
            <a:endParaRPr lang="cs-CZ" sz="255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cs-CZ" sz="255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raporty (</a:t>
            </a:r>
            <a:r>
              <a:rPr lang="cs-CZ" sz="2550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wnioski</a:t>
            </a:r>
            <a:r>
              <a:rPr lang="cs-CZ" sz="255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 o </a:t>
            </a:r>
            <a:r>
              <a:rPr lang="cs-CZ" sz="2550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płatność</a:t>
            </a:r>
            <a:r>
              <a:rPr lang="cs-CZ" sz="255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) na </a:t>
            </a:r>
            <a:r>
              <a:rPr lang="cs-CZ" sz="2550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poziomie</a:t>
            </a:r>
            <a:r>
              <a:rPr lang="cs-CZ" sz="255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projektu - PW</a:t>
            </a:r>
            <a:endParaRPr lang="cs-CZ" sz="255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kontrola na </a:t>
            </a:r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miejscu</a:t>
            </a:r>
            <a:endParaRPr lang="cs-CZ" sz="255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przekazanie</a:t>
            </a: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środków</a:t>
            </a:r>
            <a:endParaRPr lang="cs-CZ" sz="255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cs-CZ" sz="255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raporty z </a:t>
            </a:r>
            <a:r>
              <a:rPr lang="cs-CZ" sz="255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trwalości</a:t>
            </a:r>
            <a:endParaRPr lang="cs-CZ" sz="255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9582" y="6093296"/>
            <a:ext cx="8484835" cy="365125"/>
          </a:xfrm>
        </p:spPr>
        <p:txBody>
          <a:bodyPr/>
          <a:lstStyle/>
          <a:p>
            <a:r>
              <a:rPr lang="pl-PL" dirty="0"/>
              <a:t>Interreg V-A Česká republika – Polsko			Společný sekretariát, Jeremenkova 40b, 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13"/>
          </p:nvPr>
        </p:nvSpPr>
        <p:spPr>
          <a:xfrm>
            <a:off x="395536" y="980728"/>
            <a:ext cx="4041648" cy="4857720"/>
          </a:xfrm>
        </p:spPr>
        <p:txBody>
          <a:bodyPr>
            <a:normAutofit/>
          </a:bodyPr>
          <a:lstStyle/>
          <a:p>
            <a:r>
              <a:rPr lang="cs-CZ" sz="2600" dirty="0" smtClean="0">
                <a:solidFill>
                  <a:schemeClr val="tx2"/>
                </a:solidFill>
                <a:latin typeface="+mn-lt"/>
              </a:rPr>
              <a:t>Rozhodnutí (CZ)/ 	 	Smlouva (PL)</a:t>
            </a:r>
          </a:p>
          <a:p>
            <a:pPr>
              <a:spcBef>
                <a:spcPts val="600"/>
              </a:spcBef>
            </a:pPr>
            <a:r>
              <a:rPr lang="cs-CZ" sz="2600" dirty="0" smtClean="0">
                <a:solidFill>
                  <a:schemeClr val="tx2"/>
                </a:solidFill>
                <a:latin typeface="+mn-lt"/>
              </a:rPr>
              <a:t>zprávy (+ prohlášení o výdajích) na úrovni partnera</a:t>
            </a:r>
          </a:p>
          <a:p>
            <a:pPr>
              <a:spcBef>
                <a:spcPts val="600"/>
              </a:spcBef>
            </a:pPr>
            <a:r>
              <a:rPr lang="cs-CZ" sz="2600" dirty="0" smtClean="0">
                <a:solidFill>
                  <a:schemeClr val="tx2"/>
                </a:solidFill>
                <a:latin typeface="+mn-lt"/>
              </a:rPr>
              <a:t>zprávy </a:t>
            </a:r>
            <a:r>
              <a:rPr lang="cs-CZ" sz="2600" dirty="0">
                <a:solidFill>
                  <a:schemeClr val="tx2"/>
                </a:solidFill>
                <a:latin typeface="+mn-lt"/>
              </a:rPr>
              <a:t>(žádosti o platbu) na </a:t>
            </a:r>
            <a:r>
              <a:rPr lang="cs-CZ" sz="2600" dirty="0" smtClean="0">
                <a:solidFill>
                  <a:schemeClr val="tx2"/>
                </a:solidFill>
                <a:latin typeface="+mn-lt"/>
              </a:rPr>
              <a:t>úrovni projektu – VP </a:t>
            </a:r>
          </a:p>
          <a:p>
            <a:pPr>
              <a:spcBef>
                <a:spcPts val="600"/>
              </a:spcBef>
            </a:pPr>
            <a:r>
              <a:rPr lang="cs-CZ" sz="2600" dirty="0" smtClean="0">
                <a:solidFill>
                  <a:schemeClr val="tx2"/>
                </a:solidFill>
                <a:latin typeface="+mn-lt"/>
              </a:rPr>
              <a:t>kontrola na místě</a:t>
            </a:r>
          </a:p>
          <a:p>
            <a:pPr>
              <a:spcBef>
                <a:spcPts val="600"/>
              </a:spcBef>
            </a:pPr>
            <a:r>
              <a:rPr lang="cs-CZ" sz="2600" dirty="0" smtClean="0">
                <a:solidFill>
                  <a:schemeClr val="tx2"/>
                </a:solidFill>
                <a:latin typeface="+mn-lt"/>
              </a:rPr>
              <a:t>proplacení prostředků</a:t>
            </a:r>
          </a:p>
          <a:p>
            <a:pPr>
              <a:spcBef>
                <a:spcPts val="600"/>
              </a:spcBef>
            </a:pPr>
            <a:r>
              <a:rPr lang="cs-CZ" sz="2600" dirty="0" smtClean="0">
                <a:solidFill>
                  <a:schemeClr val="tx2"/>
                </a:solidFill>
                <a:latin typeface="+mn-lt"/>
              </a:rPr>
              <a:t>zprávy o udržitelnosti</a:t>
            </a:r>
          </a:p>
          <a:p>
            <a:pPr marL="0" indent="0">
              <a:buNone/>
            </a:pPr>
            <a:endParaRPr lang="cs-CZ" sz="2600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5469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endParaRPr lang="pl-PL" sz="1600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316288" cy="48574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Procedura </a:t>
            </a:r>
            <a:r>
              <a:rPr lang="cs-CZ" sz="2800" b="1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odwoławcza</a:t>
            </a:r>
            <a:endParaRPr lang="cs-CZ" sz="2800" b="1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prawo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odwołać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się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od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każdej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decyzji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– 1x</a:t>
            </a:r>
          </a:p>
          <a:p>
            <a:pPr>
              <a:spcBef>
                <a:spcPts val="1200"/>
              </a:spcBef>
            </a:pP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do 5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ew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. 10 dni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roboczych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co do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zasady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za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pomocą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IS KP</a:t>
            </a:r>
          </a:p>
          <a:p>
            <a:pPr>
              <a:spcBef>
                <a:spcPts val="1200"/>
              </a:spcBef>
            </a:pP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decyzję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podejmuje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 IZ lub KM - </a:t>
            </a:r>
            <a:r>
              <a:rPr lang="cs-CZ" sz="28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ostatecznie</a:t>
            </a:r>
            <a:endParaRPr lang="cs-CZ" sz="2800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8" y="6021288"/>
            <a:ext cx="8496944" cy="700187"/>
          </a:xfrm>
        </p:spPr>
        <p:txBody>
          <a:bodyPr/>
          <a:lstStyle/>
          <a:p>
            <a:r>
              <a:rPr lang="pl-PL" dirty="0"/>
              <a:t>Interreg V-A Česká republika – Polsko			Společný sekretariát, Jeremenkova 40b, 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r>
              <a:rPr lang="pl-PL" dirty="0" smtClean="0"/>
              <a:t>		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13"/>
          </p:nvPr>
        </p:nvSpPr>
        <p:spPr>
          <a:xfrm>
            <a:off x="365760" y="1268760"/>
            <a:ext cx="4041648" cy="48577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2800" b="1" dirty="0" smtClean="0">
                <a:solidFill>
                  <a:schemeClr val="tx2"/>
                </a:solidFill>
                <a:latin typeface="+mn-lt"/>
              </a:rPr>
              <a:t>Procedura odvolání</a:t>
            </a:r>
          </a:p>
          <a:p>
            <a:pPr>
              <a:spcBef>
                <a:spcPts val="1200"/>
              </a:spcBef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proti každému jednotlivému rozhodnutí  - 1x</a:t>
            </a:r>
          </a:p>
          <a:p>
            <a:pPr>
              <a:spcBef>
                <a:spcPts val="1200"/>
              </a:spcBef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do 5, resp. 10 </a:t>
            </a:r>
            <a:r>
              <a:rPr lang="cs-CZ" sz="2800" dirty="0" err="1" smtClean="0">
                <a:solidFill>
                  <a:schemeClr val="tx2"/>
                </a:solidFill>
                <a:latin typeface="+mn-lt"/>
              </a:rPr>
              <a:t>prac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. dnů</a:t>
            </a:r>
          </a:p>
          <a:p>
            <a:pPr>
              <a:spcBef>
                <a:spcPts val="1200"/>
              </a:spcBef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primárně prostřednictvím IS KP </a:t>
            </a:r>
          </a:p>
          <a:p>
            <a:pPr>
              <a:spcBef>
                <a:spcPts val="1200"/>
              </a:spcBef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rozhoduje ŘO či MV - konečné</a:t>
            </a:r>
            <a:endParaRPr lang="cs-CZ" sz="2800" dirty="0">
              <a:solidFill>
                <a:schemeClr val="tx2"/>
              </a:solidFill>
              <a:latin typeface="+mn-lt"/>
            </a:endParaRPr>
          </a:p>
          <a:p>
            <a:pPr marL="0" indent="0">
              <a:buNone/>
            </a:pPr>
            <a:endParaRPr lang="cs-CZ" sz="2600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7901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58200" cy="2880320"/>
          </a:xfrm>
        </p:spPr>
        <p:txBody>
          <a:bodyPr/>
          <a:lstStyle/>
          <a:p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>
                <a:effectLst/>
              </a:rPr>
              <a:t>DZIĘKUJEMY ZA UWAGĘ</a:t>
            </a:r>
            <a:br>
              <a:rPr lang="cs-CZ" sz="2800" dirty="0" smtClean="0">
                <a:effectLst/>
              </a:rPr>
            </a:br>
            <a:r>
              <a:rPr lang="cs-CZ" sz="2800" dirty="0" smtClean="0">
                <a:effectLst/>
              </a:rPr>
              <a:t/>
            </a:r>
            <a:br>
              <a:rPr lang="cs-CZ" sz="2800" dirty="0" smtClean="0">
                <a:effectLst/>
              </a:rPr>
            </a:b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DĚKUJEME ZA POZORNOST </a:t>
            </a:r>
            <a:endParaRPr lang="cs-CZ" sz="28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87524" y="6093296"/>
            <a:ext cx="8568952" cy="569259"/>
          </a:xfrm>
        </p:spPr>
        <p:txBody>
          <a:bodyPr/>
          <a:lstStyle/>
          <a:p>
            <a:r>
              <a:rPr lang="pl-PL" dirty="0"/>
              <a:t>Interreg V-A Česká republika – Polsko			Společný sekretariát, Jeremenkova 40b, Olomouc </a:t>
            </a:r>
          </a:p>
          <a:p>
            <a:r>
              <a:rPr lang="pl-PL" b="1" dirty="0"/>
              <a:t>www.cz-pl.eu</a:t>
            </a:r>
            <a:r>
              <a:rPr lang="pl-PL" dirty="0"/>
              <a:t>				email: js.olomouc@crr.cz</a:t>
            </a:r>
            <a:endParaRPr lang="cs-CZ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14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kutivní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Exekutivní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Exekutivní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Exekutivní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2046</TotalTime>
  <Words>310</Words>
  <Application>Microsoft Office PowerPoint</Application>
  <PresentationFormat>Předvádění na obrazovce (4:3)</PresentationFormat>
  <Paragraphs>110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Exekutivní</vt:lpstr>
      <vt:lpstr>          Životní cyklus projektu    Cykl życia projektu     Seminář pro žadatele / Seminarium dla wnioskodawców  Hradec Králové 23. ledna 2017</vt:lpstr>
      <vt:lpstr>          </vt:lpstr>
      <vt:lpstr>          </vt:lpstr>
      <vt:lpstr>          </vt:lpstr>
      <vt:lpstr>          </vt:lpstr>
      <vt:lpstr>          </vt:lpstr>
      <vt:lpstr>    DZIĘKUJEMY ZA UWAGĘ  DĚKUJEME ZA POZORNOST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Kořínek Arnošt</dc:creator>
  <cp:lastModifiedBy>Jarnotová Lenka</cp:lastModifiedBy>
  <cp:revision>132</cp:revision>
  <cp:lastPrinted>2015-08-05T13:04:03Z</cp:lastPrinted>
  <dcterms:created xsi:type="dcterms:W3CDTF">2015-07-27T08:43:00Z</dcterms:created>
  <dcterms:modified xsi:type="dcterms:W3CDTF">2017-01-16T11:30:03Z</dcterms:modified>
</cp:coreProperties>
</file>