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9"/>
  </p:notesMasterIdLst>
  <p:handoutMasterIdLst>
    <p:handoutMasterId r:id="rId20"/>
  </p:handoutMasterIdLst>
  <p:sldIdLst>
    <p:sldId id="257" r:id="rId2"/>
    <p:sldId id="303" r:id="rId3"/>
    <p:sldId id="314" r:id="rId4"/>
    <p:sldId id="316" r:id="rId5"/>
    <p:sldId id="315" r:id="rId6"/>
    <p:sldId id="304" r:id="rId7"/>
    <p:sldId id="305" r:id="rId8"/>
    <p:sldId id="309" r:id="rId9"/>
    <p:sldId id="310" r:id="rId10"/>
    <p:sldId id="311" r:id="rId11"/>
    <p:sldId id="306" r:id="rId12"/>
    <p:sldId id="307" r:id="rId13"/>
    <p:sldId id="308" r:id="rId14"/>
    <p:sldId id="312" r:id="rId15"/>
    <p:sldId id="313" r:id="rId16"/>
    <p:sldId id="317" r:id="rId17"/>
    <p:sldId id="285" r:id="rId1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lak Maciej" initials="MM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7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4E7F0-5254-42C9-AEE0-A73A6CD9F615}" type="datetimeFigureOut">
              <a:rPr lang="cs-CZ" smtClean="0"/>
              <a:t>18.1.2017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4604D-E65F-48AE-9908-1607B3D3E8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67335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93755-2986-431C-8950-5D667DADAE22}" type="datetimeFigureOut">
              <a:rPr lang="cs-CZ" smtClean="0"/>
              <a:t>18.1.2017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1DCCE-12DA-48C1-94C6-39C361F4F0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2123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154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2058-94EB-440D-9E77-ECCD1739E56A}" type="datetime1">
              <a:rPr lang="cs-CZ" smtClean="0"/>
              <a:t>18.1.2017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8BC5-95A5-46F0-804B-027E21DF8357}" type="datetime1">
              <a:rPr lang="cs-CZ" smtClean="0"/>
              <a:t>18.1.2017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A07E-9565-432D-9B73-4CBEB11BD633}" type="datetime1">
              <a:rPr lang="cs-CZ" smtClean="0"/>
              <a:t>18.1.2017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48C6-3747-4472-AD08-6D6AF1780E6D}" type="datetime1">
              <a:rPr lang="cs-CZ" smtClean="0"/>
              <a:t>18.1.2017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2F989-843F-4D8C-8A2A-D21DB5A2D7E3}" type="datetime1">
              <a:rPr lang="cs-CZ" smtClean="0"/>
              <a:t>18.1.2017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48681-1280-48E6-A38D-05B77D149E85}" type="datetime1">
              <a:rPr lang="cs-CZ" smtClean="0"/>
              <a:t>18.1.2017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1F5D-5124-47D5-BFB9-314C8A5D946E}" type="datetime1">
              <a:rPr lang="cs-CZ" smtClean="0"/>
              <a:t>18.1.2017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8F4F-E990-451E-BC5C-D1131F8E7283}" type="datetime1">
              <a:rPr lang="cs-CZ" smtClean="0"/>
              <a:t>18.1.2017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895-9A1E-4782-86F3-DF0C4BD3EAD7}" type="datetime1">
              <a:rPr lang="cs-CZ" smtClean="0"/>
              <a:t>18.1.2017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92CD-810D-406E-9761-72B3516F9427}" type="datetime1">
              <a:rPr lang="cs-CZ" smtClean="0"/>
              <a:t>18.1.2017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19FF-251D-44E5-8948-EE9906588709}" type="datetime1">
              <a:rPr lang="cs-CZ" smtClean="0"/>
              <a:t>18.1.2017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D59A19F-6CE8-4308-B6EA-7C2A870112E9}" type="datetime1">
              <a:rPr lang="cs-CZ" smtClean="0"/>
              <a:t>18.1.2017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51520" y="6021288"/>
            <a:ext cx="8568951" cy="504057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		   </a:t>
            </a:r>
            <a:r>
              <a:rPr lang="pl-PL" dirty="0" smtClean="0"/>
              <a:t>email: js.olomouc@crr.cz </a:t>
            </a:r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0" y="1772816"/>
            <a:ext cx="9144000" cy="3960440"/>
          </a:xfrm>
        </p:spPr>
        <p:txBody>
          <a:bodyPr/>
          <a:lstStyle/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/>
              <a:t/>
            </a:r>
            <a:br>
              <a:rPr lang="pl-PL" altLang="pl-PL" sz="3200" b="1" dirty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/>
              <a:t/>
            </a:r>
            <a:br>
              <a:rPr lang="pl-PL" altLang="pl-PL" sz="3200" b="1" dirty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Projektový</a:t>
            </a:r>
            <a:r>
              <a:rPr lang="pl-PL" altLang="pl-PL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záměr</a:t>
            </a:r>
            <a:r>
              <a:rPr lang="pl-PL" altLang="pl-PL" sz="3200" b="1" dirty="0"/>
              <a:t/>
            </a:r>
            <a:br>
              <a:rPr lang="pl-PL" altLang="pl-PL" sz="3200" b="1" dirty="0"/>
            </a:br>
            <a:r>
              <a:rPr lang="cs-C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Projektová žádost a přílohy </a:t>
            </a: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2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Seminář </a:t>
            </a:r>
            <a:r>
              <a:rPr lang="pl-PL" altLang="pl-PL" sz="2000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 žadatele </a:t>
            </a:r>
            <a:r>
              <a:rPr lang="pl-PL" altLang="pl-PL" sz="2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20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alt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Hradec </a:t>
            </a:r>
            <a:r>
              <a:rPr lang="pl-PL" altLang="pl-PL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Králové</a:t>
            </a:r>
            <a:r>
              <a:rPr lang="pl-PL" altLang="pl-PL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23. </a:t>
            </a:r>
            <a:r>
              <a:rPr lang="pl-PL" altLang="pl-PL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ledna</a:t>
            </a:r>
            <a:r>
              <a:rPr lang="pl-PL" altLang="pl-PL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2017</a:t>
            </a:r>
            <a:br>
              <a:rPr lang="pl-PL" altLang="pl-PL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648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77281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200" b="1" u="sng" dirty="0" err="1" smtClean="0"/>
              <a:t>Nejčastější</a:t>
            </a:r>
            <a:r>
              <a:rPr lang="pl-PL" altLang="pl-PL" sz="3200" b="1" u="sng" dirty="0" smtClean="0"/>
              <a:t> chyby v </a:t>
            </a:r>
            <a:r>
              <a:rPr lang="pl-PL" altLang="pl-PL" sz="3200" b="1" u="sng" dirty="0" err="1" smtClean="0"/>
              <a:t>p</a:t>
            </a:r>
            <a:r>
              <a:rPr lang="pl-PL" altLang="pl-PL" sz="3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rojektové</a:t>
            </a:r>
            <a:r>
              <a:rPr lang="pl-PL" altLang="pl-PL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3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žádosti</a:t>
            </a:r>
            <a:endParaRPr lang="pl-PL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988839"/>
            <a:ext cx="8568952" cy="3888433"/>
          </a:xfrm>
        </p:spPr>
        <p:txBody>
          <a:bodyPr>
            <a:normAutofit/>
          </a:bodyPr>
          <a:lstStyle/>
          <a:p>
            <a:pPr marL="0" lvl="0" indent="0" algn="just">
              <a:spcBef>
                <a:spcPts val="1200"/>
              </a:spcBef>
              <a:buNone/>
            </a:pPr>
            <a:r>
              <a:rPr lang="cs-CZ" sz="2800" b="1" dirty="0" smtClean="0">
                <a:solidFill>
                  <a:srgbClr val="2F5897"/>
                </a:solidFill>
                <a:latin typeface="Palatino Linotype"/>
              </a:rPr>
              <a:t>Nesoulad údajů v žádosti </a:t>
            </a:r>
            <a:r>
              <a:rPr lang="cs-CZ" sz="2800" b="1" dirty="0">
                <a:solidFill>
                  <a:srgbClr val="2F5897"/>
                </a:solidFill>
                <a:latin typeface="Palatino Linotype"/>
              </a:rPr>
              <a:t>a</a:t>
            </a:r>
            <a:r>
              <a:rPr lang="cs-CZ" sz="2800" b="1" dirty="0" smtClean="0">
                <a:solidFill>
                  <a:srgbClr val="2F5897"/>
                </a:solidFill>
                <a:latin typeface="Palatino Linotype"/>
              </a:rPr>
              <a:t> přílohách</a:t>
            </a:r>
          </a:p>
          <a:p>
            <a:pPr lvl="0" algn="just">
              <a:spcBef>
                <a:spcPts val="1200"/>
              </a:spcBef>
            </a:pPr>
            <a:r>
              <a:rPr lang="cs-CZ" sz="2800" dirty="0" smtClean="0">
                <a:solidFill>
                  <a:srgbClr val="2F5897"/>
                </a:solidFill>
                <a:latin typeface="Palatino Linotype"/>
              </a:rPr>
              <a:t>Rozpočet – vyplnit nejprve přílohu, pak CTRL+C</a:t>
            </a:r>
            <a:endParaRPr lang="cs-CZ" sz="2800" dirty="0">
              <a:solidFill>
                <a:srgbClr val="2F5897"/>
              </a:solidFill>
              <a:latin typeface="Palatino Linotype"/>
            </a:endParaRPr>
          </a:p>
          <a:p>
            <a:pPr lvl="0" algn="just">
              <a:spcBef>
                <a:spcPts val="1200"/>
              </a:spcBef>
            </a:pPr>
            <a:r>
              <a:rPr lang="cs-CZ" sz="2800" dirty="0" smtClean="0">
                <a:solidFill>
                  <a:srgbClr val="2F5897"/>
                </a:solidFill>
                <a:latin typeface="Palatino Linotype"/>
              </a:rPr>
              <a:t>Částky </a:t>
            </a:r>
            <a:r>
              <a:rPr lang="cs-CZ" sz="2800" dirty="0">
                <a:solidFill>
                  <a:srgbClr val="2F5897"/>
                </a:solidFill>
                <a:latin typeface="Palatino Linotype"/>
              </a:rPr>
              <a:t>u klíčových aktivit</a:t>
            </a:r>
          </a:p>
          <a:p>
            <a:pPr algn="just">
              <a:spcBef>
                <a:spcPts val="1200"/>
              </a:spcBef>
            </a:pPr>
            <a:r>
              <a:rPr lang="cs-CZ" sz="2800" dirty="0">
                <a:solidFill>
                  <a:srgbClr val="2F5897"/>
                </a:solidFill>
                <a:latin typeface="Palatino Linotype"/>
              </a:rPr>
              <a:t>Příjmy</a:t>
            </a:r>
          </a:p>
          <a:p>
            <a:pPr lvl="0" algn="just">
              <a:spcBef>
                <a:spcPts val="1200"/>
              </a:spcBef>
            </a:pPr>
            <a:r>
              <a:rPr lang="cs-CZ" sz="2800" dirty="0" smtClean="0">
                <a:solidFill>
                  <a:srgbClr val="2F5897"/>
                </a:solidFill>
                <a:latin typeface="Palatino Linotype"/>
              </a:rPr>
              <a:t>Popis </a:t>
            </a:r>
            <a:r>
              <a:rPr lang="cs-CZ" sz="2800" dirty="0">
                <a:solidFill>
                  <a:srgbClr val="2F5897"/>
                </a:solidFill>
                <a:latin typeface="Palatino Linotype"/>
              </a:rPr>
              <a:t>Společného financování</a:t>
            </a:r>
          </a:p>
          <a:p>
            <a:pPr lvl="0" algn="just">
              <a:spcBef>
                <a:spcPts val="1200"/>
              </a:spcBef>
            </a:pPr>
            <a:r>
              <a:rPr lang="cs-CZ" sz="2800" dirty="0" smtClean="0">
                <a:solidFill>
                  <a:srgbClr val="2F5897"/>
                </a:solidFill>
                <a:latin typeface="Palatino Linotype"/>
              </a:rPr>
              <a:t>Umístění </a:t>
            </a:r>
            <a:r>
              <a:rPr lang="cs-CZ" sz="2800" dirty="0">
                <a:solidFill>
                  <a:srgbClr val="2F5897"/>
                </a:solidFill>
                <a:latin typeface="Palatino Linotype"/>
              </a:rPr>
              <a:t>(mapa, akt. mimo </a:t>
            </a:r>
            <a:r>
              <a:rPr lang="cs-CZ" sz="2800" dirty="0" smtClean="0">
                <a:solidFill>
                  <a:srgbClr val="2F5897"/>
                </a:solidFill>
                <a:latin typeface="Palatino Linotype"/>
              </a:rPr>
              <a:t>podporované </a:t>
            </a:r>
            <a:r>
              <a:rPr lang="cs-CZ" sz="2800" dirty="0">
                <a:solidFill>
                  <a:srgbClr val="2F5897"/>
                </a:solidFill>
                <a:latin typeface="Palatino Linotype"/>
              </a:rPr>
              <a:t>území</a:t>
            </a:r>
            <a:r>
              <a:rPr lang="cs-CZ" sz="2800" dirty="0" smtClean="0">
                <a:solidFill>
                  <a:srgbClr val="2F5897"/>
                </a:solidFill>
                <a:latin typeface="Palatino Linotype"/>
              </a:rPr>
              <a:t>)</a:t>
            </a:r>
            <a:endParaRPr lang="cs-CZ" sz="2800" dirty="0">
              <a:solidFill>
                <a:srgbClr val="2F5897"/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404773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60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Přílohy projektové </a:t>
            </a:r>
            <a:r>
              <a:rPr lang="pl-PL" altLang="pl-PL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žádosti</a:t>
            </a:r>
            <a:endParaRPr lang="pl-PL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844825"/>
            <a:ext cx="8568952" cy="4032448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Obecné přílohy – pro všechny partnery</a:t>
            </a:r>
          </a:p>
          <a:p>
            <a:pPr lvl="1">
              <a:spcBef>
                <a:spcPts val="1200"/>
              </a:spcBef>
            </a:pP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Dohoda o spolupráci na projektu</a:t>
            </a:r>
            <a:r>
              <a:rPr lang="cs-CZ" sz="2200" b="1" dirty="0" smtClean="0">
                <a:solidFill>
                  <a:srgbClr val="FF0000"/>
                </a:solidFill>
              </a:rPr>
              <a:t>*</a:t>
            </a:r>
            <a:endParaRPr lang="cs-CZ" sz="2200" b="1" dirty="0" smtClean="0">
              <a:solidFill>
                <a:srgbClr val="FF0000"/>
              </a:solidFill>
              <a:latin typeface="+mn-lt"/>
            </a:endParaRPr>
          </a:p>
          <a:p>
            <a:pPr lvl="1">
              <a:spcBef>
                <a:spcPts val="1200"/>
              </a:spcBef>
            </a:pP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Mapa s umístěním projektu</a:t>
            </a:r>
            <a:r>
              <a:rPr lang="cs-CZ" sz="2200" b="1" dirty="0" smtClean="0">
                <a:solidFill>
                  <a:srgbClr val="FF0000"/>
                </a:solidFill>
              </a:rPr>
              <a:t>*</a:t>
            </a:r>
            <a:endParaRPr lang="cs-CZ" sz="2200" dirty="0" smtClean="0">
              <a:solidFill>
                <a:srgbClr val="FF0000"/>
              </a:solidFill>
              <a:latin typeface="+mn-lt"/>
            </a:endParaRPr>
          </a:p>
          <a:p>
            <a:pPr lvl="1">
              <a:spcBef>
                <a:spcPts val="1200"/>
              </a:spcBef>
            </a:pP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Podrobný rozpočet projektu</a:t>
            </a:r>
            <a:r>
              <a:rPr lang="cs-CZ" sz="2200" b="1" dirty="0" smtClean="0">
                <a:solidFill>
                  <a:srgbClr val="FF0000"/>
                </a:solidFill>
              </a:rPr>
              <a:t>*</a:t>
            </a: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cs-CZ" sz="3000" b="1" dirty="0">
                <a:solidFill>
                  <a:schemeClr val="tx2"/>
                </a:solidFill>
                <a:latin typeface="+mn-lt"/>
              </a:rPr>
              <a:t>Přílohy podle země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partnera (</a:t>
            </a:r>
            <a:r>
              <a:rPr lang="cs-CZ" sz="3000" b="1" dirty="0" err="1" smtClean="0">
                <a:solidFill>
                  <a:schemeClr val="tx2"/>
                </a:solidFill>
                <a:latin typeface="+mn-lt"/>
              </a:rPr>
              <a:t>cz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 X </a:t>
            </a:r>
            <a:r>
              <a:rPr lang="cs-CZ" sz="3000" b="1" dirty="0" err="1" smtClean="0">
                <a:solidFill>
                  <a:schemeClr val="tx2"/>
                </a:solidFill>
                <a:latin typeface="+mn-lt"/>
              </a:rPr>
              <a:t>pl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)</a:t>
            </a:r>
            <a:endParaRPr lang="cs-CZ" sz="3000" b="1" dirty="0">
              <a:solidFill>
                <a:schemeClr val="tx2"/>
              </a:solidFill>
              <a:latin typeface="+mn-lt"/>
            </a:endParaRPr>
          </a:p>
          <a:p>
            <a:pPr lvl="1">
              <a:spcBef>
                <a:spcPts val="1200"/>
              </a:spcBef>
            </a:pPr>
            <a:r>
              <a:rPr lang="cs-CZ" sz="2200" dirty="0">
                <a:solidFill>
                  <a:schemeClr val="tx2"/>
                </a:solidFill>
                <a:latin typeface="+mn-lt"/>
              </a:rPr>
              <a:t>Doklad o vhodnosti partnera</a:t>
            </a:r>
          </a:p>
          <a:p>
            <a:pPr lvl="1">
              <a:spcBef>
                <a:spcPts val="1200"/>
              </a:spcBef>
            </a:pPr>
            <a:r>
              <a:rPr lang="cs-CZ" sz="2200" dirty="0">
                <a:solidFill>
                  <a:schemeClr val="tx2"/>
                </a:solidFill>
                <a:latin typeface="+mn-lt"/>
              </a:rPr>
              <a:t>Doklad jednatelského oprávnění</a:t>
            </a:r>
          </a:p>
          <a:p>
            <a:pPr lvl="1">
              <a:spcBef>
                <a:spcPts val="1200"/>
              </a:spcBef>
            </a:pPr>
            <a:r>
              <a:rPr lang="cs-CZ" sz="2200" dirty="0">
                <a:solidFill>
                  <a:schemeClr val="tx2"/>
                </a:solidFill>
                <a:latin typeface="+mn-lt"/>
              </a:rPr>
              <a:t>Čestné prohlášení partnerů z </a:t>
            </a:r>
            <a:r>
              <a:rPr lang="cs-CZ" sz="2200" dirty="0" smtClean="0">
                <a:solidFill>
                  <a:schemeClr val="tx2"/>
                </a:solidFill>
                <a:latin typeface="+mn-lt"/>
              </a:rPr>
              <a:t>ČR, …..</a:t>
            </a:r>
            <a:endParaRPr lang="cs-CZ" sz="2200" dirty="0">
              <a:solidFill>
                <a:schemeClr val="tx2"/>
              </a:solidFill>
              <a:latin typeface="+mn-lt"/>
            </a:endParaRPr>
          </a:p>
          <a:p>
            <a:pPr lvl="1">
              <a:spcBef>
                <a:spcPts val="1200"/>
              </a:spcBef>
            </a:pPr>
            <a:endParaRPr lang="cs-CZ" sz="2200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118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60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Přílohy projektové </a:t>
            </a:r>
            <a:r>
              <a:rPr lang="pl-PL" altLang="pl-PL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žádosti</a:t>
            </a:r>
            <a:endParaRPr lang="pl-PL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844825"/>
            <a:ext cx="8712968" cy="403244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Přílohy pro projekty obsahující stavební práce</a:t>
            </a:r>
          </a:p>
          <a:p>
            <a:pPr>
              <a:spcBef>
                <a:spcPts val="1200"/>
              </a:spcBef>
            </a:pP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Přílohy pro projekty vytvářející příjmy</a:t>
            </a:r>
          </a:p>
          <a:p>
            <a:pPr>
              <a:spcBef>
                <a:spcPts val="1200"/>
              </a:spcBef>
            </a:pP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Přílohy pro projekty zakládající veřejnou podporu</a:t>
            </a:r>
          </a:p>
          <a:p>
            <a:pPr>
              <a:spcBef>
                <a:spcPts val="1200"/>
              </a:spcBef>
            </a:pP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Specifické přílohy dle prioritních os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3000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 	</a:t>
            </a:r>
            <a:r>
              <a:rPr lang="cs-CZ" sz="3000" dirty="0" smtClean="0">
                <a:solidFill>
                  <a:srgbClr val="FF0000"/>
                </a:solidFill>
                <a:latin typeface="+mn-lt"/>
              </a:rPr>
              <a:t>PO4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 - Závazek žadatele zajistit praktickou  	využitelnost studie, strategie...</a:t>
            </a:r>
            <a:r>
              <a:rPr lang="cs-CZ" sz="3200" b="1" dirty="0" smtClean="0">
                <a:solidFill>
                  <a:srgbClr val="FF0000"/>
                </a:solidFill>
              </a:rPr>
              <a:t>* </a:t>
            </a:r>
            <a:r>
              <a:rPr lang="cs-CZ" sz="2800" dirty="0" smtClean="0">
                <a:solidFill>
                  <a:srgbClr val="FF0000"/>
                </a:solidFill>
                <a:latin typeface="+mn-lt"/>
              </a:rPr>
              <a:t>dvojjazyčná!!</a:t>
            </a:r>
          </a:p>
        </p:txBody>
      </p:sp>
    </p:spTree>
    <p:extLst>
      <p:ext uri="{BB962C8B-B14F-4D97-AF65-F5344CB8AC3E}">
        <p14:creationId xmlns:p14="http://schemas.microsoft.com/office/powerpoint/2010/main" val="103895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692696"/>
            <a:ext cx="9144000" cy="122413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u="sng" dirty="0" err="1" smtClean="0"/>
              <a:t>Nejčastější</a:t>
            </a:r>
            <a:r>
              <a:rPr lang="pl-PL" altLang="pl-PL" sz="2900" b="1" u="sng" dirty="0" smtClean="0"/>
              <a:t> chyby v </a:t>
            </a:r>
            <a:r>
              <a:rPr lang="pl-PL" altLang="pl-PL" sz="2900" b="1" u="sng" dirty="0" err="1" smtClean="0"/>
              <a:t>p</a:t>
            </a:r>
            <a:r>
              <a:rPr lang="pl-PL" altLang="pl-PL" sz="29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řílohách</a:t>
            </a:r>
            <a:r>
              <a:rPr lang="pl-PL" altLang="pl-PL" sz="29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2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projektové </a:t>
            </a:r>
            <a:r>
              <a:rPr lang="pl-PL" altLang="pl-PL" sz="29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žádosti</a:t>
            </a:r>
            <a:endParaRPr lang="pl-PL" sz="29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844825"/>
            <a:ext cx="8568952" cy="4032448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endParaRPr lang="cs-CZ" sz="500" b="1" dirty="0" smtClean="0">
              <a:solidFill>
                <a:srgbClr val="6076B4">
                  <a:lumMod val="75000"/>
                </a:srgbClr>
              </a:solidFill>
              <a:latin typeface="+mn-lt"/>
            </a:endParaRPr>
          </a:p>
          <a:p>
            <a:pPr lvl="0">
              <a:spcBef>
                <a:spcPts val="1200"/>
              </a:spcBef>
            </a:pPr>
            <a:r>
              <a:rPr lang="cs-CZ" sz="3000" b="1" dirty="0" smtClean="0">
                <a:solidFill>
                  <a:srgbClr val="6076B4">
                    <a:lumMod val="75000"/>
                  </a:srgbClr>
                </a:solidFill>
                <a:latin typeface="+mn-lt"/>
              </a:rPr>
              <a:t>nesoulad </a:t>
            </a:r>
            <a:r>
              <a:rPr lang="cs-CZ" sz="3000" b="1" dirty="0">
                <a:solidFill>
                  <a:srgbClr val="6076B4">
                    <a:lumMod val="75000"/>
                  </a:srgbClr>
                </a:solidFill>
                <a:latin typeface="+mn-lt"/>
              </a:rPr>
              <a:t>se žádostí 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rgbClr val="FF0000"/>
                </a:solidFill>
                <a:latin typeface="+mn-lt"/>
              </a:rPr>
              <a:t>nekompletní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přílohy (chybějící údaje dle předtisku, pozemky…)</a:t>
            </a:r>
          </a:p>
          <a:p>
            <a:pPr lvl="0" algn="just">
              <a:spcBef>
                <a:spcPts val="1200"/>
              </a:spcBef>
            </a:pPr>
            <a:r>
              <a:rPr lang="cs-CZ" sz="3000" b="1" dirty="0" smtClean="0">
                <a:solidFill>
                  <a:srgbClr val="FF0000"/>
                </a:solidFill>
                <a:latin typeface="+mn-lt"/>
              </a:rPr>
              <a:t>dvojjazyčnost </a:t>
            </a:r>
            <a:r>
              <a:rPr lang="cs-CZ" sz="3000" b="1" dirty="0">
                <a:solidFill>
                  <a:srgbClr val="6076B4">
                    <a:lumMod val="75000"/>
                  </a:srgbClr>
                </a:solidFill>
                <a:latin typeface="+mn-lt"/>
              </a:rPr>
              <a:t>některých </a:t>
            </a:r>
            <a:r>
              <a:rPr lang="cs-CZ" sz="3000" b="1" dirty="0" smtClean="0">
                <a:solidFill>
                  <a:srgbClr val="6076B4">
                    <a:lumMod val="75000"/>
                  </a:srgbClr>
                </a:solidFill>
                <a:latin typeface="+mn-lt"/>
              </a:rPr>
              <a:t>příloh (</a:t>
            </a:r>
            <a:r>
              <a:rPr lang="cs-CZ" sz="3000" b="1" dirty="0" smtClean="0">
                <a:solidFill>
                  <a:srgbClr val="FF0000"/>
                </a:solidFill>
                <a:latin typeface="+mn-lt"/>
              </a:rPr>
              <a:t>*</a:t>
            </a:r>
            <a:r>
              <a:rPr lang="cs-CZ" sz="3000" b="1" dirty="0" smtClean="0">
                <a:solidFill>
                  <a:srgbClr val="6076B4">
                    <a:lumMod val="75000"/>
                  </a:srgbClr>
                </a:solidFill>
                <a:latin typeface="+mn-lt"/>
              </a:rPr>
              <a:t>)</a:t>
            </a:r>
            <a:endParaRPr lang="cs-CZ" sz="3000" b="1" dirty="0">
              <a:solidFill>
                <a:srgbClr val="FF0000"/>
              </a:solidFill>
              <a:latin typeface="+mn-lt"/>
            </a:endParaRPr>
          </a:p>
          <a:p>
            <a:pPr lvl="0" algn="just">
              <a:spcBef>
                <a:spcPts val="1200"/>
              </a:spcBef>
            </a:pPr>
            <a:r>
              <a:rPr lang="cs-CZ" sz="3000" b="1" dirty="0" smtClean="0">
                <a:solidFill>
                  <a:srgbClr val="6076B4">
                    <a:lumMod val="75000"/>
                  </a:srgbClr>
                </a:solidFill>
                <a:latin typeface="+mn-lt"/>
              </a:rPr>
              <a:t>žádné </a:t>
            </a:r>
            <a:r>
              <a:rPr lang="cs-CZ" sz="3000" b="1" dirty="0">
                <a:solidFill>
                  <a:srgbClr val="6076B4">
                    <a:lumMod val="75000"/>
                  </a:srgbClr>
                </a:solidFill>
                <a:latin typeface="+mn-lt"/>
              </a:rPr>
              <a:t>formální úpravy příloh nejsou </a:t>
            </a:r>
            <a:r>
              <a:rPr lang="cs-CZ" sz="3000" b="1" dirty="0" smtClean="0">
                <a:solidFill>
                  <a:srgbClr val="6076B4">
                    <a:lumMod val="75000"/>
                  </a:srgbClr>
                </a:solidFill>
                <a:latin typeface="+mn-lt"/>
              </a:rPr>
              <a:t>povoleny</a:t>
            </a:r>
          </a:p>
          <a:p>
            <a:pPr marL="0" lvl="0" indent="0" algn="just">
              <a:spcBef>
                <a:spcPts val="1200"/>
              </a:spcBef>
              <a:buNone/>
            </a:pPr>
            <a:endParaRPr lang="cs-CZ" sz="2600" b="1" dirty="0" smtClean="0">
              <a:solidFill>
                <a:srgbClr val="6076B4">
                  <a:lumMod val="75000"/>
                </a:srgbClr>
              </a:solidFill>
              <a:latin typeface="Palatino Linotype"/>
            </a:endParaRPr>
          </a:p>
          <a:p>
            <a:pPr>
              <a:spcBef>
                <a:spcPts val="1200"/>
              </a:spcBef>
            </a:pPr>
            <a:endParaRPr lang="cs-CZ" sz="3000" b="1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080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052736"/>
            <a:ext cx="8892480" cy="5073427"/>
          </a:xfrm>
        </p:spPr>
        <p:txBody>
          <a:bodyPr/>
          <a:lstStyle/>
          <a:p>
            <a:pPr marL="0" indent="0" algn="ctr">
              <a:buNone/>
            </a:pP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>      </a:t>
            </a:r>
            <a:endParaRPr lang="pl-PL" sz="29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196752"/>
            <a:ext cx="8568952" cy="4680521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1200"/>
              </a:spcBef>
              <a:buNone/>
            </a:pPr>
            <a:r>
              <a:rPr lang="cs-CZ" sz="3000" b="1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Podrobný rozpočet projektu</a:t>
            </a:r>
          </a:p>
          <a:p>
            <a:pPr lvl="0">
              <a:spcBef>
                <a:spcPts val="1200"/>
              </a:spcBef>
            </a:pPr>
            <a:r>
              <a:rPr lang="cs-CZ" sz="2600" dirty="0">
                <a:solidFill>
                  <a:srgbClr val="2F5897"/>
                </a:solidFill>
                <a:latin typeface="Palatino Linotype"/>
              </a:rPr>
              <a:t>Je nutná absolutní shoda údajů uvedených v prvním listě rozpočtu (Celkový rozpočet projektu) s </a:t>
            </a: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údaji v projektové žádosti</a:t>
            </a:r>
          </a:p>
          <a:p>
            <a:pPr>
              <a:spcBef>
                <a:spcPts val="1200"/>
              </a:spcBef>
            </a:pPr>
            <a:r>
              <a:rPr lang="cs-CZ" sz="2600" dirty="0">
                <a:solidFill>
                  <a:srgbClr val="2F5897"/>
                </a:solidFill>
                <a:latin typeface="Palatino Linotype"/>
              </a:rPr>
              <a:t>Je nutné kompletně vyplnit (popis položky, jednotka, počet, cena za jednotku, přiřadit správnou rozpočtovou kapitolu a podkapitolu), ovšem nepřepisovat vzorce</a:t>
            </a:r>
          </a:p>
          <a:p>
            <a:pPr>
              <a:spcBef>
                <a:spcPts val="1200"/>
              </a:spcBef>
            </a:pP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Podrobný – </a:t>
            </a:r>
            <a:r>
              <a:rPr lang="cs-CZ" sz="2600" dirty="0" smtClean="0">
                <a:solidFill>
                  <a:srgbClr val="FF0000"/>
                </a:solidFill>
                <a:latin typeface="Palatino Linotype"/>
              </a:rPr>
              <a:t>dvoujazyčný</a:t>
            </a: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 popis položek pro potřeby hodnocení</a:t>
            </a:r>
            <a:endParaRPr lang="cs-CZ" sz="2600" dirty="0">
              <a:solidFill>
                <a:srgbClr val="2F5897"/>
              </a:solidFill>
              <a:latin typeface="Palatino Linotype"/>
            </a:endParaRPr>
          </a:p>
          <a:p>
            <a:pPr lvl="0">
              <a:spcBef>
                <a:spcPts val="1200"/>
              </a:spcBef>
            </a:pPr>
            <a:endParaRPr lang="cs-CZ" sz="2600" dirty="0" smtClean="0">
              <a:solidFill>
                <a:srgbClr val="2F5897"/>
              </a:solidFill>
              <a:latin typeface="Palatino Linotype"/>
            </a:endParaRPr>
          </a:p>
          <a:p>
            <a:pPr marL="0" lvl="0" indent="0" algn="just">
              <a:spcBef>
                <a:spcPts val="1200"/>
              </a:spcBef>
              <a:buNone/>
            </a:pPr>
            <a:endParaRPr lang="cs-CZ" sz="2600" b="1" dirty="0" smtClean="0">
              <a:solidFill>
                <a:srgbClr val="6076B4">
                  <a:lumMod val="75000"/>
                </a:srgbClr>
              </a:solidFill>
              <a:latin typeface="Palatino Linotype"/>
            </a:endParaRPr>
          </a:p>
          <a:p>
            <a:pPr>
              <a:spcBef>
                <a:spcPts val="1200"/>
              </a:spcBef>
            </a:pPr>
            <a:endParaRPr lang="cs-CZ" sz="3000" b="1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6305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>      </a:t>
            </a:r>
            <a:r>
              <a:rPr lang="pl-PL" altLang="pl-PL" sz="2900" b="1" dirty="0" err="1" smtClean="0"/>
              <a:t>Podrobný</a:t>
            </a:r>
            <a:r>
              <a:rPr lang="pl-PL" altLang="pl-PL" sz="2900" b="1" dirty="0" smtClean="0"/>
              <a:t> </a:t>
            </a:r>
            <a:r>
              <a:rPr lang="pl-PL" altLang="pl-PL" sz="2900" b="1" dirty="0" err="1" smtClean="0"/>
              <a:t>rozpočet</a:t>
            </a:r>
            <a:r>
              <a:rPr lang="pl-PL" altLang="pl-PL" sz="2900" b="1" dirty="0" smtClean="0"/>
              <a:t> projektu </a:t>
            </a:r>
            <a:endParaRPr lang="pl-PL" sz="2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628800"/>
            <a:ext cx="8568952" cy="4392488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</a:pP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polští partneři musí dvoujazyčně vyplnit Specifikaci nákupů a služeb, jež je součástí rozpočtu (2. list)</a:t>
            </a:r>
          </a:p>
          <a:p>
            <a:pPr lvl="0">
              <a:spcBef>
                <a:spcPts val="1200"/>
              </a:spcBef>
            </a:pPr>
            <a:r>
              <a:rPr lang="cs-CZ" sz="2600" smtClean="0">
                <a:solidFill>
                  <a:srgbClr val="2F5897"/>
                </a:solidFill>
                <a:latin typeface="Palatino Linotype"/>
              </a:rPr>
              <a:t>nepřímé – režijní výdaje </a:t>
            </a: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(nájem, energie, kancelářské potřeby, aj.) </a:t>
            </a:r>
            <a:r>
              <a:rPr lang="cs-CZ" sz="2600" smtClean="0">
                <a:solidFill>
                  <a:srgbClr val="2F5897"/>
                </a:solidFill>
                <a:latin typeface="Palatino Linotype"/>
              </a:rPr>
              <a:t>– 15 % </a:t>
            </a: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z nákladů na zaměstnance</a:t>
            </a:r>
          </a:p>
          <a:p>
            <a:pPr lvl="0">
              <a:spcBef>
                <a:spcPts val="1200"/>
              </a:spcBef>
            </a:pP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nezpůsobilé výdaje – viz PPŽ a přílohy 29a a 34 PPŽ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	PO4 –  </a:t>
            </a:r>
            <a:r>
              <a:rPr lang="cs-CZ" sz="2600" u="sng" dirty="0" smtClean="0">
                <a:solidFill>
                  <a:srgbClr val="FF0000"/>
                </a:solidFill>
                <a:latin typeface="Palatino Linotype"/>
              </a:rPr>
              <a:t>pozor</a:t>
            </a: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 na výdaje na kulturní a uměleckou 	činnost – honoráře (500 euro/účinkující a 2.000 	euro/projekt), výdaje na ceny v soutěžích  (50 	€/kus), dary (20 </a:t>
            </a:r>
            <a:r>
              <a:rPr lang="cs-CZ" sz="2600" dirty="0">
                <a:solidFill>
                  <a:srgbClr val="2F5897"/>
                </a:solidFill>
                <a:latin typeface="Palatino Linotype"/>
              </a:rPr>
              <a:t>€/</a:t>
            </a:r>
            <a:r>
              <a:rPr lang="cs-CZ" sz="2600" dirty="0" smtClean="0">
                <a:solidFill>
                  <a:srgbClr val="2F5897"/>
                </a:solidFill>
                <a:latin typeface="Palatino Linotype"/>
              </a:rPr>
              <a:t>kus)</a:t>
            </a:r>
            <a:endParaRPr lang="cs-CZ" sz="2600" dirty="0">
              <a:solidFill>
                <a:srgbClr val="2F5897"/>
              </a:solidFill>
              <a:latin typeface="Palatino Linotype"/>
            </a:endParaRPr>
          </a:p>
          <a:p>
            <a:pPr lvl="0">
              <a:spcBef>
                <a:spcPts val="1200"/>
              </a:spcBef>
            </a:pPr>
            <a:endParaRPr lang="cs-CZ" sz="2600" dirty="0" smtClean="0">
              <a:solidFill>
                <a:srgbClr val="2F5897"/>
              </a:solidFill>
              <a:latin typeface="Palatino Linotype"/>
            </a:endParaRPr>
          </a:p>
          <a:p>
            <a:pPr marL="0" lvl="0" indent="0" algn="just">
              <a:spcBef>
                <a:spcPts val="1200"/>
              </a:spcBef>
              <a:buNone/>
            </a:pPr>
            <a:endParaRPr lang="cs-CZ" sz="2600" b="1" dirty="0" smtClean="0">
              <a:solidFill>
                <a:srgbClr val="6076B4">
                  <a:lumMod val="75000"/>
                </a:srgbClr>
              </a:solidFill>
              <a:latin typeface="Palatino Linotype"/>
            </a:endParaRPr>
          </a:p>
          <a:p>
            <a:pPr>
              <a:spcBef>
                <a:spcPts val="1200"/>
              </a:spcBef>
            </a:pPr>
            <a:endParaRPr lang="cs-CZ" sz="3000" b="1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450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2900" b="1" dirty="0" smtClean="0"/>
              <a:t/>
            </a:r>
            <a:br>
              <a:rPr lang="pl-PL" altLang="pl-PL" sz="29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200" b="1" u="sng" dirty="0" smtClean="0"/>
              <a:t>Kontrola </a:t>
            </a:r>
            <a:r>
              <a:rPr lang="pl-PL" altLang="pl-PL" sz="3200" b="1" u="sng" dirty="0" err="1" smtClean="0"/>
              <a:t>přijatelnosti</a:t>
            </a:r>
            <a:r>
              <a:rPr lang="pl-PL" altLang="pl-PL" sz="3200" b="1" u="sng" dirty="0" smtClean="0"/>
              <a:t> </a:t>
            </a:r>
            <a:endParaRPr lang="pl-PL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772816"/>
            <a:ext cx="8568952" cy="424847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800" b="1" dirty="0">
                <a:solidFill>
                  <a:schemeClr val="tx2"/>
                </a:solidFill>
              </a:rPr>
              <a:t>kontrola přijatelnosti </a:t>
            </a:r>
            <a:r>
              <a:rPr lang="cs-CZ" sz="2800" dirty="0">
                <a:solidFill>
                  <a:schemeClr val="tx2"/>
                </a:solidFill>
              </a:rPr>
              <a:t>→ </a:t>
            </a:r>
            <a:r>
              <a:rPr lang="cs-CZ" sz="2800" dirty="0" smtClean="0">
                <a:solidFill>
                  <a:schemeClr val="tx2"/>
                </a:solidFill>
              </a:rPr>
              <a:t>Výzva </a:t>
            </a:r>
            <a:r>
              <a:rPr lang="cs-CZ" sz="2800" dirty="0">
                <a:solidFill>
                  <a:schemeClr val="tx2"/>
                </a:solidFill>
              </a:rPr>
              <a:t>k doplnění </a:t>
            </a:r>
            <a:r>
              <a:rPr lang="cs-CZ" sz="2800" dirty="0">
                <a:solidFill>
                  <a:srgbClr val="FF0000"/>
                </a:solidFill>
              </a:rPr>
              <a:t>jedenkrát, 10 pracovních dní, ale ne všechna kritéria!! </a:t>
            </a:r>
            <a:r>
              <a:rPr lang="cs-CZ" sz="2800" dirty="0">
                <a:solidFill>
                  <a:schemeClr val="tx2"/>
                </a:solidFill>
              </a:rPr>
              <a:t>(viz PPŽ, Metodika</a:t>
            </a:r>
            <a:r>
              <a:rPr lang="cs-CZ" sz="2800" dirty="0" smtClean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800" dirty="0" smtClean="0">
                <a:solidFill>
                  <a:schemeClr val="tx2"/>
                </a:solidFill>
              </a:rPr>
              <a:t>Výzva k doplnění - prostřednictvím systému MS2014+ - nastavit upozornění – </a:t>
            </a:r>
            <a:r>
              <a:rPr lang="cs-CZ" sz="2800" dirty="0" err="1" smtClean="0">
                <a:solidFill>
                  <a:schemeClr val="tx2"/>
                </a:solidFill>
              </a:rPr>
              <a:t>sms</a:t>
            </a:r>
            <a:r>
              <a:rPr lang="cs-CZ" sz="2800" dirty="0" smtClean="0">
                <a:solidFill>
                  <a:schemeClr val="tx2"/>
                </a:solidFill>
              </a:rPr>
              <a:t>, email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800" dirty="0" smtClean="0">
                <a:solidFill>
                  <a:schemeClr val="tx2"/>
                </a:solidFill>
              </a:rPr>
              <a:t>Připomínky typu A – zásadní,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sz="2800" dirty="0" smtClean="0">
                <a:solidFill>
                  <a:schemeClr val="tx2"/>
                </a:solidFill>
              </a:rPr>
              <a:t>Kontakt na manažery JS </a:t>
            </a:r>
            <a:endParaRPr lang="cs-CZ" sz="2800" dirty="0">
              <a:solidFill>
                <a:schemeClr val="tx2"/>
              </a:solidFill>
            </a:endParaRPr>
          </a:p>
          <a:p>
            <a:pPr lvl="0">
              <a:spcBef>
                <a:spcPts val="1200"/>
              </a:spcBef>
            </a:pPr>
            <a:endParaRPr lang="cs-CZ" sz="2600" dirty="0" smtClean="0">
              <a:solidFill>
                <a:srgbClr val="2F5897"/>
              </a:solidFill>
              <a:latin typeface="Palatino Linotype"/>
            </a:endParaRPr>
          </a:p>
          <a:p>
            <a:pPr marL="0" lvl="0" indent="0" algn="just">
              <a:spcBef>
                <a:spcPts val="1200"/>
              </a:spcBef>
              <a:buNone/>
            </a:pPr>
            <a:endParaRPr lang="cs-CZ" sz="2600" b="1" dirty="0" smtClean="0">
              <a:solidFill>
                <a:srgbClr val="6076B4">
                  <a:lumMod val="75000"/>
                </a:srgbClr>
              </a:solidFill>
              <a:latin typeface="Palatino Linotype"/>
            </a:endParaRPr>
          </a:p>
          <a:p>
            <a:pPr>
              <a:spcBef>
                <a:spcPts val="1200"/>
              </a:spcBef>
            </a:pPr>
            <a:endParaRPr lang="cs-CZ" sz="3000" b="1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4233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458200" cy="2880320"/>
          </a:xfrm>
        </p:spPr>
        <p:txBody>
          <a:bodyPr/>
          <a:lstStyle/>
          <a:p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>
                <a:effectLst/>
              </a:rPr>
              <a:t>DZIĘKUJEMY ZA UWAGĘ</a:t>
            </a:r>
            <a:br>
              <a:rPr lang="cs-CZ" sz="2800" dirty="0" smtClean="0">
                <a:effectLst/>
              </a:rPr>
            </a:br>
            <a:r>
              <a:rPr lang="cs-CZ" sz="2800" dirty="0" smtClean="0">
                <a:effectLst/>
              </a:rPr>
              <a:t/>
            </a:r>
            <a:br>
              <a:rPr lang="cs-CZ" sz="2800" dirty="0" smtClean="0">
                <a:effectLst/>
              </a:rPr>
            </a:br>
            <a:r>
              <a:rPr lang="cs-CZ" sz="28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DĚKUJEME ZA POZORNOST </a:t>
            </a:r>
            <a:endParaRPr lang="cs-CZ" sz="2800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87524" y="6093296"/>
            <a:ext cx="8568952" cy="569259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</p:spTree>
    <p:extLst>
      <p:ext uri="{BB962C8B-B14F-4D97-AF65-F5344CB8AC3E}">
        <p14:creationId xmlns:p14="http://schemas.microsoft.com/office/powerpoint/2010/main" val="26214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548680"/>
            <a:ext cx="8229600" cy="100811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Dokumentace</a:t>
            </a:r>
            <a:endParaRPr lang="pl-PL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700808"/>
            <a:ext cx="8568952" cy="439248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1200"/>
              </a:spcBef>
              <a:buNone/>
            </a:pPr>
            <a:endParaRPr lang="cs-CZ" sz="1500" b="1" dirty="0" smtClean="0">
              <a:solidFill>
                <a:srgbClr val="FF0000"/>
              </a:solidFill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cs-CZ" sz="3000" b="1" dirty="0" smtClean="0">
                <a:solidFill>
                  <a:srgbClr val="FF0000"/>
                </a:solidFill>
                <a:latin typeface="+mn-lt"/>
              </a:rPr>
              <a:t>. verze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Příručky pro žadatele vč.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příloh</a:t>
            </a:r>
          </a:p>
          <a:p>
            <a:pPr>
              <a:spcBef>
                <a:spcPts val="1200"/>
              </a:spcBef>
            </a:pPr>
            <a:endParaRPr lang="cs-CZ" sz="3000" b="1" dirty="0" smtClean="0">
              <a:solidFill>
                <a:schemeClr val="tx2"/>
              </a:solidFill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cs-CZ" sz="3000" b="1" dirty="0">
                <a:solidFill>
                  <a:schemeClr val="tx2"/>
                </a:solidFill>
                <a:latin typeface="+mn-lt"/>
              </a:rPr>
              <a:t>Metodika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kontroly </a:t>
            </a:r>
            <a:r>
              <a:rPr lang="cs-CZ" sz="3000" b="1" dirty="0">
                <a:solidFill>
                  <a:schemeClr val="tx2"/>
                </a:solidFill>
                <a:latin typeface="+mn-lt"/>
              </a:rPr>
              <a:t>a hodnocení </a:t>
            </a:r>
            <a:endParaRPr lang="cs-CZ" sz="3000" b="1" dirty="0" smtClean="0">
              <a:solidFill>
                <a:schemeClr val="tx2"/>
              </a:solidFill>
              <a:latin typeface="+mn-lt"/>
            </a:endParaRPr>
          </a:p>
          <a:p>
            <a:pPr>
              <a:spcBef>
                <a:spcPts val="1200"/>
              </a:spcBef>
            </a:pPr>
            <a:endParaRPr lang="cs-CZ" sz="3000" b="1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ts val="1200"/>
              </a:spcBef>
            </a:pPr>
            <a:r>
              <a:rPr lang="cs-CZ" sz="3000" b="1" dirty="0">
                <a:solidFill>
                  <a:schemeClr val="tx2"/>
                </a:solidFill>
                <a:latin typeface="+mn-lt"/>
              </a:rPr>
              <a:t>Příručka ovládání  MS2014+ </a:t>
            </a:r>
            <a:endParaRPr lang="cs-CZ" sz="3000" b="1" dirty="0" smtClean="0">
              <a:solidFill>
                <a:schemeClr val="tx2"/>
              </a:solidFill>
              <a:latin typeface="+mn-lt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	elektronický kvalifikovaný podpis (polští 	VP) – ověřit funkčnost </a:t>
            </a:r>
          </a:p>
          <a:p>
            <a:pPr marL="0" indent="0">
              <a:spcBef>
                <a:spcPts val="1200"/>
              </a:spcBef>
              <a:buNone/>
            </a:pPr>
            <a:endParaRPr lang="cs-CZ" sz="1600" b="1" dirty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786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548680"/>
            <a:ext cx="8229600" cy="100811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Projektový</a:t>
            </a:r>
            <a:r>
              <a:rPr lang="pl-PL" altLang="pl-PL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záměr</a:t>
            </a:r>
            <a:endParaRPr lang="pl-PL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700808"/>
            <a:ext cx="8568952" cy="4392488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přes </a:t>
            </a:r>
            <a:r>
              <a:rPr lang="cs-CZ" sz="3000" b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formulář na </a:t>
            </a:r>
            <a:r>
              <a:rPr lang="cs-CZ" sz="30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www.cz-pl.eu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po vyhlášení výzvy 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dvoujazyčný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kompletně vyplněný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1 </a:t>
            </a:r>
            <a:r>
              <a:rPr lang="cs-CZ" sz="3000" b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povinná příloha  - Osvědčení – podepsané oprávněnými osobami (viz Příloha č. 6b PPŽ)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2300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Pokud </a:t>
            </a:r>
            <a:r>
              <a:rPr lang="cs-CZ" sz="23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nebudou splněny uvedené podmínky, záměr nebude </a:t>
            </a:r>
            <a:r>
              <a:rPr lang="cs-CZ" sz="2300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administrován</a:t>
            </a:r>
            <a:r>
              <a:rPr lang="cs-CZ" sz="23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918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548680"/>
            <a:ext cx="8229600" cy="100811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Projektový</a:t>
            </a:r>
            <a:r>
              <a:rPr lang="pl-PL" altLang="pl-PL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záměr</a:t>
            </a:r>
            <a:endParaRPr lang="pl-PL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700808"/>
            <a:ext cx="8568952" cy="4392488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cs-CZ" sz="3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Průvodce pro vyplnění záměru </a:t>
            </a:r>
          </a:p>
          <a:p>
            <a:pPr>
              <a:spcBef>
                <a:spcPts val="1200"/>
              </a:spcBef>
            </a:pPr>
            <a:r>
              <a:rPr lang="cs-CZ" sz="3000" b="1" dirty="0" err="1" smtClean="0">
                <a:solidFill>
                  <a:schemeClr val="tx2"/>
                </a:solidFill>
                <a:latin typeface="+mn-lt"/>
              </a:rPr>
              <a:t>word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 dokument s </a:t>
            </a:r>
            <a:r>
              <a:rPr lang="cs-CZ" sz="3000" b="1" dirty="0" err="1" smtClean="0">
                <a:solidFill>
                  <a:schemeClr val="tx2"/>
                </a:solidFill>
                <a:latin typeface="+mn-lt"/>
              </a:rPr>
              <a:t>printscreeny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3000" b="1" dirty="0">
                <a:solidFill>
                  <a:schemeClr val="tx2"/>
                </a:solidFill>
                <a:latin typeface="+mn-lt"/>
              </a:rPr>
              <a:t>	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 www.cz-pl.eu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instruktážní </a:t>
            </a:r>
            <a:r>
              <a:rPr lang="cs-CZ" sz="3000" b="1" dirty="0">
                <a:solidFill>
                  <a:schemeClr val="tx2"/>
                </a:solidFill>
                <a:latin typeface="+mn-lt"/>
              </a:rPr>
              <a:t>video na </a:t>
            </a:r>
            <a:r>
              <a:rPr lang="cs-CZ" sz="3000" b="1" dirty="0" err="1">
                <a:solidFill>
                  <a:schemeClr val="tx2"/>
                </a:solidFill>
                <a:latin typeface="+mn-lt"/>
              </a:rPr>
              <a:t>youtube</a:t>
            </a:r>
            <a:r>
              <a:rPr lang="cs-CZ" sz="30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(</a:t>
            </a:r>
            <a:r>
              <a:rPr lang="cs-CZ" sz="3000" b="1" dirty="0" err="1" smtClean="0">
                <a:solidFill>
                  <a:schemeClr val="tx2"/>
                </a:solidFill>
                <a:latin typeface="+mn-lt"/>
              </a:rPr>
              <a:t>cz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/</a:t>
            </a:r>
            <a:r>
              <a:rPr lang="cs-CZ" sz="3000" b="1" dirty="0" err="1" smtClean="0">
                <a:solidFill>
                  <a:schemeClr val="tx2"/>
                </a:solidFill>
                <a:latin typeface="+mn-lt"/>
              </a:rPr>
              <a:t>pl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)		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3000" b="1" dirty="0">
                <a:solidFill>
                  <a:schemeClr val="tx2"/>
                </a:solidFill>
                <a:latin typeface="+mn-lt"/>
              </a:rPr>
              <a:t>	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 kanál Překračujeme hranice </a:t>
            </a:r>
            <a:endParaRPr lang="cs-CZ" sz="30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815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8229600" cy="10080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Stanovisko</a:t>
            </a:r>
            <a:r>
              <a:rPr lang="pl-PL" altLang="pl-PL" sz="3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 </a:t>
            </a:r>
            <a:r>
              <a:rPr lang="pl-PL" altLang="pl-PL" sz="3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Projektovému</a:t>
            </a:r>
            <a:r>
              <a:rPr lang="pl-PL" altLang="pl-PL" sz="3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3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záměru</a:t>
            </a:r>
            <a:endParaRPr lang="pl-PL" sz="3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0" y="1700213"/>
            <a:ext cx="8964488" cy="4392612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Stanovisko JS - </a:t>
            </a:r>
            <a:r>
              <a:rPr lang="cs-CZ" sz="3000" b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z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pravidla do </a:t>
            </a:r>
            <a:r>
              <a:rPr lang="cs-CZ" sz="3000" b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dvou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týdnů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   (emailem na </a:t>
            </a:r>
            <a:r>
              <a:rPr lang="cs-CZ" sz="3000" b="1" u="sng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kontaktní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osobu)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	</a:t>
            </a:r>
            <a:r>
              <a:rPr lang="cs-CZ" sz="30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Bez </a:t>
            </a:r>
            <a:r>
              <a:rPr lang="cs-CZ" sz="3000" b="1" i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stanoviska JS k projektovému záměru </a:t>
            </a:r>
            <a:r>
              <a:rPr lang="cs-CZ" sz="3000" b="1" i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	nesplní žádost kontrolu přijatelnosti bez 	možnosti opravy!</a:t>
            </a:r>
            <a:endParaRPr lang="cs-CZ" sz="3000" b="1" i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doporučující </a:t>
            </a:r>
            <a:r>
              <a:rPr lang="cs-CZ" sz="30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charakter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- zpětná </a:t>
            </a:r>
            <a:r>
              <a:rPr lang="cs-CZ" sz="3000" b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vazba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30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	možné konzultovat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3000" b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	</a:t>
            </a:r>
            <a:endParaRPr lang="cs-CZ" sz="3000" b="1" dirty="0" smtClean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33188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77281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Projektová žádost</a:t>
            </a:r>
            <a:endParaRPr lang="pl-PL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772816"/>
            <a:ext cx="7978080" cy="4248471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cs-CZ" sz="3000" b="1" u="sng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Doporučení: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dvojjazyčná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cs-CZ" sz="3000" i="1" dirty="0">
                <a:solidFill>
                  <a:schemeClr val="tx2"/>
                </a:solidFill>
                <a:latin typeface="+mn-lt"/>
              </a:rPr>
              <a:t>(partner by měl </a:t>
            </a:r>
            <a:r>
              <a:rPr lang="cs-CZ" sz="3000" i="1" dirty="0" smtClean="0">
                <a:solidFill>
                  <a:schemeClr val="tx2"/>
                </a:solidFill>
                <a:latin typeface="+mn-lt"/>
              </a:rPr>
              <a:t>přečíst; důslednost)</a:t>
            </a:r>
            <a:endParaRPr lang="cs-CZ" sz="3000" i="1" dirty="0">
              <a:solidFill>
                <a:schemeClr val="tx2"/>
              </a:solidFill>
              <a:latin typeface="+mn-lt"/>
            </a:endParaRPr>
          </a:p>
          <a:p>
            <a:pPr>
              <a:spcBef>
                <a:spcPts val="18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Název</a:t>
            </a:r>
            <a:r>
              <a:rPr lang="cs-CZ" sz="3000" b="1" dirty="0">
                <a:solidFill>
                  <a:schemeClr val="tx2"/>
                </a:solidFill>
                <a:latin typeface="+mn-lt"/>
              </a:rPr>
              <a:t> projektu 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– užíván ve všech přílohách a záměru (doporučujeme nejprve vložit do MS2014+ - 100 znaků)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rgbClr val="FF0000"/>
                </a:solidFill>
                <a:latin typeface="+mn-lt"/>
              </a:rPr>
              <a:t>Klíčové aktivity </a:t>
            </a:r>
            <a:r>
              <a:rPr lang="cs-CZ" sz="3000" b="1" dirty="0">
                <a:solidFill>
                  <a:schemeClr val="tx2"/>
                </a:solidFill>
                <a:latin typeface="+mn-lt"/>
              </a:rPr>
              <a:t>(souhrn/soubor činností vytvářející samostatný celek) 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– s partnerem pečlivě </a:t>
            </a:r>
            <a:r>
              <a:rPr lang="cs-CZ" sz="3000" dirty="0">
                <a:solidFill>
                  <a:schemeClr val="tx2"/>
                </a:solidFill>
                <a:latin typeface="+mn-lt"/>
              </a:rPr>
              <a:t>předem 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definovat, omezit na rozumný počet 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Harmonogram 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– </a:t>
            </a:r>
            <a:r>
              <a:rPr lang="cs-CZ" sz="3000" dirty="0">
                <a:solidFill>
                  <a:schemeClr val="tx2"/>
                </a:solidFill>
                <a:latin typeface="+mn-lt"/>
              </a:rPr>
              <a:t>rezerva, způsobilost výdajů</a:t>
            </a:r>
          </a:p>
          <a:p>
            <a:pPr>
              <a:spcBef>
                <a:spcPts val="1200"/>
              </a:spcBef>
            </a:pPr>
            <a:r>
              <a:rPr lang="cs-CZ" sz="3000" b="1" dirty="0">
                <a:solidFill>
                  <a:schemeClr val="tx2"/>
                </a:solidFill>
                <a:latin typeface="+mn-lt"/>
              </a:rPr>
              <a:t>Milníky – 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stačí </a:t>
            </a:r>
            <a:r>
              <a:rPr lang="cs-CZ" sz="3000" dirty="0">
                <a:solidFill>
                  <a:schemeClr val="tx2"/>
                </a:solidFill>
                <a:latin typeface="+mn-lt"/>
              </a:rPr>
              <a:t>1 ke každé klíč. aktivitě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Aktivity mimo podporované území </a:t>
            </a:r>
            <a:r>
              <a:rPr lang="cs-CZ" sz="3000" dirty="0">
                <a:solidFill>
                  <a:schemeClr val="tx2"/>
                </a:solidFill>
                <a:latin typeface="+mn-lt"/>
              </a:rPr>
              <a:t>(mzdy, služby,..)</a:t>
            </a:r>
          </a:p>
        </p:txBody>
      </p:sp>
    </p:spTree>
    <p:extLst>
      <p:ext uri="{BB962C8B-B14F-4D97-AF65-F5344CB8AC3E}">
        <p14:creationId xmlns:p14="http://schemas.microsoft.com/office/powerpoint/2010/main" val="349079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77281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Projektová žádost</a:t>
            </a:r>
            <a:endParaRPr lang="pl-PL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568952" cy="432048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90000"/>
              </a:lnSpc>
              <a:spcBef>
                <a:spcPts val="1200"/>
              </a:spcBef>
              <a:buNone/>
            </a:pPr>
            <a:r>
              <a:rPr lang="cs-CZ" sz="2700" b="1" u="sng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Doporučení: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Indikátory výstupu 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– povinně zvolit, kvantifikovat a popsat relevantní indikátor; realisticky</a:t>
            </a:r>
          </a:p>
          <a:p>
            <a:pPr>
              <a:spcBef>
                <a:spcPts val="1200"/>
              </a:spcBef>
            </a:pPr>
            <a:r>
              <a:rPr lang="cs-CZ" sz="3100" b="1" dirty="0" smtClean="0">
                <a:solidFill>
                  <a:schemeClr val="tx2"/>
                </a:solidFill>
                <a:latin typeface="+mn-lt"/>
              </a:rPr>
              <a:t>Indikátor výsledku </a:t>
            </a:r>
            <a:r>
              <a:rPr lang="cs-CZ" sz="3200" dirty="0">
                <a:solidFill>
                  <a:schemeClr val="tx2"/>
                </a:solidFill>
              </a:rPr>
              <a:t>–</a:t>
            </a:r>
            <a:r>
              <a:rPr lang="cs-CZ" sz="3100" b="1" dirty="0" smtClean="0">
                <a:solidFill>
                  <a:schemeClr val="tx2"/>
                </a:solidFill>
                <a:latin typeface="+mn-lt"/>
              </a:rPr>
              <a:t>  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popsat, netřeba kvantifikovat – důležité během hodnocení kvality</a:t>
            </a:r>
          </a:p>
          <a:p>
            <a:pPr>
              <a:spcBef>
                <a:spcPts val="1200"/>
              </a:spcBef>
            </a:pPr>
            <a:r>
              <a:rPr lang="cs-CZ" sz="3000" b="1" dirty="0">
                <a:solidFill>
                  <a:schemeClr val="tx2"/>
                </a:solidFill>
                <a:latin typeface="+mn-lt"/>
              </a:rPr>
              <a:t>Rozpočet</a:t>
            </a:r>
            <a:r>
              <a:rPr lang="cs-CZ" sz="3000" dirty="0">
                <a:solidFill>
                  <a:schemeClr val="tx2"/>
                </a:solidFill>
                <a:latin typeface="+mn-lt"/>
              </a:rPr>
              <a:t> – překopírovat údaje z přílohy (soulad!)</a:t>
            </a:r>
          </a:p>
          <a:p>
            <a:pPr>
              <a:spcBef>
                <a:spcPts val="1200"/>
              </a:spcBef>
            </a:pP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Udržitelnost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 – popsat 5 let od poslední platby příjemci</a:t>
            </a:r>
          </a:p>
          <a:p>
            <a:pPr>
              <a:spcBef>
                <a:spcPts val="1200"/>
              </a:spcBef>
            </a:pPr>
            <a:r>
              <a:rPr lang="cs-CZ" sz="3000" b="1" dirty="0">
                <a:solidFill>
                  <a:schemeClr val="tx2"/>
                </a:solidFill>
                <a:latin typeface="+mn-lt"/>
              </a:rPr>
              <a:t>Zkušenosti</a:t>
            </a:r>
            <a:r>
              <a:rPr lang="cs-CZ" sz="3000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VP/PP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– pouze relevantní</a:t>
            </a:r>
          </a:p>
          <a:p>
            <a:pPr>
              <a:spcBef>
                <a:spcPts val="1200"/>
              </a:spcBef>
            </a:pPr>
            <a:r>
              <a:rPr lang="cs-CZ" sz="3000" b="1" dirty="0">
                <a:solidFill>
                  <a:schemeClr val="tx2"/>
                </a:solidFill>
                <a:latin typeface="+mn-lt"/>
              </a:rPr>
              <a:t>Veřejné </a:t>
            </a:r>
            <a:r>
              <a:rPr lang="cs-CZ" sz="3000" b="1" dirty="0" smtClean="0">
                <a:solidFill>
                  <a:schemeClr val="tx2"/>
                </a:solidFill>
                <a:latin typeface="+mn-lt"/>
              </a:rPr>
              <a:t>zakázky </a:t>
            </a:r>
            <a:r>
              <a:rPr lang="cs-CZ" sz="3000" dirty="0" smtClean="0">
                <a:solidFill>
                  <a:schemeClr val="tx2"/>
                </a:solidFill>
                <a:latin typeface="+mn-lt"/>
              </a:rPr>
              <a:t>– zákon + MP </a:t>
            </a:r>
            <a:r>
              <a:rPr lang="cs-CZ" sz="3000" dirty="0" err="1" smtClean="0">
                <a:solidFill>
                  <a:schemeClr val="tx2"/>
                </a:solidFill>
                <a:latin typeface="+mn-lt"/>
              </a:rPr>
              <a:t>NOKu</a:t>
            </a:r>
            <a:endParaRPr lang="cs-CZ" sz="3000" dirty="0" smtClean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93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77281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200" b="1" u="sng" dirty="0" err="1" smtClean="0"/>
              <a:t>Nejčastější</a:t>
            </a:r>
            <a:r>
              <a:rPr lang="pl-PL" altLang="pl-PL" sz="3200" b="1" u="sng" dirty="0" smtClean="0"/>
              <a:t> chyby v </a:t>
            </a:r>
            <a:r>
              <a:rPr lang="pl-PL" altLang="pl-PL" sz="3200" b="1" u="sng" dirty="0" err="1" smtClean="0"/>
              <a:t>p</a:t>
            </a:r>
            <a:r>
              <a:rPr lang="pl-PL" altLang="pl-PL" sz="3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rojektové</a:t>
            </a:r>
            <a:r>
              <a:rPr lang="pl-PL" altLang="pl-PL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3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žádosti</a:t>
            </a:r>
            <a:endParaRPr lang="pl-PL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4294967295"/>
          </p:nvPr>
        </p:nvSpPr>
        <p:spPr>
          <a:xfrm>
            <a:off x="251520" y="1988839"/>
            <a:ext cx="8568952" cy="3888433"/>
          </a:xfrm>
        </p:spPr>
        <p:txBody>
          <a:bodyPr>
            <a:normAutofit lnSpcReduction="10000"/>
          </a:bodyPr>
          <a:lstStyle/>
          <a:p>
            <a:pPr lvl="0" algn="just">
              <a:spcBef>
                <a:spcPts val="1200"/>
              </a:spcBef>
            </a:pPr>
            <a:r>
              <a:rPr lang="cs-CZ" sz="2800" dirty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Jazykové verze žádosti a všech dvojjazyčných příloh musí být </a:t>
            </a:r>
            <a:r>
              <a:rPr lang="cs-CZ" sz="2800" dirty="0">
                <a:solidFill>
                  <a:srgbClr val="FF0000"/>
                </a:solidFill>
                <a:latin typeface="Palatino Linotype"/>
              </a:rPr>
              <a:t>významově shodné </a:t>
            </a:r>
            <a:r>
              <a:rPr lang="cs-CZ" sz="2800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(</a:t>
            </a:r>
            <a:r>
              <a:rPr lang="cs-CZ" sz="2800" dirty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pozor na chybný/nesrozumitelný překlad)</a:t>
            </a:r>
          </a:p>
          <a:p>
            <a:pPr lvl="0" algn="just">
              <a:spcBef>
                <a:spcPts val="1200"/>
              </a:spcBef>
            </a:pPr>
            <a:r>
              <a:rPr lang="cs-CZ" sz="2800" dirty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Někdy je v důsledku </a:t>
            </a:r>
            <a:r>
              <a:rPr lang="cs-CZ" sz="2800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omezeného </a:t>
            </a:r>
            <a:r>
              <a:rPr lang="cs-CZ" sz="2800" dirty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počtu znaků nutná redukce českého textu pro zachování shodnosti </a:t>
            </a:r>
            <a:r>
              <a:rPr lang="cs-CZ" sz="2800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s polskou verzí</a:t>
            </a:r>
          </a:p>
          <a:p>
            <a:pPr lvl="0" algn="just">
              <a:spcBef>
                <a:spcPts val="1200"/>
              </a:spcBef>
            </a:pPr>
            <a:r>
              <a:rPr lang="cs-CZ" sz="2800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Podstatné informace v žádosti, </a:t>
            </a:r>
            <a:r>
              <a:rPr lang="cs-CZ" sz="2800" b="1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ne </a:t>
            </a:r>
            <a:r>
              <a:rPr lang="cs-CZ" sz="2800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nepovinných př.</a:t>
            </a:r>
            <a:endParaRPr lang="cs-CZ" sz="2800" dirty="0">
              <a:solidFill>
                <a:srgbClr val="6076B4">
                  <a:lumMod val="75000"/>
                </a:srgbClr>
              </a:solidFill>
              <a:latin typeface="Palatino Linotype"/>
            </a:endParaRPr>
          </a:p>
          <a:p>
            <a:pPr lvl="0" algn="just">
              <a:spcBef>
                <a:spcPts val="1200"/>
              </a:spcBef>
            </a:pPr>
            <a:r>
              <a:rPr lang="cs-CZ" sz="2800" dirty="0">
                <a:solidFill>
                  <a:srgbClr val="FF0000"/>
                </a:solidFill>
                <a:latin typeface="Palatino Linotype"/>
              </a:rPr>
              <a:t>Popisy indikátorů</a:t>
            </a:r>
            <a:r>
              <a:rPr lang="cs-CZ" sz="2800" dirty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 (jedno pole, přes </a:t>
            </a:r>
            <a:r>
              <a:rPr lang="cs-CZ" sz="2800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lomítko </a:t>
            </a:r>
            <a:r>
              <a:rPr lang="cs-CZ" sz="2800" b="1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/</a:t>
            </a:r>
            <a:r>
              <a:rPr lang="cs-CZ" sz="2800" dirty="0" smtClean="0">
                <a:solidFill>
                  <a:srgbClr val="6076B4">
                    <a:lumMod val="75000"/>
                  </a:srgbClr>
                </a:solidFill>
                <a:latin typeface="Palatino Linotype"/>
              </a:rPr>
              <a:t>)</a:t>
            </a:r>
            <a:endParaRPr lang="cs-CZ" sz="2800" dirty="0">
              <a:solidFill>
                <a:srgbClr val="6076B4">
                  <a:lumMod val="75000"/>
                </a:srgbClr>
              </a:solidFill>
              <a:latin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263888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23529" y="6093297"/>
            <a:ext cx="8640960" cy="504056"/>
          </a:xfrm>
        </p:spPr>
        <p:txBody>
          <a:bodyPr/>
          <a:lstStyle/>
          <a:p>
            <a:r>
              <a:rPr lang="pl-PL" dirty="0" err="1"/>
              <a:t>Interreg</a:t>
            </a:r>
            <a:r>
              <a:rPr lang="pl-PL" dirty="0"/>
              <a:t> V-A </a:t>
            </a:r>
            <a:r>
              <a:rPr lang="pl-PL" dirty="0" err="1"/>
              <a:t>Česká</a:t>
            </a:r>
            <a:r>
              <a:rPr lang="pl-PL" dirty="0"/>
              <a:t> republika – Polsko   		   </a:t>
            </a:r>
            <a:r>
              <a:rPr lang="pl-PL" dirty="0" err="1"/>
              <a:t>Společný</a:t>
            </a:r>
            <a:r>
              <a:rPr lang="pl-PL" dirty="0"/>
              <a:t> </a:t>
            </a:r>
            <a:r>
              <a:rPr lang="pl-PL" dirty="0" err="1"/>
              <a:t>sekretariát</a:t>
            </a:r>
            <a:r>
              <a:rPr lang="pl-PL" dirty="0"/>
              <a:t>, </a:t>
            </a:r>
            <a:r>
              <a:rPr lang="pl-PL" dirty="0" err="1"/>
              <a:t>Hálkova</a:t>
            </a:r>
            <a:r>
              <a:rPr lang="pl-PL" dirty="0"/>
              <a:t> 2, Olomouc  </a:t>
            </a:r>
            <a:r>
              <a:rPr lang="pl-PL" b="1" dirty="0"/>
              <a:t>www.cz-pl.eu    				   </a:t>
            </a:r>
            <a:r>
              <a:rPr lang="pl-PL" dirty="0"/>
              <a:t>email: js.olomouc@crr.cz </a:t>
            </a: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294967295"/>
          </p:nvPr>
        </p:nvSpPr>
        <p:spPr>
          <a:xfrm>
            <a:off x="0" y="1341438"/>
            <a:ext cx="4041775" cy="4784725"/>
          </a:xfrm>
        </p:spPr>
        <p:txBody>
          <a:bodyPr/>
          <a:lstStyle/>
          <a:p>
            <a:pPr marL="0" indent="0" algn="ctr">
              <a:buNone/>
            </a:pPr>
            <a:r>
              <a:rPr lang="cs-CZ" sz="36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 </a:t>
            </a:r>
            <a:endParaRPr lang="cs-CZ" sz="36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b="1" i="1" dirty="0" smtClean="0">
              <a:solidFill>
                <a:schemeClr val="accent3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cs-CZ" sz="20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5" name="Tytuł 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772816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>      </a:t>
            </a:r>
            <a:r>
              <a:rPr lang="pl-PL" altLang="pl-PL" sz="3200" b="1" u="sng" dirty="0" err="1" smtClean="0"/>
              <a:t>Nejčastější</a:t>
            </a:r>
            <a:r>
              <a:rPr lang="pl-PL" altLang="pl-PL" sz="3200" b="1" u="sng" dirty="0" smtClean="0"/>
              <a:t> chyby v </a:t>
            </a:r>
            <a:r>
              <a:rPr lang="pl-PL" altLang="pl-PL" sz="3200" b="1" u="sng" dirty="0" err="1" smtClean="0"/>
              <a:t>p</a:t>
            </a:r>
            <a:r>
              <a:rPr lang="pl-PL" altLang="pl-PL" sz="3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rojektové</a:t>
            </a:r>
            <a:r>
              <a:rPr lang="pl-PL" altLang="pl-PL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altLang="pl-PL" sz="3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žádosti</a:t>
            </a:r>
            <a:endParaRPr lang="pl-PL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Zástupný symbol pro obsah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0135536"/>
              </p:ext>
            </p:extLst>
          </p:nvPr>
        </p:nvGraphicFramePr>
        <p:xfrm>
          <a:off x="539552" y="2348880"/>
          <a:ext cx="7978776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9388"/>
                <a:gridCol w="398938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Typ plátce DPH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</a:t>
                      </a:r>
                      <a:r>
                        <a:rPr lang="cs-CZ" baseline="0" dirty="0" smtClean="0"/>
                        <a:t> DPH zahrnuto v rozpočtu?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Jsem plátce DPH a </a:t>
                      </a:r>
                      <a:r>
                        <a:rPr lang="cs-CZ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mám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nárok na odpočet DPH ve vztahu k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aktivitám projektu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NE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Jsem plátce DPH a </a:t>
                      </a:r>
                      <a:r>
                        <a:rPr lang="cs-CZ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nemám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nárok na odpočet DPH ve vztahu k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aktivitám projektu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ANO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24696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Nejsem plátce DPH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rgbClr val="FF0000"/>
                          </a:solidFill>
                        </a:rPr>
                        <a:t>ANO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20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kutivní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3234</TotalTime>
  <Words>714</Words>
  <Application>Microsoft Office PowerPoint</Application>
  <PresentationFormat>Předvádění na obrazovce (4:3)</PresentationFormat>
  <Paragraphs>158</Paragraphs>
  <Slides>17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Exekutivní</vt:lpstr>
      <vt:lpstr>                 Projektový záměr Projektová žádost a přílohy      Seminář pro žadatele   Hradec Králové, 23. ledna 2017 </vt:lpstr>
      <vt:lpstr>                Dokumentace</vt:lpstr>
      <vt:lpstr>                Projektový záměr</vt:lpstr>
      <vt:lpstr>                Projektový záměr</vt:lpstr>
      <vt:lpstr>                Stanovisko k Projektovému záměru</vt:lpstr>
      <vt:lpstr>                Projektová žádost</vt:lpstr>
      <vt:lpstr>                Projektová žádost</vt:lpstr>
      <vt:lpstr>                Nejčastější chyby v projektové žádosti</vt:lpstr>
      <vt:lpstr>                Nejčastější chyby v projektové žádosti</vt:lpstr>
      <vt:lpstr>                Nejčastější chyby v projektové žádosti</vt:lpstr>
      <vt:lpstr>                Přílohy projektové žádosti</vt:lpstr>
      <vt:lpstr>                Přílohy projektové žádosti</vt:lpstr>
      <vt:lpstr>          Nejčastější chyby v přílohách projektové žádosti</vt:lpstr>
      <vt:lpstr>                </vt:lpstr>
      <vt:lpstr>                Podrobný rozpočet projektu </vt:lpstr>
      <vt:lpstr>                Kontrola přijatelnosti </vt:lpstr>
      <vt:lpstr>    DZIĘKUJEMY ZA UWAGĘ  DĚKUJEME ZA POZORNOST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Kořínek Arnošt</dc:creator>
  <cp:lastModifiedBy>Jarnotová Lenka</cp:lastModifiedBy>
  <cp:revision>189</cp:revision>
  <cp:lastPrinted>2017-01-18T09:56:53Z</cp:lastPrinted>
  <dcterms:created xsi:type="dcterms:W3CDTF">2015-07-27T08:43:00Z</dcterms:created>
  <dcterms:modified xsi:type="dcterms:W3CDTF">2017-01-18T09:56:54Z</dcterms:modified>
</cp:coreProperties>
</file>