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1" r:id="rId2"/>
  </p:sldMasterIdLst>
  <p:notesMasterIdLst>
    <p:notesMasterId r:id="rId28"/>
  </p:notesMasterIdLst>
  <p:handoutMasterIdLst>
    <p:handoutMasterId r:id="rId29"/>
  </p:handoutMasterIdLst>
  <p:sldIdLst>
    <p:sldId id="263" r:id="rId3"/>
    <p:sldId id="265" r:id="rId4"/>
    <p:sldId id="277" r:id="rId5"/>
    <p:sldId id="267" r:id="rId6"/>
    <p:sldId id="268" r:id="rId7"/>
    <p:sldId id="269" r:id="rId8"/>
    <p:sldId id="293" r:id="rId9"/>
    <p:sldId id="296" r:id="rId10"/>
    <p:sldId id="272" r:id="rId11"/>
    <p:sldId id="270" r:id="rId12"/>
    <p:sldId id="294" r:id="rId13"/>
    <p:sldId id="275" r:id="rId14"/>
    <p:sldId id="287" r:id="rId15"/>
    <p:sldId id="292" r:id="rId16"/>
    <p:sldId id="273" r:id="rId17"/>
    <p:sldId id="288" r:id="rId18"/>
    <p:sldId id="295" r:id="rId19"/>
    <p:sldId id="290" r:id="rId20"/>
    <p:sldId id="291" r:id="rId21"/>
    <p:sldId id="274" r:id="rId22"/>
    <p:sldId id="278" r:id="rId23"/>
    <p:sldId id="276" r:id="rId24"/>
    <p:sldId id="271" r:id="rId25"/>
    <p:sldId id="266" r:id="rId26"/>
    <p:sldId id="264" r:id="rId2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02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60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8605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869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915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11/9/2016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Hradec Králové, 4. 4. 2019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4144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Hradec Králové, 4. 4. 2019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7999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Hradec Králové, 4. 4. 2019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4408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Hradec Králové, 4. 4. 2019</a:t>
            </a: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96692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Hradec Králové, 4. 4. 2019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7425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Hradec Králové, 4. 4. 2019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3047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Hradec Králové, 4. 4. 2019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12102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Hradec Králové, 4. 4. 2019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69506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Hradec Králové, 4. 4. 2019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9902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Hradec Králové, 4. 4. 2019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4937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Hradec Králové, 4. 4. 2019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Hradec Králové, 4. 4. 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Hradec Králové, 4. 4. 2019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Hradec Králové, 4. 4. 2019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Hradec Králové, 4. 4. 2019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Hradec Králové, 4. 4. 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Hradec Králové, 4. 4. 2019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/>
              <a:t>U </a:t>
            </a:r>
            <a:r>
              <a:rPr lang="en-US" sz="1200" b="1" dirty="0" err="1"/>
              <a:t>Nákladového</a:t>
            </a:r>
            <a:r>
              <a:rPr lang="en-US" sz="1200" b="1" dirty="0"/>
              <a:t> </a:t>
            </a:r>
            <a:r>
              <a:rPr lang="en-US" sz="1200" b="1" dirty="0" err="1"/>
              <a:t>nádraží</a:t>
            </a:r>
            <a:r>
              <a:rPr lang="en-US" sz="1200" b="1" dirty="0"/>
              <a:t> 3144/4, 130 00 </a:t>
            </a:r>
            <a:r>
              <a:rPr lang="en-US" sz="1200" b="1" dirty="0" err="1"/>
              <a:t>Praha</a:t>
            </a:r>
            <a:r>
              <a:rPr lang="en-US" sz="1200" b="1" dirty="0"/>
              <a:t> 3</a:t>
            </a:r>
            <a:endParaRPr lang="cs-CZ" sz="1200" b="0" dirty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>
                <a:solidFill>
                  <a:schemeClr val="bg1"/>
                </a:solidFill>
              </a:rPr>
              <a:t>tel.: +420 </a:t>
            </a:r>
            <a:r>
              <a:rPr lang="is-IS" sz="1200" b="1" dirty="0"/>
              <a:t>225 855 321</a:t>
            </a:r>
            <a:endParaRPr lang="cs-CZ" sz="1200" b="0" dirty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Hradec Králové, 4. 4. 2019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433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r>
              <a:rPr lang="en-US"/>
              <a:t>Hradec Králové, 4. 4. 2019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Hradec Králové, 4. 4. 2019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0304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marie.kotlovska@crr.cz" TargetMode="External"/><Relationship Id="rId3" Type="http://schemas.openxmlformats.org/officeDocument/2006/relationships/hyperlink" Target="mailto:petra.markova@crr.cz" TargetMode="External"/><Relationship Id="rId7" Type="http://schemas.openxmlformats.org/officeDocument/2006/relationships/hyperlink" Target="mailto:marcela.sasvatova@crr.c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ivana.dolezalova@crr.cz" TargetMode="External"/><Relationship Id="rId5" Type="http://schemas.openxmlformats.org/officeDocument/2006/relationships/hyperlink" Target="mailto:jana.vojtova@crr.cz" TargetMode="External"/><Relationship Id="rId4" Type="http://schemas.openxmlformats.org/officeDocument/2006/relationships/hyperlink" Target="mailto:marika.nachtigalova@crr.cz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r.cz/" TargetMode="External"/><Relationship Id="rId2" Type="http://schemas.openxmlformats.org/officeDocument/2006/relationships/hyperlink" Target="http://www.cz-pl.e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trukturalni-fondy.cz/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2549" y="1722617"/>
            <a:ext cx="8752114" cy="3781200"/>
          </a:xfrm>
        </p:spPr>
        <p:txBody>
          <a:bodyPr>
            <a:normAutofit fontScale="90000"/>
          </a:bodyPr>
          <a:lstStyle/>
          <a:p>
            <a:pPr algn="ctr"/>
            <a:r>
              <a:rPr lang="cs-CZ" altLang="cs-CZ" sz="3200" dirty="0"/>
              <a:t>Operační program </a:t>
            </a:r>
            <a:br>
              <a:rPr lang="cs-CZ" altLang="cs-CZ" sz="3200" dirty="0"/>
            </a:br>
            <a:r>
              <a:rPr lang="cs-CZ" altLang="cs-CZ" sz="3200" dirty="0"/>
              <a:t>INTERREG V-A Česká republika – Polsko</a:t>
            </a:r>
            <a:br>
              <a:rPr lang="cs-CZ" altLang="cs-CZ" dirty="0"/>
            </a:br>
            <a:r>
              <a:rPr lang="cs-CZ" altLang="cs-CZ" sz="3200" dirty="0"/>
              <a:t>programové období 2014 – 2020</a:t>
            </a:r>
            <a:br>
              <a:rPr lang="cs-CZ" altLang="cs-CZ" sz="3200" dirty="0"/>
            </a:br>
            <a:br>
              <a:rPr lang="cs-CZ" altLang="cs-CZ" sz="3200" dirty="0"/>
            </a:br>
            <a:r>
              <a:rPr lang="cs-CZ" altLang="cs-CZ" sz="3200" dirty="0"/>
              <a:t>	</a:t>
            </a:r>
            <a:r>
              <a:rPr lang="cs-CZ" altLang="cs-CZ" dirty="0"/>
              <a:t>SEMINÁŘ PRO PŘÍJEMCE</a:t>
            </a:r>
            <a:br>
              <a:rPr lang="cs-CZ" altLang="cs-CZ" dirty="0"/>
            </a:br>
            <a:br>
              <a:rPr lang="cs-CZ" altLang="cs-CZ" dirty="0"/>
            </a:br>
            <a:r>
              <a:rPr lang="cs-CZ" altLang="cs-CZ" sz="3200" dirty="0"/>
              <a:t>Hradec Králové, 2020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3999" cy="1232784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156851" y="6356350"/>
            <a:ext cx="2412178" cy="369888"/>
          </a:xfrm>
        </p:spPr>
        <p:txBody>
          <a:bodyPr>
            <a:normAutofit/>
          </a:bodyPr>
          <a:lstStyle/>
          <a:p>
            <a:r>
              <a:rPr lang="cs-CZ" dirty="0"/>
              <a:t>2020</a:t>
            </a:r>
            <a:endParaRPr lang="en-US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63864"/>
            <a:ext cx="9144000" cy="875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1084263"/>
            <a:ext cx="7700425" cy="5045688"/>
          </a:xfrm>
        </p:spPr>
        <p:txBody>
          <a:bodyPr>
            <a:normAutofit lnSpcReduction="10000"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Povinnost partnera předložit ke kontrole veškerou dokumentaci i k VZ realizovaným před vydáním Rozhodnutí / podpisem Smlouvy. Do systému partner vloží dokumenty po vydání právního aktu. Kontrola probíhá zpětně.</a:t>
            </a: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U všech zakázek vyhlášených po vydání Rozhodnutí o dotaci z EFRR má každý český partner </a:t>
            </a:r>
            <a:r>
              <a:rPr 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povinnost</a:t>
            </a:r>
            <a:r>
              <a:rPr lang="cs-CZ" dirty="0"/>
              <a:t> předkládat svému kontrolorovi veškeré související doklady ke kontrole a to ve třech fázích:</a:t>
            </a:r>
          </a:p>
          <a:p>
            <a:pPr marL="971550" lvl="1" indent="-342900" algn="just">
              <a:buFont typeface="Wingdings" panose="05000000000000000000" pitchFamily="2" charset="2"/>
              <a:buChar char="§"/>
            </a:pPr>
            <a:r>
              <a:rPr lang="cs-CZ" sz="1800" b="0" dirty="0">
                <a:solidFill>
                  <a:schemeClr val="tx1"/>
                </a:solidFill>
              </a:rPr>
              <a:t>I. fáze - před vyhlášením výběrového/zadávacího řízení</a:t>
            </a:r>
          </a:p>
          <a:p>
            <a:pPr marL="971550" lvl="1" indent="-342900" algn="just">
              <a:buFont typeface="Wingdings" panose="05000000000000000000" pitchFamily="2" charset="2"/>
              <a:buChar char="§"/>
            </a:pPr>
            <a:r>
              <a:rPr lang="cs-CZ" sz="1800" b="0" dirty="0">
                <a:solidFill>
                  <a:schemeClr val="tx1"/>
                </a:solidFill>
              </a:rPr>
              <a:t>II. fáze - před podpisem smlouvy s dodavatelem</a:t>
            </a:r>
          </a:p>
          <a:p>
            <a:pPr marL="971550" lvl="1" indent="-342900" algn="just">
              <a:buFont typeface="Wingdings" panose="05000000000000000000" pitchFamily="2" charset="2"/>
              <a:buChar char="§"/>
            </a:pPr>
            <a:r>
              <a:rPr lang="cs-CZ" sz="1800" b="0" dirty="0">
                <a:solidFill>
                  <a:schemeClr val="tx1"/>
                </a:solidFill>
              </a:rPr>
              <a:t>III. fáze - po podpisu smlouvy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Lhůta pro kontrolu činí 10 pracovních dnů pro každou fázi, pozastavení lhůty pro kontrolu v případě doložení nekompletní dokumentace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Předávání dokumentů ke kontrole probíhá přes systém ISKP2014+ v rámci modulu </a:t>
            </a:r>
            <a:r>
              <a:rPr 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Veřejné zakázky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prosba: </a:t>
            </a:r>
            <a:r>
              <a:rPr lang="cs-CZ" dirty="0"/>
              <a:t>O předložení dokumentů ke kontrole nás informujte adresnou depeší. Dokumenty ke kontrole předkládejte</a:t>
            </a:r>
            <a:r>
              <a:rPr lang="cs-CZ" dirty="0">
                <a:solidFill>
                  <a:srgbClr val="FF0000"/>
                </a:solidFill>
              </a:rPr>
              <a:t> v 1 souboru </a:t>
            </a:r>
            <a:r>
              <a:rPr lang="cs-CZ" dirty="0"/>
              <a:t>nejlépe v ZIP.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2020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Výběr dodavatele II.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753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Povinnost uveřejňování smluv/objednávek v Registru smluv dle zákona č. 340/2015 Sb.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doporučení: </a:t>
            </a:r>
            <a:r>
              <a:rPr lang="cs-CZ" dirty="0"/>
              <a:t>Do textu smlouvy s dodavatelem doporučujeme včlenit následující ustanovení – </a:t>
            </a:r>
            <a:r>
              <a:rPr lang="cs-CZ" i="1" dirty="0"/>
              <a:t>Smluvní strany se dohodly, že v souladu se zákonem č.340/2015 Sb., o zvláštních podmínkách účinnosti některých smluv, uveřejňování těchto smluv a o registru smluv (zákon o registru smluv) tuto smlouvu v registru smluv uveřejní...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Nebude-li smlouva/objednávka v Registru smluv zveřejněna v zákonné lhůtě, jsou takto vynaložené související výdaje považovány za </a:t>
            </a:r>
            <a:r>
              <a:rPr lang="cs-CZ" b="1" u="sng" dirty="0">
                <a:solidFill>
                  <a:srgbClr val="FF0000"/>
                </a:solidFill>
              </a:rPr>
              <a:t>nezpůsobilé.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Uveřejnění v Registru smluv je nutné prokázat doložením potvrzením o uveřejnění </a:t>
            </a:r>
            <a:endParaRPr lang="cs-CZ" i="1" dirty="0">
              <a:solidFill>
                <a:srgbClr val="FF0000"/>
              </a:solidFill>
            </a:endParaRP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882195" y="6312460"/>
            <a:ext cx="5292349" cy="365125"/>
          </a:xfrm>
        </p:spPr>
        <p:txBody>
          <a:bodyPr/>
          <a:lstStyle/>
          <a:p>
            <a:r>
              <a:rPr lang="cs-CZ" dirty="0"/>
              <a:t>Hradec Králové, 2020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Výběr dodavatele III.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284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39633" y="1222830"/>
            <a:ext cx="7700425" cy="4819290"/>
          </a:xfrm>
        </p:spPr>
        <p:txBody>
          <a:bodyPr>
            <a:norm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cs-CZ" altLang="cs-CZ" dirty="0"/>
              <a:t>Povinnost předkládat průběžné informace o postupu realizace a finanční stránce projektu </a:t>
            </a:r>
            <a:r>
              <a:rPr lang="cs-CZ" altLang="cs-CZ" dirty="0">
                <a:solidFill>
                  <a:srgbClr val="FF0000"/>
                </a:solidFill>
              </a:rPr>
              <a:t>pro všechny projektové partnery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cs-CZ" altLang="cs-CZ" dirty="0"/>
              <a:t>Informování prostřednictvím monitorovacích zpráv, tzv. </a:t>
            </a:r>
            <a:r>
              <a:rPr lang="cs-CZ" alt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zpráv o realizaci </a:t>
            </a:r>
            <a:r>
              <a:rPr lang="cs-CZ" altLang="cs-CZ" dirty="0"/>
              <a:t>na úrovni: </a:t>
            </a:r>
          </a:p>
          <a:p>
            <a:pPr marL="914400" lvl="1" indent="-285750" algn="just">
              <a:buFont typeface="Wingdings" panose="05000000000000000000" pitchFamily="2" charset="2"/>
              <a:buChar char="§"/>
              <a:defRPr/>
            </a:pPr>
            <a:r>
              <a:rPr lang="cs-CZ" altLang="cs-CZ" sz="1800" b="0" dirty="0">
                <a:solidFill>
                  <a:schemeClr val="tx1"/>
                </a:solidFill>
              </a:rPr>
              <a:t>partnera - předkládá každý projektový partner</a:t>
            </a:r>
          </a:p>
          <a:p>
            <a:pPr marL="914400" lvl="1" indent="-285750" algn="just">
              <a:buFont typeface="Wingdings" panose="05000000000000000000" pitchFamily="2" charset="2"/>
              <a:buChar char="§"/>
              <a:defRPr/>
            </a:pPr>
            <a:r>
              <a:rPr lang="cs-CZ" altLang="cs-CZ" sz="1800" b="0" dirty="0">
                <a:solidFill>
                  <a:schemeClr val="tx1"/>
                </a:solidFill>
              </a:rPr>
              <a:t>projektu - předkládá pouze vedoucí partner</a:t>
            </a:r>
          </a:p>
          <a:p>
            <a:pPr lvl="1" indent="0" algn="just">
              <a:buNone/>
              <a:defRPr/>
            </a:pPr>
            <a:endParaRPr lang="cs-CZ" altLang="cs-CZ" sz="1800" b="0" dirty="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cs-CZ" altLang="cs-CZ" dirty="0"/>
              <a:t>Zprávy jsou předkládány dle</a:t>
            </a:r>
            <a:r>
              <a:rPr lang="cs-CZ" altLang="cs-CZ" i="1" dirty="0"/>
              <a:t> h</a:t>
            </a:r>
            <a:r>
              <a:rPr lang="cs-CZ" altLang="cs-CZ" dirty="0"/>
              <a:t>armonogramu monitorovacích období (HMO), který je přílohou Rozhodnutí / Smlouvy. </a:t>
            </a:r>
            <a:r>
              <a:rPr lang="cs-CZ" alt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HMO je závazný pro všechny projektové partnery.</a:t>
            </a:r>
          </a:p>
          <a:p>
            <a:pPr algn="just"/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2020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Monitorování projektu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8303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92429" y="923109"/>
            <a:ext cx="8094372" cy="5294811"/>
          </a:xfrm>
        </p:spPr>
        <p:txBody>
          <a:bodyPr>
            <a:normAutofit fontScale="25000" lnSpcReduction="20000"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cs-CZ" altLang="cs-CZ" sz="6400" dirty="0"/>
              <a:t>Každý projektový partner předkládá tzv. </a:t>
            </a:r>
            <a:r>
              <a:rPr lang="cs-CZ" altLang="cs-CZ" sz="6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dílčí zprávu</a:t>
            </a:r>
            <a:endParaRPr lang="cs-CZ" altLang="cs-CZ" sz="6400" b="1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971550" lvl="1" indent="-342900" algn="just">
              <a:buFont typeface="Wingdings" panose="05000000000000000000" pitchFamily="2" charset="2"/>
              <a:buChar char="§"/>
              <a:defRPr/>
            </a:pPr>
            <a:r>
              <a:rPr lang="cs-CZ" altLang="cs-CZ" sz="6400" b="0" dirty="0">
                <a:solidFill>
                  <a:schemeClr val="tx1"/>
                </a:solidFill>
              </a:rPr>
              <a:t>průběžná zpráva o realizaci dílčí části projektu </a:t>
            </a:r>
          </a:p>
          <a:p>
            <a:pPr marL="971550" lvl="1" indent="-342900" algn="just">
              <a:buFont typeface="Wingdings" panose="05000000000000000000" pitchFamily="2" charset="2"/>
              <a:buChar char="§"/>
              <a:defRPr/>
            </a:pPr>
            <a:r>
              <a:rPr lang="cs-CZ" altLang="cs-CZ" sz="6400" b="0" dirty="0">
                <a:solidFill>
                  <a:schemeClr val="tx1"/>
                </a:solidFill>
              </a:rPr>
              <a:t>závěrečná zpráva o realizaci dílčí části projektu</a:t>
            </a:r>
          </a:p>
          <a:p>
            <a:pPr marL="971550" lvl="1" indent="-342900" algn="just">
              <a:buFont typeface="Wingdings" panose="05000000000000000000" pitchFamily="2" charset="2"/>
              <a:buChar char="§"/>
              <a:defRPr/>
            </a:pPr>
            <a:endParaRPr lang="cs-CZ" altLang="cs-CZ" sz="6400" dirty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altLang="cs-CZ" sz="6400" dirty="0"/>
              <a:t>V souladu s PPP předkládá zprávu a souhrn dokladů přes ISKP14+. Přílohou dílčí zprávy je </a:t>
            </a:r>
            <a:r>
              <a:rPr lang="cs-CZ" altLang="cs-CZ" sz="6400" dirty="0">
                <a:solidFill>
                  <a:srgbClr val="FF0000"/>
                </a:solidFill>
              </a:rPr>
              <a:t>soupiska dokladů</a:t>
            </a:r>
            <a:r>
              <a:rPr lang="cs-CZ" altLang="cs-CZ" sz="6400" dirty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altLang="cs-CZ" sz="6400" dirty="0"/>
              <a:t>Zpráva je předkládána do 30 kalendářních dnů od konce monitorovacího období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altLang="cs-CZ" sz="6400" dirty="0"/>
              <a:t>Postup kontroly:</a:t>
            </a:r>
          </a:p>
          <a:p>
            <a:pPr marL="1314450" lvl="1" indent="-685800" algn="just">
              <a:buFont typeface="Wingdings" panose="05000000000000000000" pitchFamily="2" charset="2"/>
              <a:buChar char="§"/>
              <a:defRPr/>
            </a:pPr>
            <a:r>
              <a:rPr lang="cs-CZ" altLang="cs-CZ" sz="6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Kontrola formálních náležitostí </a:t>
            </a:r>
            <a:r>
              <a:rPr lang="cs-CZ" altLang="cs-CZ" sz="6400" b="0" dirty="0">
                <a:solidFill>
                  <a:schemeClr val="tx1"/>
                </a:solidFill>
              </a:rPr>
              <a:t>se provádí do 7 pracovních dnů od předložení zprávy</a:t>
            </a:r>
          </a:p>
          <a:p>
            <a:pPr marL="1314450" lvl="1" indent="-685800" algn="just">
              <a:buFont typeface="Wingdings" panose="05000000000000000000" pitchFamily="2" charset="2"/>
              <a:buChar char="§"/>
              <a:defRPr/>
            </a:pPr>
            <a:r>
              <a:rPr lang="cs-CZ" altLang="cs-CZ" sz="6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Věcná kontrola </a:t>
            </a:r>
            <a:r>
              <a:rPr lang="cs-CZ" altLang="cs-CZ" sz="6400" b="0" dirty="0">
                <a:solidFill>
                  <a:schemeClr val="tx1"/>
                </a:solidFill>
              </a:rPr>
              <a:t>(projektová a finanční část) se provede do 60 kalendářních dnů a začíná běžet od okamžiku, kdy je dokumentace kompletní (ukončení formální kontroly)</a:t>
            </a:r>
          </a:p>
          <a:p>
            <a:pPr lvl="1" indent="0" algn="just">
              <a:buNone/>
              <a:defRPr/>
            </a:pPr>
            <a:endParaRPr lang="cs-CZ" altLang="cs-CZ" sz="6400" b="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altLang="cs-CZ" sz="6400" dirty="0"/>
              <a:t>Zjištěné nedostatky je projektový partner povinen odstranit. Bude uplatněno pravidlo, že k opravě údajů bude kontrolor partnera vyzývat nanejvýše </a:t>
            </a:r>
            <a:r>
              <a:rPr lang="cs-CZ" altLang="cs-CZ" sz="6400" b="1" dirty="0">
                <a:solidFill>
                  <a:srgbClr val="FF0000"/>
                </a:solidFill>
              </a:rPr>
              <a:t>dvakrát</a:t>
            </a:r>
            <a:r>
              <a:rPr lang="cs-CZ" altLang="cs-CZ" sz="6400" dirty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altLang="cs-CZ" sz="6400" dirty="0"/>
              <a:t>Dílčí zprávu a soupisku schvaluje kontrolor v systému MS2014+. O této skutečnosti informuje příslušného partnera interní depeší. Partner má možnost odvolat se proti výsledku kontroly.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2020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Monitorování na úrovni partnera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2370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1084263"/>
            <a:ext cx="7700425" cy="5124948"/>
          </a:xfrm>
        </p:spPr>
        <p:txBody>
          <a:bodyPr>
            <a:normAutofit fontScale="92500" lnSpcReduction="10000"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cs-CZ" altLang="cs-CZ" sz="1900" dirty="0"/>
              <a:t>Vedoucí partner předkládá tzv. </a:t>
            </a:r>
            <a:r>
              <a:rPr lang="cs-CZ" altLang="cs-CZ" sz="19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souhrnnou zprávu</a:t>
            </a:r>
          </a:p>
          <a:p>
            <a:pPr marL="914400" lvl="1" indent="-285750" algn="just">
              <a:buFont typeface="Wingdings" panose="05000000000000000000" pitchFamily="2" charset="2"/>
              <a:buChar char="§"/>
              <a:defRPr/>
            </a:pPr>
            <a:r>
              <a:rPr lang="cs-CZ" altLang="cs-CZ" sz="1900" b="0" dirty="0">
                <a:solidFill>
                  <a:schemeClr val="tx1"/>
                </a:solidFill>
              </a:rPr>
              <a:t>průběžná zpráva o realizaci projektu </a:t>
            </a:r>
          </a:p>
          <a:p>
            <a:pPr marL="914400" lvl="1" indent="-285750" algn="just">
              <a:buFont typeface="Wingdings" panose="05000000000000000000" pitchFamily="2" charset="2"/>
              <a:buChar char="§"/>
              <a:defRPr/>
            </a:pPr>
            <a:r>
              <a:rPr lang="cs-CZ" altLang="cs-CZ" sz="1900" b="0" dirty="0">
                <a:solidFill>
                  <a:schemeClr val="tx1"/>
                </a:solidFill>
              </a:rPr>
              <a:t>závěrečná zpráva o realizaci projektu </a:t>
            </a:r>
            <a:endParaRPr lang="cs-CZ" sz="19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Souhrnnou zprávu předkládá pouze LP jako dvojjazyčnou přes ISKP14+. Přílohou zprávy je </a:t>
            </a:r>
            <a:r>
              <a:rPr lang="cs-CZ" altLang="cs-CZ" sz="1900" dirty="0">
                <a:solidFill>
                  <a:srgbClr val="FF0000"/>
                </a:solidFill>
              </a:rPr>
              <a:t>žádost o platbu</a:t>
            </a:r>
            <a:r>
              <a:rPr lang="cs-CZ" altLang="cs-CZ" sz="1900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Zpráva je </a:t>
            </a:r>
            <a:r>
              <a:rPr lang="cs-CZ" sz="1900" dirty="0"/>
              <a:t>předkládána ke kontrole do 120 kalendářních dnů od konce monitorovacího období </a:t>
            </a:r>
            <a:r>
              <a:rPr lang="cs-CZ" sz="19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po schválení všech dílčích zpráv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900" dirty="0"/>
              <a:t>Postup kontroly:</a:t>
            </a:r>
          </a:p>
          <a:p>
            <a:pPr marL="1314450" lvl="1" indent="-685800" algn="just">
              <a:buFont typeface="Wingdings" panose="05000000000000000000" pitchFamily="2" charset="2"/>
              <a:buChar char="§"/>
              <a:defRPr/>
            </a:pPr>
            <a:r>
              <a:rPr lang="cs-CZ" altLang="cs-CZ" sz="1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Kontrola formálních náležitostí </a:t>
            </a:r>
            <a:r>
              <a:rPr lang="cs-CZ" altLang="cs-CZ" sz="1900" b="0" dirty="0">
                <a:solidFill>
                  <a:schemeClr val="tx1"/>
                </a:solidFill>
              </a:rPr>
              <a:t>se provádí do 7 pracovních dnů od předložení zprávy</a:t>
            </a:r>
          </a:p>
          <a:p>
            <a:pPr marL="1314450" lvl="1" indent="-685800" algn="just">
              <a:buFont typeface="Wingdings" panose="05000000000000000000" pitchFamily="2" charset="2"/>
              <a:buChar char="§"/>
              <a:defRPr/>
            </a:pPr>
            <a:r>
              <a:rPr lang="cs-CZ" altLang="cs-CZ" sz="1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Věcná kontrola </a:t>
            </a:r>
            <a:r>
              <a:rPr lang="cs-CZ" altLang="cs-CZ" sz="1900" b="0" dirty="0">
                <a:solidFill>
                  <a:schemeClr val="tx1"/>
                </a:solidFill>
              </a:rPr>
              <a:t>(projektová a finanční část) se provede do 35 kalendářních dnů. V rámci kontroly provádí JS Olomouc </a:t>
            </a:r>
            <a:r>
              <a:rPr lang="cs-CZ" altLang="cs-CZ" sz="1900" b="0" dirty="0">
                <a:solidFill>
                  <a:srgbClr val="FF0000"/>
                </a:solidFill>
              </a:rPr>
              <a:t>kontrolu přeshraniční spolupráce a přeshraničního dopadu.</a:t>
            </a:r>
            <a:endParaRPr lang="cs-CZ" sz="1900" dirty="0">
              <a:solidFill>
                <a:srgbClr val="FF000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cs-CZ" altLang="cs-CZ" sz="1900" dirty="0"/>
              <a:t>Po schválení souhrnné zprávy, resp. žádosti o platbu </a:t>
            </a:r>
            <a:r>
              <a:rPr lang="cs-CZ" sz="1900" dirty="0"/>
              <a:t>informuje kontrolor příslušného  LP interní depeší.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2020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Monitorování na úrovni projektu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3553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48493" y="1084263"/>
            <a:ext cx="7700425" cy="5041901"/>
          </a:xfrm>
        </p:spPr>
        <p:txBody>
          <a:bodyPr>
            <a:norm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Změny oproti skutečnostem uvedeným v projektové žádosti je nutné </a:t>
            </a:r>
            <a:r>
              <a:rPr lang="cs-CZ" alt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neprodleně a v odpovídající řádné lhůtě </a:t>
            </a:r>
            <a:r>
              <a:rPr lang="cs-CZ" altLang="cs-CZ" dirty="0"/>
              <a:t>oznámit a v souladu s postupem uvedeným v PPP požádat o jejich schválení.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Všechny žádosti o změnu jsou předkládány prostřednictvím Žádosti o změnu v  ISKP14+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V případě </a:t>
            </a:r>
            <a:r>
              <a:rPr lang="cs-CZ" alt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změn rozpočtu</a:t>
            </a:r>
            <a:r>
              <a:rPr lang="cs-CZ" altLang="cs-CZ" dirty="0"/>
              <a:t> je každý partner oprávněn podat za celou dobu realizace žádost </a:t>
            </a:r>
            <a:r>
              <a:rPr lang="cs-CZ" altLang="cs-CZ" b="1" u="sng" dirty="0">
                <a:solidFill>
                  <a:srgbClr val="FF0000"/>
                </a:solidFill>
              </a:rPr>
              <a:t>max. o 2 změny !</a:t>
            </a:r>
            <a:r>
              <a:rPr lang="cs-CZ" altLang="cs-CZ" b="1" dirty="0">
                <a:solidFill>
                  <a:srgbClr val="FF0000"/>
                </a:solidFill>
              </a:rPr>
              <a:t> </a:t>
            </a:r>
            <a:r>
              <a:rPr lang="cs-CZ" altLang="cs-CZ" dirty="0"/>
              <a:t>Do toho se započítávají i změny v důsledku přesunu prostředků mezi partnery, přičemž tato změna se počítá jako změna rozpočtu u každého z dotčených partnerů.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Doporučení: </a:t>
            </a:r>
          </a:p>
          <a:p>
            <a:pPr marL="914400" lvl="1" indent="-285750" algn="just">
              <a:buFont typeface="Wingdings" panose="05000000000000000000" pitchFamily="2" charset="2"/>
              <a:buChar char="§"/>
            </a:pPr>
            <a:r>
              <a:rPr lang="cs-CZ" altLang="cs-CZ" sz="1800" b="0" dirty="0">
                <a:solidFill>
                  <a:schemeClr val="tx1"/>
                </a:solidFill>
              </a:rPr>
              <a:t>ke změnám by mělo docházet pouze výjimečně</a:t>
            </a:r>
          </a:p>
          <a:p>
            <a:pPr marL="914400" lvl="1" indent="-285750" algn="just">
              <a:buFont typeface="Wingdings" panose="05000000000000000000" pitchFamily="2" charset="2"/>
              <a:buChar char="§"/>
            </a:pPr>
            <a:r>
              <a:rPr lang="cs-CZ" altLang="cs-CZ" sz="1800" b="0" dirty="0">
                <a:solidFill>
                  <a:schemeClr val="tx1"/>
                </a:solidFill>
              </a:rPr>
              <a:t>na odsouhlasení změny není automatický nárok</a:t>
            </a:r>
          </a:p>
          <a:p>
            <a:pPr marL="914400" lvl="1" indent="-285750" algn="just">
              <a:buFont typeface="Wingdings" panose="05000000000000000000" pitchFamily="2" charset="2"/>
              <a:buChar char="§"/>
            </a:pPr>
            <a:r>
              <a:rPr lang="cs-CZ" altLang="cs-CZ" sz="1800" b="0" dirty="0">
                <a:solidFill>
                  <a:schemeClr val="tx1"/>
                </a:solidFill>
              </a:rPr>
              <a:t>množství změn v projektu je jedním z kritérií analýzy rizik pro kontrolu na místě</a:t>
            </a:r>
          </a:p>
          <a:p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2020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projektu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2762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Existují dvě kategorie změn v projektu - </a:t>
            </a:r>
            <a:r>
              <a:rPr 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</a:t>
            </a:r>
            <a:r>
              <a:rPr lang="cs-CZ" alt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epodstatné změny a podstatné změny</a:t>
            </a:r>
            <a:r>
              <a:rPr lang="cs-CZ" altLang="cs-CZ" b="1" dirty="0"/>
              <a:t> </a:t>
            </a:r>
            <a:r>
              <a:rPr lang="cs-CZ" dirty="0"/>
              <a:t>(klasifikace dle PPP)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Nepodstatné změny</a:t>
            </a:r>
          </a:p>
          <a:p>
            <a:pPr marL="971550" lvl="1" indent="-342900">
              <a:buFont typeface="Wingdings" panose="05000000000000000000" pitchFamily="2" charset="2"/>
              <a:buChar char="§"/>
            </a:pPr>
            <a:r>
              <a:rPr lang="cs-CZ" sz="1800" b="0" u="sng" dirty="0">
                <a:solidFill>
                  <a:schemeClr val="tx1"/>
                </a:solidFill>
              </a:rPr>
              <a:t>schvalované kontrolorem</a:t>
            </a:r>
          </a:p>
          <a:p>
            <a:pPr lvl="2" indent="0">
              <a:buNone/>
            </a:pPr>
            <a:r>
              <a:rPr lang="cs-CZ" sz="1800" b="0" dirty="0">
                <a:solidFill>
                  <a:schemeClr val="tx1"/>
                </a:solidFill>
              </a:rPr>
              <a:t>O schválení změny žádá příslušný projektový partner prostřednictvím vyplnění záložky </a:t>
            </a:r>
            <a:r>
              <a:rPr lang="cs-CZ" sz="1800" b="0" i="1" dirty="0">
                <a:solidFill>
                  <a:schemeClr val="tx1"/>
                </a:solidFill>
              </a:rPr>
              <a:t>žádost o změnu </a:t>
            </a:r>
            <a:r>
              <a:rPr lang="cs-CZ" sz="1800" b="0" dirty="0">
                <a:solidFill>
                  <a:schemeClr val="tx1"/>
                </a:solidFill>
              </a:rPr>
              <a:t>v ISKP. Žádost o změnu je nutné finalizovat a elektronicky podepsat (stav „</a:t>
            </a:r>
            <a:r>
              <a:rPr lang="cs-CZ" sz="1800" b="0" i="1" dirty="0">
                <a:solidFill>
                  <a:schemeClr val="tx1"/>
                </a:solidFill>
              </a:rPr>
              <a:t>podána</a:t>
            </a:r>
            <a:r>
              <a:rPr lang="cs-CZ" sz="1800" b="0" dirty="0">
                <a:solidFill>
                  <a:schemeClr val="tx1"/>
                </a:solidFill>
              </a:rPr>
              <a:t>“).</a:t>
            </a:r>
          </a:p>
          <a:p>
            <a:pPr algn="just">
              <a:lnSpc>
                <a:spcPct val="80000"/>
              </a:lnSpc>
              <a:defRPr/>
            </a:pPr>
            <a:endParaRPr lang="cs-CZ" altLang="cs-CZ" dirty="0"/>
          </a:p>
          <a:p>
            <a:pPr marL="971550" lvl="1" indent="-342900" algn="just">
              <a:buFont typeface="Wingdings" panose="05000000000000000000" pitchFamily="2" charset="2"/>
              <a:buChar char="§"/>
              <a:defRPr/>
            </a:pPr>
            <a:r>
              <a:rPr lang="cs-CZ" altLang="cs-CZ" sz="1800" b="0" u="sng" dirty="0">
                <a:solidFill>
                  <a:schemeClr val="tx1"/>
                </a:solidFill>
              </a:rPr>
              <a:t>schvalované JS</a:t>
            </a:r>
          </a:p>
          <a:p>
            <a:pPr lvl="2" indent="0" algn="just">
              <a:buNone/>
              <a:defRPr/>
            </a:pPr>
            <a:r>
              <a:rPr lang="cs-CZ" altLang="cs-CZ" sz="1800" dirty="0"/>
              <a:t>Žádost o změnu </a:t>
            </a:r>
            <a:r>
              <a:rPr lang="cs-CZ" altLang="cs-CZ" sz="1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podává vedoucí partner projektu </a:t>
            </a:r>
            <a:r>
              <a:rPr lang="cs-CZ" altLang="cs-CZ" sz="1800" dirty="0"/>
              <a:t>prostřednictvím ISKP bez ohledu na to, kterého projektového partnera se týká. </a:t>
            </a:r>
          </a:p>
          <a:p>
            <a:pPr lvl="2" indent="0" algn="just">
              <a:buNone/>
              <a:defRPr/>
            </a:pPr>
            <a:r>
              <a:rPr lang="cs-CZ" altLang="cs-CZ" sz="1800" dirty="0"/>
              <a:t>K žádosti je nutné připojit Změnový list (příloha č. 26 PPP), případně další relevantní dokumenty</a:t>
            </a:r>
            <a:r>
              <a:rPr lang="cs-CZ" altLang="cs-CZ" dirty="0"/>
              <a:t>.</a:t>
            </a:r>
          </a:p>
          <a:p>
            <a:pPr algn="just">
              <a:lnSpc>
                <a:spcPct val="80000"/>
              </a:lnSpc>
              <a:defRPr/>
            </a:pPr>
            <a:endParaRPr lang="cs-CZ" altLang="cs-CZ" dirty="0"/>
          </a:p>
          <a:p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2020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Nepodstatné změny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2179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altLang="cs-CZ" b="1" dirty="0"/>
          </a:p>
          <a:p>
            <a:pPr marL="971550" lvl="1" indent="-342900">
              <a:buFont typeface="Wingdings" panose="05000000000000000000" pitchFamily="2" charset="2"/>
              <a:buChar char="§"/>
            </a:pPr>
            <a:r>
              <a:rPr lang="cs-CZ" sz="1800" b="0" u="sng" dirty="0">
                <a:solidFill>
                  <a:schemeClr val="tx1"/>
                </a:solidFill>
              </a:rPr>
              <a:t>schvalované </a:t>
            </a:r>
            <a:r>
              <a:rPr lang="cs-CZ" altLang="cs-CZ" sz="1800" b="0" u="sng" dirty="0">
                <a:solidFill>
                  <a:schemeClr val="tx1"/>
                </a:solidFill>
              </a:rPr>
              <a:t>řídícím orgánem (ŘO)</a:t>
            </a:r>
          </a:p>
          <a:p>
            <a:pPr marL="1370013" lvl="3" indent="0" algn="just">
              <a:buNone/>
              <a:defRPr/>
            </a:pPr>
            <a:r>
              <a:rPr lang="cs-CZ" altLang="cs-CZ" sz="1800" dirty="0"/>
              <a:t>Žádost o změnu je vždy </a:t>
            </a:r>
            <a:r>
              <a:rPr lang="cs-CZ" altLang="cs-CZ" sz="1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předkládána prostřednictvím ISKP vedoucím partnerem</a:t>
            </a:r>
            <a:r>
              <a:rPr lang="cs-CZ" altLang="cs-CZ" sz="1800" b="1" dirty="0"/>
              <a:t> </a:t>
            </a:r>
            <a:r>
              <a:rPr lang="cs-CZ" altLang="cs-CZ" sz="1800" dirty="0"/>
              <a:t>bez ohledu na to, kterého projektového partnera se změna týká. K žádosti je nutné připojit Změnový list (příloha č. 26 PPP), případně další relevantní dokumenty.</a:t>
            </a:r>
          </a:p>
          <a:p>
            <a:pPr marL="1370013" lvl="3" indent="0" algn="just">
              <a:buNone/>
              <a:defRPr/>
            </a:pPr>
            <a:r>
              <a:rPr lang="cs-CZ" altLang="cs-CZ" sz="1800" dirty="0"/>
              <a:t>JS  žádost prověří a spolu se svým stanoviskem ji předá na ŘO. Vedoucí partner je informován prostřednictvím JS.</a:t>
            </a:r>
          </a:p>
          <a:p>
            <a:pPr marL="971550" lvl="1" indent="-342900" algn="just">
              <a:buFont typeface="Wingdings" panose="05000000000000000000" pitchFamily="2" charset="2"/>
              <a:buChar char="§"/>
              <a:defRPr/>
            </a:pPr>
            <a:r>
              <a:rPr lang="cs-CZ" altLang="cs-CZ" sz="1800" b="0" u="sng" dirty="0">
                <a:solidFill>
                  <a:schemeClr val="tx1"/>
                </a:solidFill>
              </a:rPr>
              <a:t>schvalované monitorovacím výborem (MV)</a:t>
            </a:r>
          </a:p>
          <a:p>
            <a:pPr lvl="3" indent="0" algn="just">
              <a:buNone/>
              <a:defRPr/>
            </a:pPr>
            <a:r>
              <a:rPr lang="cs-CZ" altLang="cs-CZ" sz="1800" dirty="0"/>
              <a:t>Pro předložení žádosti o změnu se použije stejný postup jako pro změnu schvalovanou ŘO. Změna musí být oznámena </a:t>
            </a:r>
            <a:r>
              <a:rPr lang="cs-CZ" altLang="cs-CZ" sz="1800" dirty="0">
                <a:solidFill>
                  <a:srgbClr val="FF0000"/>
                </a:solidFill>
              </a:rPr>
              <a:t>minimálně 4 týdny před termínem konání MV.</a:t>
            </a:r>
          </a:p>
          <a:p>
            <a:pPr lvl="1" indent="0" algn="just">
              <a:buNone/>
              <a:defRPr/>
            </a:pPr>
            <a:endParaRPr lang="cs-CZ" altLang="cs-CZ" sz="1800" b="0" u="sng" dirty="0">
              <a:solidFill>
                <a:schemeClr val="tx1"/>
              </a:solidFill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2020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Podstatné změny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4909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65391" y="1235709"/>
            <a:ext cx="7700425" cy="4819290"/>
          </a:xfrm>
        </p:spPr>
        <p:txBody>
          <a:bodyPr>
            <a:normAutofit fontScale="85000" lnSpcReduction="10000"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Projekty nad 500 000 EUR </a:t>
            </a:r>
            <a:r>
              <a:rPr lang="cs-CZ" altLang="cs-CZ" sz="2000" dirty="0"/>
              <a:t>s financováním </a:t>
            </a:r>
            <a:r>
              <a:rPr lang="cs-CZ" altLang="cs-CZ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infrastruktury nebo stavebních prací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altLang="cs-CZ" b="0" dirty="0">
                <a:solidFill>
                  <a:schemeClr val="tx1"/>
                </a:solidFill>
              </a:rPr>
              <a:t>Projektový partner realizující největší část této části projektu je povinen v místě realizace postavit dočasný velkoplošný reklamní panel značných rozměrů  (min. 250x150cm), na kterém musí min. 25 % plochy zabírat informace – název projektu, hlavní cíl, loga povinné publicity.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altLang="cs-CZ" b="0" dirty="0">
                <a:solidFill>
                  <a:schemeClr val="tx1"/>
                </a:solidFill>
              </a:rPr>
              <a:t>Ostatní partneři mají povinnost umístit v místě realizace alespoň menší informační ceduli pro veřejnost.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altLang="cs-CZ" b="0" dirty="0">
                <a:solidFill>
                  <a:schemeClr val="tx1"/>
                </a:solidFill>
              </a:rPr>
              <a:t>Nejpozději do 3 měsíců po skončení projektu se obojí nahradí dostatečně velkou stálou informační tabulí /pamětní deskou.</a:t>
            </a:r>
          </a:p>
          <a:p>
            <a:pPr algn="just"/>
            <a:endParaRPr lang="cs-CZ" altLang="cs-CZ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Projekty nad 500 000 EUR </a:t>
            </a:r>
            <a:r>
              <a:rPr lang="cs-CZ" altLang="cs-CZ" sz="2000" dirty="0"/>
              <a:t>spočívající v </a:t>
            </a:r>
            <a:r>
              <a:rPr lang="cs-CZ" altLang="cs-CZ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nákupu hmotného předmětu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altLang="cs-CZ" b="0" dirty="0">
                <a:solidFill>
                  <a:schemeClr val="tx1"/>
                </a:solidFill>
              </a:rPr>
              <a:t>Nejpozději do 3 měsíců po skončení projektu projektový partner v místě realizace projektu umístí dostatečně velkou stálou informační tabuli.</a:t>
            </a:r>
          </a:p>
          <a:p>
            <a:endParaRPr lang="cs-CZ" alt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2020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Publicita I. </a:t>
            </a:r>
            <a:r>
              <a:rPr lang="cs-CZ" sz="2200" b="0" dirty="0"/>
              <a:t>detailněji je uvedeno v PPP kap. 4.6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9619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01189" y="1084263"/>
            <a:ext cx="7885611" cy="5041901"/>
          </a:xfrm>
        </p:spPr>
        <p:txBody>
          <a:bodyPr>
            <a:normAutofit lnSpcReduction="10000"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2000" b="1" dirty="0"/>
              <a:t>Ostatní projekty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altLang="cs-CZ" b="0" dirty="0">
                <a:solidFill>
                  <a:schemeClr val="tx1"/>
                </a:solidFill>
              </a:rPr>
              <a:t>Pro všechny projektové partnery platí povinnost na dobře viditelném a veřejně přístupném místě umístit alespoň jeden plakát min. o rozměru A</a:t>
            </a:r>
            <a:r>
              <a:rPr lang="cs-CZ" altLang="cs-CZ" sz="1600" b="0" dirty="0">
                <a:solidFill>
                  <a:schemeClr val="tx1"/>
                </a:solidFill>
              </a:rPr>
              <a:t>3. </a:t>
            </a:r>
            <a:r>
              <a:rPr lang="cs-CZ" altLang="cs-CZ" b="0" dirty="0">
                <a:solidFill>
                  <a:schemeClr val="tx1"/>
                </a:solidFill>
              </a:rPr>
              <a:t>Plakát musí obsahovat informace o projektu a povinná loga publicity.</a:t>
            </a:r>
          </a:p>
          <a:p>
            <a:pPr algn="just"/>
            <a:endParaRPr lang="cs-CZ" alt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Za nedodržení pravidel pro řádné zajištění publicity se udělují</a:t>
            </a:r>
            <a:r>
              <a:rPr lang="cs-CZ" altLang="cs-CZ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cs-CZ" alt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sankce</a:t>
            </a:r>
            <a:r>
              <a:rPr lang="cs-CZ" altLang="cs-CZ" b="1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Je posuzováno zda publicita chybí úplně, je nekompletní nebo nepředpisová. Dále zda se jedná o výstupy projektu, nosiče publicity nebo propagační předměty. V krajních případech může být udělena sankce až ve výši 100 %.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Na propagačních předmětech musí být povinná publicita natištěna. Pokud není potisk technicky možný, musí být označeny samolepkou tak, aby nebylo možné ji odstranit.</a:t>
            </a:r>
            <a:endParaRPr lang="cs-CZ" alt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Možnost konzultace provedení povinné publicity s kontrolorem. </a:t>
            </a:r>
            <a:r>
              <a:rPr lang="cs-CZ" altLang="cs-CZ" dirty="0">
                <a:solidFill>
                  <a:srgbClr val="FF0000"/>
                </a:solidFill>
              </a:rPr>
              <a:t>Odpovědnost za provedení publicity má vždy projektový partner.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>
                <a:solidFill>
                  <a:srgbClr val="FF0000"/>
                </a:solidFill>
              </a:rPr>
              <a:t>VŽDY pořizujte odpovídající fotodokumentaci a z akcí prezenční listiny.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2020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Publicita II.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57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084263"/>
            <a:ext cx="7700425" cy="508471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endParaRPr lang="cs-CZ" b="1" dirty="0"/>
          </a:p>
          <a:p>
            <a:pPr>
              <a:lnSpc>
                <a:spcPct val="90000"/>
              </a:lnSpc>
              <a:defRPr/>
            </a:pPr>
            <a:r>
              <a:rPr lang="cs-CZ" b="1" dirty="0"/>
              <a:t>Oddělení pro NUTS II Severovýchod Švendova 1282, 500 03 Hradec Králové </a:t>
            </a:r>
          </a:p>
          <a:p>
            <a:pPr>
              <a:lnSpc>
                <a:spcPct val="90000"/>
              </a:lnSpc>
              <a:defRPr/>
            </a:pPr>
            <a:r>
              <a:rPr lang="cs-CZ" u="sng" dirty="0"/>
              <a:t>vedoucí oddělení</a:t>
            </a:r>
            <a:r>
              <a:rPr lang="cs-CZ" dirty="0"/>
              <a:t> </a:t>
            </a:r>
          </a:p>
          <a:p>
            <a:pPr>
              <a:lnSpc>
                <a:spcPct val="90000"/>
              </a:lnSpc>
              <a:defRPr/>
            </a:pPr>
            <a:r>
              <a:rPr lang="cs-CZ" dirty="0"/>
              <a:t>Ing. Petra Marková</a:t>
            </a:r>
          </a:p>
          <a:p>
            <a:pPr>
              <a:lnSpc>
                <a:spcPct val="90000"/>
              </a:lnSpc>
              <a:defRPr/>
            </a:pPr>
            <a:r>
              <a:rPr lang="cs-CZ" dirty="0"/>
              <a:t>tel. 499 420 620, mobil: 606 141 272, e-mail: </a:t>
            </a:r>
            <a:r>
              <a:rPr lang="cs-CZ" u="sng" dirty="0">
                <a:solidFill>
                  <a:schemeClr val="accent1">
                    <a:lumMod val="50000"/>
                  </a:schemeClr>
                </a:solidFill>
                <a:hlinkClick r:id="rId3"/>
              </a:rPr>
              <a:t>petra.markova</a:t>
            </a:r>
            <a:r>
              <a:rPr lang="cs-CZ" dirty="0">
                <a:hlinkClick r:id="rId3"/>
              </a:rPr>
              <a:t>@crr.cz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dirty="0"/>
              <a:t> </a:t>
            </a:r>
          </a:p>
          <a:p>
            <a:pPr>
              <a:lnSpc>
                <a:spcPct val="90000"/>
              </a:lnSpc>
              <a:defRPr/>
            </a:pPr>
            <a:r>
              <a:rPr lang="cs-CZ" u="sng" dirty="0"/>
              <a:t>projektový manažer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dirty="0"/>
              <a:t>Ing. Marika Nachtigalová tel. 499 420 623, e-mail: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u="sng" dirty="0">
                <a:solidFill>
                  <a:schemeClr val="accent1">
                    <a:lumMod val="50000"/>
                  </a:schemeClr>
                </a:solidFill>
                <a:hlinkClick r:id="rId4"/>
              </a:rPr>
              <a:t>marika.nachtigalova</a:t>
            </a:r>
            <a:r>
              <a:rPr lang="cs-CZ" dirty="0">
                <a:hlinkClick r:id="rId4"/>
              </a:rPr>
              <a:t>@crr.cz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dirty="0"/>
              <a:t>Ing. Jana Vojtová tel. 499 420 626, 735 707 355, e-mail: </a:t>
            </a:r>
            <a:r>
              <a:rPr lang="cs-CZ" u="sng" dirty="0">
                <a:solidFill>
                  <a:schemeClr val="accent1">
                    <a:lumMod val="50000"/>
                  </a:schemeClr>
                </a:solidFill>
                <a:hlinkClick r:id="rId5"/>
              </a:rPr>
              <a:t>jana.vo</a:t>
            </a:r>
            <a:r>
              <a:rPr lang="cs-CZ" dirty="0">
                <a:hlinkClick r:id="rId5"/>
              </a:rPr>
              <a:t>jtova@crr.cz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u="sng" dirty="0"/>
              <a:t>finanční manažer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dirty="0"/>
              <a:t>Ing. Ivana Doležalová tel. 499 420 621, e-mail: </a:t>
            </a:r>
            <a:r>
              <a:rPr lang="cs-CZ" u="sng" dirty="0">
                <a:solidFill>
                  <a:schemeClr val="accent1">
                    <a:lumMod val="50000"/>
                  </a:schemeClr>
                </a:solidFill>
                <a:hlinkClick r:id="rId6"/>
              </a:rPr>
              <a:t>ivana.d</a:t>
            </a:r>
            <a:r>
              <a:rPr lang="cs-CZ" dirty="0">
                <a:hlinkClick r:id="rId6"/>
              </a:rPr>
              <a:t>olezalova@crr.cz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dirty="0"/>
              <a:t>Ing. Marcela Šašvatová tel. 499 420 630, e-mail: </a:t>
            </a:r>
            <a:r>
              <a:rPr lang="cs-CZ" dirty="0">
                <a:hlinkClick r:id="rId7"/>
              </a:rPr>
              <a:t>marcela.sasvatova@crr.cz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dirty="0"/>
              <a:t>Ing. Marie Kotlovská tel. 735 199 206, e-mail: </a:t>
            </a:r>
            <a:r>
              <a:rPr lang="cs-CZ" dirty="0">
                <a:hlinkClick r:id="rId8"/>
              </a:rPr>
              <a:t>marie.kotlovska@crr.cz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endParaRPr lang="cs-CZ" dirty="0"/>
          </a:p>
          <a:p>
            <a:pPr>
              <a:lnSpc>
                <a:spcPct val="90000"/>
              </a:lnSpc>
              <a:defRPr/>
            </a:pPr>
            <a:endParaRPr lang="cs-CZ" dirty="0"/>
          </a:p>
          <a:p>
            <a:pPr>
              <a:lnSpc>
                <a:spcPct val="90000"/>
              </a:lnSpc>
              <a:defRPr/>
            </a:pPr>
            <a:endParaRPr lang="cs-CZ" b="1" dirty="0"/>
          </a:p>
          <a:p>
            <a:pPr>
              <a:lnSpc>
                <a:spcPct val="90000"/>
              </a:lnSpc>
              <a:defRPr/>
            </a:pPr>
            <a:endParaRPr lang="cs-CZ" b="1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2020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Kontakty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7863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727451" y="1018903"/>
            <a:ext cx="7959349" cy="5107261"/>
          </a:xfrm>
        </p:spPr>
        <p:txBody>
          <a:bodyPr/>
          <a:lstStyle/>
          <a:p>
            <a:r>
              <a:rPr lang="cs-CZ" sz="2800" b="1" dirty="0">
                <a:solidFill>
                  <a:srgbClr val="FF0000"/>
                </a:solidFill>
              </a:rPr>
              <a:t>Časté chyby v publicitě !!!</a:t>
            </a:r>
          </a:p>
          <a:p>
            <a:endParaRPr lang="cs-CZ" sz="2800" b="1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cs-CZ" dirty="0"/>
              <a:t>chybný barevný podklad u monochromní varianty loga</a:t>
            </a:r>
          </a:p>
          <a:p>
            <a:pPr marL="285750" indent="-285750">
              <a:buFontTx/>
              <a:buChar char="-"/>
            </a:pPr>
            <a:endParaRPr lang="cs-CZ" dirty="0"/>
          </a:p>
          <a:p>
            <a:pPr marL="285750" indent="-285750">
              <a:buFontTx/>
              <a:buChar char="-"/>
            </a:pPr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/>
              <a:t>použití barevné varianty loga v černobílém tisku</a:t>
            </a:r>
          </a:p>
          <a:p>
            <a:endParaRPr lang="cs-CZ" dirty="0"/>
          </a:p>
          <a:p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/>
              <a:t>nedodržení bílé podkladové plochy loga (bílý obdélník)</a:t>
            </a:r>
          </a:p>
          <a:p>
            <a:pPr marL="285750" indent="-285750">
              <a:buFontTx/>
              <a:buChar char="-"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Jakákoliv deformace loga - změna poměru stran, nedodržení mezer apod.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2020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Publicita III.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12" name="Obrázek 11" descr="U:\dokumenty\Logo_cz_pl_eu_monochrom.jpg"/>
          <p:cNvPicPr/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458" y="2498600"/>
            <a:ext cx="5169535" cy="481965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13" name="Obrázek 12" descr="C:\Users\nachtigalovam\AppData\Local\Microsoft\Windows\Temporary Internet Files\Content.Word\Logo_cz_pl_eu_barevne.jpg"/>
          <p:cNvPicPr/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458" y="3508885"/>
            <a:ext cx="5516880" cy="5283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Obrázek 13" descr="C:\Users\nachtigalovam\AppData\Local\Microsoft\Windows\Temporary Internet Files\Content.Word\Logo_cz_pl_eu_barevne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" t="18080" r="1246" b="15623"/>
          <a:stretch/>
        </p:blipFill>
        <p:spPr bwMode="auto">
          <a:xfrm>
            <a:off x="1099458" y="4716559"/>
            <a:ext cx="5591810" cy="3651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415976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727451" y="1045889"/>
            <a:ext cx="7776469" cy="5119780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rgbClr val="00B050"/>
                </a:solidFill>
              </a:rPr>
              <a:t>Správné provedení </a:t>
            </a:r>
          </a:p>
          <a:p>
            <a:pPr marL="285750" indent="-285750">
              <a:buFontTx/>
              <a:buChar char="-"/>
            </a:pPr>
            <a:r>
              <a:rPr lang="cs-CZ" dirty="0"/>
              <a:t>podkladem u monochromní varianty loga je bílý obdélník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- tam, kde není možný barevný tisk, je možné pro černobílý tisk použít monochromní variantu loga</a:t>
            </a:r>
          </a:p>
          <a:p>
            <a:endParaRPr lang="cs-CZ" dirty="0"/>
          </a:p>
          <a:p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/>
              <a:t>bílý podkladový obdélník loga musí být dodržen vždy dle Pravidel použití logotypu</a:t>
            </a:r>
          </a:p>
          <a:p>
            <a:pPr marL="285750" indent="-285750">
              <a:buFontTx/>
              <a:buChar char="-"/>
            </a:pPr>
            <a:endParaRPr lang="cs-CZ" dirty="0"/>
          </a:p>
          <a:p>
            <a:pPr marL="285750" indent="-285750">
              <a:buFontTx/>
              <a:buChar char="-"/>
            </a:pPr>
            <a:endParaRPr lang="cs-CZ" dirty="0"/>
          </a:p>
          <a:p>
            <a:pPr marL="285750" indent="-285750">
              <a:buFontTx/>
              <a:buChar char="-"/>
            </a:pPr>
            <a:endParaRPr lang="cs-CZ" dirty="0"/>
          </a:p>
          <a:p>
            <a:pPr marL="285750" indent="-285750">
              <a:buFontTx/>
              <a:buChar char="-"/>
            </a:pPr>
            <a:endParaRPr lang="cs-CZ" dirty="0"/>
          </a:p>
          <a:p>
            <a:endParaRPr lang="cs-CZ" b="1" dirty="0">
              <a:solidFill>
                <a:srgbClr val="00B050"/>
              </a:solidFill>
              <a:sym typeface="Wingdings" panose="05000000000000000000" pitchFamily="2" charset="2"/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2020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Publicita IV.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925418"/>
            <a:ext cx="6468767" cy="1088203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256" y="3653063"/>
            <a:ext cx="7216140" cy="67056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536" y="4995550"/>
            <a:ext cx="7191579" cy="68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0493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1306874"/>
            <a:ext cx="7700425" cy="4819290"/>
          </a:xfrm>
        </p:spPr>
        <p:txBody>
          <a:bodyPr/>
          <a:lstStyle/>
          <a:p>
            <a:pPr algn="just"/>
            <a:endParaRPr lang="cs-CZ" alt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O tom, zda se na projekt bude vztahovat kontrola udržitelnosti, rozhoduje JS v rámci přípravy textu Rozhodnutí / Smlouvy. </a:t>
            </a:r>
            <a:endParaRPr lang="cs-CZ" dirty="0"/>
          </a:p>
          <a:p>
            <a:pPr algn="just"/>
            <a:endParaRPr lang="cs-CZ" alt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Cílem kontroly udržitelnosti projektu je ověřit, zda všichni projektoví partneři dodržují závazky stanovené Rozhodnutím / Smlouvou  po dobu 5 let </a:t>
            </a:r>
            <a:r>
              <a:rPr lang="cs-CZ" altLang="cs-CZ" dirty="0">
                <a:solidFill>
                  <a:srgbClr val="FF0000"/>
                </a:solidFill>
              </a:rPr>
              <a:t>od data poslední platby vedoucímu partnerovi</a:t>
            </a:r>
            <a:r>
              <a:rPr lang="cs-CZ" altLang="cs-CZ" i="1" dirty="0">
                <a:solidFill>
                  <a:srgbClr val="FF0000"/>
                </a:solidFill>
              </a:rPr>
              <a:t>.</a:t>
            </a:r>
          </a:p>
          <a:p>
            <a:pPr algn="just"/>
            <a:endParaRPr lang="cs-CZ" altLang="cs-CZ" i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Majetek pořízený z projektu musí po dobu realizace a udržitelnosti zůstat ve vlastnictví partnera a nelze ho bez předchozího souhlasu ŘO převést na jiného majitele, prodat, zapůjčit apod.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2020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Udržitelnost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1070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1310661"/>
            <a:ext cx="7700425" cy="4819290"/>
          </a:xfrm>
        </p:spPr>
        <p:txBody>
          <a:bodyPr/>
          <a:lstStyle/>
          <a:p>
            <a:r>
              <a:rPr lang="cs-CZ" altLang="cs-CZ" sz="2400" dirty="0"/>
              <a:t>Veškeré dokumenty související s realizací projektu musí být řádně uchovány až do </a:t>
            </a:r>
            <a:r>
              <a:rPr lang="cs-CZ" altLang="cs-CZ" sz="2400" b="1" dirty="0">
                <a:solidFill>
                  <a:srgbClr val="FF0000"/>
                </a:solidFill>
              </a:rPr>
              <a:t>31. 12. 2027</a:t>
            </a:r>
            <a:endParaRPr lang="cs-CZ" altLang="cs-CZ" sz="2400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2020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Vedení dokumentace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6" name="Picture 4" descr="MCj0334322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3573463"/>
            <a:ext cx="2376488" cy="151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MCj0307711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3284538"/>
            <a:ext cx="2190750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85848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cs-CZ" altLang="cs-CZ" dirty="0"/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dirty="0"/>
              <a:t>Pečlivě přečíst dostupnou dokumentaci k programu – především Příručku pro příjemce a Rozhodnutí /Smlouvu o poskytnutí dotace a to včetně všech příloh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dirty="0"/>
              <a:t>Stanovit projektový tým (kdo bude mít co na starosti, zastupitelnost)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dirty="0"/>
              <a:t>Zajistit si přeposílání informací o došlých depeších prostřednictvím e-mailu (nastavení tzv. notifikačních pravidel)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dirty="0"/>
              <a:t>Hlídat si veškeré termíny (pro předložení monitorovacích zpráv, oznámení změn atd.)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dirty="0"/>
              <a:t>Nezapomínat na publicitu programu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dirty="0"/>
              <a:t>Velkou pozornost věnovat veřejným zakázkám</a:t>
            </a:r>
          </a:p>
          <a:p>
            <a:pPr marL="285750" indent="-285750" algn="just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cs-CZ" altLang="cs-CZ" dirty="0"/>
              <a:t>V případě dotazů, nejasností se obracet na Centrum, JS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Sledovat internetové stránky</a:t>
            </a:r>
          </a:p>
          <a:p>
            <a:pPr algn="just"/>
            <a:r>
              <a:rPr lang="cs-CZ" dirty="0">
                <a:hlinkClick r:id="rId2"/>
              </a:rPr>
              <a:t>www.cz-pl.eu</a:t>
            </a:r>
            <a:endParaRPr lang="cs-CZ" dirty="0"/>
          </a:p>
          <a:p>
            <a:pPr algn="just"/>
            <a:r>
              <a:rPr lang="cs-CZ" dirty="0">
                <a:hlinkClick r:id="rId3"/>
              </a:rPr>
              <a:t>www.crr.cz</a:t>
            </a:r>
            <a:endParaRPr lang="cs-CZ" dirty="0"/>
          </a:p>
          <a:p>
            <a:pPr algn="just"/>
            <a:r>
              <a:rPr lang="cs-CZ" dirty="0">
                <a:hlinkClick r:id="rId4"/>
              </a:rPr>
              <a:t>www.strukturalni-fondy.cz</a:t>
            </a:r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Závěrečná doporučení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727451" y="6356350"/>
            <a:ext cx="5292349" cy="365125"/>
          </a:xfrm>
        </p:spPr>
        <p:txBody>
          <a:bodyPr/>
          <a:lstStyle/>
          <a:p>
            <a:r>
              <a:rPr lang="cs-CZ" dirty="0"/>
              <a:t>Hradec Králové,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2074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Děkuji Vám za pozornost.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2020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212542" y="3254573"/>
            <a:ext cx="657679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dirty="0"/>
              <a:t>Jana Vojtová</a:t>
            </a:r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cs-CZ" altLang="cs-CZ" b="1" dirty="0"/>
              <a:t>Zajišťuje roli kontrolora dle čl. 23 Nařízení Evropského parlamentu a Rady EU č.1299/2013.</a:t>
            </a:r>
          </a:p>
          <a:p>
            <a:pPr algn="just">
              <a:lnSpc>
                <a:spcPct val="80000"/>
              </a:lnSpc>
            </a:pPr>
            <a:r>
              <a:rPr lang="cs-CZ" altLang="cs-CZ" b="1" dirty="0"/>
              <a:t>Do procesu kontroly vstupuje oddělení pro NUTS II Severovýchod až po podpisu Rozhodnutí/Smlouvy o dotaci z EFRR a jedná se o tyto základní činnosti: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příprava a spolupráce při sestavování harmonogramu předkládání monitorovacích zpráv / zpráv o realizaci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kontrola veřejných zakázek; přehled VŘ/ZŘ za partnera ve vztahu k projektu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administrace změn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kontrola způsobilých výdajů a realizace klíčových aktivit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kontrola a schvalování dílčích zpráv o realizaci projektu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kontrola žádostí o platbu a souhrnných zpráv o realizaci projektu z hlediska projektu jako celku (pouze u českých vedoucích partnerů)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průběžné vkládání veškerých údajů týkajících se kontroly projektů do monitorovacího systému MS2014+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kontrola na místě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kontrola udržitelnosti projektů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dirty="0"/>
              <a:t>a jiné</a:t>
            </a:r>
          </a:p>
          <a:p>
            <a:pPr marL="285750" indent="-285750">
              <a:buFontTx/>
              <a:buChar char="-"/>
            </a:pPr>
            <a:endParaRPr lang="cs-CZ" altLang="cs-CZ" dirty="0">
              <a:solidFill>
                <a:schemeClr val="tx2"/>
              </a:solidFill>
            </a:endParaRPr>
          </a:p>
          <a:p>
            <a:pPr marL="285750" indent="-285750">
              <a:buFontTx/>
              <a:buChar char="-"/>
            </a:pPr>
            <a:endParaRPr lang="cs-CZ" altLang="cs-CZ" dirty="0">
              <a:solidFill>
                <a:schemeClr val="tx2"/>
              </a:solidFill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2020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Úloha Centra pro regionální rozvoj České republiky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880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507066"/>
            <a:ext cx="7700425" cy="4619097"/>
          </a:xfrm>
        </p:spPr>
        <p:txBody>
          <a:bodyPr>
            <a:normAutofit fontScale="92500" lnSpcReduction="10000"/>
          </a:bodyPr>
          <a:lstStyle/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cs-CZ" sz="1900" b="1" dirty="0"/>
              <a:t>příprava projektu a podání žádosti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cs-CZ" sz="1900" b="1" dirty="0"/>
              <a:t>hodnocení žádosti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cs-CZ" sz="1900" b="1" dirty="0"/>
              <a:t>schválení projektu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cs-CZ" sz="1900" b="1" dirty="0"/>
              <a:t>příprava a vydání Rozhodnutí o poskytnutí dotace z EFRR</a:t>
            </a:r>
            <a:r>
              <a:rPr lang="cs-CZ" altLang="cs-CZ" sz="1900" dirty="0"/>
              <a:t> pro  hlavního příjemce z ČR / vedoucího partnera = LP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cs-CZ" sz="1900" b="1" dirty="0"/>
              <a:t>vydání Rozhodnutí o poskytnutí dotace ze státního rozpočtu (SR) pro české partnery </a:t>
            </a:r>
            <a:r>
              <a:rPr lang="cs-CZ" altLang="cs-CZ" sz="1900" dirty="0"/>
              <a:t>(hlavní příjemce i projektoví partneři)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altLang="cs-CZ" sz="1900" b="1" dirty="0"/>
              <a:t>realizace projektu</a:t>
            </a:r>
          </a:p>
          <a:p>
            <a:pPr algn="just"/>
            <a:r>
              <a:rPr lang="cs-CZ" altLang="cs-CZ" sz="1900" dirty="0"/>
              <a:t>	- výběr dodavatele</a:t>
            </a:r>
          </a:p>
          <a:p>
            <a:pPr algn="just"/>
            <a:r>
              <a:rPr lang="cs-CZ" altLang="cs-CZ" sz="1900" dirty="0"/>
              <a:t>	- změny</a:t>
            </a:r>
          </a:p>
          <a:p>
            <a:pPr algn="just"/>
            <a:r>
              <a:rPr lang="cs-CZ" altLang="cs-CZ" sz="1900" dirty="0"/>
              <a:t>	- publicita</a:t>
            </a:r>
          </a:p>
          <a:p>
            <a:pPr algn="just"/>
            <a:r>
              <a:rPr lang="cs-CZ" altLang="cs-CZ" sz="1900" dirty="0"/>
              <a:t>	- monitorování projektu</a:t>
            </a:r>
          </a:p>
          <a:p>
            <a:pPr algn="just"/>
            <a:r>
              <a:rPr lang="cs-CZ" altLang="cs-CZ" sz="1900" dirty="0"/>
              <a:t>	- udržitelnost projektu</a:t>
            </a:r>
          </a:p>
          <a:p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2020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Cyklus projektu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147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9" y="984069"/>
            <a:ext cx="8003232" cy="5142095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endParaRPr lang="cs-CZ" dirty="0"/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Vydává Řídící orgán (MMR) českým vedoucím partnerům (LP), jejichž projekty byly schváleny monitorovacím výborem.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Před vydáním Rozhodnutí LP předkládá povinné přílohy a to na základě výzvy zasílané JS Olomouc.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LP konzultuje </a:t>
            </a:r>
            <a:r>
              <a:rPr lang="cs-CZ" alt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harmonogram monitorovacích období </a:t>
            </a:r>
            <a:r>
              <a:rPr lang="cs-CZ" altLang="cs-CZ" dirty="0"/>
              <a:t>(HMO) se svým kontrolorem (příslušné oddělení Centra)</a:t>
            </a:r>
            <a:r>
              <a:rPr lang="cs-CZ" altLang="cs-CZ" dirty="0">
                <a:solidFill>
                  <a:schemeClr val="tx2"/>
                </a:solidFill>
              </a:rPr>
              <a:t>. </a:t>
            </a:r>
            <a:r>
              <a:rPr lang="cs-CZ" altLang="cs-CZ" dirty="0"/>
              <a:t>HMO je závazný pro všechny projektové partnery. </a:t>
            </a:r>
            <a:r>
              <a:rPr lang="cs-CZ" alt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Délka MO je stanovena na 6 měsíců</a:t>
            </a:r>
            <a:r>
              <a:rPr lang="cs-CZ" altLang="cs-CZ" dirty="0"/>
              <a:t>. Výjimkou jsou první a poslední období, která mohou být delší. 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Všichni projektoví partneři by se měli seznámit s podmínkami uvedenými v Rozhodnutí/Smlouvě, jejich porušení může vést k vrácení celé částky poskytnuté dotace!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dirty="0"/>
              <a:t>Ukončení projektu </a:t>
            </a:r>
            <a:r>
              <a:rPr lang="cs-CZ" alt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nejpozději do 30.9.2023</a:t>
            </a:r>
            <a:r>
              <a:rPr lang="cs-CZ" altLang="cs-CZ" dirty="0"/>
              <a:t>, projekty technické asistence do 31.12.2023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altLang="cs-CZ" b="1" dirty="0">
                <a:solidFill>
                  <a:srgbClr val="FF0000"/>
                </a:solidFill>
              </a:rPr>
              <a:t>doporučení: </a:t>
            </a:r>
            <a:r>
              <a:rPr lang="cs-CZ" altLang="cs-CZ" dirty="0"/>
              <a:t>Pokud při přípravě Rozhodnutí o EFRR partner zjistí, že se vyskytly změny projektu oproti schválené projektové žádosti, je vhodné je oznámit JS již v této fázi.</a:t>
            </a:r>
          </a:p>
          <a:p>
            <a:pPr>
              <a:spcAft>
                <a:spcPts val="0"/>
              </a:spcAft>
            </a:pPr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2020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Rozhodnutí o poskytnutí dotace z EFRR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048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alt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alt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Toto Rozhodnutí obdrží vedoucí i projektoví partneři z ČR, kteří se podílejí na projektu.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alt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Organizační složky státu a jejich příspěvkové organizace nárok na tuto část dotace nemají.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alt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dirty="0"/>
              <a:t>Rozhodnutí vydává MMR ČR zpravidla do 4 týdnů od vydání Rozhodnutí/ Smlouvy o projektu.</a:t>
            </a:r>
          </a:p>
          <a:p>
            <a:endParaRPr lang="cs-CZ" alt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2020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Rozhodnutí o poskytnutí dotace ze SR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871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524000"/>
            <a:ext cx="7700425" cy="460216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Příručka pro žadatele </a:t>
            </a:r>
            <a:r>
              <a:rPr lang="cs-CZ" dirty="0"/>
              <a:t>(PPŽ), verze 4 platná od 2. 3. 2018 včetně Metodických pokynů č. 1 a 2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Příručka pro příjemce dotace </a:t>
            </a:r>
            <a:r>
              <a:rPr lang="cs-CZ" dirty="0"/>
              <a:t>(PPP), </a:t>
            </a:r>
            <a:r>
              <a:rPr lang="cs-CZ" altLang="cs-CZ" dirty="0"/>
              <a:t>verze 7 platná od 16.12.2019 vč. Metodického pokynu ŘO č.1 ze dne 22.6.2020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Grafické zásady</a:t>
            </a:r>
            <a:r>
              <a:rPr lang="cs-CZ" altLang="cs-CZ" dirty="0"/>
              <a:t>/Pravidla užití logotypu </a:t>
            </a:r>
            <a:r>
              <a:rPr lang="cs-CZ" altLang="cs-CZ" dirty="0" err="1"/>
              <a:t>cz-pl</a:t>
            </a:r>
            <a:r>
              <a:rPr lang="cs-CZ" altLang="cs-CZ" dirty="0"/>
              <a:t> 2014-2020 (příloha č. 24 PPP)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Metodický pokyn pro oblast zadávání zakázek </a:t>
            </a:r>
            <a:r>
              <a:rPr lang="cs-CZ" altLang="cs-CZ" dirty="0"/>
              <a:t>pro programové období 2014-2020, verze 4, účinný od 1. 5. 2017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Náležitosti dokladování platné </a:t>
            </a:r>
            <a:r>
              <a:rPr lang="cs-CZ" altLang="cs-CZ" dirty="0"/>
              <a:t>od 15.9.2019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Příručka pro správu projektu v ISKP z pozice příjemce</a:t>
            </a:r>
            <a:r>
              <a:rPr lang="cs-CZ" altLang="cs-CZ" dirty="0"/>
              <a:t> a zprávy o realizaci, modulu veřejné zakázky platná od 17.5. 2019 – </a:t>
            </a:r>
            <a:r>
              <a:rPr lang="cs-CZ" altLang="cs-CZ" dirty="0">
                <a:solidFill>
                  <a:srgbClr val="FF0000"/>
                </a:solidFill>
              </a:rPr>
              <a:t>obsahuje postup pro podání žádosti o změnu</a:t>
            </a:r>
          </a:p>
          <a:p>
            <a:endParaRPr lang="cs-CZ" alt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alt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alt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2020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projektu - dokumentace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412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 rámci kontroly je nutné komunikovat prostřednictvím </a:t>
            </a:r>
            <a:r>
              <a:rPr 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depeší </a:t>
            </a:r>
            <a:r>
              <a:rPr lang="cs-CZ" dirty="0"/>
              <a:t>zasílaných v ISKP14+. Z důvodu zajištění auditní stopy depeše zasílejte </a:t>
            </a:r>
            <a:r>
              <a:rPr 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přímo na příslušném projektu.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Dokumenty vkládejte v logickém upořádání v </a:t>
            </a:r>
            <a:r>
              <a:rPr 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 ZIP souboru</a:t>
            </a:r>
            <a:r>
              <a:rPr lang="cs-CZ" dirty="0"/>
              <a:t>. Např. dokumenty k 1 aktivitě (pozvánky, prezenční listiny, fotodokumentace, zápisy apod.) vložte do 1 přílohy.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Pro názvy všech souborů používejte krátké výstižné názvy s max. 20 znaky.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Ke kontrole veřejných zakázek vkládejte dokumenty v 1 ZIP souboru ke každé fázi kontroly, nikoliv samostatné dokumenty.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Při vložení příloh v systému k předmětné zakázce je </a:t>
            </a:r>
            <a:r>
              <a:rPr lang="cs-CZ" dirty="0">
                <a:solidFill>
                  <a:srgbClr val="FF0000"/>
                </a:solidFill>
              </a:rPr>
              <a:t>nutné následně o tomto kroku informovat příslušného kontrolora adresnou depeší.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2020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dirty="0"/>
              <a:t>Komunikace a předkládání dokumentů ke kontrole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192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/>
              <a:t>Postup partnera při výběru dodavatele/realizace veřejné zakázky upravuje kapitola 4.2 Příručky pro příjemce. Povinnost zadavatele postupovat dle:</a:t>
            </a:r>
          </a:p>
          <a:p>
            <a:pPr algn="just"/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zákona č. 134/2016 Sb</a:t>
            </a:r>
            <a:r>
              <a:rPr lang="cs-CZ" altLang="cs-CZ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., </a:t>
            </a:r>
            <a:r>
              <a:rPr lang="cs-CZ" alt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 zadávání veřejných zakázek</a:t>
            </a:r>
            <a:r>
              <a:rPr lang="cs-CZ" altLang="cs-CZ" b="1" dirty="0"/>
              <a:t> </a:t>
            </a:r>
            <a:r>
              <a:rPr lang="cs-CZ" altLang="cs-CZ" dirty="0"/>
              <a:t>v limitech předpokládané hodnoty nad 2 mil. Kč na dodávky nebo služby a nad 6 mil. Kč na stavební práce (u zakázek zahájených před 1.10.2016 postup dle zákona 137/2006 Sb., o veřejných zakázkách)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Metodického pokynu pro oblast zadávání zakázek pro programové období 2014-2020</a:t>
            </a:r>
            <a:r>
              <a:rPr lang="cs-CZ" altLang="cs-CZ" dirty="0"/>
              <a:t>, verze 4. </a:t>
            </a:r>
            <a:r>
              <a:rPr lang="cs-CZ" altLang="cs-CZ" sz="1800" b="0" dirty="0">
                <a:solidFill>
                  <a:schemeClr val="tx1"/>
                </a:solidFill>
              </a:rPr>
              <a:t>Jedná se o zakázky malého rozsahu s předpokládanou hodnotou nad 400 000 Kč bez DPH, resp. </a:t>
            </a:r>
            <a:r>
              <a:rPr lang="cs-CZ" altLang="cs-CZ" dirty="0"/>
              <a:t>5</a:t>
            </a:r>
            <a:r>
              <a:rPr lang="cs-CZ" altLang="cs-CZ" sz="1800" b="0" dirty="0">
                <a:solidFill>
                  <a:schemeClr val="tx1"/>
                </a:solidFill>
              </a:rPr>
              <a:t>00 000 Kč bez DPH na dodávky, služby nebo stavební </a:t>
            </a:r>
            <a:r>
              <a:rPr lang="cs-CZ" altLang="cs-CZ" sz="1800" b="0">
                <a:solidFill>
                  <a:schemeClr val="tx1"/>
                </a:solidFill>
              </a:rPr>
              <a:t>práce. </a:t>
            </a:r>
            <a:r>
              <a:rPr lang="cs-CZ" altLang="cs-CZ"/>
              <a:t>Vyšší </a:t>
            </a:r>
            <a:r>
              <a:rPr lang="cs-CZ" altLang="cs-CZ" dirty="0"/>
              <a:t>limit je dán Metodickým stanoviskem MMR č.2 ze dne 27.8.2019.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altLang="cs-CZ" sz="1800" b="0" dirty="0">
                <a:solidFill>
                  <a:schemeClr val="tx1"/>
                </a:solidFill>
              </a:rPr>
              <a:t>Posouzením veřejné zakázky nepřechází zodpovědnost na kontrolora za to, že bude zadána správně a v souladu se zásadami, zákony a dalšími předpisy</a:t>
            </a:r>
            <a:r>
              <a:rPr lang="cs-CZ" altLang="cs-CZ" dirty="0"/>
              <a:t>. Tuto odpovědnost nese vždy zadavatel veřejné zakázky.</a:t>
            </a:r>
            <a:r>
              <a:rPr lang="cs-CZ" altLang="cs-CZ" sz="1800" b="0" dirty="0">
                <a:solidFill>
                  <a:schemeClr val="tx1"/>
                </a:solidFill>
              </a:rPr>
              <a:t> 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2020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Výběr dodavatele I.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401046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2087</TotalTime>
  <Words>2589</Words>
  <Application>Microsoft Office PowerPoint</Application>
  <PresentationFormat>Předvádění na obrazovce (4:3)</PresentationFormat>
  <Paragraphs>282</Paragraphs>
  <Slides>25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Wingdings</vt:lpstr>
      <vt:lpstr>sablona_centrum_2016</vt:lpstr>
      <vt:lpstr>Vlastní návrh</vt:lpstr>
      <vt:lpstr>Operační program  INTERREG V-A Česká republika – Polsko programové období 2014 – 2020   SEMINÁŘ PRO PŘÍJEMCE  Hradec Králové, 2020</vt:lpstr>
      <vt:lpstr>Kontakty</vt:lpstr>
      <vt:lpstr>Úloha Centra pro regionální rozvoj České republiky</vt:lpstr>
      <vt:lpstr>Cyklus projektu</vt:lpstr>
      <vt:lpstr>Rozhodnutí o poskytnutí dotace z EFRR</vt:lpstr>
      <vt:lpstr>Rozhodnutí o poskytnutí dotace ze SR</vt:lpstr>
      <vt:lpstr>Realizace projektu - dokumentace</vt:lpstr>
      <vt:lpstr>Komunikace a předkládání dokumentů ke kontrole</vt:lpstr>
      <vt:lpstr>Výběr dodavatele I.</vt:lpstr>
      <vt:lpstr>Výběr dodavatele II.</vt:lpstr>
      <vt:lpstr>Výběr dodavatele III.</vt:lpstr>
      <vt:lpstr>Monitorování projektu</vt:lpstr>
      <vt:lpstr>Monitorování na úrovni partnera</vt:lpstr>
      <vt:lpstr>Monitorování na úrovni projektu</vt:lpstr>
      <vt:lpstr>Změny projektu</vt:lpstr>
      <vt:lpstr>Nepodstatné změny</vt:lpstr>
      <vt:lpstr>Podstatné změny</vt:lpstr>
      <vt:lpstr>Publicita I. detailněji je uvedeno v PPP kap. 4.6</vt:lpstr>
      <vt:lpstr>Publicita II.</vt:lpstr>
      <vt:lpstr>Publicita III.</vt:lpstr>
      <vt:lpstr>Publicita IV.</vt:lpstr>
      <vt:lpstr>Udržitelnost</vt:lpstr>
      <vt:lpstr>Vedení dokumentace</vt:lpstr>
      <vt:lpstr>Závěrečná doporučení</vt:lpstr>
      <vt:lpstr>Děkuji Vám za pozornost.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Šašvatová Marcela</cp:lastModifiedBy>
  <cp:revision>206</cp:revision>
  <cp:lastPrinted>2017-10-06T05:39:03Z</cp:lastPrinted>
  <dcterms:created xsi:type="dcterms:W3CDTF">2016-05-13T07:19:23Z</dcterms:created>
  <dcterms:modified xsi:type="dcterms:W3CDTF">2020-11-30T13:00:48Z</dcterms:modified>
</cp:coreProperties>
</file>