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279" r:id="rId2"/>
    <p:sldId id="292" r:id="rId3"/>
    <p:sldId id="266" r:id="rId4"/>
    <p:sldId id="304" r:id="rId5"/>
    <p:sldId id="289" r:id="rId6"/>
    <p:sldId id="291" r:id="rId7"/>
    <p:sldId id="305" r:id="rId8"/>
    <p:sldId id="310" r:id="rId9"/>
    <p:sldId id="311" r:id="rId10"/>
    <p:sldId id="268" r:id="rId11"/>
    <p:sldId id="309" r:id="rId12"/>
    <p:sldId id="275" r:id="rId13"/>
    <p:sldId id="294" r:id="rId14"/>
    <p:sldId id="267" r:id="rId15"/>
    <p:sldId id="270" r:id="rId16"/>
    <p:sldId id="295" r:id="rId17"/>
    <p:sldId id="281" r:id="rId18"/>
    <p:sldId id="296" r:id="rId19"/>
    <p:sldId id="284" r:id="rId20"/>
    <p:sldId id="297" r:id="rId21"/>
    <p:sldId id="306" r:id="rId22"/>
    <p:sldId id="271" r:id="rId23"/>
    <p:sldId id="298" r:id="rId24"/>
    <p:sldId id="307" r:id="rId25"/>
    <p:sldId id="299" r:id="rId26"/>
    <p:sldId id="308" r:id="rId27"/>
    <p:sldId id="301" r:id="rId28"/>
    <p:sldId id="302" r:id="rId29"/>
    <p:sldId id="283" r:id="rId30"/>
    <p:sldId id="264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FFFF00"/>
    <a:srgbClr val="CCCCCC"/>
    <a:srgbClr val="5FA4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84" autoAdjust="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200" y="84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87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046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8839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30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737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311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214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1916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202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4006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8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62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5600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208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9524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7393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125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157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8161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027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8212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655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00058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2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514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986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003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772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35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14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11/14/2016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/>
              <a:t>U </a:t>
            </a:r>
            <a:r>
              <a:rPr lang="en-US" sz="1200" b="1" dirty="0" err="1"/>
              <a:t>Nákladového</a:t>
            </a:r>
            <a:r>
              <a:rPr lang="en-US" sz="1200" b="1" dirty="0"/>
              <a:t> </a:t>
            </a:r>
            <a:r>
              <a:rPr lang="en-US" sz="1200" b="1" dirty="0" err="1"/>
              <a:t>nádraží</a:t>
            </a:r>
            <a:r>
              <a:rPr lang="en-US" sz="1200" b="1" dirty="0"/>
              <a:t> 3144/4, 130 00 </a:t>
            </a:r>
            <a:r>
              <a:rPr lang="en-US" sz="1200" b="1" dirty="0" err="1"/>
              <a:t>Praha</a:t>
            </a:r>
            <a:r>
              <a:rPr lang="en-US" sz="1200" b="1" dirty="0"/>
              <a:t> 3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>
                <a:solidFill>
                  <a:schemeClr val="bg1"/>
                </a:solidFill>
              </a:rPr>
              <a:t>tel.: +420 </a:t>
            </a:r>
            <a:r>
              <a:rPr lang="is-IS" sz="1200" b="1" dirty="0"/>
              <a:t>225 855 321</a:t>
            </a:r>
            <a:endParaRPr lang="cs-CZ" sz="1200" b="0" dirty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/>
              <a:t>Hradec Králové, 4.4.2019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mzdove-sazby-typovych-pozic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cs/eus/nalezitosti-dokladovani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z-pl.eu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rr.cz/cs/eus/" TargetMode="External"/><Relationship Id="rId4" Type="http://schemas.openxmlformats.org/officeDocument/2006/relationships/hyperlink" Target="http://www.crr.cz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252549" y="1722617"/>
            <a:ext cx="8752114" cy="37812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altLang="cs-CZ" sz="3200" dirty="0"/>
              <a:t>Operační program </a:t>
            </a:r>
            <a:br>
              <a:rPr lang="cs-CZ" altLang="cs-CZ" sz="3200" dirty="0"/>
            </a:br>
            <a:r>
              <a:rPr lang="cs-CZ" altLang="cs-CZ" sz="3200" dirty="0"/>
              <a:t>INTERREG V-A Česká republika – Polsko</a:t>
            </a:r>
            <a:br>
              <a:rPr lang="cs-CZ" altLang="cs-CZ" dirty="0"/>
            </a:br>
            <a:r>
              <a:rPr lang="cs-CZ" altLang="cs-CZ" sz="3200" dirty="0"/>
              <a:t>programové období 2014 – 2020</a:t>
            </a:r>
            <a:br>
              <a:rPr lang="cs-CZ" altLang="cs-CZ" sz="3200" dirty="0"/>
            </a:br>
            <a:br>
              <a:rPr lang="cs-CZ" altLang="cs-CZ" sz="3200" dirty="0"/>
            </a:br>
            <a:r>
              <a:rPr lang="cs-CZ" altLang="cs-CZ" sz="3200" dirty="0"/>
              <a:t>	</a:t>
            </a:r>
            <a:r>
              <a:rPr lang="cs-CZ" altLang="cs-CZ" dirty="0"/>
              <a:t>SEMINÁŘ PRO PŘÍJEMCE</a:t>
            </a:r>
            <a:br>
              <a:rPr lang="cs-CZ" altLang="cs-CZ" dirty="0"/>
            </a:br>
            <a:br>
              <a:rPr lang="cs-CZ" altLang="cs-CZ" dirty="0"/>
            </a:br>
            <a:r>
              <a:rPr lang="cs-CZ" altLang="cs-CZ" sz="3200" dirty="0"/>
              <a:t>Hradec Králové, datum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634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Průběžná zpráva </a:t>
            </a:r>
            <a:r>
              <a:rPr lang="cs-CZ" dirty="0"/>
              <a:t>o realizaci dílčí části projektu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Soupiska dokladů </a:t>
            </a:r>
            <a:r>
              <a:rPr lang="cs-CZ" dirty="0"/>
              <a:t>– předkládá vždy, limit min. 7. 000 EUR, jinak se Soupiska předkládá s nulovými výdaji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musí obsahovat veškeré výdaje, u kterých DUZP (nebo datum vystavení  dokladu u neplátců DPH) nastalo v daném období a byly uhrazeny do data podání Soupisky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Soupiska příjmů </a:t>
            </a:r>
            <a:r>
              <a:rPr lang="cs-CZ" dirty="0"/>
              <a:t>– je přílohou Soupisky dokladů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Čestné prohlášení za partnera –  </a:t>
            </a:r>
            <a:r>
              <a:rPr lang="cs-CZ" dirty="0"/>
              <a:t>příloha NÁLEŽITOSTÍ DOKLADOVÁNÍ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kopie účetních dokladů </a:t>
            </a:r>
            <a:r>
              <a:rPr lang="cs-CZ" dirty="0"/>
              <a:t>– na dokladu (originálu faktury) nutná identifikace projektu – celý název a číslo projektu, interní číslo dokladu v účetnictví partnera, (způsob odděleného zaúčtování) </a:t>
            </a:r>
          </a:p>
          <a:p>
            <a:pPr algn="just"/>
            <a:r>
              <a:rPr lang="cs-CZ" sz="1400" b="1" dirty="0"/>
              <a:t>Pozn.: účetní doklady s hodnotou nižší než 400 EUR nárokované v kapitolách Náklady na externí odborné poradenství a služby a Náklady na vybavení není nutné předkládat. </a:t>
            </a:r>
            <a:endParaRPr lang="cs-CZ" sz="1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Výstupní sestava </a:t>
            </a:r>
            <a:r>
              <a:rPr lang="cs-CZ" dirty="0"/>
              <a:t>dokládající oddělené zaúčtování </a:t>
            </a:r>
            <a:r>
              <a:rPr lang="cs-CZ" b="1" dirty="0">
                <a:solidFill>
                  <a:srgbClr val="00B050"/>
                </a:solidFill>
              </a:rPr>
              <a:t>výdajů</a:t>
            </a:r>
            <a:r>
              <a:rPr lang="cs-CZ" dirty="0"/>
              <a:t> a </a:t>
            </a:r>
            <a:r>
              <a:rPr lang="cs-CZ" b="1" dirty="0">
                <a:solidFill>
                  <a:srgbClr val="00B050"/>
                </a:solidFill>
              </a:rPr>
              <a:t>příjmů, </a:t>
            </a:r>
            <a:r>
              <a:rPr lang="cs-CZ" sz="1600" dirty="0"/>
              <a:t>včetně dotací EFRR a SR a přeposlání podílů partnerům,</a:t>
            </a:r>
            <a:r>
              <a:rPr lang="cs-CZ" dirty="0"/>
              <a:t> projektu – na sestavě nutná identifikovatelnost jednotlivých dokladů</a:t>
            </a:r>
          </a:p>
          <a:p>
            <a:r>
              <a:rPr lang="cs-CZ" dirty="0"/>
              <a:t>			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Dokumenty ke kontrole na úrovni partnera </a:t>
            </a:r>
            <a:r>
              <a:rPr lang="cs-CZ" b="0" dirty="0"/>
              <a:t>(kontrola dílčí části projektu) </a:t>
            </a:r>
            <a:r>
              <a:rPr lang="cs-CZ" b="0" dirty="0">
                <a:solidFill>
                  <a:srgbClr val="FF0000"/>
                </a:solidFill>
              </a:rPr>
              <a:t>přes </a:t>
            </a:r>
            <a:r>
              <a:rPr lang="cs-CZ" dirty="0">
                <a:solidFill>
                  <a:srgbClr val="FF0000"/>
                </a:solidFill>
              </a:rPr>
              <a:t>MS2014+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75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Seznam výdajů vynaložených mimo podporované území, </a:t>
            </a:r>
            <a:r>
              <a:rPr lang="cs-CZ" dirty="0"/>
              <a:t>je-li pro projekt relevantní	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Seznam všech jiných peněžních příjmů </a:t>
            </a:r>
            <a:r>
              <a:rPr lang="cs-CZ" dirty="0"/>
              <a:t>(připadajících na způsobilé a nezpůsobilé výdaje), jsou-li pro projekt relevantní (a nejsou-li uvedeny přímo v MS2014+).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dirty="0"/>
              <a:t>Při nárokování prvního výdaje na základě </a:t>
            </a:r>
            <a:r>
              <a:rPr lang="cs-CZ" dirty="0">
                <a:solidFill>
                  <a:srgbClr val="FF0000"/>
                </a:solidFill>
              </a:rPr>
              <a:t>smlouvy/objednávky</a:t>
            </a:r>
            <a:r>
              <a:rPr lang="cs-CZ" dirty="0"/>
              <a:t>, jejíž plnění je </a:t>
            </a:r>
            <a:r>
              <a:rPr lang="cs-CZ" b="1" dirty="0">
                <a:solidFill>
                  <a:srgbClr val="FF0000"/>
                </a:solidFill>
              </a:rPr>
              <a:t>vyšší než 50.000 Kč bez DPH </a:t>
            </a:r>
            <a:r>
              <a:rPr lang="cs-CZ" dirty="0"/>
              <a:t>je nutné </a:t>
            </a:r>
            <a:r>
              <a:rPr lang="cs-CZ" b="1" dirty="0">
                <a:solidFill>
                  <a:srgbClr val="FF0000"/>
                </a:solidFill>
              </a:rPr>
              <a:t>doložit zveřejnění  v Registru smluv</a:t>
            </a:r>
            <a:r>
              <a:rPr lang="cs-CZ" dirty="0"/>
              <a:t>, pokud se na </a:t>
            </a:r>
            <a:r>
              <a:rPr lang="en-GB" dirty="0"/>
              <a:t>p</a:t>
            </a:r>
            <a:r>
              <a:rPr lang="cs-CZ" dirty="0" err="1"/>
              <a:t>říjemce</a:t>
            </a:r>
            <a:r>
              <a:rPr lang="cs-CZ" dirty="0"/>
              <a:t> tato povinnost vztahuje v souladu se zák. č. 340/2015 Sb. (zákon o registru smluv).  	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Dokumenty ke kontrole na úrovni partnera </a:t>
            </a:r>
            <a:r>
              <a:rPr lang="cs-CZ" b="0" dirty="0"/>
              <a:t>(kontrola dílčí části projektu) </a:t>
            </a:r>
            <a:r>
              <a:rPr lang="cs-CZ" b="0" dirty="0">
                <a:solidFill>
                  <a:srgbClr val="FF0000"/>
                </a:solidFill>
              </a:rPr>
              <a:t>přes </a:t>
            </a:r>
            <a:r>
              <a:rPr lang="cs-CZ" dirty="0">
                <a:solidFill>
                  <a:srgbClr val="FF0000"/>
                </a:solidFill>
              </a:rPr>
              <a:t>MS2014+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175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výdaje jsou způsobilé ode </a:t>
            </a:r>
            <a:r>
              <a:rPr lang="cs-CZ" sz="2400" dirty="0">
                <a:solidFill>
                  <a:srgbClr val="FF0000"/>
                </a:solidFill>
              </a:rPr>
              <a:t>dne </a:t>
            </a:r>
            <a:r>
              <a:rPr lang="cs-CZ" sz="2400" b="1" dirty="0">
                <a:solidFill>
                  <a:srgbClr val="FF0000"/>
                </a:solidFill>
              </a:rPr>
              <a:t>následujícího</a:t>
            </a:r>
            <a:r>
              <a:rPr lang="cs-CZ" sz="2400" dirty="0">
                <a:solidFill>
                  <a:srgbClr val="FF0000"/>
                </a:solidFill>
              </a:rPr>
              <a:t> po dni registrace/</a:t>
            </a:r>
            <a:r>
              <a:rPr lang="cs-CZ" sz="2400" b="1" dirty="0">
                <a:solidFill>
                  <a:srgbClr val="FF0000"/>
                </a:solidFill>
              </a:rPr>
              <a:t>evidence</a:t>
            </a:r>
            <a:r>
              <a:rPr lang="cs-CZ" sz="2400" dirty="0">
                <a:solidFill>
                  <a:srgbClr val="FF0000"/>
                </a:solidFill>
              </a:rPr>
              <a:t> projektové žádosti </a:t>
            </a:r>
            <a:r>
              <a:rPr lang="cs-CZ" sz="2400" dirty="0"/>
              <a:t>v aplikaci</a:t>
            </a:r>
          </a:p>
          <a:p>
            <a:pPr algn="just"/>
            <a:r>
              <a:rPr lang="cs-CZ" sz="2400" dirty="0"/>
              <a:t>     </a:t>
            </a:r>
            <a:r>
              <a:rPr lang="cs-CZ" sz="2400" b="1" dirty="0">
                <a:solidFill>
                  <a:srgbClr val="FF0000"/>
                </a:solidFill>
              </a:rPr>
              <a:t>MS2014+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DUZP, datum vystavení, úhrada – nejdříve den následující po evidenci projektové žádosti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400" dirty="0"/>
              <a:t>výdaje na přípravu projektu – jednorázová částka         </a:t>
            </a:r>
            <a:r>
              <a:rPr lang="cs-CZ" sz="2400" b="1" dirty="0">
                <a:solidFill>
                  <a:srgbClr val="FF0000"/>
                </a:solidFill>
              </a:rPr>
              <a:t>3500 EUR     </a:t>
            </a:r>
            <a:r>
              <a:rPr lang="cs-CZ" sz="2400" u="sng" dirty="0"/>
              <a:t>n a    p r o j e k t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70C0"/>
                </a:solidFill>
              </a:rPr>
              <a:t>stavební projekty </a:t>
            </a:r>
            <a:r>
              <a:rPr lang="cs-CZ" sz="2000" dirty="0"/>
              <a:t>– lze i náklady  na externí služby na přípravu dokumentace pro </a:t>
            </a:r>
            <a:r>
              <a:rPr lang="cs-CZ" sz="2000" b="1" dirty="0"/>
              <a:t>povolení</a:t>
            </a:r>
            <a:r>
              <a:rPr lang="cs-CZ" sz="2000" dirty="0"/>
              <a:t> související se stavebními pracemi, která jsou </a:t>
            </a:r>
            <a:r>
              <a:rPr lang="cs-CZ" sz="2000" b="1" dirty="0"/>
              <a:t>předkládána s projektovou žádostí</a:t>
            </a:r>
            <a:r>
              <a:rPr lang="cs-CZ" sz="2000" dirty="0"/>
              <a:t>, mohou vzniknout před registrací projektové žádosti)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dirty="0"/>
              <a:t>netýká se Fondu </a:t>
            </a:r>
            <a:r>
              <a:rPr lang="cs-CZ" sz="2000" dirty="0" err="1"/>
              <a:t>mikroprojektů</a:t>
            </a:r>
            <a:r>
              <a:rPr lang="cs-CZ" sz="2000" dirty="0"/>
              <a:t>, projektů technické pomoci 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cs-CZ" sz="2400" u="sng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Časová způsobilost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54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projekt musí být, až na výjimky, realizován v programovém území</a:t>
            </a:r>
          </a:p>
          <a:p>
            <a:pPr algn="just"/>
            <a:endParaRPr lang="cs-CZ" sz="24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cs-CZ" sz="2400" dirty="0"/>
              <a:t>aktivity mimo programové území </a:t>
            </a:r>
          </a:p>
          <a:p>
            <a:pPr algn="just"/>
            <a:r>
              <a:rPr lang="cs-CZ" sz="2400" dirty="0"/>
              <a:t>- musí být uvedeny v projektové žádosti a schváleny MV</a:t>
            </a:r>
          </a:p>
          <a:p>
            <a:pPr algn="just"/>
            <a:r>
              <a:rPr lang="cs-CZ" sz="2400" dirty="0"/>
              <a:t>- mají přínos pro programové území</a:t>
            </a:r>
          </a:p>
          <a:p>
            <a:pPr algn="just"/>
            <a:r>
              <a:rPr lang="cs-CZ" sz="2400" dirty="0"/>
              <a:t>- na úrovni programu do 20 % EFRR</a:t>
            </a:r>
          </a:p>
          <a:p>
            <a:pPr algn="just"/>
            <a:r>
              <a:rPr lang="cs-CZ" sz="2400" dirty="0"/>
              <a:t>- na úrovni programu je zajištěno ověření</a:t>
            </a:r>
          </a:p>
          <a:p>
            <a:pPr marL="457200" indent="-457200">
              <a:buFontTx/>
              <a:buChar char="-"/>
            </a:pPr>
            <a:endParaRPr lang="cs-CZ" sz="2800" dirty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Místní způsobilost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232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/>
              <a:t>Kapitola č. 1 </a:t>
            </a:r>
            <a:r>
              <a:rPr lang="cs-CZ" sz="2800" b="1" dirty="0">
                <a:solidFill>
                  <a:srgbClr val="FF0000"/>
                </a:solidFill>
              </a:rPr>
              <a:t>Náklady na zaměstnance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/>
              <a:t>Kapitola č. 2 </a:t>
            </a:r>
            <a:r>
              <a:rPr lang="cs-CZ" sz="2800" b="1" dirty="0">
                <a:solidFill>
                  <a:srgbClr val="FF0000"/>
                </a:solidFill>
              </a:rPr>
              <a:t>Kancelářské a administrativní výdaje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/>
              <a:t>Kapitola č. 3 </a:t>
            </a:r>
            <a:r>
              <a:rPr lang="cs-CZ" sz="2800" b="1" dirty="0">
                <a:solidFill>
                  <a:srgbClr val="FF0000"/>
                </a:solidFill>
              </a:rPr>
              <a:t>Náklady na cestování a ubytování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/>
              <a:t>Kapitola č. 4 </a:t>
            </a:r>
            <a:r>
              <a:rPr lang="cs-CZ" sz="2800" b="1" dirty="0">
                <a:solidFill>
                  <a:srgbClr val="FF0000"/>
                </a:solidFill>
              </a:rPr>
              <a:t>Náklady na externí odborné    poradenství a služby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/>
              <a:t>Kapitola č. 5 </a:t>
            </a:r>
            <a:r>
              <a:rPr lang="cs-CZ" sz="2800" b="1" dirty="0">
                <a:solidFill>
                  <a:srgbClr val="FF0000"/>
                </a:solidFill>
              </a:rPr>
              <a:t>Výdaje na vybavení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cs-CZ" sz="2800" b="1" dirty="0"/>
              <a:t>Kapitola č. 6 </a:t>
            </a:r>
            <a:r>
              <a:rPr lang="cs-CZ" sz="2800" b="1" dirty="0">
                <a:solidFill>
                  <a:srgbClr val="FF0000"/>
                </a:solidFill>
              </a:rPr>
              <a:t>Výdaje na pořízení nemovitosti a stavební práce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cs-CZ" sz="2800" b="1" dirty="0"/>
              <a:t>Kapitola č. 7 </a:t>
            </a:r>
            <a:r>
              <a:rPr lang="cs-CZ" sz="2800" b="1" dirty="0">
                <a:solidFill>
                  <a:srgbClr val="FF0000"/>
                </a:solidFill>
              </a:rPr>
              <a:t>Výdaje na přípravu projektové žádosti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2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lvl="1" indent="0"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pPr marL="971550" lvl="1" indent="-342900">
              <a:buFont typeface="Arial" panose="020B0604020202020204" pitchFamily="34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Kategorie výdajů a jejich dokladování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28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zjednodušený způsob - vykazování paušální sazbou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b="1" dirty="0">
              <a:solidFill>
                <a:srgbClr val="FF0000"/>
              </a:solidFill>
            </a:endParaRP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/>
              <a:t>sazba je ve výši </a:t>
            </a:r>
            <a:r>
              <a:rPr lang="cs-CZ" b="1" dirty="0">
                <a:solidFill>
                  <a:srgbClr val="FF0000"/>
                </a:solidFill>
              </a:rPr>
              <a:t>do 20% </a:t>
            </a:r>
            <a:r>
              <a:rPr lang="cs-CZ" b="1" dirty="0">
                <a:solidFill>
                  <a:srgbClr val="0070C0"/>
                </a:solidFill>
              </a:rPr>
              <a:t>ostatních přímých nákladů </a:t>
            </a:r>
            <a:r>
              <a:rPr lang="cs-CZ" dirty="0"/>
              <a:t>a je uvedena v Rozhodnutí/Smlouvě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/>
              <a:t>náklady na zaměstnance u partnera </a:t>
            </a:r>
            <a:r>
              <a:rPr lang="cs-CZ" b="1" dirty="0">
                <a:solidFill>
                  <a:srgbClr val="00B050"/>
                </a:solidFill>
              </a:rPr>
              <a:t>nepřekračují 20 % </a:t>
            </a:r>
            <a:r>
              <a:rPr lang="cs-CZ" dirty="0"/>
              <a:t>ostatních přímých    nákladů – uplatnění  paušální sazby je </a:t>
            </a:r>
            <a:r>
              <a:rPr lang="cs-CZ" b="1" dirty="0">
                <a:solidFill>
                  <a:srgbClr val="00B050"/>
                </a:solidFill>
              </a:rPr>
              <a:t>povinné</a:t>
            </a:r>
            <a:endParaRPr lang="cs-CZ" dirty="0"/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/>
              <a:t>způsob vykazování nelze v průběhu projektu měnit 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/>
              <a:t>ke kontrole se nepředkládají žádné doklady 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dirty="0"/>
              <a:t>příjemce je i nadále povinen vést účetní záznamy dle zákona</a:t>
            </a:r>
          </a:p>
          <a:p>
            <a:pPr marL="285750" indent="-28575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skutečné náklady na zaměstnance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forma úplného vykazování, tj. na základě skutečně vynaložených výdajů</a:t>
            </a:r>
          </a:p>
          <a:p>
            <a:pPr algn="just"/>
            <a:r>
              <a:rPr lang="cs-CZ" sz="1400" dirty="0"/>
              <a:t>(dokladem je mj. doklad o zaměstnání, mzdový list, výplatní páska, výpis z BÚ)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způsobilým výdajem jsou </a:t>
            </a:r>
            <a:r>
              <a:rPr lang="cs-CZ" b="1" dirty="0">
                <a:solidFill>
                  <a:srgbClr val="0070C0"/>
                </a:solidFill>
              </a:rPr>
              <a:t>mzdové náklady </a:t>
            </a:r>
            <a:r>
              <a:rPr lang="cs-CZ" dirty="0"/>
              <a:t>zaměstnanců projektu včetně </a:t>
            </a:r>
            <a:r>
              <a:rPr lang="cs-CZ" b="1" dirty="0">
                <a:solidFill>
                  <a:srgbClr val="0070C0"/>
                </a:solidFill>
              </a:rPr>
              <a:t>povinných výdajů </a:t>
            </a:r>
            <a:r>
              <a:rPr lang="cs-CZ" dirty="0"/>
              <a:t>zaměstnavatele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814536" y="6356350"/>
            <a:ext cx="5292349" cy="365125"/>
          </a:xfrm>
        </p:spPr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053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dirty="0">
                <a:solidFill>
                  <a:srgbClr val="FF0000"/>
                </a:solidFill>
              </a:rPr>
              <a:t>Modely zaměstnávání zaměstnanců příjemcem: </a:t>
            </a:r>
          </a:p>
          <a:p>
            <a:pPr marL="342900" indent="-342900" algn="just">
              <a:buAutoNum type="alphaLcParenR"/>
            </a:pPr>
            <a:r>
              <a:rPr lang="cs-CZ" b="1" dirty="0"/>
              <a:t>na plný úvazek  - </a:t>
            </a:r>
            <a:r>
              <a:rPr lang="cs-CZ" sz="1600" dirty="0"/>
              <a:t>nejsou nutné výkazy práce</a:t>
            </a:r>
          </a:p>
          <a:p>
            <a:pPr marL="342900" indent="-342900" algn="just">
              <a:buAutoNum type="alphaLcParenR"/>
            </a:pPr>
            <a:r>
              <a:rPr lang="cs-CZ" b="1" dirty="0"/>
              <a:t>na 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pevně</a:t>
            </a:r>
            <a:r>
              <a:rPr lang="cs-CZ" dirty="0"/>
              <a:t> stanoveným procentním podílem odpracované    doby za měsíc – </a:t>
            </a:r>
            <a:r>
              <a:rPr lang="cs-CZ" sz="1600" dirty="0"/>
              <a:t>nejsou nutné výkazy práce</a:t>
            </a:r>
          </a:p>
          <a:p>
            <a:pPr marL="342900" indent="-342900" algn="just">
              <a:buAutoNum type="alphaLcParenR"/>
            </a:pPr>
            <a:r>
              <a:rPr lang="cs-CZ" b="1" dirty="0"/>
              <a:t>na částečný úvazek </a:t>
            </a:r>
            <a:r>
              <a:rPr lang="cs-CZ" dirty="0"/>
              <a:t>s </a:t>
            </a:r>
            <a:r>
              <a:rPr lang="cs-CZ" b="1" dirty="0">
                <a:solidFill>
                  <a:srgbClr val="FF0000"/>
                </a:solidFill>
              </a:rPr>
              <a:t>pružným</a:t>
            </a:r>
            <a:r>
              <a:rPr lang="cs-CZ" dirty="0"/>
              <a:t> počtem odpracovaných hodin za měsíc.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	</a:t>
            </a:r>
            <a:r>
              <a:rPr lang="cs-CZ" sz="1600" dirty="0"/>
              <a:t>c1)  výpočet podílem měsíčních hrubých mzdových nákladů a měsíční pracovní doby v hodinách v dokladu o zaměstnání,  nebo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	c2)  podílem posledních doložených ročních hrubých mzdových nákladů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1600" dirty="0"/>
              <a:t>(tj.  mzdových nákladů za posledních 12 po sobě jdoucích měsíců) a </a:t>
            </a:r>
            <a:r>
              <a:rPr lang="cs-CZ" sz="1600" b="1" dirty="0">
                <a:solidFill>
                  <a:srgbClr val="00B050"/>
                </a:solidFill>
              </a:rPr>
              <a:t>1720</a:t>
            </a:r>
            <a:r>
              <a:rPr lang="cs-CZ" sz="1600" dirty="0"/>
              <a:t> hodin v souladu s čl. 68 odst. 2 nařízení (EU) č. 1303/2013, takto stanovená hodinová sazba se poté vynásobí počtem odpracovaných hodin 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            - nutný </a:t>
            </a:r>
            <a:r>
              <a:rPr lang="cs-CZ" b="1" dirty="0">
                <a:solidFill>
                  <a:srgbClr val="00B050"/>
                </a:solidFill>
              </a:rPr>
              <a:t>výkaz práce </a:t>
            </a:r>
            <a:r>
              <a:rPr lang="cs-CZ" dirty="0"/>
              <a:t>(musí pokrývat celou pracovní dobu)</a:t>
            </a: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AutoNum type="alphaLcParenR" startAt="4"/>
            </a:pPr>
            <a:r>
              <a:rPr lang="cs-CZ" b="1" dirty="0"/>
              <a:t>na hodinovém základě – </a:t>
            </a:r>
            <a:r>
              <a:rPr lang="cs-CZ" dirty="0"/>
              <a:t>nutný </a:t>
            </a:r>
            <a:r>
              <a:rPr lang="cs-CZ" b="1" dirty="0">
                <a:solidFill>
                  <a:srgbClr val="00B050"/>
                </a:solidFill>
              </a:rPr>
              <a:t>výkaz práce/protokol o provedení práce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endParaRPr lang="cs-CZ" b="1" dirty="0">
              <a:solidFill>
                <a:srgbClr val="00B050"/>
              </a:solidFill>
            </a:endParaRP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cs-CZ" sz="1600" b="1" dirty="0">
                <a:solidFill>
                  <a:srgbClr val="0070C0"/>
                </a:solidFill>
              </a:rPr>
              <a:t>Pozn.: pravidla programu nedovolují, aby se zaměstnanec podílel na jednom projektu více než 1 celým pracovním úvazkem.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 na  zaměstnance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8916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Při prvním nárokování a při změně: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pracovní smlouvy vč. dodatků/ DPP / DPČ </a:t>
            </a:r>
          </a:p>
          <a:p>
            <a:r>
              <a:rPr lang="cs-CZ" dirty="0"/>
              <a:t>– </a:t>
            </a:r>
            <a:r>
              <a:rPr lang="cs-CZ" dirty="0">
                <a:solidFill>
                  <a:srgbClr val="FF0000"/>
                </a:solidFill>
              </a:rPr>
              <a:t>přidělení na projekt </a:t>
            </a:r>
            <a:r>
              <a:rPr lang="cs-CZ" dirty="0"/>
              <a:t>(celý název a číslo projektu) 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platový výměr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pracovní náplň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doklady odpovídající zvolenému modelu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doložení mzdy obvyklé </a:t>
            </a:r>
          </a:p>
          <a:p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r>
              <a:rPr lang="cs-CZ" dirty="0"/>
              <a:t>Vždy: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výkazy práce/protokoly o provedení práce … pouze v případě modelu c) a d)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mzdový list nebo výplatní páska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doklad o výplatě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sestava Rekapitulace mezd – </a:t>
            </a:r>
            <a:r>
              <a:rPr lang="cs-CZ" sz="1400" dirty="0">
                <a:solidFill>
                  <a:srgbClr val="FF0000"/>
                </a:solidFill>
              </a:rPr>
              <a:t>nutno doložit ve formátu EXCEL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dirty="0"/>
              <a:t>zdůvodnění vyplacených odměn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400" dirty="0"/>
              <a:t>Dokumenty ke mzdovým výdajům předkládané ke kontrole: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1955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b="1" dirty="0">
                <a:solidFill>
                  <a:srgbClr val="0070C0"/>
                </a:solidFill>
              </a:rPr>
              <a:t>Odměny</a:t>
            </a:r>
            <a:r>
              <a:rPr lang="cs-CZ" dirty="0"/>
              <a:t>  </a:t>
            </a:r>
          </a:p>
          <a:p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nelze jubilejní ocenění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cs-CZ" dirty="0"/>
              <a:t>podmínky 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musí být </a:t>
            </a:r>
            <a:r>
              <a:rPr lang="cs-CZ" b="1" dirty="0">
                <a:solidFill>
                  <a:srgbClr val="FF0000"/>
                </a:solidFill>
              </a:rPr>
              <a:t>stanoveny v pracovněprávních</a:t>
            </a:r>
            <a:r>
              <a:rPr lang="cs-CZ" dirty="0"/>
              <a:t>/vnitrostátních </a:t>
            </a:r>
            <a:r>
              <a:rPr lang="cs-CZ" dirty="0">
                <a:solidFill>
                  <a:srgbClr val="FF0000"/>
                </a:solidFill>
              </a:rPr>
              <a:t>předpisech</a:t>
            </a:r>
            <a:r>
              <a:rPr lang="cs-CZ" dirty="0"/>
              <a:t> 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jsou zavedeny </a:t>
            </a:r>
            <a:r>
              <a:rPr lang="cs-CZ" b="1" dirty="0">
                <a:solidFill>
                  <a:srgbClr val="FF0000"/>
                </a:solidFill>
              </a:rPr>
              <a:t>minimálně 6 měsíců </a:t>
            </a:r>
            <a:r>
              <a:rPr lang="cs-CZ" dirty="0"/>
              <a:t>před předložením projektové žádosti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potenciálně zahrnují </a:t>
            </a:r>
            <a:r>
              <a:rPr lang="cs-CZ" b="1" dirty="0">
                <a:solidFill>
                  <a:srgbClr val="FF0000"/>
                </a:solidFill>
              </a:rPr>
              <a:t>všechny zaměstnance </a:t>
            </a:r>
            <a:r>
              <a:rPr lang="cs-CZ" dirty="0"/>
              <a:t>dané instituce</a:t>
            </a:r>
          </a:p>
          <a:p>
            <a:pPr marL="285750" indent="-285750" algn="just">
              <a:buFontTx/>
              <a:buChar char="-"/>
            </a:pPr>
            <a:r>
              <a:rPr lang="cs-CZ" dirty="0"/>
              <a:t>s vyúčtováním musí být doloženo </a:t>
            </a:r>
            <a:r>
              <a:rPr lang="cs-CZ" b="1" u="sng" dirty="0">
                <a:solidFill>
                  <a:srgbClr val="FF0000"/>
                </a:solidFill>
              </a:rPr>
              <a:t>zdůvodnění odměn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na zaměstnance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3160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57349" y="984069"/>
            <a:ext cx="8129451" cy="5142095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výplatu mezd</a:t>
            </a:r>
            <a:r>
              <a:rPr lang="cs-CZ" dirty="0">
                <a:solidFill>
                  <a:srgbClr val="FF0000"/>
                </a:solidFill>
              </a:rPr>
              <a:t>:</a:t>
            </a:r>
            <a:r>
              <a:rPr lang="cs-CZ" dirty="0"/>
              <a:t> - </a:t>
            </a:r>
            <a:r>
              <a:rPr lang="cs-CZ" b="1" dirty="0">
                <a:solidFill>
                  <a:srgbClr val="0070C0"/>
                </a:solidFill>
              </a:rPr>
              <a:t>výpis z účtu </a:t>
            </a:r>
            <a:r>
              <a:rPr lang="cs-CZ" dirty="0"/>
              <a:t>nebo </a:t>
            </a:r>
            <a:r>
              <a:rPr lang="cs-CZ" b="1" dirty="0">
                <a:solidFill>
                  <a:srgbClr val="0070C0"/>
                </a:solidFill>
              </a:rPr>
              <a:t>výdajový pokladní doklad</a:t>
            </a:r>
            <a:endParaRPr lang="cs-CZ" dirty="0"/>
          </a:p>
          <a:p>
            <a:r>
              <a:rPr lang="cs-CZ" dirty="0"/>
              <a:t>		              - </a:t>
            </a:r>
            <a:r>
              <a:rPr lang="cs-CZ" b="1" dirty="0">
                <a:solidFill>
                  <a:srgbClr val="0070C0"/>
                </a:solidFill>
              </a:rPr>
              <a:t>čestným prohlášením zaměstnance </a:t>
            </a:r>
            <a:r>
              <a:rPr lang="cs-CZ" b="1" dirty="0">
                <a:solidFill>
                  <a:srgbClr val="FF0000"/>
                </a:solidFill>
              </a:rPr>
              <a:t>POUZE </a:t>
            </a:r>
            <a:r>
              <a:rPr lang="cs-CZ" dirty="0"/>
              <a:t>v případě organizační 				složky státu, územně samosprávného celku, jejich příspěvkové 					organizace, vysokých škol			       </a:t>
            </a:r>
          </a:p>
          <a:p>
            <a:r>
              <a:rPr lang="cs-CZ" dirty="0"/>
              <a:t>                                - </a:t>
            </a:r>
            <a:r>
              <a:rPr lang="cs-CZ" b="1" dirty="0">
                <a:solidFill>
                  <a:srgbClr val="0070C0"/>
                </a:solidFill>
              </a:rPr>
              <a:t>čestným prohlášení </a:t>
            </a:r>
            <a:r>
              <a:rPr lang="cs-CZ" dirty="0"/>
              <a:t>každého zaměstnance </a:t>
            </a:r>
            <a:r>
              <a:rPr lang="cs-CZ" b="1" dirty="0">
                <a:solidFill>
                  <a:srgbClr val="0070C0"/>
                </a:solidFill>
              </a:rPr>
              <a:t>+ výpis z účtu </a:t>
            </a:r>
            <a:r>
              <a:rPr lang="cs-CZ" dirty="0"/>
              <a:t>					      	prokazující zaslání  </a:t>
            </a:r>
            <a:r>
              <a:rPr lang="cs-CZ" b="1" dirty="0">
                <a:solidFill>
                  <a:srgbClr val="0070C0"/>
                </a:solidFill>
              </a:rPr>
              <a:t>souhrnné částky </a:t>
            </a:r>
            <a:r>
              <a:rPr lang="cs-CZ" dirty="0"/>
              <a:t>bance – </a:t>
            </a:r>
            <a:r>
              <a:rPr lang="cs-CZ" b="1" dirty="0">
                <a:solidFill>
                  <a:srgbClr val="FF0000"/>
                </a:solidFill>
              </a:rPr>
              <a:t>POUZE</a:t>
            </a:r>
            <a:r>
              <a:rPr lang="cs-CZ" dirty="0"/>
              <a:t> v případě                  				výplaty mezd z účtu organizace jednou částkou</a:t>
            </a:r>
          </a:p>
          <a:p>
            <a:r>
              <a:rPr lang="cs-CZ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mzdu obvyklou</a:t>
            </a:r>
            <a:r>
              <a:rPr lang="cs-CZ" dirty="0">
                <a:solidFill>
                  <a:srgbClr val="FF0000"/>
                </a:solidFill>
              </a:rPr>
              <a:t>:</a:t>
            </a:r>
            <a:r>
              <a:rPr lang="cs-CZ" dirty="0"/>
              <a:t>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B050"/>
                </a:solidFill>
              </a:rPr>
              <a:t>dříve existující pracovní pozice </a:t>
            </a:r>
            <a:r>
              <a:rPr lang="cs-CZ" dirty="0"/>
              <a:t>nebo obdobná pozice (v organizaci partnera)  – dokládají se mzdové tabulky nebo tarify; platový výměr pracovníka na stejné/obdobné pracovní pozici,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B050"/>
                </a:solidFill>
              </a:rPr>
              <a:t>nová pozice </a:t>
            </a:r>
            <a:r>
              <a:rPr lang="cs-CZ" dirty="0"/>
              <a:t>– použije se </a:t>
            </a:r>
            <a:r>
              <a:rPr lang="cs-CZ" b="1" dirty="0">
                <a:solidFill>
                  <a:srgbClr val="00B050"/>
                </a:solidFill>
              </a:rPr>
              <a:t>Přehled maximálních hodinových sazeb </a:t>
            </a:r>
            <a:r>
              <a:rPr lang="cs-CZ" dirty="0">
                <a:hlinkClick r:id="rId3"/>
              </a:rPr>
              <a:t>http://www.crr.cz/cs/eus/mzdove-sazby-typovych-pozic/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Jak dokládat ….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17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2400" b="1" dirty="0">
                <a:solidFill>
                  <a:srgbClr val="FF0000"/>
                </a:solidFill>
              </a:rPr>
              <a:t>                    KONTROLA NA ÚROVNI PARTNERA</a:t>
            </a:r>
          </a:p>
          <a:p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rgbClr val="FF0000"/>
                </a:solidFill>
              </a:rPr>
              <a:t>                          </a:t>
            </a:r>
            <a:r>
              <a:rPr lang="cs-CZ" sz="2400" b="1" dirty="0">
                <a:solidFill>
                  <a:srgbClr val="FF0000"/>
                </a:solidFill>
              </a:rPr>
              <a:t>KONTROLA NA ÚROVNI PROJEKTU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Postup kontroly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6997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Rekapitulace mezd – v platné verzi</a:t>
            </a:r>
          </a:p>
          <a:p>
            <a:endParaRPr lang="cs-CZ" sz="2800" b="1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b="1" dirty="0"/>
              <a:t>uloží se do záložky Dokumenty v Soupisce výdajů (ve formátu Excel)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b="1" dirty="0"/>
              <a:t>do systému MS2014+ zadat do jednoho dokladu Soupisky</a:t>
            </a:r>
            <a:endParaRPr lang="cs-CZ" b="1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b="1" dirty="0"/>
              <a:t>vložit jednotlivé dokumenty do </a:t>
            </a:r>
            <a:r>
              <a:rPr lang="cs-CZ" sz="2000" b="1" u="sng" dirty="0"/>
              <a:t>jednoho souboru </a:t>
            </a:r>
            <a:r>
              <a:rPr lang="cs-CZ" sz="2000" b="1" dirty="0"/>
              <a:t>– např. pracovní smlouva vč. všech dodatků, náplň práce, platový výměr, všechny mzdové lístky pracovníka, doklad o odeslání mzdy - výpis z bankovního účtu, apod.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Jak dokládat  …..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5205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1393371"/>
            <a:ext cx="8003232" cy="3648892"/>
          </a:xfrm>
        </p:spPr>
        <p:txBody>
          <a:bodyPr>
            <a:norm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Na co si dát pozor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/>
              <a:t>použít správný formulář Rekapitulace mezd</a:t>
            </a:r>
          </a:p>
          <a:p>
            <a:r>
              <a:rPr lang="cs-CZ" sz="2000" dirty="0">
                <a:hlinkClick r:id="rId3"/>
              </a:rPr>
              <a:t>http://www.crr.cz/cs/eus/nalezitosti-dokladovani/</a:t>
            </a:r>
            <a:endParaRPr lang="cs-CZ" sz="2000" dirty="0"/>
          </a:p>
          <a:p>
            <a:r>
              <a:rPr lang="cs-CZ" sz="2000" dirty="0"/>
              <a:t>(sloupce nadepsané  WP se nevyplňují)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/>
              <a:t>použít správný formulář Výkaz práce/Protokol o provedení práce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/>
              <a:t>maximální hodinové sazby lze použít pouze u nových pracovních pozic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/>
              <a:t>osobní náklady nesmí přesáhnout obvyklou výši v organizaci platnou pro danou pozici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na zaměstnance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252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5"/>
            <a:ext cx="7700425" cy="4136996"/>
          </a:xfrm>
        </p:spPr>
        <p:txBody>
          <a:bodyPr>
            <a:normAutofit fontScale="55000" lnSpcReduction="2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300" dirty="0"/>
              <a:t>vykazování paušální sazbou </a:t>
            </a:r>
            <a:r>
              <a:rPr lang="cs-CZ" sz="3300" b="1" dirty="0">
                <a:solidFill>
                  <a:srgbClr val="FF0000"/>
                </a:solidFill>
              </a:rPr>
              <a:t>15% </a:t>
            </a:r>
            <a:r>
              <a:rPr lang="cs-CZ" sz="3300" dirty="0"/>
              <a:t>způsobilých přímých nákladů na zaměstnance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800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sz="3200" dirty="0"/>
              <a:t>nájem kancelářských prostor, pojištění a daně související s budovami …, veřejné služby – elektřina, topení, voda, kancelářské potřeby, </a:t>
            </a:r>
            <a:r>
              <a:rPr lang="cs-CZ" sz="3200" b="1" dirty="0">
                <a:solidFill>
                  <a:srgbClr val="FF0000"/>
                </a:solidFill>
              </a:rPr>
              <a:t>všeobecné účetnictví </a:t>
            </a:r>
            <a:r>
              <a:rPr lang="cs-CZ" sz="3200" dirty="0"/>
              <a:t>zajišťované uvnitř organizace, archivy, údržba, úklid a opravy, bezpečnost, systémy informačních technologií využívané bez ohledu na realizaci projektu, komunikace (telefon, poštovné, vizitky …. ), bankovní poplatky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3200" dirty="0"/>
          </a:p>
          <a:p>
            <a:r>
              <a:rPr lang="cs-CZ" sz="4400" b="1" dirty="0">
                <a:solidFill>
                  <a:srgbClr val="FF0000"/>
                </a:solidFill>
              </a:rPr>
              <a:t>Na co si dát pozor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cs-CZ" sz="3200" dirty="0"/>
              <a:t>výše uvedené výdaje nelze uplatňovat v jiných kapitolách</a:t>
            </a:r>
          </a:p>
          <a:p>
            <a:pPr lvl="1" indent="0">
              <a:spcBef>
                <a:spcPts val="0"/>
              </a:spcBef>
              <a:buNone/>
            </a:pPr>
            <a:endParaRPr lang="cs-CZ" sz="3200" dirty="0"/>
          </a:p>
          <a:p>
            <a:pPr lvl="1" indent="0">
              <a:spcBef>
                <a:spcPts val="0"/>
              </a:spcBef>
              <a:buNone/>
            </a:pPr>
            <a:endParaRPr lang="cs-CZ" dirty="0"/>
          </a:p>
          <a:p>
            <a:pPr marL="91440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dirty="0"/>
          </a:p>
          <a:p>
            <a:r>
              <a:rPr lang="cs-CZ" dirty="0"/>
              <a:t>	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Kancelářské a administrativní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16436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641" y="1084263"/>
            <a:ext cx="8138160" cy="5041901"/>
          </a:xfrm>
        </p:spPr>
        <p:txBody>
          <a:bodyPr/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sestava</a:t>
            </a:r>
            <a:r>
              <a:rPr lang="cs-CZ" sz="2400" b="0" dirty="0">
                <a:solidFill>
                  <a:schemeClr val="tx1"/>
                </a:solidFill>
              </a:rPr>
              <a:t> </a:t>
            </a:r>
            <a:r>
              <a:rPr lang="cs-CZ" sz="2400" dirty="0">
                <a:solidFill>
                  <a:srgbClr val="FF0000"/>
                </a:solidFill>
              </a:rPr>
              <a:t>Přehled pracovních cest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 Přehledu uvádět všechny výdaje vyplacené jako </a:t>
            </a:r>
            <a:r>
              <a:rPr lang="cs-CZ" sz="1800" dirty="0">
                <a:solidFill>
                  <a:srgbClr val="0070C0"/>
                </a:solidFill>
              </a:rPr>
              <a:t>cestovní náhrady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do</a:t>
            </a:r>
            <a:r>
              <a:rPr lang="cs-CZ" sz="1800" dirty="0">
                <a:solidFill>
                  <a:srgbClr val="0070C0"/>
                </a:solidFill>
              </a:rPr>
              <a:t> MS2014+ </a:t>
            </a:r>
            <a:r>
              <a:rPr lang="cs-CZ" sz="1800" b="0" dirty="0">
                <a:solidFill>
                  <a:schemeClr val="tx1"/>
                </a:solidFill>
              </a:rPr>
              <a:t>zadat do jednoho dokladu Soupisky celkovou částku z</a:t>
            </a:r>
            <a:r>
              <a:rPr lang="cs-CZ" sz="1800" dirty="0">
                <a:solidFill>
                  <a:srgbClr val="0070C0"/>
                </a:solidFill>
              </a:rPr>
              <a:t> </a:t>
            </a:r>
            <a:r>
              <a:rPr lang="cs-CZ" sz="1800" b="0" dirty="0">
                <a:solidFill>
                  <a:schemeClr val="tx1"/>
                </a:solidFill>
              </a:rPr>
              <a:t>Přehledu pracovních cest – </a:t>
            </a:r>
            <a:r>
              <a:rPr lang="cs-CZ" sz="1400" b="0" dirty="0">
                <a:solidFill>
                  <a:schemeClr val="tx1"/>
                </a:solidFill>
              </a:rPr>
              <a:t>doložit ve formátu EXCEL</a:t>
            </a:r>
            <a:endParaRPr lang="cs-CZ" sz="1400" b="0" dirty="0">
              <a:solidFill>
                <a:srgbClr val="0070C0"/>
              </a:solidFill>
            </a:endParaRPr>
          </a:p>
          <a:p>
            <a:pPr lvl="1" indent="0">
              <a:spcBef>
                <a:spcPts val="0"/>
              </a:spcBef>
              <a:buNone/>
            </a:pPr>
            <a:endParaRPr lang="cs-CZ" sz="1800" dirty="0">
              <a:solidFill>
                <a:srgbClr val="0070C0"/>
              </a:solidFill>
            </a:endParaRP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faktury  hrazené přímo zaměstnavatelem/partnerem např. za  ubytování </a:t>
            </a:r>
            <a:r>
              <a:rPr lang="cs-CZ" sz="1800" b="0" dirty="0">
                <a:solidFill>
                  <a:srgbClr val="FF0000"/>
                </a:solidFill>
              </a:rPr>
              <a:t>zaměstnanců</a:t>
            </a:r>
            <a:r>
              <a:rPr lang="cs-CZ" sz="1800" b="0" dirty="0">
                <a:solidFill>
                  <a:schemeClr val="tx1"/>
                </a:solidFill>
              </a:rPr>
              <a:t> na pracovní cestě uvádět do této kapitoly jako samostatnou položku (s uvedením všech požadovaných údajů – název dodavatele, IČ  atd.)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doložit vnitřní předpis zaměstnavatele o pracovních cestách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vždy doložit příslušné doklady – cestovní příkaz, vyúčtování pracovní cesty, jízdenky, faktury, zápis z jednání, program, zprávu z pracovní cesty, prezenční listiny, a další související doklady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doklad o vyplacení cestovních náhrad zaměstnanci 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uplatňovat pouze výdaje </a:t>
            </a:r>
            <a:r>
              <a:rPr lang="cs-CZ" sz="1800" dirty="0">
                <a:solidFill>
                  <a:srgbClr val="FF0000"/>
                </a:solidFill>
              </a:rPr>
              <a:t>pracovníků </a:t>
            </a:r>
            <a:r>
              <a:rPr lang="cs-CZ" sz="1800" b="0" dirty="0">
                <a:solidFill>
                  <a:schemeClr val="tx1"/>
                </a:solidFill>
              </a:rPr>
              <a:t>projektu 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cs-CZ" sz="1800" b="0" dirty="0">
                <a:solidFill>
                  <a:schemeClr val="tx1"/>
                </a:solidFill>
              </a:rPr>
              <a:t>při použití vlastního vozidla zaměstnance nutno doložit  </a:t>
            </a:r>
            <a:r>
              <a:rPr lang="cs-CZ" sz="1800" dirty="0">
                <a:solidFill>
                  <a:srgbClr val="0070C0"/>
                </a:solidFill>
              </a:rPr>
              <a:t>technický průkaz </a:t>
            </a:r>
            <a:r>
              <a:rPr lang="cs-CZ" sz="1800" b="0" dirty="0">
                <a:solidFill>
                  <a:schemeClr val="tx1"/>
                </a:solidFill>
              </a:rPr>
              <a:t>vozidla a </a:t>
            </a:r>
            <a:r>
              <a:rPr lang="cs-CZ" sz="1800" dirty="0">
                <a:solidFill>
                  <a:srgbClr val="0070C0"/>
                </a:solidFill>
              </a:rPr>
              <a:t>souhlas zaměstnavatele </a:t>
            </a:r>
            <a:r>
              <a:rPr lang="cs-CZ" sz="1800" b="0" dirty="0">
                <a:solidFill>
                  <a:schemeClr val="tx1"/>
                </a:solidFill>
              </a:rPr>
              <a:t>s jeho použitím</a:t>
            </a:r>
          </a:p>
          <a:p>
            <a:pPr lvl="1" indent="0">
              <a:spcBef>
                <a:spcPts val="0"/>
              </a:spcBef>
              <a:buNone/>
            </a:pPr>
            <a:endParaRPr lang="cs-CZ" sz="1800" b="0" dirty="0">
              <a:solidFill>
                <a:schemeClr val="tx1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na cestování a ubytování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3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400" dirty="0"/>
              <a:t>použít správný formulář Přehled pracovních cest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400" dirty="0"/>
              <a:t>použít v technickém průkazu správný údaj o spotřebě PHM (kombinovaná spotřeba – třetí údaj o spotřebě na TP)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400" dirty="0"/>
              <a:t>na cestovním příkaze uvádět celý název a číslo projektu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400" dirty="0"/>
              <a:t>uvádět informaci o rozsahu bezplatně poskytnutého stravování</a:t>
            </a:r>
          </a:p>
          <a:p>
            <a:endParaRPr lang="cs-CZ" sz="2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Náklady na cestování a ubytování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7927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39634" y="1306874"/>
            <a:ext cx="8203476" cy="4819290"/>
          </a:xfrm>
        </p:spPr>
        <p:txBody>
          <a:bodyPr>
            <a:normAutofit/>
          </a:bodyPr>
          <a:lstStyle/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výčet těchto výdajů je v PPŽ (studie, školení a odborná příprava, služby související s pořádáním událostí, </a:t>
            </a:r>
            <a:r>
              <a:rPr lang="cs-CZ" sz="1800" dirty="0">
                <a:solidFill>
                  <a:srgbClr val="0070C0"/>
                </a:solidFill>
              </a:rPr>
              <a:t>náklady na cestování a ubytování externích odborníků </a:t>
            </a:r>
            <a:r>
              <a:rPr lang="cs-CZ" sz="1800" dirty="0">
                <a:solidFill>
                  <a:schemeClr val="tx1"/>
                </a:solidFill>
              </a:rPr>
              <a:t>…..)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dirty="0">
                <a:solidFill>
                  <a:schemeClr val="tx1"/>
                </a:solidFill>
              </a:rPr>
              <a:t>Dokladování – do MS2014+ k jednotlivým výdajům je nutno doložit: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0070C0"/>
                </a:solidFill>
              </a:rPr>
              <a:t>faktury, účtenky </a:t>
            </a:r>
            <a:r>
              <a:rPr lang="cs-CZ" sz="1800" b="0" dirty="0">
                <a:solidFill>
                  <a:schemeClr val="tx1"/>
                </a:solidFill>
              </a:rPr>
              <a:t>– na originále dokladu musí být celý název a číslo projektu, IČ dodavatele i IČ odběratele</a:t>
            </a:r>
          </a:p>
          <a:p>
            <a:pPr lvl="1" indent="0">
              <a:spcBef>
                <a:spcPts val="0"/>
              </a:spcBef>
              <a:buNone/>
            </a:pPr>
            <a:r>
              <a:rPr lang="cs-CZ" sz="1800" b="0" dirty="0">
                <a:solidFill>
                  <a:schemeClr val="tx1"/>
                </a:solidFill>
              </a:rPr>
              <a:t>      (</a:t>
            </a:r>
            <a:r>
              <a:rPr lang="cs-CZ" sz="1600" dirty="0">
                <a:solidFill>
                  <a:schemeClr val="tx1"/>
                </a:solidFill>
              </a:rPr>
              <a:t>překlady/tlumočení</a:t>
            </a:r>
            <a:r>
              <a:rPr lang="cs-CZ" sz="1600" b="0" dirty="0">
                <a:solidFill>
                  <a:schemeClr val="tx1"/>
                </a:solidFill>
              </a:rPr>
              <a:t> na faktuře nutný počet normostran/rozsah v hodinách,       	</a:t>
            </a:r>
            <a:r>
              <a:rPr lang="cs-CZ" sz="1600" dirty="0">
                <a:solidFill>
                  <a:schemeClr val="tx1"/>
                </a:solidFill>
              </a:rPr>
              <a:t>ubytování/stravování</a:t>
            </a:r>
            <a:r>
              <a:rPr lang="cs-CZ" sz="1600" b="0" dirty="0">
                <a:solidFill>
                  <a:schemeClr val="tx1"/>
                </a:solidFill>
              </a:rPr>
              <a:t> – doklad o  druhu, počtu a ceně jídel a nápojů/o ceně a 		typu ubytování)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0070C0"/>
                </a:solidFill>
              </a:rPr>
              <a:t>doklady o zaplacení </a:t>
            </a:r>
            <a:r>
              <a:rPr lang="cs-CZ" sz="1800" b="0" dirty="0">
                <a:solidFill>
                  <a:schemeClr val="tx1"/>
                </a:solidFill>
              </a:rPr>
              <a:t>(výpisy z účtu, pokladní doklady)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doklady o poskytnuté službě </a:t>
            </a:r>
            <a:r>
              <a:rPr lang="cs-CZ" sz="1600" b="0" dirty="0">
                <a:solidFill>
                  <a:schemeClr val="tx1"/>
                </a:solidFill>
              </a:rPr>
              <a:t>(předávací protokol, fotodokumentace apod.)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meetingy – doklady o publicitě, prezenční listiny, program, zápis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dirty="0">
                <a:solidFill>
                  <a:srgbClr val="0070C0"/>
                </a:solidFill>
              </a:rPr>
              <a:t>doklad o zaúčtování </a:t>
            </a:r>
            <a:r>
              <a:rPr lang="cs-CZ" sz="1800" b="0" dirty="0">
                <a:solidFill>
                  <a:schemeClr val="tx1"/>
                </a:solidFill>
              </a:rPr>
              <a:t>a další relevantní doklady – </a:t>
            </a:r>
            <a:r>
              <a:rPr lang="cs-CZ" sz="1600" b="0" dirty="0">
                <a:solidFill>
                  <a:schemeClr val="tx1"/>
                </a:solidFill>
              </a:rPr>
              <a:t>dle druhu poskytnuté služby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objednávka</a:t>
            </a:r>
          </a:p>
          <a:p>
            <a:pPr marL="914400" lvl="1" indent="-28575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cs-CZ" sz="1800" b="0" dirty="0">
                <a:solidFill>
                  <a:schemeClr val="tx1"/>
                </a:solidFill>
              </a:rPr>
              <a:t>smlouva (je-li rozsáhlejší), založit v každém MO pouze k 1. faktuře + datovou zprávu s potvrzením o uveřejnění v registru smluv, je-li tato povinnost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553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400" dirty="0"/>
              <a:t>způsobilost výdajů na </a:t>
            </a:r>
            <a:r>
              <a:rPr lang="cs-CZ" sz="2400" b="1" dirty="0">
                <a:solidFill>
                  <a:srgbClr val="0070C0"/>
                </a:solidFill>
              </a:rPr>
              <a:t>kulturní a uměleckou činnost </a:t>
            </a:r>
          </a:p>
          <a:p>
            <a:r>
              <a:rPr lang="cs-CZ" sz="2400" dirty="0">
                <a:solidFill>
                  <a:srgbClr val="FF0000"/>
                </a:solidFill>
              </a:rPr>
              <a:t>nezpůsobilé</a:t>
            </a:r>
            <a:r>
              <a:rPr lang="cs-CZ" sz="2400" dirty="0"/>
              <a:t> jsou honoráře: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solidFill>
                  <a:srgbClr val="FF0000"/>
                </a:solidFill>
              </a:rPr>
              <a:t>nad 500 EUR </a:t>
            </a:r>
            <a:r>
              <a:rPr lang="cs-CZ" sz="2400" dirty="0"/>
              <a:t>na 1 účinkujícího (jednotlivec/skupina) nebo</a:t>
            </a:r>
          </a:p>
          <a:p>
            <a:pPr marL="342900" indent="-342900">
              <a:buFontTx/>
              <a:buChar char="-"/>
            </a:pPr>
            <a:r>
              <a:rPr lang="cs-CZ" sz="2400" b="1" dirty="0">
                <a:solidFill>
                  <a:srgbClr val="FF0000"/>
                </a:solidFill>
              </a:rPr>
              <a:t>nad 2000 EUR  </a:t>
            </a:r>
            <a:r>
              <a:rPr lang="cs-CZ" sz="2400" dirty="0"/>
              <a:t>na projekt (na všechny honoráře)</a:t>
            </a:r>
          </a:p>
          <a:p>
            <a:endParaRPr lang="cs-CZ" sz="2400" dirty="0"/>
          </a:p>
          <a:p>
            <a:r>
              <a:rPr lang="cs-CZ" sz="2000" b="1" i="1" dirty="0">
                <a:solidFill>
                  <a:srgbClr val="00B050"/>
                </a:solidFill>
              </a:rPr>
              <a:t>Pozn.: projekty, u kterých kulturní a umělecká činnost přispívá ke splnění hlavního cíle projektu – předpokládá-li se překročení limitu – nutno předem sdělit kontrolorovi</a:t>
            </a:r>
            <a:endParaRPr lang="cs-CZ" sz="1400" i="1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Náklady na externí odborné poradenství a služby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397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1" y="1306874"/>
            <a:ext cx="8229600" cy="4819290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výčet výdajů je v PPŽ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koupě, pronájem, leasing (operativní), odpisy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dokladování  stejné jako u externích služeb  (faktura, doklad o zaplacení) + </a:t>
            </a:r>
            <a:r>
              <a:rPr lang="cs-CZ" b="1" dirty="0">
                <a:solidFill>
                  <a:srgbClr val="0070C0"/>
                </a:solidFill>
              </a:rPr>
              <a:t>doklady o pořízení majetku</a:t>
            </a:r>
            <a:r>
              <a:rPr lang="cs-CZ" dirty="0"/>
              <a:t>, </a:t>
            </a:r>
            <a:r>
              <a:rPr lang="cs-CZ" b="1" dirty="0">
                <a:solidFill>
                  <a:srgbClr val="0070C0"/>
                </a:solidFill>
              </a:rPr>
              <a:t>majetková evidence</a:t>
            </a:r>
            <a:r>
              <a:rPr lang="cs-CZ" dirty="0"/>
              <a:t>, </a:t>
            </a:r>
            <a:r>
              <a:rPr lang="cs-CZ" b="1" dirty="0">
                <a:solidFill>
                  <a:srgbClr val="0070C0"/>
                </a:solidFill>
              </a:rPr>
              <a:t>fotodokumentace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0070C0"/>
                </a:solidFill>
              </a:rPr>
              <a:t>smlouvy</a:t>
            </a:r>
            <a:r>
              <a:rPr lang="cs-CZ" dirty="0"/>
              <a:t> (rozsáhlejší) založit k výdaji do samostatného souboru - k 1. faktuře + zprávu o uveřejnění v registru smluv, je-li tato povinnost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u stavebních výdajů je třeba dokládat stavební deník</a:t>
            </a:r>
          </a:p>
          <a:p>
            <a:endParaRPr lang="cs-CZ" sz="2400" b="1" dirty="0">
              <a:solidFill>
                <a:srgbClr val="FF0000"/>
              </a:solidFill>
            </a:endParaRPr>
          </a:p>
          <a:p>
            <a:r>
              <a:rPr lang="cs-CZ" sz="2400" b="1" dirty="0">
                <a:solidFill>
                  <a:srgbClr val="FF0000"/>
                </a:solidFill>
              </a:rPr>
              <a:t>Na co si dát pozor</a:t>
            </a:r>
          </a:p>
          <a:p>
            <a:pPr marL="342900" indent="-342900">
              <a:buFontTx/>
              <a:buChar char="-"/>
            </a:pPr>
            <a:r>
              <a:rPr lang="cs-CZ" dirty="0"/>
              <a:t>nákup </a:t>
            </a:r>
            <a:r>
              <a:rPr lang="cs-CZ" b="1" dirty="0">
                <a:solidFill>
                  <a:srgbClr val="00B050"/>
                </a:solidFill>
              </a:rPr>
              <a:t>použitého vybavení </a:t>
            </a:r>
            <a:r>
              <a:rPr lang="cs-CZ" dirty="0"/>
              <a:t>–  zvláštní pravidla – nesmí být jiná pomoc z fondů ESIF či národních veřejných zdrojů ….+ znalecký posudek</a:t>
            </a:r>
          </a:p>
          <a:p>
            <a:pPr marL="342900" indent="-342900">
              <a:buFontTx/>
              <a:buChar char="-"/>
            </a:pPr>
            <a:r>
              <a:rPr lang="cs-CZ" dirty="0"/>
              <a:t>výdaje na </a:t>
            </a:r>
            <a:r>
              <a:rPr lang="cs-CZ" b="1" dirty="0">
                <a:solidFill>
                  <a:srgbClr val="00B050"/>
                </a:solidFill>
              </a:rPr>
              <a:t>vybavení pracoviště přímého personálu </a:t>
            </a:r>
            <a:r>
              <a:rPr lang="cs-CZ" dirty="0"/>
              <a:t>jsou způsobilé  pouze u zaměstnanců s minimálně polovičním úvazkem v době nákupu předmětného vybavení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Výdaje na vybavení a investice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282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619794"/>
            <a:ext cx="7700425" cy="450637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b="1" dirty="0"/>
              <a:t>výdaje, u  kterých nebyla doložena nezbytnost pro dosažení cílů projektu, nebyly v souladu s pravidly programu a podmínkami podpory, výdaje neodpovídající cenám v místě a čase obvyklým …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dirty="0"/>
              <a:t>výdaje vyjmenované  v PPŽ</a:t>
            </a:r>
          </a:p>
          <a:p>
            <a:r>
              <a:rPr lang="cs-CZ" sz="2000" dirty="0"/>
              <a:t>- pokuty, </a:t>
            </a:r>
            <a:r>
              <a:rPr lang="cs-CZ" sz="2000" dirty="0">
                <a:solidFill>
                  <a:srgbClr val="FF0000"/>
                </a:solidFill>
              </a:rPr>
              <a:t>dary nad </a:t>
            </a:r>
            <a:r>
              <a:rPr lang="cs-CZ" sz="2000" b="1" dirty="0">
                <a:solidFill>
                  <a:srgbClr val="FF0000"/>
                </a:solidFill>
              </a:rPr>
              <a:t>20 EUR</a:t>
            </a:r>
            <a:r>
              <a:rPr lang="cs-CZ" sz="2000" dirty="0"/>
              <a:t>, ceny v </a:t>
            </a:r>
            <a:r>
              <a:rPr lang="cs-CZ" sz="2000" dirty="0">
                <a:solidFill>
                  <a:srgbClr val="FF0000"/>
                </a:solidFill>
              </a:rPr>
              <a:t>soutěžích nad </a:t>
            </a:r>
            <a:r>
              <a:rPr lang="cs-CZ" sz="2000" b="1" dirty="0">
                <a:solidFill>
                  <a:srgbClr val="FF0000"/>
                </a:solidFill>
              </a:rPr>
              <a:t>50 EUR</a:t>
            </a:r>
            <a:r>
              <a:rPr lang="cs-CZ" sz="2000" dirty="0"/>
              <a:t>, úroky z úvěrů, </a:t>
            </a:r>
            <a:r>
              <a:rPr lang="cs-CZ" b="1" dirty="0">
                <a:solidFill>
                  <a:srgbClr val="0070C0"/>
                </a:solidFill>
              </a:rPr>
              <a:t>výdaje na kulturní a umělecké činnosti </a:t>
            </a:r>
            <a:r>
              <a:rPr lang="cs-CZ" dirty="0"/>
              <a:t>– honoráře </a:t>
            </a:r>
            <a:r>
              <a:rPr lang="cs-CZ" b="1" dirty="0">
                <a:solidFill>
                  <a:srgbClr val="FF0000"/>
                </a:solidFill>
              </a:rPr>
              <a:t>nad 500 EUR </a:t>
            </a:r>
            <a:r>
              <a:rPr lang="cs-CZ" dirty="0"/>
              <a:t>na účinkujícího  (1 osoba/1 soubor) nebo </a:t>
            </a:r>
            <a:r>
              <a:rPr lang="cs-CZ" b="1" dirty="0">
                <a:solidFill>
                  <a:srgbClr val="FF0000"/>
                </a:solidFill>
              </a:rPr>
              <a:t>2000 EUR </a:t>
            </a:r>
            <a:r>
              <a:rPr lang="cs-CZ" dirty="0"/>
              <a:t>na celý projekt (na všechny honoráře), apod.</a:t>
            </a:r>
          </a:p>
          <a:p>
            <a:endParaRPr lang="cs-CZ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cs-CZ" sz="2000" b="1" dirty="0">
                <a:solidFill>
                  <a:srgbClr val="0070C0"/>
                </a:solidFill>
              </a:rPr>
              <a:t>výdaje fakturované projektovým partnerem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Nezpůsobilé výdaje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96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084263"/>
            <a:ext cx="8094372" cy="5041901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FF0000"/>
                </a:solidFill>
              </a:rPr>
              <a:t>fakturace mezi partnery projektu není přípustná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věcné příspěvky (např. poskytnutí stavebních prací, zboží, služeb … obsažena i dobrovolná práce) nesmí přesáhnout vlastní podíl spolufinancování … rozhodující je částka v závěru projektu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dobrovolná práce – nutné oddělené zaúčtování, účtuje se obdobně jako o nepeněžním daru – viz </a:t>
            </a:r>
            <a:r>
              <a:rPr lang="cs-CZ" dirty="0">
                <a:hlinkClick r:id="rId3"/>
              </a:rPr>
              <a:t>www.crr.cz</a:t>
            </a:r>
            <a:r>
              <a:rPr lang="cs-CZ" dirty="0"/>
              <a:t> – část EÚS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dirty="0"/>
              <a:t>paušální částky (mzdy, administrativní výdaje) + jednorázová částka na přípravu projektové žádosti –  není nutno dokladovat, zůstává povinnost řádně vést účetnictví/daňovou evidenci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cs-CZ" b="1" dirty="0">
                <a:solidFill>
                  <a:srgbClr val="0070C0"/>
                </a:solidFill>
              </a:rPr>
              <a:t>DPH koeficientem </a:t>
            </a:r>
            <a:r>
              <a:rPr lang="cs-CZ" dirty="0"/>
              <a:t>– způsobilé je DPH až po krácení </a:t>
            </a:r>
            <a:r>
              <a:rPr lang="cs-CZ" b="1" dirty="0">
                <a:solidFill>
                  <a:srgbClr val="FF0000"/>
                </a:solidFill>
              </a:rPr>
              <a:t>vypořádacím koeficientem </a:t>
            </a:r>
            <a:r>
              <a:rPr lang="cs-CZ" dirty="0"/>
              <a:t>(ne zálohovým)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Na co si dávat pozor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36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KONTROLA NA ÚROVNI PARTNERA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u="sng" dirty="0"/>
              <a:t>předložení dokumentů prostřednictvím systému </a:t>
            </a:r>
            <a:r>
              <a:rPr lang="cs-CZ" sz="2000" b="1" u="sng" dirty="0">
                <a:solidFill>
                  <a:srgbClr val="FF0000"/>
                </a:solidFill>
              </a:rPr>
              <a:t>MS2014+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 každý </a:t>
            </a:r>
            <a:r>
              <a:rPr lang="cs-CZ" b="1" dirty="0">
                <a:solidFill>
                  <a:srgbClr val="FF0000"/>
                </a:solidFill>
              </a:rPr>
              <a:t>partner</a:t>
            </a:r>
            <a:r>
              <a:rPr lang="cs-CZ" dirty="0"/>
              <a:t> předkládá </a:t>
            </a:r>
            <a:r>
              <a:rPr lang="cs-CZ" dirty="0">
                <a:solidFill>
                  <a:srgbClr val="0070C0"/>
                </a:solidFill>
              </a:rPr>
              <a:t>Průběžnou zprávu o realizaci dílčí části projektu </a:t>
            </a:r>
            <a:r>
              <a:rPr lang="cs-CZ" dirty="0"/>
              <a:t>a </a:t>
            </a:r>
            <a:r>
              <a:rPr lang="cs-CZ" b="1" dirty="0">
                <a:solidFill>
                  <a:srgbClr val="0070C0"/>
                </a:solidFill>
              </a:rPr>
              <a:t>Soupisku dokladů </a:t>
            </a:r>
            <a:r>
              <a:rPr lang="cs-CZ" dirty="0"/>
              <a:t>s výdaji za svou část projektu do </a:t>
            </a:r>
            <a:r>
              <a:rPr lang="cs-CZ" b="1" dirty="0"/>
              <a:t>30 dnů </a:t>
            </a:r>
            <a:r>
              <a:rPr lang="cs-CZ" dirty="0"/>
              <a:t>od konce monitorovacího období, vždy dle schváleného harmonogramu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FF0000"/>
                </a:solidFill>
              </a:rPr>
              <a:t>Zpráva a </a:t>
            </a:r>
            <a:r>
              <a:rPr lang="cs-CZ" b="1" dirty="0">
                <a:solidFill>
                  <a:srgbClr val="FF0000"/>
                </a:solidFill>
              </a:rPr>
              <a:t>Soupiska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musí být v systému </a:t>
            </a:r>
            <a:r>
              <a:rPr lang="cs-CZ" b="1" dirty="0"/>
              <a:t>MS 2014+</a:t>
            </a:r>
            <a:r>
              <a:rPr lang="cs-CZ" dirty="0"/>
              <a:t> </a:t>
            </a:r>
            <a:r>
              <a:rPr lang="cs-CZ" b="1" dirty="0"/>
              <a:t>finalizována</a:t>
            </a:r>
            <a:r>
              <a:rPr lang="cs-CZ" dirty="0"/>
              <a:t> a </a:t>
            </a:r>
            <a:r>
              <a:rPr lang="cs-CZ" b="1" dirty="0"/>
              <a:t>zaregistrována </a:t>
            </a:r>
            <a:r>
              <a:rPr lang="cs-CZ" dirty="0"/>
              <a:t>(do systému se vkládají jednotlivé dokumenty - faktury, výpisy z účtu, apod.)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Soupiska se předkládá za každé monitorovací období, minimální limit pro předložení </a:t>
            </a:r>
            <a:r>
              <a:rPr lang="cs-CZ" dirty="0" err="1"/>
              <a:t>Suopisky</a:t>
            </a:r>
            <a:r>
              <a:rPr lang="cs-CZ" dirty="0"/>
              <a:t> je 7. 000 EUR, jinak se předkládá Soupiska s nulovými výdaji</a:t>
            </a:r>
          </a:p>
          <a:p>
            <a:pPr algn="just"/>
            <a:endParaRPr lang="cs-CZ" u="sng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u="sng" dirty="0"/>
              <a:t>kontrola kompletnosti</a:t>
            </a:r>
            <a:r>
              <a:rPr lang="cs-CZ" dirty="0"/>
              <a:t> předložené dokumentace (tzv. formální kontrola) v termínu do                  7 pracovních dní 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u="sng" dirty="0"/>
              <a:t>věcná kontrola</a:t>
            </a:r>
            <a:r>
              <a:rPr lang="cs-CZ" dirty="0"/>
              <a:t> (finanční a projektová) Zprávy a Soupisky výdajů - kontrola výdajů – ukončení do 60 kalendářních dní od předložení kompletní dokumentace … výzva k doplnění podkladů</a:t>
            </a:r>
            <a:r>
              <a:rPr lang="cs-CZ" b="1" dirty="0">
                <a:solidFill>
                  <a:srgbClr val="FF0000"/>
                </a:solidFill>
              </a:rPr>
              <a:t>     max. 2x – </a:t>
            </a:r>
            <a:r>
              <a:rPr lang="cs-CZ" dirty="0"/>
              <a:t>lhůta pro doplnění minimálně 5 pracovních dnů </a:t>
            </a:r>
            <a:r>
              <a:rPr lang="cs-CZ" b="1" i="1" dirty="0">
                <a:solidFill>
                  <a:srgbClr val="00B050"/>
                </a:solidFill>
              </a:rPr>
              <a:t>(s vypořádáním připomínek nutno doložit prohlášení o nedoplňování nad rámec výzvy – PPP příloha č. 27)</a:t>
            </a:r>
          </a:p>
          <a:p>
            <a:pPr algn="just"/>
            <a:endParaRPr lang="cs-CZ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u="sng" dirty="0"/>
              <a:t>potvrzení kontroly </a:t>
            </a:r>
            <a:r>
              <a:rPr lang="cs-CZ" dirty="0"/>
              <a:t>– kontrolor </a:t>
            </a:r>
            <a:r>
              <a:rPr lang="cs-CZ" b="1" dirty="0">
                <a:solidFill>
                  <a:srgbClr val="00529C"/>
                </a:solidFill>
              </a:rPr>
              <a:t>schválí Soupisku v MS2014+,</a:t>
            </a:r>
            <a:r>
              <a:rPr lang="cs-CZ" dirty="0"/>
              <a:t> kontrolor zašle partnerovi </a:t>
            </a:r>
            <a:r>
              <a:rPr lang="cs-CZ" b="1" dirty="0">
                <a:solidFill>
                  <a:srgbClr val="00529C"/>
                </a:solidFill>
              </a:rPr>
              <a:t>depeši o schválení </a:t>
            </a:r>
            <a:r>
              <a:rPr lang="cs-CZ" dirty="0"/>
              <a:t>Soupisky spolu s Rekapitulací rozpočtu a </a:t>
            </a:r>
            <a:r>
              <a:rPr lang="cs-CZ" b="1" dirty="0">
                <a:solidFill>
                  <a:srgbClr val="0070C0"/>
                </a:solidFill>
              </a:rPr>
              <a:t>Oznámení o ukončení kontroly </a:t>
            </a:r>
            <a:r>
              <a:rPr lang="cs-CZ" dirty="0"/>
              <a:t>, </a:t>
            </a:r>
            <a:r>
              <a:rPr lang="cs-CZ" b="1" u="sng" dirty="0">
                <a:solidFill>
                  <a:srgbClr val="00B050"/>
                </a:solidFill>
              </a:rPr>
              <a:t>partner informuje prostřednictvím systému Hlavního příjemce</a:t>
            </a:r>
            <a:r>
              <a:rPr lang="cs-CZ" u="sng" dirty="0">
                <a:solidFill>
                  <a:srgbClr val="00B050"/>
                </a:solidFill>
              </a:rPr>
              <a:t> </a:t>
            </a:r>
          </a:p>
          <a:p>
            <a:pPr algn="just"/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3401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54331" y="1369409"/>
            <a:ext cx="6052458" cy="1470025"/>
          </a:xfrm>
        </p:spPr>
        <p:txBody>
          <a:bodyPr>
            <a:normAutofit/>
          </a:bodyPr>
          <a:lstStyle/>
          <a:p>
            <a:pPr algn="ctr"/>
            <a:r>
              <a:rPr lang="cs-CZ" sz="2800" dirty="0"/>
              <a:t>Děkuji za pozornost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2800" dirty="0"/>
              <a:t>Marcela Šašvatová</a:t>
            </a:r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Výsledek kontroly</a:t>
            </a:r>
          </a:p>
          <a:p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předložené výdaje jsou uznány v </a:t>
            </a:r>
            <a:r>
              <a:rPr lang="cs-CZ" b="1" dirty="0">
                <a:solidFill>
                  <a:srgbClr val="00B050"/>
                </a:solidFill>
              </a:rPr>
              <a:t>plné výši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bylo provedeno </a:t>
            </a:r>
            <a:r>
              <a:rPr lang="cs-CZ" b="1" dirty="0">
                <a:solidFill>
                  <a:srgbClr val="00B050"/>
                </a:solidFill>
              </a:rPr>
              <a:t>krácení</a:t>
            </a:r>
            <a:r>
              <a:rPr lang="cs-CZ" dirty="0"/>
              <a:t> výdajů, </a:t>
            </a:r>
            <a:r>
              <a:rPr lang="cs-CZ" b="1" dirty="0">
                <a:solidFill>
                  <a:srgbClr val="00B050"/>
                </a:solidFill>
              </a:rPr>
              <a:t>odložení</a:t>
            </a:r>
            <a:r>
              <a:rPr lang="cs-CZ" dirty="0"/>
              <a:t> výdajů, udělena </a:t>
            </a:r>
            <a:r>
              <a:rPr lang="cs-CZ" b="1" dirty="0">
                <a:solidFill>
                  <a:srgbClr val="00B050"/>
                </a:solidFill>
              </a:rPr>
              <a:t>sankce</a:t>
            </a:r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indent="-285750" algn="just">
              <a:buFontTx/>
              <a:buChar char="-"/>
            </a:pPr>
            <a:endParaRPr lang="cs-CZ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odložený výdaj je možné nárokovat v  následující Soupisce. </a:t>
            </a:r>
          </a:p>
          <a:p>
            <a:pPr algn="just"/>
            <a:r>
              <a:rPr lang="cs-CZ" dirty="0">
                <a:solidFill>
                  <a:srgbClr val="FF0000"/>
                </a:solidFill>
              </a:rPr>
              <a:t>Pozn.: odložené výdaje vynaložené v CZK se do následující Soupisky vkládají v CZK 	a jsou přepočteny aktuálním kurzem Soupisky, ve které jsou nárokovány, </a:t>
            </a:r>
            <a:r>
              <a:rPr lang="cs-CZ" sz="1600" i="1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v MS2014+ u jednotlivého výdaje v části popis výdaje bude uvedena informace, že výdaj je odložen a důvod odložení, např. výdaj se časově vztahuje k následujícímu období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/>
              <a:t>k odložení výdaje je nutná součinnost partnera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Nadpis 3"/>
          <p:cNvSpPr txBox="1">
            <a:spLocks/>
          </p:cNvSpPr>
          <p:nvPr/>
        </p:nvSpPr>
        <p:spPr>
          <a:xfrm>
            <a:off x="452843" y="266288"/>
            <a:ext cx="8229600" cy="8223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0529C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sz="2800" dirty="0"/>
              <a:t>Postup kontroly výdajů </a:t>
            </a:r>
          </a:p>
        </p:txBody>
      </p:sp>
    </p:spTree>
    <p:extLst>
      <p:ext uri="{BB962C8B-B14F-4D97-AF65-F5344CB8AC3E}">
        <p14:creationId xmlns:p14="http://schemas.microsoft.com/office/powerpoint/2010/main" val="1358591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>
                <a:solidFill>
                  <a:srgbClr val="FF0000"/>
                </a:solidFill>
              </a:rPr>
              <a:t>KONTROLA NA ÚROVNI PROJEKTU</a:t>
            </a:r>
          </a:p>
          <a:p>
            <a:endParaRPr lang="cs-CZ" sz="14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/>
              <a:t>předložení dokumentů prostřednictvím systému </a:t>
            </a:r>
            <a:r>
              <a:rPr lang="cs-CZ" sz="1600" b="1" u="sng" dirty="0">
                <a:solidFill>
                  <a:srgbClr val="FF0000"/>
                </a:solidFill>
              </a:rPr>
              <a:t>MS2014+ </a:t>
            </a:r>
            <a:r>
              <a:rPr lang="cs-CZ" sz="1600" dirty="0"/>
              <a:t>- </a:t>
            </a:r>
            <a:r>
              <a:rPr lang="cs-CZ" sz="1600" b="1" dirty="0"/>
              <a:t>Hlavní příjemce </a:t>
            </a:r>
            <a:r>
              <a:rPr lang="cs-CZ" sz="1600" dirty="0"/>
              <a:t>předkládá </a:t>
            </a:r>
            <a:r>
              <a:rPr lang="cs-CZ" sz="1600" dirty="0">
                <a:solidFill>
                  <a:srgbClr val="0070C0"/>
                </a:solidFill>
              </a:rPr>
              <a:t>Průběžnou zprávu o realizaci projektu </a:t>
            </a:r>
            <a:r>
              <a:rPr lang="cs-CZ" sz="1600" dirty="0"/>
              <a:t>a </a:t>
            </a:r>
            <a:r>
              <a:rPr lang="cs-CZ" sz="1600" b="1" dirty="0">
                <a:solidFill>
                  <a:srgbClr val="0070C0"/>
                </a:solidFill>
              </a:rPr>
              <a:t>Žádost o platbu </a:t>
            </a:r>
            <a:r>
              <a:rPr lang="cs-CZ" sz="1600" dirty="0"/>
              <a:t>do 120 dnů od konce MO, dle schváleného harmonogramu, nutná finalizace a registrace</a:t>
            </a:r>
          </a:p>
          <a:p>
            <a:pPr algn="just"/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/>
              <a:t>kontrola kompletnosti</a:t>
            </a:r>
            <a:r>
              <a:rPr lang="cs-CZ" sz="1600" dirty="0"/>
              <a:t> předložené dokumentace (tzn. formální kontrola) – v termínu do 7 pracovních dnů</a:t>
            </a:r>
          </a:p>
          <a:p>
            <a:pPr algn="just"/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/>
              <a:t>věcná kontrola </a:t>
            </a:r>
            <a:r>
              <a:rPr lang="cs-CZ" sz="1600" dirty="0"/>
              <a:t>– </a:t>
            </a:r>
            <a:r>
              <a:rPr lang="cs-CZ" sz="1600" b="1" dirty="0">
                <a:solidFill>
                  <a:srgbClr val="00B050"/>
                </a:solidFill>
              </a:rPr>
              <a:t>JS</a:t>
            </a:r>
            <a:r>
              <a:rPr lang="cs-CZ" sz="1600" dirty="0">
                <a:solidFill>
                  <a:srgbClr val="00B050"/>
                </a:solidFill>
              </a:rPr>
              <a:t> </a:t>
            </a:r>
            <a:r>
              <a:rPr lang="cs-CZ" sz="1600" dirty="0"/>
              <a:t>požádáno o </a:t>
            </a:r>
            <a:r>
              <a:rPr lang="cs-CZ" sz="1600" b="1" dirty="0">
                <a:solidFill>
                  <a:srgbClr val="00B050"/>
                </a:solidFill>
              </a:rPr>
              <a:t>posouzení přeshraničního dopadu </a:t>
            </a:r>
            <a:r>
              <a:rPr lang="cs-CZ" sz="1600" dirty="0"/>
              <a:t>a spolupráce,        probíhá finanční a projektová  kontrola – ukončení do 35 dnů - výzva k doplnění           </a:t>
            </a:r>
            <a:r>
              <a:rPr lang="cs-CZ" sz="1600" b="1" dirty="0">
                <a:solidFill>
                  <a:srgbClr val="FF0000"/>
                </a:solidFill>
              </a:rPr>
              <a:t>max. 2x</a:t>
            </a:r>
            <a:r>
              <a:rPr lang="cs-CZ" sz="1600" b="1" dirty="0"/>
              <a:t>,</a:t>
            </a:r>
            <a:r>
              <a:rPr lang="cs-CZ" sz="1600" b="1" dirty="0">
                <a:solidFill>
                  <a:srgbClr val="FF0000"/>
                </a:solidFill>
              </a:rPr>
              <a:t> </a:t>
            </a:r>
            <a:r>
              <a:rPr lang="cs-CZ" sz="1600" dirty="0"/>
              <a:t>lhůta pro doplnění minimálně 5 pracovních dnů</a:t>
            </a:r>
          </a:p>
          <a:p>
            <a:pPr algn="just"/>
            <a:endParaRPr lang="cs-CZ" sz="1600" dirty="0"/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cs-CZ" sz="1600" u="sng" dirty="0"/>
              <a:t>potvrzení kontroly </a:t>
            </a:r>
            <a:r>
              <a:rPr lang="cs-CZ" sz="1600" dirty="0"/>
              <a:t>– kontrolor schválí Žádost o platbu v MS 2014+ a zašle Hlavnímu příjemci depeši s informací o ukončení kontroly spolu s Rekapitulací rozpočtu a  Oznámením o ukončení kontroly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cs-CZ" sz="14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/>
              <a:t>Postup kontroly výdajů 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989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2900" b="1" dirty="0">
                <a:solidFill>
                  <a:srgbClr val="FF0000"/>
                </a:solidFill>
              </a:rPr>
              <a:t>Dotace z EFRR (Evropský fond pro regionální rozvoj)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900" dirty="0">
                <a:solidFill>
                  <a:srgbClr val="FF0000"/>
                </a:solidFill>
              </a:rPr>
              <a:t>celá</a:t>
            </a:r>
            <a:r>
              <a:rPr lang="cs-CZ" sz="2900" dirty="0"/>
              <a:t> částka z žádosti o platbu je proplácena </a:t>
            </a:r>
            <a:r>
              <a:rPr lang="cs-CZ" sz="2900" b="1" dirty="0">
                <a:solidFill>
                  <a:srgbClr val="0070C0"/>
                </a:solidFill>
              </a:rPr>
              <a:t>Hlavnímu příjemci </a:t>
            </a:r>
            <a:r>
              <a:rPr lang="cs-CZ" sz="2900" dirty="0"/>
              <a:t>v </a:t>
            </a:r>
            <a:r>
              <a:rPr lang="cs-CZ" sz="2900" b="1" dirty="0">
                <a:solidFill>
                  <a:srgbClr val="FF0000"/>
                </a:solidFill>
              </a:rPr>
              <a:t>EUR </a:t>
            </a:r>
            <a:r>
              <a:rPr lang="cs-CZ" sz="2900" dirty="0"/>
              <a:t>(do 35 pracovních dnů od obdržení </a:t>
            </a:r>
            <a:r>
              <a:rPr lang="cs-CZ" sz="2900" dirty="0" err="1"/>
              <a:t>ŽoP</a:t>
            </a:r>
            <a:r>
              <a:rPr lang="cs-CZ" sz="2900" dirty="0"/>
              <a:t> na ŘO),  Hlavní příjemce přeposílá příslušné částky ostatním partnerům do 10 kalendářních dnů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900" dirty="0">
                <a:solidFill>
                  <a:srgbClr val="FF0000"/>
                </a:solidFill>
              </a:rPr>
              <a:t>Hlavní příjemce </a:t>
            </a:r>
            <a:r>
              <a:rPr lang="cs-CZ" sz="2900" dirty="0"/>
              <a:t>je povinen vést účet v měně EUR, tento účet nemusí výhradně sloužit pouze pro účely</a:t>
            </a:r>
          </a:p>
          <a:p>
            <a:pPr algn="just"/>
            <a:endParaRPr lang="cs-CZ" sz="2900" b="1" dirty="0"/>
          </a:p>
          <a:p>
            <a:pPr algn="just"/>
            <a:r>
              <a:rPr lang="cs-CZ" sz="2900" b="1" dirty="0">
                <a:solidFill>
                  <a:srgbClr val="FF0000"/>
                </a:solidFill>
              </a:rPr>
              <a:t>Dotace ze SR (státní rozpočet)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900" dirty="0"/>
              <a:t>prostředky SR jsou vypláceny (z účtu MMR) v </a:t>
            </a:r>
            <a:r>
              <a:rPr lang="cs-CZ" sz="2900" b="1" dirty="0">
                <a:solidFill>
                  <a:srgbClr val="FF0000"/>
                </a:solidFill>
              </a:rPr>
              <a:t>EUR</a:t>
            </a:r>
            <a:r>
              <a:rPr lang="cs-CZ" sz="2900" dirty="0"/>
              <a:t> přímo na účty </a:t>
            </a:r>
            <a:r>
              <a:rPr lang="cs-CZ" sz="2900" b="1" dirty="0">
                <a:solidFill>
                  <a:srgbClr val="0070C0"/>
                </a:solidFill>
              </a:rPr>
              <a:t>jednotlivých </a:t>
            </a:r>
            <a:r>
              <a:rPr lang="cs-CZ" sz="2900" dirty="0"/>
              <a:t>českých </a:t>
            </a:r>
            <a:r>
              <a:rPr lang="cs-CZ" sz="2900" b="1" dirty="0">
                <a:solidFill>
                  <a:srgbClr val="0070C0"/>
                </a:solidFill>
              </a:rPr>
              <a:t>partnerů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2900" b="1" dirty="0">
              <a:solidFill>
                <a:srgbClr val="0070C0"/>
              </a:solidFill>
            </a:endParaRPr>
          </a:p>
          <a:p>
            <a:pPr algn="just"/>
            <a:r>
              <a:rPr lang="cs-CZ" sz="2900" b="1" dirty="0"/>
              <a:t>Pozor!: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900" b="1" dirty="0"/>
              <a:t>v případě, kdy je českým Hlavním příjemcem/projektovým partnerem územně samosprávný celek (tj. kraj, obec, dobrovolný svazek obcí) a další subjekty uvedené v § 3 písm. h) zákona č.218/2000 Sb., o rozpočtových pravidlech (veřejná výzkumná instituce, veřejná škola apod.) má povinnost si v souladu s rozpočtovými pravidly pro účely přijímání dotace z EFRR i ze SR zřídit účet u České národní banky (ČNB).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z="2900" b="1" dirty="0"/>
              <a:t>V případě, kdy je partnerem v projektu příspěvková organizace územního samosprávného celku, musí se pro účely proplácení EFRR jednat vždy o bankovní účet zřizovatele této příspěvkové organizace.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cs-CZ" sz="1600" b="1" dirty="0"/>
          </a:p>
          <a:p>
            <a:r>
              <a:rPr lang="cs-CZ" sz="1600" b="1" dirty="0"/>
              <a:t>	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  </a:t>
            </a:r>
            <a:r>
              <a:rPr lang="cs-CZ" sz="2700" dirty="0"/>
              <a:t>Proplacení prostředků z EFRR a SR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78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sz="2000" b="1" dirty="0">
                <a:solidFill>
                  <a:srgbClr val="0070C0"/>
                </a:solidFill>
                <a:hlinkClick r:id="rId3"/>
              </a:rPr>
              <a:t>www.cz-pl.eu</a:t>
            </a:r>
            <a:endParaRPr lang="cs-CZ" sz="2000" b="1" dirty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Příručka pro žadatele (PPŽ)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Příručka pro příjemce (PPP)</a:t>
            </a:r>
          </a:p>
          <a:p>
            <a:endParaRPr lang="cs-CZ" sz="2000" dirty="0"/>
          </a:p>
          <a:p>
            <a:r>
              <a:rPr lang="cs-CZ" sz="2000" b="1" dirty="0">
                <a:hlinkClick r:id="rId4"/>
              </a:rPr>
              <a:t>www.crr.cz</a:t>
            </a:r>
            <a:endParaRPr lang="cs-CZ" sz="2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Informace je nutné hledat v části EÚS</a:t>
            </a:r>
          </a:p>
          <a:p>
            <a:r>
              <a:rPr lang="cs-CZ" sz="2000" b="1" dirty="0">
                <a:hlinkClick r:id="rId5"/>
              </a:rPr>
              <a:t>http://www.crr.cz/cs/eus/</a:t>
            </a:r>
            <a:r>
              <a:rPr lang="cs-CZ" sz="2000" b="1" dirty="0"/>
              <a:t>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FF0000"/>
                </a:solidFill>
              </a:rPr>
              <a:t>Náležitosti dokladování</a:t>
            </a:r>
            <a:r>
              <a:rPr lang="cs-CZ" sz="2000" dirty="0"/>
              <a:t>, tabulky Rekapitulace mezd, Přehled pracovních cest, Čestné prohlášení za partnera, maximální hodinové sazby, apod.</a:t>
            </a:r>
          </a:p>
          <a:p>
            <a:endParaRPr lang="cs-CZ" sz="24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Důležité informace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6683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I. GDPR</a:t>
            </a:r>
          </a:p>
          <a:p>
            <a:pPr algn="just"/>
            <a:r>
              <a:rPr lang="cs-CZ" dirty="0"/>
              <a:t>Centrum pro regionální rozvoj České republiky jako správce osobních údajů zpracovává osobní údaje zejména za účelem:</a:t>
            </a:r>
          </a:p>
          <a:p>
            <a:pPr algn="just"/>
            <a:r>
              <a:rPr lang="cs-CZ" dirty="0"/>
              <a:t>a)    Administrace a kontroly čerpání evropských fondů </a:t>
            </a:r>
          </a:p>
          <a:p>
            <a:pPr algn="just"/>
            <a:r>
              <a:rPr lang="cs-CZ" dirty="0"/>
              <a:t>b)    Zajištění interních procesů </a:t>
            </a:r>
          </a:p>
          <a:p>
            <a:pPr algn="just"/>
            <a:r>
              <a:rPr lang="cs-CZ" b="1" dirty="0">
                <a:solidFill>
                  <a:srgbClr val="0070C0"/>
                </a:solidFill>
              </a:rPr>
              <a:t>Nezbytné osobní údaje jsou shromažďovány a dále zpracovávány zejména na základě splnění právních povinností, které se na Centrum vztahují a dále na základě splnění úkolů ve veřejném zájmu nebo výkonu veřejné moci, kterou je Centrum pověřeno.</a:t>
            </a:r>
          </a:p>
          <a:p>
            <a:pPr algn="just"/>
            <a:r>
              <a:rPr lang="cs-CZ" dirty="0"/>
              <a:t>- </a:t>
            </a:r>
            <a:r>
              <a:rPr lang="cs-CZ" b="1" dirty="0">
                <a:solidFill>
                  <a:srgbClr val="00B050"/>
                </a:solidFill>
              </a:rPr>
              <a:t>Není tedy vyžadován souhlas partnerů se zpracováním jejich dat</a:t>
            </a:r>
            <a:endParaRPr lang="cs-CZ" dirty="0">
              <a:solidFill>
                <a:srgbClr val="00B050"/>
              </a:solidFill>
            </a:endParaRP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GDPR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91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1" dirty="0"/>
              <a:t>I. GDPR</a:t>
            </a:r>
          </a:p>
          <a:p>
            <a:r>
              <a:rPr lang="cs-CZ" b="1" dirty="0"/>
              <a:t>Kontaktní adresa správce:</a:t>
            </a:r>
            <a:endParaRPr lang="cs-CZ" dirty="0"/>
          </a:p>
          <a:p>
            <a:pPr algn="just"/>
            <a:r>
              <a:rPr lang="cs-CZ" dirty="0"/>
              <a:t>Centrum pro regionální rozvoj České republiky, se sídlem U Nákladového nádraží 3144/4, 130 00  Praha 3 - Strašnice,</a:t>
            </a:r>
          </a:p>
          <a:p>
            <a:pPr algn="just"/>
            <a:r>
              <a:rPr lang="cs-CZ" dirty="0"/>
              <a:t>Telefon: +420 225 855 321, e-mail: </a:t>
            </a:r>
            <a:r>
              <a:rPr lang="cs-CZ" dirty="0" err="1"/>
              <a:t>gdpr</a:t>
            </a:r>
            <a:r>
              <a:rPr lang="en-GB" dirty="0"/>
              <a:t>@</a:t>
            </a:r>
            <a:r>
              <a:rPr lang="cs-CZ" dirty="0"/>
              <a:t>crr.cz, ID datové schránky: mt6427q</a:t>
            </a:r>
          </a:p>
          <a:p>
            <a:pPr algn="just"/>
            <a:r>
              <a:rPr lang="cs-CZ" dirty="0"/>
              <a:t>Centrum, na základě povinnosti uložené mu obecným nařízením, jmenovalo Pověřence pro ochranu osobních údajů, který plní úkoly dle článku 39 obecného nařízení a je kontaktní osobou pro řešení dotazů, požadavků nebo žádostí.</a:t>
            </a:r>
          </a:p>
          <a:p>
            <a:pPr algn="just"/>
            <a:r>
              <a:rPr lang="cs-CZ" b="1" dirty="0"/>
              <a:t>Kontaktní adresa </a:t>
            </a:r>
            <a:r>
              <a:rPr lang="cs-CZ" b="1" dirty="0">
                <a:solidFill>
                  <a:srgbClr val="00529C"/>
                </a:solidFill>
              </a:rPr>
              <a:t>Pověřence pro ochranu osobních údajů</a:t>
            </a:r>
            <a:r>
              <a:rPr lang="cs-CZ" b="1" dirty="0"/>
              <a:t>:</a:t>
            </a:r>
            <a:endParaRPr lang="cs-CZ" dirty="0"/>
          </a:p>
          <a:p>
            <a:pPr algn="just"/>
            <a:r>
              <a:rPr lang="cs-CZ" dirty="0"/>
              <a:t>Centrum pro regionální rozvoj České republiky, k rukám Pověřence pro ochranu osobních údajů, U Nákladového nádraží 3144/4, 130 00  Praha 3 - Strašnice</a:t>
            </a:r>
          </a:p>
          <a:p>
            <a:r>
              <a:rPr lang="cs-CZ" dirty="0"/>
              <a:t>telefon: +420 543 214 714, +420 733 510 780</a:t>
            </a:r>
            <a:br>
              <a:rPr lang="cs-CZ" dirty="0"/>
            </a:br>
            <a:r>
              <a:rPr lang="cs-CZ" dirty="0"/>
              <a:t>e-mail: </a:t>
            </a:r>
            <a:r>
              <a:rPr lang="cs-CZ" dirty="0" err="1"/>
              <a:t>dpo</a:t>
            </a:r>
            <a:r>
              <a:rPr lang="en-GB" dirty="0"/>
              <a:t>@</a:t>
            </a:r>
            <a:r>
              <a:rPr lang="cs-CZ" dirty="0"/>
              <a:t>crr.cz, ID datové schránky: mt6427q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Hradec Králové, datum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GDPR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74015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2704</TotalTime>
  <Words>3193</Words>
  <Application>Microsoft Office PowerPoint</Application>
  <PresentationFormat>Předvádění na obrazovce (4:3)</PresentationFormat>
  <Paragraphs>361</Paragraphs>
  <Slides>30</Slides>
  <Notes>30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sablona_centrum_2016</vt:lpstr>
      <vt:lpstr>Prezentace aplikace PowerPoint</vt:lpstr>
      <vt:lpstr>Postup kontroly výdajů</vt:lpstr>
      <vt:lpstr>Postup kontroly výdajů </vt:lpstr>
      <vt:lpstr>Prezentace aplikace PowerPoint</vt:lpstr>
      <vt:lpstr>Postup kontroly výdajů </vt:lpstr>
      <vt:lpstr>  Proplacení prostředků z EFRR a SR</vt:lpstr>
      <vt:lpstr>Důležité informace</vt:lpstr>
      <vt:lpstr>GDPR</vt:lpstr>
      <vt:lpstr>GDPR</vt:lpstr>
      <vt:lpstr>Dokumenty ke kontrole na úrovni partnera (kontrola dílčí části projektu) přes MS2014+</vt:lpstr>
      <vt:lpstr>Dokumenty ke kontrole na úrovni partnera (kontrola dílčí části projektu) přes MS2014+</vt:lpstr>
      <vt:lpstr>Časová způsobilost výdajů</vt:lpstr>
      <vt:lpstr>Místní způsobilost výdajů</vt:lpstr>
      <vt:lpstr>Kategorie výdajů a jejich dokladování</vt:lpstr>
      <vt:lpstr>Náklady  na  zaměstnance </vt:lpstr>
      <vt:lpstr>Náklady  na  zaměstnance </vt:lpstr>
      <vt:lpstr>Dokumenty ke mzdovým výdajům předkládané ke kontrole:</vt:lpstr>
      <vt:lpstr>Náklady na zaměstnance</vt:lpstr>
      <vt:lpstr>Jak dokládat ….</vt:lpstr>
      <vt:lpstr>Jak dokládat  …..</vt:lpstr>
      <vt:lpstr>Náklady na zaměstnance</vt:lpstr>
      <vt:lpstr>Kancelářské a administrativní výdaje</vt:lpstr>
      <vt:lpstr>Náklady na cestování a ubytování</vt:lpstr>
      <vt:lpstr>Náklady na cestování a ubytování</vt:lpstr>
      <vt:lpstr>Náklady na externí odborné poradenství a služby</vt:lpstr>
      <vt:lpstr>Náklady na externí odborné poradenství a služby</vt:lpstr>
      <vt:lpstr>Výdaje na vybavení a investice</vt:lpstr>
      <vt:lpstr>Nezpůsobilé výdaje</vt:lpstr>
      <vt:lpstr>Na co si dávat pozor</vt:lpstr>
      <vt:lpstr>Děkuji za pozornost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Klíma Roman Ing.</cp:lastModifiedBy>
  <cp:revision>269</cp:revision>
  <cp:lastPrinted>2019-03-28T14:22:59Z</cp:lastPrinted>
  <dcterms:created xsi:type="dcterms:W3CDTF">2016-05-13T07:19:23Z</dcterms:created>
  <dcterms:modified xsi:type="dcterms:W3CDTF">2020-12-02T16:30:11Z</dcterms:modified>
</cp:coreProperties>
</file>