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8"/>
  </p:notesMasterIdLst>
  <p:handoutMasterIdLst>
    <p:handoutMasterId r:id="rId29"/>
  </p:handoutMasterIdLst>
  <p:sldIdLst>
    <p:sldId id="263" r:id="rId3"/>
    <p:sldId id="265" r:id="rId4"/>
    <p:sldId id="277" r:id="rId5"/>
    <p:sldId id="267" r:id="rId6"/>
    <p:sldId id="268" r:id="rId7"/>
    <p:sldId id="269" r:id="rId8"/>
    <p:sldId id="293" r:id="rId9"/>
    <p:sldId id="296" r:id="rId10"/>
    <p:sldId id="272" r:id="rId11"/>
    <p:sldId id="270" r:id="rId12"/>
    <p:sldId id="294" r:id="rId13"/>
    <p:sldId id="275" r:id="rId14"/>
    <p:sldId id="287" r:id="rId15"/>
    <p:sldId id="292" r:id="rId16"/>
    <p:sldId id="273" r:id="rId17"/>
    <p:sldId id="288" r:id="rId18"/>
    <p:sldId id="295" r:id="rId19"/>
    <p:sldId id="290" r:id="rId20"/>
    <p:sldId id="291" r:id="rId21"/>
    <p:sldId id="274" r:id="rId22"/>
    <p:sldId id="278" r:id="rId23"/>
    <p:sldId id="276" r:id="rId24"/>
    <p:sldId id="271" r:id="rId25"/>
    <p:sldId id="266" r:id="rId26"/>
    <p:sldId id="264" r:id="rId2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6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60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Hradec Králové, 4. 4.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tra.markova@crr.cz" TargetMode="External"/><Relationship Id="rId7" Type="http://schemas.openxmlformats.org/officeDocument/2006/relationships/hyperlink" Target="mailto:marcela.sasvatova@crr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vana.dolezalova@crr.cz" TargetMode="External"/><Relationship Id="rId5" Type="http://schemas.openxmlformats.org/officeDocument/2006/relationships/hyperlink" Target="mailto:jana.vojtova@crr.cz" TargetMode="External"/><Relationship Id="rId4" Type="http://schemas.openxmlformats.org/officeDocument/2006/relationships/hyperlink" Target="mailto:marika.nachtigalova@crr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INTERREG </a:t>
            </a:r>
            <a:r>
              <a:rPr lang="cs-CZ" altLang="cs-CZ" sz="3200" dirty="0"/>
              <a:t>V-A </a:t>
            </a:r>
            <a:r>
              <a:rPr lang="cs-CZ" altLang="cs-CZ" sz="3200" dirty="0" smtClean="0"/>
              <a:t>Česká </a:t>
            </a:r>
            <a:r>
              <a:rPr lang="cs-CZ" altLang="cs-CZ" sz="3200" dirty="0"/>
              <a:t>republika – </a:t>
            </a:r>
            <a:r>
              <a:rPr lang="cs-CZ" altLang="cs-CZ" sz="3200" dirty="0" smtClean="0"/>
              <a:t>Polsko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200" dirty="0"/>
              <a:t>programové období 2014 </a:t>
            </a:r>
            <a:r>
              <a:rPr lang="cs-CZ" altLang="cs-CZ" sz="3200" dirty="0" smtClean="0"/>
              <a:t>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4. </a:t>
            </a:r>
            <a:r>
              <a:rPr lang="cs-CZ" altLang="cs-CZ" sz="3200" dirty="0"/>
              <a:t>4</a:t>
            </a:r>
            <a:r>
              <a:rPr lang="cs-CZ" altLang="cs-CZ" sz="3200" dirty="0" smtClean="0"/>
              <a:t>.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045688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Povinnost partnera předložit ke kontrole veškerou dokumentaci i k VZ realizovaným před vydáním Rozhodnutí / podpisem </a:t>
            </a:r>
            <a:r>
              <a:rPr lang="cs-CZ" dirty="0" smtClean="0">
                <a:solidFill>
                  <a:srgbClr val="FF0000"/>
                </a:solidFill>
              </a:rPr>
              <a:t>Smlouvy. Do systému partner vloží dokumenty po vydání právního aktu. Kontrola probíhá zpětně.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U </a:t>
            </a:r>
            <a:r>
              <a:rPr lang="cs-CZ" dirty="0"/>
              <a:t>všech zakázek vyhlášených po vydání Rozhodnutí o dotaci z EFRR má každý český partner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povinnost</a:t>
            </a:r>
            <a:r>
              <a:rPr lang="cs-CZ" dirty="0"/>
              <a:t> předkládat svému kontrolorovi veškeré související doklady ke kontrole a to ve třech </a:t>
            </a:r>
            <a:r>
              <a:rPr lang="cs-CZ" dirty="0" smtClean="0"/>
              <a:t>fázích: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I. fáze - před </a:t>
            </a:r>
            <a:r>
              <a:rPr lang="cs-CZ" sz="1800" b="0" dirty="0">
                <a:solidFill>
                  <a:schemeClr val="tx1"/>
                </a:solidFill>
              </a:rPr>
              <a:t>vyhlášením </a:t>
            </a:r>
            <a:r>
              <a:rPr lang="cs-CZ" sz="1800" b="0" dirty="0" smtClean="0">
                <a:solidFill>
                  <a:schemeClr val="tx1"/>
                </a:solidFill>
              </a:rPr>
              <a:t>výběrového/zadávacího řízení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II. fáze - před </a:t>
            </a:r>
            <a:r>
              <a:rPr lang="cs-CZ" sz="1800" b="0" dirty="0">
                <a:solidFill>
                  <a:schemeClr val="tx1"/>
                </a:solidFill>
              </a:rPr>
              <a:t>podpisem smlouvy s </a:t>
            </a:r>
            <a:r>
              <a:rPr lang="cs-CZ" sz="1800" b="0" dirty="0" smtClean="0">
                <a:solidFill>
                  <a:schemeClr val="tx1"/>
                </a:solidFill>
              </a:rPr>
              <a:t>dodavatelem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III. fáze - po </a:t>
            </a:r>
            <a:r>
              <a:rPr lang="cs-CZ" sz="1800" b="0" dirty="0">
                <a:solidFill>
                  <a:schemeClr val="tx1"/>
                </a:solidFill>
              </a:rPr>
              <a:t>podpisu </a:t>
            </a:r>
            <a:r>
              <a:rPr lang="cs-CZ" sz="1800" b="0" dirty="0" smtClean="0">
                <a:solidFill>
                  <a:schemeClr val="tx1"/>
                </a:solidFill>
              </a:rPr>
              <a:t>smlouvy</a:t>
            </a:r>
            <a:endParaRPr lang="cs-CZ" sz="1800" b="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L</a:t>
            </a:r>
            <a:r>
              <a:rPr lang="cs-CZ" dirty="0" smtClean="0"/>
              <a:t>hůta </a:t>
            </a:r>
            <a:r>
              <a:rPr lang="cs-CZ" dirty="0"/>
              <a:t>pro kontrolu činí 10 pracovních dnů pro každou </a:t>
            </a:r>
            <a:r>
              <a:rPr lang="cs-CZ" dirty="0" smtClean="0"/>
              <a:t>fázi, pozastavení lhůty pro kontrolu v </a:t>
            </a:r>
            <a:r>
              <a:rPr lang="cs-CZ" dirty="0" smtClean="0"/>
              <a:t>případě doložení </a:t>
            </a:r>
            <a:r>
              <a:rPr lang="cs-CZ" dirty="0" smtClean="0"/>
              <a:t>nekompletní dokumentace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Předávání </a:t>
            </a:r>
            <a:r>
              <a:rPr lang="cs-CZ" dirty="0"/>
              <a:t>dokumentů ke kontrole </a:t>
            </a:r>
            <a:r>
              <a:rPr lang="cs-CZ" dirty="0" smtClean="0"/>
              <a:t>probíhá přes </a:t>
            </a:r>
            <a:r>
              <a:rPr lang="cs-CZ" dirty="0"/>
              <a:t>systém </a:t>
            </a:r>
            <a:r>
              <a:rPr lang="cs-CZ" dirty="0" smtClean="0"/>
              <a:t>ISKP2014+ v </a:t>
            </a:r>
            <a:r>
              <a:rPr lang="cs-CZ" dirty="0" smtClean="0"/>
              <a:t>rámci modulu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Veřejné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zakázky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rosba: </a:t>
            </a:r>
            <a:r>
              <a:rPr lang="cs-CZ" dirty="0"/>
              <a:t>O</a:t>
            </a:r>
            <a:r>
              <a:rPr lang="cs-CZ" dirty="0" smtClean="0"/>
              <a:t> předložení dokumentů ke kontrole nás informujte depeší. Dokumenty ke kontrole předkládejte</a:t>
            </a:r>
            <a:r>
              <a:rPr lang="cs-CZ" dirty="0" smtClean="0">
                <a:solidFill>
                  <a:srgbClr val="FF0000"/>
                </a:solidFill>
              </a:rPr>
              <a:t> v 1 souboru </a:t>
            </a:r>
            <a:r>
              <a:rPr lang="cs-CZ" dirty="0" smtClean="0"/>
              <a:t>nejlépe v ZIP</a:t>
            </a:r>
            <a:r>
              <a:rPr lang="cs-CZ" dirty="0"/>
              <a:t>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 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ovinnost </a:t>
            </a:r>
            <a:r>
              <a:rPr lang="cs-CZ" dirty="0"/>
              <a:t>uveřejňování </a:t>
            </a:r>
            <a:r>
              <a:rPr lang="cs-CZ" dirty="0" smtClean="0"/>
              <a:t>smluv/objednávek </a:t>
            </a:r>
            <a:r>
              <a:rPr lang="cs-CZ" dirty="0"/>
              <a:t>v Registru smluv dle zákona č. 340/2015 Sb</a:t>
            </a:r>
            <a:r>
              <a:rPr lang="cs-CZ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d</a:t>
            </a:r>
            <a:r>
              <a:rPr lang="cs-CZ" dirty="0" smtClean="0">
                <a:solidFill>
                  <a:srgbClr val="FF0000"/>
                </a:solidFill>
              </a:rPr>
              <a:t>oporučení: </a:t>
            </a:r>
            <a:r>
              <a:rPr lang="cs-CZ" dirty="0"/>
              <a:t>Do textu smlouvy s dodavatelem </a:t>
            </a:r>
            <a:r>
              <a:rPr lang="cs-CZ" dirty="0" smtClean="0"/>
              <a:t>doporučujeme včlenit </a:t>
            </a:r>
            <a:r>
              <a:rPr lang="cs-CZ" dirty="0"/>
              <a:t>následující ustanovení – </a:t>
            </a:r>
            <a:r>
              <a:rPr lang="cs-CZ" i="1" dirty="0"/>
              <a:t>Smluvní strany se dohodly, že v souladu se zákonem č.340/2015 Sb., o zvláštních podmínkách účinnosti některých smluv, uveřejňování těchto smluv a o registru smluv (zákon o registru smluv) tuto smlouvu v registru smluv uveřejní... </a:t>
            </a:r>
            <a:endParaRPr lang="cs-CZ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Nebude-li </a:t>
            </a:r>
            <a:r>
              <a:rPr lang="cs-CZ" dirty="0" smtClean="0">
                <a:solidFill>
                  <a:srgbClr val="FF0000"/>
                </a:solidFill>
              </a:rPr>
              <a:t>smlouva/objednávka </a:t>
            </a:r>
            <a:r>
              <a:rPr lang="cs-CZ" dirty="0">
                <a:solidFill>
                  <a:srgbClr val="FF0000"/>
                </a:solidFill>
              </a:rPr>
              <a:t>v </a:t>
            </a:r>
            <a:r>
              <a:rPr lang="cs-CZ" dirty="0" smtClean="0">
                <a:solidFill>
                  <a:srgbClr val="FF0000"/>
                </a:solidFill>
              </a:rPr>
              <a:t>Registru smluv </a:t>
            </a:r>
            <a:r>
              <a:rPr lang="cs-CZ" dirty="0">
                <a:solidFill>
                  <a:srgbClr val="FF0000"/>
                </a:solidFill>
              </a:rPr>
              <a:t>zveřejněna v zákonné </a:t>
            </a:r>
            <a:r>
              <a:rPr lang="cs-CZ" dirty="0" smtClean="0">
                <a:solidFill>
                  <a:srgbClr val="FF0000"/>
                </a:solidFill>
              </a:rPr>
              <a:t>lhůtě, </a:t>
            </a:r>
            <a:r>
              <a:rPr lang="cs-CZ" dirty="0">
                <a:solidFill>
                  <a:srgbClr val="FF0000"/>
                </a:solidFill>
              </a:rPr>
              <a:t>jsou takto vynaložené související výdaje považovány za </a:t>
            </a:r>
            <a:r>
              <a:rPr lang="cs-CZ" b="1" u="sng" dirty="0" smtClean="0">
                <a:solidFill>
                  <a:srgbClr val="FF0000"/>
                </a:solidFill>
              </a:rPr>
              <a:t>nezpůsobilé.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</a:t>
            </a:r>
            <a:r>
              <a:rPr lang="cs-CZ" dirty="0" smtClean="0"/>
              <a:t>veřejnění </a:t>
            </a:r>
            <a:r>
              <a:rPr lang="cs-CZ" dirty="0"/>
              <a:t>v </a:t>
            </a:r>
            <a:r>
              <a:rPr lang="cs-CZ" dirty="0" smtClean="0"/>
              <a:t>Registru smluv je </a:t>
            </a:r>
            <a:r>
              <a:rPr lang="cs-CZ" dirty="0"/>
              <a:t>nutné </a:t>
            </a:r>
            <a:r>
              <a:rPr lang="cs-CZ" dirty="0" smtClean="0"/>
              <a:t>prokázat doložením </a:t>
            </a:r>
            <a:r>
              <a:rPr lang="cs-CZ" dirty="0"/>
              <a:t>potvrzením o </a:t>
            </a:r>
            <a:r>
              <a:rPr lang="cs-CZ" dirty="0" smtClean="0"/>
              <a:t>uveřejnění </a:t>
            </a:r>
            <a:endParaRPr lang="cs-CZ" i="1" dirty="0" smtClean="0">
              <a:solidFill>
                <a:srgbClr val="FF0000"/>
              </a:solidFill>
            </a:endParaRP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dodavatele </a:t>
            </a:r>
            <a:r>
              <a:rPr lang="cs-CZ" dirty="0" smtClean="0"/>
              <a:t>III.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8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Povinnost předkládat průběžné </a:t>
            </a:r>
            <a:r>
              <a:rPr lang="cs-CZ" altLang="cs-CZ" dirty="0"/>
              <a:t>informace o postupu realizace a finanční stránce projektu </a:t>
            </a:r>
            <a:r>
              <a:rPr lang="cs-CZ" altLang="cs-CZ" dirty="0" smtClean="0">
                <a:solidFill>
                  <a:srgbClr val="FF0000"/>
                </a:solidFill>
              </a:rPr>
              <a:t>pro všechny projektové partnery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Informování prostřednictvím </a:t>
            </a:r>
            <a:r>
              <a:rPr lang="cs-CZ" altLang="cs-CZ" dirty="0"/>
              <a:t>monitorovacích </a:t>
            </a:r>
            <a:r>
              <a:rPr lang="cs-CZ" altLang="cs-CZ" dirty="0" smtClean="0"/>
              <a:t>zpráv, tzv.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zpráv o realizaci </a:t>
            </a:r>
            <a:r>
              <a:rPr lang="cs-CZ" altLang="cs-CZ" dirty="0"/>
              <a:t>na </a:t>
            </a:r>
            <a:r>
              <a:rPr lang="cs-CZ" altLang="cs-CZ" dirty="0" smtClean="0"/>
              <a:t>úrovni: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>
                <a:solidFill>
                  <a:schemeClr val="tx1"/>
                </a:solidFill>
              </a:rPr>
              <a:t>p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artnera - předkládá každý </a:t>
            </a:r>
            <a:r>
              <a:rPr lang="cs-CZ" altLang="cs-CZ" sz="1800" b="0" dirty="0">
                <a:solidFill>
                  <a:schemeClr val="tx1"/>
                </a:solidFill>
              </a:rPr>
              <a:t>projektový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partner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 smtClean="0">
                <a:solidFill>
                  <a:schemeClr val="tx1"/>
                </a:solidFill>
              </a:rPr>
              <a:t>projektu - předkládá </a:t>
            </a:r>
            <a:r>
              <a:rPr lang="cs-CZ" altLang="cs-CZ" sz="1800" b="0" dirty="0">
                <a:solidFill>
                  <a:schemeClr val="tx1"/>
                </a:solidFill>
              </a:rPr>
              <a:t>pouze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vedoucí partner</a:t>
            </a:r>
          </a:p>
          <a:p>
            <a:pPr lvl="1" indent="0" algn="just">
              <a:buNone/>
              <a:defRPr/>
            </a:pPr>
            <a:endParaRPr lang="cs-CZ" altLang="cs-CZ" sz="1800" b="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Zprávy jsou předkládány </a:t>
            </a:r>
            <a:r>
              <a:rPr lang="cs-CZ" altLang="cs-CZ" dirty="0"/>
              <a:t>dle</a:t>
            </a:r>
            <a:r>
              <a:rPr lang="cs-CZ" altLang="cs-CZ" i="1" dirty="0"/>
              <a:t> </a:t>
            </a:r>
            <a:r>
              <a:rPr lang="cs-CZ" altLang="cs-CZ" dirty="0"/>
              <a:t>Harmonogramu monitorovacích </a:t>
            </a:r>
            <a:r>
              <a:rPr lang="cs-CZ" altLang="cs-CZ" dirty="0" smtClean="0"/>
              <a:t>období (HMO), který je </a:t>
            </a:r>
            <a:r>
              <a:rPr lang="cs-CZ" altLang="cs-CZ" dirty="0"/>
              <a:t>přílohou Rozhodnutí / Smlouvy</a:t>
            </a:r>
            <a:r>
              <a:rPr lang="cs-CZ" altLang="cs-CZ" dirty="0" smtClean="0"/>
              <a:t>.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HMO je závazný pro všechny projektové partnery.</a:t>
            </a:r>
            <a:endParaRPr lang="cs-CZ" altLang="cs-CZ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923109"/>
            <a:ext cx="8094372" cy="5294811"/>
          </a:xfrm>
        </p:spPr>
        <p:txBody>
          <a:bodyPr>
            <a:normAutofit fontScale="250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Každý projektový partner předkládá tzv. </a:t>
            </a:r>
            <a:r>
              <a:rPr lang="cs-CZ" altLang="cs-CZ" sz="6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dílčí zprávu</a:t>
            </a:r>
            <a:endParaRPr lang="cs-CZ" altLang="cs-CZ" sz="6400" b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 smtClean="0">
                <a:solidFill>
                  <a:schemeClr val="tx1"/>
                </a:solidFill>
              </a:rPr>
              <a:t>průběžná zpráva o realizaci dílčí části projektu 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 smtClean="0">
                <a:solidFill>
                  <a:schemeClr val="tx1"/>
                </a:solidFill>
              </a:rPr>
              <a:t>závěrečná </a:t>
            </a:r>
            <a:r>
              <a:rPr lang="cs-CZ" altLang="cs-CZ" sz="6400" b="0" dirty="0">
                <a:solidFill>
                  <a:schemeClr val="tx1"/>
                </a:solidFill>
              </a:rPr>
              <a:t>zpráva o realizaci dílčí části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projektu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endParaRPr lang="cs-CZ" altLang="cs-CZ" sz="6400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V</a:t>
            </a:r>
            <a:r>
              <a:rPr lang="cs-CZ" altLang="cs-CZ" sz="6400" dirty="0" smtClean="0"/>
              <a:t> </a:t>
            </a:r>
            <a:r>
              <a:rPr lang="cs-CZ" altLang="cs-CZ" sz="6400" dirty="0"/>
              <a:t>souladu s PPP </a:t>
            </a:r>
            <a:r>
              <a:rPr lang="cs-CZ" altLang="cs-CZ" sz="6400" dirty="0" smtClean="0"/>
              <a:t>předkládá zprávu a souhrn </a:t>
            </a:r>
            <a:r>
              <a:rPr lang="cs-CZ" altLang="cs-CZ" sz="6400" dirty="0"/>
              <a:t>dokladů </a:t>
            </a:r>
            <a:r>
              <a:rPr lang="cs-CZ" altLang="cs-CZ" sz="6400" dirty="0" smtClean="0"/>
              <a:t>přes ISKP14+. Přílohou dílčí zprávy je </a:t>
            </a:r>
            <a:r>
              <a:rPr lang="cs-CZ" altLang="cs-CZ" sz="6400" dirty="0" smtClean="0">
                <a:solidFill>
                  <a:srgbClr val="FF0000"/>
                </a:solidFill>
              </a:rPr>
              <a:t>soupiska dokladů</a:t>
            </a:r>
            <a:r>
              <a:rPr lang="cs-CZ" altLang="cs-CZ" sz="64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Zpráva je předkládána do 30 kalendářních dnů od konce monitorovacího období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Kontrola </a:t>
            </a:r>
            <a:r>
              <a:rPr lang="cs-CZ" altLang="cs-CZ" sz="6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formálních náležitostí </a:t>
            </a:r>
            <a:r>
              <a:rPr lang="cs-CZ" altLang="cs-CZ" sz="6400" b="0" dirty="0">
                <a:solidFill>
                  <a:schemeClr val="tx1"/>
                </a:solidFill>
              </a:rPr>
              <a:t>se provádí do 7 pracovních dnů od předložení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zprávy</a:t>
            </a:r>
            <a:endParaRPr lang="cs-CZ" altLang="cs-CZ" sz="6400" b="0" dirty="0">
              <a:solidFill>
                <a:schemeClr val="tx1"/>
              </a:solidFill>
            </a:endParaRP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Věcná kontrola </a:t>
            </a:r>
            <a:r>
              <a:rPr lang="cs-CZ" altLang="cs-CZ" sz="6400" b="0" dirty="0">
                <a:solidFill>
                  <a:schemeClr val="tx1"/>
                </a:solidFill>
              </a:rPr>
              <a:t>(projektová a finanční část)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se provede do 60 </a:t>
            </a:r>
            <a:r>
              <a:rPr lang="cs-CZ" altLang="cs-CZ" sz="6400" b="0" dirty="0">
                <a:solidFill>
                  <a:schemeClr val="tx1"/>
                </a:solidFill>
              </a:rPr>
              <a:t>kalendářních dnů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a začíná </a:t>
            </a:r>
            <a:r>
              <a:rPr lang="cs-CZ" altLang="cs-CZ" sz="6400" b="0" dirty="0">
                <a:solidFill>
                  <a:schemeClr val="tx1"/>
                </a:solidFill>
              </a:rPr>
              <a:t>běžet od okamžiku, kdy je dokumentace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kompletní (ukončení formální kontroly)</a:t>
            </a:r>
          </a:p>
          <a:p>
            <a:pPr lvl="1" indent="0" algn="just">
              <a:buNone/>
              <a:defRPr/>
            </a:pPr>
            <a:endParaRPr lang="cs-CZ" altLang="cs-CZ" sz="6400" b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Zjištěné </a:t>
            </a:r>
            <a:r>
              <a:rPr lang="cs-CZ" altLang="cs-CZ" sz="6400" dirty="0"/>
              <a:t>nedostatky je projektový partner povinen odstranit. Bude uplatněno pravidlo, že k opravě údajů bude kontrolor </a:t>
            </a:r>
            <a:r>
              <a:rPr lang="cs-CZ" altLang="cs-CZ" sz="6400" dirty="0" smtClean="0"/>
              <a:t>partnera vyzývat </a:t>
            </a:r>
            <a:r>
              <a:rPr lang="cs-CZ" altLang="cs-CZ" sz="6400" dirty="0"/>
              <a:t>nanejvýše </a:t>
            </a:r>
            <a:r>
              <a:rPr lang="cs-CZ" altLang="cs-CZ" sz="6400" b="1" dirty="0" smtClean="0">
                <a:solidFill>
                  <a:srgbClr val="FF0000"/>
                </a:solidFill>
              </a:rPr>
              <a:t>dvakrát</a:t>
            </a:r>
            <a:r>
              <a:rPr lang="cs-CZ" altLang="cs-CZ" sz="64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Dílčí </a:t>
            </a:r>
            <a:r>
              <a:rPr lang="cs-CZ" altLang="cs-CZ" sz="6400" dirty="0"/>
              <a:t>zprávu a </a:t>
            </a:r>
            <a:r>
              <a:rPr lang="cs-CZ" altLang="cs-CZ" sz="6400" dirty="0" smtClean="0"/>
              <a:t>soupisku </a:t>
            </a:r>
            <a:r>
              <a:rPr lang="cs-CZ" altLang="cs-CZ" sz="6400" dirty="0"/>
              <a:t>schvaluje kontrolor v systému </a:t>
            </a:r>
            <a:r>
              <a:rPr lang="cs-CZ" altLang="cs-CZ" sz="6400" dirty="0" smtClean="0"/>
              <a:t>MS2014</a:t>
            </a:r>
            <a:r>
              <a:rPr lang="cs-CZ" altLang="cs-CZ" sz="6400" dirty="0"/>
              <a:t>+. O této skutečnosti informuje příslušného partnera interní </a:t>
            </a:r>
            <a:r>
              <a:rPr lang="cs-CZ" altLang="cs-CZ" sz="6400" dirty="0" smtClean="0"/>
              <a:t>depeší. Partner </a:t>
            </a:r>
            <a:r>
              <a:rPr lang="cs-CZ" altLang="cs-CZ" sz="6400" dirty="0"/>
              <a:t>má možnost odvolat se proti výsledku kontroly.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na úrovni partnera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12494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 smtClean="0"/>
              <a:t>Vedoucí partner předkládá tzv. </a:t>
            </a:r>
            <a:r>
              <a:rPr lang="cs-CZ" altLang="cs-CZ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souhrnnou zprávu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 smtClean="0">
                <a:solidFill>
                  <a:schemeClr val="tx1"/>
                </a:solidFill>
              </a:rPr>
              <a:t>průběžná </a:t>
            </a:r>
            <a:r>
              <a:rPr lang="cs-CZ" altLang="cs-CZ" sz="1900" b="0" dirty="0">
                <a:solidFill>
                  <a:schemeClr val="tx1"/>
                </a:solidFill>
              </a:rPr>
              <a:t>zpráva o realizaci projektu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 smtClean="0">
                <a:solidFill>
                  <a:schemeClr val="tx1"/>
                </a:solidFill>
              </a:rPr>
              <a:t>závěrečná </a:t>
            </a:r>
            <a:r>
              <a:rPr lang="cs-CZ" altLang="cs-CZ" sz="1900" b="0" dirty="0">
                <a:solidFill>
                  <a:schemeClr val="tx1"/>
                </a:solidFill>
              </a:rPr>
              <a:t>zpráva o realizaci projektu </a:t>
            </a:r>
            <a:endParaRPr lang="cs-CZ" sz="19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S</a:t>
            </a:r>
            <a:r>
              <a:rPr lang="cs-CZ" altLang="cs-CZ" sz="1900" dirty="0" smtClean="0"/>
              <a:t>ouhrnnou </a:t>
            </a:r>
            <a:r>
              <a:rPr lang="cs-CZ" altLang="cs-CZ" sz="1900" dirty="0"/>
              <a:t>zprávu předkládá pouze LP jako dvojjazyčnou </a:t>
            </a:r>
            <a:r>
              <a:rPr lang="cs-CZ" altLang="cs-CZ" sz="1900" dirty="0" smtClean="0"/>
              <a:t>přes </a:t>
            </a:r>
            <a:r>
              <a:rPr lang="cs-CZ" altLang="cs-CZ" sz="1900" dirty="0"/>
              <a:t>ISKP14</a:t>
            </a:r>
            <a:r>
              <a:rPr lang="cs-CZ" altLang="cs-CZ" sz="1900" dirty="0" smtClean="0"/>
              <a:t>+. Přílohou zprávy je </a:t>
            </a:r>
            <a:r>
              <a:rPr lang="cs-CZ" altLang="cs-CZ" sz="1900" dirty="0" smtClean="0">
                <a:solidFill>
                  <a:srgbClr val="FF0000"/>
                </a:solidFill>
              </a:rPr>
              <a:t>žádost o platbu</a:t>
            </a:r>
            <a:r>
              <a:rPr lang="cs-CZ" altLang="cs-CZ" sz="19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Zpráva je </a:t>
            </a:r>
            <a:r>
              <a:rPr lang="cs-CZ" sz="1900" dirty="0" smtClean="0"/>
              <a:t>předkládána ke </a:t>
            </a:r>
            <a:r>
              <a:rPr lang="cs-CZ" sz="1900" dirty="0"/>
              <a:t>kontrole do </a:t>
            </a:r>
            <a:r>
              <a:rPr lang="cs-CZ" sz="1900" dirty="0" smtClean="0"/>
              <a:t>120 </a:t>
            </a:r>
            <a:r>
              <a:rPr lang="cs-CZ" sz="1900" dirty="0"/>
              <a:t>kalendářních dnů od konce monitorovacího </a:t>
            </a:r>
            <a:r>
              <a:rPr lang="cs-CZ" sz="1900" dirty="0" smtClean="0"/>
              <a:t>období </a:t>
            </a:r>
            <a:r>
              <a:rPr lang="cs-CZ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 schválení všech dílčích zpráv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 smtClean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Kontrola formálních náležitostí </a:t>
            </a:r>
            <a:r>
              <a:rPr lang="cs-CZ" altLang="cs-CZ" sz="1900" b="0" dirty="0">
                <a:solidFill>
                  <a:schemeClr val="tx1"/>
                </a:solidFill>
              </a:rPr>
              <a:t>se provádí do 7 pracovních dnů od předložení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zprávy</a:t>
            </a:r>
            <a:endParaRPr lang="cs-CZ" altLang="cs-CZ" sz="1900" b="0" dirty="0">
              <a:solidFill>
                <a:schemeClr val="tx1"/>
              </a:solidFill>
            </a:endParaRP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Věcná kontrola </a:t>
            </a:r>
            <a:r>
              <a:rPr lang="cs-CZ" altLang="cs-CZ" sz="1900" b="0" dirty="0">
                <a:solidFill>
                  <a:schemeClr val="tx1"/>
                </a:solidFill>
              </a:rPr>
              <a:t>(projektová a finanční část) se provede do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35 </a:t>
            </a:r>
            <a:r>
              <a:rPr lang="cs-CZ" altLang="cs-CZ" sz="1900" b="0" dirty="0">
                <a:solidFill>
                  <a:schemeClr val="tx1"/>
                </a:solidFill>
              </a:rPr>
              <a:t>kalendářních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dnů. V rámci kontroly provádí JS Olomouc </a:t>
            </a:r>
            <a:r>
              <a:rPr lang="cs-CZ" altLang="cs-CZ" sz="1900" b="0" dirty="0" smtClean="0">
                <a:solidFill>
                  <a:srgbClr val="FF0000"/>
                </a:solidFill>
              </a:rPr>
              <a:t>kontrolu přeshraniční spolupráce a přeshraničního dopadu.</a:t>
            </a:r>
            <a:endParaRPr lang="cs-CZ" sz="1900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 smtClean="0"/>
              <a:t>Po </a:t>
            </a:r>
            <a:r>
              <a:rPr lang="cs-CZ" altLang="cs-CZ" sz="1900" dirty="0"/>
              <a:t>schválení souhrnné zprávy, resp. </a:t>
            </a:r>
            <a:r>
              <a:rPr lang="cs-CZ" altLang="cs-CZ" sz="1900" dirty="0" smtClean="0"/>
              <a:t>žádosti </a:t>
            </a:r>
            <a:r>
              <a:rPr lang="cs-CZ" altLang="cs-CZ" sz="1900" dirty="0"/>
              <a:t>o platbu </a:t>
            </a:r>
            <a:r>
              <a:rPr lang="cs-CZ" sz="1900" dirty="0"/>
              <a:t>informuje kontrolor příslušného  LP interní </a:t>
            </a:r>
            <a:r>
              <a:rPr lang="cs-CZ" sz="1900" dirty="0" smtClean="0"/>
              <a:t>depeší.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na úrovni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084263"/>
            <a:ext cx="7700425" cy="5041901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neprodleně a v odpovídající řádné lhůtě </a:t>
            </a:r>
            <a:r>
              <a:rPr lang="cs-CZ" altLang="cs-CZ" dirty="0"/>
              <a:t>oznámit a v souladu s postupem uvedeným v PPP </a:t>
            </a:r>
            <a:r>
              <a:rPr lang="cs-CZ" altLang="cs-CZ" dirty="0" smtClean="0"/>
              <a:t>požádat </a:t>
            </a:r>
            <a:r>
              <a:rPr lang="cs-CZ" altLang="cs-CZ" dirty="0"/>
              <a:t>o jejich schválení</a:t>
            </a:r>
            <a:r>
              <a:rPr lang="cs-CZ" altLang="cs-CZ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šechny žádosti o změnu jsou předkládány </a:t>
            </a:r>
            <a:r>
              <a:rPr lang="cs-CZ" altLang="cs-CZ" dirty="0" smtClean="0"/>
              <a:t>prostřednictvím Žádosti o změnu v  </a:t>
            </a:r>
            <a:r>
              <a:rPr lang="cs-CZ" altLang="cs-CZ" dirty="0" smtClean="0"/>
              <a:t>ISKP14</a:t>
            </a:r>
            <a:r>
              <a:rPr lang="cs-CZ" altLang="cs-CZ" dirty="0" smtClean="0"/>
              <a:t>+ </a:t>
            </a: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V </a:t>
            </a:r>
            <a:r>
              <a:rPr lang="cs-CZ" altLang="cs-CZ" dirty="0"/>
              <a:t>případě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změn rozpočtu</a:t>
            </a:r>
            <a:r>
              <a:rPr lang="cs-CZ" altLang="cs-CZ" dirty="0"/>
              <a:t>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</a:t>
            </a:r>
            <a:r>
              <a:rPr lang="cs-CZ" altLang="cs-CZ" dirty="0" smtClean="0"/>
              <a:t>partnerů.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Doporučení: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 smtClean="0">
                <a:solidFill>
                  <a:schemeClr val="tx1"/>
                </a:solidFill>
              </a:rPr>
              <a:t>ke </a:t>
            </a:r>
            <a:r>
              <a:rPr lang="cs-CZ" altLang="cs-CZ" sz="1800" b="0" dirty="0">
                <a:solidFill>
                  <a:schemeClr val="tx1"/>
                </a:solidFill>
              </a:rPr>
              <a:t>změnám by mělo docházet pouze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výjimečně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 smtClean="0">
                <a:solidFill>
                  <a:schemeClr val="tx1"/>
                </a:solidFill>
              </a:rPr>
              <a:t>na </a:t>
            </a:r>
            <a:r>
              <a:rPr lang="cs-CZ" altLang="cs-CZ" sz="1800" b="0" dirty="0">
                <a:solidFill>
                  <a:schemeClr val="tx1"/>
                </a:solidFill>
              </a:rPr>
              <a:t>odsouhlasení změny není automatický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nárok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>
                <a:solidFill>
                  <a:schemeClr val="tx1"/>
                </a:solidFill>
              </a:rPr>
              <a:t>množství změn v projektu je jedním z kritérií analýzy rizik pro kontrolu na místě</a:t>
            </a:r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Existují dvě kategorie změn v </a:t>
            </a:r>
            <a:r>
              <a:rPr lang="cs-CZ" dirty="0" smtClean="0"/>
              <a:t>projektu -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epodstatné změny a podstatné změny</a:t>
            </a:r>
            <a:r>
              <a:rPr lang="cs-CZ" altLang="cs-CZ" b="1" dirty="0" smtClean="0"/>
              <a:t> </a:t>
            </a:r>
            <a:r>
              <a:rPr lang="cs-CZ" dirty="0"/>
              <a:t>(klasifikace dle </a:t>
            </a:r>
            <a:r>
              <a:rPr lang="cs-CZ" dirty="0" smtClean="0"/>
              <a:t>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Nepodstatné změny</a:t>
            </a:r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 smtClean="0">
                <a:solidFill>
                  <a:schemeClr val="tx1"/>
                </a:solidFill>
              </a:rPr>
              <a:t>schvalované kontrolorem</a:t>
            </a:r>
          </a:p>
          <a:p>
            <a:pPr lvl="2" indent="0"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O schválení změny žádá příslušný projektový partner prostřednictvím vyplnění záložky </a:t>
            </a:r>
            <a:r>
              <a:rPr lang="cs-CZ" sz="1800" b="0" i="1" dirty="0" smtClean="0">
                <a:solidFill>
                  <a:schemeClr val="tx1"/>
                </a:solidFill>
              </a:rPr>
              <a:t>žádost o změnu </a:t>
            </a:r>
            <a:r>
              <a:rPr lang="cs-CZ" sz="1800" b="0" dirty="0" smtClean="0">
                <a:solidFill>
                  <a:schemeClr val="tx1"/>
                </a:solidFill>
              </a:rPr>
              <a:t>v ISKP. Žádost o změnu je nutné finalizovat a elektronicky podepsat (stav „</a:t>
            </a:r>
            <a:r>
              <a:rPr lang="cs-CZ" sz="1800" b="0" i="1" dirty="0" smtClean="0">
                <a:solidFill>
                  <a:schemeClr val="tx1"/>
                </a:solidFill>
              </a:rPr>
              <a:t>podána</a:t>
            </a:r>
            <a:r>
              <a:rPr lang="cs-CZ" sz="1800" b="0" dirty="0" smtClean="0">
                <a:solidFill>
                  <a:schemeClr val="tx1"/>
                </a:solidFill>
              </a:rPr>
              <a:t>“).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</a:t>
            </a:r>
            <a:r>
              <a:rPr lang="cs-CZ" altLang="cs-CZ" sz="1800" b="0" u="sng" dirty="0" smtClean="0">
                <a:solidFill>
                  <a:schemeClr val="tx1"/>
                </a:solidFill>
              </a:rPr>
              <a:t>chvalované JS</a:t>
            </a:r>
            <a:endParaRPr lang="cs-CZ" altLang="cs-CZ" sz="1800" b="0" u="sng" dirty="0">
              <a:solidFill>
                <a:schemeClr val="tx1"/>
              </a:solidFill>
            </a:endParaRPr>
          </a:p>
          <a:p>
            <a:pPr lvl="2" indent="0" algn="just">
              <a:buNone/>
              <a:defRPr/>
            </a:pPr>
            <a:r>
              <a:rPr lang="cs-CZ" altLang="cs-CZ" sz="1800" dirty="0" smtClean="0"/>
              <a:t>Žádost </a:t>
            </a:r>
            <a:r>
              <a:rPr lang="cs-CZ" altLang="cs-CZ" sz="1800" dirty="0"/>
              <a:t>o změnu </a:t>
            </a:r>
            <a:r>
              <a:rPr lang="cs-CZ" altLang="cs-CZ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podává vedoucí partner projektu </a:t>
            </a:r>
            <a:r>
              <a:rPr lang="cs-CZ" altLang="cs-CZ" sz="1800" dirty="0" smtClean="0"/>
              <a:t>prostřednictvím ISKP </a:t>
            </a:r>
            <a:r>
              <a:rPr lang="cs-CZ" altLang="cs-CZ" sz="1800" dirty="0"/>
              <a:t>bez ohledu na to, kterého projektového partnera se týká</a:t>
            </a:r>
            <a:r>
              <a:rPr lang="cs-CZ" altLang="cs-CZ" sz="1800" dirty="0" smtClean="0"/>
              <a:t>. K žádosti je nutné připojit Změnový list (příloha č. 26 PPP), případně další relevantní dokumenty</a:t>
            </a:r>
            <a:r>
              <a:rPr lang="cs-CZ" altLang="cs-CZ" dirty="0" smtClean="0"/>
              <a:t>.</a:t>
            </a:r>
            <a:endParaRPr lang="cs-CZ" altLang="cs-CZ" dirty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b="1" dirty="0"/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>
                <a:solidFill>
                  <a:schemeClr val="tx1"/>
                </a:solidFill>
              </a:rPr>
              <a:t>schvalované </a:t>
            </a:r>
            <a:r>
              <a:rPr lang="cs-CZ" altLang="cs-CZ" sz="1800" b="0" u="sng" dirty="0">
                <a:solidFill>
                  <a:schemeClr val="tx1"/>
                </a:solidFill>
              </a:rPr>
              <a:t>řídícím orgánem (ŘO)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Žádost o změnu je vždy </a:t>
            </a:r>
            <a:r>
              <a:rPr lang="cs-CZ" altLang="cs-CZ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předkládána prostřednictvím ISKP vedoucím partnerem</a:t>
            </a:r>
            <a:r>
              <a:rPr lang="cs-CZ" altLang="cs-CZ" sz="1800" b="1" dirty="0"/>
              <a:t> </a:t>
            </a:r>
            <a:r>
              <a:rPr lang="cs-CZ" altLang="cs-CZ" sz="1800" dirty="0"/>
              <a:t>bez ohledu na to, kterého projektového partnera se změna týká. K žádosti je nutné připojit Změnový list (příloha č. 26 PPP), případně další relevantní dokumenty.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JS  žádost prověří a spolu se svým stanoviskem ji předá na ŘO. Vedoucí partner je informován prostřednictvím JS</a:t>
            </a:r>
            <a:r>
              <a:rPr lang="cs-CZ" altLang="cs-CZ" sz="1800" dirty="0" smtClean="0"/>
              <a:t>.</a:t>
            </a:r>
            <a:endParaRPr lang="cs-CZ" altLang="cs-CZ" sz="1800" dirty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schvalované monitorovacím výborem (</a:t>
            </a:r>
            <a:r>
              <a:rPr lang="cs-CZ" altLang="cs-CZ" sz="1800" b="0" u="sng" dirty="0" smtClean="0">
                <a:solidFill>
                  <a:schemeClr val="tx1"/>
                </a:solidFill>
              </a:rPr>
              <a:t>MV)</a:t>
            </a:r>
          </a:p>
          <a:p>
            <a:pPr lvl="3" indent="0" algn="just">
              <a:buNone/>
              <a:defRPr/>
            </a:pPr>
            <a:r>
              <a:rPr lang="cs-CZ" altLang="cs-CZ" sz="1800" dirty="0" smtClean="0"/>
              <a:t>Pro </a:t>
            </a:r>
            <a:r>
              <a:rPr lang="cs-CZ" altLang="cs-CZ" sz="1800" dirty="0"/>
              <a:t>předložení žádosti o změnu se použije stejný postup jako pro změnu schvalovanou ŘO. Změna musí být oznámena </a:t>
            </a:r>
            <a:r>
              <a:rPr lang="cs-CZ" altLang="cs-CZ" sz="1800" dirty="0">
                <a:solidFill>
                  <a:srgbClr val="FF0000"/>
                </a:solidFill>
              </a:rPr>
              <a:t>minimálně 4 týdny před termínem konání MV.</a:t>
            </a:r>
          </a:p>
          <a:p>
            <a:pPr lvl="1" indent="0" algn="just">
              <a:buNone/>
              <a:defRPr/>
            </a:pPr>
            <a:endParaRPr lang="cs-CZ" altLang="cs-CZ" sz="1800" b="0" u="sng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změny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Projekty </a:t>
            </a:r>
            <a:r>
              <a:rPr lang="cs-CZ" alt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nad 500 000 </a:t>
            </a: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EUR </a:t>
            </a:r>
            <a:r>
              <a:rPr lang="cs-CZ" altLang="cs-CZ" sz="2000" dirty="0"/>
              <a:t>s financováním </a:t>
            </a: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infrastruktury nebo stavebních prací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Projektový partner realizující největší část této části projektu je povinen v místě realizace postavit dočasný velkoplošný reklamní panel značných rozměrů  (min. </a:t>
            </a:r>
            <a:r>
              <a:rPr lang="cs-CZ" altLang="cs-CZ" b="0" dirty="0" smtClean="0">
                <a:solidFill>
                  <a:schemeClr val="tx1"/>
                </a:solidFill>
              </a:rPr>
              <a:t>250x150cm</a:t>
            </a:r>
            <a:r>
              <a:rPr lang="cs-CZ" altLang="cs-CZ" b="0" dirty="0">
                <a:solidFill>
                  <a:schemeClr val="tx1"/>
                </a:solidFill>
              </a:rPr>
              <a:t>), na kterém musí min. </a:t>
            </a:r>
            <a:r>
              <a:rPr lang="cs-CZ" altLang="cs-CZ" b="0" dirty="0" smtClean="0">
                <a:solidFill>
                  <a:schemeClr val="tx1"/>
                </a:solidFill>
              </a:rPr>
              <a:t>25 % plochy </a:t>
            </a:r>
            <a:r>
              <a:rPr lang="cs-CZ" altLang="cs-CZ" b="0" dirty="0">
                <a:solidFill>
                  <a:schemeClr val="tx1"/>
                </a:solidFill>
              </a:rPr>
              <a:t>zabírat informace – název projektu, hlavní cíl, loga povinné </a:t>
            </a:r>
            <a:r>
              <a:rPr lang="cs-CZ" altLang="cs-CZ" b="0" dirty="0" smtClean="0">
                <a:solidFill>
                  <a:schemeClr val="tx1"/>
                </a:solidFill>
              </a:rPr>
              <a:t>publicity.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 smtClean="0">
                <a:solidFill>
                  <a:schemeClr val="tx1"/>
                </a:solidFill>
              </a:rPr>
              <a:t>Ostatní </a:t>
            </a:r>
            <a:r>
              <a:rPr lang="cs-CZ" altLang="cs-CZ" b="0" dirty="0">
                <a:solidFill>
                  <a:schemeClr val="tx1"/>
                </a:solidFill>
              </a:rPr>
              <a:t>partneři umístí </a:t>
            </a:r>
            <a:r>
              <a:rPr lang="cs-CZ" altLang="cs-CZ" b="0" dirty="0" smtClean="0">
                <a:solidFill>
                  <a:schemeClr val="tx1"/>
                </a:solidFill>
              </a:rPr>
              <a:t>v místě realizace alespoň </a:t>
            </a:r>
            <a:r>
              <a:rPr lang="cs-CZ" altLang="cs-CZ" b="0" dirty="0">
                <a:solidFill>
                  <a:schemeClr val="tx1"/>
                </a:solidFill>
              </a:rPr>
              <a:t>menší informační ceduli pro </a:t>
            </a:r>
            <a:r>
              <a:rPr lang="cs-CZ" altLang="cs-CZ" b="0" dirty="0" smtClean="0">
                <a:solidFill>
                  <a:schemeClr val="tx1"/>
                </a:solidFill>
              </a:rPr>
              <a:t>veřejnost.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 smtClean="0">
                <a:solidFill>
                  <a:schemeClr val="tx1"/>
                </a:solidFill>
              </a:rPr>
              <a:t>Nejpozději </a:t>
            </a:r>
            <a:r>
              <a:rPr lang="cs-CZ" altLang="cs-CZ" b="0" dirty="0">
                <a:solidFill>
                  <a:schemeClr val="tx1"/>
                </a:solidFill>
              </a:rPr>
              <a:t>do 3 měsíců po skončení projektu se obojí nahradí dostatečně velkou stálou informační tabulí </a:t>
            </a:r>
            <a:r>
              <a:rPr lang="cs-CZ" altLang="cs-CZ" b="0" dirty="0" smtClean="0">
                <a:solidFill>
                  <a:schemeClr val="tx1"/>
                </a:solidFill>
              </a:rPr>
              <a:t>/pamětní deskou.</a:t>
            </a:r>
          </a:p>
          <a:p>
            <a:pPr algn="just"/>
            <a:endParaRPr lang="cs-CZ" altLang="cs-CZ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nákupu hmotného předmětu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01189" y="1084263"/>
            <a:ext cx="7885611" cy="5041901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/>
              <a:t>Ostatní projekty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 všechny projektové partnery platí povinnost na dobře viditelném </a:t>
            </a:r>
            <a:r>
              <a:rPr lang="cs-CZ" altLang="cs-CZ" b="0" dirty="0" smtClean="0">
                <a:solidFill>
                  <a:schemeClr val="tx1"/>
                </a:solidFill>
              </a:rPr>
              <a:t>a veřejně přístupném místě </a:t>
            </a:r>
            <a:r>
              <a:rPr lang="cs-CZ" altLang="cs-CZ" b="0" dirty="0">
                <a:solidFill>
                  <a:schemeClr val="tx1"/>
                </a:solidFill>
              </a:rPr>
              <a:t>umístit alespoň jeden plakát min. o rozměru A</a:t>
            </a:r>
            <a:r>
              <a:rPr lang="cs-CZ" altLang="cs-CZ" sz="1600" b="0" dirty="0">
                <a:solidFill>
                  <a:schemeClr val="tx1"/>
                </a:solidFill>
              </a:rPr>
              <a:t>3. </a:t>
            </a:r>
            <a:r>
              <a:rPr lang="cs-CZ" altLang="cs-CZ" b="0" dirty="0">
                <a:solidFill>
                  <a:schemeClr val="tx1"/>
                </a:solidFill>
              </a:rPr>
              <a:t>Plakát musí obsahovat informace o projektu a povinná loga </a:t>
            </a:r>
            <a:r>
              <a:rPr lang="cs-CZ" altLang="cs-CZ" b="0" dirty="0" smtClean="0">
                <a:solidFill>
                  <a:schemeClr val="tx1"/>
                </a:solidFill>
              </a:rPr>
              <a:t>publicity.</a:t>
            </a:r>
          </a:p>
          <a:p>
            <a:pPr algn="just"/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Za nedodržení pravidel pro řádné zajištění publicity </a:t>
            </a:r>
            <a:r>
              <a:rPr lang="cs-CZ" altLang="cs-CZ" dirty="0" smtClean="0"/>
              <a:t>se udělují</a:t>
            </a:r>
            <a:r>
              <a:rPr lang="cs-CZ" alt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sankce</a:t>
            </a:r>
            <a:r>
              <a:rPr lang="cs-CZ" altLang="cs-CZ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</a:t>
            </a:r>
            <a:r>
              <a:rPr lang="cs-CZ" altLang="cs-CZ" dirty="0" smtClean="0"/>
              <a:t>100 %.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Na propagačních předmětech musí být povinná publicita natištěna. Pokud není potisk technicky možný, musí být označeny </a:t>
            </a:r>
            <a:r>
              <a:rPr lang="cs-CZ" dirty="0" smtClean="0"/>
              <a:t>samolepkou </a:t>
            </a:r>
            <a:r>
              <a:rPr lang="cs-CZ" dirty="0"/>
              <a:t>tak, aby nebylo možné ji odstranit</a:t>
            </a:r>
            <a:r>
              <a:rPr lang="cs-CZ" dirty="0" smtClean="0"/>
              <a:t>.</a:t>
            </a: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Možnost konzultace provedení povinné publicity s kontrolorem. </a:t>
            </a:r>
            <a:r>
              <a:rPr lang="cs-CZ" altLang="cs-CZ" dirty="0" smtClean="0">
                <a:solidFill>
                  <a:srgbClr val="FF0000"/>
                </a:solidFill>
              </a:rPr>
              <a:t>Odpovědnost za provedení publicity má vždy projektový partner.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rgbClr val="FF0000"/>
                </a:solidFill>
              </a:rPr>
              <a:t>VŽDY </a:t>
            </a:r>
            <a:r>
              <a:rPr lang="cs-CZ" altLang="cs-CZ" dirty="0">
                <a:solidFill>
                  <a:srgbClr val="FF0000"/>
                </a:solidFill>
              </a:rPr>
              <a:t>pořizujte odpovídající fotodokumentaci a z akcí prezenční listiny</a:t>
            </a:r>
            <a:r>
              <a:rPr lang="cs-CZ" altLang="cs-CZ" dirty="0" smtClean="0">
                <a:solidFill>
                  <a:srgbClr val="FF0000"/>
                </a:solidFill>
              </a:rPr>
              <a:t>.</a:t>
            </a: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 smtClean="0"/>
              <a:t>Oddělení </a:t>
            </a:r>
            <a:r>
              <a:rPr lang="cs-CZ" b="1" dirty="0"/>
              <a:t>pro NUTS II Severovýchod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</a:t>
            </a:r>
            <a:r>
              <a:rPr lang="cs-CZ" u="sng" dirty="0" smtClean="0"/>
              <a:t>edoucí oddělení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499 420 620, </a:t>
            </a:r>
            <a:r>
              <a:rPr lang="cs-CZ" dirty="0" smtClean="0"/>
              <a:t>mobil: </a:t>
            </a:r>
            <a:r>
              <a:rPr lang="cs-CZ" dirty="0"/>
              <a:t>606 141 272,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petra.markova</a:t>
            </a:r>
            <a:r>
              <a:rPr lang="cs-CZ" dirty="0" smtClean="0">
                <a:hlinkClick r:id="rId3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</a:t>
            </a:r>
            <a:r>
              <a:rPr lang="cs-CZ" u="sng" dirty="0" smtClean="0"/>
              <a:t>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499 420 623, </a:t>
            </a:r>
            <a:r>
              <a:rPr lang="cs-CZ" dirty="0" smtClean="0"/>
              <a:t>e-mail</a:t>
            </a:r>
            <a:r>
              <a:rPr lang="cs-CZ" dirty="0"/>
              <a:t>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marika.nachtigalova</a:t>
            </a:r>
            <a:r>
              <a:rPr lang="cs-CZ" dirty="0" smtClean="0">
                <a:hlinkClick r:id="rId4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Jana Vojtová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tel. 499 </a:t>
            </a:r>
            <a:r>
              <a:rPr lang="cs-CZ" dirty="0"/>
              <a:t>420 626, </a:t>
            </a:r>
            <a:r>
              <a:rPr lang="cs-CZ" dirty="0" smtClean="0"/>
              <a:t>mobil: </a:t>
            </a:r>
            <a:r>
              <a:rPr lang="cs-CZ" dirty="0"/>
              <a:t>735 707 355,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jana.vo</a:t>
            </a:r>
            <a:r>
              <a:rPr lang="cs-CZ" dirty="0">
                <a:hlinkClick r:id="rId5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</a:t>
            </a:r>
            <a:r>
              <a:rPr lang="cs-CZ" u="sng" dirty="0" smtClean="0"/>
              <a:t>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499 420 621,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6"/>
              </a:rPr>
              <a:t>ivana.d</a:t>
            </a:r>
            <a:r>
              <a:rPr lang="cs-CZ" dirty="0" smtClean="0">
                <a:hlinkClick r:id="rId6"/>
              </a:rPr>
              <a:t>olezalova@crr.cz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Ing. Marcela </a:t>
            </a:r>
            <a:r>
              <a:rPr lang="cs-CZ" dirty="0" err="1" smtClean="0"/>
              <a:t>Šašvatová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/>
              <a:t>t</a:t>
            </a:r>
            <a:r>
              <a:rPr lang="cs-CZ" dirty="0" smtClean="0"/>
              <a:t>el. 499 420 630, e-mail: </a:t>
            </a:r>
            <a:r>
              <a:rPr lang="cs-CZ" dirty="0" smtClean="0">
                <a:hlinkClick r:id="rId7"/>
              </a:rPr>
              <a:t>marcela.sasvatova@crr.cz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oužití barevné varianty loga v černobílém tisku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Jakákoliv deformace loga - změna poměru stran, nedodržení mezer apod.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</a:rPr>
              <a:t>Správné provedení </a:t>
            </a:r>
            <a:endParaRPr lang="cs-CZ" sz="2800" b="1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podkladem </a:t>
            </a:r>
            <a:r>
              <a:rPr lang="cs-CZ" dirty="0"/>
              <a:t>u monochromní varianty </a:t>
            </a:r>
            <a:r>
              <a:rPr lang="cs-CZ" dirty="0" smtClean="0"/>
              <a:t>loga je bílý obdélník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tam, kde není možný barevný tisk, je možné pro černobílý tisk použít monochromní variantu loga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IV.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O </a:t>
            </a:r>
            <a:r>
              <a:rPr lang="cs-CZ" altLang="cs-CZ" dirty="0"/>
              <a:t>tom, zda se na projekt bude vztahovat kontrola udržitelnosti, rozhoduje JS v rámci přípravy textu Rozhodnutí / Smlouvy. Tato skutečnost se promítá do harmonogramu monitorovacích období, jehož součástí je předkládání zpráv o udržitelnosti projektu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rgbClr val="FF0000"/>
                </a:solidFill>
              </a:rPr>
              <a:t>Při schvalování HMO kontrolorem bude vyžadováno potvrzení od JS, zda se na projekt vztahuje kontrola udržitelnosti.</a:t>
            </a:r>
            <a:endParaRPr lang="cs-CZ" altLang="cs-CZ" dirty="0">
              <a:solidFill>
                <a:srgbClr val="FF0000"/>
              </a:solidFill>
            </a:endParaRPr>
          </a:p>
          <a:p>
            <a:pPr algn="just"/>
            <a:endParaRPr lang="cs-CZ" dirty="0" smtClean="0"/>
          </a:p>
          <a:p>
            <a:pPr algn="just"/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Cílem </a:t>
            </a:r>
            <a:r>
              <a:rPr lang="cs-CZ" altLang="cs-CZ" dirty="0"/>
              <a:t>kontroly udržitelnosti projektu je ověřit, zda všichni projektoví partneři dodržují závazky stanovené Rozhodnutím / Smlouvou  po dobu 5 let </a:t>
            </a:r>
            <a:r>
              <a:rPr lang="cs-CZ" altLang="cs-CZ" dirty="0">
                <a:solidFill>
                  <a:srgbClr val="FF0000"/>
                </a:solidFill>
              </a:rPr>
              <a:t>od data poslední platby </a:t>
            </a:r>
            <a:r>
              <a:rPr lang="cs-CZ" altLang="cs-CZ" dirty="0" smtClean="0">
                <a:solidFill>
                  <a:srgbClr val="FF0000"/>
                </a:solidFill>
              </a:rPr>
              <a:t>vedoucímu partnerovi</a:t>
            </a:r>
            <a:r>
              <a:rPr lang="cs-CZ" altLang="cs-CZ" i="1" dirty="0" smtClean="0">
                <a:solidFill>
                  <a:srgbClr val="FF0000"/>
                </a:solidFill>
              </a:rPr>
              <a:t>.</a:t>
            </a:r>
            <a:endParaRPr lang="cs-CZ" altLang="cs-CZ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Majetek pořízený z projektu musí po dobu realizace a udržitelnosti zůstat ve vlastnictví partnera a nelze ho bez předchozího souhlasu ŘO převést na jiného majitele, prodat, zapůjčit apod.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Vedení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P</a:t>
            </a:r>
            <a:r>
              <a:rPr lang="cs-CZ" altLang="cs-CZ" dirty="0" smtClean="0"/>
              <a:t>ečlivě </a:t>
            </a:r>
            <a:r>
              <a:rPr lang="cs-CZ" altLang="cs-CZ" dirty="0"/>
              <a:t>přečíst dostupnou dokumentaci k programu – především Příručku pro příjemce a Rozhodnutí /Smlouvu o poskytnutí dotace a to včetně všech </a:t>
            </a:r>
            <a:r>
              <a:rPr lang="cs-CZ" altLang="cs-CZ" dirty="0" smtClean="0"/>
              <a:t>příloh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S</a:t>
            </a:r>
            <a:r>
              <a:rPr lang="cs-CZ" altLang="cs-CZ" dirty="0" smtClean="0"/>
              <a:t>tanovit </a:t>
            </a:r>
            <a:r>
              <a:rPr lang="cs-CZ" altLang="cs-CZ" dirty="0"/>
              <a:t>projektový tým (kdo bude mít co na </a:t>
            </a:r>
            <a:r>
              <a:rPr lang="cs-CZ" altLang="cs-CZ" dirty="0" smtClean="0"/>
              <a:t>starosti, zastupitelnost</a:t>
            </a:r>
            <a:r>
              <a:rPr lang="cs-CZ" altLang="cs-CZ" dirty="0" smtClean="0"/>
              <a:t>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Zajistit si přeposílání informací o došlých depeších prostřednictvím e-mailu (nastavení tzv</a:t>
            </a:r>
            <a:r>
              <a:rPr lang="cs-CZ" altLang="cs-CZ" dirty="0" smtClean="0"/>
              <a:t>. notifikačních pravidel)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H</a:t>
            </a:r>
            <a:r>
              <a:rPr lang="cs-CZ" altLang="cs-CZ" dirty="0" smtClean="0"/>
              <a:t>lídat </a:t>
            </a:r>
            <a:r>
              <a:rPr lang="cs-CZ" altLang="cs-CZ" dirty="0"/>
              <a:t>si veškeré termíny (pro předložení monitorovacích zpráv, oznámení změn atd</a:t>
            </a:r>
            <a:r>
              <a:rPr lang="cs-CZ" altLang="cs-CZ" dirty="0" smtClean="0"/>
              <a:t>.)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N</a:t>
            </a:r>
            <a:r>
              <a:rPr lang="cs-CZ" altLang="cs-CZ" dirty="0" smtClean="0"/>
              <a:t>ezapomínat </a:t>
            </a:r>
            <a:r>
              <a:rPr lang="cs-CZ" altLang="cs-CZ" dirty="0"/>
              <a:t>na publicitu programu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elkou </a:t>
            </a:r>
            <a:r>
              <a:rPr lang="cs-CZ" altLang="cs-CZ" dirty="0"/>
              <a:t>pozornost věnovat veřejným zakázkám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 </a:t>
            </a:r>
            <a:r>
              <a:rPr lang="cs-CZ" altLang="cs-CZ" dirty="0"/>
              <a:t>případě dotazů, nejasností se obracet na Centrum, JS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S</a:t>
            </a:r>
            <a:r>
              <a:rPr lang="cs-CZ" altLang="cs-CZ" dirty="0" smtClean="0"/>
              <a:t>ledovat </a:t>
            </a:r>
            <a:r>
              <a:rPr lang="cs-CZ" altLang="cs-CZ" dirty="0"/>
              <a:t>internetové </a:t>
            </a:r>
            <a:r>
              <a:rPr lang="cs-CZ" altLang="cs-CZ" dirty="0" smtClean="0"/>
              <a:t>stránky</a:t>
            </a:r>
            <a:endParaRPr lang="cs-CZ" altLang="cs-CZ" dirty="0"/>
          </a:p>
          <a:p>
            <a:pPr algn="just"/>
            <a:r>
              <a:rPr lang="cs-CZ" dirty="0" smtClean="0">
                <a:hlinkClick r:id="rId2"/>
              </a:rPr>
              <a:t>www.cz-pl.eu</a:t>
            </a:r>
            <a:endParaRPr lang="cs-CZ" dirty="0" smtClean="0"/>
          </a:p>
          <a:p>
            <a:pPr algn="just"/>
            <a:r>
              <a:rPr lang="cs-CZ" dirty="0" smtClean="0">
                <a:hlinkClick r:id="rId3"/>
              </a:rPr>
              <a:t>www.crr.cz</a:t>
            </a:r>
            <a:endParaRPr lang="cs-CZ" dirty="0" smtClean="0"/>
          </a:p>
          <a:p>
            <a:pPr algn="just"/>
            <a:r>
              <a:rPr lang="cs-CZ" dirty="0" smtClean="0">
                <a:hlinkClick r:id="rId4"/>
              </a:rPr>
              <a:t>www.strukturalni-fondy.cz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/>
              <a:t>Marika Nachtigalová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</a:t>
            </a:r>
            <a:r>
              <a:rPr lang="cs-CZ" altLang="cs-CZ" b="1" dirty="0" smtClean="0"/>
              <a:t>Rozhodnutí/Smlouvy </a:t>
            </a:r>
            <a:r>
              <a:rPr lang="cs-CZ" altLang="cs-CZ" b="1" dirty="0"/>
              <a:t>o dotaci z EFRR a jedná se o tyto základní činnosti: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příprava a spolupráce při sestavování </a:t>
            </a:r>
            <a:r>
              <a:rPr lang="cs-CZ" altLang="cs-CZ" sz="1900" dirty="0" smtClean="0"/>
              <a:t>harmonogramu předkládání </a:t>
            </a:r>
            <a:r>
              <a:rPr lang="cs-CZ" altLang="cs-CZ" sz="1900" dirty="0"/>
              <a:t>monitorovacích zpráv </a:t>
            </a:r>
            <a:r>
              <a:rPr lang="cs-CZ" altLang="cs-CZ" sz="1900" dirty="0" smtClean="0"/>
              <a:t>/ zpráv o realizaci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veřejných zakázek; přehled VŘ/ZŘ za partnera ve vztahu k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administrace změn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způsobilých výdajů </a:t>
            </a:r>
            <a:r>
              <a:rPr lang="cs-CZ" altLang="cs-CZ" sz="1900" dirty="0" smtClean="0"/>
              <a:t>a realizace klíčových aktivit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a schvalování dílčích zpráv o realizaci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žádostí o platbu a souhrnných zpráv o realizaci projektu z hlediska projektu jako celku (pouze u českých vedoucích partnerů</a:t>
            </a:r>
            <a:r>
              <a:rPr lang="cs-CZ" altLang="cs-CZ" sz="1900" dirty="0" smtClean="0"/>
              <a:t>)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průběžné vkládání veškerých údajů týkajících se kontroly projektů do monitorovacího </a:t>
            </a:r>
            <a:r>
              <a:rPr lang="cs-CZ" altLang="cs-CZ" sz="1900" dirty="0" smtClean="0"/>
              <a:t>systému </a:t>
            </a:r>
            <a:r>
              <a:rPr lang="cs-CZ" altLang="cs-CZ" sz="1900" dirty="0" smtClean="0"/>
              <a:t>MS2014</a:t>
            </a:r>
            <a:r>
              <a:rPr lang="cs-CZ" altLang="cs-CZ" sz="1900" dirty="0" smtClean="0"/>
              <a:t>+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udržitelnosti projektů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 smtClean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Centra pro regionální rozvoj České republiky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příprava </a:t>
            </a:r>
            <a:r>
              <a:rPr lang="cs-CZ" altLang="cs-CZ" sz="1900" b="1" dirty="0"/>
              <a:t>projektu a podání žádosti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hodnocení </a:t>
            </a:r>
            <a:r>
              <a:rPr lang="cs-CZ" altLang="cs-CZ" sz="1900" b="1" dirty="0"/>
              <a:t>žádosti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schválení </a:t>
            </a:r>
            <a:r>
              <a:rPr lang="cs-CZ" altLang="cs-CZ" sz="1900" b="1" dirty="0"/>
              <a:t>projektu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p</a:t>
            </a:r>
            <a:r>
              <a:rPr lang="cs-CZ" altLang="cs-CZ" sz="1900" b="1" dirty="0" smtClean="0"/>
              <a:t>říprava a vydání </a:t>
            </a:r>
            <a:r>
              <a:rPr lang="cs-CZ" altLang="cs-CZ" sz="1900" b="1" dirty="0"/>
              <a:t>Rozhodnutí o poskytnutí dotace z EFRR</a:t>
            </a:r>
            <a:r>
              <a:rPr lang="cs-CZ" altLang="cs-CZ" sz="1900" dirty="0"/>
              <a:t> pro  hlavního příjemce z ČR / vedoucího partnera = LP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vydání </a:t>
            </a:r>
            <a:r>
              <a:rPr lang="cs-CZ" altLang="cs-CZ" sz="1900" b="1" dirty="0"/>
              <a:t>Rozhodnutí o poskytnutí dotace ze </a:t>
            </a:r>
            <a:r>
              <a:rPr lang="cs-CZ" altLang="cs-CZ" sz="1900" b="1" dirty="0" smtClean="0"/>
              <a:t>státního rozpočtu (SR) pro </a:t>
            </a:r>
            <a:r>
              <a:rPr lang="cs-CZ" altLang="cs-CZ" sz="1900" b="1" dirty="0"/>
              <a:t>české partnery </a:t>
            </a:r>
            <a:r>
              <a:rPr lang="cs-CZ" altLang="cs-CZ" sz="1900" dirty="0"/>
              <a:t>(hlavní příjemce i projektoví partneři</a:t>
            </a:r>
            <a:r>
              <a:rPr lang="cs-CZ" altLang="cs-CZ" sz="1900" dirty="0" smtClean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realizace projektu</a:t>
            </a:r>
          </a:p>
          <a:p>
            <a:pPr algn="just"/>
            <a:r>
              <a:rPr lang="cs-CZ" altLang="cs-CZ" sz="1900" dirty="0"/>
              <a:t>	</a:t>
            </a:r>
            <a:r>
              <a:rPr lang="cs-CZ" altLang="cs-CZ" sz="1900" dirty="0" smtClean="0"/>
              <a:t>- výběr dodavatele</a:t>
            </a:r>
          </a:p>
          <a:p>
            <a:pPr algn="just"/>
            <a:r>
              <a:rPr lang="cs-CZ" altLang="cs-CZ" sz="1900" dirty="0" smtClean="0"/>
              <a:t>	- změny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publicita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monitorování projektu</a:t>
            </a:r>
          </a:p>
          <a:p>
            <a:pPr algn="just"/>
            <a:r>
              <a:rPr lang="cs-CZ" altLang="cs-CZ" sz="1900" dirty="0" smtClean="0"/>
              <a:t>	- udržitelnost </a:t>
            </a:r>
            <a:r>
              <a:rPr lang="cs-CZ" altLang="cs-CZ" sz="1900" dirty="0"/>
              <a:t>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Cyklus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984069"/>
            <a:ext cx="8003232" cy="514209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 smtClean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ydává Řídící orgán (MMR) </a:t>
            </a:r>
            <a:r>
              <a:rPr lang="cs-CZ" altLang="cs-CZ" dirty="0"/>
              <a:t>českým </a:t>
            </a:r>
            <a:r>
              <a:rPr lang="cs-CZ" altLang="cs-CZ" dirty="0" smtClean="0"/>
              <a:t>vedoucím partnerům (LP), </a:t>
            </a:r>
            <a:r>
              <a:rPr lang="cs-CZ" altLang="cs-CZ" dirty="0"/>
              <a:t>jejichž projekty byly schváleny monitorovacím </a:t>
            </a:r>
            <a:r>
              <a:rPr lang="cs-CZ" altLang="cs-CZ" dirty="0" smtClean="0"/>
              <a:t>výborem.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P</a:t>
            </a:r>
            <a:r>
              <a:rPr lang="cs-CZ" altLang="cs-CZ" dirty="0" smtClean="0"/>
              <a:t>řed </a:t>
            </a:r>
            <a:r>
              <a:rPr lang="cs-CZ" altLang="cs-CZ" dirty="0"/>
              <a:t>vydáním Rozhodnutí </a:t>
            </a:r>
            <a:r>
              <a:rPr lang="cs-CZ" altLang="cs-CZ" dirty="0" smtClean="0"/>
              <a:t>LP předkládá povinné </a:t>
            </a:r>
            <a:r>
              <a:rPr lang="cs-CZ" altLang="cs-CZ" dirty="0"/>
              <a:t>přílohy a to na základě </a:t>
            </a:r>
            <a:r>
              <a:rPr lang="cs-CZ" altLang="cs-CZ" dirty="0" smtClean="0"/>
              <a:t>výzvy zasílané JS Olomouc.</a:t>
            </a:r>
            <a:endParaRPr lang="cs-CZ" altLang="cs-CZ" dirty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 smtClean="0"/>
              <a:t>LP konzultuje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harmonogram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monitorovacích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období </a:t>
            </a:r>
            <a:r>
              <a:rPr lang="cs-CZ" altLang="cs-CZ" dirty="0" smtClean="0"/>
              <a:t>(HMO</a:t>
            </a:r>
            <a:r>
              <a:rPr lang="cs-CZ" altLang="cs-CZ" dirty="0" smtClean="0"/>
              <a:t>) se svým kontrolorem (příslušné oddělení Centra)</a:t>
            </a:r>
            <a:r>
              <a:rPr lang="cs-CZ" altLang="cs-CZ" dirty="0" smtClean="0">
                <a:solidFill>
                  <a:schemeClr val="tx2"/>
                </a:solidFill>
              </a:rPr>
              <a:t>. </a:t>
            </a:r>
            <a:r>
              <a:rPr lang="cs-CZ" altLang="cs-CZ" dirty="0" smtClean="0"/>
              <a:t>HMO je </a:t>
            </a:r>
            <a:r>
              <a:rPr lang="cs-CZ" altLang="cs-CZ" dirty="0" smtClean="0"/>
              <a:t>závazný pro všechny projektové partnery.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Délka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 je stanovena na 6 měsíců</a:t>
            </a:r>
            <a:r>
              <a:rPr lang="cs-CZ" altLang="cs-CZ" dirty="0" smtClean="0"/>
              <a:t>. Výjimkou jsou první a poslední období, která mohou být delší.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Všichni projektoví partneři by se měli seznámit s podmínkami uvedenými v </a:t>
            </a:r>
            <a:r>
              <a:rPr lang="cs-CZ" altLang="cs-CZ" dirty="0" smtClean="0"/>
              <a:t>Rozhodnutí/Smlouvě</a:t>
            </a:r>
            <a:r>
              <a:rPr lang="cs-CZ" altLang="cs-CZ" dirty="0"/>
              <a:t>, jejich porušení může vést k vrácení celé částky poskytnuté dotace!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U</a:t>
            </a:r>
            <a:r>
              <a:rPr lang="cs-CZ" altLang="cs-CZ" dirty="0" smtClean="0"/>
              <a:t>končení projektu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nejpozději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 30.9.2023</a:t>
            </a:r>
            <a:r>
              <a:rPr lang="cs-CZ" altLang="cs-CZ" dirty="0"/>
              <a:t>, projekty technické asistence do </a:t>
            </a:r>
            <a:r>
              <a:rPr lang="cs-CZ" altLang="cs-CZ" dirty="0" smtClean="0"/>
              <a:t>31.12.2023</a:t>
            </a:r>
            <a:endParaRPr lang="cs-CZ" altLang="cs-CZ" dirty="0"/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rgbClr val="FF0000"/>
                </a:solidFill>
              </a:rPr>
              <a:t>d</a:t>
            </a:r>
            <a:r>
              <a:rPr lang="cs-CZ" altLang="cs-CZ" b="1" dirty="0" smtClean="0">
                <a:solidFill>
                  <a:srgbClr val="FF0000"/>
                </a:solidFill>
              </a:rPr>
              <a:t>oporučení: </a:t>
            </a:r>
            <a:r>
              <a:rPr lang="cs-CZ" altLang="cs-CZ" dirty="0" smtClean="0"/>
              <a:t>Pokud při přípravě Rozhodnutí o EFRR partner zjistí, že se vyskytly změny projektu oproti schválené projektové žádosti, je vhodné je oznámit JS již v této fázi.</a:t>
            </a:r>
            <a:endParaRPr lang="cs-CZ" altLang="cs-CZ" dirty="0"/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poskytnutí dotace z EFRR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Toto </a:t>
            </a:r>
            <a:r>
              <a:rPr lang="cs-CZ" altLang="cs-CZ" dirty="0"/>
              <a:t>Rozhodnutí obdrží vedoucí i projektoví partneři z ČR, kteří se podílejí na projektu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Organizační složky státu a jejich příspěvkové organizace nárok na tuto část dotace nemají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Rozhodnutí vydává MMR ČR zpravidla do 4 týdnů od vydání </a:t>
            </a:r>
            <a:r>
              <a:rPr lang="cs-CZ" altLang="cs-CZ" dirty="0" smtClean="0"/>
              <a:t>Rozhodnutí/ </a:t>
            </a:r>
            <a:r>
              <a:rPr lang="cs-CZ" altLang="cs-CZ" dirty="0"/>
              <a:t>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Rozhodnutí o poskytnutí dotace ze SR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24000"/>
            <a:ext cx="7700425" cy="46021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žadatele </a:t>
            </a:r>
            <a:r>
              <a:rPr lang="cs-CZ" dirty="0" smtClean="0"/>
              <a:t>(PPŽ), verze 4 platná od 2. 3. 2018 včetně Metodických pokynů č. 1 a 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příjemce dotace </a:t>
            </a:r>
            <a:r>
              <a:rPr lang="cs-CZ" dirty="0" smtClean="0"/>
              <a:t>(PPP), </a:t>
            </a:r>
            <a:r>
              <a:rPr lang="cs-CZ" altLang="cs-CZ" dirty="0" smtClean="0"/>
              <a:t>verze 5 </a:t>
            </a:r>
            <a:r>
              <a:rPr lang="cs-CZ" altLang="cs-CZ" dirty="0"/>
              <a:t>platná od </a:t>
            </a:r>
            <a:r>
              <a:rPr lang="cs-CZ" altLang="cs-CZ" dirty="0" smtClean="0"/>
              <a:t>1. 4. 2018 včetně Metodického pokynu č. 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Grafické zásady</a:t>
            </a:r>
            <a:r>
              <a:rPr lang="cs-CZ" altLang="cs-CZ" dirty="0" smtClean="0"/>
              <a:t>/Pravidla užití logotypu </a:t>
            </a:r>
            <a:r>
              <a:rPr lang="cs-CZ" altLang="cs-CZ" dirty="0" err="1" smtClean="0"/>
              <a:t>czpl</a:t>
            </a:r>
            <a:r>
              <a:rPr lang="cs-CZ" altLang="cs-CZ" dirty="0" smtClean="0"/>
              <a:t> (Příloha č. 24 PPP) ve verzi MP č.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Metodický pokyn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 oblast zadávání zakázek </a:t>
            </a:r>
            <a:r>
              <a:rPr lang="cs-CZ" altLang="cs-CZ" dirty="0"/>
              <a:t>pro programové období 2014-2020, verze 4, </a:t>
            </a:r>
            <a:r>
              <a:rPr lang="cs-CZ" altLang="cs-CZ" dirty="0" smtClean="0"/>
              <a:t>účinný od 1. 5.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Náležitosti dokladování platné </a:t>
            </a:r>
            <a:r>
              <a:rPr lang="cs-CZ" altLang="cs-CZ" dirty="0" smtClean="0"/>
              <a:t>od 18. 8.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vyplnění žádosti o platbu</a:t>
            </a:r>
            <a:r>
              <a:rPr lang="cs-CZ" altLang="cs-CZ" dirty="0" smtClean="0"/>
              <a:t> a zprávy o realizaci, modulu veřejné zakázky platná od 29. 11. 2017 – </a:t>
            </a:r>
            <a:r>
              <a:rPr lang="cs-CZ" altLang="cs-CZ" dirty="0" smtClean="0">
                <a:solidFill>
                  <a:srgbClr val="FF0000"/>
                </a:solidFill>
              </a:rPr>
              <a:t>obsahuje postup pro podání žádosti o změnu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projektu -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 rámci kontroly je nutné komunikovat prostřednictvím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depeší </a:t>
            </a:r>
            <a:r>
              <a:rPr lang="cs-CZ" dirty="0" smtClean="0"/>
              <a:t>zasílaných </a:t>
            </a:r>
            <a:r>
              <a:rPr lang="cs-CZ" dirty="0" smtClean="0"/>
              <a:t>v ISKP14+. Z důvodu zajištění auditní stopy depeše </a:t>
            </a:r>
            <a:r>
              <a:rPr lang="cs-CZ" dirty="0" smtClean="0"/>
              <a:t>zasílejte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přímo na příslušném projektu.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Dokumenty vkládejte v logickém upořádání v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 ZIP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souboru</a:t>
            </a:r>
            <a:r>
              <a:rPr lang="cs-CZ" dirty="0" smtClean="0"/>
              <a:t>. Např. </a:t>
            </a:r>
            <a:r>
              <a:rPr lang="cs-CZ" dirty="0"/>
              <a:t>dokumenty k 1 aktivitě </a:t>
            </a:r>
            <a:r>
              <a:rPr lang="cs-CZ" dirty="0" smtClean="0"/>
              <a:t>(pozvánky, prezenční listiny, fotodokumentace, zápisy apod.) vložte do 1 přílohy.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 názvy všech souborů používejte krátké výstižné názvy s max. 20 znaky.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Ke kontrole veřejných zakázek vkládejte dokumenty v 1 ZIP souboru ke každé fázi kontroly, nikoliv samostatné dokumenty.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Komunikace a předkládání dokumentů ke kontrole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9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Postup partnera při výběru dodavatele/realizace veřejné zakázky upravuje kapitola 4.2 Příručky pro příjemce. Povinnost zadavatele postupovat dle:</a:t>
            </a:r>
            <a:endParaRPr lang="cs-CZ" dirty="0"/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zákona č. 134/2016 Sb</a:t>
            </a:r>
            <a:r>
              <a:rPr lang="cs-CZ" alt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., </a:t>
            </a: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 zadávání veřejných zakázek</a:t>
            </a:r>
            <a:r>
              <a:rPr lang="cs-CZ" altLang="cs-CZ" b="1" dirty="0" smtClean="0"/>
              <a:t> </a:t>
            </a:r>
            <a:r>
              <a:rPr lang="cs-CZ" altLang="cs-CZ" dirty="0" smtClean="0"/>
              <a:t>v limitech předpokládané hodnoty nad 2 mil. Kč na dodávky nebo služby a nad 6 mil. Kč na stavební práce (u zakázek zahájených před 1.10.2016 postup dle zákona 137/2006 Sb., o veřejných zakázkách)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Metodického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pokynu pro oblast zadávání zakázek pro programové období 2014-2020</a:t>
            </a:r>
            <a:r>
              <a:rPr lang="cs-CZ" altLang="cs-CZ" dirty="0"/>
              <a:t>, verze </a:t>
            </a:r>
            <a:r>
              <a:rPr lang="cs-CZ" altLang="cs-CZ" dirty="0" smtClean="0"/>
              <a:t>4.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Jedná </a:t>
            </a:r>
            <a:r>
              <a:rPr lang="cs-CZ" altLang="cs-CZ" sz="1800" b="0" dirty="0">
                <a:solidFill>
                  <a:schemeClr val="tx1"/>
                </a:solidFill>
              </a:rPr>
              <a:t>se o zakázky malého rozsahu s předpokládanou hodnotou nad 400 000 Kč bez DPH na dodávky, služby nebo stavební práce.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 4. 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 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1957</TotalTime>
  <Words>2367</Words>
  <Application>Microsoft Office PowerPoint</Application>
  <PresentationFormat>Předvádění na obrazovce (4:3)</PresentationFormat>
  <Paragraphs>280</Paragraphs>
  <Slides>25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4. 4. 2019</vt:lpstr>
      <vt:lpstr>Kontakty</vt:lpstr>
      <vt:lpstr>Úloha Centra pro regionální rozvoj České republiky</vt:lpstr>
      <vt:lpstr>Cyklus projektu</vt:lpstr>
      <vt:lpstr>Rozhodnutí o poskytnutí dotace z EFRR</vt:lpstr>
      <vt:lpstr>Rozhodnutí o poskytnutí dotace ze SR</vt:lpstr>
      <vt:lpstr>Realizace projektu - dokumentace</vt:lpstr>
      <vt:lpstr>Komunikace a předkládání dokumentů ke kontrole</vt:lpstr>
      <vt:lpstr>Výběr dodavatele I.</vt:lpstr>
      <vt:lpstr>Výběr dodavatele II.</vt:lpstr>
      <vt:lpstr>Výběr dodavatele III.</vt:lpstr>
      <vt:lpstr>Monitorování projektu</vt:lpstr>
      <vt:lpstr>Monitorování na úrovni partnera</vt:lpstr>
      <vt:lpstr>Monitorování na úrovni projektu</vt:lpstr>
      <vt:lpstr>Změny projektu</vt:lpstr>
      <vt:lpstr>Nepodstatné změny</vt:lpstr>
      <vt:lpstr>Podstatné změny</vt:lpstr>
      <vt:lpstr>Publicita I.</vt:lpstr>
      <vt:lpstr>Publicita II.</vt:lpstr>
      <vt:lpstr>Publicita III.</vt:lpstr>
      <vt:lpstr>Publicita IV.</vt:lpstr>
      <vt:lpstr>Udržitelnost</vt:lpstr>
      <vt:lpstr>Vedení dokumentace</vt:lpstr>
      <vt:lpstr>Závěrečná doporučení</vt:lpstr>
      <vt:lpstr>Děkuji Vám za pozornost.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Nachtigalová Marika</cp:lastModifiedBy>
  <cp:revision>186</cp:revision>
  <cp:lastPrinted>2017-10-06T05:39:03Z</cp:lastPrinted>
  <dcterms:created xsi:type="dcterms:W3CDTF">2016-05-13T07:19:23Z</dcterms:created>
  <dcterms:modified xsi:type="dcterms:W3CDTF">2019-03-29T07:58:36Z</dcterms:modified>
</cp:coreProperties>
</file>