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1" r:id="rId2"/>
  </p:sldMasterIdLst>
  <p:notesMasterIdLst>
    <p:notesMasterId r:id="rId27"/>
  </p:notesMasterIdLst>
  <p:handoutMasterIdLst>
    <p:handoutMasterId r:id="rId28"/>
  </p:handoutMasterIdLst>
  <p:sldIdLst>
    <p:sldId id="263" r:id="rId3"/>
    <p:sldId id="265" r:id="rId4"/>
    <p:sldId id="277" r:id="rId5"/>
    <p:sldId id="267" r:id="rId6"/>
    <p:sldId id="268" r:id="rId7"/>
    <p:sldId id="269" r:id="rId8"/>
    <p:sldId id="293" r:id="rId9"/>
    <p:sldId id="272" r:id="rId10"/>
    <p:sldId id="270" r:id="rId11"/>
    <p:sldId id="294" r:id="rId12"/>
    <p:sldId id="275" r:id="rId13"/>
    <p:sldId id="287" r:id="rId14"/>
    <p:sldId id="292" r:id="rId15"/>
    <p:sldId id="273" r:id="rId16"/>
    <p:sldId id="288" r:id="rId17"/>
    <p:sldId id="295" r:id="rId18"/>
    <p:sldId id="290" r:id="rId19"/>
    <p:sldId id="291" r:id="rId20"/>
    <p:sldId id="274" r:id="rId21"/>
    <p:sldId id="278" r:id="rId22"/>
    <p:sldId id="276" r:id="rId23"/>
    <p:sldId id="271" r:id="rId24"/>
    <p:sldId id="266" r:id="rId25"/>
    <p:sldId id="264" r:id="rId2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8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60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860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869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11/9/2016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4144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7999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4408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96692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7425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3047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12102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69506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9902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4937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12. 6.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12. 6. 2018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12. 6. 2018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12. 6. 2018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12. 6.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12. 6. 2018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433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r>
              <a:rPr lang="en-US" smtClean="0"/>
              <a:t>Hradec Králové, 12. 6. 2018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Hradec Králové, 12. 6. 2018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030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etra.markova@crr.cz" TargetMode="External"/><Relationship Id="rId7" Type="http://schemas.openxmlformats.org/officeDocument/2006/relationships/hyperlink" Target="mailto:marcela.sasvatova@crr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ivana.dolezalova@crr.cz" TargetMode="External"/><Relationship Id="rId5" Type="http://schemas.openxmlformats.org/officeDocument/2006/relationships/hyperlink" Target="mailto:jana.vojtova@crr.cz" TargetMode="External"/><Relationship Id="rId4" Type="http://schemas.openxmlformats.org/officeDocument/2006/relationships/hyperlink" Target="mailto:marika.nachtigalova@crr.cz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r.cz/" TargetMode="External"/><Relationship Id="rId2" Type="http://schemas.openxmlformats.org/officeDocument/2006/relationships/hyperlink" Target="http://www.cz-pl.e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trukturalni-fondy.cz/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2549" y="1722617"/>
            <a:ext cx="8752114" cy="3781200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sz="3200" dirty="0"/>
              <a:t>Operační program </a:t>
            </a:r>
            <a:r>
              <a:rPr lang="cs-CZ" altLang="cs-CZ" sz="3200" dirty="0" smtClean="0"/>
              <a:t/>
            </a:r>
            <a:br>
              <a:rPr lang="cs-CZ" altLang="cs-CZ" sz="3200" dirty="0" smtClean="0"/>
            </a:br>
            <a:r>
              <a:rPr lang="cs-CZ" altLang="cs-CZ" sz="3200" dirty="0" smtClean="0"/>
              <a:t>INTERREG </a:t>
            </a:r>
            <a:r>
              <a:rPr lang="cs-CZ" altLang="cs-CZ" sz="3200" dirty="0"/>
              <a:t>V-A </a:t>
            </a:r>
            <a:r>
              <a:rPr lang="cs-CZ" altLang="cs-CZ" sz="3200" dirty="0" smtClean="0"/>
              <a:t>Česká </a:t>
            </a:r>
            <a:r>
              <a:rPr lang="cs-CZ" altLang="cs-CZ" sz="3200" dirty="0"/>
              <a:t>republika – </a:t>
            </a:r>
            <a:r>
              <a:rPr lang="cs-CZ" altLang="cs-CZ" sz="3200" dirty="0" smtClean="0"/>
              <a:t>Polsko</a:t>
            </a: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sz="3200" dirty="0"/>
              <a:t>programové období 2014 </a:t>
            </a:r>
            <a:r>
              <a:rPr lang="cs-CZ" altLang="cs-CZ" sz="3200" dirty="0" smtClean="0"/>
              <a:t>– 2020</a:t>
            </a:r>
            <a:br>
              <a:rPr lang="cs-CZ" altLang="cs-CZ" sz="3200" dirty="0" smtClean="0"/>
            </a:br>
            <a:r>
              <a:rPr lang="cs-CZ" altLang="cs-CZ" sz="3200" dirty="0" smtClean="0"/>
              <a:t/>
            </a:r>
            <a:br>
              <a:rPr lang="cs-CZ" altLang="cs-CZ" sz="3200" dirty="0" smtClean="0"/>
            </a:br>
            <a:r>
              <a:rPr lang="cs-CZ" altLang="cs-CZ" sz="3200" dirty="0" smtClean="0"/>
              <a:t>	</a:t>
            </a:r>
            <a:r>
              <a:rPr lang="cs-CZ" altLang="cs-CZ" dirty="0" smtClean="0"/>
              <a:t>SEMINÁŘ PRO PŘÍJEMCE</a:t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sz="3200" dirty="0" smtClean="0"/>
              <a:t>Hradec Králové, 12. </a:t>
            </a:r>
            <a:r>
              <a:rPr lang="cs-CZ" altLang="cs-CZ" sz="3200" dirty="0"/>
              <a:t>6</a:t>
            </a:r>
            <a:r>
              <a:rPr lang="cs-CZ" altLang="cs-CZ" sz="3200" dirty="0" smtClean="0"/>
              <a:t>. 2018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3999" cy="1232784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156851" y="6356350"/>
            <a:ext cx="2412178" cy="369888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63864"/>
            <a:ext cx="9144000" cy="875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</a:t>
            </a:r>
            <a:r>
              <a:rPr lang="cs-CZ" dirty="0" smtClean="0"/>
              <a:t>ovinnost </a:t>
            </a:r>
            <a:r>
              <a:rPr lang="cs-CZ" dirty="0"/>
              <a:t>uveřejňování </a:t>
            </a:r>
            <a:r>
              <a:rPr lang="cs-CZ" dirty="0" smtClean="0"/>
              <a:t>smluv/objednávek </a:t>
            </a:r>
            <a:r>
              <a:rPr lang="cs-CZ" dirty="0"/>
              <a:t>v Registru smluv dle zákona č. 340/2015 Sb</a:t>
            </a:r>
            <a:r>
              <a:rPr lang="cs-CZ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d</a:t>
            </a:r>
            <a:r>
              <a:rPr lang="cs-CZ" dirty="0" smtClean="0">
                <a:solidFill>
                  <a:srgbClr val="FF0000"/>
                </a:solidFill>
              </a:rPr>
              <a:t>oporučení: </a:t>
            </a:r>
            <a:r>
              <a:rPr lang="cs-CZ" dirty="0"/>
              <a:t>Do textu smlouvy s dodavatelem </a:t>
            </a:r>
            <a:r>
              <a:rPr lang="cs-CZ" dirty="0" smtClean="0"/>
              <a:t>doporučujeme včlenit </a:t>
            </a:r>
            <a:r>
              <a:rPr lang="cs-CZ" dirty="0"/>
              <a:t>následující ustanovení – </a:t>
            </a:r>
            <a:r>
              <a:rPr lang="cs-CZ" i="1" dirty="0"/>
              <a:t>Smluvní strany se dohodly, že v souladu se zákonem č.340/2015 Sb., o zvláštních podmínkách účinnosti některých smluv, uveřejňování těchto smluv a o registru smluv (zákon o registru smluv) tuto smlouvu v registru smluv uveřejní... </a:t>
            </a:r>
            <a:endParaRPr lang="cs-CZ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</a:t>
            </a:r>
            <a:r>
              <a:rPr lang="cs-CZ" dirty="0"/>
              <a:t> rámci kontroly návrhu smlouvy bude kontrolorem vydáváno upozornění, že do smlouvy je nutné </a:t>
            </a:r>
            <a:r>
              <a:rPr lang="cs-CZ" dirty="0" smtClean="0"/>
              <a:t>uvést účinnost od data uveřejnění smlouvy </a:t>
            </a:r>
            <a:r>
              <a:rPr lang="cs-CZ" dirty="0"/>
              <a:t>v Registru </a:t>
            </a:r>
            <a:r>
              <a:rPr lang="cs-CZ" dirty="0" smtClean="0"/>
              <a:t>smluv.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N</a:t>
            </a:r>
            <a:r>
              <a:rPr lang="cs-CZ" dirty="0" smtClean="0">
                <a:solidFill>
                  <a:srgbClr val="FF0000"/>
                </a:solidFill>
              </a:rPr>
              <a:t>ebude-li smlouva/objednávka </a:t>
            </a:r>
            <a:r>
              <a:rPr lang="cs-CZ" dirty="0">
                <a:solidFill>
                  <a:srgbClr val="FF0000"/>
                </a:solidFill>
              </a:rPr>
              <a:t>v </a:t>
            </a:r>
            <a:r>
              <a:rPr lang="cs-CZ" dirty="0" smtClean="0">
                <a:solidFill>
                  <a:srgbClr val="FF0000"/>
                </a:solidFill>
              </a:rPr>
              <a:t>Registru smluv </a:t>
            </a:r>
            <a:r>
              <a:rPr lang="cs-CZ" dirty="0">
                <a:solidFill>
                  <a:srgbClr val="FF0000"/>
                </a:solidFill>
              </a:rPr>
              <a:t>zveřejněna v zákonné </a:t>
            </a:r>
            <a:r>
              <a:rPr lang="cs-CZ" dirty="0" smtClean="0">
                <a:solidFill>
                  <a:srgbClr val="FF0000"/>
                </a:solidFill>
              </a:rPr>
              <a:t>lhůtě, </a:t>
            </a:r>
            <a:r>
              <a:rPr lang="cs-CZ" dirty="0">
                <a:solidFill>
                  <a:srgbClr val="FF0000"/>
                </a:solidFill>
              </a:rPr>
              <a:t>jsou takto vynaložené související výdaje považovány za </a:t>
            </a:r>
            <a:r>
              <a:rPr lang="cs-CZ" b="1" u="sng" dirty="0" smtClean="0">
                <a:solidFill>
                  <a:srgbClr val="FF0000"/>
                </a:solidFill>
              </a:rPr>
              <a:t>nezpůsobilé.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U</a:t>
            </a:r>
            <a:r>
              <a:rPr lang="cs-CZ" dirty="0" smtClean="0"/>
              <a:t>veřejnění </a:t>
            </a:r>
            <a:r>
              <a:rPr lang="cs-CZ" dirty="0"/>
              <a:t>v </a:t>
            </a:r>
            <a:r>
              <a:rPr lang="cs-CZ" dirty="0" smtClean="0"/>
              <a:t>Registru smluv je </a:t>
            </a:r>
            <a:r>
              <a:rPr lang="cs-CZ" dirty="0"/>
              <a:t>nutné </a:t>
            </a:r>
            <a:r>
              <a:rPr lang="cs-CZ" dirty="0" smtClean="0"/>
              <a:t>prokázat doložením </a:t>
            </a:r>
            <a:r>
              <a:rPr lang="cs-CZ" dirty="0"/>
              <a:t>potvrzením o </a:t>
            </a:r>
            <a:r>
              <a:rPr lang="cs-CZ" dirty="0" smtClean="0"/>
              <a:t>uveřejnění </a:t>
            </a:r>
            <a:endParaRPr lang="cs-CZ" i="1" dirty="0" smtClean="0">
              <a:solidFill>
                <a:srgbClr val="FF0000"/>
              </a:solidFill>
            </a:endParaRP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Výběr dodavatele </a:t>
            </a:r>
            <a:r>
              <a:rPr lang="cs-CZ" dirty="0" smtClean="0"/>
              <a:t>III.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28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39633" y="1222830"/>
            <a:ext cx="7700425" cy="4819290"/>
          </a:xfrm>
        </p:spPr>
        <p:txBody>
          <a:bodyPr>
            <a:norm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cs-CZ" altLang="cs-CZ" dirty="0" smtClean="0"/>
              <a:t>Povinnost předkládat průběžné </a:t>
            </a:r>
            <a:r>
              <a:rPr lang="cs-CZ" altLang="cs-CZ" dirty="0"/>
              <a:t>informace o postupu realizace a finanční stránce projektu </a:t>
            </a:r>
            <a:r>
              <a:rPr lang="cs-CZ" altLang="cs-CZ" dirty="0" smtClean="0">
                <a:solidFill>
                  <a:srgbClr val="FF0000"/>
                </a:solidFill>
              </a:rPr>
              <a:t>pro všechny projektové partnery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cs-CZ" altLang="cs-CZ" dirty="0" smtClean="0"/>
              <a:t>Informování </a:t>
            </a:r>
            <a:r>
              <a:rPr lang="cs-CZ" altLang="cs-CZ" dirty="0" smtClean="0"/>
              <a:t>prostřednictvím </a:t>
            </a:r>
            <a:r>
              <a:rPr lang="cs-CZ" altLang="cs-CZ" dirty="0"/>
              <a:t>monitorovacích </a:t>
            </a:r>
            <a:r>
              <a:rPr lang="cs-CZ" altLang="cs-CZ" dirty="0" smtClean="0"/>
              <a:t>zpráv, tzv. </a:t>
            </a:r>
            <a:r>
              <a:rPr lang="cs-CZ" altLang="cs-CZ" b="1" dirty="0" smtClean="0"/>
              <a:t>zpráv o realizaci </a:t>
            </a:r>
            <a:r>
              <a:rPr lang="cs-CZ" altLang="cs-CZ" dirty="0"/>
              <a:t>na </a:t>
            </a:r>
            <a:r>
              <a:rPr lang="cs-CZ" altLang="cs-CZ" dirty="0" smtClean="0"/>
              <a:t>úrovni: </a:t>
            </a:r>
          </a:p>
          <a:p>
            <a:pPr marL="914400" lvl="1" indent="-285750" algn="just">
              <a:buFont typeface="Wingdings" panose="05000000000000000000" pitchFamily="2" charset="2"/>
              <a:buChar char="§"/>
              <a:defRPr/>
            </a:pPr>
            <a:r>
              <a:rPr lang="cs-CZ" altLang="cs-CZ" sz="1800" b="0" dirty="0" smtClean="0">
                <a:solidFill>
                  <a:schemeClr val="tx1"/>
                </a:solidFill>
              </a:rPr>
              <a:t>partnera – </a:t>
            </a:r>
            <a:r>
              <a:rPr lang="cs-CZ" altLang="cs-CZ" sz="1800" b="0" dirty="0" smtClean="0">
                <a:solidFill>
                  <a:schemeClr val="tx1"/>
                </a:solidFill>
              </a:rPr>
              <a:t>předkládá </a:t>
            </a:r>
            <a:r>
              <a:rPr lang="cs-CZ" altLang="cs-CZ" sz="1800" b="0" dirty="0" smtClean="0">
                <a:solidFill>
                  <a:schemeClr val="tx1"/>
                </a:solidFill>
              </a:rPr>
              <a:t>každý </a:t>
            </a:r>
            <a:r>
              <a:rPr lang="cs-CZ" altLang="cs-CZ" sz="1800" b="0" dirty="0">
                <a:solidFill>
                  <a:schemeClr val="tx1"/>
                </a:solidFill>
              </a:rPr>
              <a:t>projektový </a:t>
            </a:r>
            <a:r>
              <a:rPr lang="cs-CZ" altLang="cs-CZ" sz="1800" b="0" dirty="0" smtClean="0">
                <a:solidFill>
                  <a:schemeClr val="tx1"/>
                </a:solidFill>
              </a:rPr>
              <a:t>partner</a:t>
            </a:r>
          </a:p>
          <a:p>
            <a:pPr marL="914400" lvl="1" indent="-285750" algn="just">
              <a:buFont typeface="Wingdings" panose="05000000000000000000" pitchFamily="2" charset="2"/>
              <a:buChar char="§"/>
              <a:defRPr/>
            </a:pPr>
            <a:r>
              <a:rPr lang="cs-CZ" altLang="cs-CZ" sz="1800" b="0" dirty="0" smtClean="0">
                <a:solidFill>
                  <a:schemeClr val="tx1"/>
                </a:solidFill>
              </a:rPr>
              <a:t>projektu </a:t>
            </a:r>
            <a:r>
              <a:rPr lang="cs-CZ" altLang="cs-CZ" sz="1800" b="0" dirty="0" smtClean="0">
                <a:solidFill>
                  <a:schemeClr val="tx1"/>
                </a:solidFill>
              </a:rPr>
              <a:t>- </a:t>
            </a:r>
            <a:r>
              <a:rPr lang="cs-CZ" altLang="cs-CZ" sz="1800" b="0" dirty="0" smtClean="0">
                <a:solidFill>
                  <a:schemeClr val="tx1"/>
                </a:solidFill>
              </a:rPr>
              <a:t> předkládá </a:t>
            </a:r>
            <a:r>
              <a:rPr lang="cs-CZ" altLang="cs-CZ" sz="1800" b="0" dirty="0">
                <a:solidFill>
                  <a:schemeClr val="tx1"/>
                </a:solidFill>
              </a:rPr>
              <a:t>pouze </a:t>
            </a:r>
            <a:r>
              <a:rPr lang="cs-CZ" altLang="cs-CZ" sz="1800" b="0" dirty="0" smtClean="0">
                <a:solidFill>
                  <a:schemeClr val="tx1"/>
                </a:solidFill>
              </a:rPr>
              <a:t>vedoucí partner</a:t>
            </a:r>
          </a:p>
          <a:p>
            <a:pPr lvl="1" indent="0" algn="just">
              <a:buNone/>
              <a:defRPr/>
            </a:pPr>
            <a:endParaRPr lang="cs-CZ" altLang="cs-CZ" sz="1800" b="0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cs-CZ" altLang="cs-CZ" dirty="0" smtClean="0"/>
              <a:t>Zprávy jsou předkládány </a:t>
            </a:r>
            <a:r>
              <a:rPr lang="cs-CZ" altLang="cs-CZ" dirty="0"/>
              <a:t>dle</a:t>
            </a:r>
            <a:r>
              <a:rPr lang="cs-CZ" altLang="cs-CZ" i="1" dirty="0"/>
              <a:t> </a:t>
            </a:r>
            <a:r>
              <a:rPr lang="cs-CZ" altLang="cs-CZ" dirty="0"/>
              <a:t>Harmonogramu monitorovacích </a:t>
            </a:r>
            <a:r>
              <a:rPr lang="cs-CZ" altLang="cs-CZ" dirty="0" smtClean="0"/>
              <a:t>období (HMO), </a:t>
            </a:r>
            <a:r>
              <a:rPr lang="cs-CZ" altLang="cs-CZ" dirty="0" smtClean="0"/>
              <a:t>který je </a:t>
            </a:r>
            <a:r>
              <a:rPr lang="cs-CZ" altLang="cs-CZ" dirty="0"/>
              <a:t>přílohou Rozhodnutí / Smlouvy</a:t>
            </a:r>
            <a:r>
              <a:rPr lang="cs-CZ" altLang="cs-CZ" dirty="0" smtClean="0"/>
              <a:t>. HMO je závazný pro všechny projektové partnery.</a:t>
            </a:r>
            <a:endParaRPr lang="cs-CZ" altLang="cs-CZ" dirty="0"/>
          </a:p>
          <a:p>
            <a:pPr algn="just"/>
            <a:endParaRPr lang="cs-CZ" dirty="0" smtClean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83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92429" y="923109"/>
            <a:ext cx="8094372" cy="5294811"/>
          </a:xfrm>
        </p:spPr>
        <p:txBody>
          <a:bodyPr>
            <a:normAutofit fontScale="25000" lnSpcReduction="200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cs-CZ" altLang="cs-CZ" sz="6400" dirty="0" smtClean="0"/>
              <a:t>Každý projektový partner předkládá tzv. </a:t>
            </a:r>
            <a:r>
              <a:rPr lang="cs-CZ" altLang="cs-CZ" sz="6400" b="1" dirty="0" smtClean="0"/>
              <a:t>dílčí zprávu</a:t>
            </a:r>
            <a:endParaRPr lang="cs-CZ" altLang="cs-CZ" sz="6400" b="1" u="sng" dirty="0" smtClean="0"/>
          </a:p>
          <a:p>
            <a:pPr marL="971550" lvl="1" indent="-342900" algn="just">
              <a:buFont typeface="Wingdings" panose="05000000000000000000" pitchFamily="2" charset="2"/>
              <a:buChar char="§"/>
              <a:defRPr/>
            </a:pPr>
            <a:r>
              <a:rPr lang="cs-CZ" altLang="cs-CZ" sz="6400" b="0" dirty="0" smtClean="0">
                <a:solidFill>
                  <a:schemeClr val="tx1"/>
                </a:solidFill>
              </a:rPr>
              <a:t>průběžná zpráva o realizaci dílčí části projektu </a:t>
            </a:r>
          </a:p>
          <a:p>
            <a:pPr marL="971550" lvl="1" indent="-342900" algn="just">
              <a:buFont typeface="Wingdings" panose="05000000000000000000" pitchFamily="2" charset="2"/>
              <a:buChar char="§"/>
              <a:defRPr/>
            </a:pPr>
            <a:r>
              <a:rPr lang="cs-CZ" altLang="cs-CZ" sz="6400" b="0" dirty="0" smtClean="0">
                <a:solidFill>
                  <a:schemeClr val="tx1"/>
                </a:solidFill>
              </a:rPr>
              <a:t>závěrečná </a:t>
            </a:r>
            <a:r>
              <a:rPr lang="cs-CZ" altLang="cs-CZ" sz="6400" b="0" dirty="0">
                <a:solidFill>
                  <a:schemeClr val="tx1"/>
                </a:solidFill>
              </a:rPr>
              <a:t>zpráva o realizaci dílčí části </a:t>
            </a:r>
            <a:r>
              <a:rPr lang="cs-CZ" altLang="cs-CZ" sz="6400" b="0" dirty="0" smtClean="0">
                <a:solidFill>
                  <a:schemeClr val="tx1"/>
                </a:solidFill>
              </a:rPr>
              <a:t>projektu</a:t>
            </a:r>
          </a:p>
          <a:p>
            <a:pPr marL="971550" lvl="1" indent="-342900" algn="just">
              <a:buFont typeface="Wingdings" panose="05000000000000000000" pitchFamily="2" charset="2"/>
              <a:buChar char="§"/>
              <a:defRPr/>
            </a:pPr>
            <a:endParaRPr lang="cs-CZ" altLang="cs-CZ" sz="6400" dirty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6400" dirty="0"/>
              <a:t>V</a:t>
            </a:r>
            <a:r>
              <a:rPr lang="cs-CZ" altLang="cs-CZ" sz="6400" dirty="0" smtClean="0"/>
              <a:t> </a:t>
            </a:r>
            <a:r>
              <a:rPr lang="cs-CZ" altLang="cs-CZ" sz="6400" dirty="0"/>
              <a:t>souladu s PPP </a:t>
            </a:r>
            <a:r>
              <a:rPr lang="cs-CZ" altLang="cs-CZ" sz="6400" dirty="0" smtClean="0"/>
              <a:t>předkládá zprávu a souhrn </a:t>
            </a:r>
            <a:r>
              <a:rPr lang="cs-CZ" altLang="cs-CZ" sz="6400" dirty="0"/>
              <a:t>dokladů </a:t>
            </a:r>
            <a:r>
              <a:rPr lang="cs-CZ" altLang="cs-CZ" sz="6400" dirty="0" smtClean="0"/>
              <a:t>přes ISKP14+. Přílohou dílčí zprávy je </a:t>
            </a:r>
            <a:r>
              <a:rPr lang="cs-CZ" altLang="cs-CZ" sz="6400" dirty="0" smtClean="0">
                <a:solidFill>
                  <a:srgbClr val="FF0000"/>
                </a:solidFill>
              </a:rPr>
              <a:t>soupiska dokladů</a:t>
            </a:r>
            <a:r>
              <a:rPr lang="cs-CZ" altLang="cs-CZ" sz="6400" dirty="0" smtClean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6400" dirty="0" smtClean="0"/>
              <a:t>Zpráva je předkládána do 30 kalendářních dnů od konce monitorovacího období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6400" dirty="0" smtClean="0"/>
              <a:t>Postup kontroly:</a:t>
            </a:r>
          </a:p>
          <a:p>
            <a:pPr marL="1314450" lvl="1" indent="-685800" algn="just">
              <a:buFont typeface="Wingdings" panose="05000000000000000000" pitchFamily="2" charset="2"/>
              <a:buChar char="§"/>
              <a:defRPr/>
            </a:pPr>
            <a:r>
              <a:rPr lang="cs-CZ" altLang="cs-CZ" sz="6400" dirty="0" smtClean="0">
                <a:solidFill>
                  <a:schemeClr val="tx1"/>
                </a:solidFill>
              </a:rPr>
              <a:t>Kontrola </a:t>
            </a:r>
            <a:r>
              <a:rPr lang="cs-CZ" altLang="cs-CZ" sz="6400" dirty="0">
                <a:solidFill>
                  <a:schemeClr val="tx1"/>
                </a:solidFill>
              </a:rPr>
              <a:t>formálních náležitostí </a:t>
            </a:r>
            <a:r>
              <a:rPr lang="cs-CZ" altLang="cs-CZ" sz="6400" b="0" dirty="0">
                <a:solidFill>
                  <a:schemeClr val="tx1"/>
                </a:solidFill>
              </a:rPr>
              <a:t>se provádí do 7 pracovních dnů od předložení </a:t>
            </a:r>
            <a:r>
              <a:rPr lang="cs-CZ" altLang="cs-CZ" sz="6400" b="0" dirty="0" smtClean="0">
                <a:solidFill>
                  <a:schemeClr val="tx1"/>
                </a:solidFill>
              </a:rPr>
              <a:t>zprávy</a:t>
            </a:r>
            <a:endParaRPr lang="cs-CZ" altLang="cs-CZ" sz="6400" b="0" dirty="0">
              <a:solidFill>
                <a:schemeClr val="tx1"/>
              </a:solidFill>
            </a:endParaRPr>
          </a:p>
          <a:p>
            <a:pPr marL="1314450" lvl="1" indent="-685800" algn="just">
              <a:buFont typeface="Wingdings" panose="05000000000000000000" pitchFamily="2" charset="2"/>
              <a:buChar char="§"/>
              <a:defRPr/>
            </a:pPr>
            <a:r>
              <a:rPr lang="cs-CZ" altLang="cs-CZ" sz="6400" dirty="0" smtClean="0">
                <a:solidFill>
                  <a:schemeClr val="tx1"/>
                </a:solidFill>
              </a:rPr>
              <a:t>Věcná kontrola </a:t>
            </a:r>
            <a:r>
              <a:rPr lang="cs-CZ" altLang="cs-CZ" sz="6400" b="0" dirty="0">
                <a:solidFill>
                  <a:schemeClr val="tx1"/>
                </a:solidFill>
              </a:rPr>
              <a:t>(projektová a finanční část) </a:t>
            </a:r>
            <a:r>
              <a:rPr lang="cs-CZ" altLang="cs-CZ" sz="6400" b="0" dirty="0" smtClean="0">
                <a:solidFill>
                  <a:schemeClr val="tx1"/>
                </a:solidFill>
              </a:rPr>
              <a:t>se provede </a:t>
            </a:r>
            <a:r>
              <a:rPr lang="cs-CZ" altLang="cs-CZ" sz="6400" b="0" dirty="0" smtClean="0">
                <a:solidFill>
                  <a:schemeClr val="tx1"/>
                </a:solidFill>
              </a:rPr>
              <a:t>do 60 </a:t>
            </a:r>
            <a:r>
              <a:rPr lang="cs-CZ" altLang="cs-CZ" sz="6400" b="0" dirty="0">
                <a:solidFill>
                  <a:schemeClr val="tx1"/>
                </a:solidFill>
              </a:rPr>
              <a:t>kalendářních dnů </a:t>
            </a:r>
            <a:r>
              <a:rPr lang="cs-CZ" altLang="cs-CZ" sz="6400" b="0" dirty="0" smtClean="0">
                <a:solidFill>
                  <a:schemeClr val="tx1"/>
                </a:solidFill>
              </a:rPr>
              <a:t>a začíná </a:t>
            </a:r>
            <a:r>
              <a:rPr lang="cs-CZ" altLang="cs-CZ" sz="6400" b="0" dirty="0">
                <a:solidFill>
                  <a:schemeClr val="tx1"/>
                </a:solidFill>
              </a:rPr>
              <a:t>běžet od okamžiku, kdy je dokumentace </a:t>
            </a:r>
            <a:r>
              <a:rPr lang="cs-CZ" altLang="cs-CZ" sz="6400" b="0" dirty="0" smtClean="0">
                <a:solidFill>
                  <a:schemeClr val="tx1"/>
                </a:solidFill>
              </a:rPr>
              <a:t>kompletní</a:t>
            </a:r>
          </a:p>
          <a:p>
            <a:pPr lvl="1" indent="0" algn="just">
              <a:buNone/>
              <a:defRPr/>
            </a:pPr>
            <a:endParaRPr lang="cs-CZ" altLang="cs-CZ" sz="6400" b="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6400" dirty="0" smtClean="0"/>
              <a:t>Zjištěné </a:t>
            </a:r>
            <a:r>
              <a:rPr lang="cs-CZ" altLang="cs-CZ" sz="6400" dirty="0"/>
              <a:t>nedostatky je projektový partner povinen odstranit. Bude uplatněno pravidlo, že k opravě údajů bude kontrolor </a:t>
            </a:r>
            <a:r>
              <a:rPr lang="cs-CZ" altLang="cs-CZ" sz="6400" dirty="0" smtClean="0"/>
              <a:t>partnera vyzývat </a:t>
            </a:r>
            <a:r>
              <a:rPr lang="cs-CZ" altLang="cs-CZ" sz="6400" dirty="0"/>
              <a:t>nanejvýše </a:t>
            </a:r>
            <a:r>
              <a:rPr lang="cs-CZ" altLang="cs-CZ" sz="6400" b="1" dirty="0" smtClean="0">
                <a:solidFill>
                  <a:srgbClr val="FF0000"/>
                </a:solidFill>
              </a:rPr>
              <a:t>dvakrát</a:t>
            </a:r>
            <a:r>
              <a:rPr lang="cs-CZ" altLang="cs-CZ" sz="6400" dirty="0" smtClean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6400" dirty="0" smtClean="0"/>
              <a:t>Dílčí </a:t>
            </a:r>
            <a:r>
              <a:rPr lang="cs-CZ" altLang="cs-CZ" sz="6400" dirty="0"/>
              <a:t>zprávu a </a:t>
            </a:r>
            <a:r>
              <a:rPr lang="cs-CZ" altLang="cs-CZ" sz="6400" dirty="0" smtClean="0"/>
              <a:t>soupisku </a:t>
            </a:r>
            <a:r>
              <a:rPr lang="cs-CZ" altLang="cs-CZ" sz="6400" dirty="0"/>
              <a:t>schvaluje kontrolor v systému MS 2014+. O této skutečnosti informuje příslušného partnera interní </a:t>
            </a:r>
            <a:r>
              <a:rPr lang="cs-CZ" altLang="cs-CZ" sz="6400" dirty="0" smtClean="0"/>
              <a:t>depeší. Partner </a:t>
            </a:r>
            <a:r>
              <a:rPr lang="cs-CZ" altLang="cs-CZ" sz="6400" dirty="0"/>
              <a:t>má možnost odvolat se proti výsledku kontroly.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na úrovni partnera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23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084263"/>
            <a:ext cx="7700425" cy="5124948"/>
          </a:xfrm>
        </p:spPr>
        <p:txBody>
          <a:bodyPr>
            <a:normAutofit fontScale="92500" lnSpcReduction="100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cs-CZ" altLang="cs-CZ" sz="1900" dirty="0" smtClean="0"/>
              <a:t>Vedoucí p</a:t>
            </a:r>
            <a:r>
              <a:rPr lang="cs-CZ" altLang="cs-CZ" sz="1900" dirty="0" smtClean="0"/>
              <a:t>artner předkládá tzv. </a:t>
            </a:r>
            <a:r>
              <a:rPr lang="cs-CZ" altLang="cs-CZ" sz="1900" b="1" dirty="0" smtClean="0"/>
              <a:t>souhrnno</a:t>
            </a:r>
            <a:r>
              <a:rPr lang="cs-CZ" altLang="cs-CZ" sz="1900" b="1" dirty="0" smtClean="0"/>
              <a:t>u zprávu</a:t>
            </a:r>
            <a:endParaRPr lang="cs-CZ" altLang="cs-CZ" sz="1900" b="1" dirty="0" smtClean="0"/>
          </a:p>
          <a:p>
            <a:pPr marL="914400" lvl="1" indent="-285750" algn="just">
              <a:buFont typeface="Wingdings" panose="05000000000000000000" pitchFamily="2" charset="2"/>
              <a:buChar char="§"/>
              <a:defRPr/>
            </a:pPr>
            <a:r>
              <a:rPr lang="cs-CZ" altLang="cs-CZ" sz="1900" b="0" dirty="0" smtClean="0">
                <a:solidFill>
                  <a:schemeClr val="tx1"/>
                </a:solidFill>
              </a:rPr>
              <a:t>průběžná </a:t>
            </a:r>
            <a:r>
              <a:rPr lang="cs-CZ" altLang="cs-CZ" sz="1900" b="0" dirty="0">
                <a:solidFill>
                  <a:schemeClr val="tx1"/>
                </a:solidFill>
              </a:rPr>
              <a:t>zpráva o realizaci projektu </a:t>
            </a:r>
            <a:endParaRPr lang="cs-CZ" altLang="cs-CZ" sz="1900" b="0" dirty="0">
              <a:solidFill>
                <a:schemeClr val="tx1"/>
              </a:solidFill>
            </a:endParaRPr>
          </a:p>
          <a:p>
            <a:pPr marL="914400" lvl="1" indent="-285750" algn="just">
              <a:buFont typeface="Wingdings" panose="05000000000000000000" pitchFamily="2" charset="2"/>
              <a:buChar char="§"/>
              <a:defRPr/>
            </a:pPr>
            <a:r>
              <a:rPr lang="cs-CZ" altLang="cs-CZ" sz="1900" b="0" dirty="0" smtClean="0">
                <a:solidFill>
                  <a:schemeClr val="tx1"/>
                </a:solidFill>
              </a:rPr>
              <a:t>závěrečná </a:t>
            </a:r>
            <a:r>
              <a:rPr lang="cs-CZ" altLang="cs-CZ" sz="1900" b="0" dirty="0">
                <a:solidFill>
                  <a:schemeClr val="tx1"/>
                </a:solidFill>
              </a:rPr>
              <a:t>zpráva o realizaci projektu </a:t>
            </a:r>
            <a:endParaRPr lang="cs-CZ" sz="19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S</a:t>
            </a:r>
            <a:r>
              <a:rPr lang="cs-CZ" altLang="cs-CZ" sz="1900" dirty="0" smtClean="0"/>
              <a:t>ouhrnnou </a:t>
            </a:r>
            <a:r>
              <a:rPr lang="cs-CZ" altLang="cs-CZ" sz="1900" dirty="0"/>
              <a:t>zprávu předkládá pouze LP jako dvojjazyčnou </a:t>
            </a:r>
            <a:r>
              <a:rPr lang="cs-CZ" altLang="cs-CZ" sz="1900" dirty="0" smtClean="0"/>
              <a:t>přes </a:t>
            </a:r>
            <a:r>
              <a:rPr lang="cs-CZ" altLang="cs-CZ" sz="1900" dirty="0"/>
              <a:t>ISKP14</a:t>
            </a:r>
            <a:r>
              <a:rPr lang="cs-CZ" altLang="cs-CZ" sz="1900" dirty="0" smtClean="0"/>
              <a:t>+. Přílohou zprávy je </a:t>
            </a:r>
            <a:r>
              <a:rPr lang="cs-CZ" altLang="cs-CZ" sz="1900" dirty="0" smtClean="0">
                <a:solidFill>
                  <a:srgbClr val="FF0000"/>
                </a:solidFill>
              </a:rPr>
              <a:t>žádost o platbu</a:t>
            </a:r>
            <a:r>
              <a:rPr lang="cs-CZ" altLang="cs-CZ" sz="1900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sz="1900" dirty="0" smtClean="0"/>
              <a:t>Zpráva je </a:t>
            </a:r>
            <a:r>
              <a:rPr lang="cs-CZ" sz="1900" dirty="0" smtClean="0"/>
              <a:t>předkládána ke </a:t>
            </a:r>
            <a:r>
              <a:rPr lang="cs-CZ" sz="1900" dirty="0"/>
              <a:t>kontrole do </a:t>
            </a:r>
            <a:r>
              <a:rPr lang="cs-CZ" sz="1900" dirty="0" smtClean="0"/>
              <a:t>120 </a:t>
            </a:r>
            <a:r>
              <a:rPr lang="cs-CZ" sz="1900" dirty="0"/>
              <a:t>kalendářních dnů od konce monitorovacího </a:t>
            </a:r>
            <a:r>
              <a:rPr lang="cs-CZ" sz="1900" dirty="0" smtClean="0"/>
              <a:t>období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900" dirty="0" smtClean="0"/>
              <a:t>Postup kontroly:</a:t>
            </a:r>
          </a:p>
          <a:p>
            <a:pPr marL="1314450" lvl="1" indent="-685800" algn="just">
              <a:buFont typeface="Wingdings" panose="05000000000000000000" pitchFamily="2" charset="2"/>
              <a:buChar char="§"/>
              <a:defRPr/>
            </a:pPr>
            <a:r>
              <a:rPr lang="cs-CZ" altLang="cs-CZ" sz="1900" dirty="0">
                <a:solidFill>
                  <a:schemeClr val="tx1"/>
                </a:solidFill>
              </a:rPr>
              <a:t>Kontrola formálních náležitostí </a:t>
            </a:r>
            <a:r>
              <a:rPr lang="cs-CZ" altLang="cs-CZ" sz="1900" b="0" dirty="0">
                <a:solidFill>
                  <a:schemeClr val="tx1"/>
                </a:solidFill>
              </a:rPr>
              <a:t>se provádí do 7 pracovních dnů od předložení </a:t>
            </a:r>
            <a:r>
              <a:rPr lang="cs-CZ" altLang="cs-CZ" sz="1900" b="0" dirty="0" smtClean="0">
                <a:solidFill>
                  <a:schemeClr val="tx1"/>
                </a:solidFill>
              </a:rPr>
              <a:t>zprávy</a:t>
            </a:r>
            <a:endParaRPr lang="cs-CZ" altLang="cs-CZ" sz="1900" b="0" dirty="0">
              <a:solidFill>
                <a:schemeClr val="tx1"/>
              </a:solidFill>
            </a:endParaRPr>
          </a:p>
          <a:p>
            <a:pPr marL="1314450" lvl="1" indent="-685800" algn="just">
              <a:buFont typeface="Wingdings" panose="05000000000000000000" pitchFamily="2" charset="2"/>
              <a:buChar char="§"/>
              <a:defRPr/>
            </a:pPr>
            <a:r>
              <a:rPr lang="cs-CZ" altLang="cs-CZ" sz="1900" dirty="0">
                <a:solidFill>
                  <a:schemeClr val="tx1"/>
                </a:solidFill>
              </a:rPr>
              <a:t>Věcná kontrola </a:t>
            </a:r>
            <a:r>
              <a:rPr lang="cs-CZ" altLang="cs-CZ" sz="1900" b="0" dirty="0">
                <a:solidFill>
                  <a:schemeClr val="tx1"/>
                </a:solidFill>
              </a:rPr>
              <a:t>(projektová a finanční část) se provede do </a:t>
            </a:r>
            <a:r>
              <a:rPr lang="cs-CZ" altLang="cs-CZ" sz="1900" b="0" dirty="0" smtClean="0">
                <a:solidFill>
                  <a:schemeClr val="tx1"/>
                </a:solidFill>
              </a:rPr>
              <a:t>35 </a:t>
            </a:r>
            <a:r>
              <a:rPr lang="cs-CZ" altLang="cs-CZ" sz="1900" b="0" dirty="0">
                <a:solidFill>
                  <a:schemeClr val="tx1"/>
                </a:solidFill>
              </a:rPr>
              <a:t>kalendářních </a:t>
            </a:r>
            <a:r>
              <a:rPr lang="cs-CZ" altLang="cs-CZ" sz="1900" b="0" dirty="0" smtClean="0">
                <a:solidFill>
                  <a:schemeClr val="tx1"/>
                </a:solidFill>
              </a:rPr>
              <a:t>dnů. V rámci kontroly provádí JS Olomouc </a:t>
            </a:r>
            <a:r>
              <a:rPr lang="cs-CZ" altLang="cs-CZ" sz="1900" b="0" dirty="0" smtClean="0">
                <a:solidFill>
                  <a:srgbClr val="FF0000"/>
                </a:solidFill>
              </a:rPr>
              <a:t>kontrolu přeshraniční spolupráce a přeshraničního dopadu.</a:t>
            </a:r>
            <a:endParaRPr lang="cs-CZ" sz="1900" dirty="0" smtClean="0">
              <a:solidFill>
                <a:srgbClr val="FF000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1900" dirty="0" smtClean="0"/>
              <a:t>Po </a:t>
            </a:r>
            <a:r>
              <a:rPr lang="cs-CZ" altLang="cs-CZ" sz="1900" dirty="0"/>
              <a:t>schválení souhrnné zprávy, resp. </a:t>
            </a:r>
            <a:r>
              <a:rPr lang="cs-CZ" altLang="cs-CZ" sz="1900" dirty="0" smtClean="0"/>
              <a:t>žádosti </a:t>
            </a:r>
            <a:r>
              <a:rPr lang="cs-CZ" altLang="cs-CZ" sz="1900" dirty="0"/>
              <a:t>o platbu </a:t>
            </a:r>
            <a:r>
              <a:rPr lang="cs-CZ" sz="1900" dirty="0"/>
              <a:t>informuje kontrolor příslušného  LP interní </a:t>
            </a:r>
            <a:r>
              <a:rPr lang="cs-CZ" sz="1900" dirty="0" smtClean="0"/>
              <a:t>depeší.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na úrovni projektu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35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48493" y="1084263"/>
            <a:ext cx="7700425" cy="5041901"/>
          </a:xfrm>
        </p:spPr>
        <p:txBody>
          <a:bodyPr>
            <a:norm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Změny oproti skutečnostem uvedeným v projektové žádosti je nutné </a:t>
            </a:r>
            <a:r>
              <a:rPr lang="cs-CZ" altLang="cs-CZ" b="1" dirty="0"/>
              <a:t>neprodleně a v odpovídající řádné lhůtě </a:t>
            </a:r>
            <a:r>
              <a:rPr lang="cs-CZ" altLang="cs-CZ" dirty="0"/>
              <a:t>oznámit a v souladu s postupem uvedeným v PPP </a:t>
            </a:r>
            <a:r>
              <a:rPr lang="cs-CZ" altLang="cs-CZ" dirty="0" smtClean="0"/>
              <a:t>požádat </a:t>
            </a:r>
            <a:r>
              <a:rPr lang="cs-CZ" altLang="cs-CZ" dirty="0"/>
              <a:t>o jejich schválení</a:t>
            </a:r>
            <a:r>
              <a:rPr lang="cs-CZ" altLang="cs-CZ" dirty="0" smtClean="0"/>
              <a:t>. </a:t>
            </a:r>
            <a:endParaRPr lang="cs-CZ" alt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V</a:t>
            </a:r>
            <a:r>
              <a:rPr lang="cs-CZ" altLang="cs-CZ" dirty="0" smtClean="0"/>
              <a:t>šechny </a:t>
            </a:r>
            <a:r>
              <a:rPr lang="cs-CZ" altLang="cs-CZ" dirty="0" smtClean="0"/>
              <a:t>žádosti o změnu </a:t>
            </a:r>
            <a:r>
              <a:rPr lang="cs-CZ" altLang="cs-CZ" dirty="0" smtClean="0"/>
              <a:t>jsou předkládány </a:t>
            </a:r>
            <a:r>
              <a:rPr lang="cs-CZ" altLang="cs-CZ" dirty="0" smtClean="0"/>
              <a:t>prostřednictvím </a:t>
            </a:r>
            <a:r>
              <a:rPr lang="cs-CZ" altLang="cs-CZ" dirty="0" smtClean="0"/>
              <a:t>ISKP14+</a:t>
            </a:r>
            <a:endParaRPr lang="cs-CZ" alt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 smtClean="0"/>
              <a:t>V </a:t>
            </a:r>
            <a:r>
              <a:rPr lang="cs-CZ" altLang="cs-CZ" dirty="0"/>
              <a:t>případě změn rozpočtu je každý partner oprávněn podat za celou dobu realizace žádost </a:t>
            </a:r>
            <a:r>
              <a:rPr lang="cs-CZ" altLang="cs-CZ" b="1" u="sng" dirty="0">
                <a:solidFill>
                  <a:srgbClr val="FF0000"/>
                </a:solidFill>
              </a:rPr>
              <a:t>max. o 2 změny !</a:t>
            </a:r>
            <a:r>
              <a:rPr lang="cs-CZ" altLang="cs-CZ" b="1" dirty="0">
                <a:solidFill>
                  <a:srgbClr val="FF0000"/>
                </a:solidFill>
              </a:rPr>
              <a:t> </a:t>
            </a:r>
            <a:r>
              <a:rPr lang="cs-CZ" altLang="cs-CZ" dirty="0"/>
              <a:t>Do toho se započítávají i změny v důsledku přesunu prostředků mezi partnery, přičemž tato změna se počítá jako změna rozpočtu u každého z dotčených </a:t>
            </a:r>
            <a:r>
              <a:rPr lang="cs-CZ" altLang="cs-CZ" dirty="0" smtClean="0"/>
              <a:t>partnerů.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 smtClean="0"/>
              <a:t>Doporučení: </a:t>
            </a:r>
            <a:endParaRPr lang="cs-CZ" altLang="cs-CZ" dirty="0" smtClean="0"/>
          </a:p>
          <a:p>
            <a:pPr marL="914400" lvl="1" indent="-285750" algn="just">
              <a:buFont typeface="Wingdings" panose="05000000000000000000" pitchFamily="2" charset="2"/>
              <a:buChar char="§"/>
            </a:pPr>
            <a:r>
              <a:rPr lang="cs-CZ" altLang="cs-CZ" sz="1800" b="0" dirty="0" smtClean="0">
                <a:solidFill>
                  <a:schemeClr val="tx1"/>
                </a:solidFill>
              </a:rPr>
              <a:t>ke </a:t>
            </a:r>
            <a:r>
              <a:rPr lang="cs-CZ" altLang="cs-CZ" sz="1800" b="0" dirty="0">
                <a:solidFill>
                  <a:schemeClr val="tx1"/>
                </a:solidFill>
              </a:rPr>
              <a:t>změnám by mělo docházet pouze </a:t>
            </a:r>
            <a:r>
              <a:rPr lang="cs-CZ" altLang="cs-CZ" sz="1800" b="0" dirty="0" smtClean="0">
                <a:solidFill>
                  <a:schemeClr val="tx1"/>
                </a:solidFill>
              </a:rPr>
              <a:t>výjimečně</a:t>
            </a:r>
          </a:p>
          <a:p>
            <a:pPr marL="914400" lvl="1" indent="-285750" algn="just">
              <a:buFont typeface="Wingdings" panose="05000000000000000000" pitchFamily="2" charset="2"/>
              <a:buChar char="§"/>
            </a:pPr>
            <a:r>
              <a:rPr lang="cs-CZ" altLang="cs-CZ" sz="1800" b="0" dirty="0" smtClean="0">
                <a:solidFill>
                  <a:schemeClr val="tx1"/>
                </a:solidFill>
              </a:rPr>
              <a:t>na </a:t>
            </a:r>
            <a:r>
              <a:rPr lang="cs-CZ" altLang="cs-CZ" sz="1800" b="0" dirty="0">
                <a:solidFill>
                  <a:schemeClr val="tx1"/>
                </a:solidFill>
              </a:rPr>
              <a:t>odsouhlasení změny není automatický </a:t>
            </a:r>
            <a:r>
              <a:rPr lang="cs-CZ" altLang="cs-CZ" sz="1800" b="0" dirty="0" smtClean="0">
                <a:solidFill>
                  <a:schemeClr val="tx1"/>
                </a:solidFill>
              </a:rPr>
              <a:t>nárok</a:t>
            </a:r>
          </a:p>
          <a:p>
            <a:pPr marL="914400" lvl="1" indent="-285750" algn="just">
              <a:buFont typeface="Wingdings" panose="05000000000000000000" pitchFamily="2" charset="2"/>
              <a:buChar char="§"/>
            </a:pPr>
            <a:r>
              <a:rPr lang="cs-CZ" altLang="cs-CZ" sz="1800" b="0" dirty="0">
                <a:solidFill>
                  <a:schemeClr val="tx1"/>
                </a:solidFill>
              </a:rPr>
              <a:t>množství změn v projektu je jedním z kritérií analýzy rizik pro kontrolu na místě</a:t>
            </a:r>
          </a:p>
          <a:p>
            <a:endParaRPr lang="cs-CZ" alt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Změny projektu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27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Existují dvě kategorie změn v </a:t>
            </a:r>
            <a:r>
              <a:rPr lang="cs-CZ" dirty="0" smtClean="0"/>
              <a:t>projektu - </a:t>
            </a:r>
            <a:r>
              <a:rPr lang="cs-CZ" b="1" dirty="0" smtClean="0"/>
              <a:t>n</a:t>
            </a:r>
            <a:r>
              <a:rPr lang="cs-CZ" altLang="cs-CZ" b="1" dirty="0" smtClean="0"/>
              <a:t>epodstatné změny a podstatné změny </a:t>
            </a:r>
            <a:r>
              <a:rPr lang="cs-CZ" dirty="0"/>
              <a:t>(klasifikace dle </a:t>
            </a:r>
            <a:r>
              <a:rPr lang="cs-CZ" dirty="0" smtClean="0"/>
              <a:t>PPP)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b="1" dirty="0" smtClean="0"/>
              <a:t>Nepodstatné změny</a:t>
            </a:r>
          </a:p>
          <a:p>
            <a:pPr marL="971550" lvl="1" indent="-342900">
              <a:buFont typeface="Wingdings" panose="05000000000000000000" pitchFamily="2" charset="2"/>
              <a:buChar char="§"/>
            </a:pPr>
            <a:r>
              <a:rPr lang="cs-CZ" sz="1800" b="0" u="sng" dirty="0" smtClean="0">
                <a:solidFill>
                  <a:schemeClr val="tx1"/>
                </a:solidFill>
              </a:rPr>
              <a:t>schvalované kontrolorem</a:t>
            </a:r>
          </a:p>
          <a:p>
            <a:pPr lvl="2" indent="0">
              <a:buNone/>
            </a:pPr>
            <a:r>
              <a:rPr lang="cs-CZ" sz="1800" b="0" dirty="0" smtClean="0">
                <a:solidFill>
                  <a:schemeClr val="tx1"/>
                </a:solidFill>
              </a:rPr>
              <a:t>O schválení </a:t>
            </a:r>
            <a:r>
              <a:rPr lang="cs-CZ" sz="1800" b="0" dirty="0" smtClean="0">
                <a:solidFill>
                  <a:schemeClr val="tx1"/>
                </a:solidFill>
              </a:rPr>
              <a:t>změny žádá příslušný projektový partner prostřednictvím vyplnění záložky </a:t>
            </a:r>
            <a:r>
              <a:rPr lang="cs-CZ" sz="1800" b="0" i="1" dirty="0" smtClean="0">
                <a:solidFill>
                  <a:schemeClr val="tx1"/>
                </a:solidFill>
              </a:rPr>
              <a:t>žádost o změnu </a:t>
            </a:r>
            <a:r>
              <a:rPr lang="cs-CZ" sz="1800" b="0" dirty="0" smtClean="0">
                <a:solidFill>
                  <a:schemeClr val="tx1"/>
                </a:solidFill>
              </a:rPr>
              <a:t>v ISKP. Žádost o změnu je nutné finalizovat a elektronicky podepsat (stav „</a:t>
            </a:r>
            <a:r>
              <a:rPr lang="cs-CZ" sz="1800" b="0" i="1" dirty="0" smtClean="0">
                <a:solidFill>
                  <a:schemeClr val="tx1"/>
                </a:solidFill>
              </a:rPr>
              <a:t>podána</a:t>
            </a:r>
            <a:r>
              <a:rPr lang="cs-CZ" sz="1800" b="0" dirty="0" smtClean="0">
                <a:solidFill>
                  <a:schemeClr val="tx1"/>
                </a:solidFill>
              </a:rPr>
              <a:t>“).</a:t>
            </a:r>
          </a:p>
          <a:p>
            <a:pPr algn="just">
              <a:lnSpc>
                <a:spcPct val="80000"/>
              </a:lnSpc>
              <a:defRPr/>
            </a:pPr>
            <a:endParaRPr lang="cs-CZ" altLang="cs-CZ" dirty="0"/>
          </a:p>
          <a:p>
            <a:pPr marL="971550" lvl="1" indent="-342900" algn="just">
              <a:buFont typeface="Wingdings" panose="05000000000000000000" pitchFamily="2" charset="2"/>
              <a:buChar char="§"/>
              <a:defRPr/>
            </a:pPr>
            <a:r>
              <a:rPr lang="cs-CZ" altLang="cs-CZ" sz="1800" b="0" u="sng" dirty="0">
                <a:solidFill>
                  <a:schemeClr val="tx1"/>
                </a:solidFill>
              </a:rPr>
              <a:t>s</a:t>
            </a:r>
            <a:r>
              <a:rPr lang="cs-CZ" altLang="cs-CZ" sz="1800" b="0" u="sng" dirty="0" smtClean="0">
                <a:solidFill>
                  <a:schemeClr val="tx1"/>
                </a:solidFill>
              </a:rPr>
              <a:t>chvalované JS</a:t>
            </a:r>
            <a:endParaRPr lang="cs-CZ" altLang="cs-CZ" sz="1800" b="0" u="sng" dirty="0">
              <a:solidFill>
                <a:schemeClr val="tx1"/>
              </a:solidFill>
            </a:endParaRPr>
          </a:p>
          <a:p>
            <a:pPr lvl="2" indent="0" algn="just">
              <a:buNone/>
              <a:defRPr/>
            </a:pPr>
            <a:r>
              <a:rPr lang="cs-CZ" altLang="cs-CZ" sz="1800" dirty="0" smtClean="0"/>
              <a:t>Žádost </a:t>
            </a:r>
            <a:r>
              <a:rPr lang="cs-CZ" altLang="cs-CZ" sz="1800" dirty="0"/>
              <a:t>o změnu </a:t>
            </a:r>
            <a:r>
              <a:rPr lang="cs-CZ" altLang="cs-CZ" sz="1800" b="1" dirty="0" smtClean="0"/>
              <a:t>podává vedoucí partner projektu </a:t>
            </a:r>
            <a:r>
              <a:rPr lang="cs-CZ" altLang="cs-CZ" sz="1800" dirty="0" smtClean="0"/>
              <a:t>prostřednictvím ISKP </a:t>
            </a:r>
            <a:r>
              <a:rPr lang="cs-CZ" altLang="cs-CZ" sz="1800" dirty="0"/>
              <a:t>bez ohledu na to, kterého projektového partnera se týká</a:t>
            </a:r>
            <a:r>
              <a:rPr lang="cs-CZ" altLang="cs-CZ" sz="1800" dirty="0" smtClean="0"/>
              <a:t>. K žádosti je nutné připojit Změnový list (příloha č. 26 PPP), případně další relevantní dokumenty</a:t>
            </a:r>
            <a:r>
              <a:rPr lang="cs-CZ" altLang="cs-CZ" dirty="0" smtClean="0"/>
              <a:t>.</a:t>
            </a:r>
            <a:endParaRPr lang="cs-CZ" altLang="cs-CZ" dirty="0"/>
          </a:p>
          <a:p>
            <a:pPr algn="just">
              <a:lnSpc>
                <a:spcPct val="80000"/>
              </a:lnSpc>
              <a:defRPr/>
            </a:pPr>
            <a:endParaRPr lang="cs-CZ" altLang="cs-CZ" dirty="0"/>
          </a:p>
          <a:p>
            <a:endParaRPr lang="cs-CZ" alt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Nepodstatné změny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21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altLang="cs-CZ" b="1" dirty="0"/>
          </a:p>
          <a:p>
            <a:pPr marL="971550" lvl="1" indent="-342900">
              <a:buFont typeface="Wingdings" panose="05000000000000000000" pitchFamily="2" charset="2"/>
              <a:buChar char="§"/>
            </a:pPr>
            <a:r>
              <a:rPr lang="cs-CZ" sz="1800" b="0" u="sng" dirty="0">
                <a:solidFill>
                  <a:schemeClr val="tx1"/>
                </a:solidFill>
              </a:rPr>
              <a:t>schvalované </a:t>
            </a:r>
            <a:r>
              <a:rPr lang="cs-CZ" altLang="cs-CZ" sz="1800" b="0" u="sng" dirty="0">
                <a:solidFill>
                  <a:schemeClr val="tx1"/>
                </a:solidFill>
              </a:rPr>
              <a:t>řídícím orgánem (ŘO)</a:t>
            </a:r>
          </a:p>
          <a:p>
            <a:pPr marL="1370013" lvl="3" indent="0" algn="just">
              <a:buNone/>
              <a:defRPr/>
            </a:pPr>
            <a:r>
              <a:rPr lang="cs-CZ" altLang="cs-CZ" sz="1800" dirty="0"/>
              <a:t>Žádost o změnu je vždy </a:t>
            </a:r>
            <a:r>
              <a:rPr lang="cs-CZ" altLang="cs-CZ" sz="1800" b="1" dirty="0"/>
              <a:t>předkládána prostřednictvím ISKP vedoucím partnerem </a:t>
            </a:r>
            <a:r>
              <a:rPr lang="cs-CZ" altLang="cs-CZ" sz="1800" dirty="0"/>
              <a:t>bez ohledu na to, kterého projektového partnera se změna týká. K žádosti je nutné připojit Změnový list (příloha č. 26 PPP), případně další relevantní dokumenty.</a:t>
            </a:r>
          </a:p>
          <a:p>
            <a:pPr marL="1370013" lvl="3" indent="0" algn="just">
              <a:buNone/>
              <a:defRPr/>
            </a:pPr>
            <a:r>
              <a:rPr lang="cs-CZ" altLang="cs-CZ" sz="1800" dirty="0"/>
              <a:t>JS  žádost prověří a spolu se svým stanoviskem ji předá na ŘO. Vedoucí partner je informován prostřednictvím JS</a:t>
            </a:r>
            <a:r>
              <a:rPr lang="cs-CZ" altLang="cs-CZ" sz="1800" dirty="0" smtClean="0"/>
              <a:t>.</a:t>
            </a:r>
            <a:endParaRPr lang="cs-CZ" altLang="cs-CZ" sz="1800" dirty="0"/>
          </a:p>
          <a:p>
            <a:pPr marL="971550" lvl="1" indent="-342900" algn="just">
              <a:buFont typeface="Wingdings" panose="05000000000000000000" pitchFamily="2" charset="2"/>
              <a:buChar char="§"/>
              <a:defRPr/>
            </a:pPr>
            <a:r>
              <a:rPr lang="cs-CZ" altLang="cs-CZ" sz="1800" b="0" u="sng" dirty="0">
                <a:solidFill>
                  <a:schemeClr val="tx1"/>
                </a:solidFill>
              </a:rPr>
              <a:t>schvalované monitorovacím výborem (</a:t>
            </a:r>
            <a:r>
              <a:rPr lang="cs-CZ" altLang="cs-CZ" sz="1800" b="0" u="sng" dirty="0" smtClean="0">
                <a:solidFill>
                  <a:schemeClr val="tx1"/>
                </a:solidFill>
              </a:rPr>
              <a:t>MV)</a:t>
            </a:r>
          </a:p>
          <a:p>
            <a:pPr lvl="3" indent="0" algn="just">
              <a:buNone/>
              <a:defRPr/>
            </a:pPr>
            <a:r>
              <a:rPr lang="cs-CZ" altLang="cs-CZ" sz="1800" dirty="0" smtClean="0"/>
              <a:t>Pro </a:t>
            </a:r>
            <a:r>
              <a:rPr lang="cs-CZ" altLang="cs-CZ" sz="1800" dirty="0"/>
              <a:t>předložení žádosti o změnu se použije stejný postup jako pro změnu schvalovanou ŘO. </a:t>
            </a:r>
            <a:r>
              <a:rPr lang="cs-CZ" altLang="cs-CZ" sz="1800" dirty="0"/>
              <a:t>Změna musí být oznámena </a:t>
            </a:r>
            <a:r>
              <a:rPr lang="cs-CZ" altLang="cs-CZ" sz="1800" dirty="0">
                <a:solidFill>
                  <a:srgbClr val="FF0000"/>
                </a:solidFill>
              </a:rPr>
              <a:t>minimálně 4 týdny před termínem konání MV.</a:t>
            </a:r>
          </a:p>
          <a:p>
            <a:pPr lvl="1" indent="0" algn="just">
              <a:buNone/>
              <a:defRPr/>
            </a:pPr>
            <a:endParaRPr lang="cs-CZ" altLang="cs-CZ" sz="1800" b="0" u="sng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Podstatné změny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49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65391" y="1235709"/>
            <a:ext cx="7700425" cy="4819290"/>
          </a:xfrm>
        </p:spPr>
        <p:txBody>
          <a:bodyPr>
            <a:normAutofit fontScale="85000" lnSpcReduction="1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2000" b="1" dirty="0"/>
              <a:t>Projekty </a:t>
            </a:r>
            <a:r>
              <a:rPr lang="cs-CZ" altLang="cs-CZ" sz="2000" b="1" dirty="0" smtClean="0"/>
              <a:t>nad 500 000 </a:t>
            </a:r>
            <a:r>
              <a:rPr lang="cs-CZ" altLang="cs-CZ" sz="2000" b="1" dirty="0"/>
              <a:t>EUR </a:t>
            </a:r>
            <a:r>
              <a:rPr lang="cs-CZ" altLang="cs-CZ" sz="2000" dirty="0"/>
              <a:t>s financováním </a:t>
            </a:r>
            <a:r>
              <a:rPr lang="cs-CZ" altLang="cs-CZ" sz="2000" b="1" dirty="0"/>
              <a:t>infrastruktury nebo stavebních prací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altLang="cs-CZ" b="0" dirty="0">
                <a:solidFill>
                  <a:schemeClr val="tx1"/>
                </a:solidFill>
              </a:rPr>
              <a:t>Projektový partner realizující největší část této části projektu je povinen v místě realizace postavit dočasný velkoplošný reklamní panel značných rozměrů  (min. </a:t>
            </a:r>
            <a:r>
              <a:rPr lang="cs-CZ" altLang="cs-CZ" b="0" dirty="0" smtClean="0">
                <a:solidFill>
                  <a:schemeClr val="tx1"/>
                </a:solidFill>
              </a:rPr>
              <a:t>250x150cm</a:t>
            </a:r>
            <a:r>
              <a:rPr lang="cs-CZ" altLang="cs-CZ" b="0" dirty="0">
                <a:solidFill>
                  <a:schemeClr val="tx1"/>
                </a:solidFill>
              </a:rPr>
              <a:t>), na kterém musí min. </a:t>
            </a:r>
            <a:r>
              <a:rPr lang="cs-CZ" altLang="cs-CZ" b="0" dirty="0" smtClean="0">
                <a:solidFill>
                  <a:schemeClr val="tx1"/>
                </a:solidFill>
              </a:rPr>
              <a:t>25 % plochy </a:t>
            </a:r>
            <a:r>
              <a:rPr lang="cs-CZ" altLang="cs-CZ" b="0" dirty="0">
                <a:solidFill>
                  <a:schemeClr val="tx1"/>
                </a:solidFill>
              </a:rPr>
              <a:t>zabírat informace – název projektu, hlavní cíl, loga povinné </a:t>
            </a:r>
            <a:r>
              <a:rPr lang="cs-CZ" altLang="cs-CZ" b="0" dirty="0" smtClean="0">
                <a:solidFill>
                  <a:schemeClr val="tx1"/>
                </a:solidFill>
              </a:rPr>
              <a:t>publicity.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altLang="cs-CZ" b="0" dirty="0" smtClean="0">
                <a:solidFill>
                  <a:schemeClr val="tx1"/>
                </a:solidFill>
              </a:rPr>
              <a:t>Ostatní </a:t>
            </a:r>
            <a:r>
              <a:rPr lang="cs-CZ" altLang="cs-CZ" b="0" dirty="0">
                <a:solidFill>
                  <a:schemeClr val="tx1"/>
                </a:solidFill>
              </a:rPr>
              <a:t>partneři umístí </a:t>
            </a:r>
            <a:r>
              <a:rPr lang="cs-CZ" altLang="cs-CZ" b="0" dirty="0" smtClean="0">
                <a:solidFill>
                  <a:schemeClr val="tx1"/>
                </a:solidFill>
              </a:rPr>
              <a:t>v místě realizace alespoň </a:t>
            </a:r>
            <a:r>
              <a:rPr lang="cs-CZ" altLang="cs-CZ" b="0" dirty="0">
                <a:solidFill>
                  <a:schemeClr val="tx1"/>
                </a:solidFill>
              </a:rPr>
              <a:t>menší informační ceduli pro </a:t>
            </a:r>
            <a:r>
              <a:rPr lang="cs-CZ" altLang="cs-CZ" b="0" dirty="0" smtClean="0">
                <a:solidFill>
                  <a:schemeClr val="tx1"/>
                </a:solidFill>
              </a:rPr>
              <a:t>veřejnost.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altLang="cs-CZ" b="0" dirty="0" smtClean="0">
                <a:solidFill>
                  <a:schemeClr val="tx1"/>
                </a:solidFill>
              </a:rPr>
              <a:t>Nejpozději </a:t>
            </a:r>
            <a:r>
              <a:rPr lang="cs-CZ" altLang="cs-CZ" b="0" dirty="0">
                <a:solidFill>
                  <a:schemeClr val="tx1"/>
                </a:solidFill>
              </a:rPr>
              <a:t>do 3 měsíců po skončení projektu se obojí nahradí dostatečně velkou stálou informační tabulí </a:t>
            </a:r>
            <a:r>
              <a:rPr lang="cs-CZ" altLang="cs-CZ" b="0" dirty="0" smtClean="0">
                <a:solidFill>
                  <a:schemeClr val="tx1"/>
                </a:solidFill>
              </a:rPr>
              <a:t>/pamětní deskou.</a:t>
            </a:r>
            <a:endParaRPr lang="cs-CZ" altLang="cs-CZ" b="0" dirty="0" smtClean="0">
              <a:solidFill>
                <a:schemeClr val="tx1"/>
              </a:solidFill>
            </a:endParaRPr>
          </a:p>
          <a:p>
            <a:pPr algn="just"/>
            <a:endParaRPr lang="cs-CZ" altLang="cs-CZ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2000" b="1" dirty="0"/>
              <a:t>Projekty nad 500 000 EUR </a:t>
            </a:r>
            <a:r>
              <a:rPr lang="cs-CZ" altLang="cs-CZ" sz="2000" dirty="0"/>
              <a:t>spočívající v </a:t>
            </a:r>
            <a:r>
              <a:rPr lang="cs-CZ" altLang="cs-CZ" sz="2000" b="1" dirty="0"/>
              <a:t>nákupu hmotného předmětu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altLang="cs-CZ" b="0" dirty="0">
                <a:solidFill>
                  <a:schemeClr val="tx1"/>
                </a:solidFill>
              </a:rPr>
              <a:t>Nejpozději do 3 měsíců po skončení projektu projektový partner v místě realizace projektu umístí dostatečně velkou stálou informační tabuli.</a:t>
            </a:r>
          </a:p>
          <a:p>
            <a:endParaRPr lang="cs-CZ" alt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Publicita I.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96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01189" y="1084263"/>
            <a:ext cx="7885611" cy="5041901"/>
          </a:xfrm>
        </p:spPr>
        <p:txBody>
          <a:bodyPr>
            <a:normAutofit lnSpcReduction="1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2000" b="1" dirty="0"/>
              <a:t>Ostatní projekty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altLang="cs-CZ" b="0" dirty="0">
                <a:solidFill>
                  <a:schemeClr val="tx1"/>
                </a:solidFill>
              </a:rPr>
              <a:t>Pro všechny projektové partnery platí povinnost na dobře viditelném </a:t>
            </a:r>
            <a:r>
              <a:rPr lang="cs-CZ" altLang="cs-CZ" b="0" dirty="0" smtClean="0">
                <a:solidFill>
                  <a:schemeClr val="tx1"/>
                </a:solidFill>
              </a:rPr>
              <a:t>a veřejně přístupném místě </a:t>
            </a:r>
            <a:r>
              <a:rPr lang="cs-CZ" altLang="cs-CZ" b="0" dirty="0">
                <a:solidFill>
                  <a:schemeClr val="tx1"/>
                </a:solidFill>
              </a:rPr>
              <a:t>umístit alespoň jeden plakát min. o rozměru A</a:t>
            </a:r>
            <a:r>
              <a:rPr lang="cs-CZ" altLang="cs-CZ" sz="1600" b="0" dirty="0">
                <a:solidFill>
                  <a:schemeClr val="tx1"/>
                </a:solidFill>
              </a:rPr>
              <a:t>3. </a:t>
            </a:r>
            <a:r>
              <a:rPr lang="cs-CZ" altLang="cs-CZ" b="0" dirty="0">
                <a:solidFill>
                  <a:schemeClr val="tx1"/>
                </a:solidFill>
              </a:rPr>
              <a:t>Plakát musí obsahovat informace o projektu a povinná loga </a:t>
            </a:r>
            <a:r>
              <a:rPr lang="cs-CZ" altLang="cs-CZ" b="0" dirty="0" smtClean="0">
                <a:solidFill>
                  <a:schemeClr val="tx1"/>
                </a:solidFill>
              </a:rPr>
              <a:t>publicity.</a:t>
            </a:r>
          </a:p>
          <a:p>
            <a:pPr algn="just"/>
            <a:endParaRPr lang="cs-CZ" alt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Za nedodržení pravidel pro řádné zajištění publicity </a:t>
            </a:r>
            <a:r>
              <a:rPr lang="cs-CZ" altLang="cs-CZ" dirty="0" smtClean="0"/>
              <a:t>se udělují </a:t>
            </a:r>
            <a:r>
              <a:rPr lang="cs-CZ" altLang="cs-CZ" b="1" dirty="0" smtClean="0"/>
              <a:t>sankce</a:t>
            </a:r>
            <a:r>
              <a:rPr lang="cs-CZ" altLang="cs-CZ" b="1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Je posuzováno zda publicita chybí úplně, je nekompletní nebo nepředpisová. Dále zda se jedná o výstupy projektu, nosiče publicity nebo propagační předměty. V krajních případech může být udělena sankce až ve výši </a:t>
            </a:r>
            <a:r>
              <a:rPr lang="cs-CZ" altLang="cs-CZ" dirty="0" smtClean="0"/>
              <a:t>100 %.</a:t>
            </a:r>
            <a:endParaRPr lang="cs-CZ" alt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>
                <a:solidFill>
                  <a:srgbClr val="FF0000"/>
                </a:solidFill>
              </a:rPr>
              <a:t>d</a:t>
            </a:r>
            <a:r>
              <a:rPr lang="cs-CZ" altLang="cs-CZ" dirty="0" smtClean="0">
                <a:solidFill>
                  <a:srgbClr val="FF0000"/>
                </a:solidFill>
              </a:rPr>
              <a:t>oporučení</a:t>
            </a:r>
            <a:r>
              <a:rPr lang="cs-CZ" altLang="cs-CZ" dirty="0" smtClean="0">
                <a:solidFill>
                  <a:srgbClr val="FF0000"/>
                </a:solidFill>
              </a:rPr>
              <a:t>: </a:t>
            </a:r>
            <a:r>
              <a:rPr lang="cs-CZ" altLang="cs-CZ" dirty="0"/>
              <a:t>Z</a:t>
            </a:r>
            <a:r>
              <a:rPr lang="cs-CZ" altLang="cs-CZ" dirty="0" smtClean="0"/>
              <a:t>asílejte </a:t>
            </a:r>
            <a:r>
              <a:rPr lang="cs-CZ" altLang="cs-CZ" dirty="0"/>
              <a:t>nám ke kontrole v barevném náhledu návrh provedení označení publicity a to ve všech případech.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>
                <a:solidFill>
                  <a:srgbClr val="FF0000"/>
                </a:solidFill>
              </a:rPr>
              <a:t>VŽDY pořizujte odpovídající fotodokumentaci a z akcí prezenční listiny.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Na propagačních předmětech musí být povinná publicita natištěna. Pokud není potisk technicky možný, musí být označeny samolepkou, tak, aby nebylo možné ji odstranit.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Publicita II.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5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27451" y="1018903"/>
            <a:ext cx="7959349" cy="5107261"/>
          </a:xfrm>
        </p:spPr>
        <p:txBody>
          <a:bodyPr/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Časté chyby v publicitě !!!</a:t>
            </a:r>
          </a:p>
          <a:p>
            <a:endParaRPr lang="cs-CZ" sz="2800" b="1" dirty="0" smtClean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cs-CZ" dirty="0" smtClean="0"/>
              <a:t>chybný barevný podklad u monochromní varianty loga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dirty="0"/>
              <a:t>p</a:t>
            </a:r>
            <a:r>
              <a:rPr lang="cs-CZ" dirty="0" smtClean="0"/>
              <a:t>oužití barevné varianty loga v černobílém tisku</a:t>
            </a:r>
          </a:p>
          <a:p>
            <a:endParaRPr lang="cs-CZ" dirty="0" smtClean="0"/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/>
              <a:t>n</a:t>
            </a:r>
            <a:r>
              <a:rPr lang="cs-CZ" dirty="0" smtClean="0"/>
              <a:t>edodržení bílé podkladové plochy loga (bílý obdélník)</a:t>
            </a:r>
          </a:p>
          <a:p>
            <a:pPr marL="285750" indent="-285750">
              <a:buFontTx/>
              <a:buChar char="-"/>
            </a:pP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Jakákoliv deformace loga - změna poměru stran, nedodržení mezer apod.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Publicita III.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12" name="Obrázek 11" descr="U:\dokumenty\Logo_cz_pl_eu_monochrom.jpg"/>
          <p:cNvPicPr/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458" y="2498600"/>
            <a:ext cx="5169535" cy="481965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13" name="Obrázek 12" descr="C:\Users\nachtigalovam\AppData\Local\Microsoft\Windows\Temporary Internet Files\Content.Word\Logo_cz_pl_eu_barevne.jpg"/>
          <p:cNvPicPr/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458" y="3508885"/>
            <a:ext cx="5516880" cy="528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Obrázek 13" descr="C:\Users\nachtigalovam\AppData\Local\Microsoft\Windows\Temporary Internet Files\Content.Word\Logo_cz_pl_eu_barevne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" t="18080" r="1246" b="15623"/>
          <a:stretch/>
        </p:blipFill>
        <p:spPr bwMode="auto">
          <a:xfrm>
            <a:off x="1099458" y="4716559"/>
            <a:ext cx="5591810" cy="3651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4159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084263"/>
            <a:ext cx="7700425" cy="508471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cs-CZ" b="1" dirty="0" smtClean="0"/>
              <a:t>Oddělení </a:t>
            </a:r>
            <a:r>
              <a:rPr lang="cs-CZ" b="1" dirty="0"/>
              <a:t>pro NUTS II Severovýchod</a:t>
            </a:r>
          </a:p>
          <a:p>
            <a:pPr>
              <a:lnSpc>
                <a:spcPct val="90000"/>
              </a:lnSpc>
              <a:defRPr/>
            </a:pPr>
            <a:r>
              <a:rPr lang="cs-CZ" b="1" dirty="0"/>
              <a:t>Švendova 1282, 500 03 Hradec Králové </a:t>
            </a:r>
          </a:p>
          <a:p>
            <a:pPr>
              <a:lnSpc>
                <a:spcPct val="90000"/>
              </a:lnSpc>
              <a:defRPr/>
            </a:pPr>
            <a:r>
              <a:rPr lang="cs-CZ" u="sng" dirty="0"/>
              <a:t>v</a:t>
            </a:r>
            <a:r>
              <a:rPr lang="cs-CZ" u="sng" dirty="0" smtClean="0"/>
              <a:t>edoucí oddělení</a:t>
            </a:r>
            <a:r>
              <a:rPr lang="cs-CZ" dirty="0" smtClean="0"/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Ing</a:t>
            </a:r>
            <a:r>
              <a:rPr lang="cs-CZ" dirty="0"/>
              <a:t>. Petra Marková</a:t>
            </a:r>
          </a:p>
          <a:p>
            <a:pPr>
              <a:lnSpc>
                <a:spcPct val="90000"/>
              </a:lnSpc>
              <a:defRPr/>
            </a:pPr>
            <a:r>
              <a:rPr lang="cs-CZ" dirty="0"/>
              <a:t>tel</a:t>
            </a:r>
            <a:r>
              <a:rPr lang="cs-CZ" dirty="0" smtClean="0"/>
              <a:t>. </a:t>
            </a:r>
            <a:r>
              <a:rPr lang="cs-CZ" dirty="0"/>
              <a:t>499 420 620, </a:t>
            </a:r>
            <a:r>
              <a:rPr lang="cs-CZ" dirty="0" smtClean="0"/>
              <a:t>mobil: </a:t>
            </a:r>
            <a:r>
              <a:rPr lang="cs-CZ" dirty="0"/>
              <a:t>606 141 272, </a:t>
            </a:r>
            <a:r>
              <a:rPr lang="cs-CZ" dirty="0" smtClean="0"/>
              <a:t>e-mail</a:t>
            </a:r>
            <a:r>
              <a:rPr lang="cs-CZ" dirty="0"/>
              <a:t>: </a:t>
            </a:r>
            <a:r>
              <a:rPr lang="cs-CZ" u="sng" dirty="0" smtClean="0">
                <a:solidFill>
                  <a:schemeClr val="accent1">
                    <a:lumMod val="50000"/>
                  </a:schemeClr>
                </a:solidFill>
                <a:hlinkClick r:id="rId3"/>
              </a:rPr>
              <a:t>petra.markova</a:t>
            </a:r>
            <a:r>
              <a:rPr lang="cs-CZ" dirty="0" smtClean="0">
                <a:hlinkClick r:id="rId3"/>
              </a:rPr>
              <a:t>@crr.cz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 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u="sng" dirty="0"/>
              <a:t>p</a:t>
            </a:r>
            <a:r>
              <a:rPr lang="cs-CZ" u="sng" dirty="0" smtClean="0"/>
              <a:t>rojektový manažer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dirty="0"/>
              <a:t>Ing. Marika Nachtigalová</a:t>
            </a:r>
          </a:p>
          <a:p>
            <a:pPr>
              <a:lnSpc>
                <a:spcPct val="90000"/>
              </a:lnSpc>
              <a:defRPr/>
            </a:pPr>
            <a:r>
              <a:rPr lang="cs-CZ" dirty="0"/>
              <a:t>tel</a:t>
            </a:r>
            <a:r>
              <a:rPr lang="cs-CZ" dirty="0" smtClean="0"/>
              <a:t>. </a:t>
            </a:r>
            <a:r>
              <a:rPr lang="cs-CZ" dirty="0"/>
              <a:t>499 420 623, </a:t>
            </a:r>
            <a:r>
              <a:rPr lang="cs-CZ" dirty="0" smtClean="0"/>
              <a:t>e-mail</a:t>
            </a:r>
            <a:r>
              <a:rPr lang="cs-CZ" dirty="0"/>
              <a:t>: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u="sng" dirty="0" smtClean="0">
                <a:solidFill>
                  <a:schemeClr val="accent1">
                    <a:lumMod val="50000"/>
                  </a:schemeClr>
                </a:solidFill>
                <a:hlinkClick r:id="rId4"/>
              </a:rPr>
              <a:t>marika.nachtigalova</a:t>
            </a:r>
            <a:r>
              <a:rPr lang="cs-CZ" dirty="0" smtClean="0">
                <a:hlinkClick r:id="rId4"/>
              </a:rPr>
              <a:t>@crr.cz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Ing</a:t>
            </a:r>
            <a:r>
              <a:rPr lang="cs-CZ" dirty="0"/>
              <a:t>. Jana Vojtová</a:t>
            </a:r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tel. 499 </a:t>
            </a:r>
            <a:r>
              <a:rPr lang="cs-CZ" dirty="0"/>
              <a:t>420 626, </a:t>
            </a:r>
            <a:r>
              <a:rPr lang="cs-CZ" dirty="0" smtClean="0"/>
              <a:t>mobil: </a:t>
            </a:r>
            <a:r>
              <a:rPr lang="cs-CZ" dirty="0"/>
              <a:t>735 707 355, </a:t>
            </a:r>
            <a:r>
              <a:rPr lang="cs-CZ" dirty="0" smtClean="0"/>
              <a:t>e-mail</a:t>
            </a:r>
            <a:r>
              <a:rPr lang="cs-CZ" dirty="0"/>
              <a:t>: </a:t>
            </a:r>
            <a:r>
              <a:rPr lang="cs-CZ" u="sng" dirty="0">
                <a:solidFill>
                  <a:schemeClr val="accent1">
                    <a:lumMod val="50000"/>
                  </a:schemeClr>
                </a:solidFill>
                <a:hlinkClick r:id="rId5"/>
              </a:rPr>
              <a:t>jana.vo</a:t>
            </a:r>
            <a:r>
              <a:rPr lang="cs-CZ" dirty="0">
                <a:hlinkClick r:id="rId5"/>
              </a:rPr>
              <a:t>jtova@crr.cz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u="sng" dirty="0"/>
              <a:t>f</a:t>
            </a:r>
            <a:r>
              <a:rPr lang="cs-CZ" u="sng" dirty="0" smtClean="0"/>
              <a:t>inanční manažer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dirty="0"/>
              <a:t>Ing. Ivana Doležalová</a:t>
            </a:r>
          </a:p>
          <a:p>
            <a:pPr>
              <a:lnSpc>
                <a:spcPct val="90000"/>
              </a:lnSpc>
              <a:defRPr/>
            </a:pPr>
            <a:r>
              <a:rPr lang="cs-CZ" dirty="0"/>
              <a:t>tel</a:t>
            </a:r>
            <a:r>
              <a:rPr lang="cs-CZ" dirty="0" smtClean="0"/>
              <a:t>. </a:t>
            </a:r>
            <a:r>
              <a:rPr lang="cs-CZ" dirty="0"/>
              <a:t>499 420 621, </a:t>
            </a:r>
            <a:r>
              <a:rPr lang="cs-CZ" dirty="0" smtClean="0"/>
              <a:t>e-mail</a:t>
            </a:r>
            <a:r>
              <a:rPr lang="cs-CZ" dirty="0"/>
              <a:t>: </a:t>
            </a:r>
            <a:r>
              <a:rPr lang="cs-CZ" u="sng" dirty="0" smtClean="0">
                <a:solidFill>
                  <a:schemeClr val="accent1">
                    <a:lumMod val="50000"/>
                  </a:schemeClr>
                </a:solidFill>
                <a:hlinkClick r:id="rId6"/>
              </a:rPr>
              <a:t>ivana.d</a:t>
            </a:r>
            <a:r>
              <a:rPr lang="cs-CZ" dirty="0" smtClean="0">
                <a:hlinkClick r:id="rId6"/>
              </a:rPr>
              <a:t>olezalova@crr.cz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Ing. Marcela </a:t>
            </a:r>
            <a:r>
              <a:rPr lang="cs-CZ" dirty="0" err="1" smtClean="0"/>
              <a:t>Šašvatová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r>
              <a:rPr lang="cs-CZ" dirty="0"/>
              <a:t>t</a:t>
            </a:r>
            <a:r>
              <a:rPr lang="cs-CZ" dirty="0" smtClean="0"/>
              <a:t>el. 499 420 630, e-mail: </a:t>
            </a:r>
            <a:r>
              <a:rPr lang="cs-CZ" dirty="0" smtClean="0">
                <a:hlinkClick r:id="rId7"/>
              </a:rPr>
              <a:t>marcela.sasvatova@crr.cz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endParaRPr lang="cs-CZ" dirty="0" smtClean="0"/>
          </a:p>
          <a:p>
            <a:pPr>
              <a:lnSpc>
                <a:spcPct val="90000"/>
              </a:lnSpc>
              <a:defRPr/>
            </a:pPr>
            <a:endParaRPr lang="cs-CZ" b="1" dirty="0"/>
          </a:p>
          <a:p>
            <a:pPr>
              <a:lnSpc>
                <a:spcPct val="90000"/>
              </a:lnSpc>
              <a:defRPr/>
            </a:pPr>
            <a:endParaRPr lang="cs-CZ" b="1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78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27451" y="1045889"/>
            <a:ext cx="7776469" cy="5119780"/>
          </a:xfrm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rgbClr val="00B050"/>
                </a:solidFill>
              </a:rPr>
              <a:t>Správné provedení </a:t>
            </a:r>
            <a:endParaRPr lang="cs-CZ" sz="2800" b="1" dirty="0">
              <a:solidFill>
                <a:srgbClr val="00B050"/>
              </a:solidFill>
            </a:endParaRPr>
          </a:p>
          <a:p>
            <a:pPr marL="285750" indent="-285750">
              <a:buFontTx/>
              <a:buChar char="-"/>
            </a:pPr>
            <a:r>
              <a:rPr lang="cs-CZ" dirty="0" smtClean="0"/>
              <a:t>podkladem </a:t>
            </a:r>
            <a:r>
              <a:rPr lang="cs-CZ" dirty="0"/>
              <a:t>u monochromní varianty </a:t>
            </a:r>
            <a:r>
              <a:rPr lang="cs-CZ" dirty="0" smtClean="0"/>
              <a:t>loga je bílý obdélník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- tam, kde není možný barevný tisk, je možné pro černobílý tisk použít monochromní variantu loga</a:t>
            </a:r>
          </a:p>
          <a:p>
            <a:endParaRPr lang="cs-CZ" dirty="0" smtClean="0"/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 smtClean="0"/>
              <a:t>bílý podkladový obdélník loga musí být dodržen vždy dle Pravidel použití logotypu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endParaRPr lang="cs-CZ" dirty="0"/>
          </a:p>
          <a:p>
            <a:pPr marL="285750" indent="-285750">
              <a:buFontTx/>
              <a:buChar char="-"/>
            </a:pPr>
            <a:endParaRPr lang="cs-CZ" dirty="0"/>
          </a:p>
          <a:p>
            <a:endParaRPr lang="cs-CZ" b="1" dirty="0">
              <a:solidFill>
                <a:srgbClr val="00B050"/>
              </a:solidFill>
              <a:sym typeface="Wingdings" panose="05000000000000000000" pitchFamily="2" charset="2"/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Publicita IV.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925418"/>
            <a:ext cx="6468767" cy="1088203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256" y="3653063"/>
            <a:ext cx="7216140" cy="67056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536" y="4995550"/>
            <a:ext cx="7191579" cy="68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04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306874"/>
            <a:ext cx="7700425" cy="4819290"/>
          </a:xfrm>
        </p:spPr>
        <p:txBody>
          <a:bodyPr/>
          <a:lstStyle/>
          <a:p>
            <a:pPr algn="just"/>
            <a:endParaRPr lang="cs-CZ" alt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 smtClean="0"/>
              <a:t>O </a:t>
            </a:r>
            <a:r>
              <a:rPr lang="cs-CZ" altLang="cs-CZ" dirty="0"/>
              <a:t>tom, zda se na projekt bude vztahovat kontrola udržitelnosti, rozhoduje JS v rámci přípravy textu Rozhodnutí / Smlouvy. Tato skutečnost se promítá do harmonogramu monitorovacích období, jehož součástí je předkládání zpráv o udržitelnosti projektu</a:t>
            </a:r>
            <a:r>
              <a:rPr lang="cs-CZ" altLang="cs-CZ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 smtClean="0">
                <a:solidFill>
                  <a:srgbClr val="FF0000"/>
                </a:solidFill>
              </a:rPr>
              <a:t>Při schvalování HMO kontrolorem bude vyžadováno potvrzení od JS, zda se na projekt vztahuje kontrola udržitelnosti.</a:t>
            </a:r>
            <a:endParaRPr lang="cs-CZ" altLang="cs-CZ" dirty="0">
              <a:solidFill>
                <a:srgbClr val="FF0000"/>
              </a:solidFill>
            </a:endParaRPr>
          </a:p>
          <a:p>
            <a:pPr algn="just"/>
            <a:endParaRPr lang="cs-CZ" dirty="0" smtClean="0"/>
          </a:p>
          <a:p>
            <a:pPr algn="just"/>
            <a:endParaRPr lang="cs-CZ" alt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 smtClean="0"/>
              <a:t>Cílem </a:t>
            </a:r>
            <a:r>
              <a:rPr lang="cs-CZ" altLang="cs-CZ" dirty="0"/>
              <a:t>kontroly udržitelnosti projektu je ověřit, zda všichni projektoví partneři dodržují závazky stanovené Rozhodnutím / Smlouvou  po dobu 5 let </a:t>
            </a:r>
            <a:r>
              <a:rPr lang="cs-CZ" altLang="cs-CZ" dirty="0">
                <a:solidFill>
                  <a:srgbClr val="FF0000"/>
                </a:solidFill>
              </a:rPr>
              <a:t>od data poslední platby </a:t>
            </a:r>
            <a:r>
              <a:rPr lang="cs-CZ" altLang="cs-CZ" dirty="0" smtClean="0">
                <a:solidFill>
                  <a:srgbClr val="FF0000"/>
                </a:solidFill>
              </a:rPr>
              <a:t>vedoucímu partnerovi</a:t>
            </a:r>
            <a:r>
              <a:rPr lang="cs-CZ" altLang="cs-CZ" i="1" dirty="0" smtClean="0">
                <a:solidFill>
                  <a:srgbClr val="FF0000"/>
                </a:solidFill>
              </a:rPr>
              <a:t>.</a:t>
            </a:r>
            <a:endParaRPr lang="cs-CZ" altLang="cs-CZ" i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Majetek pořízený z projektu musí po dobu realizace a udržitelnosti zůstat ve vlastnictví partnera a nelze ho bez předchozího souhlasu ŘO převést na jiného majitele, prodat, zapůjčit apod.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Udržitelnost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10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310661"/>
            <a:ext cx="7700425" cy="4819290"/>
          </a:xfrm>
        </p:spPr>
        <p:txBody>
          <a:bodyPr/>
          <a:lstStyle/>
          <a:p>
            <a:r>
              <a:rPr lang="cs-CZ" altLang="cs-CZ" sz="2400" dirty="0"/>
              <a:t>Veškeré dokumenty související s realizací projektu musí být řádně uchovány až do </a:t>
            </a:r>
            <a:r>
              <a:rPr lang="cs-CZ" altLang="cs-CZ" sz="2400" b="1" dirty="0">
                <a:solidFill>
                  <a:srgbClr val="FF0000"/>
                </a:solidFill>
              </a:rPr>
              <a:t>31. 12. 2027</a:t>
            </a:r>
            <a:endParaRPr lang="cs-CZ" altLang="cs-CZ" sz="2400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Vedení dokumentace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6" name="Picture 4" descr="MCj0334322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3573463"/>
            <a:ext cx="2376488" cy="151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MCj0307711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3284538"/>
            <a:ext cx="2190750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858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altLang="cs-CZ" dirty="0" smtClean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/>
              <a:t>P</a:t>
            </a:r>
            <a:r>
              <a:rPr lang="cs-CZ" altLang="cs-CZ" dirty="0" smtClean="0"/>
              <a:t>ečlivě </a:t>
            </a:r>
            <a:r>
              <a:rPr lang="cs-CZ" altLang="cs-CZ" dirty="0"/>
              <a:t>přečíst dostupnou dokumentaci k programu – především Příručku pro příjemce a Rozhodnutí /Smlouvu o poskytnutí dotace a to včetně všech </a:t>
            </a:r>
            <a:r>
              <a:rPr lang="cs-CZ" altLang="cs-CZ" dirty="0" smtClean="0"/>
              <a:t>příloh</a:t>
            </a:r>
            <a:endParaRPr lang="cs-CZ" altLang="cs-CZ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/>
              <a:t>S</a:t>
            </a:r>
            <a:r>
              <a:rPr lang="cs-CZ" altLang="cs-CZ" dirty="0" smtClean="0"/>
              <a:t>tanovit </a:t>
            </a:r>
            <a:r>
              <a:rPr lang="cs-CZ" altLang="cs-CZ" dirty="0"/>
              <a:t>projektový tým (kdo bude mít co na </a:t>
            </a:r>
            <a:r>
              <a:rPr lang="cs-CZ" altLang="cs-CZ" dirty="0" smtClean="0"/>
              <a:t>starosti, zastupitelnost)</a:t>
            </a:r>
            <a:endParaRPr lang="cs-CZ" altLang="cs-CZ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/>
              <a:t>H</a:t>
            </a:r>
            <a:r>
              <a:rPr lang="cs-CZ" altLang="cs-CZ" dirty="0" smtClean="0"/>
              <a:t>lídat </a:t>
            </a:r>
            <a:r>
              <a:rPr lang="cs-CZ" altLang="cs-CZ" dirty="0"/>
              <a:t>si veškeré termíny (pro předložení monitorovacích zpráv, oznámení změn atd.)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/>
              <a:t>N</a:t>
            </a:r>
            <a:r>
              <a:rPr lang="cs-CZ" altLang="cs-CZ" dirty="0" smtClean="0"/>
              <a:t>ezapomínat </a:t>
            </a:r>
            <a:r>
              <a:rPr lang="cs-CZ" altLang="cs-CZ" dirty="0"/>
              <a:t>na publicitu programu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/>
              <a:t>V</a:t>
            </a:r>
            <a:r>
              <a:rPr lang="cs-CZ" altLang="cs-CZ" dirty="0" smtClean="0"/>
              <a:t>elkou </a:t>
            </a:r>
            <a:r>
              <a:rPr lang="cs-CZ" altLang="cs-CZ" dirty="0"/>
              <a:t>pozornost věnovat veřejným zakázkám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/>
              <a:t>V</a:t>
            </a:r>
            <a:r>
              <a:rPr lang="cs-CZ" altLang="cs-CZ" dirty="0" smtClean="0"/>
              <a:t> </a:t>
            </a:r>
            <a:r>
              <a:rPr lang="cs-CZ" altLang="cs-CZ" dirty="0"/>
              <a:t>případě dotazů, nejasností se obracet na Centrum, JS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S</a:t>
            </a:r>
            <a:r>
              <a:rPr lang="cs-CZ" altLang="cs-CZ" dirty="0" smtClean="0"/>
              <a:t>ledovat </a:t>
            </a:r>
            <a:r>
              <a:rPr lang="cs-CZ" altLang="cs-CZ" dirty="0"/>
              <a:t>internetové </a:t>
            </a:r>
            <a:r>
              <a:rPr lang="cs-CZ" altLang="cs-CZ" dirty="0" smtClean="0"/>
              <a:t>stránky</a:t>
            </a:r>
            <a:endParaRPr lang="cs-CZ" altLang="cs-CZ" dirty="0"/>
          </a:p>
          <a:p>
            <a:pPr algn="just"/>
            <a:r>
              <a:rPr lang="cs-CZ" dirty="0" smtClean="0">
                <a:hlinkClick r:id="rId2"/>
              </a:rPr>
              <a:t>www.cz-pl.eu</a:t>
            </a:r>
            <a:endParaRPr lang="cs-CZ" dirty="0" smtClean="0"/>
          </a:p>
          <a:p>
            <a:pPr algn="just"/>
            <a:r>
              <a:rPr lang="cs-CZ" dirty="0" smtClean="0">
                <a:hlinkClick r:id="rId3"/>
              </a:rPr>
              <a:t>www.crr.cz</a:t>
            </a:r>
            <a:endParaRPr lang="cs-CZ" dirty="0" smtClean="0"/>
          </a:p>
          <a:p>
            <a:pPr algn="just"/>
            <a:r>
              <a:rPr lang="cs-CZ" dirty="0" smtClean="0">
                <a:hlinkClick r:id="rId4"/>
              </a:rPr>
              <a:t>www.strukturalni-fondy.cz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Závěrečná doporučení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27451" y="6356350"/>
            <a:ext cx="5292349" cy="365125"/>
          </a:xfrm>
        </p:spPr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20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Vám za pozornost.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212542" y="3254573"/>
            <a:ext cx="657679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dirty="0" smtClean="0"/>
              <a:t>Marika Nachtigalová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cs-CZ" altLang="cs-CZ" b="1" dirty="0"/>
              <a:t>Zajišťuje roli kontrolora dle čl. 23 Nařízení Evropského parlamentu a Rady EU č.1299/2013.</a:t>
            </a:r>
          </a:p>
          <a:p>
            <a:pPr algn="just">
              <a:lnSpc>
                <a:spcPct val="80000"/>
              </a:lnSpc>
            </a:pPr>
            <a:r>
              <a:rPr lang="cs-CZ" altLang="cs-CZ" b="1" dirty="0"/>
              <a:t>Do procesu kontroly vstupuje oddělení pro NUTS II Severovýchod až po podpisu </a:t>
            </a:r>
            <a:r>
              <a:rPr lang="cs-CZ" altLang="cs-CZ" b="1" dirty="0" smtClean="0"/>
              <a:t>Rozhodnutí/Smlouvy </a:t>
            </a:r>
            <a:r>
              <a:rPr lang="cs-CZ" altLang="cs-CZ" b="1" dirty="0"/>
              <a:t>o dotaci z EFRR a jedná se o tyto základní činnosti: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příprava a spolupráce při sestavování </a:t>
            </a:r>
            <a:r>
              <a:rPr lang="cs-CZ" altLang="cs-CZ" sz="1900" dirty="0" smtClean="0"/>
              <a:t>harmonogramu předkládání </a:t>
            </a:r>
            <a:r>
              <a:rPr lang="cs-CZ" altLang="cs-CZ" sz="1900" dirty="0"/>
              <a:t>monitorovacích zpráv </a:t>
            </a:r>
            <a:endParaRPr lang="cs-CZ" altLang="cs-CZ" sz="19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 smtClean="0"/>
              <a:t>kontrola </a:t>
            </a:r>
            <a:r>
              <a:rPr lang="cs-CZ" altLang="cs-CZ" sz="1900" dirty="0"/>
              <a:t>veřejných zakázek; přehled VŘ/ZŘ za partnera ve vztahu k projektu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administrace změn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 smtClean="0"/>
              <a:t>kontrola </a:t>
            </a:r>
            <a:r>
              <a:rPr lang="cs-CZ" altLang="cs-CZ" sz="1900" dirty="0"/>
              <a:t>způsobilých výdajů a to jak </a:t>
            </a:r>
            <a:r>
              <a:rPr lang="cs-CZ" altLang="cs-CZ" sz="1900" dirty="0" smtClean="0"/>
              <a:t>dokladová kontrola, </a:t>
            </a:r>
            <a:r>
              <a:rPr lang="cs-CZ" altLang="cs-CZ" sz="1900" dirty="0"/>
              <a:t>tak ověřování jednotlivých projektů na místě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 smtClean="0"/>
              <a:t>kontrola </a:t>
            </a:r>
            <a:r>
              <a:rPr lang="cs-CZ" altLang="cs-CZ" sz="1900" dirty="0"/>
              <a:t>a schvalování dílčích zpráv o realizaci projektu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 smtClean="0"/>
              <a:t>kontrola </a:t>
            </a:r>
            <a:r>
              <a:rPr lang="cs-CZ" altLang="cs-CZ" sz="1900" dirty="0"/>
              <a:t>žádostí o platbu a souhrnných zpráv o realizaci projektu z hlediska projektu jako celku (pouze u českých vedoucích partnerů</a:t>
            </a:r>
            <a:r>
              <a:rPr lang="cs-CZ" altLang="cs-CZ" sz="1900" dirty="0" smtClean="0"/>
              <a:t>)</a:t>
            </a:r>
            <a:endParaRPr lang="cs-CZ" altLang="cs-CZ" sz="19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průběžné vkládání veškerých údajů týkajících se kontroly projektů do monitorovacího </a:t>
            </a:r>
            <a:r>
              <a:rPr lang="cs-CZ" altLang="cs-CZ" sz="1900" dirty="0" smtClean="0"/>
              <a:t>systému MS 2014+</a:t>
            </a:r>
            <a:endParaRPr lang="cs-CZ" altLang="cs-CZ" sz="19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kontrola na místě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kontrola udržitelnosti projektů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a jiné</a:t>
            </a:r>
          </a:p>
          <a:p>
            <a:pPr marL="285750" indent="-285750">
              <a:buFontTx/>
              <a:buChar char="-"/>
            </a:pPr>
            <a:endParaRPr lang="cs-CZ" altLang="cs-CZ" dirty="0" smtClean="0">
              <a:solidFill>
                <a:schemeClr val="tx2"/>
              </a:solidFill>
            </a:endParaRPr>
          </a:p>
          <a:p>
            <a:pPr marL="285750" indent="-285750">
              <a:buFontTx/>
              <a:buChar char="-"/>
            </a:pPr>
            <a:endParaRPr lang="cs-CZ" altLang="cs-CZ" dirty="0">
              <a:solidFill>
                <a:schemeClr val="tx2"/>
              </a:solidFill>
            </a:endParaRP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Úloha Centra pro regionální rozvoj České republiky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88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507066"/>
            <a:ext cx="7700425" cy="4619097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cs-CZ" sz="1900" b="1" dirty="0" smtClean="0"/>
              <a:t>příprava </a:t>
            </a:r>
            <a:r>
              <a:rPr lang="cs-CZ" altLang="cs-CZ" sz="1900" b="1" dirty="0"/>
              <a:t>projektu a podání žádosti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cs-CZ" sz="1900" b="1" dirty="0" smtClean="0"/>
              <a:t>hodnocení </a:t>
            </a:r>
            <a:r>
              <a:rPr lang="cs-CZ" altLang="cs-CZ" sz="1900" b="1" dirty="0"/>
              <a:t>žádosti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cs-CZ" sz="1900" b="1" dirty="0" smtClean="0"/>
              <a:t>schválení </a:t>
            </a:r>
            <a:r>
              <a:rPr lang="cs-CZ" altLang="cs-CZ" sz="1900" b="1" dirty="0"/>
              <a:t>projektu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cs-CZ" sz="1900" b="1" dirty="0"/>
              <a:t>p</a:t>
            </a:r>
            <a:r>
              <a:rPr lang="cs-CZ" altLang="cs-CZ" sz="1900" b="1" dirty="0" smtClean="0"/>
              <a:t>říprava a vydání </a:t>
            </a:r>
            <a:r>
              <a:rPr lang="cs-CZ" altLang="cs-CZ" sz="1900" b="1" dirty="0"/>
              <a:t>Rozhodnutí o poskytnutí dotace z EFRR</a:t>
            </a:r>
            <a:r>
              <a:rPr lang="cs-CZ" altLang="cs-CZ" sz="1900" dirty="0"/>
              <a:t> pro  hlavního příjemce z ČR / vedoucího partnera = LP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cs-CZ" sz="1900" b="1" dirty="0" smtClean="0"/>
              <a:t>vydání </a:t>
            </a:r>
            <a:r>
              <a:rPr lang="cs-CZ" altLang="cs-CZ" sz="1900" b="1" dirty="0"/>
              <a:t>Rozhodnutí o poskytnutí dotace ze </a:t>
            </a:r>
            <a:r>
              <a:rPr lang="cs-CZ" altLang="cs-CZ" sz="1900" b="1" dirty="0" smtClean="0"/>
              <a:t>státního rozpočtu (SR) pro </a:t>
            </a:r>
            <a:r>
              <a:rPr lang="cs-CZ" altLang="cs-CZ" sz="1900" b="1" dirty="0"/>
              <a:t>české partnery </a:t>
            </a:r>
            <a:r>
              <a:rPr lang="cs-CZ" altLang="cs-CZ" sz="1900" dirty="0"/>
              <a:t>(hlavní příjemce i projektoví partneři</a:t>
            </a:r>
            <a:r>
              <a:rPr lang="cs-CZ" altLang="cs-CZ" sz="1900" dirty="0" smtClean="0"/>
              <a:t>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b="1" dirty="0" smtClean="0"/>
              <a:t>realizace projektu</a:t>
            </a:r>
          </a:p>
          <a:p>
            <a:pPr algn="just"/>
            <a:r>
              <a:rPr lang="cs-CZ" altLang="cs-CZ" sz="1900" dirty="0"/>
              <a:t>	</a:t>
            </a:r>
            <a:r>
              <a:rPr lang="cs-CZ" altLang="cs-CZ" sz="1900" dirty="0" smtClean="0"/>
              <a:t>- výběr dodavatele</a:t>
            </a:r>
          </a:p>
          <a:p>
            <a:pPr algn="just"/>
            <a:r>
              <a:rPr lang="cs-CZ" altLang="cs-CZ" sz="1900" dirty="0" smtClean="0"/>
              <a:t>	- změny</a:t>
            </a:r>
            <a:endParaRPr lang="cs-CZ" altLang="cs-CZ" sz="1900" dirty="0"/>
          </a:p>
          <a:p>
            <a:pPr algn="just"/>
            <a:r>
              <a:rPr lang="cs-CZ" altLang="cs-CZ" sz="1900" dirty="0" smtClean="0"/>
              <a:t>	- publicita</a:t>
            </a:r>
            <a:endParaRPr lang="cs-CZ" altLang="cs-CZ" sz="1900" dirty="0"/>
          </a:p>
          <a:p>
            <a:pPr algn="just"/>
            <a:r>
              <a:rPr lang="cs-CZ" altLang="cs-CZ" sz="1900" dirty="0" smtClean="0"/>
              <a:t>	- monitorování projektu</a:t>
            </a:r>
          </a:p>
          <a:p>
            <a:pPr algn="just"/>
            <a:r>
              <a:rPr lang="cs-CZ" altLang="cs-CZ" sz="1900" dirty="0" smtClean="0"/>
              <a:t>	- udržitelnost </a:t>
            </a:r>
            <a:r>
              <a:rPr lang="cs-CZ" altLang="cs-CZ" sz="1900" dirty="0"/>
              <a:t>projektu</a:t>
            </a:r>
          </a:p>
          <a:p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Cyklus projektu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14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9" y="984069"/>
            <a:ext cx="8003232" cy="5142095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endParaRPr lang="cs-CZ" dirty="0" smtClean="0"/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V</a:t>
            </a:r>
            <a:r>
              <a:rPr lang="cs-CZ" altLang="cs-CZ" dirty="0" smtClean="0"/>
              <a:t>ydává </a:t>
            </a:r>
            <a:r>
              <a:rPr lang="cs-CZ" altLang="cs-CZ" dirty="0" smtClean="0"/>
              <a:t>Řídící orgán (MMR) </a:t>
            </a:r>
            <a:r>
              <a:rPr lang="cs-CZ" altLang="cs-CZ" dirty="0"/>
              <a:t>českým </a:t>
            </a:r>
            <a:r>
              <a:rPr lang="cs-CZ" altLang="cs-CZ" dirty="0" smtClean="0"/>
              <a:t>vedoucím partnerům (LP)</a:t>
            </a:r>
            <a:r>
              <a:rPr lang="cs-CZ" altLang="cs-CZ" dirty="0" smtClean="0"/>
              <a:t>, </a:t>
            </a:r>
            <a:r>
              <a:rPr lang="cs-CZ" altLang="cs-CZ" dirty="0"/>
              <a:t>jejichž projekty byly schváleny monitorovacím </a:t>
            </a:r>
            <a:r>
              <a:rPr lang="cs-CZ" altLang="cs-CZ" dirty="0" smtClean="0"/>
              <a:t>výborem.</a:t>
            </a:r>
            <a:endParaRPr lang="cs-CZ" altLang="cs-CZ" dirty="0" smtClean="0"/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P</a:t>
            </a:r>
            <a:r>
              <a:rPr lang="cs-CZ" altLang="cs-CZ" dirty="0" smtClean="0"/>
              <a:t>řed </a:t>
            </a:r>
            <a:r>
              <a:rPr lang="cs-CZ" altLang="cs-CZ" dirty="0"/>
              <a:t>vydáním Rozhodnutí </a:t>
            </a:r>
            <a:r>
              <a:rPr lang="cs-CZ" altLang="cs-CZ" dirty="0" smtClean="0"/>
              <a:t>LP </a:t>
            </a:r>
            <a:r>
              <a:rPr lang="cs-CZ" altLang="cs-CZ" dirty="0" smtClean="0"/>
              <a:t>předkládá povinné </a:t>
            </a:r>
            <a:r>
              <a:rPr lang="cs-CZ" altLang="cs-CZ" dirty="0"/>
              <a:t>přílohy a to na základě </a:t>
            </a:r>
            <a:r>
              <a:rPr lang="cs-CZ" altLang="cs-CZ" dirty="0" smtClean="0"/>
              <a:t>výzvy zasílané JS </a:t>
            </a:r>
            <a:r>
              <a:rPr lang="cs-CZ" altLang="cs-CZ" dirty="0" smtClean="0"/>
              <a:t>Olomouc.</a:t>
            </a:r>
            <a:endParaRPr lang="cs-CZ" altLang="cs-CZ" dirty="0"/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dirty="0" smtClean="0"/>
              <a:t>LP konzultuje harmonogram </a:t>
            </a:r>
            <a:r>
              <a:rPr lang="cs-CZ" altLang="cs-CZ" dirty="0"/>
              <a:t>monitorovacích </a:t>
            </a:r>
            <a:r>
              <a:rPr lang="cs-CZ" altLang="cs-CZ" dirty="0" smtClean="0"/>
              <a:t>období (MO) se svým kontrolorem (příslušné oddělení Centra)</a:t>
            </a:r>
            <a:r>
              <a:rPr lang="cs-CZ" altLang="cs-CZ" dirty="0" smtClean="0">
                <a:solidFill>
                  <a:schemeClr val="tx2"/>
                </a:solidFill>
              </a:rPr>
              <a:t>. </a:t>
            </a:r>
            <a:r>
              <a:rPr lang="cs-CZ" altLang="cs-CZ" b="1" dirty="0"/>
              <a:t>Délka MO je stanovena na 6 měsíců</a:t>
            </a:r>
            <a:r>
              <a:rPr lang="cs-CZ" altLang="cs-CZ" dirty="0" smtClean="0"/>
              <a:t>. Výjimkou jsou první a poslední období, která mohou být delší.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Všichni projektoví partneři by se měli seznámit s podmínkami uvedenými v </a:t>
            </a:r>
            <a:r>
              <a:rPr lang="cs-CZ" altLang="cs-CZ" dirty="0" smtClean="0"/>
              <a:t>Rozhodnutí/Smlouvě</a:t>
            </a:r>
            <a:r>
              <a:rPr lang="cs-CZ" altLang="cs-CZ" dirty="0"/>
              <a:t>, jejich porušení může vést k vrácení celé částky poskytnuté dotace!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U</a:t>
            </a:r>
            <a:r>
              <a:rPr lang="cs-CZ" altLang="cs-CZ" dirty="0" smtClean="0"/>
              <a:t>končení </a:t>
            </a:r>
            <a:r>
              <a:rPr lang="cs-CZ" altLang="cs-CZ" dirty="0" smtClean="0"/>
              <a:t>projektu </a:t>
            </a:r>
            <a:r>
              <a:rPr lang="cs-CZ" altLang="cs-CZ" b="1" dirty="0" smtClean="0"/>
              <a:t>nejpozději </a:t>
            </a:r>
            <a:r>
              <a:rPr lang="cs-CZ" altLang="cs-CZ" b="1" dirty="0"/>
              <a:t>do 30.9.2023</a:t>
            </a:r>
            <a:r>
              <a:rPr lang="cs-CZ" altLang="cs-CZ" dirty="0"/>
              <a:t>, projekty technické asistence do </a:t>
            </a:r>
            <a:r>
              <a:rPr lang="cs-CZ" altLang="cs-CZ" dirty="0" smtClean="0"/>
              <a:t>31.12.2023</a:t>
            </a:r>
            <a:endParaRPr lang="cs-CZ" altLang="cs-CZ" dirty="0"/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dirty="0">
                <a:solidFill>
                  <a:srgbClr val="FF0000"/>
                </a:solidFill>
              </a:rPr>
              <a:t>d</a:t>
            </a:r>
            <a:r>
              <a:rPr lang="cs-CZ" altLang="cs-CZ" dirty="0" smtClean="0">
                <a:solidFill>
                  <a:srgbClr val="FF0000"/>
                </a:solidFill>
              </a:rPr>
              <a:t>oporučení: </a:t>
            </a:r>
            <a:r>
              <a:rPr lang="cs-CZ" altLang="cs-CZ" dirty="0" smtClean="0"/>
              <a:t>Pokud při přípravě Rozhodnutí o EFRR partner zjistí, že se vyskytly změny projektu oproti schválené projektové žádosti, je vhodné je oznámit JS již v této fázi.</a:t>
            </a:r>
            <a:endParaRPr lang="cs-CZ" altLang="cs-CZ" dirty="0"/>
          </a:p>
          <a:p>
            <a:pPr>
              <a:spcAft>
                <a:spcPts val="0"/>
              </a:spcAft>
            </a:pP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o poskytnutí dotace z EFRR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04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alt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alt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 smtClean="0"/>
              <a:t>Toto </a:t>
            </a:r>
            <a:r>
              <a:rPr lang="cs-CZ" altLang="cs-CZ" dirty="0"/>
              <a:t>Rozhodnutí obdrží vedoucí i projektoví partneři z ČR, kteří se podílejí na projektu</a:t>
            </a:r>
            <a:r>
              <a:rPr lang="cs-CZ" altLang="cs-CZ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alt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Organizační složky státu a jejich příspěvkové organizace nárok na tuto část dotace nemají</a:t>
            </a:r>
            <a:r>
              <a:rPr lang="cs-CZ" altLang="cs-CZ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alt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Rozhodnutí vydává MMR ČR zpravidla do 4 týdnů od vydání </a:t>
            </a:r>
            <a:r>
              <a:rPr lang="cs-CZ" altLang="cs-CZ" dirty="0" smtClean="0"/>
              <a:t>Rozhodnutí/ </a:t>
            </a:r>
            <a:r>
              <a:rPr lang="cs-CZ" altLang="cs-CZ" dirty="0"/>
              <a:t>Smlouvy o projektu.</a:t>
            </a:r>
          </a:p>
          <a:p>
            <a:endParaRPr lang="cs-CZ" alt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Rozhodnutí o poskytnutí dotace ze SR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87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524000"/>
            <a:ext cx="7700425" cy="460216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Příručka pro žadatele (PPŽ), verze 4 platná od 2</a:t>
            </a:r>
            <a:r>
              <a:rPr lang="cs-CZ" dirty="0" smtClean="0"/>
              <a:t>. 3. 2018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Příručka pro příjemce dotace (</a:t>
            </a:r>
            <a:r>
              <a:rPr lang="cs-CZ" dirty="0" smtClean="0"/>
              <a:t>PPP), </a:t>
            </a:r>
            <a:r>
              <a:rPr lang="cs-CZ" altLang="cs-CZ" dirty="0" smtClean="0"/>
              <a:t>verze 5 </a:t>
            </a:r>
            <a:r>
              <a:rPr lang="cs-CZ" altLang="cs-CZ" dirty="0"/>
              <a:t>platná od </a:t>
            </a:r>
            <a:r>
              <a:rPr lang="cs-CZ" altLang="cs-CZ" dirty="0" smtClean="0"/>
              <a:t>1</a:t>
            </a:r>
            <a:r>
              <a:rPr lang="cs-CZ" altLang="cs-CZ" dirty="0" smtClean="0"/>
              <a:t>. 4. 2018</a:t>
            </a:r>
            <a:endParaRPr lang="cs-CZ" alt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dirty="0" smtClean="0"/>
              <a:t>Grafické zásady/Pravidla užití logotypu </a:t>
            </a:r>
            <a:r>
              <a:rPr lang="cs-CZ" altLang="cs-CZ" dirty="0" err="1" smtClean="0"/>
              <a:t>czpl</a:t>
            </a:r>
            <a:r>
              <a:rPr lang="cs-CZ" altLang="cs-CZ" dirty="0" smtClean="0"/>
              <a:t> (Příloha č. 24 PPP)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dirty="0" smtClean="0"/>
              <a:t>Metodický pokyn </a:t>
            </a:r>
            <a:r>
              <a:rPr lang="cs-CZ" altLang="cs-CZ" dirty="0"/>
              <a:t>pro oblast zadávání zakázek pro programové období 2014-2020, verze 4, </a:t>
            </a:r>
            <a:r>
              <a:rPr lang="cs-CZ" altLang="cs-CZ" dirty="0" smtClean="0"/>
              <a:t>účinný od 1</a:t>
            </a:r>
            <a:r>
              <a:rPr lang="cs-CZ" altLang="cs-CZ" dirty="0" smtClean="0"/>
              <a:t>. 5</a:t>
            </a:r>
            <a:r>
              <a:rPr lang="cs-CZ" altLang="cs-CZ" dirty="0" smtClean="0"/>
              <a:t>. 2017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dirty="0" smtClean="0"/>
              <a:t>Náležitosti dokladování platné od 18. 8.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dirty="0" smtClean="0"/>
              <a:t>Příručka pro vyplnění žádosti o platbu a zprávy o realizaci, modulu veřejné zakázky platná od 29. 11. 2017 – </a:t>
            </a:r>
            <a:r>
              <a:rPr lang="cs-CZ" altLang="cs-CZ" dirty="0" smtClean="0">
                <a:solidFill>
                  <a:srgbClr val="FF0000"/>
                </a:solidFill>
              </a:rPr>
              <a:t>obsahuje postup pro podání žádosti o změnu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alt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alt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alt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Realizace projektu - dokumentace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41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 smtClean="0"/>
              <a:t>Postup partnera při výběru dodavatele/realizace veřejné zakázky upravuje kapitola 4.2 Příručky pro příjemce. Povinnost zadavatele postupovat dle:</a:t>
            </a:r>
            <a:endParaRPr lang="cs-CZ" dirty="0"/>
          </a:p>
          <a:p>
            <a:pPr algn="just"/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b="1" dirty="0" smtClean="0"/>
              <a:t>zákona č. 134/2016 Sb</a:t>
            </a:r>
            <a:r>
              <a:rPr lang="cs-CZ" altLang="cs-CZ" dirty="0" smtClean="0"/>
              <a:t>., </a:t>
            </a:r>
            <a:r>
              <a:rPr lang="cs-CZ" altLang="cs-CZ" b="1" dirty="0" smtClean="0"/>
              <a:t>o zadávání veřejných zakázek </a:t>
            </a:r>
            <a:r>
              <a:rPr lang="cs-CZ" altLang="cs-CZ" dirty="0" smtClean="0"/>
              <a:t>v limitech předpokládané hodnoty nad 2 mil. Kč na dodávky nebo služby a nad 6 mil. Kč na stavební práce (u zakázek zahájených před 1.10.2016 postup dle zákona 137/2006 Sb., o veřejných zakázkách)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b="1" dirty="0" smtClean="0"/>
              <a:t>Metodického </a:t>
            </a:r>
            <a:r>
              <a:rPr lang="cs-CZ" altLang="cs-CZ" b="1" dirty="0"/>
              <a:t>pokynu pro oblast zadávání zakázek pro programové období 2014-2020</a:t>
            </a:r>
            <a:r>
              <a:rPr lang="cs-CZ" altLang="cs-CZ" dirty="0"/>
              <a:t>, verze </a:t>
            </a:r>
            <a:r>
              <a:rPr lang="cs-CZ" altLang="cs-CZ" dirty="0" smtClean="0"/>
              <a:t>4. </a:t>
            </a:r>
            <a:r>
              <a:rPr lang="cs-CZ" altLang="cs-CZ" sz="1800" b="0" dirty="0" smtClean="0">
                <a:solidFill>
                  <a:schemeClr val="tx1"/>
                </a:solidFill>
              </a:rPr>
              <a:t>Jedná </a:t>
            </a:r>
            <a:r>
              <a:rPr lang="cs-CZ" altLang="cs-CZ" sz="1800" b="0" dirty="0">
                <a:solidFill>
                  <a:schemeClr val="tx1"/>
                </a:solidFill>
              </a:rPr>
              <a:t>se o zakázky malého rozsahu s předpokládanou hodnotou nad 400 000 Kč bez DPH na dodávky, služby nebo stavební práce.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 dodavatele I.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40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084263"/>
            <a:ext cx="7700425" cy="5045688"/>
          </a:xfrm>
        </p:spPr>
        <p:txBody>
          <a:bodyPr>
            <a:norm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U všech zakázek vyhlášených po vydání Rozhodnutí o dotaci z EFRR má každý český partner </a:t>
            </a:r>
            <a:r>
              <a:rPr lang="cs-CZ" b="1" dirty="0"/>
              <a:t>povinnost</a:t>
            </a:r>
            <a:r>
              <a:rPr lang="cs-CZ" dirty="0"/>
              <a:t> předkládat svému kontrolorovi veškeré související doklady ke kontrole a to ve třech </a:t>
            </a:r>
            <a:r>
              <a:rPr lang="cs-CZ" dirty="0" smtClean="0"/>
              <a:t>fázích:</a:t>
            </a:r>
          </a:p>
          <a:p>
            <a:pPr marL="971550" lvl="1" indent="-342900" algn="just"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I. fáze - před </a:t>
            </a:r>
            <a:r>
              <a:rPr lang="cs-CZ" sz="1800" b="0" dirty="0">
                <a:solidFill>
                  <a:schemeClr val="tx1"/>
                </a:solidFill>
              </a:rPr>
              <a:t>vyhlášením </a:t>
            </a:r>
            <a:r>
              <a:rPr lang="cs-CZ" sz="1800" b="0" dirty="0" smtClean="0">
                <a:solidFill>
                  <a:schemeClr val="tx1"/>
                </a:solidFill>
              </a:rPr>
              <a:t>výběrového/zadávacího </a:t>
            </a:r>
            <a:r>
              <a:rPr lang="cs-CZ" sz="1800" b="0" dirty="0" smtClean="0">
                <a:solidFill>
                  <a:schemeClr val="tx1"/>
                </a:solidFill>
              </a:rPr>
              <a:t>řízení</a:t>
            </a:r>
          </a:p>
          <a:p>
            <a:pPr marL="971550" lvl="1" indent="-342900" algn="just"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II. fáze - před </a:t>
            </a:r>
            <a:r>
              <a:rPr lang="cs-CZ" sz="1800" b="0" dirty="0">
                <a:solidFill>
                  <a:schemeClr val="tx1"/>
                </a:solidFill>
              </a:rPr>
              <a:t>podpisem smlouvy s </a:t>
            </a:r>
            <a:r>
              <a:rPr lang="cs-CZ" sz="1800" b="0" dirty="0" smtClean="0">
                <a:solidFill>
                  <a:schemeClr val="tx1"/>
                </a:solidFill>
              </a:rPr>
              <a:t>dodavatelem</a:t>
            </a:r>
          </a:p>
          <a:p>
            <a:pPr marL="971550" lvl="1" indent="-342900" algn="just"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III. fáze - po </a:t>
            </a:r>
            <a:r>
              <a:rPr lang="cs-CZ" sz="1800" b="0" dirty="0">
                <a:solidFill>
                  <a:schemeClr val="tx1"/>
                </a:solidFill>
              </a:rPr>
              <a:t>podpisu </a:t>
            </a:r>
            <a:r>
              <a:rPr lang="cs-CZ" sz="1800" b="0" dirty="0" smtClean="0">
                <a:solidFill>
                  <a:schemeClr val="tx1"/>
                </a:solidFill>
              </a:rPr>
              <a:t>smlouvy</a:t>
            </a:r>
            <a:endParaRPr lang="cs-CZ" sz="1800" b="0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L</a:t>
            </a:r>
            <a:r>
              <a:rPr lang="cs-CZ" dirty="0" smtClean="0"/>
              <a:t>hůta </a:t>
            </a:r>
            <a:r>
              <a:rPr lang="cs-CZ" dirty="0"/>
              <a:t>pro kontrolu činí 10 pracovních dnů pro každou </a:t>
            </a:r>
            <a:r>
              <a:rPr lang="cs-CZ" dirty="0" smtClean="0"/>
              <a:t>fázi, pozastavení lhůty pro kontrolu v případě nekompletní dokumentace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FF0000"/>
                </a:solidFill>
              </a:rPr>
              <a:t>Povinnost partnera předložit ke kontrole veškerou dokumentaci i k VZ realizovaným před vydáním Rozhodnutí / podpisem Smlouvy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P</a:t>
            </a:r>
            <a:r>
              <a:rPr lang="cs-CZ" dirty="0" smtClean="0"/>
              <a:t>ředávání </a:t>
            </a:r>
            <a:r>
              <a:rPr lang="cs-CZ" dirty="0"/>
              <a:t>dokumentů ke kontrole </a:t>
            </a:r>
            <a:r>
              <a:rPr lang="cs-CZ" dirty="0" smtClean="0"/>
              <a:t>probíhá </a:t>
            </a:r>
            <a:r>
              <a:rPr lang="cs-CZ" dirty="0" smtClean="0"/>
              <a:t>přes </a:t>
            </a:r>
            <a:r>
              <a:rPr lang="cs-CZ" dirty="0"/>
              <a:t>systém </a:t>
            </a:r>
            <a:r>
              <a:rPr lang="cs-CZ" dirty="0" smtClean="0"/>
              <a:t>MS2014+ v rámci modulu veřejné </a:t>
            </a:r>
            <a:r>
              <a:rPr lang="cs-CZ" dirty="0" smtClean="0"/>
              <a:t>zakázky</a:t>
            </a: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p</a:t>
            </a:r>
            <a:r>
              <a:rPr lang="cs-CZ" dirty="0" smtClean="0">
                <a:solidFill>
                  <a:srgbClr val="FF0000"/>
                </a:solidFill>
              </a:rPr>
              <a:t>rosba</a:t>
            </a:r>
            <a:r>
              <a:rPr lang="cs-CZ" dirty="0" smtClean="0">
                <a:solidFill>
                  <a:srgbClr val="FF0000"/>
                </a:solidFill>
              </a:rPr>
              <a:t>: </a:t>
            </a:r>
            <a:r>
              <a:rPr lang="cs-CZ" dirty="0"/>
              <a:t>O</a:t>
            </a:r>
            <a:r>
              <a:rPr lang="cs-CZ" dirty="0" smtClean="0"/>
              <a:t> předložení dokumentů ke kontrole nás informujte depeší. Dokumenty ke kontrole předkládejte</a:t>
            </a:r>
            <a:r>
              <a:rPr lang="cs-CZ" dirty="0" smtClean="0">
                <a:solidFill>
                  <a:srgbClr val="FF0000"/>
                </a:solidFill>
              </a:rPr>
              <a:t> v 1 souboru </a:t>
            </a:r>
            <a:r>
              <a:rPr lang="cs-CZ" dirty="0" smtClean="0"/>
              <a:t>nejlépe v </a:t>
            </a:r>
            <a:r>
              <a:rPr lang="cs-CZ" dirty="0" smtClean="0"/>
              <a:t>ZIP</a:t>
            </a:r>
            <a:r>
              <a:rPr lang="cs-CZ" dirty="0"/>
              <a:t>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12. 6.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 dodavatele II.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75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1753</TotalTime>
  <Words>2197</Words>
  <Application>Microsoft Office PowerPoint</Application>
  <PresentationFormat>Předvádění na obrazovce (4:3)</PresentationFormat>
  <Paragraphs>273</Paragraphs>
  <Slides>24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Wingdings</vt:lpstr>
      <vt:lpstr>sablona_centrum_2016</vt:lpstr>
      <vt:lpstr>Vlastní návrh</vt:lpstr>
      <vt:lpstr>Operační program  INTERREG V-A Česká republika – Polsko programové období 2014 – 2020   SEMINÁŘ PRO PŘÍJEMCE  Hradec Králové, 12. 6. 2018</vt:lpstr>
      <vt:lpstr>Kontakty</vt:lpstr>
      <vt:lpstr>Úloha Centra pro regionální rozvoj České republiky</vt:lpstr>
      <vt:lpstr>Cyklus projektu</vt:lpstr>
      <vt:lpstr>Rozhodnutí o poskytnutí dotace z EFRR</vt:lpstr>
      <vt:lpstr>Rozhodnutí o poskytnutí dotace ze SR</vt:lpstr>
      <vt:lpstr>Realizace projektu - dokumentace</vt:lpstr>
      <vt:lpstr>Výběr dodavatele I.</vt:lpstr>
      <vt:lpstr>Výběr dodavatele II.</vt:lpstr>
      <vt:lpstr>Výběr dodavatele III.</vt:lpstr>
      <vt:lpstr>Monitorování projektu</vt:lpstr>
      <vt:lpstr>Monitorování na úrovni partnera</vt:lpstr>
      <vt:lpstr>Monitorování na úrovni projektu</vt:lpstr>
      <vt:lpstr>Změny projektu</vt:lpstr>
      <vt:lpstr>Nepodstatné změny</vt:lpstr>
      <vt:lpstr>Podstatné změny</vt:lpstr>
      <vt:lpstr>Publicita I.</vt:lpstr>
      <vt:lpstr>Publicita II.</vt:lpstr>
      <vt:lpstr>Publicita III.</vt:lpstr>
      <vt:lpstr>Publicita IV.</vt:lpstr>
      <vt:lpstr>Udržitelnost</vt:lpstr>
      <vt:lpstr>Vedení dokumentace</vt:lpstr>
      <vt:lpstr>Závěrečná doporučení</vt:lpstr>
      <vt:lpstr>Děkuji Vám za pozornost.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Nachtigalová Marika</cp:lastModifiedBy>
  <cp:revision>161</cp:revision>
  <cp:lastPrinted>2017-10-06T05:39:03Z</cp:lastPrinted>
  <dcterms:created xsi:type="dcterms:W3CDTF">2016-05-13T07:19:23Z</dcterms:created>
  <dcterms:modified xsi:type="dcterms:W3CDTF">2018-06-04T08:07:21Z</dcterms:modified>
</cp:coreProperties>
</file>