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7" r:id="rId4"/>
    <p:sldId id="278" r:id="rId5"/>
    <p:sldId id="284" r:id="rId6"/>
    <p:sldId id="279" r:id="rId7"/>
    <p:sldId id="288" r:id="rId8"/>
    <p:sldId id="280" r:id="rId9"/>
    <p:sldId id="281" r:id="rId10"/>
    <p:sldId id="282" r:id="rId11"/>
    <p:sldId id="257" r:id="rId12"/>
    <p:sldId id="258" r:id="rId13"/>
    <p:sldId id="283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9" r:id="rId23"/>
    <p:sldId id="268" r:id="rId24"/>
    <p:sldId id="270" r:id="rId25"/>
    <p:sldId id="286" r:id="rId26"/>
    <p:sldId id="271" r:id="rId27"/>
    <p:sldId id="272" r:id="rId28"/>
    <p:sldId id="273" r:id="rId29"/>
    <p:sldId id="274" r:id="rId30"/>
    <p:sldId id="275" r:id="rId31"/>
    <p:sldId id="289" r:id="rId32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8029-6721-4F73-B972-7A64F1D9216D}" type="datetimeFigureOut">
              <a:rPr lang="cs-CZ" smtClean="0"/>
              <a:t>02.10.2023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4398-7CB7-47E3-B052-FD0944B7AB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6586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8029-6721-4F73-B972-7A64F1D9216D}" type="datetimeFigureOut">
              <a:rPr lang="cs-CZ" smtClean="0"/>
              <a:t>02.10.2023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4398-7CB7-47E3-B052-FD0944B7AB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4047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8029-6721-4F73-B972-7A64F1D9216D}" type="datetimeFigureOut">
              <a:rPr lang="cs-CZ" smtClean="0"/>
              <a:t>02.10.2023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4398-7CB7-47E3-B052-FD0944B7AB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570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8029-6721-4F73-B972-7A64F1D9216D}" type="datetimeFigureOut">
              <a:rPr lang="cs-CZ" smtClean="0"/>
              <a:t>02.10.2023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4398-7CB7-47E3-B052-FD0944B7AB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419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8029-6721-4F73-B972-7A64F1D9216D}" type="datetimeFigureOut">
              <a:rPr lang="cs-CZ" smtClean="0"/>
              <a:t>02.10.2023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4398-7CB7-47E3-B052-FD0944B7AB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0024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8029-6721-4F73-B972-7A64F1D9216D}" type="datetimeFigureOut">
              <a:rPr lang="cs-CZ" smtClean="0"/>
              <a:t>02.10.2023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4398-7CB7-47E3-B052-FD0944B7AB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7915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8029-6721-4F73-B972-7A64F1D9216D}" type="datetimeFigureOut">
              <a:rPr lang="cs-CZ" smtClean="0"/>
              <a:t>02.10.2023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4398-7CB7-47E3-B052-FD0944B7AB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850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8029-6721-4F73-B972-7A64F1D9216D}" type="datetimeFigureOut">
              <a:rPr lang="cs-CZ" smtClean="0"/>
              <a:t>02.10.2023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4398-7CB7-47E3-B052-FD0944B7AB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5166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8029-6721-4F73-B972-7A64F1D9216D}" type="datetimeFigureOut">
              <a:rPr lang="cs-CZ" smtClean="0"/>
              <a:t>02.10.2023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4398-7CB7-47E3-B052-FD0944B7AB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7503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8029-6721-4F73-B972-7A64F1D9216D}" type="datetimeFigureOut">
              <a:rPr lang="cs-CZ" smtClean="0"/>
              <a:t>02.10.2023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4398-7CB7-47E3-B052-FD0944B7AB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2449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8029-6721-4F73-B972-7A64F1D9216D}" type="datetimeFigureOut">
              <a:rPr lang="cs-CZ" smtClean="0"/>
              <a:t>02.10.2023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4398-7CB7-47E3-B052-FD0944B7AB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8941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88029-6721-4F73-B972-7A64F1D9216D}" type="datetimeFigureOut">
              <a:rPr lang="cs-CZ" smtClean="0"/>
              <a:t>02.10.2023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94398-7CB7-47E3-B052-FD0944B7AB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4205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800" b="1" dirty="0">
                <a:solidFill>
                  <a:srgbClr val="FF0000"/>
                </a:solidFill>
                <a:latin typeface="+mn-lt"/>
              </a:rPr>
              <a:t>Místní poplatky v roce 2024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JUDr. Zdeňka Jirásková</a:t>
            </a:r>
          </a:p>
        </p:txBody>
      </p:sp>
    </p:spTree>
    <p:extLst>
      <p:ext uri="{BB962C8B-B14F-4D97-AF65-F5344CB8AC3E}">
        <p14:creationId xmlns:p14="http://schemas.microsoft.com/office/powerpoint/2010/main" val="31129206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0184"/>
          </a:xfrm>
        </p:spPr>
        <p:txBody>
          <a:bodyPr/>
          <a:lstStyle/>
          <a:p>
            <a:r>
              <a:rPr lang="cs-CZ" dirty="0"/>
              <a:t> 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785091"/>
            <a:ext cx="10515600" cy="5391872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Zvláštní úprava vyměření v případě hmotnostního nebo objemového dílčího základu poplatku za odkládání KO z nemovité věci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 SP </a:t>
            </a:r>
            <a:r>
              <a:rPr lang="cs-CZ" b="1" dirty="0"/>
              <a:t>vyměří rozhodnutím </a:t>
            </a:r>
            <a:r>
              <a:rPr lang="cs-CZ" dirty="0"/>
              <a:t>poplatek plátci poplatku, není-li takový plátce, pak poplatníkovi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 rozhodnutím je platební výměr nebo hromadný předpisný seznam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b="1" dirty="0"/>
              <a:t>poplatek je splatný do 30 dnů od doručení rozhodnutí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pokud není poplatek odveden (zaplacen) včas nebo ve správné výši,</a:t>
            </a:r>
          </a:p>
          <a:p>
            <a:pPr marL="0" indent="0">
              <a:buNone/>
            </a:pPr>
            <a:r>
              <a:rPr lang="cs-CZ" dirty="0"/>
              <a:t>     může správce poplatku vyměřit zvýšení poplatku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zvýšení je příslušenstvím poplatku a je splatné ve lhůtě do 30 dnů od</a:t>
            </a:r>
          </a:p>
          <a:p>
            <a:pPr marL="0" indent="0">
              <a:buNone/>
            </a:pPr>
            <a:r>
              <a:rPr lang="cs-CZ" dirty="0"/>
              <a:t>     doručení rozhodnutí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2666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5777"/>
          </a:xfrm>
        </p:spPr>
        <p:txBody>
          <a:bodyPr>
            <a:normAutofit/>
          </a:bodyPr>
          <a:lstStyle/>
          <a:p>
            <a:pPr algn="ctr"/>
            <a:r>
              <a:rPr lang="cs-CZ" sz="2800" b="1" dirty="0">
                <a:solidFill>
                  <a:srgbClr val="FF0000"/>
                </a:solidFill>
                <a:latin typeface="+mn-lt"/>
              </a:rPr>
              <a:t>Stanovení místních poplatků podle navrhované právní úpravy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30284"/>
            <a:ext cx="10515600" cy="4946679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600" dirty="0"/>
              <a:t>ZMP obsahuje zvláštní úpravu vyměření MP vůči daňovému řádu</a:t>
            </a:r>
          </a:p>
          <a:p>
            <a:pPr marL="0" indent="0">
              <a:buNone/>
            </a:pPr>
            <a:endParaRPr lang="cs-CZ" sz="26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600" dirty="0"/>
              <a:t> zvláštní úprava zohledňuje specifika správy MP</a:t>
            </a:r>
          </a:p>
          <a:p>
            <a:pPr marL="0" indent="0">
              <a:buNone/>
            </a:pPr>
            <a:endParaRPr lang="cs-CZ" sz="26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600" dirty="0"/>
              <a:t> ve většině případů </a:t>
            </a:r>
            <a:r>
              <a:rPr lang="cs-CZ" sz="2600" b="1" dirty="0"/>
              <a:t>správce poplatku pouze předepíše správnou výši poplatku do  evidence poplatků</a:t>
            </a:r>
          </a:p>
          <a:p>
            <a:pPr marL="0" indent="0">
              <a:buNone/>
            </a:pPr>
            <a:endParaRPr lang="cs-CZ" sz="26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600" dirty="0"/>
              <a:t> ve vymezených případech </a:t>
            </a:r>
            <a:r>
              <a:rPr lang="cs-CZ" sz="2600" b="1" dirty="0"/>
              <a:t>správce poplatku vyměří MP rozhodnutím</a:t>
            </a:r>
            <a:r>
              <a:rPr lang="cs-CZ" sz="2600" dirty="0"/>
              <a:t>, a to </a:t>
            </a:r>
          </a:p>
          <a:p>
            <a:pPr marL="0" indent="0">
              <a:buNone/>
            </a:pPr>
            <a:r>
              <a:rPr lang="cs-CZ" sz="2600" dirty="0"/>
              <a:t>                                                    - </a:t>
            </a:r>
            <a:r>
              <a:rPr lang="cs-CZ" sz="2600" b="1" dirty="0"/>
              <a:t>z moci úřední </a:t>
            </a:r>
            <a:r>
              <a:rPr lang="cs-CZ" sz="2600" dirty="0"/>
              <a:t>nebo </a:t>
            </a:r>
          </a:p>
          <a:p>
            <a:pPr marL="0" indent="0">
              <a:buNone/>
            </a:pPr>
            <a:r>
              <a:rPr lang="cs-CZ" sz="2600" dirty="0"/>
              <a:t>                                                    - </a:t>
            </a:r>
            <a:r>
              <a:rPr lang="cs-CZ" sz="2600" b="1" dirty="0"/>
              <a:t>na žádost poplatkového subjektu</a:t>
            </a:r>
          </a:p>
          <a:p>
            <a:pPr marL="0" indent="0">
              <a:buNone/>
            </a:pPr>
            <a:endParaRPr lang="cs-CZ" sz="26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600" dirty="0"/>
              <a:t> dochází k úpravě možnosti doměření MP</a:t>
            </a:r>
          </a:p>
        </p:txBody>
      </p:sp>
    </p:spTree>
    <p:extLst>
      <p:ext uri="{BB962C8B-B14F-4D97-AF65-F5344CB8AC3E}">
        <p14:creationId xmlns:p14="http://schemas.microsoft.com/office/powerpoint/2010/main" val="1065305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7217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Vyměření MP předepsáním do evidence poplatků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63535"/>
            <a:ext cx="10515600" cy="491342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jedná se o zjednodušenou formu vyměření MP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správce poplatku výši poplatku </a:t>
            </a:r>
            <a:r>
              <a:rPr lang="cs-CZ" b="1" dirty="0"/>
              <a:t>neodůvodňuje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správce poplatku vyměření MP </a:t>
            </a:r>
            <a:r>
              <a:rPr lang="cs-CZ" b="1" dirty="0"/>
              <a:t>navenek nesděluje rozhodnutím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splnění poplatkové a ohlašovací povinnosti poplatkovým subjektem se projeví pouze v rovině evidenční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b="1" dirty="0"/>
              <a:t>musí být při tomto způsobu vyměření splněny podmínky stanovené zákonem</a:t>
            </a:r>
          </a:p>
        </p:txBody>
      </p:sp>
    </p:spTree>
    <p:extLst>
      <p:ext uri="{BB962C8B-B14F-4D97-AF65-F5344CB8AC3E}">
        <p14:creationId xmlns:p14="http://schemas.microsoft.com/office/powerpoint/2010/main" val="2037467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0290"/>
          </a:xfrm>
        </p:spPr>
        <p:txBody>
          <a:bodyPr>
            <a:normAutofit fontScale="90000"/>
          </a:bodyPr>
          <a:lstStyle/>
          <a:p>
            <a:r>
              <a:rPr lang="cs-CZ" sz="3200" b="1" dirty="0">
                <a:solidFill>
                  <a:srgbClr val="FF0000"/>
                </a:solidFill>
                <a:latin typeface="+mn-lt"/>
              </a:rPr>
              <a:t>Vyměření místního poplatku předepsáním do evidence  poplatků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87938"/>
            <a:ext cx="10515600" cy="49890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u="sng" dirty="0"/>
              <a:t>Musí být naplněny podmínky stanovené zákonem</a:t>
            </a:r>
          </a:p>
          <a:p>
            <a:pPr marL="0" indent="0">
              <a:buNone/>
            </a:pPr>
            <a:endParaRPr lang="cs-CZ" sz="2400" u="sng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dirty="0">
                <a:solidFill>
                  <a:srgbClr val="FF0000"/>
                </a:solidFill>
              </a:rPr>
              <a:t>poplatkový subjekt splnil ohlašovací povinnost </a:t>
            </a:r>
            <a:r>
              <a:rPr lang="cs-CZ" sz="2400" dirty="0"/>
              <a:t>(pokud nebyla vyloučena v OZV)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rgbClr val="FF0000"/>
                </a:solidFill>
              </a:rPr>
              <a:t>SP nemá pochybnosti o výši poplatku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rgbClr val="FF0000"/>
                </a:solidFill>
              </a:rPr>
              <a:t>MP byl zaplacen nebo odveden ve správné výši</a:t>
            </a:r>
            <a:r>
              <a:rPr lang="cs-CZ" sz="2400" dirty="0"/>
              <a:t>, a to případně i opožděně, </a:t>
            </a:r>
            <a:r>
              <a:rPr lang="cs-CZ" sz="2400" dirty="0">
                <a:solidFill>
                  <a:srgbClr val="FF0000"/>
                </a:solidFill>
              </a:rPr>
              <a:t>do doby zaplacení nebylo vydáno rozhodnutí o vyměření poplatku 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400" dirty="0"/>
          </a:p>
          <a:p>
            <a:pPr>
              <a:buFont typeface="Wingdings" panose="05000000000000000000" pitchFamily="2" charset="2"/>
              <a:buChar char="Ø"/>
            </a:pPr>
            <a:endParaRPr lang="cs-CZ" sz="2400" dirty="0"/>
          </a:p>
          <a:p>
            <a:pPr>
              <a:buFont typeface="Wingdings" panose="05000000000000000000" pitchFamily="2" charset="2"/>
              <a:buChar char="Ø"/>
            </a:pPr>
            <a:endParaRPr lang="cs-CZ" sz="2400" dirty="0"/>
          </a:p>
          <a:p>
            <a:pPr>
              <a:buFont typeface="Wingdings" panose="05000000000000000000" pitchFamily="2" charset="2"/>
              <a:buChar char="Ø"/>
            </a:pPr>
            <a:endParaRPr lang="cs-CZ" sz="2400" dirty="0"/>
          </a:p>
          <a:p>
            <a:pPr marL="0" indent="0">
              <a:buNone/>
            </a:pPr>
            <a:endParaRPr lang="cs-CZ" sz="2400" u="sng" dirty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49407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0948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Vyměření poplatku předepsáním do evidence poplatků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02327"/>
            <a:ext cx="10515600" cy="487463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/>
              <a:t>Poplatek je vyměřen předepsáním poplatku SP do evidence poplatků. A to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</a:rPr>
              <a:t> ke dni splatnosti </a:t>
            </a:r>
          </a:p>
          <a:p>
            <a:pPr marL="0" indent="0">
              <a:buNone/>
            </a:pPr>
            <a:r>
              <a:rPr lang="cs-CZ" dirty="0"/>
              <a:t>    - </a:t>
            </a:r>
            <a:r>
              <a:rPr lang="cs-CZ" sz="2600" dirty="0"/>
              <a:t>poplatek je předepsán SP na debetní straně OPÚ </a:t>
            </a:r>
          </a:p>
          <a:p>
            <a:pPr marL="0" indent="0">
              <a:buNone/>
            </a:pPr>
            <a:r>
              <a:rPr lang="cs-CZ" sz="2600" dirty="0"/>
              <a:t>    - rozhodná je celková výše poplatku evidovaná k tomuto dni na kreditní straně</a:t>
            </a:r>
          </a:p>
          <a:p>
            <a:pPr marL="0" indent="0">
              <a:buNone/>
            </a:pPr>
            <a:r>
              <a:rPr lang="cs-CZ" sz="2600" dirty="0"/>
              <a:t>      OPÚ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</a:rPr>
              <a:t> ke dni opožděného zaplacení nebo odvedení</a:t>
            </a:r>
          </a:p>
          <a:p>
            <a:pPr marL="0" indent="0">
              <a:buNone/>
            </a:pPr>
            <a:r>
              <a:rPr lang="cs-CZ" dirty="0"/>
              <a:t>       </a:t>
            </a:r>
            <a:r>
              <a:rPr lang="cs-CZ" sz="2600" dirty="0"/>
              <a:t>- pokud byl zaplacen nebo odveden do vydání rozhodnutí o vyměření poplatku </a:t>
            </a:r>
          </a:p>
          <a:p>
            <a:pPr marL="0" indent="0">
              <a:buNone/>
            </a:pPr>
            <a:r>
              <a:rPr lang="cs-CZ" sz="2600" dirty="0"/>
              <a:t>       - poplatek je zaevidován na debetní straně OPÚ ke dni platby a k tomuto dni je</a:t>
            </a:r>
          </a:p>
          <a:p>
            <a:pPr marL="0" indent="0">
              <a:buNone/>
            </a:pPr>
            <a:r>
              <a:rPr lang="cs-CZ" sz="2600" dirty="0"/>
              <a:t>         také vyměřen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28612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0875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Vyměření poplatku předepsáním do evidence poplatků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4957763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Pokud má </a:t>
            </a:r>
            <a:r>
              <a:rPr lang="cs-CZ" dirty="0">
                <a:solidFill>
                  <a:srgbClr val="FF0000"/>
                </a:solidFill>
              </a:rPr>
              <a:t>poplatkový subjekt </a:t>
            </a:r>
            <a:r>
              <a:rPr lang="cs-CZ" dirty="0"/>
              <a:t>zájem dozvědět se, v jaké výši byl poplatek vyměřen, </a:t>
            </a:r>
            <a:r>
              <a:rPr lang="cs-CZ" dirty="0">
                <a:solidFill>
                  <a:srgbClr val="FF0000"/>
                </a:solidFill>
              </a:rPr>
              <a:t>musí být aktivní</a:t>
            </a:r>
          </a:p>
          <a:p>
            <a:pPr marL="0" indent="0">
              <a:buNone/>
            </a:pPr>
            <a:endParaRPr lang="cs-CZ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může požádat o </a:t>
            </a:r>
            <a:r>
              <a:rPr lang="cs-CZ" dirty="0" err="1"/>
              <a:t>info</a:t>
            </a:r>
            <a:r>
              <a:rPr lang="cs-CZ" dirty="0"/>
              <a:t> ze svého OPÚ  (§ 66 DŘ)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může požádat o potvrzení o stavu OPÚ (§ 151 DŘ)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b="1" dirty="0">
                <a:solidFill>
                  <a:srgbClr val="FF0000"/>
                </a:solidFill>
              </a:rPr>
              <a:t>může požádat SP o vydání rozhodnutí o vyměření MP (§ 11a ZMP)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6820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3165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Vyměření místního poplatku rozhodnutím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988291"/>
            <a:ext cx="10515600" cy="518867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 </a:t>
            </a:r>
            <a:r>
              <a:rPr lang="cs-CZ" dirty="0"/>
              <a:t>k vyměření rozhodnutím dochází </a:t>
            </a:r>
            <a:r>
              <a:rPr lang="cs-CZ" b="1" dirty="0"/>
              <a:t>z úřední moci</a:t>
            </a:r>
          </a:p>
          <a:p>
            <a:pPr marL="0" indent="0">
              <a:buNone/>
            </a:pPr>
            <a:endParaRPr lang="cs-CZ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ZMP stanoví taxativní výčet případů, kdy je SP povinen vyměřit MP rozhodnutím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dirty="0">
                <a:solidFill>
                  <a:srgbClr val="FF0000"/>
                </a:solidFill>
              </a:rPr>
              <a:t>nejsou splněny podmínky pro vyměření předepsáním do evidence poplatků</a:t>
            </a:r>
          </a:p>
          <a:p>
            <a:pPr marL="0" indent="0">
              <a:buNone/>
            </a:pPr>
            <a:r>
              <a:rPr lang="cs-CZ" dirty="0"/>
              <a:t>     - </a:t>
            </a:r>
            <a:r>
              <a:rPr lang="cs-CZ" sz="2400" dirty="0"/>
              <a:t>poplatek nebyl zcela nebo zčásti zaplacen nebo odveden</a:t>
            </a:r>
          </a:p>
          <a:p>
            <a:pPr marL="0" indent="0">
              <a:buNone/>
            </a:pPr>
            <a:r>
              <a:rPr lang="cs-CZ" sz="2400" dirty="0"/>
              <a:t>     -  </a:t>
            </a:r>
            <a:r>
              <a:rPr lang="cs-CZ" sz="2400" dirty="0" err="1"/>
              <a:t>popl</a:t>
            </a:r>
            <a:r>
              <a:rPr lang="cs-CZ" sz="2400" dirty="0"/>
              <a:t>. subjekt nesplnil ohlašovací povinnost a nesdělil údaje rozhodné pro výši</a:t>
            </a:r>
          </a:p>
          <a:p>
            <a:pPr marL="0" indent="0">
              <a:buNone/>
            </a:pPr>
            <a:r>
              <a:rPr lang="cs-CZ" sz="2400" dirty="0"/>
              <a:t>        MP</a:t>
            </a:r>
          </a:p>
          <a:p>
            <a:pPr marL="0" indent="0">
              <a:buNone/>
            </a:pPr>
            <a:r>
              <a:rPr lang="cs-CZ" sz="2400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5063417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7057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Vyměření místního poplatku rozhodnutím</a:t>
            </a:r>
            <a:endParaRPr lang="cs-CZ" sz="3200" b="1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11564"/>
            <a:ext cx="10515600" cy="4865399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dirty="0">
                <a:solidFill>
                  <a:srgbClr val="FF0000"/>
                </a:solidFill>
              </a:rPr>
              <a:t>jde o poplatek za odkládání KO z nemovité věci stanovený na dílčím  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    hmotnostním nebo objemovém základu</a:t>
            </a:r>
          </a:p>
          <a:p>
            <a:pPr marL="0" indent="0">
              <a:buNone/>
            </a:pPr>
            <a:r>
              <a:rPr lang="cs-CZ" dirty="0"/>
              <a:t>    - </a:t>
            </a:r>
            <a:r>
              <a:rPr lang="cs-CZ" sz="2400" dirty="0"/>
              <a:t>poplatkový subjekt nemůže sám zjistit, v jaké výši má MP zaplatit nebo odvést</a:t>
            </a:r>
          </a:p>
          <a:p>
            <a:pPr marL="0" indent="0">
              <a:buNone/>
            </a:pPr>
            <a:endParaRPr lang="cs-CZ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dirty="0">
                <a:solidFill>
                  <a:srgbClr val="FF0000"/>
                </a:solidFill>
              </a:rPr>
              <a:t>proti poplatkovému subjektu je vedeno insolvenční řízení, a to za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    poplatkové období podle § 11d odst. 1 nebo 3</a:t>
            </a:r>
          </a:p>
          <a:p>
            <a:pPr marL="0" indent="0">
              <a:buNone/>
            </a:pPr>
            <a:r>
              <a:rPr lang="cs-CZ" dirty="0"/>
              <a:t>     </a:t>
            </a:r>
            <a:r>
              <a:rPr lang="cs-CZ" sz="2400" dirty="0"/>
              <a:t>- SP vyměří MP za vybraná poplatková období v průběhu insolvenčního řízení</a:t>
            </a:r>
          </a:p>
          <a:p>
            <a:pPr marL="0" indent="0">
              <a:buNone/>
            </a:pPr>
            <a:r>
              <a:rPr lang="cs-CZ" sz="2400" dirty="0"/>
              <a:t>      - týká se pouze MP, u kterých je poplatkovým obdobím kalendářní rok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dirty="0"/>
              <a:t>Poplatek SP vyměří platebním výměrem nebo hromadným předpisným seznamem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89743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9420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Doměření místního poplatku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057" y="1154546"/>
            <a:ext cx="10515600" cy="50927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SP doměřuje poplatek rozhodnutím</a:t>
            </a:r>
          </a:p>
          <a:p>
            <a:pPr>
              <a:buFontTx/>
              <a:buChar char="-"/>
            </a:pPr>
            <a:r>
              <a:rPr lang="cs-CZ" dirty="0"/>
              <a:t>z úřední moci </a:t>
            </a:r>
          </a:p>
          <a:p>
            <a:pPr>
              <a:buFontTx/>
              <a:buChar char="-"/>
            </a:pPr>
            <a:r>
              <a:rPr lang="cs-CZ" dirty="0"/>
              <a:t>nebo na základě oznámené změny údajů uvedených v ohlášení</a:t>
            </a:r>
          </a:p>
          <a:p>
            <a:pPr marL="0" indent="0">
              <a:buNone/>
            </a:pPr>
            <a:r>
              <a:rPr lang="cs-CZ" dirty="0"/>
              <a:t>            - je nutné uvést důvody, které k doměření vedly</a:t>
            </a:r>
          </a:p>
          <a:p>
            <a:pPr marL="0" indent="0">
              <a:buNone/>
            </a:pPr>
            <a:r>
              <a:rPr lang="cs-CZ" dirty="0"/>
              <a:t>            - aplikuje se obecná úprava § 149 DŘ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SP doměří MP, pokud je původním rozhodnutím vyměřen poplatek v nesprávné výši</a:t>
            </a:r>
          </a:p>
          <a:p>
            <a:pPr marL="0" indent="0">
              <a:buNone/>
            </a:pPr>
            <a:r>
              <a:rPr lang="cs-CZ" dirty="0"/>
              <a:t>K takovému zjištění může SP dojít</a:t>
            </a:r>
          </a:p>
          <a:p>
            <a:pPr marL="0" indent="0">
              <a:buNone/>
            </a:pPr>
            <a:r>
              <a:rPr lang="cs-CZ" dirty="0"/>
              <a:t>            - na základě vlastní vyhledávací či kontrolní činnosti</a:t>
            </a:r>
          </a:p>
          <a:p>
            <a:pPr marL="0" indent="0">
              <a:buNone/>
            </a:pPr>
            <a:r>
              <a:rPr lang="cs-CZ" dirty="0"/>
              <a:t>            - na základě podnětu jiného orgánu státní moci, třetí osoby </a:t>
            </a:r>
          </a:p>
          <a:p>
            <a:pPr marL="0" indent="0">
              <a:buNone/>
            </a:pPr>
            <a:r>
              <a:rPr lang="cs-CZ" dirty="0"/>
              <a:t>            - nebo v důsledku </a:t>
            </a:r>
            <a:r>
              <a:rPr lang="cs-CZ" dirty="0" err="1"/>
              <a:t>info</a:t>
            </a:r>
            <a:r>
              <a:rPr lang="cs-CZ" dirty="0"/>
              <a:t> z mezinárodní spolupráce </a:t>
            </a:r>
          </a:p>
        </p:txBody>
      </p:sp>
    </p:spTree>
    <p:extLst>
      <p:ext uri="{BB962C8B-B14F-4D97-AF65-F5344CB8AC3E}">
        <p14:creationId xmlns:p14="http://schemas.microsoft.com/office/powerpoint/2010/main" val="2410778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5457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</a:rPr>
              <a:t> </a:t>
            </a:r>
            <a:r>
              <a:rPr lang="cs-CZ" sz="3200" b="1" dirty="0">
                <a:solidFill>
                  <a:srgbClr val="FF0000"/>
                </a:solidFill>
                <a:latin typeface="+mn-lt"/>
              </a:rPr>
              <a:t>Opakované doměření místního poplatku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73018"/>
            <a:ext cx="10515600" cy="50039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SP může opakovaně doměřit MP v případě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dirty="0">
                <a:solidFill>
                  <a:srgbClr val="FF0000"/>
                </a:solidFill>
              </a:rPr>
              <a:t>na základě zjištění nových skutečností nebo důkazů</a:t>
            </a:r>
            <a:r>
              <a:rPr lang="cs-CZ" dirty="0"/>
              <a:t>, které bez zavinění SP nemohly být v předcházejícím řízení uplatněny</a:t>
            </a:r>
          </a:p>
          <a:p>
            <a:pPr marL="0" indent="0">
              <a:buNone/>
            </a:pPr>
            <a:r>
              <a:rPr lang="cs-CZ" b="1" dirty="0"/>
              <a:t>                 - </a:t>
            </a:r>
            <a:r>
              <a:rPr lang="cs-CZ" dirty="0"/>
              <a:t>musí se jednat o skutečnosti a důkazy, které zakládají</a:t>
            </a:r>
          </a:p>
          <a:p>
            <a:pPr marL="0" indent="0">
              <a:buNone/>
            </a:pPr>
            <a:r>
              <a:rPr lang="cs-CZ" dirty="0"/>
              <a:t>                    pochybnosti o správnosti, průkaznosti či úplnosti dosud</a:t>
            </a:r>
          </a:p>
          <a:p>
            <a:pPr marL="0" indent="0">
              <a:buNone/>
            </a:pPr>
            <a:r>
              <a:rPr lang="cs-CZ" dirty="0"/>
              <a:t>                    stanoveného MP</a:t>
            </a:r>
          </a:p>
          <a:p>
            <a:pPr marL="0" indent="0">
              <a:buNone/>
            </a:pPr>
            <a:r>
              <a:rPr lang="cs-CZ" dirty="0"/>
              <a:t>                 - MP lze doměřit pouze v rozsahu nově zjištěných skutečností</a:t>
            </a:r>
          </a:p>
          <a:p>
            <a:pPr marL="0" indent="0">
              <a:buNone/>
            </a:pPr>
            <a:r>
              <a:rPr lang="cs-CZ" dirty="0"/>
              <a:t>                    nebo důkazů</a:t>
            </a:r>
          </a:p>
        </p:txBody>
      </p:sp>
    </p:spTree>
    <p:extLst>
      <p:ext uri="{BB962C8B-B14F-4D97-AF65-F5344CB8AC3E}">
        <p14:creationId xmlns:p14="http://schemas.microsoft.com/office/powerpoint/2010/main" val="1058730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7183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Vyhlašování OZV ve Sbírce právních předpisů</a:t>
            </a:r>
            <a:endParaRPr lang="cs-CZ" sz="32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67692"/>
            <a:ext cx="10515600" cy="48092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u="sng" dirty="0"/>
              <a:t>Nová právní úprava od 1. 1. 2022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OZV</a:t>
            </a:r>
            <a:r>
              <a:rPr lang="cs-CZ" b="1" dirty="0"/>
              <a:t> nabývá platnosti </a:t>
            </a:r>
            <a:r>
              <a:rPr lang="cs-CZ" dirty="0"/>
              <a:t>jejím vyhlášením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OZV obec </a:t>
            </a:r>
            <a:r>
              <a:rPr lang="cs-CZ" b="1" dirty="0"/>
              <a:t>vyhlašuje zveřejněním </a:t>
            </a:r>
            <a:r>
              <a:rPr lang="cs-CZ" dirty="0"/>
              <a:t>ve Sbírce právních předpisů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Obec, jejíž zastupitelstvo OZV vydalo, vkládá OZV do Sbírky právních předpisů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 Obec zveřejní </a:t>
            </a:r>
            <a:r>
              <a:rPr lang="cs-CZ" b="1" dirty="0"/>
              <a:t>na své úřední desce oznámení o vyhlášení OZV ve Sbírce právních předpisů, </a:t>
            </a:r>
            <a:r>
              <a:rPr lang="cs-CZ" dirty="0"/>
              <a:t>a to po dobu alespoň 15 dnů ode dne, kdy byla vyrozuměna o jejím vyhlášení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 V úředních hodinách musí obec </a:t>
            </a:r>
            <a:r>
              <a:rPr lang="cs-CZ" b="1" dirty="0"/>
              <a:t>umožnit nahlížení do Sbírky právních předpisů </a:t>
            </a:r>
            <a:r>
              <a:rPr lang="cs-CZ" dirty="0"/>
              <a:t>v elektronické podobě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94821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0111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Opakované doměření místního poplatku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93091"/>
            <a:ext cx="10515600" cy="48838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SP může opakovaně doměřit MP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dirty="0">
                <a:solidFill>
                  <a:srgbClr val="FF0000"/>
                </a:solidFill>
              </a:rPr>
              <a:t>na základě úkonu </a:t>
            </a:r>
            <a:r>
              <a:rPr lang="cs-CZ" dirty="0" err="1">
                <a:solidFill>
                  <a:srgbClr val="FF0000"/>
                </a:solidFill>
              </a:rPr>
              <a:t>popl</a:t>
            </a:r>
            <a:r>
              <a:rPr lang="cs-CZ" dirty="0">
                <a:solidFill>
                  <a:srgbClr val="FF0000"/>
                </a:solidFill>
              </a:rPr>
              <a:t>. subjektu vůči SP, kterým mění své původní ohlášení</a:t>
            </a: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     </a:t>
            </a:r>
            <a:r>
              <a:rPr lang="cs-CZ" dirty="0"/>
              <a:t>- nové skutečnosti, které bez zavinění subjektu nemohly být</a:t>
            </a:r>
          </a:p>
          <a:p>
            <a:pPr marL="0" indent="0">
              <a:buNone/>
            </a:pPr>
            <a:r>
              <a:rPr lang="cs-CZ" dirty="0"/>
              <a:t>      předcházejícím řízení uplatněny</a:t>
            </a:r>
          </a:p>
          <a:p>
            <a:pPr marL="0" indent="0">
              <a:buNone/>
            </a:pPr>
            <a:r>
              <a:rPr lang="cs-CZ" dirty="0"/>
              <a:t>     - MP lze opakovaně doměřit pouze v rozsahu nově zjištěných  </a:t>
            </a:r>
          </a:p>
          <a:p>
            <a:pPr marL="0" indent="0">
              <a:buNone/>
            </a:pPr>
            <a:r>
              <a:rPr lang="cs-CZ" dirty="0"/>
              <a:t>        skutečností nebo důkazů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SP doměří MP </a:t>
            </a:r>
            <a:r>
              <a:rPr lang="cs-CZ" dirty="0">
                <a:solidFill>
                  <a:srgbClr val="FF0000"/>
                </a:solidFill>
              </a:rPr>
              <a:t>dodatečným platebním výměrem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MP nelze doměřit po uplynutí lhůty pro stanovení poplatku (§148 DŘ)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8657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2475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Vyměření místního poplatku rozhodnutím na základě žádosti</a:t>
            </a:r>
            <a:endParaRPr lang="cs-CZ" sz="3200" b="1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93091"/>
            <a:ext cx="10515600" cy="488387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/>
              <a:t>Poplatkový subjekt je oprávněn požádat o vyměření MP rozhodnutím, pokud 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dirty="0">
                <a:solidFill>
                  <a:srgbClr val="FF0000"/>
                </a:solidFill>
              </a:rPr>
              <a:t>MP stanoven bez vydání rozhodnutí</a:t>
            </a:r>
            <a:r>
              <a:rPr lang="cs-CZ" dirty="0"/>
              <a:t> (podle § 11 odst. 1)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dirty="0">
                <a:solidFill>
                  <a:srgbClr val="FF0000"/>
                </a:solidFill>
              </a:rPr>
              <a:t>žádost byla podána ve lhůtě pro stanovení daně </a:t>
            </a:r>
            <a:r>
              <a:rPr lang="cs-CZ" dirty="0"/>
              <a:t>(§ 148 DŘ)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 marL="0" indent="0">
              <a:buNone/>
            </a:pPr>
            <a:r>
              <a:rPr lang="cs-CZ" dirty="0"/>
              <a:t>Předpokládané důvody pro podání žádosti </a:t>
            </a:r>
          </a:p>
          <a:p>
            <a:pPr marL="0" indent="0">
              <a:buNone/>
            </a:pPr>
            <a:r>
              <a:rPr lang="cs-CZ" dirty="0"/>
              <a:t>     - je, aby mohl </a:t>
            </a:r>
            <a:r>
              <a:rPr lang="cs-CZ" dirty="0" err="1"/>
              <a:t>popl</a:t>
            </a:r>
            <a:r>
              <a:rPr lang="cs-CZ" dirty="0"/>
              <a:t>. subjekt případně využít opravné prostředky a vyjádřit</a:t>
            </a:r>
          </a:p>
          <a:p>
            <a:pPr marL="0" indent="0">
              <a:buNone/>
            </a:pPr>
            <a:r>
              <a:rPr lang="cs-CZ" dirty="0"/>
              <a:t>        nesouhlas s výší MP, který byl vyměřen předepsáním MP do evidence</a:t>
            </a:r>
          </a:p>
          <a:p>
            <a:pPr marL="0" indent="0">
              <a:buNone/>
            </a:pPr>
            <a:r>
              <a:rPr lang="cs-CZ" dirty="0"/>
              <a:t>     - je získání rozhodnutí, nikoliv rozporovat výši MP </a:t>
            </a:r>
          </a:p>
          <a:p>
            <a:pPr marL="0" indent="0">
              <a:buNone/>
            </a:pPr>
            <a:r>
              <a:rPr lang="cs-CZ" dirty="0"/>
              <a:t>     - nesouhlas s výší MP, ale v žádosti nejsou uvedeny žádné důvody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30243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8657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Správce poplatku zastaví řízení o žádosti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90418" y="1542474"/>
            <a:ext cx="10515600" cy="4689908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Správce poplatku řízení o žádosti zastaví, pokud je opožděná nebo nepřípustná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byla podána po uplynutí lhůty pro stanovení poplatku (§ 106 odst. 1 písm. e) DŘ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existuje již vydané rozhodnutí o vyměření MP (§ 106 odst.1 </a:t>
            </a:r>
            <a:r>
              <a:rPr lang="cs-CZ" dirty="0" err="1"/>
              <a:t>písm.b</a:t>
            </a:r>
            <a:r>
              <a:rPr lang="cs-CZ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DŘ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u="sng" dirty="0"/>
              <a:t> </a:t>
            </a:r>
            <a:r>
              <a:rPr lang="cs-CZ" dirty="0" err="1"/>
              <a:t>popl</a:t>
            </a:r>
            <a:r>
              <a:rPr lang="cs-CZ" dirty="0"/>
              <a:t>. subjekt vezme žádost zpět (§ 106 odst. 1 písm. a) DŘ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6835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9348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Vyměření místního poplatku rozhodnutím na základě žádosti</a:t>
            </a:r>
            <a:endParaRPr lang="cs-CZ" sz="3200" b="1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28436"/>
            <a:ext cx="10515600" cy="494852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SP na žádost poplatek vyměří rozhodnutím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pokud je žádost přípustná a podaná ve lhůtě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nejdříve po uplynutí poplatkového období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v odůvodnění rozhodnutí se vypořádá s důvody uvedenými v žádosti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k dřívějšímu vyměření předepsáním do evidence se nepřihlíží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žádost podána v posledních 12 měsících </a:t>
            </a:r>
            <a:r>
              <a:rPr lang="cs-CZ" dirty="0" err="1"/>
              <a:t>lhúty</a:t>
            </a:r>
            <a:r>
              <a:rPr lang="cs-CZ" dirty="0"/>
              <a:t> pro vyměření – dojde k prodloužení lhůty o 1 rok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79759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5457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Splatnost poplatku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73018"/>
            <a:ext cx="10515600" cy="500394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speciální úprava vůči daňovému řádu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vyměřený MP je splatný do 30 dnů ode dne oznámení rozhodnutí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jedná se o náhradní lhůtu splatnosti ( s výjimkou OKOZNV)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vydáním rozhodnutí není zpětně měněna lhůta splatnosti v OZV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podané odvolání nemá odkladný účinek (splatnost MP je vázána na oznámení rozhodnutí nikoliv na jeho právní moc)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38519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4998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Splatnost poplatku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58277"/>
            <a:ext cx="10515600" cy="491868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MP může být vyměřen také na žádost přede dnem splatnosti , vždy však nejdříve až po uplynutí poplatkového období, pak je splatný v den stanovený v OZV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Počátek běhu lhůty pro vyměření u MP s </a:t>
            </a:r>
            <a:r>
              <a:rPr lang="cs-CZ" dirty="0" err="1"/>
              <a:t>popl</a:t>
            </a:r>
            <a:r>
              <a:rPr lang="cs-CZ" dirty="0"/>
              <a:t>. obdobím kalendářní rok je vždy prvním dnem následujícího kalendářního roku nikoliv dnem po splatnosti poplatku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01946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4002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Zvýšení poplatku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48509"/>
            <a:ext cx="10515600" cy="4828454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Jedná se o sankci za pozdní úhradu MP nebo jeho části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SP má diskreční pravomoc jak ohledně výše sankce, tak k jejímu uložení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zvýšení může dosáhnout až dvojnásobku částky poplatku, s jehož úhradou je poplatkový subjekt v prodlení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zvýšení poplatku je příslušenstvím MP a sleduje jeho osud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pokud byl poplatek zaplacen opožděně, před vydáním rozhodnutí, může SP uložit zvýšení do 1 roku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zvýšení nelze stanovit, pokud uplynula lhůta pro stanovení MP (§ 148 DŘ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80187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5530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Zvýšení poplatku</a:t>
            </a:r>
            <a:endParaRPr lang="cs-CZ" sz="3200" b="1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74618"/>
            <a:ext cx="10515600" cy="490234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zvýšení poplatku se stanoví</a:t>
            </a:r>
          </a:p>
          <a:p>
            <a:pPr marL="0" indent="0">
              <a:buNone/>
            </a:pPr>
            <a:r>
              <a:rPr lang="cs-CZ" dirty="0"/>
              <a:t>                                                        - platebním výměrem nebo</a:t>
            </a:r>
          </a:p>
          <a:p>
            <a:pPr marL="0" indent="0">
              <a:buNone/>
            </a:pPr>
            <a:r>
              <a:rPr lang="cs-CZ" dirty="0"/>
              <a:t>                                                        - hromadným předpisným seznamem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zvýšení poplatku může být vydáno současně s rozhodnutím o stanovení MP, může být vydáno jedno rozhodnutí se dvěma výroky</a:t>
            </a:r>
          </a:p>
          <a:p>
            <a:pPr marL="0" indent="0">
              <a:buNone/>
            </a:pPr>
            <a:r>
              <a:rPr lang="cs-CZ" dirty="0"/>
              <a:t>                                                        - výrok o stanovení MP</a:t>
            </a:r>
          </a:p>
          <a:p>
            <a:pPr marL="0" indent="0">
              <a:buNone/>
            </a:pPr>
            <a:r>
              <a:rPr lang="cs-CZ" dirty="0"/>
              <a:t>                                                        - výrok o zvýšení poplatku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dirty="0">
                <a:solidFill>
                  <a:srgbClr val="FF0000"/>
                </a:solidFill>
              </a:rPr>
              <a:t>splatnost je vázána na den doručení rozhodnutí nikoliv na právní moc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penále a úroky podle DŘ se neuplatní</a:t>
            </a:r>
          </a:p>
        </p:txBody>
      </p:sp>
    </p:spTree>
    <p:extLst>
      <p:ext uri="{BB962C8B-B14F-4D97-AF65-F5344CB8AC3E}">
        <p14:creationId xmlns:p14="http://schemas.microsoft.com/office/powerpoint/2010/main" val="24012217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0111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Vztah k insolvenčnímu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74618"/>
            <a:ext cx="10515600" cy="4902345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Speciální úprava poplatkového období u MP s poplatkovým obdobím kalendářní rok, pokud byl zjištěn úpadek poplatkového subjektu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Tato úprava se nepoužije, pokud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solidFill>
                  <a:srgbClr val="FF0000"/>
                </a:solidFill>
              </a:rPr>
              <a:t> jsou splněny podmínky pro předepsání MP do evidence poplatků</a:t>
            </a:r>
          </a:p>
          <a:p>
            <a:r>
              <a:rPr lang="cs-CZ" sz="2400" dirty="0"/>
              <a:t>MP byl zaplacen (odveden) v plné výši za celý kalendářní rok</a:t>
            </a:r>
          </a:p>
          <a:p>
            <a:r>
              <a:rPr lang="cs-CZ" sz="2400" dirty="0"/>
              <a:t>MP byl zaplacen (odveden) ve lhůtě splatnosti, nebo opožděně, nejpozději však do dne, v němž nastaly účinky rozhodnutí o úpadku</a:t>
            </a:r>
          </a:p>
          <a:p>
            <a:r>
              <a:rPr lang="cs-CZ" sz="2400" dirty="0"/>
              <a:t>Byla splněna ohlašovací povinnost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95393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0838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Rozdělení poplatkového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22218"/>
            <a:ext cx="10515600" cy="5054745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K rozdělení poplatkového období dojde v případech</a:t>
            </a:r>
            <a:endParaRPr lang="cs-CZ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dirty="0" err="1"/>
              <a:t>popl</a:t>
            </a:r>
            <a:r>
              <a:rPr lang="cs-CZ" sz="2400" dirty="0"/>
              <a:t>. subjekt nezaplatí (neodvede) v plné výši za celé poplatkové období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den splatnosti MP nastane až po dni , kdy nastávají účinky </a:t>
            </a:r>
            <a:r>
              <a:rPr lang="cs-CZ" sz="2400" dirty="0" err="1"/>
              <a:t>rozh</a:t>
            </a:r>
            <a:r>
              <a:rPr lang="cs-CZ" sz="2400" dirty="0"/>
              <a:t>. o úpadku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/>
              <a:t>Původní poplatkové období skončí posledním dnem kal. měsíce, v němž nastávají účinky rozhodnutí o úpadku poplatkového subjektu.</a:t>
            </a:r>
          </a:p>
          <a:p>
            <a:pPr marL="0" indent="0">
              <a:buNone/>
            </a:pPr>
            <a:r>
              <a:rPr lang="cs-CZ" sz="2400" dirty="0"/>
              <a:t>Zbývající část kalendářního roku bude samostatným poplatkovým obdobím</a:t>
            </a:r>
          </a:p>
          <a:p>
            <a:pPr marL="0" indent="0">
              <a:buNone/>
            </a:pPr>
            <a:r>
              <a:rPr lang="cs-CZ" sz="2400" dirty="0"/>
              <a:t>Poplatek se vyměřuje vždy rozhodnutím, ve kterém je stanovena lhůta splatnosti do 30 dnů ode dne oznámení tohoto rozhodnutí</a:t>
            </a:r>
          </a:p>
        </p:txBody>
      </p:sp>
    </p:spTree>
    <p:extLst>
      <p:ext uri="{BB962C8B-B14F-4D97-AF65-F5344CB8AC3E}">
        <p14:creationId xmlns:p14="http://schemas.microsoft.com/office/powerpoint/2010/main" val="355476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8690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Účinnost OZV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50462"/>
            <a:ext cx="10515600" cy="492650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b="1" dirty="0"/>
              <a:t>Okamžik účinnosti OZV </a:t>
            </a:r>
            <a:r>
              <a:rPr lang="cs-CZ" dirty="0"/>
              <a:t>může obec stanovit konkrétním datem, uplynutím určitého času (např. počtu dní), případně navázat účinnost OZV na vznik jiných právních skutečností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 Pokud není v OZV obce výslovně stanoveno jinak, nabývá OZV účinnosti počátkem patnáctého dne následujícího po dni jejího vyhlášení.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 Při zavádění a změnách OZV o místních poplatcích je nezbytné respektovat poplatkové období některých MP, kterým je „kalendářní rok“, takové </a:t>
            </a:r>
            <a:r>
              <a:rPr lang="cs-CZ" b="1" dirty="0"/>
              <a:t>OZV musí nabýt účinnosti k 1. lednu následujícího kalendářního roku.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53532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4213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Úprava ustanovení § 12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80407"/>
            <a:ext cx="10515600" cy="4996556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Zákonnému zástupci, tak opatrovníkovi lze místní poplatek vyměřit i doměřit (stanovit)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oba nastupují do procesního postavení, které měl poplatník, a to jak v rovině nalézací, tak v rovině platební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právní moc rozhodnutí o vyměření MP nezletilému není na překážku poplatkové povinnosti zákonnému zástupci, pokud došlo s placením poplatku k prodlení</a:t>
            </a:r>
          </a:p>
        </p:txBody>
      </p:sp>
    </p:spTree>
    <p:extLst>
      <p:ext uri="{BB962C8B-B14F-4D97-AF65-F5344CB8AC3E}">
        <p14:creationId xmlns:p14="http://schemas.microsoft.com/office/powerpoint/2010/main" val="1406453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312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00647"/>
            <a:ext cx="10515600" cy="4976316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  </a:t>
            </a:r>
            <a:r>
              <a:rPr lang="cs-CZ" sz="4000" b="1" dirty="0">
                <a:solidFill>
                  <a:srgbClr val="FF0000"/>
                </a:solidFill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1353651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1213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Účinnost OZV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50462"/>
            <a:ext cx="10515600" cy="492650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 Důležité je dodržení zákonem předpokládané minimální </a:t>
            </a:r>
            <a:r>
              <a:rPr lang="cs-CZ" dirty="0" err="1"/>
              <a:t>legisvakanční</a:t>
            </a:r>
            <a:r>
              <a:rPr lang="cs-CZ" dirty="0"/>
              <a:t> lhůty, která je 15 dnů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 Zkrácení této lhůty je možné pouze výjimečně, vyžaduje-li to </a:t>
            </a:r>
            <a:r>
              <a:rPr lang="cs-CZ" b="1" dirty="0"/>
              <a:t>naléhavý obecný zájem.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b="1" dirty="0"/>
              <a:t> Zastupitelstvo obce by mělo OZV schválit nejpozději 17. prosince předcházejícího roku, </a:t>
            </a:r>
            <a:r>
              <a:rPr lang="cs-CZ" dirty="0"/>
              <a:t> tento den by také měla být OZV vyhlášena ve Sbírce právních předpisů, tj. nabýt platnosti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 MV a MF zaujalo k účinnosti OZV u MP s poplatkovým obdobím kalendářní rok společné stanovisko</a:t>
            </a:r>
          </a:p>
        </p:txBody>
      </p:sp>
    </p:spTree>
    <p:extLst>
      <p:ext uri="{BB962C8B-B14F-4D97-AF65-F5344CB8AC3E}">
        <p14:creationId xmlns:p14="http://schemas.microsoft.com/office/powerpoint/2010/main" val="2609786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0290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Obsah novely zákona o místních poplatcích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25416"/>
            <a:ext cx="10515600" cy="505154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Legislativně technické úpravy</a:t>
            </a:r>
          </a:p>
          <a:p>
            <a:pPr marL="0" indent="0">
              <a:buNone/>
            </a:pPr>
            <a:r>
              <a:rPr lang="cs-CZ" dirty="0"/>
              <a:t>          - poplatkový subjekt – subjekt poplatku</a:t>
            </a:r>
          </a:p>
          <a:p>
            <a:pPr marL="0" indent="0">
              <a:buNone/>
            </a:pPr>
            <a:r>
              <a:rPr lang="cs-CZ" dirty="0"/>
              <a:t>          - stanovení poplatkového období u poplatku ze psů</a:t>
            </a:r>
          </a:p>
          <a:p>
            <a:pPr marL="0" indent="0">
              <a:buNone/>
            </a:pPr>
            <a:r>
              <a:rPr lang="cs-CZ" dirty="0"/>
              <a:t>          - vyjmutí z předmětu poplatku z pobytu komplexní lázeňské</a:t>
            </a:r>
          </a:p>
          <a:p>
            <a:pPr marL="0" indent="0">
              <a:buNone/>
            </a:pPr>
            <a:r>
              <a:rPr lang="cs-CZ" dirty="0"/>
              <a:t>             léčebně rehabilitační péče</a:t>
            </a:r>
          </a:p>
          <a:p>
            <a:pPr marL="0" indent="0">
              <a:buNone/>
            </a:pPr>
            <a:r>
              <a:rPr lang="cs-CZ" dirty="0"/>
              <a:t>          - náležitosti OZV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nová právní úprav procesních ustanovení o stanovení MP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1830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62074"/>
          </a:xfrm>
        </p:spPr>
        <p:txBody>
          <a:bodyPr>
            <a:no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</a:rPr>
              <a:t> </a:t>
            </a:r>
            <a:r>
              <a:rPr lang="cs-CZ" sz="3200" b="1" dirty="0">
                <a:solidFill>
                  <a:srgbClr val="FF0000"/>
                </a:solidFill>
                <a:latin typeface="+mn-lt"/>
              </a:rPr>
              <a:t>Náležitosti obecně závazné vyhlášky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599" y="1052737"/>
            <a:ext cx="10991273" cy="50734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2400" b="1" u="sng" dirty="0"/>
              <a:t>Obligatorní náležitosti </a:t>
            </a:r>
            <a:r>
              <a:rPr lang="cs-CZ" sz="2400" dirty="0"/>
              <a:t>- sazba poplatku</a:t>
            </a:r>
          </a:p>
          <a:p>
            <a:pPr marL="0" indent="0">
              <a:buNone/>
            </a:pPr>
            <a:r>
              <a:rPr lang="cs-CZ" sz="2400" dirty="0"/>
              <a:t>                                         -  lhůta pro podání ohlašovací, povinnosti, pokud ji obec</a:t>
            </a:r>
          </a:p>
          <a:p>
            <a:pPr marL="0" indent="0">
              <a:buNone/>
            </a:pPr>
            <a:r>
              <a:rPr lang="cs-CZ" sz="2400" dirty="0"/>
              <a:t>                                            nevyloučí</a:t>
            </a:r>
          </a:p>
          <a:p>
            <a:pPr marL="0" indent="0">
              <a:buNone/>
            </a:pPr>
            <a:r>
              <a:rPr lang="cs-CZ" sz="2400" dirty="0"/>
              <a:t>                                         - splatnost poplatku, </a:t>
            </a:r>
            <a:r>
              <a:rPr lang="cs-CZ" sz="2400" dirty="0">
                <a:solidFill>
                  <a:srgbClr val="FF0000"/>
                </a:solidFill>
              </a:rPr>
              <a:t>nejde-li o poplatek za odkládání KO z </a:t>
            </a:r>
            <a:r>
              <a:rPr lang="cs-CZ" sz="2400" dirty="0" err="1">
                <a:solidFill>
                  <a:srgbClr val="FF0000"/>
                </a:solidFill>
              </a:rPr>
              <a:t>nem</a:t>
            </a:r>
            <a:r>
              <a:rPr lang="cs-CZ" sz="2400" dirty="0">
                <a:solidFill>
                  <a:srgbClr val="FF0000"/>
                </a:solidFill>
              </a:rPr>
              <a:t>. věci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FF0000"/>
                </a:solidFill>
              </a:rPr>
              <a:t>                                           věci, u něhož obec zvolila v OZV dílčí základ podle hmotnosti nebo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FF0000"/>
                </a:solidFill>
              </a:rPr>
              <a:t>                                           objemu</a:t>
            </a:r>
          </a:p>
          <a:p>
            <a:pPr marL="0" indent="0">
              <a:buNone/>
            </a:pPr>
            <a:r>
              <a:rPr lang="cs-CZ" sz="2400" b="1" u="sng" dirty="0"/>
              <a:t>Fakultativní náležitosti </a:t>
            </a:r>
            <a:r>
              <a:rPr lang="cs-CZ" sz="2400" dirty="0"/>
              <a:t>- osvobození a úlevy</a:t>
            </a:r>
          </a:p>
          <a:p>
            <a:pPr marL="0" indent="0">
              <a:buNone/>
            </a:pPr>
            <a:r>
              <a:rPr lang="cs-CZ" sz="2400" dirty="0"/>
              <a:t>                                          - vyloučení povinnosti podat ohlášení</a:t>
            </a:r>
          </a:p>
          <a:p>
            <a:pPr marL="0" indent="0">
              <a:buNone/>
            </a:pPr>
            <a:r>
              <a:rPr lang="cs-CZ" sz="2400" dirty="0"/>
              <a:t>                                          - paušální částka poplatku</a:t>
            </a:r>
          </a:p>
          <a:p>
            <a:pPr marL="0" indent="0">
              <a:buNone/>
            </a:pPr>
            <a:r>
              <a:rPr lang="cs-CZ" sz="2400" dirty="0"/>
              <a:t>                                          - další způsob placení a den platby</a:t>
            </a:r>
          </a:p>
          <a:p>
            <a:pPr marL="0" indent="0">
              <a:buNone/>
            </a:pPr>
            <a:r>
              <a:rPr lang="cs-CZ" sz="2400" dirty="0"/>
              <a:t>                                          - delší lhůta pro hlášení změn </a:t>
            </a:r>
          </a:p>
          <a:p>
            <a:pPr marL="0" indent="0">
              <a:buNone/>
            </a:pPr>
            <a:r>
              <a:rPr lang="cs-CZ" sz="2400" dirty="0"/>
              <a:t>V OZV určí  místa podléhající poplatku za užívání veřejného prostranství a poplatku za vjezd, zvolí jeden z dílčích základů poplatku a může určit minimální dílčí základ poplatku za odkládání KO z nemovité věci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3133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4321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Přechodné ustanovení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95754"/>
            <a:ext cx="10515600" cy="49812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Pro poplatkové povinnosti u MP, jakož i pro práva a povinnosti s nimi souvisejícími, vzniklé přede dnem nabytí účinnosti tohoto zákona se použije zákon č. 565/1990 Sb., ve znění přede dnem nabytí účinnosti tohoto zákona.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pokud poplatek nebyl zaplacen a poplatková povinnost vznikla do 31.12.2023, SP je povinen MP vyměřit, i kdyby  byl zaplacen před vydáním rozhodnutí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pokud byl zjištěn úpadek </a:t>
            </a:r>
            <a:r>
              <a:rPr lang="cs-CZ" sz="2400" dirty="0" err="1"/>
              <a:t>popl</a:t>
            </a:r>
            <a:r>
              <a:rPr lang="cs-CZ" sz="2400" dirty="0"/>
              <a:t>. subjektu do 31.12.2023 přihlásí do insolvenčního řízení pohledávku za celé poplatkové období, nikoliv za jeho část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pokud poplatková povinnost vznikla od 1.1.2024 bude správce poplatku postupovat podle nové právní úpravy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515572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95385"/>
            <a:ext cx="10515600" cy="1039446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Vyměření MP podle stávající právní úpravy</a:t>
            </a:r>
            <a:br>
              <a:rPr lang="cs-CZ" sz="3200" b="1" dirty="0">
                <a:solidFill>
                  <a:srgbClr val="FF0000"/>
                </a:solidFill>
                <a:latin typeface="+mn-lt"/>
              </a:rPr>
            </a:br>
            <a:endParaRPr lang="cs-CZ" sz="32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34832"/>
            <a:ext cx="10515600" cy="494213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ZMP obsahuje zvláštní úpravu vyměření MP vůči daňovému řádu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zvláštní úprava zohledňuje specifika správy MP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ve většině případů správce poplatku pouze předepíše správnou výši poplatku do evidence poplatků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946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82880"/>
            <a:ext cx="10515600" cy="898498"/>
          </a:xfrm>
        </p:spPr>
        <p:txBody>
          <a:bodyPr>
            <a:noAutofit/>
          </a:bodyPr>
          <a:lstStyle/>
          <a:p>
            <a:pPr algn="ctr"/>
            <a:r>
              <a:rPr lang="cs-CZ" sz="3200" b="1" dirty="0">
                <a:solidFill>
                  <a:srgbClr val="FF0000"/>
                </a:solidFill>
                <a:latin typeface="+mn-lt"/>
              </a:rPr>
              <a:t>Vyměření MP podle stávající právní úpravy</a:t>
            </a:r>
            <a:br>
              <a:rPr lang="cs-CZ" sz="3200" b="1" dirty="0">
                <a:solidFill>
                  <a:srgbClr val="FF0000"/>
                </a:solidFill>
                <a:latin typeface="+mn-lt"/>
              </a:rPr>
            </a:br>
            <a:endParaRPr lang="cs-CZ" sz="32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81378"/>
            <a:ext cx="10515600" cy="5095585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MP vyměřují SP </a:t>
            </a:r>
            <a:r>
              <a:rPr lang="cs-CZ" b="1" dirty="0"/>
              <a:t>z moci úřední rozhodnutím</a:t>
            </a:r>
            <a:r>
              <a:rPr lang="cs-CZ" dirty="0"/>
              <a:t>, pokud nejsou zaplaceny (odvedeny) včas a ve správné výši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MP zaplacené včas a ve správné výši SP pouze předepíše do evidence poplatků, aniž by se vyměřovaly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MP je SP povinen vyměřit rozhodnutím i tehdy, pokud je poplatek zaplacen ve správné výši, ale opožděně 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SP může uložit zvýšení MP, pokud není řádně zaplacen, zvýšení je příslušenstvím poplatku a sleduje jeho osud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133536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</TotalTime>
  <Words>2223</Words>
  <Application>Microsoft Office PowerPoint</Application>
  <PresentationFormat>Širokoúhlá obrazovka</PresentationFormat>
  <Paragraphs>256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Wingdings</vt:lpstr>
      <vt:lpstr>Motiv Office</vt:lpstr>
      <vt:lpstr>Místní poplatky v roce 2024</vt:lpstr>
      <vt:lpstr>Vyhlašování OZV ve Sbírce právních předpisů</vt:lpstr>
      <vt:lpstr>Účinnost OZV</vt:lpstr>
      <vt:lpstr>Účinnost OZV</vt:lpstr>
      <vt:lpstr>Obsah novely zákona o místních poplatcích</vt:lpstr>
      <vt:lpstr> Náležitosti obecně závazné vyhlášky</vt:lpstr>
      <vt:lpstr>Přechodné ustanovení</vt:lpstr>
      <vt:lpstr>Vyměření MP podle stávající právní úpravy </vt:lpstr>
      <vt:lpstr>Vyměření MP podle stávající právní úpravy </vt:lpstr>
      <vt:lpstr>  </vt:lpstr>
      <vt:lpstr>Stanovení místních poplatků podle navrhované právní úpravy</vt:lpstr>
      <vt:lpstr>Vyměření MP předepsáním do evidence poplatků</vt:lpstr>
      <vt:lpstr>Vyměření místního poplatku předepsáním do evidence  poplatků</vt:lpstr>
      <vt:lpstr>Vyměření poplatku předepsáním do evidence poplatků</vt:lpstr>
      <vt:lpstr>Vyměření poplatku předepsáním do evidence poplatků</vt:lpstr>
      <vt:lpstr>Vyměření místního poplatku rozhodnutím</vt:lpstr>
      <vt:lpstr>Vyměření místního poplatku rozhodnutím</vt:lpstr>
      <vt:lpstr>Doměření místního poplatku</vt:lpstr>
      <vt:lpstr> Opakované doměření místního poplatku</vt:lpstr>
      <vt:lpstr>Opakované doměření místního poplatku</vt:lpstr>
      <vt:lpstr>Vyměření místního poplatku rozhodnutím na základě žádosti</vt:lpstr>
      <vt:lpstr>Správce poplatku zastaví řízení o žádosti</vt:lpstr>
      <vt:lpstr>Vyměření místního poplatku rozhodnutím na základě žádosti</vt:lpstr>
      <vt:lpstr>Splatnost poplatku</vt:lpstr>
      <vt:lpstr>Splatnost poplatku</vt:lpstr>
      <vt:lpstr>Zvýšení poplatku</vt:lpstr>
      <vt:lpstr>Zvýšení poplatku</vt:lpstr>
      <vt:lpstr>Vztah k insolvenčnímu řízení</vt:lpstr>
      <vt:lpstr>Rozdělení poplatkového období</vt:lpstr>
      <vt:lpstr>Úprava ustanovení § 12</vt:lpstr>
      <vt:lpstr>Prezentace aplikace PowerPoint</vt:lpstr>
    </vt:vector>
  </TitlesOfParts>
  <Company>Ministerstvo financí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Procesní novela zákona o MP</dc:title>
  <dc:creator>Jirásková Zdeňka JUDr.</dc:creator>
  <cp:lastModifiedBy>Mrkvičková Jana</cp:lastModifiedBy>
  <cp:revision>28</cp:revision>
  <cp:lastPrinted>2023-09-19T13:07:08Z</cp:lastPrinted>
  <dcterms:created xsi:type="dcterms:W3CDTF">2023-04-20T06:46:55Z</dcterms:created>
  <dcterms:modified xsi:type="dcterms:W3CDTF">2023-10-02T14:47:50Z</dcterms:modified>
</cp:coreProperties>
</file>